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618" r:id="rId2"/>
    <p:sldId id="383" r:id="rId3"/>
    <p:sldId id="585" r:id="rId4"/>
    <p:sldId id="586" r:id="rId5"/>
    <p:sldId id="587" r:id="rId6"/>
    <p:sldId id="588" r:id="rId7"/>
    <p:sldId id="589" r:id="rId8"/>
    <p:sldId id="590" r:id="rId9"/>
    <p:sldId id="591" r:id="rId10"/>
    <p:sldId id="592" r:id="rId11"/>
    <p:sldId id="593" r:id="rId12"/>
    <p:sldId id="595" r:id="rId13"/>
    <p:sldId id="619" r:id="rId14"/>
    <p:sldId id="596" r:id="rId15"/>
    <p:sldId id="606" r:id="rId16"/>
    <p:sldId id="607" r:id="rId17"/>
    <p:sldId id="608" r:id="rId18"/>
    <p:sldId id="609" r:id="rId19"/>
    <p:sldId id="611" r:id="rId20"/>
    <p:sldId id="612" r:id="rId21"/>
    <p:sldId id="597" r:id="rId22"/>
    <p:sldId id="577" r:id="rId23"/>
    <p:sldId id="598" r:id="rId24"/>
    <p:sldId id="599" r:id="rId25"/>
    <p:sldId id="613" r:id="rId26"/>
    <p:sldId id="600" r:id="rId27"/>
    <p:sldId id="601" r:id="rId28"/>
    <p:sldId id="602" r:id="rId29"/>
    <p:sldId id="603" r:id="rId30"/>
    <p:sldId id="604" r:id="rId31"/>
    <p:sldId id="605" r:id="rId32"/>
    <p:sldId id="614" r:id="rId33"/>
    <p:sldId id="583" r:id="rId34"/>
    <p:sldId id="584" r:id="rId35"/>
    <p:sldId id="615" r:id="rId36"/>
    <p:sldId id="617" r:id="rId37"/>
    <p:sldId id="616"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01A3E7"/>
    <a:srgbClr val="FFFFCC"/>
    <a:srgbClr val="66CCFF"/>
    <a:srgbClr val="FF9900"/>
    <a:srgbClr val="D9DEFF"/>
    <a:srgbClr val="CCCCFF"/>
    <a:srgbClr val="00CC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68010" autoAdjust="0"/>
  </p:normalViewPr>
  <p:slideViewPr>
    <p:cSldViewPr snapToGrid="0">
      <p:cViewPr varScale="1">
        <p:scale>
          <a:sx n="71" d="100"/>
          <a:sy n="71" d="100"/>
        </p:scale>
        <p:origin x="291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DAA9D4C-5B9A-4EEC-8642-289DFC7C698C}" type="datetimeFigureOut">
              <a:rPr lang="en-US" smtClean="0"/>
              <a:t>12/12/23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2E11466-55C5-4CF3-9598-38760188208C}" type="slidenum">
              <a:rPr lang="en-US" smtClean="0"/>
              <a:t>‹#›</a:t>
            </a:fld>
            <a:endParaRPr lang="en-US"/>
          </a:p>
        </p:txBody>
      </p:sp>
    </p:spTree>
    <p:extLst>
      <p:ext uri="{BB962C8B-B14F-4D97-AF65-F5344CB8AC3E}">
        <p14:creationId xmlns:p14="http://schemas.microsoft.com/office/powerpoint/2010/main" val="305874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B72A241F-2EA6-4AB4-939A-29BEED1BF981}" type="datetimeFigureOut">
              <a:rPr lang="en-GB"/>
              <a:pPr>
                <a:defRPr/>
              </a:pPr>
              <a:t>12/12/2023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Queste slides ispirate</a:t>
            </a:r>
            <a:r>
              <a:rPr lang="it-IT" baseline="0" dirty="0" smtClean="0"/>
              <a:t> da:</a:t>
            </a:r>
            <a:endParaRPr lang="it-IT" dirty="0" smtClean="0"/>
          </a:p>
          <a:p>
            <a:r>
              <a:rPr lang="en-US" dirty="0" smtClean="0"/>
              <a:t>https://www.e-education.psu.edu/meteo300/node/803</a:t>
            </a:r>
          </a:p>
          <a:p>
            <a:r>
              <a:rPr lang="en-US" dirty="0" smtClean="0"/>
              <a:t>https://www.weather.gov/jetstream/formation</a:t>
            </a:r>
          </a:p>
          <a:p>
            <a:endParaRPr lang="it-IT" dirty="0" smtClean="0"/>
          </a:p>
          <a:p>
            <a:r>
              <a:rPr lang="it-IT" dirty="0" smtClean="0"/>
              <a:t>Books: Sanchez Lavega Chapt 5 p. 250</a:t>
            </a:r>
          </a:p>
          <a:p>
            <a:r>
              <a:rPr lang="it-IT" dirty="0" smtClean="0"/>
              <a:t>Wallace&amp;Hobbs Atmospheric science chapt</a:t>
            </a:r>
            <a:r>
              <a:rPr lang="it-IT" baseline="0" dirty="0" smtClean="0"/>
              <a:t> 6</a:t>
            </a:r>
          </a:p>
          <a:p>
            <a:r>
              <a:rPr lang="it-IT" baseline="0" dirty="0" smtClean="0"/>
              <a:t>Hewitt Jackson chapt 6</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a:t>
            </a:fld>
            <a:endParaRPr lang="en-GB" dirty="0"/>
          </a:p>
        </p:txBody>
      </p:sp>
    </p:spTree>
    <p:extLst>
      <p:ext uri="{BB962C8B-B14F-4D97-AF65-F5344CB8AC3E}">
        <p14:creationId xmlns:p14="http://schemas.microsoft.com/office/powerpoint/2010/main" val="25754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All convective clouds, that is clouds with vertical extent, form this way. An example of adiabatic uplift is a cumulus cloud, as seen in the figure below.</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11</a:t>
            </a:fld>
            <a:endParaRPr lang="en-GB" altLang="en-US" smtClean="0"/>
          </a:p>
        </p:txBody>
      </p:sp>
    </p:spTree>
    <p:extLst>
      <p:ext uri="{BB962C8B-B14F-4D97-AF65-F5344CB8AC3E}">
        <p14:creationId xmlns:p14="http://schemas.microsoft.com/office/powerpoint/2010/main" val="36712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12</a:t>
            </a:fld>
            <a:endParaRPr lang="en-GB" altLang="en-US" smtClean="0"/>
          </a:p>
        </p:txBody>
      </p:sp>
    </p:spTree>
    <p:extLst>
      <p:ext uri="{BB962C8B-B14F-4D97-AF65-F5344CB8AC3E}">
        <p14:creationId xmlns:p14="http://schemas.microsoft.com/office/powerpoint/2010/main" val="304676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13</a:t>
            </a:fld>
            <a:endParaRPr lang="en-GB" altLang="en-US" smtClean="0"/>
          </a:p>
        </p:txBody>
      </p:sp>
    </p:spTree>
    <p:extLst>
      <p:ext uri="{BB962C8B-B14F-4D97-AF65-F5344CB8AC3E}">
        <p14:creationId xmlns:p14="http://schemas.microsoft.com/office/powerpoint/2010/main" val="7874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14</a:t>
            </a:fld>
            <a:endParaRPr lang="en-GB" altLang="en-US" smtClean="0"/>
          </a:p>
        </p:txBody>
      </p:sp>
    </p:spTree>
    <p:extLst>
      <p:ext uri="{BB962C8B-B14F-4D97-AF65-F5344CB8AC3E}">
        <p14:creationId xmlns:p14="http://schemas.microsoft.com/office/powerpoint/2010/main" val="236539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Stable</a:t>
            </a:r>
            <a:r>
              <a:rPr lang="en-US" altLang="en-US" b="0" baseline="0" dirty="0" smtClean="0"/>
              <a:t> means that its large enough not to evaporate back into the gas phase.</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15</a:t>
            </a:fld>
            <a:endParaRPr lang="en-GB" altLang="en-US" smtClean="0"/>
          </a:p>
        </p:txBody>
      </p:sp>
    </p:spTree>
    <p:extLst>
      <p:ext uri="{BB962C8B-B14F-4D97-AF65-F5344CB8AC3E}">
        <p14:creationId xmlns:p14="http://schemas.microsoft.com/office/powerpoint/2010/main" val="140460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Stable</a:t>
            </a:r>
            <a:r>
              <a:rPr lang="en-US" altLang="en-US" b="0" baseline="0" dirty="0" smtClean="0"/>
              <a:t> means that its large enough not to evaporate back into the gas phase.</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16</a:t>
            </a:fld>
            <a:endParaRPr lang="en-GB" altLang="en-US" smtClean="0"/>
          </a:p>
        </p:txBody>
      </p:sp>
    </p:spTree>
    <p:extLst>
      <p:ext uri="{BB962C8B-B14F-4D97-AF65-F5344CB8AC3E}">
        <p14:creationId xmlns:p14="http://schemas.microsoft.com/office/powerpoint/2010/main" val="24842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Stable</a:t>
            </a:r>
            <a:r>
              <a:rPr lang="en-US" altLang="en-US" b="0" baseline="0" dirty="0" smtClean="0"/>
              <a:t> means that its large enough not to evaporate back into the gas phase.</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17</a:t>
            </a:fld>
            <a:endParaRPr lang="en-GB" altLang="en-US" smtClean="0"/>
          </a:p>
        </p:txBody>
      </p:sp>
    </p:spTree>
    <p:extLst>
      <p:ext uri="{BB962C8B-B14F-4D97-AF65-F5344CB8AC3E}">
        <p14:creationId xmlns:p14="http://schemas.microsoft.com/office/powerpoint/2010/main" val="134878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DG</a:t>
            </a:r>
            <a:r>
              <a:rPr lang="en-US" altLang="en-US" b="0" baseline="0" dirty="0" smtClean="0"/>
              <a:t> can be + or – depending on r. DG initially increases with r until it reaches a maximum and then decreases with increasing r. Hence: embryonic droplets with </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18</a:t>
            </a:fld>
            <a:endParaRPr lang="en-GB" altLang="en-US" smtClean="0"/>
          </a:p>
        </p:txBody>
      </p:sp>
    </p:spTree>
    <p:extLst>
      <p:ext uri="{BB962C8B-B14F-4D97-AF65-F5344CB8AC3E}">
        <p14:creationId xmlns:p14="http://schemas.microsoft.com/office/powerpoint/2010/main" val="295622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DG</a:t>
            </a:r>
            <a:r>
              <a:rPr lang="en-US" altLang="en-US" b="0" baseline="0" dirty="0" smtClean="0"/>
              <a:t> can be + or – depending on r. DG initially increases with r until it reaches a maximum and then decreases with increasing r. Hence: embryonic droplets with </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19</a:t>
            </a:fld>
            <a:endParaRPr lang="en-GB" altLang="en-US" smtClean="0"/>
          </a:p>
        </p:txBody>
      </p:sp>
    </p:spTree>
    <p:extLst>
      <p:ext uri="{BB962C8B-B14F-4D97-AF65-F5344CB8AC3E}">
        <p14:creationId xmlns:p14="http://schemas.microsoft.com/office/powerpoint/2010/main" val="255692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DG</a:t>
            </a:r>
            <a:r>
              <a:rPr lang="en-US" altLang="en-US" b="0" baseline="0" dirty="0" smtClean="0"/>
              <a:t> can be + or – depending on r. DG initially increases with r until it reaches a maximum and then decreases with increasing r. Hence: embryonic droplets with </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20</a:t>
            </a:fld>
            <a:endParaRPr lang="en-GB" altLang="en-US" smtClean="0"/>
          </a:p>
        </p:txBody>
      </p:sp>
    </p:spTree>
    <p:extLst>
      <p:ext uri="{BB962C8B-B14F-4D97-AF65-F5344CB8AC3E}">
        <p14:creationId xmlns:p14="http://schemas.microsoft.com/office/powerpoint/2010/main" val="424153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a:t>
            </a:fld>
            <a:endParaRPr lang="en-GB" altLang="en-US" smtClean="0"/>
          </a:p>
        </p:txBody>
      </p:sp>
    </p:spTree>
    <p:extLst>
      <p:ext uri="{BB962C8B-B14F-4D97-AF65-F5344CB8AC3E}">
        <p14:creationId xmlns:p14="http://schemas.microsoft.com/office/powerpoint/2010/main" val="279655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21</a:t>
            </a:fld>
            <a:endParaRPr lang="en-GB" altLang="en-US" smtClean="0"/>
          </a:p>
        </p:txBody>
      </p:sp>
    </p:spTree>
    <p:extLst>
      <p:ext uri="{BB962C8B-B14F-4D97-AF65-F5344CB8AC3E}">
        <p14:creationId xmlns:p14="http://schemas.microsoft.com/office/powerpoint/2010/main" val="108282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Cloud drops start as nanometer-size spherical drops, but the vapor pressure required for them to form is much greater than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until they get closer to 10 nm in size. The Kelvin effect is important only for tiny drops; it is important because all drops start out as tiny drops and must go through that stage. As drops gets bigger, their radius increases and </a:t>
            </a:r>
            <a:r>
              <a:rPr lang="en-US" sz="1200" b="0" i="1" kern="1200" dirty="0" smtClean="0">
                <a:solidFill>
                  <a:schemeClr val="tx1"/>
                </a:solidFill>
                <a:effectLst/>
                <a:latin typeface="+mn-lt"/>
                <a:ea typeface="+mn-ea"/>
                <a:cs typeface="+mn-cs"/>
              </a:rPr>
              <a:t>e</a:t>
            </a:r>
            <a:r>
              <a:rPr lang="en-US" sz="1200" b="0" i="1" kern="1200" baseline="-25000" dirty="0" smtClean="0">
                <a:solidFill>
                  <a:schemeClr val="tx1"/>
                </a:solidFill>
                <a:effectLst/>
                <a:latin typeface="+mn-lt"/>
                <a:ea typeface="+mn-ea"/>
                <a:cs typeface="+mn-cs"/>
              </a:rPr>
              <a:t>sc</a:t>
            </a:r>
            <a:r>
              <a:rPr lang="en-US" sz="1200" b="0" i="0" kern="1200" dirty="0" smtClean="0">
                <a:solidFill>
                  <a:schemeClr val="tx1"/>
                </a:solidFill>
                <a:effectLst/>
                <a:latin typeface="+mn-lt"/>
                <a:ea typeface="+mn-ea"/>
                <a:cs typeface="+mn-cs"/>
              </a:rPr>
              <a:t> approaches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So, is it possible to form a cloud drop out of pure water? This process is called </a:t>
            </a:r>
            <a:r>
              <a:rPr lang="en-US" sz="1200" b="0" i="1" kern="1200" dirty="0" smtClean="0">
                <a:solidFill>
                  <a:schemeClr val="tx1"/>
                </a:solidFill>
                <a:effectLst/>
                <a:latin typeface="+mn-lt"/>
                <a:ea typeface="+mn-ea"/>
                <a:cs typeface="+mn-cs"/>
              </a:rPr>
              <a:t>homogeneous nucleation.</a:t>
            </a:r>
            <a:r>
              <a:rPr lang="en-US" sz="1200" b="0" i="0" kern="1200" dirty="0" smtClean="0">
                <a:solidFill>
                  <a:schemeClr val="tx1"/>
                </a:solidFill>
                <a:effectLst/>
                <a:latin typeface="+mn-lt"/>
                <a:ea typeface="+mn-ea"/>
                <a:cs typeface="+mn-cs"/>
              </a:rPr>
              <a:t> The only way for this to happen is for two molecules to stick together, then add another, then another, etc. But the radius of the nucleating drop is so small that the vapor pressure must be very large. It turns out that drops probably can nucleate at a reasonable rate when the relative humidity is about 440%. Have you ever heard of such a high relative humidity?</a:t>
            </a:r>
          </a:p>
          <a:p>
            <a:pPr fontAlgn="base"/>
            <a:endParaRPr lang="it-IT" sz="1200" b="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Because the </a:t>
            </a:r>
            <a:r>
              <a:rPr lang="en-US" sz="1200" b="0" i="0" u="none" strike="noStrike" kern="1200" baseline="0" dirty="0" err="1" smtClean="0">
                <a:solidFill>
                  <a:schemeClr val="tx1"/>
                </a:solidFill>
                <a:latin typeface="+mn-lt"/>
                <a:ea typeface="+mn-ea"/>
                <a:cs typeface="+mn-cs"/>
              </a:rPr>
              <a:t>supersaturations</a:t>
            </a:r>
            <a:r>
              <a:rPr lang="en-US" sz="1200" b="0" i="0" u="none" strike="noStrike" kern="1200" baseline="0" dirty="0" smtClean="0">
                <a:solidFill>
                  <a:schemeClr val="tx1"/>
                </a:solidFill>
                <a:latin typeface="+mn-lt"/>
                <a:ea typeface="+mn-ea"/>
                <a:cs typeface="+mn-cs"/>
              </a:rPr>
              <a:t> that develop in natural clouds due to the adiabatic ascent of air rarely exceed a few percent (see Section 6.4.1), it follows from the preceding discussion that even if embryonic droplets of pure water as large as 0.01 micro in radius formed by the chance collision of water molecules,</a:t>
            </a:r>
          </a:p>
          <a:p>
            <a:r>
              <a:rPr lang="en-US" sz="1200" b="0" i="0" u="none" strike="noStrike" kern="1200" baseline="0" dirty="0" smtClean="0">
                <a:solidFill>
                  <a:schemeClr val="tx1"/>
                </a:solidFill>
                <a:latin typeface="+mn-lt"/>
                <a:ea typeface="+mn-ea"/>
                <a:cs typeface="+mn-cs"/>
              </a:rPr>
              <a:t>they would be well below the critical radius required for survival in air that is just a few percent supersaturated.</a:t>
            </a:r>
          </a:p>
          <a:p>
            <a:r>
              <a:rPr lang="en-US" sz="1200" b="0" i="0" u="none" strike="noStrike" kern="1200" baseline="0" dirty="0" smtClean="0">
                <a:solidFill>
                  <a:schemeClr val="tx1"/>
                </a:solidFill>
                <a:latin typeface="+mn-lt"/>
                <a:ea typeface="+mn-ea"/>
                <a:cs typeface="+mn-cs"/>
              </a:rPr>
              <a:t>Consequently, droplets do not form in natural clouds by the homogeneous nucleation of pure water. Instead they form on atmospheric aerosol by</a:t>
            </a:r>
          </a:p>
          <a:p>
            <a:r>
              <a:rPr lang="en-US" sz="1200" b="0" i="0" u="none" strike="noStrike" kern="1200" baseline="0" dirty="0" smtClean="0">
                <a:solidFill>
                  <a:schemeClr val="tx1"/>
                </a:solidFill>
                <a:latin typeface="+mn-lt"/>
                <a:ea typeface="+mn-ea"/>
                <a:cs typeface="+mn-cs"/>
              </a:rPr>
              <a:t>what is known as </a:t>
            </a:r>
            <a:r>
              <a:rPr lang="en-US" sz="1200" b="0" i="1" u="none" strike="noStrike" kern="1200" baseline="0" dirty="0" smtClean="0">
                <a:solidFill>
                  <a:schemeClr val="tx1"/>
                </a:solidFill>
                <a:latin typeface="+mn-lt"/>
                <a:ea typeface="+mn-ea"/>
                <a:cs typeface="+mn-cs"/>
              </a:rPr>
              <a:t>heterogeneous nucleation</a:t>
            </a:r>
            <a:r>
              <a:rPr lang="en-US" sz="1200" b="0" i="0" u="none" strike="noStrike" kern="1200" baseline="0" dirty="0" smtClean="0">
                <a:solidFill>
                  <a:schemeClr val="tx1"/>
                </a:solidFill>
                <a:latin typeface="+mn-lt"/>
                <a:ea typeface="+mn-ea"/>
                <a:cs typeface="+mn-cs"/>
              </a:rPr>
              <a:t>.</a:t>
            </a:r>
            <a:endParaRPr lang="en-US" sz="1200" b="0" i="0" kern="1200" dirty="0" smtClean="0">
              <a:solidFill>
                <a:schemeClr val="tx1"/>
              </a:solidFill>
              <a:effectLst/>
              <a:latin typeface="+mn-lt"/>
              <a:ea typeface="+mn-ea"/>
              <a:cs typeface="+mn-cs"/>
            </a:endParaRPr>
          </a:p>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23</a:t>
            </a:fld>
            <a:endParaRPr lang="en-GB" altLang="en-US" smtClean="0"/>
          </a:p>
        </p:txBody>
      </p:sp>
    </p:spTree>
    <p:extLst>
      <p:ext uri="{BB962C8B-B14F-4D97-AF65-F5344CB8AC3E}">
        <p14:creationId xmlns:p14="http://schemas.microsoft.com/office/powerpoint/2010/main" val="252237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Because the </a:t>
            </a:r>
            <a:r>
              <a:rPr lang="en-US" sz="1200" b="0" i="0" u="none" strike="noStrike" kern="1200" baseline="0" dirty="0" err="1" smtClean="0">
                <a:solidFill>
                  <a:schemeClr val="tx1"/>
                </a:solidFill>
                <a:latin typeface="+mn-lt"/>
                <a:ea typeface="+mn-ea"/>
                <a:cs typeface="+mn-cs"/>
              </a:rPr>
              <a:t>supersaturations</a:t>
            </a:r>
            <a:r>
              <a:rPr lang="en-US" sz="1200" b="0" i="0" u="none" strike="noStrike" kern="1200" baseline="0" dirty="0" smtClean="0">
                <a:solidFill>
                  <a:schemeClr val="tx1"/>
                </a:solidFill>
                <a:latin typeface="+mn-lt"/>
                <a:ea typeface="+mn-ea"/>
                <a:cs typeface="+mn-cs"/>
              </a:rPr>
              <a:t> that develop in natural clouds due to the adiabatic ascent of air rarely exceed a few percent (see Section 6.4.1), it follows from the preceding discussion that even if embryonic droplets of pure water as large as 0.01 micro in radius formed by the chance collision of water molecules,</a:t>
            </a:r>
          </a:p>
          <a:p>
            <a:r>
              <a:rPr lang="en-US" sz="1200" b="0" i="0" u="none" strike="noStrike" kern="1200" baseline="0" dirty="0" smtClean="0">
                <a:solidFill>
                  <a:schemeClr val="tx1"/>
                </a:solidFill>
                <a:latin typeface="+mn-lt"/>
                <a:ea typeface="+mn-ea"/>
                <a:cs typeface="+mn-cs"/>
              </a:rPr>
              <a:t>they would be well below the critical radius required for survival in air that is just a few percent supersaturated.</a:t>
            </a:r>
          </a:p>
          <a:p>
            <a:r>
              <a:rPr lang="en-US" sz="1200" b="0" i="0" u="none" strike="noStrike" kern="1200" baseline="0" dirty="0" smtClean="0">
                <a:solidFill>
                  <a:schemeClr val="tx1"/>
                </a:solidFill>
                <a:latin typeface="+mn-lt"/>
                <a:ea typeface="+mn-ea"/>
                <a:cs typeface="+mn-cs"/>
              </a:rPr>
              <a:t>Consequently, droplets do not form in natural clouds by the homogeneous nucleation of pure water. Instead they form on atmospheric aerosol by</a:t>
            </a:r>
          </a:p>
          <a:p>
            <a:r>
              <a:rPr lang="en-US" sz="1200" b="0" i="0" u="none" strike="noStrike" kern="1200" baseline="0" dirty="0" smtClean="0">
                <a:solidFill>
                  <a:schemeClr val="tx1"/>
                </a:solidFill>
                <a:latin typeface="+mn-lt"/>
                <a:ea typeface="+mn-ea"/>
                <a:cs typeface="+mn-cs"/>
              </a:rPr>
              <a:t>what is known as </a:t>
            </a:r>
            <a:r>
              <a:rPr lang="en-US" sz="1200" b="0" i="1" u="none" strike="noStrike" kern="1200" baseline="0" dirty="0" smtClean="0">
                <a:solidFill>
                  <a:schemeClr val="tx1"/>
                </a:solidFill>
                <a:latin typeface="+mn-lt"/>
                <a:ea typeface="+mn-ea"/>
                <a:cs typeface="+mn-cs"/>
              </a:rPr>
              <a:t>heterogeneous nucleation</a:t>
            </a:r>
            <a:r>
              <a:rPr lang="en-US" sz="1200" b="0" i="0" u="none" strike="noStrike" kern="1200" baseline="0" dirty="0" smtClean="0">
                <a:solidFill>
                  <a:schemeClr val="tx1"/>
                </a:solidFill>
                <a:latin typeface="+mn-lt"/>
                <a:ea typeface="+mn-ea"/>
                <a:cs typeface="+mn-cs"/>
              </a:rPr>
              <a:t>.</a:t>
            </a:r>
            <a:endParaRPr lang="en-US" sz="1200" b="0" i="0" kern="1200" dirty="0" smtClean="0">
              <a:solidFill>
                <a:schemeClr val="tx1"/>
              </a:solidFill>
              <a:effectLst/>
              <a:latin typeface="+mn-lt"/>
              <a:ea typeface="+mn-ea"/>
              <a:cs typeface="+mn-cs"/>
            </a:endParaRPr>
          </a:p>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24</a:t>
            </a:fld>
            <a:endParaRPr lang="en-GB" altLang="en-US" smtClean="0"/>
          </a:p>
        </p:txBody>
      </p:sp>
    </p:spTree>
    <p:extLst>
      <p:ext uri="{BB962C8B-B14F-4D97-AF65-F5344CB8AC3E}">
        <p14:creationId xmlns:p14="http://schemas.microsoft.com/office/powerpoint/2010/main" val="58024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25</a:t>
            </a:fld>
            <a:endParaRPr lang="en-GB" altLang="en-US" smtClean="0"/>
          </a:p>
        </p:txBody>
      </p:sp>
    </p:spTree>
    <p:extLst>
      <p:ext uri="{BB962C8B-B14F-4D97-AF65-F5344CB8AC3E}">
        <p14:creationId xmlns:p14="http://schemas.microsoft.com/office/powerpoint/2010/main" val="275953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26</a:t>
            </a:fld>
            <a:endParaRPr lang="en-GB" altLang="en-US" smtClean="0"/>
          </a:p>
        </p:txBody>
      </p:sp>
    </p:spTree>
    <p:extLst>
      <p:ext uri="{BB962C8B-B14F-4D97-AF65-F5344CB8AC3E}">
        <p14:creationId xmlns:p14="http://schemas.microsoft.com/office/powerpoint/2010/main" val="504103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27</a:t>
            </a:fld>
            <a:endParaRPr lang="en-GB" altLang="en-US" smtClean="0"/>
          </a:p>
        </p:txBody>
      </p:sp>
    </p:spTree>
    <p:extLst>
      <p:ext uri="{BB962C8B-B14F-4D97-AF65-F5344CB8AC3E}">
        <p14:creationId xmlns:p14="http://schemas.microsoft.com/office/powerpoint/2010/main" val="4166349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28</a:t>
            </a:fld>
            <a:endParaRPr lang="en-GB" altLang="en-US" smtClean="0"/>
          </a:p>
        </p:txBody>
      </p:sp>
    </p:spTree>
    <p:extLst>
      <p:ext uri="{BB962C8B-B14F-4D97-AF65-F5344CB8AC3E}">
        <p14:creationId xmlns:p14="http://schemas.microsoft.com/office/powerpoint/2010/main" val="3649353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29</a:t>
            </a:fld>
            <a:endParaRPr lang="en-GB" altLang="en-US" smtClean="0"/>
          </a:p>
        </p:txBody>
      </p:sp>
    </p:spTree>
    <p:extLst>
      <p:ext uri="{BB962C8B-B14F-4D97-AF65-F5344CB8AC3E}">
        <p14:creationId xmlns:p14="http://schemas.microsoft.com/office/powerpoint/2010/main" val="131793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30</a:t>
            </a:fld>
            <a:endParaRPr lang="en-GB" altLang="en-US" smtClean="0"/>
          </a:p>
        </p:txBody>
      </p:sp>
    </p:spTree>
    <p:extLst>
      <p:ext uri="{BB962C8B-B14F-4D97-AF65-F5344CB8AC3E}">
        <p14:creationId xmlns:p14="http://schemas.microsoft.com/office/powerpoint/2010/main" val="3431878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31</a:t>
            </a:fld>
            <a:endParaRPr lang="en-GB" altLang="en-US" smtClean="0"/>
          </a:p>
        </p:txBody>
      </p:sp>
    </p:spTree>
    <p:extLst>
      <p:ext uri="{BB962C8B-B14F-4D97-AF65-F5344CB8AC3E}">
        <p14:creationId xmlns:p14="http://schemas.microsoft.com/office/powerpoint/2010/main" val="315226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We call these microscale processes “cloud microphysics” and microphysics is the focus of this lesson.</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a:t>
            </a:fld>
            <a:endParaRPr lang="en-GB" altLang="en-US" smtClean="0"/>
          </a:p>
        </p:txBody>
      </p:sp>
    </p:spTree>
    <p:extLst>
      <p:ext uri="{BB962C8B-B14F-4D97-AF65-F5344CB8AC3E}">
        <p14:creationId xmlns:p14="http://schemas.microsoft.com/office/powerpoint/2010/main" val="2782534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32</a:t>
            </a:fld>
            <a:endParaRPr lang="en-GB" altLang="en-US" smtClean="0"/>
          </a:p>
        </p:txBody>
      </p:sp>
    </p:spTree>
    <p:extLst>
      <p:ext uri="{BB962C8B-B14F-4D97-AF65-F5344CB8AC3E}">
        <p14:creationId xmlns:p14="http://schemas.microsoft.com/office/powerpoint/2010/main" val="3928109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see what happens to the drop in the atmosphere, we need to compare the Koehler curve for each drop to the ambient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of the environment. The Koehler curve is the equilibrium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for each drop and it varies as a function of the drop size. The ambient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is the amount of water vapor available in the environment. When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the drop is in equilibrium with the environment. The drop will always try to achieve this equilibrium condition by growing (condensing ambient water vapor) or shrinking (evaporating water) until it reaches the size at which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 if it can! </a:t>
            </a:r>
            <a:r>
              <a:rPr lang="en-US" sz="1200" b="0" i="0" kern="1200" dirty="0" smtClean="0">
                <a:solidFill>
                  <a:schemeClr val="tx1"/>
                </a:solidFill>
                <a:effectLst/>
                <a:latin typeface="+mn-lt"/>
                <a:ea typeface="+mn-ea"/>
                <a:cs typeface="+mn-cs"/>
              </a:rPr>
              <a:t>Another way to think about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is that it is telling us something about the evaporation rate for each drop size and temperature. For the drop to be in equilibrium with the environment, the condensation rate of atmospheric water vapor must equal the evaporation rate of the drop. </a:t>
            </a:r>
            <a:r>
              <a:rPr lang="en-US" sz="1200" b="0" i="1" kern="1200" dirty="0" smtClean="0">
                <a:solidFill>
                  <a:schemeClr val="tx1"/>
                </a:solidFill>
                <a:effectLst/>
                <a:latin typeface="+mn-lt"/>
                <a:ea typeface="+mn-ea"/>
                <a:cs typeface="+mn-cs"/>
              </a:rPr>
              <a:t>If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&lt; </a:t>
            </a:r>
            <a:r>
              <a:rPr lang="en-US" sz="1200" b="0" i="1" kern="1200" dirty="0" smtClean="0">
                <a:solidFill>
                  <a:schemeClr val="tx1"/>
                </a:solidFill>
                <a:effectLst/>
                <a:latin typeface="+mn-lt"/>
                <a:ea typeface="+mn-ea"/>
                <a:cs typeface="+mn-cs"/>
              </a:rPr>
              <a:t>s, then net condensation will occur and the drop will grow</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If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&gt; </a:t>
            </a:r>
            <a:r>
              <a:rPr lang="en-US" sz="1200" b="0" i="1" kern="1200" dirty="0" smtClean="0">
                <a:solidFill>
                  <a:schemeClr val="tx1"/>
                </a:solidFill>
                <a:effectLst/>
                <a:latin typeface="+mn-lt"/>
                <a:ea typeface="+mn-ea"/>
                <a:cs typeface="+mn-cs"/>
              </a:rPr>
              <a:t>s, then net evaporation will occur and the drop will shrink</a:t>
            </a:r>
            <a:r>
              <a:rPr lang="en-US" sz="1200" b="0" i="0" kern="1200" dirty="0" smtClean="0">
                <a:solidFill>
                  <a:schemeClr val="tx1"/>
                </a:solidFill>
                <a:effectLst/>
                <a:latin typeface="+mn-lt"/>
                <a:ea typeface="+mn-ea"/>
                <a:cs typeface="+mn-cs"/>
              </a:rPr>
              <a:t>.</a:t>
            </a:r>
          </a:p>
          <a:p>
            <a:pPr fontAlgn="base"/>
            <a:r>
              <a:rPr lang="en-US" sz="1200" b="1" i="0" kern="1200" dirty="0" smtClean="0">
                <a:solidFill>
                  <a:schemeClr val="tx1"/>
                </a:solidFill>
                <a:effectLst/>
                <a:latin typeface="+mn-lt"/>
                <a:ea typeface="+mn-ea"/>
                <a:cs typeface="+mn-cs"/>
              </a:rPr>
              <a:t>Interpretation of the figure: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ambient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does not depend on the radius of the particle and so is a straight line on the graph.</a:t>
            </a:r>
          </a:p>
          <a:p>
            <a:pPr fontAlgn="base"/>
            <a:r>
              <a:rPr lang="en-US" sz="1200" b="0" i="0" kern="1200" dirty="0" smtClean="0">
                <a:solidFill>
                  <a:schemeClr val="tx1"/>
                </a:solidFill>
                <a:effectLst/>
                <a:latin typeface="+mn-lt"/>
                <a:ea typeface="+mn-ea"/>
                <a:cs typeface="+mn-cs"/>
              </a:rPr>
              <a:t>The basic concept is the particle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is constrained to the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curve, the particle grows or shrinks in an effort to have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1" kern="1200" dirty="0" smtClean="0">
                <a:solidFill>
                  <a:schemeClr val="tx1"/>
                </a:solidFill>
                <a:effectLst/>
                <a:latin typeface="+mn-lt"/>
                <a:ea typeface="+mn-ea"/>
                <a:cs typeface="+mn-cs"/>
              </a:rPr>
              <a:t> = s</a:t>
            </a:r>
            <a:r>
              <a:rPr lang="en-US" sz="1200" b="0" i="0" kern="1200" dirty="0" smtClean="0">
                <a:solidFill>
                  <a:schemeClr val="tx1"/>
                </a:solidFill>
                <a:effectLst/>
                <a:latin typeface="+mn-lt"/>
                <a:ea typeface="+mn-ea"/>
                <a:cs typeface="+mn-cs"/>
              </a:rPr>
              <a:t>, that is, to have the particle condensation and evaporation be in equilibrium with the environment’s water vapor.</a:t>
            </a:r>
          </a:p>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&gt;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then the condensation of ambient water vapor is greater than the evaporation from the drop no matter what the drop radius is.</a:t>
            </a:r>
          </a:p>
          <a:p>
            <a:pPr fontAlgn="base"/>
            <a:r>
              <a:rPr lang="en-US" sz="1200" b="0" i="0" kern="1200" dirty="0" smtClean="0">
                <a:solidFill>
                  <a:schemeClr val="tx1"/>
                </a:solidFill>
                <a:effectLst/>
                <a:latin typeface="+mn-lt"/>
                <a:ea typeface="+mn-ea"/>
                <a:cs typeface="+mn-cs"/>
              </a:rPr>
              <a:t>The particle continues to grow, becomes a critical nucleus, and then continues to add water and grow into a cloud drop.</a:t>
            </a:r>
          </a:p>
          <a:p>
            <a:pPr fontAlgn="base"/>
            <a:r>
              <a:rPr lang="en-US" sz="1200" b="0" i="0" kern="1200" dirty="0" smtClean="0">
                <a:solidFill>
                  <a:schemeClr val="tx1"/>
                </a:solidFill>
                <a:effectLst/>
                <a:latin typeface="+mn-lt"/>
                <a:ea typeface="+mn-ea"/>
                <a:cs typeface="+mn-cs"/>
              </a:rPr>
              <a:t>The drop can start at any size and it will grow into a cloud drop as long as the ambient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is greater than the Koehler curve.</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33</a:t>
            </a:fld>
            <a:endParaRPr lang="en-GB"/>
          </a:p>
        </p:txBody>
      </p:sp>
    </p:spTree>
    <p:extLst>
      <p:ext uri="{BB962C8B-B14F-4D97-AF65-F5344CB8AC3E}">
        <p14:creationId xmlns:p14="http://schemas.microsoft.com/office/powerpoint/2010/main" val="59912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 &lt;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 drop radius is very small, then the drop grows to a radius on the left side of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stops when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 drops are called haze drops. They do not nucleate to become cloud drops but instead stay a smaller size. You have probably often seen haze on a warm, moist summer day.</a:t>
            </a:r>
          </a:p>
          <a:p>
            <a:pPr fontAlgn="base"/>
            <a:r>
              <a:rPr lang="en-US" sz="1200" b="0" i="0" kern="1200" dirty="0" smtClean="0">
                <a:solidFill>
                  <a:schemeClr val="tx1"/>
                </a:solidFill>
                <a:effectLst/>
                <a:latin typeface="+mn-lt"/>
                <a:ea typeface="+mn-ea"/>
                <a:cs typeface="+mn-cs"/>
              </a:rPr>
              <a:t>If a drop finds itself in an environment where </a:t>
            </a:r>
            <a:r>
              <a:rPr lang="en-US" sz="1200" b="0" i="1" kern="1200" dirty="0" smtClean="0">
                <a:solidFill>
                  <a:schemeClr val="tx1"/>
                </a:solidFill>
                <a:effectLst/>
                <a:latin typeface="+mn-lt"/>
                <a:ea typeface="+mn-ea"/>
                <a:cs typeface="+mn-cs"/>
              </a:rPr>
              <a:t>s </a:t>
            </a:r>
            <a:r>
              <a:rPr lang="en-US" sz="1200" b="0" i="0" kern="1200" dirty="0" smtClean="0">
                <a:solidFill>
                  <a:schemeClr val="tx1"/>
                </a:solidFill>
                <a:effectLst/>
                <a:latin typeface="+mn-lt"/>
                <a:ea typeface="+mn-ea"/>
                <a:cs typeface="+mn-cs"/>
              </a:rPr>
              <a:t>&lt;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(as could happen if the drop's air is mixed with drier air), then the evaporation from the drop would exceed the condensation from the environment and the drop would shrink until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 drop happens to find itself in an environment where</a:t>
            </a:r>
            <a:r>
              <a:rPr lang="en-US" sz="1200" b="0" i="1" kern="120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 drop can shrink back into a haze drop or grow into a cloud drop, depending on the drop radius.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&lt;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then the drop will shrink until it has a radius for which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&gt;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then the drop is in unstable equilibrium and can either grow into cloud drops by adding a water molecule or can shrink all the way back to a haze drop with a radius that matches the radius for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(which is a special case of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then the drop will grow to radius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then with the random addition of a little water will grow a little bit more so that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&lt;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At this point, there will be net condensation and the drop will activate and continue to grow.</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34</a:t>
            </a:fld>
            <a:endParaRPr lang="en-GB"/>
          </a:p>
        </p:txBody>
      </p:sp>
    </p:spTree>
    <p:extLst>
      <p:ext uri="{BB962C8B-B14F-4D97-AF65-F5344CB8AC3E}">
        <p14:creationId xmlns:p14="http://schemas.microsoft.com/office/powerpoint/2010/main" val="3402314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 &lt;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 drop radius is very small, then the drop grows to a radius on the left side of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stops when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 drops are called haze drops. They do not nucleate to become cloud drops but instead stay a smaller size. You have probably often seen haze on a warm, moist summer day.</a:t>
            </a:r>
          </a:p>
          <a:p>
            <a:pPr fontAlgn="base"/>
            <a:r>
              <a:rPr lang="en-US" sz="1200" b="0" i="0" kern="1200" dirty="0" smtClean="0">
                <a:solidFill>
                  <a:schemeClr val="tx1"/>
                </a:solidFill>
                <a:effectLst/>
                <a:latin typeface="+mn-lt"/>
                <a:ea typeface="+mn-ea"/>
                <a:cs typeface="+mn-cs"/>
              </a:rPr>
              <a:t>If a drop finds itself in an environment where </a:t>
            </a:r>
            <a:r>
              <a:rPr lang="en-US" sz="1200" b="0" i="1" kern="1200" dirty="0" smtClean="0">
                <a:solidFill>
                  <a:schemeClr val="tx1"/>
                </a:solidFill>
                <a:effectLst/>
                <a:latin typeface="+mn-lt"/>
                <a:ea typeface="+mn-ea"/>
                <a:cs typeface="+mn-cs"/>
              </a:rPr>
              <a:t>s </a:t>
            </a:r>
            <a:r>
              <a:rPr lang="en-US" sz="1200" b="0" i="0" kern="1200" dirty="0" smtClean="0">
                <a:solidFill>
                  <a:schemeClr val="tx1"/>
                </a:solidFill>
                <a:effectLst/>
                <a:latin typeface="+mn-lt"/>
                <a:ea typeface="+mn-ea"/>
                <a:cs typeface="+mn-cs"/>
              </a:rPr>
              <a:t>&lt;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(as could happen if the drop's air is mixed with drier air), then the evaporation from the drop would exceed the condensation from the environment and the drop would shrink until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 drop happens to find itself in an environment where</a:t>
            </a:r>
            <a:r>
              <a:rPr lang="en-US" sz="1200" b="0" i="1" kern="120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 drop can shrink back into a haze drop or grow into a cloud drop, depending on the drop radius.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&lt;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then the drop will shrink until it has a radius for which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&gt;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then the drop is in unstable equilibrium and can either grow into cloud drops by adding a water molecule or can shrink all the way back to a haze drop with a radius that matches the radius for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(which is a special case of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then the drop will grow to radius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then with the random addition of a little water will grow a little bit more so that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&lt;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At this point, there will be net condensation and the drop will activate and continue to grow.</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35</a:t>
            </a:fld>
            <a:endParaRPr lang="en-GB"/>
          </a:p>
        </p:txBody>
      </p:sp>
    </p:spTree>
    <p:extLst>
      <p:ext uri="{BB962C8B-B14F-4D97-AF65-F5344CB8AC3E}">
        <p14:creationId xmlns:p14="http://schemas.microsoft.com/office/powerpoint/2010/main" val="362737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 &lt;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 drop radius is very small, then the drop grows to a radius on the left side of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stops when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 drops are called haze drops. They do not nucleate to become cloud drops but instead stay a smaller size. You have probably often seen haze on a warm, moist summer day.</a:t>
            </a:r>
          </a:p>
          <a:p>
            <a:pPr fontAlgn="base"/>
            <a:r>
              <a:rPr lang="en-US" sz="1200" b="0" i="0" kern="1200" dirty="0" smtClean="0">
                <a:solidFill>
                  <a:schemeClr val="tx1"/>
                </a:solidFill>
                <a:effectLst/>
                <a:latin typeface="+mn-lt"/>
                <a:ea typeface="+mn-ea"/>
                <a:cs typeface="+mn-cs"/>
              </a:rPr>
              <a:t>If a drop finds itself in an environment where </a:t>
            </a:r>
            <a:r>
              <a:rPr lang="en-US" sz="1200" b="0" i="1" kern="1200" dirty="0" smtClean="0">
                <a:solidFill>
                  <a:schemeClr val="tx1"/>
                </a:solidFill>
                <a:effectLst/>
                <a:latin typeface="+mn-lt"/>
                <a:ea typeface="+mn-ea"/>
                <a:cs typeface="+mn-cs"/>
              </a:rPr>
              <a:t>s </a:t>
            </a:r>
            <a:r>
              <a:rPr lang="en-US" sz="1200" b="0" i="0" kern="1200" dirty="0" smtClean="0">
                <a:solidFill>
                  <a:schemeClr val="tx1"/>
                </a:solidFill>
                <a:effectLst/>
                <a:latin typeface="+mn-lt"/>
                <a:ea typeface="+mn-ea"/>
                <a:cs typeface="+mn-cs"/>
              </a:rPr>
              <a:t>&lt;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(as could happen if the drop's air is mixed with drier air), then the evaporation from the drop would exceed the condensation from the environment and the drop would shrink until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 drop happens to find itself in an environment where</a:t>
            </a:r>
            <a:r>
              <a:rPr lang="en-US" sz="1200" b="0" i="1" kern="120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 drop can shrink back into a haze drop or grow into a cloud drop, depending on the drop radius.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&lt;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then the drop will shrink until it has a radius for which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If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&gt;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then the drop is in unstable equilibrium and can either grow into cloud drops by adding a water molecule or can shrink all the way back to a haze drop with a radius that matches the radius for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s</a:t>
            </a:r>
            <a:r>
              <a:rPr lang="en-US" sz="1200" b="0" i="1" kern="1200" baseline="-250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If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(which is a special case of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then the drop will grow to radius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r</a:t>
            </a:r>
            <a:r>
              <a:rPr lang="en-US" sz="1200" b="0" i="1"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and then with the random addition of a little water will grow a little bit more so that </a:t>
            </a:r>
            <a:r>
              <a:rPr lang="en-US" sz="1200" b="0" i="1" kern="1200" dirty="0" err="1" smtClean="0">
                <a:solidFill>
                  <a:schemeClr val="tx1"/>
                </a:solidFill>
                <a:effectLst/>
                <a:latin typeface="+mn-lt"/>
                <a:ea typeface="+mn-ea"/>
                <a:cs typeface="+mn-cs"/>
              </a:rPr>
              <a:t>s</a:t>
            </a:r>
            <a:r>
              <a:rPr lang="en-US" sz="1200" b="0" i="1" kern="1200" baseline="-25000" dirty="0" err="1"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&lt; </a:t>
            </a:r>
            <a:r>
              <a:rPr lang="en-US" sz="1200" b="0" i="1" kern="120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At this point, there will be net condensation and the drop will activate and continue to grow.</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36</a:t>
            </a:fld>
            <a:endParaRPr lang="en-GB"/>
          </a:p>
        </p:txBody>
      </p:sp>
    </p:spTree>
    <p:extLst>
      <p:ext uri="{BB962C8B-B14F-4D97-AF65-F5344CB8AC3E}">
        <p14:creationId xmlns:p14="http://schemas.microsoft.com/office/powerpoint/2010/main" val="484841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37</a:t>
            </a:fld>
            <a:endParaRPr lang="en-GB"/>
          </a:p>
        </p:txBody>
      </p:sp>
    </p:spTree>
    <p:extLst>
      <p:ext uri="{BB962C8B-B14F-4D97-AF65-F5344CB8AC3E}">
        <p14:creationId xmlns:p14="http://schemas.microsoft.com/office/powerpoint/2010/main" val="25202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We call these microscale processes “cloud microphysics” and microphysics is the focus of this lesson.</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a:t>
            </a:fld>
            <a:endParaRPr lang="en-GB" altLang="en-US" smtClean="0"/>
          </a:p>
        </p:txBody>
      </p:sp>
    </p:spTree>
    <p:extLst>
      <p:ext uri="{BB962C8B-B14F-4D97-AF65-F5344CB8AC3E}">
        <p14:creationId xmlns:p14="http://schemas.microsoft.com/office/powerpoint/2010/main" val="24048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above equations apply only for a flat surface of pure liquid water. When we get into situations where the water has a curved surface (as in a cloud drop), contains a solute, or is in solid form, we need to think about the saturation ratio and the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relative to the equilibrium value of </a:t>
            </a:r>
            <a:r>
              <a:rPr lang="en-US" sz="1200" b="0" i="1" kern="1200" dirty="0" smtClean="0">
                <a:solidFill>
                  <a:schemeClr val="tx1"/>
                </a:solidFill>
                <a:effectLst/>
                <a:latin typeface="+mn-lt"/>
                <a:ea typeface="+mn-ea"/>
                <a:cs typeface="+mn-cs"/>
              </a:rPr>
              <a:t>e,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eq</a:t>
            </a:r>
            <a:r>
              <a:rPr lang="en-US" sz="1200" b="0" i="0" kern="1200" dirty="0" smtClean="0">
                <a:solidFill>
                  <a:schemeClr val="tx1"/>
                </a:solidFill>
                <a:effectLst/>
                <a:latin typeface="+mn-lt"/>
                <a:ea typeface="+mn-ea"/>
                <a:cs typeface="+mn-cs"/>
              </a:rPr>
              <a:t>, which can be different from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So, depending on the circumstances,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eq</a:t>
            </a:r>
            <a:r>
              <a:rPr lang="en-US" sz="1200" b="0" i="0" kern="1200" dirty="0" smtClean="0">
                <a:solidFill>
                  <a:schemeClr val="tx1"/>
                </a:solidFill>
                <a:effectLst/>
                <a:latin typeface="+mn-lt"/>
                <a:ea typeface="+mn-ea"/>
                <a:cs typeface="+mn-cs"/>
              </a:rPr>
              <a:t> can be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(flat liquid water), </a:t>
            </a:r>
            <a:r>
              <a:rPr lang="en-US" sz="1200" b="0" i="1" kern="1200" dirty="0" smtClean="0">
                <a:solidFill>
                  <a:schemeClr val="tx1"/>
                </a:solidFill>
                <a:effectLst/>
                <a:latin typeface="+mn-lt"/>
                <a:ea typeface="+mn-ea"/>
                <a:cs typeface="+mn-cs"/>
              </a:rPr>
              <a:t>e</a:t>
            </a:r>
            <a:r>
              <a:rPr lang="en-US" sz="1200" b="0" i="1" kern="1200" baseline="-25000" dirty="0" smtClean="0">
                <a:solidFill>
                  <a:schemeClr val="tx1"/>
                </a:solidFill>
                <a:effectLst/>
                <a:latin typeface="+mn-lt"/>
                <a:ea typeface="+mn-ea"/>
                <a:cs typeface="+mn-cs"/>
              </a:rPr>
              <a:t>sc</a:t>
            </a:r>
            <a:r>
              <a:rPr lang="en-US" sz="1200" b="0" i="0" kern="1200" baseline="-25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(curved liquid water),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sol</a:t>
            </a:r>
            <a:r>
              <a:rPr lang="en-US" sz="1200" b="0" i="0" kern="1200" dirty="0" smtClean="0">
                <a:solidFill>
                  <a:schemeClr val="tx1"/>
                </a:solidFill>
                <a:effectLst/>
                <a:latin typeface="+mn-lt"/>
                <a:ea typeface="+mn-ea"/>
                <a:cs typeface="+mn-cs"/>
              </a:rPr>
              <a:t> (curved solution),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(flat ice), or some combination. We will see that a small </a:t>
            </a:r>
            <a:r>
              <a:rPr lang="en-US" sz="1200" b="0" i="0" kern="1200" dirty="0" err="1" smtClean="0">
                <a:solidFill>
                  <a:schemeClr val="tx1"/>
                </a:solidFill>
                <a:effectLst/>
                <a:latin typeface="+mn-lt"/>
                <a:ea typeface="+mn-ea"/>
                <a:cs typeface="+mn-cs"/>
              </a:rPr>
              <a:t>supersaturation</a:t>
            </a:r>
            <a:r>
              <a:rPr lang="en-US" sz="1200" b="0" i="0" kern="1200" dirty="0" smtClean="0">
                <a:solidFill>
                  <a:schemeClr val="tx1"/>
                </a:solidFill>
                <a:effectLst/>
                <a:latin typeface="+mn-lt"/>
                <a:ea typeface="+mn-ea"/>
                <a:cs typeface="+mn-cs"/>
              </a:rPr>
              <a:t> is actually needed to form clouds.</a:t>
            </a:r>
            <a:endParaRPr lang="en-US" sz="1300" dirty="0" smtClean="0"/>
          </a:p>
          <a:p>
            <a:endParaRPr lang="en-US" sz="1300" dirty="0" smtClean="0"/>
          </a:p>
          <a:p>
            <a:r>
              <a:rPr lang="it-IT" altLang="en-US" sz="1300" dirty="0" smtClean="0"/>
              <a:t>SUPERCOOLED </a:t>
            </a:r>
            <a:r>
              <a:rPr lang="it-IT" altLang="en-US" sz="1300" dirty="0"/>
              <a:t>WATER: </a:t>
            </a:r>
            <a:r>
              <a:rPr lang="en-US" sz="1300" dirty="0"/>
              <a:t>water can exist in liquid form even below the freezing point. This </a:t>
            </a:r>
            <a:r>
              <a:rPr lang="en-US" sz="1300" dirty="0" err="1"/>
              <a:t>supercooled</a:t>
            </a:r>
            <a:r>
              <a:rPr lang="en-US" sz="1300" dirty="0"/>
              <a:t> liquid needs ice nuclei (IN) in order to become ice, although at a temperature of about –40 </a:t>
            </a:r>
            <a:r>
              <a:rPr lang="en-US" sz="1300" baseline="30000" dirty="0" err="1"/>
              <a:t>o</a:t>
            </a:r>
            <a:r>
              <a:rPr lang="en-US" sz="1300" dirty="0" err="1"/>
              <a:t>C</a:t>
            </a:r>
            <a:r>
              <a:rPr lang="en-US" sz="1300" dirty="0"/>
              <a:t>, the liquid can freeze homogeneously (without IN).</a:t>
            </a:r>
          </a:p>
          <a:p>
            <a:endParaRPr lang="en-US" sz="1300" dirty="0"/>
          </a:p>
          <a:p>
            <a:r>
              <a:rPr lang="en-US" sz="1300" dirty="0"/>
              <a:t>SUPERSATURATION We will see that a small </a:t>
            </a:r>
            <a:r>
              <a:rPr lang="en-US" sz="1300" dirty="0" err="1"/>
              <a:t>supersaturation</a:t>
            </a:r>
            <a:r>
              <a:rPr lang="en-US" sz="1300" dirty="0"/>
              <a:t> is actually needed to form clouds. Note that it is possible to have the relative humidity be greater than 100%, which makes the </a:t>
            </a:r>
            <a:r>
              <a:rPr lang="en-US" sz="1300" dirty="0" err="1"/>
              <a:t>supersaturation</a:t>
            </a:r>
            <a:r>
              <a:rPr lang="en-US" sz="1300" dirty="0"/>
              <a:t> positive. This condition can't last long because condensation will exceed evaporation until they become equal. But how can </a:t>
            </a:r>
            <a:r>
              <a:rPr lang="en-US" sz="1300" dirty="0" err="1"/>
              <a:t>supersaturation</a:t>
            </a:r>
            <a:r>
              <a:rPr lang="en-US" sz="1300" dirty="0"/>
              <a:t> happen?</a:t>
            </a:r>
          </a:p>
          <a:p>
            <a:r>
              <a:rPr lang="en-US" sz="1300" dirty="0" err="1"/>
              <a:t>Supersaturation</a:t>
            </a:r>
            <a:r>
              <a:rPr lang="en-US" sz="1300" dirty="0"/>
              <a:t> of water in air can occur when air cools either via </a:t>
            </a:r>
            <a:r>
              <a:rPr lang="en-US" sz="1300" b="1" dirty="0"/>
              <a:t>Radiation</a:t>
            </a:r>
            <a:r>
              <a:rPr lang="en-US" sz="1300" dirty="0"/>
              <a:t>, </a:t>
            </a:r>
            <a:r>
              <a:rPr lang="en-US" sz="1300" b="1" dirty="0"/>
              <a:t>Uplift</a:t>
            </a:r>
            <a:r>
              <a:rPr lang="en-US" sz="1300" dirty="0"/>
              <a:t>, or </a:t>
            </a:r>
            <a:r>
              <a:rPr lang="en-US" sz="1300" b="1" dirty="0"/>
              <a:t>Mixing</a:t>
            </a:r>
            <a:r>
              <a:rPr lang="en-US" sz="1300" dirty="0" smtClean="0"/>
              <a:t>.</a:t>
            </a:r>
          </a:p>
          <a:p>
            <a:r>
              <a:rPr lang="it-IT" altLang="en-US" sz="1300" b="0" dirty="0" smtClean="0"/>
              <a:t>See https://www.e-education.psu.edu/meteo300/node/624</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6</a:t>
            </a:fld>
            <a:endParaRPr lang="en-GB" altLang="en-US" smtClean="0"/>
          </a:p>
        </p:txBody>
      </p:sp>
    </p:spTree>
    <p:extLst>
      <p:ext uri="{BB962C8B-B14F-4D97-AF65-F5344CB8AC3E}">
        <p14:creationId xmlns:p14="http://schemas.microsoft.com/office/powerpoint/2010/main" val="106930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Radiation happen at constant pressure (isobaric). When an air parcel radiates this energy (mostly in the infrared part of the spectrum), it cools down, but the amount of water vapor does not change.</a:t>
            </a:r>
          </a:p>
          <a:p>
            <a:r>
              <a:rPr lang="en-US" dirty="0" smtClean="0"/>
              <a:t>We can understand this process by using the water phase diagram in the figure below. Consider a situation in which an air parcel is </a:t>
            </a:r>
            <a:r>
              <a:rPr lang="en-US" dirty="0" err="1" smtClean="0"/>
              <a:t>undersaturated</a:t>
            </a:r>
            <a:r>
              <a:rPr lang="en-US" dirty="0" smtClean="0"/>
              <a:t>, which is represented by the blue dot. As the air parcel emits radiation, the air parcel cools but does not change its vapor pressure. Hence, the blue dot moves to the left on the diagram. However, because the temperature drops, </a:t>
            </a:r>
            <a:r>
              <a:rPr lang="en-US" dirty="0" err="1" smtClean="0"/>
              <a:t>es</a:t>
            </a:r>
            <a:r>
              <a:rPr lang="en-US" dirty="0" smtClean="0"/>
              <a:t> drops. When </a:t>
            </a:r>
            <a:r>
              <a:rPr lang="en-US" dirty="0" err="1" smtClean="0"/>
              <a:t>es</a:t>
            </a:r>
            <a:r>
              <a:rPr lang="en-US" dirty="0" smtClean="0"/>
              <a:t> becomes slightly less than e, a cloud forms.</a:t>
            </a:r>
          </a:p>
          <a:p>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7</a:t>
            </a:fld>
            <a:endParaRPr lang="en-GB" altLang="en-US" smtClean="0"/>
          </a:p>
        </p:txBody>
      </p:sp>
    </p:spTree>
    <p:extLst>
      <p:ext uri="{BB962C8B-B14F-4D97-AF65-F5344CB8AC3E}">
        <p14:creationId xmlns:p14="http://schemas.microsoft.com/office/powerpoint/2010/main" val="261940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Think about a single warm, moist air parcel mixing into the environment of colder, drier air. As the parcel mixes into more and more of the environmental air, it gets increasingly diluted but the mixed parcel grows in size. As the amount of environmental air in the mixed parcel increases, the average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a:t>
            </a:r>
            <a:r>
              <a:rPr lang="en-US" sz="1200" b="0" i="1" kern="1200" dirty="0" smtClean="0">
                <a:solidFill>
                  <a:schemeClr val="tx1"/>
                </a:solidFill>
                <a:effectLst/>
                <a:latin typeface="+mn-lt"/>
                <a:ea typeface="+mn-ea"/>
                <a:cs typeface="+mn-cs"/>
              </a:rPr>
              <a:t> T </a:t>
            </a:r>
            <a:r>
              <a:rPr lang="en-US" sz="1200" b="0" i="0" kern="1200" dirty="0" smtClean="0">
                <a:solidFill>
                  <a:schemeClr val="tx1"/>
                </a:solidFill>
                <a:effectLst/>
                <a:latin typeface="+mn-lt"/>
                <a:ea typeface="+mn-ea"/>
                <a:cs typeface="+mn-cs"/>
              </a:rPr>
              <a:t>of the mixed parcel decreases to be closer to the environmental values and the mixed parcel’s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follow a mixing line. Starting in the upper right near the initial warm parcel, as the mixed parcel continues to grow, eventually the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a:t>
            </a:r>
            <a:r>
              <a:rPr lang="en-US" sz="1200" b="0" i="1" kern="120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 will hit the </a:t>
            </a:r>
            <a:r>
              <a:rPr lang="en-US" sz="1200" b="0" i="0" kern="1200" dirty="0" err="1" smtClean="0">
                <a:solidFill>
                  <a:schemeClr val="tx1"/>
                </a:solidFill>
                <a:effectLst/>
                <a:latin typeface="+mn-lt"/>
                <a:ea typeface="+mn-ea"/>
                <a:cs typeface="+mn-cs"/>
              </a:rPr>
              <a:t>Clausius</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Clapeyron</a:t>
            </a:r>
            <a:r>
              <a:rPr lang="en-US" sz="1200" b="0" i="0" kern="1200" dirty="0" smtClean="0">
                <a:solidFill>
                  <a:schemeClr val="tx1"/>
                </a:solidFill>
                <a:effectLst/>
                <a:latin typeface="+mn-lt"/>
                <a:ea typeface="+mn-ea"/>
                <a:cs typeface="+mn-cs"/>
              </a:rPr>
              <a:t> curve. As the mixed parcel continues to push into the liquid portion of the phase diagram and become supersaturated, a mixing cloud will form. The cloud will stay as long as the mixed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put the parcel above the </a:t>
            </a:r>
            <a:r>
              <a:rPr lang="en-US" sz="1200" b="0" i="0" kern="1200" dirty="0" err="1" smtClean="0">
                <a:solidFill>
                  <a:schemeClr val="tx1"/>
                </a:solidFill>
                <a:effectLst/>
                <a:latin typeface="+mn-lt"/>
                <a:ea typeface="+mn-ea"/>
                <a:cs typeface="+mn-cs"/>
              </a:rPr>
              <a:t>Clausius</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Clapeyron</a:t>
            </a:r>
            <a:r>
              <a:rPr lang="en-US" sz="1200" b="0" i="0" kern="1200" dirty="0" smtClean="0">
                <a:solidFill>
                  <a:schemeClr val="tx1"/>
                </a:solidFill>
                <a:effectLst/>
                <a:latin typeface="+mn-lt"/>
                <a:ea typeface="+mn-ea"/>
                <a:cs typeface="+mn-cs"/>
              </a:rPr>
              <a:t> curve. However, once the mixed parcel comes below the curve, the cloud will evaporate.</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8</a:t>
            </a:fld>
            <a:endParaRPr lang="en-GB" altLang="en-US" smtClean="0"/>
          </a:p>
        </p:txBody>
      </p:sp>
    </p:spTree>
    <p:extLst>
      <p:ext uri="{BB962C8B-B14F-4D97-AF65-F5344CB8AC3E}">
        <p14:creationId xmlns:p14="http://schemas.microsoft.com/office/powerpoint/2010/main" val="143399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Think about a single warm, moist air parcel mixing into the environment of colder, drier air. As the parcel mixes into more and more of the environmental air, it gets increasingly diluted but the mixed parcel grows in size. As the amount of environmental air in the mixed parcel increases, the average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a:t>
            </a:r>
            <a:r>
              <a:rPr lang="en-US" sz="1200" b="0" i="1" kern="1200" dirty="0" smtClean="0">
                <a:solidFill>
                  <a:schemeClr val="tx1"/>
                </a:solidFill>
                <a:effectLst/>
                <a:latin typeface="+mn-lt"/>
                <a:ea typeface="+mn-ea"/>
                <a:cs typeface="+mn-cs"/>
              </a:rPr>
              <a:t> T </a:t>
            </a:r>
            <a:r>
              <a:rPr lang="en-US" sz="1200" b="0" i="0" kern="1200" dirty="0" smtClean="0">
                <a:solidFill>
                  <a:schemeClr val="tx1"/>
                </a:solidFill>
                <a:effectLst/>
                <a:latin typeface="+mn-lt"/>
                <a:ea typeface="+mn-ea"/>
                <a:cs typeface="+mn-cs"/>
              </a:rPr>
              <a:t>of the mixed parcel decreases to be closer to the environmental values and the mixed parcel’s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follow a mixing line. Starting in the upper right near the initial warm parcel, as the mixed parcel continues to grow, eventually the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a:t>
            </a:r>
            <a:r>
              <a:rPr lang="en-US" sz="1200" b="0" i="1" kern="120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 will hit the </a:t>
            </a:r>
            <a:r>
              <a:rPr lang="en-US" sz="1200" b="0" i="0" kern="1200" dirty="0" err="1" smtClean="0">
                <a:solidFill>
                  <a:schemeClr val="tx1"/>
                </a:solidFill>
                <a:effectLst/>
                <a:latin typeface="+mn-lt"/>
                <a:ea typeface="+mn-ea"/>
                <a:cs typeface="+mn-cs"/>
              </a:rPr>
              <a:t>Clausius</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Clapeyron</a:t>
            </a:r>
            <a:r>
              <a:rPr lang="en-US" sz="1200" b="0" i="0" kern="1200" dirty="0" smtClean="0">
                <a:solidFill>
                  <a:schemeClr val="tx1"/>
                </a:solidFill>
                <a:effectLst/>
                <a:latin typeface="+mn-lt"/>
                <a:ea typeface="+mn-ea"/>
                <a:cs typeface="+mn-cs"/>
              </a:rPr>
              <a:t> curve. As the mixed parcel continues to push into the liquid portion of the phase diagram and become supersaturated, a mixing cloud will form. The cloud will stay as long as the mixed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put the parcel above the </a:t>
            </a:r>
            <a:r>
              <a:rPr lang="en-US" sz="1200" b="0" i="0" kern="1200" dirty="0" err="1" smtClean="0">
                <a:solidFill>
                  <a:schemeClr val="tx1"/>
                </a:solidFill>
                <a:effectLst/>
                <a:latin typeface="+mn-lt"/>
                <a:ea typeface="+mn-ea"/>
                <a:cs typeface="+mn-cs"/>
              </a:rPr>
              <a:t>Clausius</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Clapeyron</a:t>
            </a:r>
            <a:r>
              <a:rPr lang="en-US" sz="1200" b="0" i="0" kern="1200" dirty="0" smtClean="0">
                <a:solidFill>
                  <a:schemeClr val="tx1"/>
                </a:solidFill>
                <a:effectLst/>
                <a:latin typeface="+mn-lt"/>
                <a:ea typeface="+mn-ea"/>
                <a:cs typeface="+mn-cs"/>
              </a:rPr>
              <a:t> curve. However, once the mixed parcel comes below the curve, the cloud will evaporate</a:t>
            </a:r>
            <a:r>
              <a:rPr lang="en-US" sz="1200" b="0" i="0" kern="1200" dirty="0" smtClean="0">
                <a:solidFill>
                  <a:schemeClr val="tx1"/>
                </a:solidFill>
                <a:effectLst/>
                <a:latin typeface="+mn-lt"/>
                <a:ea typeface="+mn-ea"/>
                <a:cs typeface="+mn-cs"/>
              </a:rPr>
              <a:t>.</a:t>
            </a:r>
          </a:p>
          <a:p>
            <a:endParaRPr lang="it-IT" altLang="en-US" sz="1200" b="0" i="0" kern="1200" dirty="0" smtClean="0">
              <a:solidFill>
                <a:schemeClr val="tx1"/>
              </a:solidFill>
              <a:effectLst/>
              <a:latin typeface="+mn-lt"/>
              <a:ea typeface="+mn-ea"/>
              <a:cs typeface="+mn-cs"/>
            </a:endParaRPr>
          </a:p>
          <a:p>
            <a:r>
              <a:rPr lang="it-IT" altLang="en-US" sz="1200" b="0" i="0" kern="1200" dirty="0" smtClean="0">
                <a:solidFill>
                  <a:schemeClr val="tx1"/>
                </a:solidFill>
                <a:effectLst/>
                <a:latin typeface="+mn-lt"/>
                <a:ea typeface="+mn-ea"/>
                <a:cs typeface="+mn-cs"/>
              </a:rPr>
              <a:t>Contrail lenghts</a:t>
            </a:r>
            <a:r>
              <a:rPr lang="it-IT" altLang="en-US" sz="1200" b="0" i="0" kern="1200" baseline="0" dirty="0" smtClean="0">
                <a:solidFill>
                  <a:schemeClr val="tx1"/>
                </a:solidFill>
                <a:effectLst/>
                <a:latin typeface="+mn-lt"/>
                <a:ea typeface="+mn-ea"/>
                <a:cs typeface="+mn-cs"/>
              </a:rPr>
              <a:t> give yuo information about the T and P of environmental air</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9</a:t>
            </a:fld>
            <a:endParaRPr lang="en-GB" altLang="en-US" smtClean="0"/>
          </a:p>
        </p:txBody>
      </p:sp>
    </p:spTree>
    <p:extLst>
      <p:ext uri="{BB962C8B-B14F-4D97-AF65-F5344CB8AC3E}">
        <p14:creationId xmlns:p14="http://schemas.microsoft.com/office/powerpoint/2010/main" val="134082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smtClean="0">
                <a:solidFill>
                  <a:schemeClr val="tx1"/>
                </a:solidFill>
                <a:effectLst/>
                <a:latin typeface="+mn-lt"/>
                <a:ea typeface="+mn-ea"/>
                <a:cs typeface="+mn-cs"/>
              </a:rPr>
              <a:t>The uplift of air can lead to cloud formation, as we know from the skew-T. Uplift is generally the same as adiabatic ascent. This adiabatic ascent can be driven by convection, by a less dense air mass overriding a more dense one, or by air flowing up and over a mountain. The following happens:</a:t>
            </a:r>
          </a:p>
          <a:p>
            <a:pPr fontAlgn="base"/>
            <a:r>
              <a:rPr lang="en-US" sz="1200" b="0" i="0" kern="1200" dirty="0" smtClean="0">
                <a:solidFill>
                  <a:schemeClr val="tx1"/>
                </a:solidFill>
                <a:effectLst/>
                <a:latin typeface="+mn-lt"/>
                <a:ea typeface="+mn-ea"/>
                <a:cs typeface="+mn-cs"/>
              </a:rPr>
              <a:t>The water vapor mixing ratio remains the same, but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drops as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drops, thus reducing the possibility that </a:t>
            </a:r>
            <a:r>
              <a:rPr lang="en-US" sz="1200" b="0" i="1" kern="1200" dirty="0" smtClean="0">
                <a:solidFill>
                  <a:schemeClr val="tx1"/>
                </a:solidFill>
                <a:effectLst/>
                <a:latin typeface="+mn-lt"/>
                <a:ea typeface="+mn-ea"/>
                <a:cs typeface="+mn-cs"/>
              </a:rPr>
              <a:t>RH = e/</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will reach 100%.</a:t>
            </a:r>
          </a:p>
          <a:p>
            <a:pPr fontAlgn="base"/>
            <a:r>
              <a:rPr lang="en-US" sz="1200" b="0" i="0" kern="1200" dirty="0" smtClean="0">
                <a:solidFill>
                  <a:schemeClr val="tx1"/>
                </a:solidFill>
                <a:effectLst/>
                <a:latin typeface="+mn-lt"/>
                <a:ea typeface="+mn-ea"/>
                <a:cs typeface="+mn-cs"/>
              </a:rPr>
              <a:t>The temperature drops in accordance with Poisson’s Relations (Lesson 2) so that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also drops.</a:t>
            </a:r>
          </a:p>
          <a:p>
            <a:pPr fontAlgn="base"/>
            <a:r>
              <a:rPr lang="en-US" sz="1200" b="0" i="0" kern="1200" dirty="0" smtClean="0">
                <a:solidFill>
                  <a:schemeClr val="tx1"/>
                </a:solidFill>
                <a:effectLst/>
                <a:latin typeface="+mn-lt"/>
                <a:ea typeface="+mn-ea"/>
                <a:cs typeface="+mn-cs"/>
              </a:rPr>
              <a:t>The question is “Does </a:t>
            </a:r>
            <a:r>
              <a:rPr lang="en-US" sz="1200" b="0" i="1" kern="1200" dirty="0" smtClean="0">
                <a:solidFill>
                  <a:schemeClr val="tx1"/>
                </a:solidFill>
                <a:effectLst/>
                <a:latin typeface="+mn-lt"/>
                <a:ea typeface="+mn-ea"/>
                <a:cs typeface="+mn-cs"/>
              </a:rPr>
              <a:t>e </a:t>
            </a:r>
            <a:r>
              <a:rPr lang="en-US" sz="1200" b="0" i="0" kern="1200" dirty="0" smtClean="0">
                <a:solidFill>
                  <a:schemeClr val="tx1"/>
                </a:solidFill>
                <a:effectLst/>
                <a:latin typeface="+mn-lt"/>
                <a:ea typeface="+mn-ea"/>
                <a:cs typeface="+mn-cs"/>
              </a:rPr>
              <a:t>or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drop faster?" It turns out that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drops faster. As a result, in uplifted air, </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0" i="1" kern="1200" dirty="0" err="1" smtClean="0">
                <a:solidFill>
                  <a:schemeClr val="tx1"/>
                </a:solidFill>
                <a:effectLst/>
                <a:latin typeface="+mn-lt"/>
                <a:ea typeface="+mn-ea"/>
                <a:cs typeface="+mn-cs"/>
              </a:rPr>
              <a:t>e</a:t>
            </a:r>
            <a:r>
              <a:rPr lang="en-US" sz="1200" b="0" i="1" kern="1200" baseline="-250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converge at the lifting condensation level (LCL) and a cloud forms just at that level. </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the parcel continues to rise, it continues to cool and water vapor continues to condense so that the parcel stays close to saturation and hence travels along the saturation vapor pressure curve.</a:t>
            </a:r>
            <a:endParaRPr lang="en-US" altLang="en-US" b="0"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10</a:t>
            </a:fld>
            <a:endParaRPr lang="en-GB" altLang="en-US" smtClean="0"/>
          </a:p>
        </p:txBody>
      </p:sp>
    </p:spTree>
    <p:extLst>
      <p:ext uri="{BB962C8B-B14F-4D97-AF65-F5344CB8AC3E}">
        <p14:creationId xmlns:p14="http://schemas.microsoft.com/office/powerpoint/2010/main" val="134915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4.wmf"/><Relationship Id="rId3" Type="http://schemas.openxmlformats.org/officeDocument/2006/relationships/notesSlide" Target="../notesSlides/notesSlide14.xml"/><Relationship Id="rId7" Type="http://schemas.openxmlformats.org/officeDocument/2006/relationships/image" Target="../media/image21.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oleObject" Target="../embeddings/oleObject8.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oleObject" Target="../embeddings/oleObject10.bin"/><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7.bin"/><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7.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8.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36.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20.bin"/><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21.bin"/><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799" y="5051630"/>
            <a:ext cx="8000999" cy="646331"/>
          </a:xfrm>
          <a:prstGeom prst="rect">
            <a:avLst/>
          </a:prstGeom>
        </p:spPr>
        <p:txBody>
          <a:bodyPr wrap="square">
            <a:spAutoFit/>
          </a:bodyPr>
          <a:lstStyle/>
          <a:p>
            <a:r>
              <a:rPr lang="en-US" dirty="0">
                <a:solidFill>
                  <a:srgbClr val="1D2125"/>
                </a:solidFill>
                <a:latin typeface="-apple-system"/>
              </a:rPr>
              <a:t>https://docs.google.com/forms/d/1Wue93hIVmVUkBTk8VQUBoGWAWf6Yw0JFUDYDesZJ00U/edit?ts=6575de14</a:t>
            </a:r>
            <a:endParaRPr lang="en-US" dirty="0"/>
          </a:p>
        </p:txBody>
      </p:sp>
      <p:sp>
        <p:nvSpPr>
          <p:cNvPr id="6" name="Titolo 4"/>
          <p:cNvSpPr txBox="1">
            <a:spLocks/>
          </p:cNvSpPr>
          <p:nvPr/>
        </p:nvSpPr>
        <p:spPr bwMode="auto">
          <a:xfrm>
            <a:off x="557774" y="1095188"/>
            <a:ext cx="7886700" cy="191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b="1" dirty="0" smtClean="0">
                <a:solidFill>
                  <a:srgbClr val="3333FF"/>
                </a:solidFill>
                <a:latin typeface="Tahoma" panose="020B0604030504040204" pitchFamily="34" charset="0"/>
                <a:cs typeface="Tahoma" panose="020B0604030504040204" pitchFamily="34" charset="0"/>
              </a:rPr>
              <a:t>Questionnaire </a:t>
            </a:r>
            <a:r>
              <a:rPr lang="en-US" altLang="en-US" sz="4000" b="1" dirty="0">
                <a:solidFill>
                  <a:srgbClr val="3333FF"/>
                </a:solidFill>
                <a:latin typeface="Tahoma" panose="020B0604030504040204" pitchFamily="34" charset="0"/>
                <a:cs typeface="Tahoma" panose="020B0604030504040204" pitchFamily="34" charset="0"/>
              </a:rPr>
              <a:t>for the evaluation of the </a:t>
            </a:r>
            <a:r>
              <a:rPr lang="en-US" altLang="en-US" sz="4000" b="1" dirty="0" smtClean="0">
                <a:solidFill>
                  <a:srgbClr val="3333FF"/>
                </a:solidFill>
                <a:latin typeface="Tahoma" panose="020B0604030504040204" pitchFamily="34" charset="0"/>
                <a:cs typeface="Tahoma" panose="020B0604030504040204" pitchFamily="34" charset="0"/>
              </a:rPr>
              <a:t>Environmental Physical Chemistry course</a:t>
            </a:r>
            <a:endParaRPr lang="en-US" altLang="en-US" sz="4000" b="1" dirty="0">
              <a:solidFill>
                <a:srgbClr val="3333FF"/>
              </a:solidFill>
              <a:latin typeface="Tahoma" panose="020B0604030504040204" pitchFamily="34" charset="0"/>
              <a:cs typeface="Tahoma" panose="020B0604030504040204" pitchFamily="34" charset="0"/>
            </a:endParaRPr>
          </a:p>
          <a:p>
            <a:pPr algn="ctr" eaLnBrk="1" hangingPunct="1">
              <a:spcBef>
                <a:spcPct val="0"/>
              </a:spcBef>
              <a:buFontTx/>
              <a:buNone/>
            </a:pPr>
            <a:endParaRPr lang="it-IT" altLang="en-US" sz="4000" b="1" dirty="0" smtClean="0">
              <a:solidFill>
                <a:srgbClr val="3333FF"/>
              </a:solidFill>
              <a:latin typeface="Tahoma" panose="020B0604030504040204" pitchFamily="34" charset="0"/>
              <a:cs typeface="Tahoma" panose="020B0604030504040204" pitchFamily="34" charset="0"/>
            </a:endParaRPr>
          </a:p>
        </p:txBody>
      </p:sp>
      <p:sp>
        <p:nvSpPr>
          <p:cNvPr id="7" name="Rectangle 6"/>
          <p:cNvSpPr/>
          <p:nvPr/>
        </p:nvSpPr>
        <p:spPr>
          <a:xfrm>
            <a:off x="779930" y="3670175"/>
            <a:ext cx="7003757" cy="830997"/>
          </a:xfrm>
          <a:prstGeom prst="rect">
            <a:avLst/>
          </a:prstGeom>
        </p:spPr>
        <p:txBody>
          <a:bodyPr wrap="square">
            <a:spAutoFit/>
          </a:bodyPr>
          <a:lstStyle/>
          <a:p>
            <a:pPr algn="ctr"/>
            <a:r>
              <a:rPr lang="en-US" sz="2400" dirty="0" smtClean="0"/>
              <a:t>Please open the following link (on Moodle) and fill in the questionnaire:</a:t>
            </a:r>
            <a:endParaRPr lang="en-US" sz="2400" dirty="0"/>
          </a:p>
        </p:txBody>
      </p:sp>
    </p:spTree>
    <p:extLst>
      <p:ext uri="{BB962C8B-B14F-4D97-AF65-F5344CB8AC3E}">
        <p14:creationId xmlns:p14="http://schemas.microsoft.com/office/powerpoint/2010/main" val="222126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How can supersaturation be achieved?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46846" y="626743"/>
            <a:ext cx="3066307" cy="430887"/>
          </a:xfrm>
          <a:prstGeom prst="rect">
            <a:avLst/>
          </a:prstGeom>
        </p:spPr>
        <p:txBody>
          <a:bodyPr wrap="square">
            <a:spAutoFit/>
          </a:bodyPr>
          <a:lstStyle/>
          <a:p>
            <a:r>
              <a:rPr lang="en-US" sz="2200" b="1" dirty="0" smtClean="0">
                <a:solidFill>
                  <a:srgbClr val="FF0000"/>
                </a:solidFill>
              </a:rPr>
              <a:t>3. Uplifting</a:t>
            </a:r>
            <a:endParaRPr lang="en-US" sz="2200" b="1" dirty="0">
              <a:solidFill>
                <a:srgbClr val="FF0000"/>
              </a:solidFill>
            </a:endParaRPr>
          </a:p>
        </p:txBody>
      </p:sp>
      <p:sp>
        <p:nvSpPr>
          <p:cNvPr id="2" name="Rectangle 1"/>
          <p:cNvSpPr/>
          <p:nvPr/>
        </p:nvSpPr>
        <p:spPr>
          <a:xfrm>
            <a:off x="172603" y="1031100"/>
            <a:ext cx="8925560" cy="707886"/>
          </a:xfrm>
          <a:prstGeom prst="rect">
            <a:avLst/>
          </a:prstGeom>
        </p:spPr>
        <p:txBody>
          <a:bodyPr wrap="square">
            <a:spAutoFit/>
          </a:bodyPr>
          <a:lstStyle/>
          <a:p>
            <a:r>
              <a:rPr lang="en-US" sz="2000" dirty="0" smtClean="0"/>
              <a:t>Uplifting (adiabatic ascent) driven by convection, or by less </a:t>
            </a:r>
            <a:r>
              <a:rPr lang="en-US" sz="2000" dirty="0"/>
              <a:t>dense air mass overriding a more dense one, or by air flowing up and over a </a:t>
            </a:r>
            <a:r>
              <a:rPr lang="en-US" sz="2000" dirty="0" smtClean="0"/>
              <a:t>mountain</a:t>
            </a:r>
            <a:endParaRPr lang="en-US" sz="2000" dirty="0"/>
          </a:p>
        </p:txBody>
      </p:sp>
      <p:graphicFrame>
        <p:nvGraphicFramePr>
          <p:cNvPr id="11" name="Object 15"/>
          <p:cNvGraphicFramePr>
            <a:graphicFrameLocks noChangeAspect="1"/>
          </p:cNvGraphicFramePr>
          <p:nvPr>
            <p:extLst>
              <p:ext uri="{D42A27DB-BD31-4B8C-83A1-F6EECF244321}">
                <p14:modId xmlns:p14="http://schemas.microsoft.com/office/powerpoint/2010/main" val="510119977"/>
              </p:ext>
            </p:extLst>
          </p:nvPr>
        </p:nvGraphicFramePr>
        <p:xfrm>
          <a:off x="6172816" y="1826814"/>
          <a:ext cx="1254125" cy="866775"/>
        </p:xfrm>
        <a:graphic>
          <a:graphicData uri="http://schemas.openxmlformats.org/presentationml/2006/ole">
            <mc:AlternateContent xmlns:mc="http://schemas.openxmlformats.org/markup-compatibility/2006">
              <mc:Choice xmlns:v="urn:schemas-microsoft-com:vml" Requires="v">
                <p:oleObj spid="_x0000_s5160" name="Equation" r:id="rId4" imgW="583920" imgH="406080" progId="Equation.3">
                  <p:embed/>
                </p:oleObj>
              </mc:Choice>
              <mc:Fallback>
                <p:oleObj name="Equation" r:id="rId4" imgW="583920" imgH="406080" progId="Equation.3">
                  <p:embed/>
                  <p:pic>
                    <p:nvPicPr>
                      <p:cNvPr id="31" name="Object 15"/>
                      <p:cNvPicPr>
                        <a:picLocks noChangeAspect="1" noChangeArrowheads="1"/>
                      </p:cNvPicPr>
                      <p:nvPr/>
                    </p:nvPicPr>
                    <p:blipFill>
                      <a:blip r:embed="rId5"/>
                      <a:srcRect/>
                      <a:stretch>
                        <a:fillRect/>
                      </a:stretch>
                    </p:blipFill>
                    <p:spPr bwMode="auto">
                      <a:xfrm>
                        <a:off x="6172816" y="1826814"/>
                        <a:ext cx="1254125" cy="866775"/>
                      </a:xfrm>
                      <a:prstGeom prst="rect">
                        <a:avLst/>
                      </a:prstGeom>
                      <a:noFill/>
                      <a:ln w="38100">
                        <a:noFill/>
                      </a:ln>
                      <a:effectLst/>
                      <a:extLst/>
                    </p:spPr>
                  </p:pic>
                </p:oleObj>
              </mc:Fallback>
            </mc:AlternateContent>
          </a:graphicData>
        </a:graphic>
      </p:graphicFrame>
      <p:pic>
        <p:nvPicPr>
          <p:cNvPr id="5122" name="Picture 2" descr="described sufficiently in caption"/>
          <p:cNvPicPr>
            <a:picLocks noChangeAspect="1" noChangeArrowheads="1"/>
          </p:cNvPicPr>
          <p:nvPr/>
        </p:nvPicPr>
        <p:blipFill rotWithShape="1">
          <a:blip r:embed="rId6">
            <a:extLst>
              <a:ext uri="{28A0092B-C50C-407E-A947-70E740481C1C}">
                <a14:useLocalDpi xmlns:a14="http://schemas.microsoft.com/office/drawing/2010/main" val="0"/>
              </a:ext>
            </a:extLst>
          </a:blip>
          <a:srcRect l="1185" t="3459" r="7598" b="2471"/>
          <a:stretch/>
        </p:blipFill>
        <p:spPr bwMode="auto">
          <a:xfrm>
            <a:off x="3824177" y="2958299"/>
            <a:ext cx="5103813" cy="37933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9590" y="1797490"/>
            <a:ext cx="5589370" cy="1015663"/>
          </a:xfrm>
          <a:prstGeom prst="rect">
            <a:avLst/>
          </a:prstGeom>
        </p:spPr>
        <p:txBody>
          <a:bodyPr wrap="square">
            <a:spAutoFit/>
          </a:bodyPr>
          <a:lstStyle/>
          <a:p>
            <a:r>
              <a:rPr lang="en-US" sz="2000" dirty="0" smtClean="0"/>
              <a:t>The </a:t>
            </a:r>
            <a:r>
              <a:rPr lang="en-US" sz="2000" dirty="0"/>
              <a:t>water vapor mixing ratio (</a:t>
            </a:r>
            <a:r>
              <a:rPr lang="en-US" sz="2000" i="1" dirty="0"/>
              <a:t>w</a:t>
            </a:r>
            <a:r>
              <a:rPr lang="en-US" sz="2000" dirty="0"/>
              <a:t>) remains the </a:t>
            </a:r>
            <a:r>
              <a:rPr lang="en-US" sz="2000" dirty="0" smtClean="0"/>
              <a:t>same </a:t>
            </a:r>
            <a:r>
              <a:rPr lang="en-US" sz="2000" dirty="0"/>
              <a:t>but </a:t>
            </a:r>
            <a:r>
              <a:rPr lang="en-US" sz="2000" i="1" dirty="0">
                <a:solidFill>
                  <a:srgbClr val="FF0000"/>
                </a:solidFill>
              </a:rPr>
              <a:t>e </a:t>
            </a:r>
            <a:r>
              <a:rPr lang="en-US" sz="2000" dirty="0">
                <a:solidFill>
                  <a:srgbClr val="FF0000"/>
                </a:solidFill>
              </a:rPr>
              <a:t>drops </a:t>
            </a:r>
            <a:r>
              <a:rPr lang="en-US" sz="2000" dirty="0"/>
              <a:t>as </a:t>
            </a:r>
            <a:r>
              <a:rPr lang="en-US" sz="2000" i="1" dirty="0"/>
              <a:t>p</a:t>
            </a:r>
            <a:r>
              <a:rPr lang="en-US" sz="2000" dirty="0"/>
              <a:t> </a:t>
            </a:r>
            <a:r>
              <a:rPr lang="en-US" sz="2000" dirty="0" smtClean="0"/>
              <a:t>drops. This reduces the </a:t>
            </a:r>
            <a:r>
              <a:rPr lang="en-US" sz="2000" dirty="0"/>
              <a:t>possibility </a:t>
            </a:r>
            <a:r>
              <a:rPr lang="en-US" sz="2000" dirty="0" smtClean="0"/>
              <a:t>to achieve saturation (</a:t>
            </a:r>
            <a:r>
              <a:rPr lang="en-US" sz="2000" i="1" dirty="0" smtClean="0"/>
              <a:t>e </a:t>
            </a:r>
            <a:r>
              <a:rPr lang="en-US" sz="2000" dirty="0" smtClean="0"/>
              <a:t>= </a:t>
            </a:r>
            <a:r>
              <a:rPr lang="en-US" sz="2000" i="1" dirty="0" err="1" smtClean="0"/>
              <a:t>e</a:t>
            </a:r>
            <a:r>
              <a:rPr lang="en-US" sz="2000" i="1" baseline="-25000" dirty="0" err="1" smtClean="0"/>
              <a:t>s</a:t>
            </a:r>
            <a:r>
              <a:rPr lang="en-US" sz="2000" dirty="0" smtClean="0"/>
              <a:t>).</a:t>
            </a:r>
            <a:endParaRPr lang="en-US" sz="2000" dirty="0"/>
          </a:p>
        </p:txBody>
      </p:sp>
      <p:sp>
        <p:nvSpPr>
          <p:cNvPr id="14" name="Rectangle 13"/>
          <p:cNvSpPr/>
          <p:nvPr/>
        </p:nvSpPr>
        <p:spPr>
          <a:xfrm>
            <a:off x="172603" y="2807987"/>
            <a:ext cx="3798148" cy="1015663"/>
          </a:xfrm>
          <a:prstGeom prst="rect">
            <a:avLst/>
          </a:prstGeom>
        </p:spPr>
        <p:txBody>
          <a:bodyPr wrap="square">
            <a:spAutoFit/>
          </a:bodyPr>
          <a:lstStyle/>
          <a:p>
            <a:r>
              <a:rPr lang="en-US" sz="2000" dirty="0" smtClean="0"/>
              <a:t>But because also T drops, </a:t>
            </a:r>
            <a:r>
              <a:rPr lang="en-US" sz="2000" i="1" dirty="0" err="1" smtClean="0">
                <a:solidFill>
                  <a:srgbClr val="FF0000"/>
                </a:solidFill>
              </a:rPr>
              <a:t>e</a:t>
            </a:r>
            <a:r>
              <a:rPr lang="en-US" sz="2000" i="1" baseline="-25000" dirty="0" err="1" smtClean="0">
                <a:solidFill>
                  <a:srgbClr val="FF0000"/>
                </a:solidFill>
              </a:rPr>
              <a:t>s</a:t>
            </a:r>
            <a:r>
              <a:rPr lang="en-US" sz="2000" dirty="0" smtClean="0">
                <a:solidFill>
                  <a:srgbClr val="FF0000"/>
                </a:solidFill>
              </a:rPr>
              <a:t> also drops</a:t>
            </a:r>
            <a:r>
              <a:rPr lang="en-US" sz="2000" dirty="0"/>
              <a:t>.</a:t>
            </a:r>
          </a:p>
          <a:p>
            <a:pPr algn="ctr"/>
            <a:r>
              <a:rPr lang="en-US" sz="2000" dirty="0" smtClean="0">
                <a:solidFill>
                  <a:srgbClr val="0000FF"/>
                </a:solidFill>
              </a:rPr>
              <a:t>Which one drops faster?</a:t>
            </a:r>
          </a:p>
        </p:txBody>
      </p:sp>
      <p:sp>
        <p:nvSpPr>
          <p:cNvPr id="15" name="Rectangle 14"/>
          <p:cNvSpPr/>
          <p:nvPr/>
        </p:nvSpPr>
        <p:spPr>
          <a:xfrm>
            <a:off x="172603" y="3968796"/>
            <a:ext cx="3651574" cy="1015663"/>
          </a:xfrm>
          <a:prstGeom prst="rect">
            <a:avLst/>
          </a:prstGeom>
        </p:spPr>
        <p:txBody>
          <a:bodyPr wrap="square">
            <a:spAutoFit/>
          </a:bodyPr>
          <a:lstStyle/>
          <a:p>
            <a:r>
              <a:rPr lang="en-US" sz="2000" dirty="0" smtClean="0"/>
              <a:t>It </a:t>
            </a:r>
            <a:r>
              <a:rPr lang="en-US" sz="2000" dirty="0"/>
              <a:t>turns out that </a:t>
            </a:r>
            <a:r>
              <a:rPr lang="en-US" sz="2000" i="1" dirty="0" err="1"/>
              <a:t>e</a:t>
            </a:r>
            <a:r>
              <a:rPr lang="en-US" sz="2000" i="1" baseline="-25000" dirty="0" err="1"/>
              <a:t>s</a:t>
            </a:r>
            <a:r>
              <a:rPr lang="en-US" sz="2000" i="1" baseline="-25000" dirty="0"/>
              <a:t> </a:t>
            </a:r>
            <a:r>
              <a:rPr lang="en-US" sz="2000" dirty="0" smtClean="0"/>
              <a:t>drops faster and they converge </a:t>
            </a:r>
            <a:r>
              <a:rPr lang="en-US" sz="2000" dirty="0" smtClean="0"/>
              <a:t>so</a:t>
            </a:r>
            <a:r>
              <a:rPr lang="en-US" sz="2000" dirty="0" smtClean="0"/>
              <a:t> </a:t>
            </a:r>
            <a:r>
              <a:rPr lang="en-US" sz="2000" dirty="0"/>
              <a:t>a cloud forms </a:t>
            </a:r>
            <a:r>
              <a:rPr lang="en-US" sz="2000" dirty="0" smtClean="0"/>
              <a:t>as soon as </a:t>
            </a:r>
            <a:r>
              <a:rPr lang="en-US" sz="2000" i="1" dirty="0" smtClean="0"/>
              <a:t>e &gt; </a:t>
            </a:r>
            <a:r>
              <a:rPr lang="en-US" sz="2000" i="1" dirty="0" err="1" smtClean="0"/>
              <a:t>e</a:t>
            </a:r>
            <a:r>
              <a:rPr lang="en-US" sz="2000" i="1" baseline="-25000" dirty="0" err="1" smtClean="0"/>
              <a:t>s</a:t>
            </a:r>
            <a:endParaRPr lang="en-US" sz="2000" dirty="0"/>
          </a:p>
        </p:txBody>
      </p:sp>
      <p:sp>
        <p:nvSpPr>
          <p:cNvPr id="4" name="Rectangle 3"/>
          <p:cNvSpPr/>
          <p:nvPr/>
        </p:nvSpPr>
        <p:spPr>
          <a:xfrm>
            <a:off x="169589" y="5644248"/>
            <a:ext cx="3801161" cy="1015663"/>
          </a:xfrm>
          <a:prstGeom prst="rect">
            <a:avLst/>
          </a:prstGeom>
        </p:spPr>
        <p:txBody>
          <a:bodyPr wrap="square">
            <a:spAutoFit/>
          </a:bodyPr>
          <a:lstStyle/>
          <a:p>
            <a:r>
              <a:rPr lang="en-US" sz="2000" dirty="0" smtClean="0"/>
              <a:t>s&gt;0 is </a:t>
            </a:r>
            <a:r>
              <a:rPr lang="en-US" sz="2000" dirty="0"/>
              <a:t>not </a:t>
            </a:r>
            <a:r>
              <a:rPr lang="en-US" sz="2000" dirty="0" smtClean="0"/>
              <a:t>stable so more vapor </a:t>
            </a:r>
            <a:r>
              <a:rPr lang="en-US" sz="2000" dirty="0"/>
              <a:t>is converted into liquid </a:t>
            </a:r>
            <a:r>
              <a:rPr lang="en-US" sz="2000" dirty="0" smtClean="0"/>
              <a:t>H</a:t>
            </a:r>
            <a:r>
              <a:rPr lang="en-US" sz="2000" baseline="-25000" dirty="0" smtClean="0"/>
              <a:t>2</a:t>
            </a:r>
            <a:r>
              <a:rPr lang="en-US" sz="2000" dirty="0" smtClean="0"/>
              <a:t>O as uplift </a:t>
            </a:r>
            <a:r>
              <a:rPr lang="en-US" sz="2000" dirty="0"/>
              <a:t>continues, </a:t>
            </a:r>
            <a:r>
              <a:rPr lang="en-US" sz="2000" dirty="0" smtClean="0"/>
              <a:t>and </a:t>
            </a:r>
            <a:r>
              <a:rPr lang="en-US" sz="2000" i="1" dirty="0"/>
              <a:t>e </a:t>
            </a:r>
            <a:r>
              <a:rPr lang="en-US" sz="2000" i="1" dirty="0" smtClean="0"/>
              <a:t>~</a:t>
            </a:r>
            <a:r>
              <a:rPr lang="en-US" sz="2000" dirty="0" smtClean="0"/>
              <a:t> </a:t>
            </a:r>
            <a:r>
              <a:rPr lang="en-US" sz="2000" i="1" dirty="0" err="1" smtClean="0"/>
              <a:t>e</a:t>
            </a:r>
            <a:r>
              <a:rPr lang="en-US" sz="2000" i="1" baseline="-25000" dirty="0" err="1" smtClean="0"/>
              <a:t>s</a:t>
            </a:r>
            <a:endParaRPr lang="en-US" sz="2000" dirty="0"/>
          </a:p>
        </p:txBody>
      </p:sp>
    </p:spTree>
    <p:extLst>
      <p:ext uri="{BB962C8B-B14F-4D97-AF65-F5344CB8AC3E}">
        <p14:creationId xmlns:p14="http://schemas.microsoft.com/office/powerpoint/2010/main" val="3877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How can supersaturation be achieved?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62987" y="740210"/>
            <a:ext cx="6613451" cy="430887"/>
          </a:xfrm>
          <a:prstGeom prst="rect">
            <a:avLst/>
          </a:prstGeom>
        </p:spPr>
        <p:txBody>
          <a:bodyPr wrap="square">
            <a:spAutoFit/>
          </a:bodyPr>
          <a:lstStyle/>
          <a:p>
            <a:r>
              <a:rPr lang="en-US" sz="2200" b="1" dirty="0" smtClean="0">
                <a:solidFill>
                  <a:srgbClr val="FF0000"/>
                </a:solidFill>
              </a:rPr>
              <a:t>3. Examples of clouds due to uplifting</a:t>
            </a:r>
            <a:endParaRPr lang="en-US" sz="2200" b="1" dirty="0">
              <a:solidFill>
                <a:srgbClr val="FF0000"/>
              </a:solidFill>
            </a:endParaRPr>
          </a:p>
        </p:txBody>
      </p:sp>
      <p:pic>
        <p:nvPicPr>
          <p:cNvPr id="3" name="Picture 2" descr="A cumulus cloud over the 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4" y="2787886"/>
            <a:ext cx="4458955" cy="2974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24762" y="1454848"/>
            <a:ext cx="6613451" cy="1200329"/>
          </a:xfrm>
          <a:prstGeom prst="rect">
            <a:avLst/>
          </a:prstGeom>
        </p:spPr>
        <p:txBody>
          <a:bodyPr wrap="square">
            <a:spAutoFit/>
          </a:bodyPr>
          <a:lstStyle/>
          <a:p>
            <a:r>
              <a:rPr lang="en-US" sz="2400" dirty="0"/>
              <a:t>All convective </a:t>
            </a:r>
            <a:r>
              <a:rPr lang="en-US" sz="2400" dirty="0" smtClean="0"/>
              <a:t>clouds (clouds </a:t>
            </a:r>
            <a:r>
              <a:rPr lang="en-US" sz="2400" dirty="0"/>
              <a:t>with vertical </a:t>
            </a:r>
            <a:r>
              <a:rPr lang="en-US" sz="2400" dirty="0" smtClean="0"/>
              <a:t>extent) will </a:t>
            </a:r>
            <a:r>
              <a:rPr lang="en-US" sz="2400" dirty="0"/>
              <a:t>form this </a:t>
            </a:r>
            <a:r>
              <a:rPr lang="en-US" sz="2400" dirty="0" smtClean="0"/>
              <a:t>way</a:t>
            </a:r>
            <a:endParaRPr lang="en-US" sz="2400" dirty="0"/>
          </a:p>
          <a:p>
            <a:endParaRPr lang="en-US" sz="2400" dirty="0"/>
          </a:p>
        </p:txBody>
      </p:sp>
      <p:sp>
        <p:nvSpPr>
          <p:cNvPr id="6" name="Rectangle 5"/>
          <p:cNvSpPr/>
          <p:nvPr/>
        </p:nvSpPr>
        <p:spPr>
          <a:xfrm>
            <a:off x="1679569" y="5976901"/>
            <a:ext cx="2427909" cy="461665"/>
          </a:xfrm>
          <a:prstGeom prst="rect">
            <a:avLst/>
          </a:prstGeom>
        </p:spPr>
        <p:txBody>
          <a:bodyPr wrap="none">
            <a:spAutoFit/>
          </a:bodyPr>
          <a:lstStyle/>
          <a:p>
            <a:r>
              <a:rPr lang="en-US" sz="2400" dirty="0" smtClean="0">
                <a:solidFill>
                  <a:srgbClr val="0000FF"/>
                </a:solidFill>
              </a:rPr>
              <a:t>A cumulus </a:t>
            </a:r>
            <a:r>
              <a:rPr lang="en-US" sz="2400" dirty="0">
                <a:solidFill>
                  <a:srgbClr val="0000FF"/>
                </a:solidFill>
              </a:rPr>
              <a:t>cloud</a:t>
            </a:r>
          </a:p>
        </p:txBody>
      </p:sp>
    </p:spTree>
    <p:extLst>
      <p:ext uri="{BB962C8B-B14F-4D97-AF65-F5344CB8AC3E}">
        <p14:creationId xmlns:p14="http://schemas.microsoft.com/office/powerpoint/2010/main" val="328820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Why supersaturation is needed?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0483" y="912766"/>
            <a:ext cx="7609553" cy="1107996"/>
          </a:xfrm>
          <a:prstGeom prst="rect">
            <a:avLst/>
          </a:prstGeom>
        </p:spPr>
        <p:txBody>
          <a:bodyPr wrap="square">
            <a:spAutoFit/>
          </a:bodyPr>
          <a:lstStyle/>
          <a:p>
            <a:pPr algn="just"/>
            <a:r>
              <a:rPr lang="en-US" sz="2200" i="1" dirty="0">
                <a:solidFill>
                  <a:srgbClr val="000000"/>
                </a:solidFill>
                <a:cs typeface="Arial" panose="020B0604020202020204" pitchFamily="34" charset="0"/>
              </a:rPr>
              <a:t>Two effects</a:t>
            </a:r>
            <a:r>
              <a:rPr lang="en-US" sz="2200" dirty="0">
                <a:solidFill>
                  <a:srgbClr val="000000"/>
                </a:solidFill>
                <a:cs typeface="Arial" panose="020B0604020202020204" pitchFamily="34" charset="0"/>
              </a:rPr>
              <a:t> most strongly determine the amount of </a:t>
            </a:r>
            <a:r>
              <a:rPr lang="en-US" sz="2200" dirty="0" err="1">
                <a:solidFill>
                  <a:srgbClr val="FF0000"/>
                </a:solidFill>
                <a:cs typeface="Arial" panose="020B0604020202020204" pitchFamily="34" charset="0"/>
              </a:rPr>
              <a:t>supersaturation</a:t>
            </a:r>
            <a:r>
              <a:rPr lang="en-US" sz="2200" dirty="0">
                <a:solidFill>
                  <a:srgbClr val="000000"/>
                </a:solidFill>
                <a:cs typeface="Arial" panose="020B0604020202020204" pitchFamily="34" charset="0"/>
              </a:rPr>
              <a:t> that each particle must experience in order to accumulate enough water to grow into a cloud drop. </a:t>
            </a:r>
            <a:endParaRPr lang="en-US" sz="2200" dirty="0">
              <a:cs typeface="Arial" panose="020B0604020202020204" pitchFamily="34" charset="0"/>
            </a:endParaRPr>
          </a:p>
        </p:txBody>
      </p:sp>
      <p:sp>
        <p:nvSpPr>
          <p:cNvPr id="9" name="Rectangle 8"/>
          <p:cNvSpPr/>
          <p:nvPr/>
        </p:nvSpPr>
        <p:spPr>
          <a:xfrm>
            <a:off x="680483" y="2600458"/>
            <a:ext cx="7609553" cy="1107996"/>
          </a:xfrm>
          <a:prstGeom prst="rect">
            <a:avLst/>
          </a:prstGeom>
        </p:spPr>
        <p:txBody>
          <a:bodyPr wrap="square">
            <a:spAutoFit/>
          </a:bodyPr>
          <a:lstStyle/>
          <a:p>
            <a:r>
              <a:rPr lang="en-US" sz="2200" i="1" dirty="0" smtClean="0">
                <a:solidFill>
                  <a:srgbClr val="000000"/>
                </a:solidFill>
                <a:cs typeface="Arial" panose="020B0604020202020204" pitchFamily="34" charset="0"/>
              </a:rPr>
              <a:t>1. </a:t>
            </a:r>
            <a:r>
              <a:rPr lang="en-US" sz="2200" dirty="0" smtClean="0">
                <a:solidFill>
                  <a:srgbClr val="000000"/>
                </a:solidFill>
                <a:cs typeface="Arial" panose="020B0604020202020204" pitchFamily="34" charset="0"/>
              </a:rPr>
              <a:t>A</a:t>
            </a:r>
            <a:r>
              <a:rPr lang="en-US" sz="2200" dirty="0">
                <a:solidFill>
                  <a:srgbClr val="000000"/>
                </a:solidFill>
                <a:cs typeface="Arial" panose="020B0604020202020204" pitchFamily="34" charset="0"/>
              </a:rPr>
              <a:t> </a:t>
            </a:r>
            <a:r>
              <a:rPr lang="en-US" sz="2200" i="1" dirty="0">
                <a:solidFill>
                  <a:srgbClr val="FF0000"/>
                </a:solidFill>
                <a:cs typeface="Arial" panose="020B0604020202020204" pitchFamily="34" charset="0"/>
              </a:rPr>
              <a:t>physical effect</a:t>
            </a:r>
            <a:r>
              <a:rPr lang="en-US" sz="2200" dirty="0">
                <a:solidFill>
                  <a:srgbClr val="000000"/>
                </a:solidFill>
                <a:cs typeface="Arial" panose="020B0604020202020204" pitchFamily="34" charset="0"/>
              </a:rPr>
              <a:t> </a:t>
            </a:r>
            <a:r>
              <a:rPr lang="en-US" sz="2200" dirty="0" smtClean="0">
                <a:solidFill>
                  <a:srgbClr val="000000"/>
                </a:solidFill>
                <a:cs typeface="Arial" panose="020B0604020202020204" pitchFamily="34" charset="0"/>
              </a:rPr>
              <a:t>related to the change in the equilibrium </a:t>
            </a:r>
            <a:r>
              <a:rPr lang="en-US" sz="2200" dirty="0">
                <a:solidFill>
                  <a:srgbClr val="000000"/>
                </a:solidFill>
                <a:cs typeface="Arial" panose="020B0604020202020204" pitchFamily="34" charset="0"/>
              </a:rPr>
              <a:t>water vapor </a:t>
            </a:r>
            <a:r>
              <a:rPr lang="en-US" sz="2200" dirty="0" smtClean="0">
                <a:solidFill>
                  <a:srgbClr val="000000"/>
                </a:solidFill>
                <a:cs typeface="Arial" panose="020B0604020202020204" pitchFamily="34" charset="0"/>
              </a:rPr>
              <a:t>pressure with the </a:t>
            </a:r>
            <a:r>
              <a:rPr lang="en-US" sz="2200" dirty="0" smtClean="0">
                <a:solidFill>
                  <a:srgbClr val="0000FF"/>
                </a:solidFill>
                <a:cs typeface="Arial" panose="020B0604020202020204" pitchFamily="34" charset="0"/>
              </a:rPr>
              <a:t>curvature </a:t>
            </a:r>
            <a:r>
              <a:rPr lang="en-US" sz="2200" dirty="0" smtClean="0">
                <a:solidFill>
                  <a:srgbClr val="000000"/>
                </a:solidFill>
                <a:cs typeface="Arial" panose="020B0604020202020204" pitchFamily="34" charset="0"/>
              </a:rPr>
              <a:t>of the liquid surface (droplet)</a:t>
            </a:r>
            <a:endParaRPr lang="en-US" sz="2200" dirty="0">
              <a:cs typeface="Arial" panose="020B0604020202020204" pitchFamily="34" charset="0"/>
            </a:endParaRPr>
          </a:p>
        </p:txBody>
      </p:sp>
      <p:sp>
        <p:nvSpPr>
          <p:cNvPr id="11" name="Rectangle 10"/>
          <p:cNvSpPr/>
          <p:nvPr/>
        </p:nvSpPr>
        <p:spPr>
          <a:xfrm>
            <a:off x="680483" y="4456582"/>
            <a:ext cx="7609553" cy="1107996"/>
          </a:xfrm>
          <a:prstGeom prst="rect">
            <a:avLst/>
          </a:prstGeom>
        </p:spPr>
        <p:txBody>
          <a:bodyPr wrap="square">
            <a:spAutoFit/>
          </a:bodyPr>
          <a:lstStyle/>
          <a:p>
            <a:r>
              <a:rPr lang="en-US" sz="2200" i="1" dirty="0" smtClean="0">
                <a:solidFill>
                  <a:srgbClr val="000000"/>
                </a:solidFill>
                <a:cs typeface="Arial" panose="020B0604020202020204" pitchFamily="34" charset="0"/>
              </a:rPr>
              <a:t>2. </a:t>
            </a:r>
            <a:r>
              <a:rPr lang="en-US" sz="2200" dirty="0" smtClean="0">
                <a:solidFill>
                  <a:srgbClr val="000000"/>
                </a:solidFill>
                <a:cs typeface="Arial" panose="020B0604020202020204" pitchFamily="34" charset="0"/>
              </a:rPr>
              <a:t>A</a:t>
            </a:r>
            <a:r>
              <a:rPr lang="en-US" sz="2200" dirty="0">
                <a:solidFill>
                  <a:srgbClr val="000000"/>
                </a:solidFill>
                <a:cs typeface="Arial" panose="020B0604020202020204" pitchFamily="34" charset="0"/>
              </a:rPr>
              <a:t> </a:t>
            </a:r>
            <a:r>
              <a:rPr lang="en-US" sz="2200" i="1" dirty="0">
                <a:solidFill>
                  <a:srgbClr val="FF0000"/>
                </a:solidFill>
                <a:cs typeface="Arial" panose="020B0604020202020204" pitchFamily="34" charset="0"/>
              </a:rPr>
              <a:t>chemical effect</a:t>
            </a:r>
            <a:r>
              <a:rPr lang="en-US" sz="2200" dirty="0">
                <a:solidFill>
                  <a:srgbClr val="000000"/>
                </a:solidFill>
                <a:cs typeface="Arial" panose="020B0604020202020204" pitchFamily="34" charset="0"/>
              </a:rPr>
              <a:t> of the aerosol </a:t>
            </a:r>
            <a:r>
              <a:rPr lang="en-US" sz="2200" dirty="0" smtClean="0">
                <a:solidFill>
                  <a:srgbClr val="000000"/>
                </a:solidFill>
                <a:cs typeface="Arial" panose="020B0604020202020204" pitchFamily="34" charset="0"/>
              </a:rPr>
              <a:t>(a solute) dissolving </a:t>
            </a:r>
            <a:r>
              <a:rPr lang="en-US" sz="2200" dirty="0">
                <a:solidFill>
                  <a:srgbClr val="000000"/>
                </a:solidFill>
                <a:cs typeface="Arial" panose="020B0604020202020204" pitchFamily="34" charset="0"/>
              </a:rPr>
              <a:t>in the growing water drop and reducing its vapor equilibrium </a:t>
            </a:r>
            <a:r>
              <a:rPr lang="en-US" sz="2200" dirty="0" smtClean="0">
                <a:solidFill>
                  <a:srgbClr val="000000"/>
                </a:solidFill>
                <a:cs typeface="Arial" panose="020B0604020202020204" pitchFamily="34" charset="0"/>
              </a:rPr>
              <a:t>pressure (</a:t>
            </a:r>
            <a:r>
              <a:rPr lang="en-US" sz="2200" dirty="0" err="1" smtClean="0">
                <a:solidFill>
                  <a:srgbClr val="0000FF"/>
                </a:solidFill>
                <a:cs typeface="Arial" panose="020B0604020202020204" pitchFamily="34" charset="0"/>
              </a:rPr>
              <a:t>Raoult’s</a:t>
            </a:r>
            <a:r>
              <a:rPr lang="en-US" sz="2200" dirty="0" smtClean="0">
                <a:solidFill>
                  <a:srgbClr val="0000FF"/>
                </a:solidFill>
                <a:cs typeface="Arial" panose="020B0604020202020204" pitchFamily="34" charset="0"/>
              </a:rPr>
              <a:t> law</a:t>
            </a:r>
            <a:r>
              <a:rPr lang="en-US" sz="2200" dirty="0" smtClean="0">
                <a:solidFill>
                  <a:srgbClr val="000000"/>
                </a:solidFill>
                <a:cs typeface="Arial" panose="020B0604020202020204" pitchFamily="34" charset="0"/>
              </a:rPr>
              <a:t>) </a:t>
            </a:r>
            <a:endParaRPr lang="en-US" sz="2200" dirty="0">
              <a:cs typeface="Arial" panose="020B0604020202020204" pitchFamily="34" charset="0"/>
            </a:endParaRPr>
          </a:p>
        </p:txBody>
      </p:sp>
    </p:spTree>
    <p:extLst>
      <p:ext uri="{BB962C8B-B14F-4D97-AF65-F5344CB8AC3E}">
        <p14:creationId xmlns:p14="http://schemas.microsoft.com/office/powerpoint/2010/main" val="205837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Surface tension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150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047" y="807136"/>
            <a:ext cx="3251966" cy="1863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656" y="1547127"/>
            <a:ext cx="4672876" cy="1938992"/>
          </a:xfrm>
          <a:prstGeom prst="rect">
            <a:avLst/>
          </a:prstGeom>
        </p:spPr>
        <p:txBody>
          <a:bodyPr wrap="square">
            <a:spAutoFit/>
          </a:bodyPr>
          <a:lstStyle/>
          <a:p>
            <a:pPr algn="ctr"/>
            <a:r>
              <a:rPr lang="en-US" sz="2000" dirty="0" smtClean="0"/>
              <a:t>Surface </a:t>
            </a:r>
            <a:r>
              <a:rPr lang="en-US" sz="2000" dirty="0"/>
              <a:t>tension will pull the blue bar to the left; the force F required to hold the movable side is proportional to </a:t>
            </a:r>
            <a:r>
              <a:rPr lang="en-US" sz="2000" dirty="0" smtClean="0"/>
              <a:t>the length </a:t>
            </a:r>
            <a:r>
              <a:rPr lang="en-US" sz="2000" dirty="0"/>
              <a:t>L </a:t>
            </a:r>
            <a:r>
              <a:rPr lang="en-US" sz="2000" dirty="0" smtClean="0"/>
              <a:t>and depends on </a:t>
            </a:r>
            <a:r>
              <a:rPr lang="en-US" sz="2000" dirty="0"/>
              <a:t>the intrinsic properties of the liquid (composition, temperature, etc</a:t>
            </a:r>
            <a:r>
              <a:rPr lang="en-US" sz="2000" dirty="0" smtClean="0"/>
              <a:t>.)</a:t>
            </a:r>
            <a:endParaRPr lang="en-US" sz="2000" dirty="0"/>
          </a:p>
        </p:txBody>
      </p:sp>
      <p:sp>
        <p:nvSpPr>
          <p:cNvPr id="13" name="Rectangle 12"/>
          <p:cNvSpPr/>
          <p:nvPr/>
        </p:nvSpPr>
        <p:spPr>
          <a:xfrm>
            <a:off x="87382" y="639606"/>
            <a:ext cx="4780454" cy="707886"/>
          </a:xfrm>
          <a:prstGeom prst="rect">
            <a:avLst/>
          </a:prstGeom>
        </p:spPr>
        <p:txBody>
          <a:bodyPr wrap="square">
            <a:spAutoFit/>
          </a:bodyPr>
          <a:lstStyle/>
          <a:p>
            <a:r>
              <a:rPr lang="en-US" sz="2000" dirty="0">
                <a:solidFill>
                  <a:srgbClr val="FF0000"/>
                </a:solidFill>
              </a:rPr>
              <a:t>Surface </a:t>
            </a:r>
            <a:r>
              <a:rPr lang="en-US" sz="2000" dirty="0" smtClean="0">
                <a:solidFill>
                  <a:srgbClr val="FF0000"/>
                </a:solidFill>
              </a:rPr>
              <a:t>tension σ </a:t>
            </a:r>
            <a:r>
              <a:rPr lang="en-US" sz="2000" dirty="0" smtClean="0">
                <a:solidFill>
                  <a:srgbClr val="FF0000"/>
                </a:solidFill>
              </a:rPr>
              <a:t>: </a:t>
            </a:r>
            <a:r>
              <a:rPr lang="en-US" sz="2000" dirty="0" smtClean="0"/>
              <a:t>force per </a:t>
            </a:r>
            <a:r>
              <a:rPr lang="en-US" sz="2000" dirty="0"/>
              <a:t>unit length (units N/m or J/m</a:t>
            </a:r>
            <a:r>
              <a:rPr lang="en-US" sz="2000" baseline="30000" dirty="0"/>
              <a:t>2</a:t>
            </a:r>
            <a:r>
              <a:rPr lang="en-US" sz="2000" dirty="0" smtClean="0"/>
              <a:t>)</a:t>
            </a:r>
            <a:endParaRPr lang="en-US" sz="2000" dirty="0"/>
          </a:p>
        </p:txBody>
      </p:sp>
      <mc:AlternateContent xmlns:mc="http://schemas.openxmlformats.org/markup-compatibility/2006">
        <mc:Choice xmlns:a14="http://schemas.microsoft.com/office/drawing/2010/main" Requires="a14">
          <p:sp>
            <p:nvSpPr>
              <p:cNvPr id="5" name="TextBox 4"/>
              <p:cNvSpPr txBox="1"/>
              <p:nvPr/>
            </p:nvSpPr>
            <p:spPr>
              <a:xfrm>
                <a:off x="297656" y="3486119"/>
                <a:ext cx="1852636" cy="68903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𝐹</m:t>
                          </m:r>
                        </m:num>
                        <m:den>
                          <m:r>
                            <a:rPr lang="it-IT" sz="2400" b="0" i="1" smtClean="0">
                              <a:latin typeface="Cambria Math" panose="02040503050406030204" pitchFamily="18" charset="0"/>
                              <a:ea typeface="Cambria Math" panose="02040503050406030204" pitchFamily="18" charset="0"/>
                            </a:rPr>
                            <m:t>2</m:t>
                          </m:r>
                          <m:r>
                            <a:rPr lang="it-IT" sz="2400" b="0" i="1" smtClean="0">
                              <a:latin typeface="Cambria Math" panose="02040503050406030204" pitchFamily="18" charset="0"/>
                              <a:ea typeface="Cambria Math" panose="02040503050406030204" pitchFamily="18" charset="0"/>
                            </a:rPr>
                            <m:t>𝐿</m:t>
                          </m:r>
                        </m:den>
                      </m:f>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97656" y="3486119"/>
                <a:ext cx="1852636" cy="689035"/>
              </a:xfrm>
              <a:prstGeom prst="rect">
                <a:avLst/>
              </a:prstGeom>
              <a:blipFill>
                <a:blip r:embed="rId4"/>
                <a:stretch>
                  <a:fillRect/>
                </a:stretch>
              </a:blipFill>
            </p:spPr>
            <p:txBody>
              <a:bodyPr/>
              <a:lstStyle/>
              <a:p>
                <a:r>
                  <a:rPr lang="en-US">
                    <a:noFill/>
                  </a:rPr>
                  <a:t> </a:t>
                </a:r>
              </a:p>
            </p:txBody>
          </p:sp>
        </mc:Fallback>
      </mc:AlternateContent>
      <p:sp>
        <p:nvSpPr>
          <p:cNvPr id="15" name="Rectangle 14"/>
          <p:cNvSpPr/>
          <p:nvPr/>
        </p:nvSpPr>
        <p:spPr>
          <a:xfrm>
            <a:off x="1855444" y="3599959"/>
            <a:ext cx="6024784" cy="400110"/>
          </a:xfrm>
          <a:prstGeom prst="rect">
            <a:avLst/>
          </a:prstGeom>
        </p:spPr>
        <p:txBody>
          <a:bodyPr wrap="square">
            <a:spAutoFit/>
          </a:bodyPr>
          <a:lstStyle/>
          <a:p>
            <a:pPr algn="ctr"/>
            <a:r>
              <a:rPr lang="en-US" sz="2000" dirty="0" smtClean="0"/>
              <a:t>the </a:t>
            </a:r>
            <a:r>
              <a:rPr lang="en-US" sz="2000" dirty="0"/>
              <a:t>factor </a:t>
            </a:r>
            <a:r>
              <a:rPr lang="en-US" sz="2000" dirty="0" smtClean="0"/>
              <a:t>2: the film </a:t>
            </a:r>
            <a:r>
              <a:rPr lang="en-US" sz="2000" dirty="0"/>
              <a:t>has two sides (two surfaces) </a:t>
            </a:r>
          </a:p>
        </p:txBody>
      </p:sp>
      <p:sp>
        <p:nvSpPr>
          <p:cNvPr id="6" name="Rectangle 5"/>
          <p:cNvSpPr/>
          <p:nvPr/>
        </p:nvSpPr>
        <p:spPr>
          <a:xfrm>
            <a:off x="297656" y="4238972"/>
            <a:ext cx="8311357" cy="1015663"/>
          </a:xfrm>
          <a:prstGeom prst="rect">
            <a:avLst/>
          </a:prstGeom>
        </p:spPr>
        <p:txBody>
          <a:bodyPr wrap="square">
            <a:spAutoFit/>
          </a:bodyPr>
          <a:lstStyle/>
          <a:p>
            <a:r>
              <a:rPr lang="en-US" sz="2000" dirty="0" smtClean="0">
                <a:solidFill>
                  <a:srgbClr val="FF0000"/>
                </a:solidFill>
              </a:rPr>
              <a:t>In terms of work/energy:</a:t>
            </a:r>
          </a:p>
          <a:p>
            <a:r>
              <a:rPr lang="en-US" sz="2000" dirty="0" smtClean="0">
                <a:solidFill>
                  <a:srgbClr val="202122"/>
                </a:solidFill>
              </a:rPr>
              <a:t>Surface tension:</a:t>
            </a:r>
            <a:r>
              <a:rPr lang="en-US" sz="2000" dirty="0">
                <a:solidFill>
                  <a:srgbClr val="202122"/>
                </a:solidFill>
              </a:rPr>
              <a:t> </a:t>
            </a:r>
            <a:r>
              <a:rPr lang="en-US" sz="2000" dirty="0" smtClean="0">
                <a:solidFill>
                  <a:srgbClr val="202122"/>
                </a:solidFill>
              </a:rPr>
              <a:t>the </a:t>
            </a:r>
            <a:r>
              <a:rPr lang="en-US" sz="2000" dirty="0">
                <a:solidFill>
                  <a:srgbClr val="202122"/>
                </a:solidFill>
              </a:rPr>
              <a:t>ratio of the change in the energy of the liquid to the change in the surface area of the </a:t>
            </a:r>
            <a:r>
              <a:rPr lang="en-US" sz="2000" dirty="0" smtClean="0">
                <a:solidFill>
                  <a:srgbClr val="202122"/>
                </a:solidFill>
              </a:rPr>
              <a:t>liquid.</a:t>
            </a:r>
          </a:p>
        </p:txBody>
      </p:sp>
      <mc:AlternateContent xmlns:mc="http://schemas.openxmlformats.org/markup-compatibility/2006">
        <mc:Choice xmlns:a14="http://schemas.microsoft.com/office/drawing/2010/main" Requires="a14">
          <p:sp>
            <p:nvSpPr>
              <p:cNvPr id="16" name="TextBox 15"/>
              <p:cNvSpPr txBox="1"/>
              <p:nvPr/>
            </p:nvSpPr>
            <p:spPr>
              <a:xfrm>
                <a:off x="5526925" y="5588834"/>
                <a:ext cx="3617075" cy="69147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𝑊</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𝐴</m:t>
                          </m:r>
                        </m:den>
                      </m:f>
                      <m:r>
                        <a:rPr lang="it-IT" sz="2400" i="1">
                          <a:latin typeface="Cambria Math" panose="02040503050406030204" pitchFamily="18" charset="0"/>
                          <a:ea typeface="Cambria Math" panose="02040503050406030204" pitchFamily="18" charset="0"/>
                        </a:rPr>
                        <m:t>=</m:t>
                      </m:r>
                      <m:f>
                        <m:fPr>
                          <m:ctrlPr>
                            <a:rPr lang="it-IT" sz="240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𝐹</m:t>
                          </m:r>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𝑥</m:t>
                          </m:r>
                        </m:num>
                        <m:den>
                          <m:r>
                            <a:rPr lang="it-IT" sz="2400" b="0" i="1" smtClean="0">
                              <a:latin typeface="Cambria Math" panose="02040503050406030204" pitchFamily="18" charset="0"/>
                              <a:ea typeface="Cambria Math" panose="02040503050406030204" pitchFamily="18" charset="0"/>
                            </a:rPr>
                            <m:t>2</m:t>
                          </m:r>
                          <m:r>
                            <a:rPr lang="it-IT" sz="2400" b="0" i="1" smtClean="0">
                              <a:latin typeface="Cambria Math" panose="02040503050406030204" pitchFamily="18" charset="0"/>
                              <a:ea typeface="Cambria Math" panose="02040503050406030204" pitchFamily="18" charset="0"/>
                            </a:rPr>
                            <m:t>𝐿</m:t>
                          </m:r>
                          <m:r>
                            <a:rPr lang="it-IT" sz="2400" i="1">
                              <a:latin typeface="Cambria Math" panose="02040503050406030204" pitchFamily="18" charset="0"/>
                              <a:ea typeface="Cambria Math" panose="02040503050406030204" pitchFamily="18" charset="0"/>
                            </a:rPr>
                            <m:t>∆</m:t>
                          </m:r>
                          <m:r>
                            <a:rPr lang="it-IT" sz="2400" i="1">
                              <a:latin typeface="Cambria Math" panose="02040503050406030204" pitchFamily="18" charset="0"/>
                              <a:ea typeface="Cambria Math" panose="02040503050406030204" pitchFamily="18" charset="0"/>
                            </a:rPr>
                            <m:t>𝑥</m:t>
                          </m:r>
                        </m:den>
                      </m:f>
                    </m:oMath>
                  </m:oMathPara>
                </a14:m>
                <a:endParaRPr lang="en-US" sz="2400" dirty="0"/>
              </a:p>
            </p:txBody>
          </p:sp>
        </mc:Choice>
        <mc:Fallback>
          <p:sp>
            <p:nvSpPr>
              <p:cNvPr id="16" name="TextBox 15"/>
              <p:cNvSpPr txBox="1">
                <a:spLocks noRot="1" noChangeAspect="1" noMove="1" noResize="1" noEditPoints="1" noAdjustHandles="1" noChangeArrowheads="1" noChangeShapeType="1" noTextEdit="1"/>
              </p:cNvSpPr>
              <p:nvPr/>
            </p:nvSpPr>
            <p:spPr>
              <a:xfrm>
                <a:off x="5526925" y="5588834"/>
                <a:ext cx="3617075" cy="691471"/>
              </a:xfrm>
              <a:prstGeom prst="rect">
                <a:avLst/>
              </a:prstGeom>
              <a:blipFill>
                <a:blip r:embed="rId5"/>
                <a:stretch>
                  <a:fillRect/>
                </a:stretch>
              </a:blipFill>
            </p:spPr>
            <p:txBody>
              <a:bodyPr/>
              <a:lstStyle/>
              <a:p>
                <a:r>
                  <a:rPr lang="en-US">
                    <a:noFill/>
                  </a:rPr>
                  <a:t> </a:t>
                </a:r>
              </a:p>
            </p:txBody>
          </p:sp>
        </mc:Fallback>
      </mc:AlternateContent>
      <p:sp>
        <p:nvSpPr>
          <p:cNvPr id="18" name="Rectangle 17"/>
          <p:cNvSpPr/>
          <p:nvPr/>
        </p:nvSpPr>
        <p:spPr>
          <a:xfrm>
            <a:off x="297656" y="5462914"/>
            <a:ext cx="5928332" cy="1015663"/>
          </a:xfrm>
          <a:prstGeom prst="rect">
            <a:avLst/>
          </a:prstGeom>
        </p:spPr>
        <p:txBody>
          <a:bodyPr wrap="square">
            <a:spAutoFit/>
          </a:bodyPr>
          <a:lstStyle/>
          <a:p>
            <a:r>
              <a:rPr lang="en-US" sz="2000" dirty="0" smtClean="0">
                <a:solidFill>
                  <a:srgbClr val="202122"/>
                </a:solidFill>
              </a:rPr>
              <a:t>The work done by a force </a:t>
            </a:r>
            <a:r>
              <a:rPr lang="en-US" sz="2000" dirty="0">
                <a:solidFill>
                  <a:srgbClr val="202122"/>
                </a:solidFill>
              </a:rPr>
              <a:t>F to keep the slide moving to the right at constant </a:t>
            </a:r>
            <a:r>
              <a:rPr lang="en-US" sz="2000" dirty="0" smtClean="0">
                <a:solidFill>
                  <a:srgbClr val="202122"/>
                </a:solidFill>
              </a:rPr>
              <a:t>speed is </a:t>
            </a:r>
            <a:r>
              <a:rPr lang="en-US" sz="2000" i="1" dirty="0">
                <a:solidFill>
                  <a:srgbClr val="202122"/>
                </a:solidFill>
                <a:latin typeface="Nimbus Roman No9 L"/>
              </a:rPr>
              <a:t>W</a:t>
            </a:r>
            <a:r>
              <a:rPr lang="en-US" sz="2000" dirty="0">
                <a:solidFill>
                  <a:srgbClr val="202122"/>
                </a:solidFill>
                <a:latin typeface="Nimbus Roman No9 L"/>
              </a:rPr>
              <a:t> = </a:t>
            </a:r>
            <a:r>
              <a:rPr lang="en-US" sz="2000" i="1" dirty="0" err="1" smtClean="0">
                <a:solidFill>
                  <a:srgbClr val="202122"/>
                </a:solidFill>
                <a:latin typeface="Nimbus Roman No9 L"/>
              </a:rPr>
              <a:t>F</a:t>
            </a:r>
            <a:r>
              <a:rPr lang="en-US" sz="2000" dirty="0" err="1" smtClean="0">
                <a:solidFill>
                  <a:srgbClr val="202122"/>
                </a:solidFill>
                <a:latin typeface="Nimbus Roman No9 L"/>
              </a:rPr>
              <a:t>Δ</a:t>
            </a:r>
            <a:r>
              <a:rPr lang="en-US" sz="2000" i="1" dirty="0" err="1" smtClean="0">
                <a:solidFill>
                  <a:srgbClr val="202122"/>
                </a:solidFill>
                <a:latin typeface="Nimbus Roman No9 L"/>
              </a:rPr>
              <a:t>x</a:t>
            </a:r>
            <a:endParaRPr lang="en-US" sz="2000" dirty="0">
              <a:solidFill>
                <a:srgbClr val="202122"/>
              </a:solidFill>
            </a:endParaRPr>
          </a:p>
          <a:p>
            <a:r>
              <a:rPr lang="it-IT" sz="2000" dirty="0" smtClean="0">
                <a:solidFill>
                  <a:srgbClr val="202122"/>
                </a:solidFill>
              </a:rPr>
              <a:t>The total area of the film increases by </a:t>
            </a:r>
            <a:r>
              <a:rPr lang="en-US" sz="2000" dirty="0">
                <a:solidFill>
                  <a:srgbClr val="202122"/>
                </a:solidFill>
                <a:latin typeface="Nimbus Roman No9 L"/>
              </a:rPr>
              <a:t>Δ</a:t>
            </a:r>
            <a:r>
              <a:rPr lang="en-US" sz="2000" i="1" dirty="0">
                <a:solidFill>
                  <a:srgbClr val="202122"/>
                </a:solidFill>
                <a:latin typeface="Nimbus Roman No9 L"/>
              </a:rPr>
              <a:t>A</a:t>
            </a:r>
            <a:r>
              <a:rPr lang="en-US" sz="2000" dirty="0">
                <a:solidFill>
                  <a:srgbClr val="202122"/>
                </a:solidFill>
                <a:latin typeface="Nimbus Roman No9 L"/>
              </a:rPr>
              <a:t> = </a:t>
            </a:r>
            <a:r>
              <a:rPr lang="en-US" sz="2000" dirty="0" smtClean="0">
                <a:solidFill>
                  <a:srgbClr val="202122"/>
                </a:solidFill>
                <a:latin typeface="Nimbus Roman No9 L"/>
              </a:rPr>
              <a:t>2</a:t>
            </a:r>
            <a:r>
              <a:rPr lang="en-US" sz="2000" i="1" dirty="0" smtClean="0">
                <a:solidFill>
                  <a:srgbClr val="202122"/>
                </a:solidFill>
                <a:latin typeface="Nimbus Roman No9 L"/>
              </a:rPr>
              <a:t>L</a:t>
            </a:r>
            <a:r>
              <a:rPr lang="en-US" sz="2000" dirty="0" smtClean="0">
                <a:solidFill>
                  <a:srgbClr val="202122"/>
                </a:solidFill>
                <a:latin typeface="Nimbus Roman No9 L"/>
              </a:rPr>
              <a:t>Δ</a:t>
            </a:r>
            <a:r>
              <a:rPr lang="en-US" sz="2000" i="1" dirty="0">
                <a:solidFill>
                  <a:srgbClr val="202122"/>
                </a:solidFill>
                <a:latin typeface="Nimbus Roman No9 L"/>
              </a:rPr>
              <a:t>x</a:t>
            </a:r>
            <a:endParaRPr lang="en-US" sz="2000" dirty="0" smtClean="0">
              <a:solidFill>
                <a:srgbClr val="202122"/>
              </a:solidFill>
            </a:endParaRPr>
          </a:p>
        </p:txBody>
      </p:sp>
    </p:spTree>
    <p:extLst>
      <p:ext uri="{BB962C8B-B14F-4D97-AF65-F5344CB8AC3E}">
        <p14:creationId xmlns:p14="http://schemas.microsoft.com/office/powerpoint/2010/main" val="4213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Curvature effect: the Kelvin effect</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170" name="Picture 2" descr="diagram of curvature effect, as described in the text above and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0" y="3411812"/>
            <a:ext cx="4794377" cy="14657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170" y="800760"/>
            <a:ext cx="5349865" cy="2246769"/>
          </a:xfrm>
          <a:prstGeom prst="rect">
            <a:avLst/>
          </a:prstGeom>
        </p:spPr>
        <p:txBody>
          <a:bodyPr wrap="square">
            <a:spAutoFit/>
          </a:bodyPr>
          <a:lstStyle/>
          <a:p>
            <a:r>
              <a:rPr lang="en-US" sz="2000" dirty="0">
                <a:solidFill>
                  <a:srgbClr val="FF0000"/>
                </a:solidFill>
              </a:rPr>
              <a:t>Surface </a:t>
            </a:r>
            <a:r>
              <a:rPr lang="en-US" sz="2000" dirty="0" smtClean="0">
                <a:solidFill>
                  <a:srgbClr val="FF0000"/>
                </a:solidFill>
              </a:rPr>
              <a:t>tension σ </a:t>
            </a:r>
            <a:r>
              <a:rPr lang="en-US" sz="2000" dirty="0" smtClean="0"/>
              <a:t>(units N/m or J/m2): the </a:t>
            </a:r>
            <a:r>
              <a:rPr lang="en-US" sz="2000" dirty="0"/>
              <a:t>tendency of liquid surfaces </a:t>
            </a:r>
            <a:r>
              <a:rPr lang="en-US" sz="2000" dirty="0" smtClean="0"/>
              <a:t>to </a:t>
            </a:r>
            <a:r>
              <a:rPr lang="en-US" sz="2000" dirty="0"/>
              <a:t>shrink into the minimum surface area possible. </a:t>
            </a:r>
            <a:r>
              <a:rPr lang="en-US" sz="2000" dirty="0" smtClean="0"/>
              <a:t>At water–air </a:t>
            </a:r>
            <a:r>
              <a:rPr lang="en-US" sz="2000" dirty="0"/>
              <a:t>interfaces, surface tension results from the greater attraction of liquid molecules to each other (due </a:t>
            </a:r>
            <a:r>
              <a:rPr lang="en-US" sz="2000" dirty="0" smtClean="0"/>
              <a:t>to H bonding, intermolecular forces) </a:t>
            </a:r>
            <a:r>
              <a:rPr lang="en-US" sz="2000" dirty="0"/>
              <a:t>than to the molecules in the </a:t>
            </a:r>
            <a:r>
              <a:rPr lang="en-US" sz="2000" dirty="0" smtClean="0"/>
              <a:t>air</a:t>
            </a:r>
            <a:endParaRPr lang="en-US" sz="2000" dirty="0"/>
          </a:p>
        </p:txBody>
      </p:sp>
      <p:pic>
        <p:nvPicPr>
          <p:cNvPr id="7172" name="Picture 4" descr="https://upload.wikimedia.org/wikipedia/commons/thumb/7/77/RainDrops1.jpg/1280px-RainDrops1.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5" t="19443" r="42724" b="24735"/>
          <a:stretch/>
        </p:blipFill>
        <p:spPr bwMode="auto">
          <a:xfrm>
            <a:off x="5413248" y="750495"/>
            <a:ext cx="3696459" cy="23306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92694" y="3231992"/>
            <a:ext cx="4117013" cy="1938992"/>
          </a:xfrm>
          <a:prstGeom prst="rect">
            <a:avLst/>
          </a:prstGeom>
        </p:spPr>
        <p:txBody>
          <a:bodyPr wrap="square">
            <a:spAutoFit/>
          </a:bodyPr>
          <a:lstStyle/>
          <a:p>
            <a:r>
              <a:rPr lang="en-US" sz="2000" dirty="0" smtClean="0"/>
              <a:t>On a curved surface the </a:t>
            </a:r>
            <a:r>
              <a:rPr lang="en-US" sz="2000" dirty="0"/>
              <a:t>amount of bonding that can go on between </a:t>
            </a:r>
            <a:r>
              <a:rPr lang="en-US" sz="2000" dirty="0" smtClean="0"/>
              <a:t>H</a:t>
            </a:r>
            <a:r>
              <a:rPr lang="en-US" sz="2000" baseline="-25000" dirty="0" smtClean="0"/>
              <a:t>2</a:t>
            </a:r>
            <a:r>
              <a:rPr lang="en-US" sz="2000" dirty="0" smtClean="0"/>
              <a:t>O molecules </a:t>
            </a:r>
            <a:r>
              <a:rPr lang="en-US" sz="2000" dirty="0"/>
              <a:t>on the surface </a:t>
            </a:r>
            <a:r>
              <a:rPr lang="en-US" sz="2000" dirty="0" smtClean="0"/>
              <a:t>is reduced </a:t>
            </a:r>
            <a:r>
              <a:rPr lang="en-US" sz="2000" dirty="0" smtClean="0">
                <a:sym typeface="Symbol" panose="05050102010706020507" pitchFamily="18" charset="2"/>
              </a:rPr>
              <a:t></a:t>
            </a:r>
            <a:r>
              <a:rPr lang="en-US" sz="2000" dirty="0" smtClean="0"/>
              <a:t> </a:t>
            </a:r>
            <a:r>
              <a:rPr lang="en-US" sz="2000" dirty="0">
                <a:solidFill>
                  <a:srgbClr val="FF0000"/>
                </a:solidFill>
              </a:rPr>
              <a:t>greater probability that </a:t>
            </a:r>
            <a:r>
              <a:rPr lang="en-US" sz="2000" dirty="0" smtClean="0">
                <a:solidFill>
                  <a:srgbClr val="FF0000"/>
                </a:solidFill>
              </a:rPr>
              <a:t>a H</a:t>
            </a:r>
            <a:r>
              <a:rPr lang="en-US" sz="2000" baseline="-25000" dirty="0" smtClean="0">
                <a:solidFill>
                  <a:srgbClr val="FF0000"/>
                </a:solidFill>
              </a:rPr>
              <a:t>2</a:t>
            </a:r>
            <a:r>
              <a:rPr lang="en-US" sz="2000" dirty="0" smtClean="0">
                <a:solidFill>
                  <a:srgbClr val="FF0000"/>
                </a:solidFill>
              </a:rPr>
              <a:t>O can </a:t>
            </a:r>
            <a:r>
              <a:rPr lang="en-US" sz="2000" dirty="0">
                <a:solidFill>
                  <a:srgbClr val="FF0000"/>
                </a:solidFill>
              </a:rPr>
              <a:t>escape from the liquid </a:t>
            </a:r>
            <a:r>
              <a:rPr lang="en-US" sz="2000" dirty="0" smtClean="0">
                <a:solidFill>
                  <a:srgbClr val="FF0000"/>
                </a:solidFill>
              </a:rPr>
              <a:t>into the vapor phase</a:t>
            </a:r>
            <a:endParaRPr lang="en-US" sz="2000" dirty="0">
              <a:solidFill>
                <a:srgbClr val="FF0000"/>
              </a:solidFill>
            </a:endParaRPr>
          </a:p>
        </p:txBody>
      </p:sp>
      <p:sp>
        <p:nvSpPr>
          <p:cNvPr id="12" name="Rectangle 11"/>
          <p:cNvSpPr/>
          <p:nvPr/>
        </p:nvSpPr>
        <p:spPr>
          <a:xfrm>
            <a:off x="613964" y="5217180"/>
            <a:ext cx="8042837" cy="707886"/>
          </a:xfrm>
          <a:prstGeom prst="rect">
            <a:avLst/>
          </a:prstGeom>
        </p:spPr>
        <p:txBody>
          <a:bodyPr wrap="square">
            <a:spAutoFit/>
          </a:bodyPr>
          <a:lstStyle/>
          <a:p>
            <a:r>
              <a:rPr lang="en-US" sz="2000" dirty="0">
                <a:sym typeface="Symbol" panose="05050102010706020507" pitchFamily="18" charset="2"/>
              </a:rPr>
              <a:t> </a:t>
            </a:r>
            <a:r>
              <a:rPr lang="en-US" sz="2000" dirty="0" smtClean="0">
                <a:sym typeface="Symbol" panose="05050102010706020507" pitchFamily="18" charset="2"/>
              </a:rPr>
              <a:t> </a:t>
            </a:r>
            <a:r>
              <a:rPr lang="en-US" sz="2000" dirty="0" smtClean="0"/>
              <a:t>Evaporation </a:t>
            </a:r>
            <a:r>
              <a:rPr lang="en-US" sz="2000" dirty="0"/>
              <a:t>rate </a:t>
            </a:r>
            <a:r>
              <a:rPr lang="en-US" sz="2000" dirty="0" smtClean="0"/>
              <a:t>increases </a:t>
            </a:r>
            <a:r>
              <a:rPr lang="en-US" sz="2000" dirty="0" smtClean="0">
                <a:sym typeface="Symbol" panose="05050102010706020507" pitchFamily="18" charset="2"/>
              </a:rPr>
              <a:t></a:t>
            </a:r>
            <a:r>
              <a:rPr lang="en-US" sz="2000" dirty="0" smtClean="0"/>
              <a:t> it </a:t>
            </a:r>
            <a:r>
              <a:rPr lang="en-US" sz="2000" dirty="0"/>
              <a:t>takes less energy to remove a molecule from a curved surface than it does from a flat </a:t>
            </a:r>
            <a:r>
              <a:rPr lang="en-US" sz="2000" dirty="0" smtClean="0"/>
              <a:t>surface</a:t>
            </a:r>
            <a:endParaRPr lang="en-US" sz="2000" dirty="0"/>
          </a:p>
        </p:txBody>
      </p:sp>
      <p:sp>
        <p:nvSpPr>
          <p:cNvPr id="14" name="Rectangle 13"/>
          <p:cNvSpPr/>
          <p:nvPr/>
        </p:nvSpPr>
        <p:spPr>
          <a:xfrm>
            <a:off x="1400347" y="6044414"/>
            <a:ext cx="6470069" cy="769441"/>
          </a:xfrm>
          <a:prstGeom prst="rect">
            <a:avLst/>
          </a:prstGeom>
        </p:spPr>
        <p:txBody>
          <a:bodyPr wrap="square">
            <a:spAutoFit/>
          </a:bodyPr>
          <a:lstStyle/>
          <a:p>
            <a:pPr algn="ctr"/>
            <a:r>
              <a:rPr lang="en-US" sz="2200" b="1" dirty="0" smtClean="0">
                <a:solidFill>
                  <a:srgbClr val="FF0000"/>
                </a:solidFill>
              </a:rPr>
              <a:t>Saturated vapor pressure over a curved surface is higher than over a flat surface</a:t>
            </a:r>
            <a:endParaRPr lang="en-US" sz="2200" b="1" dirty="0">
              <a:solidFill>
                <a:srgbClr val="FF0000"/>
              </a:solidFill>
            </a:endParaRPr>
          </a:p>
        </p:txBody>
      </p:sp>
    </p:spTree>
    <p:extLst>
      <p:ext uri="{BB962C8B-B14F-4D97-AF65-F5344CB8AC3E}">
        <p14:creationId xmlns:p14="http://schemas.microsoft.com/office/powerpoint/2010/main" val="41224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3" name="Object 15"/>
          <p:cNvGraphicFramePr>
            <a:graphicFrameLocks noChangeAspect="1"/>
          </p:cNvGraphicFramePr>
          <p:nvPr>
            <p:extLst>
              <p:ext uri="{D42A27DB-BD31-4B8C-83A1-F6EECF244321}">
                <p14:modId xmlns:p14="http://schemas.microsoft.com/office/powerpoint/2010/main" val="3016633177"/>
              </p:ext>
            </p:extLst>
          </p:nvPr>
        </p:nvGraphicFramePr>
        <p:xfrm>
          <a:off x="330200" y="1519238"/>
          <a:ext cx="2225675" cy="501650"/>
        </p:xfrm>
        <a:graphic>
          <a:graphicData uri="http://schemas.openxmlformats.org/presentationml/2006/ole">
            <mc:AlternateContent xmlns:mc="http://schemas.openxmlformats.org/markup-compatibility/2006">
              <mc:Choice xmlns:v="urn:schemas-microsoft-com:vml" Requires="v">
                <p:oleObj spid="_x0000_s15489" name="Equation" r:id="rId4" imgW="1066680" imgH="241200" progId="Equation.3">
                  <p:embed/>
                </p:oleObj>
              </mc:Choice>
              <mc:Fallback>
                <p:oleObj name="Equation" r:id="rId4" imgW="1066680" imgH="241200" progId="Equation.3">
                  <p:embed/>
                  <p:pic>
                    <p:nvPicPr>
                      <p:cNvPr id="38" name="Object 15"/>
                      <p:cNvPicPr>
                        <a:picLocks noChangeAspect="1" noChangeArrowheads="1"/>
                      </p:cNvPicPr>
                      <p:nvPr/>
                    </p:nvPicPr>
                    <p:blipFill>
                      <a:blip r:embed="rId5"/>
                      <a:srcRect/>
                      <a:stretch>
                        <a:fillRect/>
                      </a:stretch>
                    </p:blipFill>
                    <p:spPr bwMode="auto">
                      <a:xfrm>
                        <a:off x="330200" y="1519238"/>
                        <a:ext cx="2225675" cy="501650"/>
                      </a:xfrm>
                      <a:prstGeom prst="rect">
                        <a:avLst/>
                      </a:prstGeom>
                      <a:noFill/>
                      <a:ln>
                        <a:noFill/>
                      </a:ln>
                      <a:effectLst/>
                      <a:extLst/>
                    </p:spPr>
                  </p:pic>
                </p:oleObj>
              </mc:Fallback>
            </mc:AlternateContent>
          </a:graphicData>
        </a:graphic>
      </p:graphicFrame>
      <p:sp>
        <p:nvSpPr>
          <p:cNvPr id="15" name="Rectangle 14"/>
          <p:cNvSpPr/>
          <p:nvPr/>
        </p:nvSpPr>
        <p:spPr>
          <a:xfrm>
            <a:off x="322607" y="757867"/>
            <a:ext cx="8042837" cy="707886"/>
          </a:xfrm>
          <a:prstGeom prst="rect">
            <a:avLst/>
          </a:prstGeom>
        </p:spPr>
        <p:txBody>
          <a:bodyPr wrap="square">
            <a:spAutoFit/>
          </a:bodyPr>
          <a:lstStyle/>
          <a:p>
            <a:r>
              <a:rPr lang="en-US" sz="2000" dirty="0" smtClean="0">
                <a:sym typeface="Symbol" panose="05050102010706020507" pitchFamily="18" charset="2"/>
              </a:rPr>
              <a:t>From the definition of the chemical potential () of water in </a:t>
            </a:r>
            <a:r>
              <a:rPr lang="en-US" sz="2000" dirty="0" err="1" smtClean="0">
                <a:sym typeface="Symbol" panose="05050102010706020507" pitchFamily="18" charset="2"/>
              </a:rPr>
              <a:t>vapour</a:t>
            </a:r>
            <a:r>
              <a:rPr lang="en-US" sz="2000" dirty="0" smtClean="0">
                <a:sym typeface="Symbol" panose="05050102010706020507" pitchFamily="18" charset="2"/>
              </a:rPr>
              <a:t> phase (</a:t>
            </a:r>
            <a:r>
              <a:rPr lang="en-US" sz="2000" baseline="-25000" dirty="0" smtClean="0">
                <a:sym typeface="Symbol" panose="05050102010706020507" pitchFamily="18" charset="2"/>
              </a:rPr>
              <a:t>v</a:t>
            </a:r>
            <a:r>
              <a:rPr lang="en-US" sz="2000" dirty="0" smtClean="0">
                <a:sym typeface="Symbol" panose="05050102010706020507" pitchFamily="18" charset="2"/>
              </a:rPr>
              <a:t>) and </a:t>
            </a:r>
            <a:r>
              <a:rPr lang="en-US" sz="2000" dirty="0">
                <a:sym typeface="Symbol" panose="05050102010706020507" pitchFamily="18" charset="2"/>
              </a:rPr>
              <a:t>liquid </a:t>
            </a:r>
            <a:r>
              <a:rPr lang="en-US" sz="2000" dirty="0" smtClean="0">
                <a:sym typeface="Symbol" panose="05050102010706020507" pitchFamily="18" charset="2"/>
              </a:rPr>
              <a:t>phase </a:t>
            </a:r>
            <a:r>
              <a:rPr lang="en-US" sz="2000" dirty="0">
                <a:sym typeface="Symbol" panose="05050102010706020507" pitchFamily="18" charset="2"/>
              </a:rPr>
              <a:t>(</a:t>
            </a:r>
            <a:r>
              <a:rPr lang="en-US" sz="2000" baseline="-25000" dirty="0">
                <a:sym typeface="Symbol" panose="05050102010706020507" pitchFamily="18" charset="2"/>
              </a:rPr>
              <a:t>l</a:t>
            </a:r>
            <a:r>
              <a:rPr lang="en-US" sz="2000" dirty="0" smtClean="0">
                <a:sym typeface="Symbol" panose="05050102010706020507" pitchFamily="18" charset="2"/>
              </a:rPr>
              <a:t>) :</a:t>
            </a:r>
            <a:endParaRPr lang="en-US" sz="2000" dirty="0"/>
          </a:p>
        </p:txBody>
      </p:sp>
      <p:graphicFrame>
        <p:nvGraphicFramePr>
          <p:cNvPr id="16" name="Object 15"/>
          <p:cNvGraphicFramePr>
            <a:graphicFrameLocks noChangeAspect="1"/>
          </p:cNvGraphicFramePr>
          <p:nvPr>
            <p:extLst>
              <p:ext uri="{D42A27DB-BD31-4B8C-83A1-F6EECF244321}">
                <p14:modId xmlns:p14="http://schemas.microsoft.com/office/powerpoint/2010/main" val="374555794"/>
              </p:ext>
            </p:extLst>
          </p:nvPr>
        </p:nvGraphicFramePr>
        <p:xfrm>
          <a:off x="328613" y="2039938"/>
          <a:ext cx="2519362" cy="449262"/>
        </p:xfrm>
        <a:graphic>
          <a:graphicData uri="http://schemas.openxmlformats.org/presentationml/2006/ole">
            <mc:AlternateContent xmlns:mc="http://schemas.openxmlformats.org/markup-compatibility/2006">
              <mc:Choice xmlns:v="urn:schemas-microsoft-com:vml" Requires="v">
                <p:oleObj spid="_x0000_s15490" name="Equation" r:id="rId6" imgW="1206360" imgH="215640" progId="Equation.3">
                  <p:embed/>
                </p:oleObj>
              </mc:Choice>
              <mc:Fallback>
                <p:oleObj name="Equation" r:id="rId6" imgW="1206360" imgH="215640" progId="Equation.3">
                  <p:embed/>
                  <p:pic>
                    <p:nvPicPr>
                      <p:cNvPr id="13" name="Object 15"/>
                      <p:cNvPicPr>
                        <a:picLocks noChangeAspect="1" noChangeArrowheads="1"/>
                      </p:cNvPicPr>
                      <p:nvPr/>
                    </p:nvPicPr>
                    <p:blipFill>
                      <a:blip r:embed="rId7"/>
                      <a:srcRect/>
                      <a:stretch>
                        <a:fillRect/>
                      </a:stretch>
                    </p:blipFill>
                    <p:spPr bwMode="auto">
                      <a:xfrm>
                        <a:off x="328613" y="2039938"/>
                        <a:ext cx="2519362" cy="449262"/>
                      </a:xfrm>
                      <a:prstGeom prst="rect">
                        <a:avLst/>
                      </a:prstGeom>
                      <a:noFill/>
                      <a:ln>
                        <a:noFill/>
                      </a:ln>
                      <a:effectLst/>
                      <a:extLst/>
                    </p:spPr>
                  </p:pic>
                </p:oleObj>
              </mc:Fallback>
            </mc:AlternateContent>
          </a:graphicData>
        </a:graphic>
      </p:graphicFrame>
      <p:sp>
        <p:nvSpPr>
          <p:cNvPr id="17" name="Rectangle 16"/>
          <p:cNvSpPr/>
          <p:nvPr/>
        </p:nvSpPr>
        <p:spPr>
          <a:xfrm>
            <a:off x="2918277" y="1521540"/>
            <a:ext cx="6225723" cy="400110"/>
          </a:xfrm>
          <a:prstGeom prst="rect">
            <a:avLst/>
          </a:prstGeom>
        </p:spPr>
        <p:txBody>
          <a:bodyPr wrap="square">
            <a:spAutoFit/>
          </a:bodyPr>
          <a:lstStyle/>
          <a:p>
            <a:r>
              <a:rPr lang="en-US" sz="2000" dirty="0" smtClean="0">
                <a:solidFill>
                  <a:srgbClr val="FF0000"/>
                </a:solidFill>
                <a:sym typeface="Symbol" panose="05050102010706020507" pitchFamily="18" charset="2"/>
              </a:rPr>
              <a:t>For one molecule of water </a:t>
            </a:r>
            <a:r>
              <a:rPr lang="en-US" sz="2000" dirty="0" err="1" smtClean="0">
                <a:solidFill>
                  <a:srgbClr val="FF0000"/>
                </a:solidFill>
                <a:sym typeface="Symbol" panose="05050102010706020507" pitchFamily="18" charset="2"/>
              </a:rPr>
              <a:t>vapour</a:t>
            </a:r>
            <a:r>
              <a:rPr lang="en-US" sz="2000" dirty="0" smtClean="0">
                <a:solidFill>
                  <a:srgbClr val="FF0000"/>
                </a:solidFill>
                <a:sym typeface="Symbol" panose="05050102010706020507" pitchFamily="18" charset="2"/>
              </a:rPr>
              <a:t> at a pressure </a:t>
            </a:r>
            <a:r>
              <a:rPr lang="en-US" sz="2000" i="1" dirty="0" smtClean="0">
                <a:solidFill>
                  <a:srgbClr val="FF0000"/>
                </a:solidFill>
                <a:sym typeface="Symbol" panose="05050102010706020507" pitchFamily="18" charset="2"/>
              </a:rPr>
              <a:t>e</a:t>
            </a:r>
            <a:endParaRPr lang="en-US" sz="2000" i="1" dirty="0">
              <a:solidFill>
                <a:srgbClr val="FF0000"/>
              </a:solidFill>
            </a:endParaRPr>
          </a:p>
        </p:txBody>
      </p:sp>
      <p:sp>
        <p:nvSpPr>
          <p:cNvPr id="18" name="Rectangle 17"/>
          <p:cNvSpPr/>
          <p:nvPr/>
        </p:nvSpPr>
        <p:spPr>
          <a:xfrm>
            <a:off x="2918277" y="2008347"/>
            <a:ext cx="6225723" cy="707886"/>
          </a:xfrm>
          <a:prstGeom prst="rect">
            <a:avLst/>
          </a:prstGeom>
        </p:spPr>
        <p:txBody>
          <a:bodyPr wrap="square">
            <a:spAutoFit/>
          </a:bodyPr>
          <a:lstStyle/>
          <a:p>
            <a:r>
              <a:rPr lang="en-US" sz="2000" dirty="0" smtClean="0">
                <a:solidFill>
                  <a:srgbClr val="FF0000"/>
                </a:solidFill>
                <a:sym typeface="Symbol" panose="05050102010706020507" pitchFamily="18" charset="2"/>
              </a:rPr>
              <a:t>For one molecule of water </a:t>
            </a:r>
            <a:r>
              <a:rPr lang="en-US" sz="2000" dirty="0" err="1" smtClean="0">
                <a:solidFill>
                  <a:srgbClr val="FF0000"/>
                </a:solidFill>
                <a:sym typeface="Symbol" panose="05050102010706020507" pitchFamily="18" charset="2"/>
              </a:rPr>
              <a:t>vapour</a:t>
            </a:r>
            <a:r>
              <a:rPr lang="en-US" sz="2000" dirty="0" smtClean="0">
                <a:solidFill>
                  <a:srgbClr val="FF0000"/>
                </a:solidFill>
                <a:sym typeface="Symbol" panose="05050102010706020507" pitchFamily="18" charset="2"/>
              </a:rPr>
              <a:t> at its saturation </a:t>
            </a:r>
            <a:r>
              <a:rPr lang="en-US" sz="2000" dirty="0" err="1" smtClean="0">
                <a:solidFill>
                  <a:srgbClr val="FF0000"/>
                </a:solidFill>
                <a:sym typeface="Symbol" panose="05050102010706020507" pitchFamily="18" charset="2"/>
              </a:rPr>
              <a:t>vapour</a:t>
            </a:r>
            <a:r>
              <a:rPr lang="en-US" sz="2000" dirty="0" smtClean="0">
                <a:solidFill>
                  <a:srgbClr val="FF0000"/>
                </a:solidFill>
                <a:sym typeface="Symbol" panose="05050102010706020507" pitchFamily="18" charset="2"/>
              </a:rPr>
              <a:t> pressure (</a:t>
            </a:r>
            <a:r>
              <a:rPr lang="en-US" sz="2000" i="1" dirty="0" err="1" smtClean="0">
                <a:solidFill>
                  <a:srgbClr val="FF0000"/>
                </a:solidFill>
                <a:sym typeface="Symbol" panose="05050102010706020507" pitchFamily="18" charset="2"/>
              </a:rPr>
              <a:t>e</a:t>
            </a:r>
            <a:r>
              <a:rPr lang="en-US" sz="2000" i="1" baseline="-25000" dirty="0" err="1" smtClean="0">
                <a:solidFill>
                  <a:srgbClr val="FF0000"/>
                </a:solidFill>
                <a:sym typeface="Symbol" panose="05050102010706020507" pitchFamily="18" charset="2"/>
              </a:rPr>
              <a:t>s</a:t>
            </a:r>
            <a:r>
              <a:rPr lang="en-US" sz="2000" dirty="0" smtClean="0">
                <a:solidFill>
                  <a:srgbClr val="FF0000"/>
                </a:solidFill>
                <a:sym typeface="Symbol" panose="05050102010706020507" pitchFamily="18" charset="2"/>
              </a:rPr>
              <a:t>)</a:t>
            </a:r>
            <a:endParaRPr lang="en-US" sz="2000" i="1" dirty="0">
              <a:solidFill>
                <a:srgbClr val="FF0000"/>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656402788"/>
              </p:ext>
            </p:extLst>
          </p:nvPr>
        </p:nvGraphicFramePr>
        <p:xfrm>
          <a:off x="303521" y="2653663"/>
          <a:ext cx="1244600" cy="449263"/>
        </p:xfrm>
        <a:graphic>
          <a:graphicData uri="http://schemas.openxmlformats.org/presentationml/2006/ole">
            <mc:AlternateContent xmlns:mc="http://schemas.openxmlformats.org/markup-compatibility/2006">
              <mc:Choice xmlns:v="urn:schemas-microsoft-com:vml" Requires="v">
                <p:oleObj spid="_x0000_s15491" name="Equation" r:id="rId8" imgW="596880" imgH="215640" progId="Equation.3">
                  <p:embed/>
                </p:oleObj>
              </mc:Choice>
              <mc:Fallback>
                <p:oleObj name="Equation" r:id="rId8" imgW="596880" imgH="215640" progId="Equation.3">
                  <p:embed/>
                  <p:pic>
                    <p:nvPicPr>
                      <p:cNvPr id="16" name="Object 15"/>
                      <p:cNvPicPr>
                        <a:picLocks noChangeAspect="1" noChangeArrowheads="1"/>
                      </p:cNvPicPr>
                      <p:nvPr/>
                    </p:nvPicPr>
                    <p:blipFill>
                      <a:blip r:embed="rId9"/>
                      <a:srcRect/>
                      <a:stretch>
                        <a:fillRect/>
                      </a:stretch>
                    </p:blipFill>
                    <p:spPr bwMode="auto">
                      <a:xfrm>
                        <a:off x="303521" y="2653663"/>
                        <a:ext cx="1244600" cy="449263"/>
                      </a:xfrm>
                      <a:prstGeom prst="rect">
                        <a:avLst/>
                      </a:prstGeom>
                      <a:noFill/>
                      <a:ln>
                        <a:noFill/>
                      </a:ln>
                      <a:effectLst/>
                      <a:extLst/>
                    </p:spPr>
                  </p:pic>
                </p:oleObj>
              </mc:Fallback>
            </mc:AlternateContent>
          </a:graphicData>
        </a:graphic>
      </p:graphicFrame>
      <p:sp>
        <p:nvSpPr>
          <p:cNvPr id="20" name="Rectangle 19"/>
          <p:cNvSpPr/>
          <p:nvPr/>
        </p:nvSpPr>
        <p:spPr>
          <a:xfrm>
            <a:off x="1892022" y="2670426"/>
            <a:ext cx="5194578" cy="400110"/>
          </a:xfrm>
          <a:prstGeom prst="rect">
            <a:avLst/>
          </a:prstGeom>
        </p:spPr>
        <p:txBody>
          <a:bodyPr wrap="square">
            <a:spAutoFit/>
          </a:bodyPr>
          <a:lstStyle/>
          <a:p>
            <a:r>
              <a:rPr lang="en-US" sz="2000" dirty="0" smtClean="0">
                <a:solidFill>
                  <a:srgbClr val="FF0000"/>
                </a:solidFill>
                <a:sym typeface="Symbol" panose="05050102010706020507" pitchFamily="18" charset="2"/>
              </a:rPr>
              <a:t>For liquid water in equilibrium with its </a:t>
            </a:r>
            <a:r>
              <a:rPr lang="en-US" sz="2000" dirty="0" err="1" smtClean="0">
                <a:solidFill>
                  <a:srgbClr val="FF0000"/>
                </a:solidFill>
                <a:sym typeface="Symbol" panose="05050102010706020507" pitchFamily="18" charset="2"/>
              </a:rPr>
              <a:t>vapour</a:t>
            </a:r>
            <a:endParaRPr lang="en-US" sz="2000" i="1" dirty="0">
              <a:solidFill>
                <a:srgbClr val="FF0000"/>
              </a:solidFill>
            </a:endParaRPr>
          </a:p>
        </p:txBody>
      </p:sp>
      <p:graphicFrame>
        <p:nvGraphicFramePr>
          <p:cNvPr id="21" name="Object 15"/>
          <p:cNvGraphicFramePr>
            <a:graphicFrameLocks noChangeAspect="1"/>
          </p:cNvGraphicFramePr>
          <p:nvPr>
            <p:extLst>
              <p:ext uri="{D42A27DB-BD31-4B8C-83A1-F6EECF244321}">
                <p14:modId xmlns:p14="http://schemas.microsoft.com/office/powerpoint/2010/main" val="3175925688"/>
              </p:ext>
            </p:extLst>
          </p:nvPr>
        </p:nvGraphicFramePr>
        <p:xfrm>
          <a:off x="4675188" y="3135313"/>
          <a:ext cx="2146300" cy="844550"/>
        </p:xfrm>
        <a:graphic>
          <a:graphicData uri="http://schemas.openxmlformats.org/presentationml/2006/ole">
            <mc:AlternateContent xmlns:mc="http://schemas.openxmlformats.org/markup-compatibility/2006">
              <mc:Choice xmlns:v="urn:schemas-microsoft-com:vml" Requires="v">
                <p:oleObj spid="_x0000_s15492" name="Equation" r:id="rId10" imgW="1028520" imgH="406080" progId="Equation.3">
                  <p:embed/>
                </p:oleObj>
              </mc:Choice>
              <mc:Fallback>
                <p:oleObj name="Equation" r:id="rId10" imgW="1028520" imgH="406080" progId="Equation.3">
                  <p:embed/>
                  <p:pic>
                    <p:nvPicPr>
                      <p:cNvPr id="13" name="Object 15"/>
                      <p:cNvPicPr>
                        <a:picLocks noChangeAspect="1" noChangeArrowheads="1"/>
                      </p:cNvPicPr>
                      <p:nvPr/>
                    </p:nvPicPr>
                    <p:blipFill>
                      <a:blip r:embed="rId11"/>
                      <a:srcRect/>
                      <a:stretch>
                        <a:fillRect/>
                      </a:stretch>
                    </p:blipFill>
                    <p:spPr bwMode="auto">
                      <a:xfrm>
                        <a:off x="4675188" y="3135313"/>
                        <a:ext cx="2146300" cy="844550"/>
                      </a:xfrm>
                      <a:prstGeom prst="rect">
                        <a:avLst/>
                      </a:prstGeom>
                      <a:noFill/>
                      <a:ln w="38100">
                        <a:solidFill>
                          <a:srgbClr val="FF3300"/>
                        </a:solidFill>
                      </a:ln>
                      <a:effectLst/>
                      <a:extLst/>
                    </p:spPr>
                  </p:pic>
                </p:oleObj>
              </mc:Fallback>
            </mc:AlternateContent>
          </a:graphicData>
        </a:graphic>
      </p:graphicFrame>
      <p:sp>
        <p:nvSpPr>
          <p:cNvPr id="22" name="Rectangle 21"/>
          <p:cNvSpPr/>
          <p:nvPr/>
        </p:nvSpPr>
        <p:spPr>
          <a:xfrm>
            <a:off x="297728" y="3322849"/>
            <a:ext cx="4872497" cy="707886"/>
          </a:xfrm>
          <a:prstGeom prst="rect">
            <a:avLst/>
          </a:prstGeom>
        </p:spPr>
        <p:txBody>
          <a:bodyPr wrap="square">
            <a:spAutoFit/>
          </a:bodyPr>
          <a:lstStyle/>
          <a:p>
            <a:r>
              <a:rPr lang="en-US" sz="2000" dirty="0" smtClean="0">
                <a:sym typeface="Symbol" panose="05050102010706020507" pitchFamily="18" charset="2"/>
              </a:rPr>
              <a:t>From the three above </a:t>
            </a:r>
            <a:r>
              <a:rPr lang="en-US" sz="2000" dirty="0" err="1" smtClean="0">
                <a:sym typeface="Symbol" panose="05050102010706020507" pitchFamily="18" charset="2"/>
              </a:rPr>
              <a:t>eqs</a:t>
            </a:r>
            <a:r>
              <a:rPr lang="en-US" sz="2000" dirty="0" smtClean="0">
                <a:sym typeface="Symbol" panose="05050102010706020507" pitchFamily="18" charset="2"/>
              </a:rPr>
              <a:t>. it can be obtained:</a:t>
            </a:r>
            <a:endParaRPr lang="en-US" sz="2000" dirty="0"/>
          </a:p>
        </p:txBody>
      </p:sp>
      <p:sp>
        <p:nvSpPr>
          <p:cNvPr id="24" name="Rectangle 23"/>
          <p:cNvSpPr/>
          <p:nvPr/>
        </p:nvSpPr>
        <p:spPr>
          <a:xfrm>
            <a:off x="-414862" y="4261070"/>
            <a:ext cx="3264251" cy="769441"/>
          </a:xfrm>
          <a:prstGeom prst="rect">
            <a:avLst/>
          </a:prstGeom>
        </p:spPr>
        <p:txBody>
          <a:bodyPr wrap="square">
            <a:spAutoFit/>
          </a:bodyPr>
          <a:lstStyle/>
          <a:p>
            <a:pPr algn="ctr"/>
            <a:r>
              <a:rPr lang="en-US" sz="2200" b="1" dirty="0" smtClean="0">
                <a:solidFill>
                  <a:srgbClr val="FF0000"/>
                </a:solidFill>
              </a:rPr>
              <a:t>Homogeneous nucleation:</a:t>
            </a:r>
            <a:endParaRPr lang="en-US" sz="2200" b="1" dirty="0">
              <a:solidFill>
                <a:srgbClr val="FF0000"/>
              </a:solidFill>
            </a:endParaRPr>
          </a:p>
        </p:txBody>
      </p:sp>
      <p:sp>
        <p:nvSpPr>
          <p:cNvPr id="25" name="Rectangle 24"/>
          <p:cNvSpPr/>
          <p:nvPr/>
        </p:nvSpPr>
        <p:spPr>
          <a:xfrm>
            <a:off x="2274476" y="4073330"/>
            <a:ext cx="6869524" cy="1446550"/>
          </a:xfrm>
          <a:prstGeom prst="rect">
            <a:avLst/>
          </a:prstGeom>
        </p:spPr>
        <p:txBody>
          <a:bodyPr wrap="square">
            <a:spAutoFit/>
          </a:bodyPr>
          <a:lstStyle/>
          <a:p>
            <a:r>
              <a:rPr lang="en-US" sz="2200" dirty="0" smtClean="0">
                <a:sym typeface="Symbol" panose="05050102010706020507" pitchFamily="18" charset="2"/>
              </a:rPr>
              <a:t>The formation of a pure water droplet by condensation from its </a:t>
            </a:r>
            <a:r>
              <a:rPr lang="en-US" sz="2200" dirty="0" err="1" smtClean="0">
                <a:sym typeface="Symbol" panose="05050102010706020507" pitchFamily="18" charset="2"/>
              </a:rPr>
              <a:t>vapour</a:t>
            </a:r>
            <a:r>
              <a:rPr lang="en-US" sz="2200" dirty="0" smtClean="0">
                <a:sym typeface="Symbol" panose="05050102010706020507" pitchFamily="18" charset="2"/>
              </a:rPr>
              <a:t> (chance collisions of gaseous H</a:t>
            </a:r>
            <a:r>
              <a:rPr lang="en-US" sz="2200" baseline="-25000" dirty="0" smtClean="0">
                <a:sym typeface="Symbol" panose="05050102010706020507" pitchFamily="18" charset="2"/>
              </a:rPr>
              <a:t>2</a:t>
            </a:r>
            <a:r>
              <a:rPr lang="en-US" sz="2200" dirty="0" smtClean="0">
                <a:sym typeface="Symbol" panose="05050102010706020507" pitchFamily="18" charset="2"/>
              </a:rPr>
              <a:t>O molecules to form a small embryonic “stable” droplet) </a:t>
            </a:r>
            <a:endParaRPr lang="en-US" sz="2200" dirty="0"/>
          </a:p>
        </p:txBody>
      </p:sp>
      <p:sp>
        <p:nvSpPr>
          <p:cNvPr id="27" name="Rectangle 26"/>
          <p:cNvSpPr/>
          <p:nvPr/>
        </p:nvSpPr>
        <p:spPr>
          <a:xfrm>
            <a:off x="2822" y="5423076"/>
            <a:ext cx="8829952" cy="1446550"/>
          </a:xfrm>
          <a:prstGeom prst="rect">
            <a:avLst/>
          </a:prstGeom>
        </p:spPr>
        <p:txBody>
          <a:bodyPr wrap="square">
            <a:spAutoFit/>
          </a:bodyPr>
          <a:lstStyle/>
          <a:p>
            <a:pPr marL="342900" indent="-342900">
              <a:buFont typeface="Arial" panose="020B0604020202020204" pitchFamily="34" charset="0"/>
              <a:buChar char="•"/>
            </a:pPr>
            <a:r>
              <a:rPr lang="en-US" sz="2200" dirty="0" smtClean="0">
                <a:sym typeface="Symbol" panose="05050102010706020507" pitchFamily="18" charset="2"/>
              </a:rPr>
              <a:t>Nucleation requires the formation of an </a:t>
            </a:r>
            <a:r>
              <a:rPr lang="en-US" sz="2200" dirty="0" smtClean="0">
                <a:solidFill>
                  <a:srgbClr val="FF0000"/>
                </a:solidFill>
                <a:sym typeface="Symbol" panose="05050102010706020507" pitchFamily="18" charset="2"/>
              </a:rPr>
              <a:t>interface</a:t>
            </a:r>
            <a:r>
              <a:rPr lang="en-US" sz="2200" dirty="0" smtClean="0">
                <a:sym typeface="Symbol" panose="05050102010706020507" pitchFamily="18" charset="2"/>
              </a:rPr>
              <a:t> between gas and liquid </a:t>
            </a:r>
          </a:p>
          <a:p>
            <a:pPr marL="342900" indent="-342900">
              <a:buFont typeface="Arial" panose="020B0604020202020204" pitchFamily="34" charset="0"/>
              <a:buChar char="•"/>
            </a:pPr>
            <a:r>
              <a:rPr lang="en-US" sz="2200" dirty="0" smtClean="0">
                <a:sym typeface="Symbol" panose="05050102010706020507" pitchFamily="18" charset="2"/>
              </a:rPr>
              <a:t>Free energy (G) is the balance of two terms: </a:t>
            </a:r>
            <a:r>
              <a:rPr lang="en-US" sz="2200" dirty="0" smtClean="0">
                <a:solidFill>
                  <a:srgbClr val="FF0000"/>
                </a:solidFill>
                <a:sym typeface="Symbol" panose="05050102010706020507" pitchFamily="18" charset="2"/>
              </a:rPr>
              <a:t>volume formation </a:t>
            </a:r>
            <a:r>
              <a:rPr lang="en-US" sz="2200" dirty="0" smtClean="0">
                <a:sym typeface="Symbol" panose="05050102010706020507" pitchFamily="18" charset="2"/>
              </a:rPr>
              <a:t>of the liquid + formation of the </a:t>
            </a:r>
            <a:r>
              <a:rPr lang="en-US" sz="2200" dirty="0" smtClean="0">
                <a:solidFill>
                  <a:srgbClr val="FF0000"/>
                </a:solidFill>
                <a:sym typeface="Symbol" panose="05050102010706020507" pitchFamily="18" charset="2"/>
              </a:rPr>
              <a:t>interface</a:t>
            </a:r>
            <a:endParaRPr lang="en-US" sz="2200" dirty="0">
              <a:solidFill>
                <a:srgbClr val="FF0000"/>
              </a:solidFill>
            </a:endParaRPr>
          </a:p>
        </p:txBody>
      </p:sp>
      <p:grpSp>
        <p:nvGrpSpPr>
          <p:cNvPr id="11" name="Group 10"/>
          <p:cNvGrpSpPr/>
          <p:nvPr/>
        </p:nvGrpSpPr>
        <p:grpSpPr>
          <a:xfrm>
            <a:off x="7780303" y="2533828"/>
            <a:ext cx="1509616" cy="1215429"/>
            <a:chOff x="7780303" y="2533828"/>
            <a:chExt cx="1509616" cy="1215429"/>
          </a:xfrm>
        </p:grpSpPr>
        <p:graphicFrame>
          <p:nvGraphicFramePr>
            <p:cNvPr id="29" name="Object 15"/>
            <p:cNvGraphicFramePr>
              <a:graphicFrameLocks noChangeAspect="1"/>
            </p:cNvGraphicFramePr>
            <p:nvPr>
              <p:extLst>
                <p:ext uri="{D42A27DB-BD31-4B8C-83A1-F6EECF244321}">
                  <p14:modId xmlns:p14="http://schemas.microsoft.com/office/powerpoint/2010/main" val="3771102869"/>
                </p:ext>
              </p:extLst>
            </p:nvPr>
          </p:nvGraphicFramePr>
          <p:xfrm>
            <a:off x="7826834" y="2533828"/>
            <a:ext cx="782180" cy="674599"/>
          </p:xfrm>
          <a:graphic>
            <a:graphicData uri="http://schemas.openxmlformats.org/presentationml/2006/ole">
              <mc:AlternateContent xmlns:mc="http://schemas.openxmlformats.org/markup-compatibility/2006">
                <mc:Choice xmlns:v="urn:schemas-microsoft-com:vml" Requires="v">
                  <p:oleObj spid="_x0000_s15493" name="Equation" r:id="rId12" imgW="469800" imgH="406080" progId="Equation.3">
                    <p:embed/>
                  </p:oleObj>
                </mc:Choice>
                <mc:Fallback>
                  <p:oleObj name="Equation" r:id="rId12" imgW="469800" imgH="406080" progId="Equation.3">
                    <p:embed/>
                    <p:pic>
                      <p:nvPicPr>
                        <p:cNvPr id="13" name="Object 15"/>
                        <p:cNvPicPr>
                          <a:picLocks noChangeAspect="1" noChangeArrowheads="1"/>
                        </p:cNvPicPr>
                        <p:nvPr/>
                      </p:nvPicPr>
                      <p:blipFill>
                        <a:blip r:embed="rId13"/>
                        <a:srcRect/>
                        <a:stretch>
                          <a:fillRect/>
                        </a:stretch>
                      </p:blipFill>
                      <p:spPr bwMode="auto">
                        <a:xfrm>
                          <a:off x="7826834" y="2533828"/>
                          <a:ext cx="782180" cy="674599"/>
                        </a:xfrm>
                        <a:prstGeom prst="rect">
                          <a:avLst/>
                        </a:prstGeom>
                        <a:noFill/>
                        <a:ln>
                          <a:noFill/>
                        </a:ln>
                        <a:effectLst/>
                        <a:extLst/>
                      </p:spPr>
                    </p:pic>
                  </p:oleObj>
                </mc:Fallback>
              </mc:AlternateContent>
            </a:graphicData>
          </a:graphic>
        </p:graphicFrame>
        <p:sp>
          <p:nvSpPr>
            <p:cNvPr id="30" name="Rectangle 29"/>
            <p:cNvSpPr/>
            <p:nvPr/>
          </p:nvSpPr>
          <p:spPr>
            <a:xfrm>
              <a:off x="7780303" y="3102926"/>
              <a:ext cx="1509616" cy="646331"/>
            </a:xfrm>
            <a:prstGeom prst="rect">
              <a:avLst/>
            </a:prstGeom>
          </p:spPr>
          <p:txBody>
            <a:bodyPr wrap="square">
              <a:spAutoFit/>
            </a:bodyPr>
            <a:lstStyle/>
            <a:p>
              <a:r>
                <a:rPr lang="en-US" dirty="0" smtClean="0">
                  <a:sym typeface="Symbol" panose="05050102010706020507" pitchFamily="18" charset="2"/>
                </a:rPr>
                <a:t>Boltzmann constant</a:t>
              </a:r>
              <a:endParaRPr lang="en-US" dirty="0"/>
            </a:p>
          </p:txBody>
        </p:sp>
        <p:sp>
          <p:nvSpPr>
            <p:cNvPr id="9" name="Rectangle 8"/>
            <p:cNvSpPr/>
            <p:nvPr/>
          </p:nvSpPr>
          <p:spPr bwMode="auto">
            <a:xfrm>
              <a:off x="7826834" y="2533828"/>
              <a:ext cx="1172787" cy="1195039"/>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517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3" name="Object 15"/>
          <p:cNvGraphicFramePr>
            <a:graphicFrameLocks noChangeAspect="1"/>
          </p:cNvGraphicFramePr>
          <p:nvPr>
            <p:extLst>
              <p:ext uri="{D42A27DB-BD31-4B8C-83A1-F6EECF244321}">
                <p14:modId xmlns:p14="http://schemas.microsoft.com/office/powerpoint/2010/main" val="736107423"/>
              </p:ext>
            </p:extLst>
          </p:nvPr>
        </p:nvGraphicFramePr>
        <p:xfrm>
          <a:off x="6100012" y="2834538"/>
          <a:ext cx="2673007" cy="489346"/>
        </p:xfrm>
        <a:graphic>
          <a:graphicData uri="http://schemas.openxmlformats.org/presentationml/2006/ole">
            <mc:AlternateContent xmlns:mc="http://schemas.openxmlformats.org/markup-compatibility/2006">
              <mc:Choice xmlns:v="urn:schemas-microsoft-com:vml" Requires="v">
                <p:oleObj spid="_x0000_s16493" name="Equation" r:id="rId4" imgW="1104840" imgH="203040" progId="Equation.3">
                  <p:embed/>
                </p:oleObj>
              </mc:Choice>
              <mc:Fallback>
                <p:oleObj name="Equation" r:id="rId4" imgW="1104840" imgH="203040" progId="Equation.3">
                  <p:embed/>
                  <p:pic>
                    <p:nvPicPr>
                      <p:cNvPr id="13" name="Object 15"/>
                      <p:cNvPicPr>
                        <a:picLocks noChangeAspect="1" noChangeArrowheads="1"/>
                      </p:cNvPicPr>
                      <p:nvPr/>
                    </p:nvPicPr>
                    <p:blipFill>
                      <a:blip r:embed="rId5"/>
                      <a:srcRect/>
                      <a:stretch>
                        <a:fillRect/>
                      </a:stretch>
                    </p:blipFill>
                    <p:spPr bwMode="auto">
                      <a:xfrm>
                        <a:off x="6100012" y="2834538"/>
                        <a:ext cx="2673007" cy="489346"/>
                      </a:xfrm>
                      <a:prstGeom prst="rect">
                        <a:avLst/>
                      </a:prstGeom>
                      <a:noFill/>
                      <a:ln>
                        <a:noFill/>
                      </a:ln>
                      <a:effectLst/>
                      <a:extLst/>
                    </p:spPr>
                  </p:pic>
                </p:oleObj>
              </mc:Fallback>
            </mc:AlternateContent>
          </a:graphicData>
        </a:graphic>
      </p:graphicFrame>
      <p:sp>
        <p:nvSpPr>
          <p:cNvPr id="15" name="Rectangle 14"/>
          <p:cNvSpPr/>
          <p:nvPr/>
        </p:nvSpPr>
        <p:spPr>
          <a:xfrm>
            <a:off x="322607" y="757867"/>
            <a:ext cx="8042837" cy="1785104"/>
          </a:xfrm>
          <a:prstGeom prst="rect">
            <a:avLst/>
          </a:prstGeom>
        </p:spPr>
        <p:txBody>
          <a:bodyPr wrap="square">
            <a:spAutoFit/>
          </a:bodyPr>
          <a:lstStyle/>
          <a:p>
            <a:r>
              <a:rPr lang="en-US" sz="2200" dirty="0" smtClean="0">
                <a:sym typeface="Symbol" panose="05050102010706020507" pitchFamily="18" charset="2"/>
              </a:rPr>
              <a:t>Assume the embryonic water droplet to have:</a:t>
            </a:r>
          </a:p>
          <a:p>
            <a:r>
              <a:rPr lang="en-US" sz="2200" b="1" dirty="0" smtClean="0">
                <a:solidFill>
                  <a:srgbClr val="FF0000"/>
                </a:solidFill>
                <a:sym typeface="Symbol" panose="05050102010706020507" pitchFamily="18" charset="2"/>
              </a:rPr>
              <a:t>surface area</a:t>
            </a:r>
            <a:r>
              <a:rPr lang="en-US" sz="2200" dirty="0" smtClean="0">
                <a:solidFill>
                  <a:srgbClr val="FF0000"/>
                </a:solidFill>
                <a:sym typeface="Symbol" panose="05050102010706020507" pitchFamily="18" charset="2"/>
              </a:rPr>
              <a:t> </a:t>
            </a:r>
            <a:r>
              <a:rPr lang="en-US" sz="2200" dirty="0" smtClean="0">
                <a:sym typeface="Symbol" panose="05050102010706020507" pitchFamily="18" charset="2"/>
              </a:rPr>
              <a:t>A=4r</a:t>
            </a:r>
            <a:r>
              <a:rPr lang="en-US" sz="2200" baseline="30000" dirty="0" smtClean="0">
                <a:sym typeface="Symbol" panose="05050102010706020507" pitchFamily="18" charset="2"/>
              </a:rPr>
              <a:t>2</a:t>
            </a:r>
            <a:endParaRPr lang="en-US" sz="2200" dirty="0" smtClean="0">
              <a:sym typeface="Symbol" panose="05050102010706020507" pitchFamily="18" charset="2"/>
            </a:endParaRPr>
          </a:p>
          <a:p>
            <a:r>
              <a:rPr lang="en-US" sz="2200" b="1" dirty="0">
                <a:solidFill>
                  <a:srgbClr val="FF0000"/>
                </a:solidFill>
                <a:sym typeface="Symbol" panose="05050102010706020507" pitchFamily="18" charset="2"/>
              </a:rPr>
              <a:t>Volume </a:t>
            </a:r>
            <a:r>
              <a:rPr lang="en-US" sz="2200" b="1" dirty="0">
                <a:sym typeface="Symbol" panose="05050102010706020507" pitchFamily="18" charset="2"/>
              </a:rPr>
              <a:t> </a:t>
            </a:r>
            <a:r>
              <a:rPr lang="en-US" sz="2200" dirty="0">
                <a:sym typeface="Symbol" panose="05050102010706020507" pitchFamily="18" charset="2"/>
              </a:rPr>
              <a:t>       </a:t>
            </a:r>
            <a:r>
              <a:rPr lang="en-US" sz="2200" dirty="0" smtClean="0">
                <a:sym typeface="Symbol" panose="05050102010706020507" pitchFamily="18" charset="2"/>
              </a:rPr>
              <a:t>V=4/3r</a:t>
            </a:r>
            <a:r>
              <a:rPr lang="en-US" sz="2200" baseline="30000" dirty="0" smtClean="0">
                <a:sym typeface="Symbol" panose="05050102010706020507" pitchFamily="18" charset="2"/>
              </a:rPr>
              <a:t>3</a:t>
            </a:r>
          </a:p>
          <a:p>
            <a:r>
              <a:rPr lang="en-US" sz="2200" b="1" dirty="0" smtClean="0">
                <a:solidFill>
                  <a:srgbClr val="FF0000"/>
                </a:solidFill>
                <a:sym typeface="Symbol" panose="05050102010706020507" pitchFamily="18" charset="2"/>
              </a:rPr>
              <a:t>n</a:t>
            </a:r>
            <a:r>
              <a:rPr lang="en-US" sz="2200" dirty="0" smtClean="0">
                <a:sym typeface="Symbol" panose="05050102010706020507" pitchFamily="18" charset="2"/>
              </a:rPr>
              <a:t>: number of molecules per unit volume of liquid</a:t>
            </a:r>
          </a:p>
          <a:p>
            <a:r>
              <a:rPr lang="en-US" sz="2200" dirty="0" smtClean="0">
                <a:sym typeface="Symbol" panose="05050102010706020507" pitchFamily="18" charset="2"/>
              </a:rPr>
              <a:t>    (number density of liquid water)</a:t>
            </a:r>
            <a:endParaRPr lang="en-US" sz="2200" dirty="0"/>
          </a:p>
        </p:txBody>
      </p:sp>
      <p:grpSp>
        <p:nvGrpSpPr>
          <p:cNvPr id="6" name="Group 5"/>
          <p:cNvGrpSpPr/>
          <p:nvPr/>
        </p:nvGrpSpPr>
        <p:grpSpPr>
          <a:xfrm>
            <a:off x="6688024" y="767405"/>
            <a:ext cx="1888391" cy="1937084"/>
            <a:chOff x="6569809" y="998621"/>
            <a:chExt cx="1888391" cy="1937084"/>
          </a:xfrm>
        </p:grpSpPr>
        <p:pic>
          <p:nvPicPr>
            <p:cNvPr id="16388" name="Picture 4" descr="Physics 33 - Fluid Statics - Surface Tension (8 of 12): Pressure in a Drop  (of Water) - YouTube"/>
            <p:cNvPicPr>
              <a:picLocks noChangeAspect="1" noChangeArrowheads="1"/>
            </p:cNvPicPr>
            <p:nvPr/>
          </p:nvPicPr>
          <p:blipFill rotWithShape="1">
            <a:blip r:embed="rId6">
              <a:extLst>
                <a:ext uri="{28A0092B-C50C-407E-A947-70E740481C1C}">
                  <a14:useLocalDpi xmlns:a14="http://schemas.microsoft.com/office/drawing/2010/main" val="0"/>
                </a:ext>
              </a:extLst>
            </a:blip>
            <a:srcRect t="24219" r="71213" b="36408"/>
            <a:stretch/>
          </p:blipFill>
          <p:spPr bwMode="auto">
            <a:xfrm>
              <a:off x="6569809" y="998621"/>
              <a:ext cx="1888391" cy="19370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flipH="1">
              <a:off x="7036311" y="2099299"/>
              <a:ext cx="951171" cy="384932"/>
            </a:xfrm>
            <a:prstGeom prst="rect">
              <a:avLst/>
            </a:prstGeom>
            <a:solidFill>
              <a:srgbClr val="01A3E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rPr>
                <a:t>   r</a:t>
              </a:r>
            </a:p>
          </p:txBody>
        </p:sp>
      </p:grpSp>
      <p:sp>
        <p:nvSpPr>
          <p:cNvPr id="28" name="Rectangle 27"/>
          <p:cNvSpPr/>
          <p:nvPr/>
        </p:nvSpPr>
        <p:spPr>
          <a:xfrm>
            <a:off x="322608" y="2508115"/>
            <a:ext cx="5777404" cy="1107996"/>
          </a:xfrm>
          <a:prstGeom prst="rect">
            <a:avLst/>
          </a:prstGeom>
        </p:spPr>
        <p:txBody>
          <a:bodyPr wrap="square">
            <a:spAutoFit/>
          </a:bodyPr>
          <a:lstStyle/>
          <a:p>
            <a:r>
              <a:rPr lang="en-US" sz="2200" b="1" dirty="0" smtClean="0">
                <a:solidFill>
                  <a:srgbClr val="FF0000"/>
                </a:solidFill>
                <a:sym typeface="Symbol" panose="05050102010706020507" pitchFamily="18" charset="2"/>
              </a:rPr>
              <a:t>1. </a:t>
            </a:r>
            <a:r>
              <a:rPr lang="en-US" sz="2200" dirty="0" smtClean="0">
                <a:sym typeface="Symbol" panose="05050102010706020507" pitchFamily="18" charset="2"/>
              </a:rPr>
              <a:t>Change in the Gibbs free energy due to formation of the water droplet of </a:t>
            </a:r>
            <a:r>
              <a:rPr lang="en-US" sz="2200" b="1" dirty="0" smtClean="0">
                <a:solidFill>
                  <a:srgbClr val="FF0000"/>
                </a:solidFill>
                <a:sym typeface="Symbol" panose="05050102010706020507" pitchFamily="18" charset="2"/>
              </a:rPr>
              <a:t>volume</a:t>
            </a:r>
            <a:r>
              <a:rPr lang="en-US" sz="2200" dirty="0" smtClean="0">
                <a:sym typeface="Symbol" panose="05050102010706020507" pitchFamily="18" charset="2"/>
              </a:rPr>
              <a:t> V by condensation is:</a:t>
            </a:r>
            <a:endParaRPr lang="en-US" sz="2200" dirty="0"/>
          </a:p>
        </p:txBody>
      </p:sp>
      <p:sp>
        <p:nvSpPr>
          <p:cNvPr id="30" name="Rectangle 29"/>
          <p:cNvSpPr/>
          <p:nvPr/>
        </p:nvSpPr>
        <p:spPr>
          <a:xfrm>
            <a:off x="322607" y="3703737"/>
            <a:ext cx="6563467" cy="769441"/>
          </a:xfrm>
          <a:prstGeom prst="rect">
            <a:avLst/>
          </a:prstGeom>
        </p:spPr>
        <p:txBody>
          <a:bodyPr wrap="square">
            <a:spAutoFit/>
          </a:bodyPr>
          <a:lstStyle/>
          <a:p>
            <a:r>
              <a:rPr lang="en-US" sz="2200" b="1" dirty="0" smtClean="0">
                <a:solidFill>
                  <a:srgbClr val="FF0000"/>
                </a:solidFill>
                <a:sym typeface="Symbol" panose="05050102010706020507" pitchFamily="18" charset="2"/>
              </a:rPr>
              <a:t>2. </a:t>
            </a:r>
            <a:r>
              <a:rPr lang="en-US" sz="2200" dirty="0" smtClean="0">
                <a:sym typeface="Symbol" panose="05050102010706020507" pitchFamily="18" charset="2"/>
              </a:rPr>
              <a:t>Change in the Gibbs free energy due to formation of the </a:t>
            </a:r>
            <a:r>
              <a:rPr lang="en-US" sz="2200" b="1" dirty="0" smtClean="0">
                <a:solidFill>
                  <a:srgbClr val="FF0000"/>
                </a:solidFill>
                <a:sym typeface="Symbol" panose="05050102010706020507" pitchFamily="18" charset="2"/>
              </a:rPr>
              <a:t>interface</a:t>
            </a:r>
            <a:r>
              <a:rPr lang="en-US" sz="2200" dirty="0" smtClean="0">
                <a:sym typeface="Symbol" panose="05050102010706020507" pitchFamily="18" charset="2"/>
              </a:rPr>
              <a:t> is:</a:t>
            </a:r>
            <a:endParaRPr lang="en-US" sz="2200" dirty="0"/>
          </a:p>
        </p:txBody>
      </p:sp>
      <p:graphicFrame>
        <p:nvGraphicFramePr>
          <p:cNvPr id="31" name="Object 15"/>
          <p:cNvGraphicFramePr>
            <a:graphicFrameLocks noChangeAspect="1"/>
          </p:cNvGraphicFramePr>
          <p:nvPr>
            <p:extLst>
              <p:ext uri="{D42A27DB-BD31-4B8C-83A1-F6EECF244321}">
                <p14:modId xmlns:p14="http://schemas.microsoft.com/office/powerpoint/2010/main" val="2138529470"/>
              </p:ext>
            </p:extLst>
          </p:nvPr>
        </p:nvGraphicFramePr>
        <p:xfrm>
          <a:off x="6317920" y="3679029"/>
          <a:ext cx="1511660" cy="481559"/>
        </p:xfrm>
        <a:graphic>
          <a:graphicData uri="http://schemas.openxmlformats.org/presentationml/2006/ole">
            <mc:AlternateContent xmlns:mc="http://schemas.openxmlformats.org/markup-compatibility/2006">
              <mc:Choice xmlns:v="urn:schemas-microsoft-com:vml" Requires="v">
                <p:oleObj spid="_x0000_s16494" name="Equation" r:id="rId7" imgW="634680" imgH="203040" progId="Equation.3">
                  <p:embed/>
                </p:oleObj>
              </mc:Choice>
              <mc:Fallback>
                <p:oleObj name="Equation" r:id="rId7" imgW="634680" imgH="203040" progId="Equation.3">
                  <p:embed/>
                  <p:pic>
                    <p:nvPicPr>
                      <p:cNvPr id="13" name="Object 15"/>
                      <p:cNvPicPr>
                        <a:picLocks noChangeAspect="1" noChangeArrowheads="1"/>
                      </p:cNvPicPr>
                      <p:nvPr/>
                    </p:nvPicPr>
                    <p:blipFill>
                      <a:blip r:embed="rId8"/>
                      <a:srcRect/>
                      <a:stretch>
                        <a:fillRect/>
                      </a:stretch>
                    </p:blipFill>
                    <p:spPr bwMode="auto">
                      <a:xfrm>
                        <a:off x="6317920" y="3679029"/>
                        <a:ext cx="1511660" cy="481559"/>
                      </a:xfrm>
                      <a:prstGeom prst="rect">
                        <a:avLst/>
                      </a:prstGeom>
                      <a:noFill/>
                      <a:ln>
                        <a:noFill/>
                      </a:ln>
                      <a:effectLst/>
                      <a:extLst/>
                    </p:spPr>
                  </p:pic>
                </p:oleObj>
              </mc:Fallback>
            </mc:AlternateContent>
          </a:graphicData>
        </a:graphic>
      </p:graphicFrame>
      <p:sp>
        <p:nvSpPr>
          <p:cNvPr id="32" name="Rectangle 31"/>
          <p:cNvSpPr/>
          <p:nvPr/>
        </p:nvSpPr>
        <p:spPr>
          <a:xfrm>
            <a:off x="4150895" y="4240294"/>
            <a:ext cx="4855775" cy="1107996"/>
          </a:xfrm>
          <a:prstGeom prst="rect">
            <a:avLst/>
          </a:prstGeom>
        </p:spPr>
        <p:txBody>
          <a:bodyPr wrap="square">
            <a:spAutoFit/>
          </a:bodyPr>
          <a:lstStyle/>
          <a:p>
            <a:r>
              <a:rPr lang="en-US" sz="2200" dirty="0" smtClean="0">
                <a:sym typeface="Symbol" panose="05050102010706020507" pitchFamily="18" charset="2"/>
              </a:rPr>
              <a:t> is the </a:t>
            </a:r>
            <a:r>
              <a:rPr lang="en-US" sz="2200" dirty="0" smtClean="0">
                <a:solidFill>
                  <a:srgbClr val="FF0000"/>
                </a:solidFill>
                <a:sym typeface="Symbol" panose="05050102010706020507" pitchFamily="18" charset="2"/>
              </a:rPr>
              <a:t>surface energy </a:t>
            </a:r>
            <a:r>
              <a:rPr lang="en-US" sz="2200" dirty="0" smtClean="0">
                <a:sym typeface="Symbol" panose="05050102010706020507" pitchFamily="18" charset="2"/>
              </a:rPr>
              <a:t>(or </a:t>
            </a:r>
            <a:r>
              <a:rPr lang="en-US" sz="2200" dirty="0" smtClean="0">
                <a:solidFill>
                  <a:srgbClr val="FF0000"/>
                </a:solidFill>
                <a:sym typeface="Symbol" panose="05050102010706020507" pitchFamily="18" charset="2"/>
              </a:rPr>
              <a:t>tension</a:t>
            </a:r>
            <a:r>
              <a:rPr lang="en-US" sz="2200" dirty="0" smtClean="0">
                <a:sym typeface="Symbol" panose="05050102010706020507" pitchFamily="18" charset="2"/>
              </a:rPr>
              <a:t>): </a:t>
            </a:r>
            <a:r>
              <a:rPr lang="en-US" sz="2200" dirty="0" smtClean="0"/>
              <a:t>the work/unit area required to create the droplet interface </a:t>
            </a:r>
            <a:endParaRPr lang="en-US" sz="2200" dirty="0"/>
          </a:p>
        </p:txBody>
      </p:sp>
      <p:graphicFrame>
        <p:nvGraphicFramePr>
          <p:cNvPr id="33" name="Object 15"/>
          <p:cNvGraphicFramePr>
            <a:graphicFrameLocks noChangeAspect="1"/>
          </p:cNvGraphicFramePr>
          <p:nvPr>
            <p:extLst>
              <p:ext uri="{D42A27DB-BD31-4B8C-83A1-F6EECF244321}">
                <p14:modId xmlns:p14="http://schemas.microsoft.com/office/powerpoint/2010/main" val="1396050574"/>
              </p:ext>
            </p:extLst>
          </p:nvPr>
        </p:nvGraphicFramePr>
        <p:xfrm>
          <a:off x="1889125" y="5384800"/>
          <a:ext cx="5078413" cy="482600"/>
        </p:xfrm>
        <a:graphic>
          <a:graphicData uri="http://schemas.openxmlformats.org/presentationml/2006/ole">
            <mc:AlternateContent xmlns:mc="http://schemas.openxmlformats.org/markup-compatibility/2006">
              <mc:Choice xmlns:v="urn:schemas-microsoft-com:vml" Requires="v">
                <p:oleObj spid="_x0000_s16495" name="Equation" r:id="rId9" imgW="2133360" imgH="203040" progId="Equation.3">
                  <p:embed/>
                </p:oleObj>
              </mc:Choice>
              <mc:Fallback>
                <p:oleObj name="Equation" r:id="rId9" imgW="2133360" imgH="203040" progId="Equation.3">
                  <p:embed/>
                  <p:pic>
                    <p:nvPicPr>
                      <p:cNvPr id="31" name="Object 15"/>
                      <p:cNvPicPr>
                        <a:picLocks noChangeAspect="1" noChangeArrowheads="1"/>
                      </p:cNvPicPr>
                      <p:nvPr/>
                    </p:nvPicPr>
                    <p:blipFill>
                      <a:blip r:embed="rId10"/>
                      <a:srcRect/>
                      <a:stretch>
                        <a:fillRect/>
                      </a:stretch>
                    </p:blipFill>
                    <p:spPr bwMode="auto">
                      <a:xfrm>
                        <a:off x="1889125" y="5384800"/>
                        <a:ext cx="5078413" cy="482600"/>
                      </a:xfrm>
                      <a:prstGeom prst="rect">
                        <a:avLst/>
                      </a:prstGeom>
                      <a:noFill/>
                      <a:ln>
                        <a:noFill/>
                      </a:ln>
                      <a:effectLst/>
                      <a:extLst/>
                    </p:spPr>
                  </p:pic>
                </p:oleObj>
              </mc:Fallback>
            </mc:AlternateContent>
          </a:graphicData>
        </a:graphic>
      </p:graphicFrame>
      <p:graphicFrame>
        <p:nvGraphicFramePr>
          <p:cNvPr id="34" name="Object 15"/>
          <p:cNvGraphicFramePr>
            <a:graphicFrameLocks noChangeAspect="1"/>
          </p:cNvGraphicFramePr>
          <p:nvPr>
            <p:extLst>
              <p:ext uri="{D42A27DB-BD31-4B8C-83A1-F6EECF244321}">
                <p14:modId xmlns:p14="http://schemas.microsoft.com/office/powerpoint/2010/main" val="3096531148"/>
              </p:ext>
            </p:extLst>
          </p:nvPr>
        </p:nvGraphicFramePr>
        <p:xfrm>
          <a:off x="1889125" y="5892800"/>
          <a:ext cx="3989387" cy="965200"/>
        </p:xfrm>
        <a:graphic>
          <a:graphicData uri="http://schemas.openxmlformats.org/presentationml/2006/ole">
            <mc:AlternateContent xmlns:mc="http://schemas.openxmlformats.org/markup-compatibility/2006">
              <mc:Choice xmlns:v="urn:schemas-microsoft-com:vml" Requires="v">
                <p:oleObj spid="_x0000_s16496" name="Equation" r:id="rId11" imgW="1676160" imgH="406080" progId="Equation.3">
                  <p:embed/>
                </p:oleObj>
              </mc:Choice>
              <mc:Fallback>
                <p:oleObj name="Equation" r:id="rId11" imgW="1676160" imgH="406080" progId="Equation.3">
                  <p:embed/>
                  <p:pic>
                    <p:nvPicPr>
                      <p:cNvPr id="33" name="Object 15"/>
                      <p:cNvPicPr>
                        <a:picLocks noChangeAspect="1" noChangeArrowheads="1"/>
                      </p:cNvPicPr>
                      <p:nvPr/>
                    </p:nvPicPr>
                    <p:blipFill>
                      <a:blip r:embed="rId12"/>
                      <a:srcRect/>
                      <a:stretch>
                        <a:fillRect/>
                      </a:stretch>
                    </p:blipFill>
                    <p:spPr bwMode="auto">
                      <a:xfrm>
                        <a:off x="1889125" y="5892800"/>
                        <a:ext cx="3989387" cy="965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609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4" name="Object 15"/>
          <p:cNvGraphicFramePr>
            <a:graphicFrameLocks noChangeAspect="1"/>
          </p:cNvGraphicFramePr>
          <p:nvPr>
            <p:extLst>
              <p:ext uri="{D42A27DB-BD31-4B8C-83A1-F6EECF244321}">
                <p14:modId xmlns:p14="http://schemas.microsoft.com/office/powerpoint/2010/main" val="2383892220"/>
              </p:ext>
            </p:extLst>
          </p:nvPr>
        </p:nvGraphicFramePr>
        <p:xfrm>
          <a:off x="1396447" y="837835"/>
          <a:ext cx="3989387" cy="965200"/>
        </p:xfrm>
        <a:graphic>
          <a:graphicData uri="http://schemas.openxmlformats.org/presentationml/2006/ole">
            <mc:AlternateContent xmlns:mc="http://schemas.openxmlformats.org/markup-compatibility/2006">
              <mc:Choice xmlns:v="urn:schemas-microsoft-com:vml" Requires="v">
                <p:oleObj spid="_x0000_s17434" name="Equation" r:id="rId4" imgW="1676160" imgH="406080" progId="Equation.3">
                  <p:embed/>
                </p:oleObj>
              </mc:Choice>
              <mc:Fallback>
                <p:oleObj name="Equation" r:id="rId4" imgW="1676160" imgH="406080" progId="Equation.3">
                  <p:embed/>
                  <p:pic>
                    <p:nvPicPr>
                      <p:cNvPr id="34" name="Object 15"/>
                      <p:cNvPicPr>
                        <a:picLocks noChangeAspect="1" noChangeArrowheads="1"/>
                      </p:cNvPicPr>
                      <p:nvPr/>
                    </p:nvPicPr>
                    <p:blipFill>
                      <a:blip r:embed="rId5"/>
                      <a:srcRect/>
                      <a:stretch>
                        <a:fillRect/>
                      </a:stretch>
                    </p:blipFill>
                    <p:spPr bwMode="auto">
                      <a:xfrm>
                        <a:off x="1396447" y="837835"/>
                        <a:ext cx="3989387" cy="965200"/>
                      </a:xfrm>
                      <a:prstGeom prst="rect">
                        <a:avLst/>
                      </a:prstGeom>
                      <a:noFill/>
                      <a:ln w="38100">
                        <a:solidFill>
                          <a:srgbClr val="FF0000"/>
                        </a:solidFill>
                      </a:ln>
                      <a:effectLst/>
                      <a:extLst/>
                    </p:spPr>
                  </p:pic>
                </p:oleObj>
              </mc:Fallback>
            </mc:AlternateContent>
          </a:graphicData>
        </a:graphic>
      </p:graphicFrame>
      <p:pic>
        <p:nvPicPr>
          <p:cNvPr id="16" name="Picture 15"/>
          <p:cNvPicPr>
            <a:picLocks noChangeAspect="1"/>
          </p:cNvPicPr>
          <p:nvPr/>
        </p:nvPicPr>
        <p:blipFill>
          <a:blip r:embed="rId6"/>
          <a:stretch>
            <a:fillRect/>
          </a:stretch>
        </p:blipFill>
        <p:spPr>
          <a:xfrm>
            <a:off x="88683" y="2041776"/>
            <a:ext cx="4546700" cy="3520026"/>
          </a:xfrm>
          <a:prstGeom prst="rect">
            <a:avLst/>
          </a:prstGeom>
        </p:spPr>
      </p:pic>
      <p:sp>
        <p:nvSpPr>
          <p:cNvPr id="2" name="Rectangle 1"/>
          <p:cNvSpPr/>
          <p:nvPr/>
        </p:nvSpPr>
        <p:spPr>
          <a:xfrm>
            <a:off x="1615" y="5899945"/>
            <a:ext cx="9249520" cy="923330"/>
          </a:xfrm>
          <a:prstGeom prst="rect">
            <a:avLst/>
          </a:prstGeom>
        </p:spPr>
        <p:txBody>
          <a:bodyPr wrap="square">
            <a:spAutoFit/>
          </a:bodyPr>
          <a:lstStyle/>
          <a:p>
            <a:r>
              <a:rPr lang="en-US" dirty="0"/>
              <a:t>Increase </a:t>
            </a:r>
            <a:r>
              <a:rPr lang="en-US" dirty="0" smtClean="0"/>
              <a:t>in </a:t>
            </a:r>
            <a:r>
              <a:rPr lang="en-US" dirty="0"/>
              <a:t>the </a:t>
            </a:r>
            <a:r>
              <a:rPr lang="en-US" dirty="0" smtClean="0"/>
              <a:t>Gibbs energy </a:t>
            </a:r>
            <a:r>
              <a:rPr lang="en-US" dirty="0"/>
              <a:t>of a system due to the </a:t>
            </a:r>
            <a:r>
              <a:rPr lang="en-US" dirty="0" smtClean="0"/>
              <a:t>formation of </a:t>
            </a:r>
            <a:r>
              <a:rPr lang="en-US" dirty="0"/>
              <a:t>a water droplet of radius </a:t>
            </a:r>
            <a:r>
              <a:rPr lang="en-US" dirty="0" smtClean="0"/>
              <a:t>r </a:t>
            </a:r>
            <a:r>
              <a:rPr lang="en-US" dirty="0"/>
              <a:t>from water vapor </a:t>
            </a:r>
            <a:r>
              <a:rPr lang="en-US" dirty="0" smtClean="0"/>
              <a:t>with pressure </a:t>
            </a:r>
            <a:r>
              <a:rPr lang="en-US" i="1" dirty="0"/>
              <a:t>e</a:t>
            </a:r>
            <a:r>
              <a:rPr lang="en-US" dirty="0"/>
              <a:t>; </a:t>
            </a:r>
            <a:r>
              <a:rPr lang="en-US" i="1" dirty="0" err="1"/>
              <a:t>e</a:t>
            </a:r>
            <a:r>
              <a:rPr lang="en-US" i="1" baseline="-25000" dirty="0" err="1"/>
              <a:t>s</a:t>
            </a:r>
            <a:r>
              <a:rPr lang="en-US" dirty="0"/>
              <a:t> is the saturation vapor pressure with respect </a:t>
            </a:r>
            <a:r>
              <a:rPr lang="en-US" dirty="0" smtClean="0"/>
              <a:t>to a </a:t>
            </a:r>
            <a:r>
              <a:rPr lang="en-US" dirty="0"/>
              <a:t>plane surface of water at the temperature of the system.</a:t>
            </a:r>
          </a:p>
        </p:txBody>
      </p:sp>
      <p:sp>
        <p:nvSpPr>
          <p:cNvPr id="17" name="Rectangle 16"/>
          <p:cNvSpPr/>
          <p:nvPr/>
        </p:nvSpPr>
        <p:spPr>
          <a:xfrm>
            <a:off x="5154129" y="2407742"/>
            <a:ext cx="3451090" cy="430887"/>
          </a:xfrm>
          <a:prstGeom prst="rect">
            <a:avLst/>
          </a:prstGeom>
        </p:spPr>
        <p:txBody>
          <a:bodyPr wrap="square">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s&lt;0 which means </a:t>
            </a:r>
            <a:r>
              <a:rPr lang="it-IT" sz="2200" i="1" dirty="0" smtClean="0">
                <a:latin typeface="Tahoma" panose="020B0604030504040204" pitchFamily="34" charset="0"/>
                <a:ea typeface="Tahoma" panose="020B0604030504040204" pitchFamily="34" charset="0"/>
                <a:cs typeface="Tahoma" panose="020B0604030504040204" pitchFamily="34" charset="0"/>
              </a:rPr>
              <a:t>e/e</a:t>
            </a:r>
            <a:r>
              <a:rPr lang="it-IT" sz="2200" i="1" baseline="-25000" dirty="0" smtClean="0">
                <a:latin typeface="Tahoma" panose="020B0604030504040204" pitchFamily="34" charset="0"/>
                <a:ea typeface="Tahoma" panose="020B0604030504040204" pitchFamily="34" charset="0"/>
                <a:cs typeface="Tahoma" panose="020B0604030504040204" pitchFamily="34" charset="0"/>
              </a:rPr>
              <a:t>s </a:t>
            </a:r>
            <a:r>
              <a:rPr lang="it-IT" sz="2200" i="1" dirty="0" smtClean="0">
                <a:latin typeface="Tahoma" panose="020B0604030504040204" pitchFamily="34" charset="0"/>
                <a:ea typeface="Tahoma" panose="020B0604030504040204" pitchFamily="34" charset="0"/>
                <a:cs typeface="Tahoma" panose="020B0604030504040204" pitchFamily="34" charset="0"/>
              </a:rPr>
              <a:t>&lt;1</a:t>
            </a:r>
            <a:endParaRPr lang="en-US" sz="2200" i="1" dirty="0"/>
          </a:p>
        </p:txBody>
      </p:sp>
      <p:sp>
        <p:nvSpPr>
          <p:cNvPr id="18" name="Rectangle 17"/>
          <p:cNvSpPr/>
          <p:nvPr/>
        </p:nvSpPr>
        <p:spPr>
          <a:xfrm>
            <a:off x="4949721" y="2033369"/>
            <a:ext cx="3655498" cy="430887"/>
          </a:xfrm>
          <a:prstGeom prst="rect">
            <a:avLst/>
          </a:prstGeom>
        </p:spPr>
        <p:txBody>
          <a:bodyPr wrap="square">
            <a:spAutoFit/>
          </a:bodyPr>
          <a:lstStyle/>
          <a:p>
            <a:pPr algn="ctr"/>
            <a:r>
              <a:rPr lang="en-US" sz="2200" dirty="0" smtClean="0">
                <a:solidFill>
                  <a:srgbClr val="FF0000"/>
                </a:solidFill>
              </a:rPr>
              <a:t>In non saturated air:</a:t>
            </a:r>
            <a:endParaRPr lang="en-US" sz="2200" dirty="0">
              <a:solidFill>
                <a:srgbClr val="FF0000"/>
              </a:solidFill>
            </a:endParaRPr>
          </a:p>
        </p:txBody>
      </p:sp>
      <p:sp>
        <p:nvSpPr>
          <p:cNvPr id="20" name="Rectangle 19"/>
          <p:cNvSpPr/>
          <p:nvPr/>
        </p:nvSpPr>
        <p:spPr>
          <a:xfrm>
            <a:off x="4370868" y="3137909"/>
            <a:ext cx="4599512" cy="2631490"/>
          </a:xfrm>
          <a:prstGeom prst="rect">
            <a:avLst/>
          </a:prstGeom>
        </p:spPr>
        <p:txBody>
          <a:bodyPr wrap="square">
            <a:spAutoFit/>
          </a:bodyPr>
          <a:lstStyle/>
          <a:p>
            <a:pPr algn="ctr"/>
            <a:r>
              <a:rPr lang="en-US" sz="2200" dirty="0" smtClean="0">
                <a:solidFill>
                  <a:srgbClr val="FF0000"/>
                </a:solidFill>
                <a:sym typeface="Symbol" panose="05050102010706020507" pitchFamily="18" charset="2"/>
              </a:rPr>
              <a:t>G is always &gt; 0</a:t>
            </a:r>
            <a:r>
              <a:rPr lang="en-US" sz="2200" dirty="0">
                <a:sym typeface="Symbol" panose="05050102010706020507" pitchFamily="18" charset="2"/>
              </a:rPr>
              <a:t> </a:t>
            </a:r>
            <a:r>
              <a:rPr lang="en-US" sz="2200" dirty="0" smtClean="0">
                <a:sym typeface="Symbol" panose="05050102010706020507" pitchFamily="18" charset="2"/>
              </a:rPr>
              <a:t>(</a:t>
            </a:r>
            <a:r>
              <a:rPr lang="en-US" sz="2200" b="1" dirty="0" smtClean="0">
                <a:solidFill>
                  <a:srgbClr val="0000FF"/>
                </a:solidFill>
                <a:sym typeface="Symbol" panose="05050102010706020507" pitchFamily="18" charset="2"/>
              </a:rPr>
              <a:t>blue curve</a:t>
            </a:r>
            <a:r>
              <a:rPr lang="en-US" sz="2200" dirty="0" smtClean="0">
                <a:sym typeface="Symbol" panose="05050102010706020507" pitchFamily="18" charset="2"/>
              </a:rPr>
              <a:t>) for every </a:t>
            </a:r>
            <a:r>
              <a:rPr lang="en-US" sz="2200" i="1" dirty="0" smtClean="0">
                <a:sym typeface="Symbol" panose="05050102010706020507" pitchFamily="18" charset="2"/>
              </a:rPr>
              <a:t>r</a:t>
            </a:r>
            <a:r>
              <a:rPr lang="en-US" sz="2200" dirty="0" smtClean="0">
                <a:sym typeface="Symbol" panose="05050102010706020507" pitchFamily="18" charset="2"/>
              </a:rPr>
              <a:t> value. The larger the droplet that forms, the greater is the increase in G</a:t>
            </a:r>
          </a:p>
          <a:p>
            <a:pPr algn="ctr"/>
            <a:endParaRPr lang="en-US" sz="1100" dirty="0">
              <a:sym typeface="Symbol" panose="05050102010706020507" pitchFamily="18" charset="2"/>
            </a:endParaRPr>
          </a:p>
          <a:p>
            <a:pPr algn="ctr"/>
            <a:r>
              <a:rPr lang="en-US" sz="2200" dirty="0" smtClean="0">
                <a:sym typeface="Symbol" panose="05050102010706020507" pitchFamily="18" charset="2"/>
              </a:rPr>
              <a:t>Droplet formation is </a:t>
            </a:r>
            <a:r>
              <a:rPr lang="en-US" sz="2200" dirty="0" smtClean="0">
                <a:solidFill>
                  <a:srgbClr val="FF0000"/>
                </a:solidFill>
                <a:sym typeface="Symbol" panose="05050102010706020507" pitchFamily="18" charset="2"/>
              </a:rPr>
              <a:t>NOT spontaneous </a:t>
            </a:r>
            <a:r>
              <a:rPr lang="en-US" sz="2200" dirty="0" smtClean="0">
                <a:sym typeface="Symbol" panose="05050102010706020507" pitchFamily="18" charset="2"/>
              </a:rPr>
              <a:t>(droplets will form but they will evaporate)  </a:t>
            </a:r>
            <a:endParaRPr lang="en-US" sz="2200" dirty="0"/>
          </a:p>
        </p:txBody>
      </p:sp>
      <p:sp>
        <p:nvSpPr>
          <p:cNvPr id="5" name="Rectangle 4"/>
          <p:cNvSpPr/>
          <p:nvPr/>
        </p:nvSpPr>
        <p:spPr>
          <a:xfrm>
            <a:off x="5908877" y="907324"/>
            <a:ext cx="2957331" cy="769441"/>
          </a:xfrm>
          <a:prstGeom prst="rect">
            <a:avLst/>
          </a:prstGeom>
        </p:spPr>
        <p:txBody>
          <a:bodyPr wrap="square">
            <a:spAutoFit/>
          </a:bodyPr>
          <a:lstStyle/>
          <a:p>
            <a:pPr algn="ctr"/>
            <a:r>
              <a:rPr lang="en-US" sz="2200" dirty="0" smtClean="0"/>
              <a:t>For a spontaneous process </a:t>
            </a:r>
            <a:r>
              <a:rPr lang="en-US" sz="2200" dirty="0" smtClean="0">
                <a:latin typeface="Symbol" panose="05050102010706020507" pitchFamily="18" charset="2"/>
              </a:rPr>
              <a:t>D</a:t>
            </a:r>
            <a:r>
              <a:rPr lang="en-US" sz="2200" dirty="0" smtClean="0"/>
              <a:t>G&lt;0</a:t>
            </a:r>
            <a:endParaRPr lang="en-US" sz="2200" dirty="0"/>
          </a:p>
        </p:txBody>
      </p:sp>
    </p:spTree>
    <p:extLst>
      <p:ext uri="{BB962C8B-B14F-4D97-AF65-F5344CB8AC3E}">
        <p14:creationId xmlns:p14="http://schemas.microsoft.com/office/powerpoint/2010/main" val="5332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34" name="Object 15"/>
          <p:cNvGraphicFramePr>
            <a:graphicFrameLocks noChangeAspect="1"/>
          </p:cNvGraphicFramePr>
          <p:nvPr>
            <p:extLst/>
          </p:nvPr>
        </p:nvGraphicFramePr>
        <p:xfrm>
          <a:off x="1396447" y="837835"/>
          <a:ext cx="3989387" cy="965200"/>
        </p:xfrm>
        <a:graphic>
          <a:graphicData uri="http://schemas.openxmlformats.org/presentationml/2006/ole">
            <mc:AlternateContent xmlns:mc="http://schemas.openxmlformats.org/markup-compatibility/2006">
              <mc:Choice xmlns:v="urn:schemas-microsoft-com:vml" Requires="v">
                <p:oleObj spid="_x0000_s18482" name="Equation" r:id="rId4" imgW="1676160" imgH="406080" progId="Equation.3">
                  <p:embed/>
                </p:oleObj>
              </mc:Choice>
              <mc:Fallback>
                <p:oleObj name="Equation" r:id="rId4" imgW="1676160" imgH="406080" progId="Equation.3">
                  <p:embed/>
                  <p:pic>
                    <p:nvPicPr>
                      <p:cNvPr id="34" name="Object 15"/>
                      <p:cNvPicPr>
                        <a:picLocks noChangeAspect="1" noChangeArrowheads="1"/>
                      </p:cNvPicPr>
                      <p:nvPr/>
                    </p:nvPicPr>
                    <p:blipFill>
                      <a:blip r:embed="rId5"/>
                      <a:srcRect/>
                      <a:stretch>
                        <a:fillRect/>
                      </a:stretch>
                    </p:blipFill>
                    <p:spPr bwMode="auto">
                      <a:xfrm>
                        <a:off x="1396447" y="837835"/>
                        <a:ext cx="3989387" cy="965200"/>
                      </a:xfrm>
                      <a:prstGeom prst="rect">
                        <a:avLst/>
                      </a:prstGeom>
                      <a:noFill/>
                      <a:ln w="38100">
                        <a:solidFill>
                          <a:srgbClr val="FF0000"/>
                        </a:solidFill>
                      </a:ln>
                      <a:effectLst/>
                      <a:extLst/>
                    </p:spPr>
                  </p:pic>
                </p:oleObj>
              </mc:Fallback>
            </mc:AlternateContent>
          </a:graphicData>
        </a:graphic>
      </p:graphicFrame>
      <p:pic>
        <p:nvPicPr>
          <p:cNvPr id="16" name="Picture 15"/>
          <p:cNvPicPr>
            <a:picLocks noChangeAspect="1"/>
          </p:cNvPicPr>
          <p:nvPr/>
        </p:nvPicPr>
        <p:blipFill>
          <a:blip r:embed="rId6"/>
          <a:stretch>
            <a:fillRect/>
          </a:stretch>
        </p:blipFill>
        <p:spPr>
          <a:xfrm>
            <a:off x="88683" y="1939357"/>
            <a:ext cx="4546700" cy="3520026"/>
          </a:xfrm>
          <a:prstGeom prst="rect">
            <a:avLst/>
          </a:prstGeom>
        </p:spPr>
      </p:pic>
      <p:sp>
        <p:nvSpPr>
          <p:cNvPr id="17" name="Rectangle 16"/>
          <p:cNvSpPr/>
          <p:nvPr/>
        </p:nvSpPr>
        <p:spPr>
          <a:xfrm>
            <a:off x="5084898" y="2317491"/>
            <a:ext cx="3451090" cy="430887"/>
          </a:xfrm>
          <a:prstGeom prst="rect">
            <a:avLst/>
          </a:prstGeom>
        </p:spPr>
        <p:txBody>
          <a:bodyPr wrap="square">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s&gt;0 which means </a:t>
            </a:r>
            <a:r>
              <a:rPr lang="it-IT" sz="2200" i="1" dirty="0" smtClean="0">
                <a:latin typeface="Tahoma" panose="020B0604030504040204" pitchFamily="34" charset="0"/>
                <a:ea typeface="Tahoma" panose="020B0604030504040204" pitchFamily="34" charset="0"/>
                <a:cs typeface="Tahoma" panose="020B0604030504040204" pitchFamily="34" charset="0"/>
              </a:rPr>
              <a:t>e/e</a:t>
            </a:r>
            <a:r>
              <a:rPr lang="it-IT" sz="2200" i="1" baseline="-25000" dirty="0" smtClean="0">
                <a:latin typeface="Tahoma" panose="020B0604030504040204" pitchFamily="34" charset="0"/>
                <a:ea typeface="Tahoma" panose="020B0604030504040204" pitchFamily="34" charset="0"/>
                <a:cs typeface="Tahoma" panose="020B0604030504040204" pitchFamily="34" charset="0"/>
              </a:rPr>
              <a:t>s </a:t>
            </a:r>
            <a:r>
              <a:rPr lang="it-IT" sz="2200" i="1" dirty="0" smtClean="0">
                <a:latin typeface="Tahoma" panose="020B0604030504040204" pitchFamily="34" charset="0"/>
                <a:ea typeface="Tahoma" panose="020B0604030504040204" pitchFamily="34" charset="0"/>
                <a:cs typeface="Tahoma" panose="020B0604030504040204" pitchFamily="34" charset="0"/>
              </a:rPr>
              <a:t>&gt;1</a:t>
            </a:r>
            <a:endParaRPr lang="en-US" sz="2200" i="1" dirty="0"/>
          </a:p>
        </p:txBody>
      </p:sp>
      <p:sp>
        <p:nvSpPr>
          <p:cNvPr id="18" name="Rectangle 17"/>
          <p:cNvSpPr/>
          <p:nvPr/>
        </p:nvSpPr>
        <p:spPr>
          <a:xfrm>
            <a:off x="4880490" y="1943118"/>
            <a:ext cx="3655498" cy="430887"/>
          </a:xfrm>
          <a:prstGeom prst="rect">
            <a:avLst/>
          </a:prstGeom>
        </p:spPr>
        <p:txBody>
          <a:bodyPr wrap="square">
            <a:spAutoFit/>
          </a:bodyPr>
          <a:lstStyle/>
          <a:p>
            <a:pPr algn="ctr"/>
            <a:r>
              <a:rPr lang="en-US" sz="2200" dirty="0" smtClean="0">
                <a:solidFill>
                  <a:srgbClr val="FF0000"/>
                </a:solidFill>
              </a:rPr>
              <a:t>In supersaturated air:</a:t>
            </a:r>
            <a:endParaRPr lang="en-US" sz="2200" dirty="0">
              <a:solidFill>
                <a:srgbClr val="FF0000"/>
              </a:solidFill>
            </a:endParaRPr>
          </a:p>
        </p:txBody>
      </p:sp>
      <p:sp>
        <p:nvSpPr>
          <p:cNvPr id="20" name="Rectangle 19"/>
          <p:cNvSpPr/>
          <p:nvPr/>
        </p:nvSpPr>
        <p:spPr>
          <a:xfrm>
            <a:off x="4060395" y="2786349"/>
            <a:ext cx="5092861" cy="1446550"/>
          </a:xfrm>
          <a:prstGeom prst="rect">
            <a:avLst/>
          </a:prstGeom>
        </p:spPr>
        <p:txBody>
          <a:bodyPr wrap="square">
            <a:spAutoFit/>
          </a:bodyPr>
          <a:lstStyle/>
          <a:p>
            <a:pPr algn="ctr"/>
            <a:r>
              <a:rPr lang="en-US" sz="2200" dirty="0" smtClean="0">
                <a:sym typeface="Symbol" panose="05050102010706020507" pitchFamily="18" charset="2"/>
              </a:rPr>
              <a:t></a:t>
            </a:r>
            <a:r>
              <a:rPr lang="en-US" sz="2200" dirty="0">
                <a:sym typeface="Symbol" panose="05050102010706020507" pitchFamily="18" charset="2"/>
              </a:rPr>
              <a:t>G initially </a:t>
            </a:r>
            <a:r>
              <a:rPr lang="en-US" sz="2200" dirty="0">
                <a:solidFill>
                  <a:srgbClr val="FF0000"/>
                </a:solidFill>
                <a:sym typeface="Symbol" panose="05050102010706020507" pitchFamily="18" charset="2"/>
              </a:rPr>
              <a:t>increases with r</a:t>
            </a:r>
            <a:r>
              <a:rPr lang="en-US" sz="2200" dirty="0">
                <a:sym typeface="Symbol" panose="05050102010706020507" pitchFamily="18" charset="2"/>
              </a:rPr>
              <a:t> until it reaches a maximum </a:t>
            </a:r>
            <a:r>
              <a:rPr lang="en-US" sz="2200" dirty="0" smtClean="0">
                <a:sym typeface="Symbol" panose="05050102010706020507" pitchFamily="18" charset="2"/>
              </a:rPr>
              <a:t>(at r*) and </a:t>
            </a:r>
            <a:r>
              <a:rPr lang="en-US" sz="2200" dirty="0">
                <a:sym typeface="Symbol" panose="05050102010706020507" pitchFamily="18" charset="2"/>
              </a:rPr>
              <a:t>then </a:t>
            </a:r>
            <a:r>
              <a:rPr lang="en-US" sz="2200" dirty="0">
                <a:solidFill>
                  <a:srgbClr val="FF0000"/>
                </a:solidFill>
                <a:sym typeface="Symbol" panose="05050102010706020507" pitchFamily="18" charset="2"/>
              </a:rPr>
              <a:t>decreases with increasing </a:t>
            </a:r>
            <a:r>
              <a:rPr lang="en-US" sz="2200" dirty="0" smtClean="0">
                <a:solidFill>
                  <a:srgbClr val="FF0000"/>
                </a:solidFill>
                <a:sym typeface="Symbol" panose="05050102010706020507" pitchFamily="18" charset="2"/>
              </a:rPr>
              <a:t>r </a:t>
            </a:r>
            <a:r>
              <a:rPr lang="en-US" sz="2200" b="1" dirty="0" smtClean="0">
                <a:solidFill>
                  <a:srgbClr val="92D050"/>
                </a:solidFill>
                <a:sym typeface="Symbol" panose="05050102010706020507" pitchFamily="18" charset="2"/>
              </a:rPr>
              <a:t>(green curve)</a:t>
            </a:r>
            <a:endParaRPr lang="en-US" sz="2200" b="1" dirty="0">
              <a:solidFill>
                <a:srgbClr val="92D050"/>
              </a:solidFill>
            </a:endParaRPr>
          </a:p>
        </p:txBody>
      </p:sp>
      <p:sp>
        <p:nvSpPr>
          <p:cNvPr id="5" name="Rectangle 4"/>
          <p:cNvSpPr/>
          <p:nvPr/>
        </p:nvSpPr>
        <p:spPr>
          <a:xfrm>
            <a:off x="5908877" y="907324"/>
            <a:ext cx="2957331" cy="769441"/>
          </a:xfrm>
          <a:prstGeom prst="rect">
            <a:avLst/>
          </a:prstGeom>
        </p:spPr>
        <p:txBody>
          <a:bodyPr wrap="square">
            <a:spAutoFit/>
          </a:bodyPr>
          <a:lstStyle/>
          <a:p>
            <a:pPr algn="ctr"/>
            <a:r>
              <a:rPr lang="en-US" sz="2200" dirty="0" smtClean="0"/>
              <a:t>For a spontaneous process </a:t>
            </a:r>
            <a:r>
              <a:rPr lang="en-US" sz="2200" dirty="0" smtClean="0">
                <a:latin typeface="Symbol" panose="05050102010706020507" pitchFamily="18" charset="2"/>
              </a:rPr>
              <a:t>D</a:t>
            </a:r>
            <a:r>
              <a:rPr lang="en-US" sz="2200" dirty="0" smtClean="0"/>
              <a:t>G&lt;0</a:t>
            </a:r>
            <a:endParaRPr lang="en-US" sz="2200" dirty="0"/>
          </a:p>
        </p:txBody>
      </p:sp>
      <p:sp>
        <p:nvSpPr>
          <p:cNvPr id="11" name="Rectangle 10"/>
          <p:cNvSpPr/>
          <p:nvPr/>
        </p:nvSpPr>
        <p:spPr>
          <a:xfrm>
            <a:off x="4180906" y="4170374"/>
            <a:ext cx="4599512" cy="769441"/>
          </a:xfrm>
          <a:prstGeom prst="rect">
            <a:avLst/>
          </a:prstGeom>
        </p:spPr>
        <p:txBody>
          <a:bodyPr wrap="square">
            <a:spAutoFit/>
          </a:bodyPr>
          <a:lstStyle/>
          <a:p>
            <a:pPr algn="ctr"/>
            <a:r>
              <a:rPr lang="en-US" sz="2200" dirty="0" smtClean="0">
                <a:sym typeface="Symbol" panose="05050102010706020507" pitchFamily="18" charset="2"/>
              </a:rPr>
              <a:t>Embryonic droplets with r&lt;r* will tend to </a:t>
            </a:r>
            <a:r>
              <a:rPr lang="en-US" sz="2200" dirty="0" smtClean="0">
                <a:solidFill>
                  <a:srgbClr val="FF0000"/>
                </a:solidFill>
                <a:sym typeface="Symbol" panose="05050102010706020507" pitchFamily="18" charset="2"/>
              </a:rPr>
              <a:t>evaporate </a:t>
            </a:r>
            <a:r>
              <a:rPr lang="en-US" sz="2200" dirty="0" smtClean="0">
                <a:sym typeface="Symbol" panose="05050102010706020507" pitchFamily="18" charset="2"/>
              </a:rPr>
              <a:t>(G&gt;0)</a:t>
            </a:r>
            <a:endParaRPr lang="en-US" sz="2200" dirty="0">
              <a:solidFill>
                <a:srgbClr val="FF0000"/>
              </a:solidFill>
            </a:endParaRPr>
          </a:p>
        </p:txBody>
      </p:sp>
      <p:sp>
        <p:nvSpPr>
          <p:cNvPr id="14" name="Rectangle 13"/>
          <p:cNvSpPr/>
          <p:nvPr/>
        </p:nvSpPr>
        <p:spPr>
          <a:xfrm>
            <a:off x="4060395" y="4914198"/>
            <a:ext cx="4840535" cy="1107996"/>
          </a:xfrm>
          <a:prstGeom prst="rect">
            <a:avLst/>
          </a:prstGeom>
        </p:spPr>
        <p:txBody>
          <a:bodyPr wrap="square">
            <a:spAutoFit/>
          </a:bodyPr>
          <a:lstStyle/>
          <a:p>
            <a:pPr algn="ctr"/>
            <a:r>
              <a:rPr lang="en-US" sz="2200" dirty="0" smtClean="0">
                <a:sym typeface="Symbol" panose="05050102010706020507" pitchFamily="18" charset="2"/>
              </a:rPr>
              <a:t>Droplets that manage to grow to r&gt;r* will </a:t>
            </a:r>
            <a:r>
              <a:rPr lang="en-US" sz="2200" dirty="0" smtClean="0">
                <a:solidFill>
                  <a:srgbClr val="FF0000"/>
                </a:solidFill>
                <a:sym typeface="Symbol" panose="05050102010706020507" pitchFamily="18" charset="2"/>
              </a:rPr>
              <a:t>continue to grow</a:t>
            </a:r>
            <a:r>
              <a:rPr lang="en-US" sz="2200" dirty="0" smtClean="0">
                <a:sym typeface="Symbol" panose="05050102010706020507" pitchFamily="18" charset="2"/>
              </a:rPr>
              <a:t> by condensation from the gas phase </a:t>
            </a:r>
            <a:r>
              <a:rPr lang="en-US" sz="2200" dirty="0">
                <a:sym typeface="Symbol" panose="05050102010706020507" pitchFamily="18" charset="2"/>
              </a:rPr>
              <a:t>(</a:t>
            </a:r>
            <a:r>
              <a:rPr lang="en-US" sz="2200" dirty="0" smtClean="0">
                <a:sym typeface="Symbol" panose="05050102010706020507" pitchFamily="18" charset="2"/>
              </a:rPr>
              <a:t>G&lt;0</a:t>
            </a:r>
            <a:r>
              <a:rPr lang="en-US" sz="2200" dirty="0">
                <a:sym typeface="Symbol" panose="05050102010706020507" pitchFamily="18" charset="2"/>
              </a:rPr>
              <a:t>)</a:t>
            </a:r>
            <a:endParaRPr lang="en-US" sz="2200" dirty="0"/>
          </a:p>
        </p:txBody>
      </p:sp>
      <p:graphicFrame>
        <p:nvGraphicFramePr>
          <p:cNvPr id="15" name="Object 15"/>
          <p:cNvGraphicFramePr>
            <a:graphicFrameLocks noChangeAspect="1"/>
          </p:cNvGraphicFramePr>
          <p:nvPr>
            <p:extLst>
              <p:ext uri="{D42A27DB-BD31-4B8C-83A1-F6EECF244321}">
                <p14:modId xmlns:p14="http://schemas.microsoft.com/office/powerpoint/2010/main" val="3337315336"/>
              </p:ext>
            </p:extLst>
          </p:nvPr>
        </p:nvGraphicFramePr>
        <p:xfrm>
          <a:off x="4581122" y="5983287"/>
          <a:ext cx="1511300" cy="874713"/>
        </p:xfrm>
        <a:graphic>
          <a:graphicData uri="http://schemas.openxmlformats.org/presentationml/2006/ole">
            <mc:AlternateContent xmlns:mc="http://schemas.openxmlformats.org/markup-compatibility/2006">
              <mc:Choice xmlns:v="urn:schemas-microsoft-com:vml" Requires="v">
                <p:oleObj spid="_x0000_s18483" name="Equation" r:id="rId7" imgW="634680" imgH="368280" progId="Equation.3">
                  <p:embed/>
                </p:oleObj>
              </mc:Choice>
              <mc:Fallback>
                <p:oleObj name="Equation" r:id="rId7" imgW="634680" imgH="368280" progId="Equation.3">
                  <p:embed/>
                  <p:pic>
                    <p:nvPicPr>
                      <p:cNvPr id="33" name="Object 15"/>
                      <p:cNvPicPr>
                        <a:picLocks noChangeAspect="1" noChangeArrowheads="1"/>
                      </p:cNvPicPr>
                      <p:nvPr/>
                    </p:nvPicPr>
                    <p:blipFill>
                      <a:blip r:embed="rId8"/>
                      <a:srcRect/>
                      <a:stretch>
                        <a:fillRect/>
                      </a:stretch>
                    </p:blipFill>
                    <p:spPr bwMode="auto">
                      <a:xfrm>
                        <a:off x="4581122" y="5983287"/>
                        <a:ext cx="1511300" cy="874713"/>
                      </a:xfrm>
                      <a:prstGeom prst="rect">
                        <a:avLst/>
                      </a:prstGeom>
                      <a:noFill/>
                      <a:ln>
                        <a:noFill/>
                      </a:ln>
                      <a:effectLst/>
                      <a:extLst/>
                    </p:spPr>
                  </p:pic>
                </p:oleObj>
              </mc:Fallback>
            </mc:AlternateContent>
          </a:graphicData>
        </a:graphic>
      </p:graphicFrame>
      <p:sp>
        <p:nvSpPr>
          <p:cNvPr id="19" name="Rectangle 18"/>
          <p:cNvSpPr/>
          <p:nvPr/>
        </p:nvSpPr>
        <p:spPr>
          <a:xfrm>
            <a:off x="-58235" y="6073967"/>
            <a:ext cx="4840535" cy="769441"/>
          </a:xfrm>
          <a:prstGeom prst="rect">
            <a:avLst/>
          </a:prstGeom>
        </p:spPr>
        <p:txBody>
          <a:bodyPr wrap="square">
            <a:spAutoFit/>
          </a:bodyPr>
          <a:lstStyle/>
          <a:p>
            <a:pPr algn="ctr"/>
            <a:r>
              <a:rPr lang="en-US" sz="2200" dirty="0" smtClean="0">
                <a:sym typeface="Symbol" panose="05050102010706020507" pitchFamily="18" charset="2"/>
              </a:rPr>
              <a:t>The maximum position (r*) can be calculated by:</a:t>
            </a:r>
            <a:endParaRPr lang="en-US" sz="2200" dirty="0"/>
          </a:p>
        </p:txBody>
      </p:sp>
    </p:spTree>
    <p:extLst>
      <p:ext uri="{BB962C8B-B14F-4D97-AF65-F5344CB8AC3E}">
        <p14:creationId xmlns:p14="http://schemas.microsoft.com/office/powerpoint/2010/main" val="50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11" grpId="0"/>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1" name="Object 15"/>
          <p:cNvGraphicFramePr>
            <a:graphicFrameLocks noChangeAspect="1"/>
          </p:cNvGraphicFramePr>
          <p:nvPr>
            <p:extLst>
              <p:ext uri="{D42A27DB-BD31-4B8C-83A1-F6EECF244321}">
                <p14:modId xmlns:p14="http://schemas.microsoft.com/office/powerpoint/2010/main" val="4188764633"/>
              </p:ext>
            </p:extLst>
          </p:nvPr>
        </p:nvGraphicFramePr>
        <p:xfrm>
          <a:off x="761713" y="716217"/>
          <a:ext cx="7373938" cy="1055688"/>
        </p:xfrm>
        <a:graphic>
          <a:graphicData uri="http://schemas.openxmlformats.org/presentationml/2006/ole">
            <mc:AlternateContent xmlns:mc="http://schemas.openxmlformats.org/markup-compatibility/2006">
              <mc:Choice xmlns:v="urn:schemas-microsoft-com:vml" Requires="v">
                <p:oleObj spid="_x0000_s19551" name="Equation" r:id="rId4" imgW="3098520" imgH="444240" progId="Equation.3">
                  <p:embed/>
                </p:oleObj>
              </mc:Choice>
              <mc:Fallback>
                <p:oleObj name="Equation" r:id="rId4" imgW="3098520" imgH="444240" progId="Equation.3">
                  <p:embed/>
                  <p:pic>
                    <p:nvPicPr>
                      <p:cNvPr id="34" name="Object 15"/>
                      <p:cNvPicPr>
                        <a:picLocks noChangeAspect="1" noChangeArrowheads="1"/>
                      </p:cNvPicPr>
                      <p:nvPr/>
                    </p:nvPicPr>
                    <p:blipFill>
                      <a:blip r:embed="rId5"/>
                      <a:srcRect/>
                      <a:stretch>
                        <a:fillRect/>
                      </a:stretch>
                    </p:blipFill>
                    <p:spPr bwMode="auto">
                      <a:xfrm>
                        <a:off x="761713" y="716217"/>
                        <a:ext cx="7373938" cy="1055688"/>
                      </a:xfrm>
                      <a:prstGeom prst="rect">
                        <a:avLst/>
                      </a:prstGeom>
                      <a:noFill/>
                      <a:ln w="38100">
                        <a:noFill/>
                      </a:ln>
                      <a:effectLst/>
                      <a:extLst/>
                    </p:spPr>
                  </p:pic>
                </p:oleObj>
              </mc:Fallback>
            </mc:AlternateContent>
          </a:graphicData>
        </a:graphic>
      </p:graphicFrame>
      <p:graphicFrame>
        <p:nvGraphicFramePr>
          <p:cNvPr id="22" name="Object 15"/>
          <p:cNvGraphicFramePr>
            <a:graphicFrameLocks noChangeAspect="1"/>
          </p:cNvGraphicFramePr>
          <p:nvPr>
            <p:extLst>
              <p:ext uri="{D42A27DB-BD31-4B8C-83A1-F6EECF244321}">
                <p14:modId xmlns:p14="http://schemas.microsoft.com/office/powerpoint/2010/main" val="761850258"/>
              </p:ext>
            </p:extLst>
          </p:nvPr>
        </p:nvGraphicFramePr>
        <p:xfrm>
          <a:off x="6418518" y="1642418"/>
          <a:ext cx="2447925" cy="965200"/>
        </p:xfrm>
        <a:graphic>
          <a:graphicData uri="http://schemas.openxmlformats.org/presentationml/2006/ole">
            <mc:AlternateContent xmlns:mc="http://schemas.openxmlformats.org/markup-compatibility/2006">
              <mc:Choice xmlns:v="urn:schemas-microsoft-com:vml" Requires="v">
                <p:oleObj spid="_x0000_s19552" name="Equation" r:id="rId6" imgW="1028520" imgH="406080" progId="Equation.3">
                  <p:embed/>
                </p:oleObj>
              </mc:Choice>
              <mc:Fallback>
                <p:oleObj name="Equation" r:id="rId6" imgW="1028520" imgH="406080" progId="Equation.3">
                  <p:embed/>
                  <p:pic>
                    <p:nvPicPr>
                      <p:cNvPr id="21" name="Object 15"/>
                      <p:cNvPicPr>
                        <a:picLocks noChangeAspect="1" noChangeArrowheads="1"/>
                      </p:cNvPicPr>
                      <p:nvPr/>
                    </p:nvPicPr>
                    <p:blipFill>
                      <a:blip r:embed="rId7"/>
                      <a:srcRect/>
                      <a:stretch>
                        <a:fillRect/>
                      </a:stretch>
                    </p:blipFill>
                    <p:spPr bwMode="auto">
                      <a:xfrm>
                        <a:off x="6418518" y="1642418"/>
                        <a:ext cx="2447925" cy="965200"/>
                      </a:xfrm>
                      <a:prstGeom prst="rect">
                        <a:avLst/>
                      </a:prstGeom>
                      <a:noFill/>
                      <a:ln w="38100">
                        <a:solidFill>
                          <a:srgbClr val="FF0000"/>
                        </a:solidFill>
                      </a:ln>
                      <a:effectLs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316096437"/>
              </p:ext>
            </p:extLst>
          </p:nvPr>
        </p:nvGraphicFramePr>
        <p:xfrm>
          <a:off x="632868" y="1641664"/>
          <a:ext cx="1511300" cy="874713"/>
        </p:xfrm>
        <a:graphic>
          <a:graphicData uri="http://schemas.openxmlformats.org/presentationml/2006/ole">
            <mc:AlternateContent xmlns:mc="http://schemas.openxmlformats.org/markup-compatibility/2006">
              <mc:Choice xmlns:v="urn:schemas-microsoft-com:vml" Requires="v">
                <p:oleObj spid="_x0000_s19553" name="Equation" r:id="rId8" imgW="634680" imgH="368280" progId="Equation.3">
                  <p:embed/>
                </p:oleObj>
              </mc:Choice>
              <mc:Fallback>
                <p:oleObj name="Equation" r:id="rId8" imgW="634680" imgH="368280" progId="Equation.3">
                  <p:embed/>
                  <p:pic>
                    <p:nvPicPr>
                      <p:cNvPr id="15" name="Object 15"/>
                      <p:cNvPicPr>
                        <a:picLocks noChangeAspect="1" noChangeArrowheads="1"/>
                      </p:cNvPicPr>
                      <p:nvPr/>
                    </p:nvPicPr>
                    <p:blipFill>
                      <a:blip r:embed="rId9"/>
                      <a:srcRect/>
                      <a:stretch>
                        <a:fillRect/>
                      </a:stretch>
                    </p:blipFill>
                    <p:spPr bwMode="auto">
                      <a:xfrm>
                        <a:off x="632868" y="1641664"/>
                        <a:ext cx="1511300" cy="874713"/>
                      </a:xfrm>
                      <a:prstGeom prst="rect">
                        <a:avLst/>
                      </a:prstGeom>
                      <a:noFill/>
                      <a:ln>
                        <a:noFill/>
                      </a:ln>
                      <a:effectLst/>
                      <a:extLst/>
                    </p:spPr>
                  </p:pic>
                </p:oleObj>
              </mc:Fallback>
            </mc:AlternateContent>
          </a:graphicData>
        </a:graphic>
      </p:graphicFrame>
      <p:sp>
        <p:nvSpPr>
          <p:cNvPr id="24" name="Rectangle 23"/>
          <p:cNvSpPr/>
          <p:nvPr/>
        </p:nvSpPr>
        <p:spPr>
          <a:xfrm>
            <a:off x="459539" y="1863576"/>
            <a:ext cx="4840535" cy="430887"/>
          </a:xfrm>
          <a:prstGeom prst="rect">
            <a:avLst/>
          </a:prstGeom>
        </p:spPr>
        <p:txBody>
          <a:bodyPr wrap="square">
            <a:spAutoFit/>
          </a:bodyPr>
          <a:lstStyle/>
          <a:p>
            <a:pPr algn="ctr"/>
            <a:r>
              <a:rPr lang="en-US" sz="2200" dirty="0" smtClean="0">
                <a:sym typeface="Symbol" panose="05050102010706020507" pitchFamily="18" charset="2"/>
              </a:rPr>
              <a:t>when:</a:t>
            </a:r>
            <a:endParaRPr lang="en-US" sz="2200" dirty="0"/>
          </a:p>
        </p:txBody>
      </p:sp>
      <p:graphicFrame>
        <p:nvGraphicFramePr>
          <p:cNvPr id="25" name="Object 15"/>
          <p:cNvGraphicFramePr>
            <a:graphicFrameLocks noChangeAspect="1"/>
          </p:cNvGraphicFramePr>
          <p:nvPr>
            <p:extLst>
              <p:ext uri="{D42A27DB-BD31-4B8C-83A1-F6EECF244321}">
                <p14:modId xmlns:p14="http://schemas.microsoft.com/office/powerpoint/2010/main" val="2508072086"/>
              </p:ext>
            </p:extLst>
          </p:nvPr>
        </p:nvGraphicFramePr>
        <p:xfrm>
          <a:off x="3624438" y="1641664"/>
          <a:ext cx="2660650" cy="965200"/>
        </p:xfrm>
        <a:graphic>
          <a:graphicData uri="http://schemas.openxmlformats.org/presentationml/2006/ole">
            <mc:AlternateContent xmlns:mc="http://schemas.openxmlformats.org/markup-compatibility/2006">
              <mc:Choice xmlns:v="urn:schemas-microsoft-com:vml" Requires="v">
                <p:oleObj spid="_x0000_s19554" name="Equation" r:id="rId10" imgW="1117440" imgH="406080" progId="Equation.3">
                  <p:embed/>
                </p:oleObj>
              </mc:Choice>
              <mc:Fallback>
                <p:oleObj name="Equation" r:id="rId10" imgW="1117440" imgH="406080" progId="Equation.3">
                  <p:embed/>
                  <p:pic>
                    <p:nvPicPr>
                      <p:cNvPr id="22" name="Object 15"/>
                      <p:cNvPicPr>
                        <a:picLocks noChangeAspect="1" noChangeArrowheads="1"/>
                      </p:cNvPicPr>
                      <p:nvPr/>
                    </p:nvPicPr>
                    <p:blipFill>
                      <a:blip r:embed="rId11"/>
                      <a:srcRect/>
                      <a:stretch>
                        <a:fillRect/>
                      </a:stretch>
                    </p:blipFill>
                    <p:spPr bwMode="auto">
                      <a:xfrm>
                        <a:off x="3624438" y="1641664"/>
                        <a:ext cx="2660650" cy="965200"/>
                      </a:xfrm>
                      <a:prstGeom prst="rect">
                        <a:avLst/>
                      </a:prstGeom>
                      <a:noFill/>
                      <a:ln w="38100">
                        <a:noFill/>
                      </a:ln>
                      <a:effectLst/>
                      <a:extLst/>
                    </p:spPr>
                  </p:pic>
                </p:oleObj>
              </mc:Fallback>
            </mc:AlternateContent>
          </a:graphicData>
        </a:graphic>
      </p:graphicFrame>
      <p:sp>
        <p:nvSpPr>
          <p:cNvPr id="26" name="Text Box 3"/>
          <p:cNvSpPr txBox="1">
            <a:spLocks noChangeArrowheads="1"/>
          </p:cNvSpPr>
          <p:nvPr/>
        </p:nvSpPr>
        <p:spPr bwMode="auto">
          <a:xfrm>
            <a:off x="6198591" y="2673181"/>
            <a:ext cx="33073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Kelvin equation</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79134" y="3514562"/>
            <a:ext cx="9108129" cy="1446550"/>
          </a:xfrm>
          <a:prstGeom prst="rect">
            <a:avLst/>
          </a:prstGeom>
        </p:spPr>
        <p:txBody>
          <a:bodyPr wrap="square">
            <a:spAutoFit/>
          </a:bodyPr>
          <a:lstStyle/>
          <a:p>
            <a:pPr algn="ctr"/>
            <a:r>
              <a:rPr lang="en-US" sz="2200" dirty="0" smtClean="0">
                <a:solidFill>
                  <a:srgbClr val="FF0000"/>
                </a:solidFill>
                <a:sym typeface="Symbol" panose="05050102010706020507" pitchFamily="18" charset="2"/>
              </a:rPr>
              <a:t>Exercise: </a:t>
            </a:r>
            <a:r>
              <a:rPr lang="en-US" sz="2200" dirty="0" smtClean="0">
                <a:sym typeface="Symbol" panose="05050102010706020507" pitchFamily="18" charset="2"/>
              </a:rPr>
              <a:t>what is the relative humidity (R.H.) at 10 C just above the surface of a water droplet with radius r=0.010m? If the droplet were placed in an enclosure having this same R.H., would the droplet be in stable or unstable equilibrium?</a:t>
            </a:r>
            <a:endParaRPr lang="en-US" sz="2200" dirty="0"/>
          </a:p>
        </p:txBody>
      </p:sp>
      <p:sp>
        <p:nvSpPr>
          <p:cNvPr id="28" name="Rectangle 27"/>
          <p:cNvSpPr/>
          <p:nvPr/>
        </p:nvSpPr>
        <p:spPr>
          <a:xfrm>
            <a:off x="-179134" y="2575142"/>
            <a:ext cx="6721222" cy="769441"/>
          </a:xfrm>
          <a:prstGeom prst="rect">
            <a:avLst/>
          </a:prstGeom>
        </p:spPr>
        <p:txBody>
          <a:bodyPr wrap="square">
            <a:spAutoFit/>
          </a:bodyPr>
          <a:lstStyle/>
          <a:p>
            <a:pPr algn="ctr"/>
            <a:r>
              <a:rPr lang="en-US" sz="2200" dirty="0" smtClean="0">
                <a:solidFill>
                  <a:srgbClr val="0000FF"/>
                </a:solidFill>
                <a:sym typeface="Symbol" panose="05050102010706020507" pitchFamily="18" charset="2"/>
              </a:rPr>
              <a:t>The droplets with r=r* is in equilibrium with the </a:t>
            </a:r>
            <a:r>
              <a:rPr lang="en-US" sz="2200" dirty="0" err="1" smtClean="0">
                <a:solidFill>
                  <a:srgbClr val="0000FF"/>
                </a:solidFill>
                <a:sym typeface="Symbol" panose="05050102010706020507" pitchFamily="18" charset="2"/>
              </a:rPr>
              <a:t>vapour</a:t>
            </a:r>
            <a:r>
              <a:rPr lang="en-US" sz="2200" dirty="0" smtClean="0">
                <a:solidFill>
                  <a:srgbClr val="0000FF"/>
                </a:solidFill>
                <a:sym typeface="Symbol" panose="05050102010706020507" pitchFamily="18" charset="2"/>
              </a:rPr>
              <a:t> phase (it will not grow or evaporate)</a:t>
            </a:r>
            <a:endParaRPr lang="en-US" sz="2200" dirty="0">
              <a:solidFill>
                <a:srgbClr val="0000FF"/>
              </a:solidFill>
            </a:endParaRPr>
          </a:p>
        </p:txBody>
      </p:sp>
      <p:sp>
        <p:nvSpPr>
          <p:cNvPr id="29" name="Rectangle 28"/>
          <p:cNvSpPr/>
          <p:nvPr/>
        </p:nvSpPr>
        <p:spPr>
          <a:xfrm>
            <a:off x="122840" y="4881965"/>
            <a:ext cx="6117273" cy="769441"/>
          </a:xfrm>
          <a:prstGeom prst="rect">
            <a:avLst/>
          </a:prstGeom>
        </p:spPr>
        <p:txBody>
          <a:bodyPr wrap="square">
            <a:spAutoFit/>
          </a:bodyPr>
          <a:lstStyle/>
          <a:p>
            <a:pPr>
              <a:buFont typeface="Symbol" panose="05050102010706020507" pitchFamily="18" charset="2"/>
              <a:buChar char="s"/>
            </a:pPr>
            <a:r>
              <a:rPr lang="en-US" sz="2200" dirty="0" smtClean="0">
                <a:sym typeface="Symbol" panose="05050102010706020507" pitchFamily="18" charset="2"/>
              </a:rPr>
              <a:t>(</a:t>
            </a:r>
            <a:r>
              <a:rPr lang="en-US" sz="2200" dirty="0">
                <a:sym typeface="Symbol" panose="05050102010706020507" pitchFamily="18" charset="2"/>
              </a:rPr>
              <a:t>at </a:t>
            </a:r>
            <a:r>
              <a:rPr lang="en-US" sz="2200" dirty="0" smtClean="0">
                <a:sym typeface="Symbol" panose="05050102010706020507" pitchFamily="18" charset="2"/>
              </a:rPr>
              <a:t>10C)=</a:t>
            </a:r>
            <a:r>
              <a:rPr lang="en-US" sz="2200" dirty="0">
                <a:sym typeface="Symbol" panose="05050102010706020507" pitchFamily="18" charset="2"/>
              </a:rPr>
              <a:t>0.076 </a:t>
            </a:r>
            <a:r>
              <a:rPr lang="en-US" sz="2200" dirty="0" smtClean="0">
                <a:sym typeface="Symbol" panose="05050102010706020507" pitchFamily="18" charset="2"/>
              </a:rPr>
              <a:t>Jm</a:t>
            </a:r>
            <a:r>
              <a:rPr lang="en-US" sz="2200" baseline="30000" dirty="0" smtClean="0">
                <a:sym typeface="Symbol" panose="05050102010706020507" pitchFamily="18" charset="2"/>
              </a:rPr>
              <a:t>-2</a:t>
            </a:r>
            <a:r>
              <a:rPr lang="en-US" sz="2200" dirty="0" smtClean="0">
                <a:sym typeface="Symbol" panose="05050102010706020507" pitchFamily="18" charset="2"/>
              </a:rPr>
              <a:t>: n=3.3x10</a:t>
            </a:r>
            <a:r>
              <a:rPr lang="en-US" sz="2200" baseline="30000" dirty="0" smtClean="0">
                <a:sym typeface="Symbol" panose="05050102010706020507" pitchFamily="18" charset="2"/>
              </a:rPr>
              <a:t>28</a:t>
            </a:r>
            <a:r>
              <a:rPr lang="en-US" sz="2200" dirty="0" smtClean="0">
                <a:sym typeface="Symbol" panose="05050102010706020507" pitchFamily="18" charset="2"/>
              </a:rPr>
              <a:t> molecm</a:t>
            </a:r>
            <a:r>
              <a:rPr lang="en-US" sz="2200" baseline="30000" dirty="0" smtClean="0">
                <a:sym typeface="Symbol" panose="05050102010706020507" pitchFamily="18" charset="2"/>
              </a:rPr>
              <a:t>-3</a:t>
            </a:r>
            <a:r>
              <a:rPr lang="en-US" sz="2200" dirty="0" smtClean="0">
                <a:sym typeface="Symbol" panose="05050102010706020507" pitchFamily="18" charset="2"/>
              </a:rPr>
              <a:t> k=1.381x10</a:t>
            </a:r>
            <a:r>
              <a:rPr lang="en-US" sz="2200" baseline="30000" dirty="0" smtClean="0">
                <a:sym typeface="Symbol" panose="05050102010706020507" pitchFamily="18" charset="2"/>
              </a:rPr>
              <a:t>-23</a:t>
            </a:r>
            <a:r>
              <a:rPr lang="en-US" sz="2200" dirty="0" smtClean="0">
                <a:sym typeface="Symbol" panose="05050102010706020507" pitchFamily="18" charset="2"/>
              </a:rPr>
              <a:t> JK</a:t>
            </a:r>
            <a:r>
              <a:rPr lang="en-US" sz="2200" baseline="30000" dirty="0" smtClean="0">
                <a:sym typeface="Symbol" panose="05050102010706020507" pitchFamily="18" charset="2"/>
              </a:rPr>
              <a:t>-1</a:t>
            </a:r>
            <a:r>
              <a:rPr lang="en-US" sz="2200" dirty="0" smtClean="0">
                <a:sym typeface="Symbol" panose="05050102010706020507" pitchFamily="18" charset="2"/>
              </a:rPr>
              <a:t>molec</a:t>
            </a:r>
            <a:r>
              <a:rPr lang="en-US" sz="2200" baseline="30000" dirty="0" smtClean="0">
                <a:sym typeface="Symbol" panose="05050102010706020507" pitchFamily="18" charset="2"/>
              </a:rPr>
              <a:t>-1</a:t>
            </a:r>
            <a:endParaRPr lang="en-US" sz="2200" baseline="30000" dirty="0"/>
          </a:p>
        </p:txBody>
      </p:sp>
      <p:sp>
        <p:nvSpPr>
          <p:cNvPr id="30" name="Rectangle 29"/>
          <p:cNvSpPr/>
          <p:nvPr/>
        </p:nvSpPr>
        <p:spPr>
          <a:xfrm>
            <a:off x="35871" y="5720323"/>
            <a:ext cx="9108129" cy="1107996"/>
          </a:xfrm>
          <a:prstGeom prst="rect">
            <a:avLst/>
          </a:prstGeom>
        </p:spPr>
        <p:txBody>
          <a:bodyPr wrap="square">
            <a:spAutoFit/>
          </a:bodyPr>
          <a:lstStyle/>
          <a:p>
            <a:pPr algn="ctr"/>
            <a:r>
              <a:rPr lang="en-US" sz="2200" dirty="0" smtClean="0">
                <a:solidFill>
                  <a:srgbClr val="FF0000"/>
                </a:solidFill>
                <a:sym typeface="Symbol" panose="05050102010706020507" pitchFamily="18" charset="2"/>
              </a:rPr>
              <a:t>Hint: </a:t>
            </a:r>
            <a:r>
              <a:rPr lang="en-US" sz="2200" dirty="0" smtClean="0">
                <a:sym typeface="Symbol" panose="05050102010706020507" pitchFamily="18" charset="2"/>
              </a:rPr>
              <a:t>Kelvin eq. determines the r of a droplet in equilibrium with its </a:t>
            </a:r>
            <a:r>
              <a:rPr lang="en-US" sz="2200" dirty="0" err="1" smtClean="0">
                <a:sym typeface="Symbol" panose="05050102010706020507" pitchFamily="18" charset="2"/>
              </a:rPr>
              <a:t>vapour</a:t>
            </a:r>
            <a:r>
              <a:rPr lang="en-US" sz="2200" dirty="0" smtClean="0">
                <a:sym typeface="Symbol" panose="05050102010706020507" pitchFamily="18" charset="2"/>
              </a:rPr>
              <a:t> phase. But if the droplet remains stable is because the pressure just above its surface is equal to </a:t>
            </a:r>
            <a:r>
              <a:rPr lang="en-US" sz="2200" i="1" dirty="0" smtClean="0">
                <a:sym typeface="Symbol" panose="05050102010706020507" pitchFamily="18" charset="2"/>
              </a:rPr>
              <a:t>e</a:t>
            </a:r>
            <a:r>
              <a:rPr lang="en-US" sz="2200" dirty="0" smtClean="0">
                <a:sym typeface="Symbol" panose="05050102010706020507" pitchFamily="18" charset="2"/>
              </a:rPr>
              <a:t>. </a:t>
            </a:r>
            <a:endParaRPr lang="en-US" sz="2200" dirty="0"/>
          </a:p>
        </p:txBody>
      </p:sp>
    </p:spTree>
    <p:extLst>
      <p:ext uri="{BB962C8B-B14F-4D97-AF65-F5344CB8AC3E}">
        <p14:creationId xmlns:p14="http://schemas.microsoft.com/office/powerpoint/2010/main" val="42582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87690"/>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4013200"/>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Clouds &amp; particles formation</a:t>
            </a:r>
          </a:p>
        </p:txBody>
      </p:sp>
      <p:sp>
        <p:nvSpPr>
          <p:cNvPr id="6"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
        <p:nvSpPr>
          <p:cNvPr id="7"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Theory: homogeneous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09319" y="777494"/>
            <a:ext cx="1848573" cy="430887"/>
          </a:xfrm>
          <a:prstGeom prst="rect">
            <a:avLst/>
          </a:prstGeom>
        </p:spPr>
        <p:txBody>
          <a:bodyPr wrap="square">
            <a:spAutoFit/>
          </a:bodyPr>
          <a:lstStyle/>
          <a:p>
            <a:pPr algn="ctr"/>
            <a:r>
              <a:rPr lang="en-US" sz="2200" dirty="0" smtClean="0">
                <a:solidFill>
                  <a:srgbClr val="FF0000"/>
                </a:solidFill>
                <a:sym typeface="Symbol" panose="05050102010706020507" pitchFamily="18" charset="2"/>
              </a:rPr>
              <a:t>Solution:</a:t>
            </a:r>
            <a:endParaRPr lang="en-US" sz="2200" dirty="0"/>
          </a:p>
        </p:txBody>
      </p:sp>
      <p:graphicFrame>
        <p:nvGraphicFramePr>
          <p:cNvPr id="15" name="Object 15"/>
          <p:cNvGraphicFramePr>
            <a:graphicFrameLocks noChangeAspect="1"/>
          </p:cNvGraphicFramePr>
          <p:nvPr>
            <p:extLst>
              <p:ext uri="{D42A27DB-BD31-4B8C-83A1-F6EECF244321}">
                <p14:modId xmlns:p14="http://schemas.microsoft.com/office/powerpoint/2010/main" val="3869338176"/>
              </p:ext>
            </p:extLst>
          </p:nvPr>
        </p:nvGraphicFramePr>
        <p:xfrm>
          <a:off x="369888" y="1277298"/>
          <a:ext cx="8402637" cy="904875"/>
        </p:xfrm>
        <a:graphic>
          <a:graphicData uri="http://schemas.openxmlformats.org/presentationml/2006/ole">
            <mc:AlternateContent xmlns:mc="http://schemas.openxmlformats.org/markup-compatibility/2006">
              <mc:Choice xmlns:v="urn:schemas-microsoft-com:vml" Requires="v">
                <p:oleObj spid="_x0000_s20520" name="Equation" r:id="rId4" imgW="3530520" imgH="380880" progId="Equation.3">
                  <p:embed/>
                </p:oleObj>
              </mc:Choice>
              <mc:Fallback>
                <p:oleObj name="Equation" r:id="rId4" imgW="3530520" imgH="380880" progId="Equation.3">
                  <p:embed/>
                  <p:pic>
                    <p:nvPicPr>
                      <p:cNvPr id="14" name="Object 15"/>
                      <p:cNvPicPr>
                        <a:picLocks noChangeAspect="1" noChangeArrowheads="1"/>
                      </p:cNvPicPr>
                      <p:nvPr/>
                    </p:nvPicPr>
                    <p:blipFill>
                      <a:blip r:embed="rId5"/>
                      <a:srcRect/>
                      <a:stretch>
                        <a:fillRect/>
                      </a:stretch>
                    </p:blipFill>
                    <p:spPr bwMode="auto">
                      <a:xfrm>
                        <a:off x="369888" y="1277298"/>
                        <a:ext cx="8402637" cy="904875"/>
                      </a:xfrm>
                      <a:prstGeom prst="rect">
                        <a:avLst/>
                      </a:prstGeom>
                      <a:noFill/>
                      <a:ln w="38100">
                        <a:noFill/>
                      </a:ln>
                      <a:effectLs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97775447"/>
              </p:ext>
            </p:extLst>
          </p:nvPr>
        </p:nvGraphicFramePr>
        <p:xfrm>
          <a:off x="280193" y="2429974"/>
          <a:ext cx="2236787" cy="482600"/>
        </p:xfrm>
        <a:graphic>
          <a:graphicData uri="http://schemas.openxmlformats.org/presentationml/2006/ole">
            <mc:AlternateContent xmlns:mc="http://schemas.openxmlformats.org/markup-compatibility/2006">
              <mc:Choice xmlns:v="urn:schemas-microsoft-com:vml" Requires="v">
                <p:oleObj spid="_x0000_s20521" name="Equation" r:id="rId6" imgW="939600" imgH="203040" progId="Equation.3">
                  <p:embed/>
                </p:oleObj>
              </mc:Choice>
              <mc:Fallback>
                <p:oleObj name="Equation" r:id="rId6" imgW="939600" imgH="203040" progId="Equation.3">
                  <p:embed/>
                  <p:pic>
                    <p:nvPicPr>
                      <p:cNvPr id="15" name="Object 15"/>
                      <p:cNvPicPr>
                        <a:picLocks noChangeAspect="1" noChangeArrowheads="1"/>
                      </p:cNvPicPr>
                      <p:nvPr/>
                    </p:nvPicPr>
                    <p:blipFill>
                      <a:blip r:embed="rId7"/>
                      <a:srcRect/>
                      <a:stretch>
                        <a:fillRect/>
                      </a:stretch>
                    </p:blipFill>
                    <p:spPr bwMode="auto">
                      <a:xfrm>
                        <a:off x="280193" y="2429974"/>
                        <a:ext cx="2236787" cy="482600"/>
                      </a:xfrm>
                      <a:prstGeom prst="rect">
                        <a:avLst/>
                      </a:prstGeom>
                      <a:noFill/>
                      <a:ln w="38100">
                        <a:noFill/>
                      </a:ln>
                      <a:effectLst/>
                      <a:extLst/>
                    </p:spPr>
                  </p:pic>
                </p:oleObj>
              </mc:Fallback>
            </mc:AlternateContent>
          </a:graphicData>
        </a:graphic>
      </p:graphicFrame>
      <p:sp>
        <p:nvSpPr>
          <p:cNvPr id="17" name="Rectangle 16"/>
          <p:cNvSpPr/>
          <p:nvPr/>
        </p:nvSpPr>
        <p:spPr>
          <a:xfrm>
            <a:off x="2925267" y="2429975"/>
            <a:ext cx="6107522" cy="430887"/>
          </a:xfrm>
          <a:prstGeom prst="rect">
            <a:avLst/>
          </a:prstGeom>
        </p:spPr>
        <p:txBody>
          <a:bodyPr wrap="square">
            <a:spAutoFit/>
          </a:bodyPr>
          <a:lstStyle/>
          <a:p>
            <a:r>
              <a:rPr lang="en-US" sz="2200" dirty="0" smtClean="0">
                <a:sym typeface="Symbol" panose="05050102010706020507" pitchFamily="18" charset="2"/>
              </a:rPr>
              <a:t>so RH=112% (or 110, with 2 significant digits)</a:t>
            </a:r>
            <a:endParaRPr lang="en-US" sz="2200" dirty="0"/>
          </a:p>
        </p:txBody>
      </p:sp>
      <p:sp>
        <p:nvSpPr>
          <p:cNvPr id="19" name="Rectangle 18"/>
          <p:cNvSpPr/>
          <p:nvPr/>
        </p:nvSpPr>
        <p:spPr>
          <a:xfrm>
            <a:off x="369888" y="3108664"/>
            <a:ext cx="8736654" cy="3524042"/>
          </a:xfrm>
          <a:prstGeom prst="rect">
            <a:avLst/>
          </a:prstGeom>
        </p:spPr>
        <p:txBody>
          <a:bodyPr wrap="square">
            <a:spAutoFit/>
          </a:bodyPr>
          <a:lstStyle/>
          <a:p>
            <a:pPr algn="ctr"/>
            <a:r>
              <a:rPr lang="en-US" sz="2200" dirty="0" smtClean="0">
                <a:sym typeface="Symbol" panose="05050102010706020507" pitchFamily="18" charset="2"/>
              </a:rPr>
              <a:t>If the droplet is placed in air with R.H.=110% it will be in equilibrium.</a:t>
            </a:r>
          </a:p>
          <a:p>
            <a:pPr algn="ctr"/>
            <a:endParaRPr lang="en-US" sz="2200" dirty="0" smtClean="0">
              <a:sym typeface="Symbol" panose="05050102010706020507" pitchFamily="18" charset="2"/>
            </a:endParaRPr>
          </a:p>
          <a:p>
            <a:pPr algn="ctr"/>
            <a:r>
              <a:rPr lang="en-US" sz="2200" dirty="0" smtClean="0">
                <a:sym typeface="Symbol" panose="05050102010706020507" pitchFamily="18" charset="2"/>
              </a:rPr>
              <a:t>If there is a </a:t>
            </a:r>
            <a:r>
              <a:rPr lang="en-US" sz="2200" dirty="0" smtClean="0">
                <a:solidFill>
                  <a:srgbClr val="FF0000"/>
                </a:solidFill>
                <a:sym typeface="Symbol" panose="05050102010706020507" pitchFamily="18" charset="2"/>
              </a:rPr>
              <a:t>small evaporation</a:t>
            </a:r>
            <a:r>
              <a:rPr lang="en-US" sz="2200" dirty="0" smtClean="0">
                <a:sym typeface="Symbol" panose="05050102010706020507" pitchFamily="18" charset="2"/>
              </a:rPr>
              <a:t>, R.H. just above the surface will increase &gt;110% , the </a:t>
            </a:r>
            <a:r>
              <a:rPr lang="en-US" sz="2200" dirty="0" err="1" smtClean="0">
                <a:sym typeface="Symbol" panose="05050102010706020507" pitchFamily="18" charset="2"/>
              </a:rPr>
              <a:t>vapour</a:t>
            </a:r>
            <a:r>
              <a:rPr lang="en-US" sz="2200" dirty="0" smtClean="0">
                <a:sym typeface="Symbol" panose="05050102010706020507" pitchFamily="18" charset="2"/>
              </a:rPr>
              <a:t> will diffuse to drier air and the droplet will carry on evaporating.</a:t>
            </a:r>
          </a:p>
          <a:p>
            <a:pPr algn="ctr"/>
            <a:endParaRPr lang="en-US" sz="1100" dirty="0" smtClean="0">
              <a:sym typeface="Symbol" panose="05050102010706020507" pitchFamily="18" charset="2"/>
            </a:endParaRPr>
          </a:p>
          <a:p>
            <a:pPr algn="ctr"/>
            <a:r>
              <a:rPr lang="en-US" sz="2200" dirty="0" smtClean="0">
                <a:sym typeface="Symbol" panose="05050102010706020507" pitchFamily="18" charset="2"/>
              </a:rPr>
              <a:t>If a </a:t>
            </a:r>
            <a:r>
              <a:rPr lang="en-US" sz="2200" dirty="0" smtClean="0">
                <a:solidFill>
                  <a:srgbClr val="FF0000"/>
                </a:solidFill>
                <a:sym typeface="Symbol" panose="05050102010706020507" pitchFamily="18" charset="2"/>
              </a:rPr>
              <a:t>small condensation </a:t>
            </a:r>
            <a:r>
              <a:rPr lang="en-US" sz="2200" dirty="0" smtClean="0">
                <a:sym typeface="Symbol" panose="05050102010706020507" pitchFamily="18" charset="2"/>
              </a:rPr>
              <a:t>occurs (grow), by the same argument the droplet will carry on growing </a:t>
            </a:r>
          </a:p>
          <a:p>
            <a:pPr algn="ctr"/>
            <a:endParaRPr lang="en-US" dirty="0" smtClean="0">
              <a:sym typeface="Symbol" panose="05050102010706020507" pitchFamily="18" charset="2"/>
            </a:endParaRPr>
          </a:p>
          <a:p>
            <a:pPr algn="ctr"/>
            <a:endParaRPr lang="en-US" dirty="0">
              <a:sym typeface="Symbol" panose="05050102010706020507" pitchFamily="18" charset="2"/>
            </a:endParaRPr>
          </a:p>
          <a:p>
            <a:pPr algn="ctr"/>
            <a:r>
              <a:rPr lang="en-US" sz="2200" dirty="0" smtClean="0">
                <a:sym typeface="Symbol" panose="05050102010706020507" pitchFamily="18" charset="2"/>
              </a:rPr>
              <a:t>The droplet is in </a:t>
            </a:r>
            <a:r>
              <a:rPr lang="en-US" sz="2200" dirty="0" smtClean="0">
                <a:solidFill>
                  <a:srgbClr val="FF0000"/>
                </a:solidFill>
                <a:sym typeface="Symbol" panose="05050102010706020507" pitchFamily="18" charset="2"/>
              </a:rPr>
              <a:t>unstable equilibrium</a:t>
            </a:r>
            <a:endParaRPr lang="en-US" sz="2200" dirty="0">
              <a:solidFill>
                <a:srgbClr val="FF0000"/>
              </a:solidFill>
            </a:endParaRPr>
          </a:p>
        </p:txBody>
      </p:sp>
      <p:sp>
        <p:nvSpPr>
          <p:cNvPr id="3" name="Down Arrow 2"/>
          <p:cNvSpPr/>
          <p:nvPr/>
        </p:nvSpPr>
        <p:spPr bwMode="auto">
          <a:xfrm>
            <a:off x="4382869" y="5684108"/>
            <a:ext cx="596904" cy="558277"/>
          </a:xfrm>
          <a:prstGeom prst="down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186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Curvature effect: the Kelvin effect</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3"/>
          <p:cNvSpPr txBox="1">
            <a:spLocks noChangeArrowheads="1"/>
          </p:cNvSpPr>
          <p:nvPr/>
        </p:nvSpPr>
        <p:spPr bwMode="auto">
          <a:xfrm>
            <a:off x="1635070" y="602996"/>
            <a:ext cx="7322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Kelvin equation </a:t>
            </a:r>
            <a:r>
              <a:rPr lang="it-IT" altLang="en-US" sz="2400" dirty="0" smtClean="0">
                <a:latin typeface="Tahoma" panose="020B0604030504040204" pitchFamily="34" charset="0"/>
                <a:ea typeface="Tahoma" panose="020B0604030504040204" pitchFamily="34" charset="0"/>
                <a:cs typeface="Tahoma" panose="020B0604030504040204" pitchFamily="34" charset="0"/>
              </a:rPr>
              <a:t>can be rearranged as:</a:t>
            </a:r>
          </a:p>
        </p:txBody>
      </p:sp>
      <p:sp>
        <p:nvSpPr>
          <p:cNvPr id="5" name="Rectangle 4"/>
          <p:cNvSpPr/>
          <p:nvPr/>
        </p:nvSpPr>
        <p:spPr>
          <a:xfrm>
            <a:off x="856051" y="2161482"/>
            <a:ext cx="7898675" cy="2031325"/>
          </a:xfrm>
          <a:prstGeom prst="rect">
            <a:avLst/>
          </a:prstGeom>
        </p:spPr>
        <p:txBody>
          <a:bodyPr wrap="square">
            <a:spAutoFit/>
          </a:bodyPr>
          <a:lstStyle/>
          <a:p>
            <a:r>
              <a:rPr lang="en-US" dirty="0" smtClean="0">
                <a:solidFill>
                  <a:srgbClr val="FF0000"/>
                </a:solidFill>
              </a:rPr>
              <a:t>e</a:t>
            </a:r>
            <a:r>
              <a:rPr lang="en-US" baseline="-25000" dirty="0" smtClean="0">
                <a:solidFill>
                  <a:srgbClr val="FF0000"/>
                </a:solidFill>
              </a:rPr>
              <a:t>sc</a:t>
            </a:r>
            <a:r>
              <a:rPr lang="en-US" dirty="0" smtClean="0">
                <a:solidFill>
                  <a:srgbClr val="FF0000"/>
                </a:solidFill>
              </a:rPr>
              <a:t>: 	</a:t>
            </a:r>
            <a:r>
              <a:rPr lang="en-US" dirty="0" smtClean="0"/>
              <a:t>equilibrium </a:t>
            </a:r>
            <a:r>
              <a:rPr lang="en-US" dirty="0"/>
              <a:t>vapor pressure over a curved surface of pure </a:t>
            </a:r>
            <a:r>
              <a:rPr lang="en-US" dirty="0" smtClean="0"/>
              <a:t>water</a:t>
            </a:r>
          </a:p>
          <a:p>
            <a:r>
              <a:rPr lang="en-US" dirty="0" err="1" smtClean="0">
                <a:solidFill>
                  <a:srgbClr val="FF0000"/>
                </a:solidFill>
              </a:rPr>
              <a:t>e</a:t>
            </a:r>
            <a:r>
              <a:rPr lang="en-US" baseline="-25000" dirty="0" err="1" smtClean="0">
                <a:solidFill>
                  <a:srgbClr val="FF0000"/>
                </a:solidFill>
              </a:rPr>
              <a:t>s</a:t>
            </a:r>
            <a:r>
              <a:rPr lang="en-US" dirty="0" smtClean="0">
                <a:solidFill>
                  <a:srgbClr val="FF0000"/>
                </a:solidFill>
              </a:rPr>
              <a:t>:</a:t>
            </a:r>
            <a:r>
              <a:rPr lang="en-US" dirty="0" smtClean="0"/>
              <a:t> 	equilibrium </a:t>
            </a:r>
            <a:r>
              <a:rPr lang="en-US" dirty="0"/>
              <a:t>vapor pressure over a flat surface of pure </a:t>
            </a:r>
            <a:r>
              <a:rPr lang="en-US" dirty="0" smtClean="0"/>
              <a:t>water</a:t>
            </a:r>
          </a:p>
          <a:p>
            <a:r>
              <a:rPr lang="en-US" dirty="0" smtClean="0">
                <a:solidFill>
                  <a:srgbClr val="FF0000"/>
                </a:solidFill>
              </a:rPr>
              <a:t>σ: </a:t>
            </a:r>
            <a:r>
              <a:rPr lang="en-US" dirty="0" smtClean="0"/>
              <a:t>	water </a:t>
            </a:r>
            <a:r>
              <a:rPr lang="en-US" dirty="0"/>
              <a:t>surface </a:t>
            </a:r>
            <a:r>
              <a:rPr lang="en-US" dirty="0" smtClean="0"/>
              <a:t>tension</a:t>
            </a:r>
          </a:p>
          <a:p>
            <a:r>
              <a:rPr lang="en-US" dirty="0" err="1" smtClean="0">
                <a:solidFill>
                  <a:srgbClr val="FF0000"/>
                </a:solidFill>
              </a:rPr>
              <a:t>n</a:t>
            </a:r>
            <a:r>
              <a:rPr lang="en-US" baseline="-25000" dirty="0" err="1" smtClean="0">
                <a:solidFill>
                  <a:srgbClr val="FF0000"/>
                </a:solidFill>
              </a:rPr>
              <a:t>L</a:t>
            </a:r>
            <a:r>
              <a:rPr lang="en-US" dirty="0" smtClean="0">
                <a:solidFill>
                  <a:srgbClr val="FF0000"/>
                </a:solidFill>
              </a:rPr>
              <a:t>:</a:t>
            </a:r>
            <a:r>
              <a:rPr lang="en-US" dirty="0" smtClean="0"/>
              <a:t>	number </a:t>
            </a:r>
            <a:r>
              <a:rPr lang="en-US" dirty="0"/>
              <a:t>of moles of liquid water unit per unit </a:t>
            </a:r>
            <a:r>
              <a:rPr lang="en-US" dirty="0" smtClean="0"/>
              <a:t>volume</a:t>
            </a:r>
          </a:p>
          <a:p>
            <a:r>
              <a:rPr lang="en-US" dirty="0" smtClean="0">
                <a:solidFill>
                  <a:srgbClr val="FF0000"/>
                </a:solidFill>
              </a:rPr>
              <a:t>R*:</a:t>
            </a:r>
            <a:r>
              <a:rPr lang="en-US" dirty="0" smtClean="0"/>
              <a:t>	universal </a:t>
            </a:r>
            <a:r>
              <a:rPr lang="en-US" dirty="0"/>
              <a:t>gas </a:t>
            </a:r>
            <a:r>
              <a:rPr lang="en-US" dirty="0" smtClean="0"/>
              <a:t>constant</a:t>
            </a:r>
          </a:p>
          <a:p>
            <a:r>
              <a:rPr lang="en-US" i="1" dirty="0" err="1" smtClean="0">
                <a:solidFill>
                  <a:srgbClr val="FF0000"/>
                </a:solidFill>
              </a:rPr>
              <a:t>r</a:t>
            </a:r>
            <a:r>
              <a:rPr lang="en-US" i="1" baseline="-25000" dirty="0" err="1" smtClean="0">
                <a:solidFill>
                  <a:srgbClr val="FF0000"/>
                </a:solidFill>
              </a:rPr>
              <a:t>d</a:t>
            </a:r>
            <a:r>
              <a:rPr lang="en-US" dirty="0" smtClean="0">
                <a:solidFill>
                  <a:srgbClr val="FF0000"/>
                </a:solidFill>
              </a:rPr>
              <a:t> :</a:t>
            </a:r>
            <a:r>
              <a:rPr lang="en-US" dirty="0" smtClean="0"/>
              <a:t>	radius </a:t>
            </a:r>
            <a:r>
              <a:rPr lang="en-US" dirty="0"/>
              <a:t>of the </a:t>
            </a:r>
            <a:r>
              <a:rPr lang="en-US" dirty="0" smtClean="0"/>
              <a:t>droplet</a:t>
            </a:r>
          </a:p>
          <a:p>
            <a:r>
              <a:rPr lang="en-US" dirty="0" smtClean="0">
                <a:solidFill>
                  <a:srgbClr val="FF0000"/>
                </a:solidFill>
              </a:rPr>
              <a:t>T: </a:t>
            </a:r>
            <a:r>
              <a:rPr lang="en-US" dirty="0" smtClean="0"/>
              <a:t>	temperature in 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859" y="1113475"/>
            <a:ext cx="4619048" cy="933333"/>
          </a:xfrm>
          <a:prstGeom prst="rect">
            <a:avLst/>
          </a:prstGeom>
          <a:ln w="38100">
            <a:solidFill>
              <a:srgbClr val="FF0000"/>
            </a:solidFill>
          </a:ln>
        </p:spPr>
      </p:pic>
      <p:sp>
        <p:nvSpPr>
          <p:cNvPr id="7" name="Rectangle 6"/>
          <p:cNvSpPr/>
          <p:nvPr/>
        </p:nvSpPr>
        <p:spPr>
          <a:xfrm>
            <a:off x="856051" y="4192807"/>
            <a:ext cx="7731188" cy="461665"/>
          </a:xfrm>
          <a:prstGeom prst="rect">
            <a:avLst/>
          </a:prstGeom>
        </p:spPr>
        <p:txBody>
          <a:bodyPr wrap="square">
            <a:spAutoFit/>
          </a:bodyPr>
          <a:lstStyle/>
          <a:p>
            <a:r>
              <a:rPr lang="en-US" sz="2400" dirty="0">
                <a:solidFill>
                  <a:srgbClr val="FF0000"/>
                </a:solidFill>
              </a:rPr>
              <a:t>e</a:t>
            </a:r>
            <a:r>
              <a:rPr lang="en-US" sz="2400" baseline="-25000" dirty="0">
                <a:solidFill>
                  <a:srgbClr val="FF0000"/>
                </a:solidFill>
              </a:rPr>
              <a:t>sc </a:t>
            </a:r>
            <a:r>
              <a:rPr lang="en-US" sz="2400" dirty="0" smtClean="0">
                <a:solidFill>
                  <a:srgbClr val="FF0000"/>
                </a:solidFill>
              </a:rPr>
              <a:t>is </a:t>
            </a:r>
            <a:r>
              <a:rPr lang="en-US" sz="2400" dirty="0">
                <a:solidFill>
                  <a:srgbClr val="FF0000"/>
                </a:solidFill>
              </a:rPr>
              <a:t>a function of temperature </a:t>
            </a:r>
            <a:r>
              <a:rPr lang="en-US" sz="2400" dirty="0" smtClean="0">
                <a:solidFill>
                  <a:srgbClr val="FF0000"/>
                </a:solidFill>
              </a:rPr>
              <a:t>and of the droplet radius</a:t>
            </a:r>
            <a:endParaRPr lang="en-US" sz="2400" dirty="0">
              <a:solidFill>
                <a:srgbClr val="FF0000"/>
              </a:solidFill>
            </a:endParaRPr>
          </a:p>
        </p:txBody>
      </p:sp>
      <p:sp>
        <p:nvSpPr>
          <p:cNvPr id="15" name="Rectangle 14"/>
          <p:cNvSpPr/>
          <p:nvPr/>
        </p:nvSpPr>
        <p:spPr>
          <a:xfrm>
            <a:off x="303752" y="5269197"/>
            <a:ext cx="3556698" cy="969496"/>
          </a:xfrm>
          <a:prstGeom prst="rect">
            <a:avLst/>
          </a:prstGeom>
        </p:spPr>
        <p:txBody>
          <a:bodyPr wrap="square">
            <a:spAutoFit/>
          </a:bodyPr>
          <a:lstStyle/>
          <a:p>
            <a:r>
              <a:rPr lang="en-US" sz="1900" dirty="0" smtClean="0"/>
              <a:t>Since σ </a:t>
            </a:r>
            <a:r>
              <a:rPr lang="en-US" sz="1900" dirty="0"/>
              <a:t>and </a:t>
            </a:r>
            <a:r>
              <a:rPr lang="en-US" sz="1900" dirty="0" err="1"/>
              <a:t>n</a:t>
            </a:r>
            <a:r>
              <a:rPr lang="en-US" sz="1900" baseline="-25000" dirty="0" err="1"/>
              <a:t>L</a:t>
            </a:r>
            <a:r>
              <a:rPr lang="en-US" sz="1900" dirty="0"/>
              <a:t> are relatively weak functions of </a:t>
            </a:r>
            <a:r>
              <a:rPr lang="en-US" sz="1900" dirty="0" smtClean="0"/>
              <a:t>temperature+ R</a:t>
            </a:r>
            <a:r>
              <a:rPr lang="en-US" sz="1900" dirty="0"/>
              <a:t>* is </a:t>
            </a:r>
            <a:r>
              <a:rPr lang="en-US" sz="1900" dirty="0" smtClean="0"/>
              <a:t>constant </a:t>
            </a:r>
            <a:r>
              <a:rPr lang="en-US" sz="1900" dirty="0" smtClean="0">
                <a:sym typeface="Symbol" panose="05050102010706020507" pitchFamily="18" charset="2"/>
              </a:rPr>
              <a:t></a:t>
            </a:r>
            <a:endParaRPr lang="en-US" sz="19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677" y="5414608"/>
            <a:ext cx="3171429" cy="809524"/>
          </a:xfrm>
          <a:prstGeom prst="rect">
            <a:avLst/>
          </a:prstGeom>
        </p:spPr>
      </p:pic>
      <p:sp>
        <p:nvSpPr>
          <p:cNvPr id="17" name="Rectangle 16"/>
          <p:cNvSpPr/>
          <p:nvPr/>
        </p:nvSpPr>
        <p:spPr>
          <a:xfrm>
            <a:off x="2082101" y="4608963"/>
            <a:ext cx="6075101" cy="430887"/>
          </a:xfrm>
          <a:prstGeom prst="rect">
            <a:avLst/>
          </a:prstGeom>
        </p:spPr>
        <p:txBody>
          <a:bodyPr wrap="square">
            <a:spAutoFit/>
          </a:bodyPr>
          <a:lstStyle/>
          <a:p>
            <a:r>
              <a:rPr lang="en-US" sz="2200" dirty="0" smtClean="0"/>
              <a:t>The smaller the droplet, the higher e</a:t>
            </a:r>
            <a:r>
              <a:rPr lang="en-US" sz="2200" baseline="-25000" dirty="0" smtClean="0"/>
              <a:t>sc</a:t>
            </a:r>
            <a:endParaRPr lang="en-US" sz="2200" baseline="-25000" dirty="0"/>
          </a:p>
        </p:txBody>
      </p:sp>
      <p:sp>
        <p:nvSpPr>
          <p:cNvPr id="9" name="Rectangle 8"/>
          <p:cNvSpPr/>
          <p:nvPr/>
        </p:nvSpPr>
        <p:spPr>
          <a:xfrm>
            <a:off x="1043517" y="6453479"/>
            <a:ext cx="7356255" cy="384721"/>
          </a:xfrm>
          <a:prstGeom prst="rect">
            <a:avLst/>
          </a:prstGeom>
        </p:spPr>
        <p:txBody>
          <a:bodyPr wrap="square">
            <a:spAutoFit/>
          </a:bodyPr>
          <a:lstStyle/>
          <a:p>
            <a:r>
              <a:rPr lang="en-US" sz="1900" dirty="0" smtClean="0"/>
              <a:t>Using: σ = 0.0756 J/m</a:t>
            </a:r>
            <a:r>
              <a:rPr lang="en-US" sz="1900" baseline="30000" dirty="0" smtClean="0"/>
              <a:t>2</a:t>
            </a:r>
            <a:r>
              <a:rPr lang="en-US" sz="1900" dirty="0"/>
              <a:t> </a:t>
            </a:r>
            <a:r>
              <a:rPr lang="en-US" sz="1900" dirty="0" smtClean="0"/>
              <a:t>(value at 0 </a:t>
            </a:r>
            <a:r>
              <a:rPr lang="en-US" sz="1900" dirty="0" smtClean="0">
                <a:sym typeface="Symbol" panose="05050102010706020507" pitchFamily="18" charset="2"/>
              </a:rPr>
              <a:t></a:t>
            </a:r>
            <a:r>
              <a:rPr lang="en-US" sz="1900" dirty="0" smtClean="0"/>
              <a:t>C) </a:t>
            </a:r>
            <a:r>
              <a:rPr lang="en-US" sz="1900" dirty="0"/>
              <a:t>and </a:t>
            </a:r>
            <a:r>
              <a:rPr lang="en-US" sz="1900" dirty="0" err="1"/>
              <a:t>n</a:t>
            </a:r>
            <a:r>
              <a:rPr lang="en-US" sz="1900" baseline="-25000" dirty="0" err="1"/>
              <a:t>L</a:t>
            </a:r>
            <a:r>
              <a:rPr lang="en-US" sz="1900" dirty="0"/>
              <a:t> (</a:t>
            </a:r>
            <a:r>
              <a:rPr lang="en-US" sz="1900" dirty="0" smtClean="0"/>
              <a:t>5.55x10</a:t>
            </a:r>
            <a:r>
              <a:rPr lang="en-US" sz="1900" baseline="30000" dirty="0" smtClean="0"/>
              <a:t>4</a:t>
            </a:r>
            <a:r>
              <a:rPr lang="en-US" sz="1900" dirty="0" smtClean="0"/>
              <a:t> </a:t>
            </a:r>
            <a:r>
              <a:rPr lang="en-US" sz="1900" dirty="0" err="1" smtClean="0"/>
              <a:t>mol</a:t>
            </a:r>
            <a:r>
              <a:rPr lang="en-US" sz="1900" dirty="0" smtClean="0"/>
              <a:t>/m</a:t>
            </a:r>
            <a:r>
              <a:rPr lang="en-US" sz="1900" baseline="30000" dirty="0" smtClean="0"/>
              <a:t>3</a:t>
            </a:r>
            <a:r>
              <a:rPr lang="en-US" sz="1900" dirty="0" smtClean="0"/>
              <a:t>)</a:t>
            </a:r>
            <a:endParaRPr lang="en-US" sz="1900" dirty="0"/>
          </a:p>
        </p:txBody>
      </p:sp>
    </p:spTree>
    <p:extLst>
      <p:ext uri="{BB962C8B-B14F-4D97-AF65-F5344CB8AC3E}">
        <p14:creationId xmlns:p14="http://schemas.microsoft.com/office/powerpoint/2010/main" val="42733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8675" y="2086504"/>
            <a:ext cx="7878595" cy="461665"/>
          </a:xfrm>
          <a:prstGeom prst="rect">
            <a:avLst/>
          </a:prstGeom>
          <a:noFill/>
        </p:spPr>
        <p:txBody>
          <a:bodyPr wrap="square" rtlCol="0">
            <a:spAutoFit/>
          </a:bodyPr>
          <a:lstStyle/>
          <a:p>
            <a:r>
              <a:rPr lang="en-US" sz="2400" dirty="0" smtClean="0"/>
              <a:t>We may expand the exponential in series</a:t>
            </a:r>
            <a:endParaRPr lang="en-US" sz="2400" dirty="0"/>
          </a:p>
        </p:txBody>
      </p:sp>
      <p:pic>
        <p:nvPicPr>
          <p:cNvPr id="5" name="Picture 4"/>
          <p:cNvPicPr>
            <a:picLocks noChangeAspect="1"/>
          </p:cNvPicPr>
          <p:nvPr/>
        </p:nvPicPr>
        <p:blipFill rotWithShape="1">
          <a:blip r:embed="rId2"/>
          <a:srcRect r="2075" b="25984"/>
          <a:stretch/>
        </p:blipFill>
        <p:spPr>
          <a:xfrm>
            <a:off x="54667" y="2770298"/>
            <a:ext cx="9021966" cy="870847"/>
          </a:xfrm>
          <a:prstGeom prst="rect">
            <a:avLst/>
          </a:prstGeom>
        </p:spPr>
      </p:pic>
      <p:pic>
        <p:nvPicPr>
          <p:cNvPr id="2" name="Picture 1"/>
          <p:cNvPicPr>
            <a:picLocks noChangeAspect="1"/>
          </p:cNvPicPr>
          <p:nvPr/>
        </p:nvPicPr>
        <p:blipFill>
          <a:blip r:embed="rId3"/>
          <a:stretch>
            <a:fillRect/>
          </a:stretch>
        </p:blipFill>
        <p:spPr>
          <a:xfrm>
            <a:off x="1568675" y="4822335"/>
            <a:ext cx="5143500" cy="635000"/>
          </a:xfrm>
          <a:prstGeom prst="rect">
            <a:avLst/>
          </a:prstGeom>
        </p:spPr>
      </p:pic>
      <p:sp>
        <p:nvSpPr>
          <p:cNvPr id="3" name="TextBox 2"/>
          <p:cNvSpPr txBox="1"/>
          <p:nvPr/>
        </p:nvSpPr>
        <p:spPr>
          <a:xfrm>
            <a:off x="4217325" y="3984112"/>
            <a:ext cx="2667718" cy="461665"/>
          </a:xfrm>
          <a:prstGeom prst="rect">
            <a:avLst/>
          </a:prstGeom>
          <a:noFill/>
        </p:spPr>
        <p:txBody>
          <a:bodyPr wrap="none" rtlCol="0">
            <a:spAutoFit/>
          </a:bodyPr>
          <a:lstStyle/>
          <a:p>
            <a:r>
              <a:rPr lang="en-US" sz="2400" dirty="0" smtClean="0"/>
              <a:t>Using the relation:</a:t>
            </a:r>
            <a:endParaRPr lang="en-US" sz="2400" dirty="0"/>
          </a:p>
        </p:txBody>
      </p:sp>
      <p:sp>
        <p:nvSpPr>
          <p:cNvPr id="8" name="Titolo 4"/>
          <p:cNvSpPr>
            <a:spLocks noGrp="1"/>
          </p:cNvSpPr>
          <p:nvPr>
            <p:ph type="title"/>
          </p:nvPr>
        </p:nvSpPr>
        <p:spPr>
          <a:xfrm>
            <a:off x="0" y="-78628"/>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Curvature effect: the Kelvin effect</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9" name="Connettore diritto 9"/>
          <p:cNvCxnSpPr/>
          <p:nvPr/>
        </p:nvCxnSpPr>
        <p:spPr>
          <a:xfrm>
            <a:off x="534988" y="6595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900" y="931042"/>
            <a:ext cx="4619048" cy="933333"/>
          </a:xfrm>
          <a:prstGeom prst="rect">
            <a:avLst/>
          </a:prstGeom>
          <a:ln w="38100">
            <a:solidFill>
              <a:srgbClr val="FF0000"/>
            </a:solidFill>
          </a:ln>
        </p:spPr>
      </p:pic>
      <p:sp>
        <p:nvSpPr>
          <p:cNvPr id="6" name="Oval 5"/>
          <p:cNvSpPr/>
          <p:nvPr/>
        </p:nvSpPr>
        <p:spPr bwMode="auto">
          <a:xfrm>
            <a:off x="3799268" y="4822335"/>
            <a:ext cx="836115" cy="509519"/>
          </a:xfrm>
          <a:prstGeom prst="ellips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12" name="Straight Arrow Connector 11"/>
          <p:cNvCxnSpPr/>
          <p:nvPr/>
        </p:nvCxnSpPr>
        <p:spPr bwMode="auto">
          <a:xfrm flipH="1" flipV="1">
            <a:off x="3245476" y="3641145"/>
            <a:ext cx="643944" cy="118119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6152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Curvature effect: the Kelvin effect</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218" name="Picture 2" descr="radius on the x-axis, e(sc)/e(s) on y-axis. e(sc)/e(s) is higher with smaller rad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594"/>
            <a:ext cx="5780258" cy="41646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1343" y="1086091"/>
            <a:ext cx="3842657" cy="1477328"/>
          </a:xfrm>
          <a:prstGeom prst="rect">
            <a:avLst/>
          </a:prstGeom>
        </p:spPr>
        <p:txBody>
          <a:bodyPr wrap="square">
            <a:spAutoFit/>
          </a:bodyPr>
          <a:lstStyle/>
          <a:p>
            <a:r>
              <a:rPr lang="en-US" dirty="0">
                <a:solidFill>
                  <a:srgbClr val="FF0000"/>
                </a:solidFill>
              </a:rPr>
              <a:t>Dependence </a:t>
            </a:r>
            <a:r>
              <a:rPr lang="en-US" dirty="0"/>
              <a:t>of the ratio of the saturation vapor pressure over a curved surface to the saturation vapor pressure over a flat surface </a:t>
            </a:r>
            <a:r>
              <a:rPr lang="en-US" dirty="0">
                <a:solidFill>
                  <a:srgbClr val="FF0000"/>
                </a:solidFill>
              </a:rPr>
              <a:t>on the </a:t>
            </a:r>
            <a:r>
              <a:rPr lang="en-US" dirty="0" smtClean="0">
                <a:solidFill>
                  <a:srgbClr val="FF0000"/>
                </a:solidFill>
              </a:rPr>
              <a:t>droplet radius </a:t>
            </a:r>
            <a:r>
              <a:rPr lang="en-US" dirty="0" smtClean="0"/>
              <a:t>(at fixed 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842664" y="1541288"/>
                <a:ext cx="2368021" cy="6263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𝑠𝑐</m:t>
                              </m:r>
                            </m:sub>
                          </m:sSub>
                        </m:num>
                        <m:den>
                          <m:sSub>
                            <m:sSubPr>
                              <m:ctrlPr>
                                <a:rPr lang="en-US" i="1" smtClean="0">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𝑠</m:t>
                              </m:r>
                            </m:sub>
                          </m:sSub>
                        </m:den>
                      </m:f>
                      <m:r>
                        <a:rPr lang="en-US" i="1" smtClean="0">
                          <a:latin typeface="Cambria Math" panose="02040503050406030204" pitchFamily="18" charset="0"/>
                        </a:rPr>
                        <m:t>=</m:t>
                      </m:r>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exp</m:t>
                          </m:r>
                        </m:fName>
                        <m:e>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3.3</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−7</m:t>
                                      </m:r>
                                    </m:sup>
                                  </m:sSup>
                                </m:num>
                                <m:den>
                                  <m:r>
                                    <a:rPr lang="it-IT" i="1">
                                      <a:latin typeface="Cambria Math" panose="02040503050406030204" pitchFamily="18" charset="0"/>
                                    </a:rPr>
                                    <m:t>𝑇</m:t>
                                  </m:r>
                                  <m:r>
                                    <a:rPr lang="it-IT" i="1" smtClean="0">
                                      <a:latin typeface="Cambria Math" panose="02040503050406030204" pitchFamily="18" charset="0"/>
                                      <a:ea typeface="Cambria Math" panose="02040503050406030204" pitchFamily="18" charset="0"/>
                                    </a:rPr>
                                    <m:t>∙</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𝑟</m:t>
                                      </m:r>
                                    </m:e>
                                    <m:sub>
                                      <m:r>
                                        <a:rPr lang="it-IT" b="0" i="1" smtClean="0">
                                          <a:latin typeface="Cambria Math" panose="02040503050406030204" pitchFamily="18" charset="0"/>
                                          <a:ea typeface="Cambria Math" panose="02040503050406030204" pitchFamily="18" charset="0"/>
                                        </a:rPr>
                                        <m:t>𝑑</m:t>
                                      </m:r>
                                    </m:sub>
                                  </m:sSub>
                                </m:den>
                              </m:f>
                            </m:e>
                          </m:d>
                        </m:e>
                      </m:func>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42664" y="1541288"/>
                <a:ext cx="2368021" cy="626390"/>
              </a:xfrm>
              <a:prstGeom prst="rect">
                <a:avLst/>
              </a:prstGeom>
              <a:blipFill>
                <a:blip r:embed="rId4"/>
                <a:stretch>
                  <a:fillRect/>
                </a:stretch>
              </a:blipFill>
            </p:spPr>
            <p:txBody>
              <a:bodyPr/>
              <a:lstStyle/>
              <a:p>
                <a:r>
                  <a:rPr lang="en-US">
                    <a:noFill/>
                  </a:rPr>
                  <a:t> </a:t>
                </a:r>
              </a:p>
            </p:txBody>
          </p:sp>
        </mc:Fallback>
      </mc:AlternateContent>
      <p:sp>
        <p:nvSpPr>
          <p:cNvPr id="4" name="Rectangle 3"/>
          <p:cNvSpPr/>
          <p:nvPr/>
        </p:nvSpPr>
        <p:spPr>
          <a:xfrm>
            <a:off x="5301343" y="2869899"/>
            <a:ext cx="3842657" cy="1631216"/>
          </a:xfrm>
          <a:prstGeom prst="rect">
            <a:avLst/>
          </a:prstGeom>
        </p:spPr>
        <p:txBody>
          <a:bodyPr wrap="square">
            <a:spAutoFit/>
          </a:bodyPr>
          <a:lstStyle/>
          <a:p>
            <a:r>
              <a:rPr lang="en-US" sz="2000" dirty="0" smtClean="0">
                <a:solidFill>
                  <a:srgbClr val="000000"/>
                </a:solidFill>
                <a:cs typeface="Arial" panose="020B0604020202020204" pitchFamily="34" charset="0"/>
              </a:rPr>
              <a:t>Rapid </a:t>
            </a:r>
            <a:r>
              <a:rPr lang="en-US" sz="2000" dirty="0">
                <a:solidFill>
                  <a:srgbClr val="000000"/>
                </a:solidFill>
                <a:cs typeface="Arial" panose="020B0604020202020204" pitchFamily="34" charset="0"/>
              </a:rPr>
              <a:t>increase in equilibrium vapor pressure for particles </a:t>
            </a:r>
            <a:r>
              <a:rPr lang="en-US" sz="2000" dirty="0" smtClean="0">
                <a:solidFill>
                  <a:srgbClr val="000000"/>
                </a:solidFill>
                <a:cs typeface="Arial" panose="020B0604020202020204" pitchFamily="34" charset="0"/>
              </a:rPr>
              <a:t>with </a:t>
            </a:r>
            <a:r>
              <a:rPr lang="en-US" sz="2000" dirty="0" err="1" smtClean="0">
                <a:solidFill>
                  <a:srgbClr val="FF0000"/>
                </a:solidFill>
                <a:cs typeface="Arial" panose="020B0604020202020204" pitchFamily="34" charset="0"/>
              </a:rPr>
              <a:t>r</a:t>
            </a:r>
            <a:r>
              <a:rPr lang="en-US" sz="2000" baseline="-25000" dirty="0" err="1" smtClean="0">
                <a:solidFill>
                  <a:srgbClr val="FF0000"/>
                </a:solidFill>
                <a:cs typeface="Arial" panose="020B0604020202020204" pitchFamily="34" charset="0"/>
              </a:rPr>
              <a:t>d</a:t>
            </a:r>
            <a:r>
              <a:rPr lang="en-US" sz="2000" dirty="0" smtClean="0">
                <a:solidFill>
                  <a:srgbClr val="FF0000"/>
                </a:solidFill>
                <a:cs typeface="Arial" panose="020B0604020202020204" pitchFamily="34" charset="0"/>
              </a:rPr>
              <a:t>&lt;10 nm</a:t>
            </a:r>
            <a:r>
              <a:rPr lang="en-US" sz="2000" dirty="0" smtClean="0">
                <a:solidFill>
                  <a:srgbClr val="000000"/>
                </a:solidFill>
                <a:cs typeface="Arial" panose="020B0604020202020204" pitchFamily="34" charset="0"/>
              </a:rPr>
              <a:t>: all </a:t>
            </a:r>
            <a:r>
              <a:rPr lang="en-US" sz="2000" dirty="0">
                <a:solidFill>
                  <a:srgbClr val="000000"/>
                </a:solidFill>
                <a:cs typeface="Arial" panose="020B0604020202020204" pitchFamily="34" charset="0"/>
              </a:rPr>
              <a:t>small clusters of water vapor and CCN start out at this small </a:t>
            </a:r>
            <a:r>
              <a:rPr lang="en-US" sz="2000" dirty="0" smtClean="0">
                <a:solidFill>
                  <a:srgbClr val="000000"/>
                </a:solidFill>
                <a:cs typeface="Arial" panose="020B0604020202020204" pitchFamily="34" charset="0"/>
              </a:rPr>
              <a:t>size</a:t>
            </a:r>
            <a:endParaRPr lang="en-US" sz="2000" dirty="0">
              <a:solidFill>
                <a:srgbClr val="000000"/>
              </a:solidFill>
              <a:cs typeface="Arial" panose="020B0604020202020204" pitchFamily="34" charset="0"/>
            </a:endParaRPr>
          </a:p>
        </p:txBody>
      </p:sp>
      <p:sp>
        <p:nvSpPr>
          <p:cNvPr id="12" name="Rectangle 11"/>
          <p:cNvSpPr/>
          <p:nvPr/>
        </p:nvSpPr>
        <p:spPr>
          <a:xfrm>
            <a:off x="789180" y="5430793"/>
            <a:ext cx="7819833" cy="1107996"/>
          </a:xfrm>
          <a:prstGeom prst="rect">
            <a:avLst/>
          </a:prstGeom>
        </p:spPr>
        <p:txBody>
          <a:bodyPr wrap="square">
            <a:spAutoFit/>
          </a:bodyPr>
          <a:lstStyle/>
          <a:p>
            <a:pPr algn="ctr"/>
            <a:r>
              <a:rPr lang="en-US" sz="2200" dirty="0">
                <a:solidFill>
                  <a:srgbClr val="FF0000"/>
                </a:solidFill>
              </a:rPr>
              <a:t>The Kelvin effect is important only for tiny </a:t>
            </a:r>
            <a:r>
              <a:rPr lang="en-US" sz="2200" dirty="0" smtClean="0">
                <a:solidFill>
                  <a:srgbClr val="FF0000"/>
                </a:solidFill>
              </a:rPr>
              <a:t>droplets BUT </a:t>
            </a:r>
            <a:r>
              <a:rPr lang="en-US" sz="2200" dirty="0">
                <a:solidFill>
                  <a:srgbClr val="FF0000"/>
                </a:solidFill>
              </a:rPr>
              <a:t>it is important because all </a:t>
            </a:r>
            <a:r>
              <a:rPr lang="en-US" sz="2200" dirty="0" smtClean="0">
                <a:solidFill>
                  <a:srgbClr val="FF0000"/>
                </a:solidFill>
              </a:rPr>
              <a:t>droplets </a:t>
            </a:r>
            <a:r>
              <a:rPr lang="en-US" sz="2200" dirty="0">
                <a:solidFill>
                  <a:srgbClr val="FF0000"/>
                </a:solidFill>
              </a:rPr>
              <a:t>start out as tiny </a:t>
            </a:r>
            <a:r>
              <a:rPr lang="en-US" sz="2200" dirty="0" smtClean="0">
                <a:solidFill>
                  <a:srgbClr val="FF0000"/>
                </a:solidFill>
              </a:rPr>
              <a:t>and </a:t>
            </a:r>
            <a:r>
              <a:rPr lang="en-US" sz="2200" dirty="0">
                <a:solidFill>
                  <a:srgbClr val="FF0000"/>
                </a:solidFill>
              </a:rPr>
              <a:t>must go through that </a:t>
            </a:r>
            <a:r>
              <a:rPr lang="en-US" sz="2200" dirty="0" smtClean="0">
                <a:solidFill>
                  <a:srgbClr val="FF0000"/>
                </a:solidFill>
              </a:rPr>
              <a:t>stage</a:t>
            </a:r>
            <a:endParaRPr lang="en-US" sz="2200" dirty="0">
              <a:solidFill>
                <a:srgbClr val="FF0000"/>
              </a:solidFill>
            </a:endParaRPr>
          </a:p>
        </p:txBody>
      </p:sp>
    </p:spTree>
    <p:extLst>
      <p:ext uri="{BB962C8B-B14F-4D97-AF65-F5344CB8AC3E}">
        <p14:creationId xmlns:p14="http://schemas.microsoft.com/office/powerpoint/2010/main" val="6083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Curvature effect: the Kelvin effect</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2404" y="621536"/>
            <a:ext cx="9001596" cy="1785104"/>
          </a:xfrm>
          <a:prstGeom prst="rect">
            <a:avLst/>
          </a:prstGeom>
        </p:spPr>
        <p:txBody>
          <a:bodyPr wrap="square">
            <a:spAutoFit/>
          </a:bodyPr>
          <a:lstStyle/>
          <a:p>
            <a:r>
              <a:rPr lang="en-US" sz="2200" dirty="0" smtClean="0">
                <a:solidFill>
                  <a:srgbClr val="FF0000"/>
                </a:solidFill>
              </a:rPr>
              <a:t>Homogeneous nucleation: </a:t>
            </a:r>
            <a:r>
              <a:rPr lang="en-US" sz="2200" dirty="0" smtClean="0"/>
              <a:t>phase transition (e.g. condensation, solidification)  occurring spontaneously without </a:t>
            </a:r>
            <a:r>
              <a:rPr lang="en-US" sz="2200" dirty="0"/>
              <a:t>preferential nucleation </a:t>
            </a:r>
            <a:r>
              <a:rPr lang="en-US" sz="2200" dirty="0" smtClean="0"/>
              <a:t>sites</a:t>
            </a:r>
          </a:p>
          <a:p>
            <a:r>
              <a:rPr lang="en-US" sz="2200" dirty="0" smtClean="0">
                <a:solidFill>
                  <a:srgbClr val="FF0000"/>
                </a:solidFill>
              </a:rPr>
              <a:t>Heterogeneous </a:t>
            </a:r>
            <a:r>
              <a:rPr lang="en-US" sz="2200" dirty="0">
                <a:solidFill>
                  <a:srgbClr val="FF0000"/>
                </a:solidFill>
              </a:rPr>
              <a:t>nucleation</a:t>
            </a:r>
            <a:r>
              <a:rPr lang="en-US" sz="2200" dirty="0" smtClean="0">
                <a:solidFill>
                  <a:srgbClr val="FF0000"/>
                </a:solidFill>
              </a:rPr>
              <a:t>: </a:t>
            </a:r>
            <a:r>
              <a:rPr lang="en-US" sz="2200" dirty="0" smtClean="0"/>
              <a:t>introduction </a:t>
            </a:r>
            <a:r>
              <a:rPr lang="en-US" sz="2200" dirty="0"/>
              <a:t>of a foreign phase or surface, </a:t>
            </a:r>
            <a:r>
              <a:rPr lang="en-US" sz="2200" dirty="0" smtClean="0"/>
              <a:t>(nucleating agent) for </a:t>
            </a:r>
            <a:r>
              <a:rPr lang="en-US" sz="2200" dirty="0"/>
              <a:t>the </a:t>
            </a:r>
            <a:r>
              <a:rPr lang="en-US" sz="2200" dirty="0" smtClean="0"/>
              <a:t>condensed phase to grow on</a:t>
            </a:r>
            <a:endParaRPr lang="en-US" sz="2200" dirty="0"/>
          </a:p>
        </p:txBody>
      </p:sp>
      <p:sp>
        <p:nvSpPr>
          <p:cNvPr id="11" name="Rectangle 10"/>
          <p:cNvSpPr/>
          <p:nvPr/>
        </p:nvSpPr>
        <p:spPr>
          <a:xfrm>
            <a:off x="274926" y="2617938"/>
            <a:ext cx="8869074" cy="1107996"/>
          </a:xfrm>
          <a:prstGeom prst="rect">
            <a:avLst/>
          </a:prstGeom>
        </p:spPr>
        <p:txBody>
          <a:bodyPr wrap="square">
            <a:spAutoFit/>
          </a:bodyPr>
          <a:lstStyle/>
          <a:p>
            <a:r>
              <a:rPr lang="en-US" sz="2200" dirty="0" smtClean="0"/>
              <a:t>The Kelvin effect explains why </a:t>
            </a:r>
            <a:r>
              <a:rPr lang="en-US" sz="2200" dirty="0" smtClean="0">
                <a:solidFill>
                  <a:srgbClr val="FF0000"/>
                </a:solidFill>
              </a:rPr>
              <a:t>homogeneous </a:t>
            </a:r>
            <a:r>
              <a:rPr lang="en-US" sz="2200" dirty="0">
                <a:solidFill>
                  <a:srgbClr val="FF0000"/>
                </a:solidFill>
              </a:rPr>
              <a:t>nucleation </a:t>
            </a:r>
            <a:r>
              <a:rPr lang="en-US" sz="2200" dirty="0" smtClean="0">
                <a:solidFill>
                  <a:srgbClr val="FF0000"/>
                </a:solidFill>
              </a:rPr>
              <a:t>requires strong </a:t>
            </a:r>
            <a:r>
              <a:rPr lang="en-US" sz="2200" dirty="0" err="1" smtClean="0">
                <a:solidFill>
                  <a:srgbClr val="FF0000"/>
                </a:solidFill>
              </a:rPr>
              <a:t>supersaturation</a:t>
            </a:r>
            <a:r>
              <a:rPr lang="en-US" sz="2200" dirty="0" smtClean="0"/>
              <a:t> (less probable/slower than heterogeneous nucleation)</a:t>
            </a:r>
            <a:endParaRPr lang="en-US" sz="2200" dirty="0"/>
          </a:p>
        </p:txBody>
      </p:sp>
      <p:sp>
        <p:nvSpPr>
          <p:cNvPr id="12" name="Rectangle 11"/>
          <p:cNvSpPr/>
          <p:nvPr/>
        </p:nvSpPr>
        <p:spPr>
          <a:xfrm>
            <a:off x="1974718" y="2296503"/>
            <a:ext cx="5194563" cy="461665"/>
          </a:xfrm>
          <a:prstGeom prst="rect">
            <a:avLst/>
          </a:prstGeom>
        </p:spPr>
        <p:txBody>
          <a:bodyPr wrap="square">
            <a:spAutoFit/>
          </a:bodyPr>
          <a:lstStyle/>
          <a:p>
            <a:r>
              <a:rPr lang="en-US" sz="2400" dirty="0" smtClean="0">
                <a:solidFill>
                  <a:srgbClr val="0000FF"/>
                </a:solidFill>
              </a:rPr>
              <a:t>Can a cloud from out of pure water?</a:t>
            </a:r>
            <a:endParaRPr lang="en-US" sz="2400" dirty="0">
              <a:solidFill>
                <a:srgbClr val="0000FF"/>
              </a:solidFill>
            </a:endParaRPr>
          </a:p>
        </p:txBody>
      </p:sp>
      <p:sp>
        <p:nvSpPr>
          <p:cNvPr id="13" name="Rectangle 12"/>
          <p:cNvSpPr/>
          <p:nvPr/>
        </p:nvSpPr>
        <p:spPr>
          <a:xfrm>
            <a:off x="274926" y="3725934"/>
            <a:ext cx="8869074" cy="1107996"/>
          </a:xfrm>
          <a:prstGeom prst="rect">
            <a:avLst/>
          </a:prstGeom>
        </p:spPr>
        <p:txBody>
          <a:bodyPr wrap="square">
            <a:spAutoFit/>
          </a:bodyPr>
          <a:lstStyle/>
          <a:p>
            <a:r>
              <a:rPr lang="en-US" sz="2200" dirty="0" smtClean="0"/>
              <a:t>When two molecules stick together the resulting “droplet” is very small, so the equilibrium </a:t>
            </a:r>
            <a:r>
              <a:rPr lang="en-US" sz="2200" dirty="0" err="1" smtClean="0"/>
              <a:t>vapour</a:t>
            </a:r>
            <a:r>
              <a:rPr lang="en-US" sz="2200" dirty="0" smtClean="0"/>
              <a:t> pressure must be very high for condensation to occur</a:t>
            </a:r>
          </a:p>
        </p:txBody>
      </p:sp>
      <p:sp>
        <p:nvSpPr>
          <p:cNvPr id="15" name="Rectangle 14"/>
          <p:cNvSpPr/>
          <p:nvPr/>
        </p:nvSpPr>
        <p:spPr>
          <a:xfrm>
            <a:off x="283278" y="4818176"/>
            <a:ext cx="8719848" cy="800219"/>
          </a:xfrm>
          <a:prstGeom prst="rect">
            <a:avLst/>
          </a:prstGeom>
        </p:spPr>
        <p:txBody>
          <a:bodyPr wrap="square">
            <a:spAutoFit/>
          </a:bodyPr>
          <a:lstStyle/>
          <a:p>
            <a:r>
              <a:rPr lang="it-IT" sz="2200" dirty="0" smtClean="0"/>
              <a:t>Droplets can nucleate </a:t>
            </a:r>
            <a:r>
              <a:rPr lang="it-IT" sz="2200" dirty="0" smtClean="0">
                <a:solidFill>
                  <a:srgbClr val="FF0000"/>
                </a:solidFill>
              </a:rPr>
              <a:t>homogeneosly</a:t>
            </a:r>
            <a:r>
              <a:rPr lang="it-IT" sz="2200" dirty="0" smtClean="0"/>
              <a:t> at a reasonable rate only when </a:t>
            </a:r>
            <a:r>
              <a:rPr lang="it-IT" sz="2200" dirty="0" smtClean="0">
                <a:solidFill>
                  <a:srgbClr val="FF0000"/>
                </a:solidFill>
              </a:rPr>
              <a:t>R.H. </a:t>
            </a:r>
            <a:r>
              <a:rPr lang="it-IT" sz="2200" dirty="0" smtClean="0">
                <a:solidFill>
                  <a:srgbClr val="FF0000"/>
                </a:solidFill>
                <a:sym typeface="Symbol" panose="05050102010706020507" pitchFamily="18" charset="2"/>
              </a:rPr>
              <a:t> </a:t>
            </a:r>
            <a:r>
              <a:rPr lang="it-IT" sz="2200" dirty="0" smtClean="0">
                <a:solidFill>
                  <a:srgbClr val="FF0000"/>
                </a:solidFill>
              </a:rPr>
              <a:t>440% </a:t>
            </a:r>
            <a:r>
              <a:rPr lang="it-IT" sz="2400" dirty="0" smtClean="0">
                <a:latin typeface="Tahoma" panose="020B0604030504040204" pitchFamily="34" charset="0"/>
                <a:ea typeface="Tahoma" panose="020B0604030504040204" pitchFamily="34" charset="0"/>
                <a:cs typeface="Tahoma" panose="020B0604030504040204" pitchFamily="34" charset="0"/>
              </a:rPr>
              <a:t>(i.e. </a:t>
            </a:r>
            <a:r>
              <a:rPr lang="it-IT" sz="2400" dirty="0">
                <a:latin typeface="Tahoma" panose="020B0604030504040204" pitchFamily="34" charset="0"/>
                <a:ea typeface="Tahoma" panose="020B0604030504040204" pitchFamily="34" charset="0"/>
                <a:cs typeface="Tahoma" panose="020B0604030504040204" pitchFamily="34" charset="0"/>
              </a:rPr>
              <a:t>s = </a:t>
            </a:r>
            <a:r>
              <a:rPr lang="it-IT" sz="2400" i="1" dirty="0">
                <a:latin typeface="Tahoma" panose="020B0604030504040204" pitchFamily="34" charset="0"/>
                <a:ea typeface="Tahoma" panose="020B0604030504040204" pitchFamily="34" charset="0"/>
                <a:cs typeface="Tahoma" panose="020B0604030504040204" pitchFamily="34" charset="0"/>
              </a:rPr>
              <a:t>e/e</a:t>
            </a:r>
            <a:r>
              <a:rPr lang="it-IT" sz="2400" i="1" baseline="-25000" dirty="0">
                <a:latin typeface="Tahoma" panose="020B0604030504040204" pitchFamily="34" charset="0"/>
                <a:ea typeface="Tahoma" panose="020B0604030504040204" pitchFamily="34" charset="0"/>
                <a:cs typeface="Tahoma" panose="020B0604030504040204" pitchFamily="34" charset="0"/>
              </a:rPr>
              <a:t>s </a:t>
            </a:r>
            <a:r>
              <a:rPr lang="it-IT" sz="2400" i="1" dirty="0">
                <a:latin typeface="Tahoma" panose="020B0604030504040204" pitchFamily="34" charset="0"/>
                <a:ea typeface="Tahoma" panose="020B0604030504040204" pitchFamily="34" charset="0"/>
                <a:cs typeface="Tahoma" panose="020B0604030504040204" pitchFamily="34" charset="0"/>
              </a:rPr>
              <a:t>-1=RH-1=4.4-1=3.4</a:t>
            </a:r>
            <a:r>
              <a:rPr lang="it-IT" sz="2400" i="1" dirty="0" smtClean="0">
                <a:latin typeface="Tahoma" panose="020B0604030504040204" pitchFamily="34" charset="0"/>
                <a:ea typeface="Tahoma" panose="020B0604030504040204" pitchFamily="34" charset="0"/>
                <a:cs typeface="Tahoma" panose="020B0604030504040204" pitchFamily="34" charset="0"/>
              </a:rPr>
              <a:t>)</a:t>
            </a:r>
            <a:endParaRPr lang="en-US" sz="2400" dirty="0"/>
          </a:p>
        </p:txBody>
      </p:sp>
      <p:sp>
        <p:nvSpPr>
          <p:cNvPr id="16" name="Rectangle 15"/>
          <p:cNvSpPr/>
          <p:nvPr/>
        </p:nvSpPr>
        <p:spPr>
          <a:xfrm>
            <a:off x="274926" y="5611628"/>
            <a:ext cx="8719848" cy="430887"/>
          </a:xfrm>
          <a:prstGeom prst="rect">
            <a:avLst/>
          </a:prstGeom>
        </p:spPr>
        <p:txBody>
          <a:bodyPr wrap="square">
            <a:spAutoFit/>
          </a:bodyPr>
          <a:lstStyle/>
          <a:p>
            <a:r>
              <a:rPr lang="it-IT" sz="2200" dirty="0" smtClean="0"/>
              <a:t>But supersaturation in natura clouds (via e.g. uplifting) is </a:t>
            </a:r>
            <a:r>
              <a:rPr lang="it-IT" sz="2200" dirty="0" smtClean="0">
                <a:solidFill>
                  <a:srgbClr val="FF0000"/>
                </a:solidFill>
              </a:rPr>
              <a:t>s~1-10%</a:t>
            </a:r>
            <a:r>
              <a:rPr lang="it-IT" sz="2200" dirty="0" smtClean="0"/>
              <a:t> </a:t>
            </a:r>
            <a:endParaRPr lang="en-US" sz="2400" dirty="0"/>
          </a:p>
        </p:txBody>
      </p:sp>
      <p:sp>
        <p:nvSpPr>
          <p:cNvPr id="3" name="Rectangle 2"/>
          <p:cNvSpPr/>
          <p:nvPr/>
        </p:nvSpPr>
        <p:spPr>
          <a:xfrm>
            <a:off x="1510650" y="6033139"/>
            <a:ext cx="6248400" cy="769441"/>
          </a:xfrm>
          <a:prstGeom prst="rect">
            <a:avLst/>
          </a:prstGeom>
        </p:spPr>
        <p:txBody>
          <a:bodyPr wrap="square">
            <a:spAutoFit/>
          </a:bodyPr>
          <a:lstStyle/>
          <a:p>
            <a:pPr algn="ctr"/>
            <a:r>
              <a:rPr lang="en-US" sz="2200" b="1" dirty="0" smtClean="0">
                <a:solidFill>
                  <a:srgbClr val="0000FF"/>
                </a:solidFill>
              </a:rPr>
              <a:t>Clouds form via heterogeneous nucleation on </a:t>
            </a:r>
            <a:r>
              <a:rPr lang="en-US" sz="2200" b="1" dirty="0">
                <a:solidFill>
                  <a:srgbClr val="0000FF"/>
                </a:solidFill>
              </a:rPr>
              <a:t>atmospheric </a:t>
            </a:r>
            <a:r>
              <a:rPr lang="en-US" sz="2200" b="1" dirty="0" smtClean="0">
                <a:solidFill>
                  <a:srgbClr val="0000FF"/>
                </a:solidFill>
              </a:rPr>
              <a:t>aerosols</a:t>
            </a:r>
            <a:endParaRPr lang="en-US" sz="2200" b="1" dirty="0">
              <a:solidFill>
                <a:srgbClr val="0000FF"/>
              </a:solidFill>
            </a:endParaRPr>
          </a:p>
        </p:txBody>
      </p:sp>
    </p:spTree>
    <p:extLst>
      <p:ext uri="{BB962C8B-B14F-4D97-AF65-F5344CB8AC3E}">
        <p14:creationId xmlns:p14="http://schemas.microsoft.com/office/powerpoint/2010/main" val="32319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Heterogeneous nucleation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878" y="5652349"/>
            <a:ext cx="8708303" cy="1107996"/>
          </a:xfrm>
          <a:prstGeom prst="rect">
            <a:avLst/>
          </a:prstGeom>
        </p:spPr>
        <p:txBody>
          <a:bodyPr wrap="square">
            <a:spAutoFit/>
          </a:bodyPr>
          <a:lstStyle/>
          <a:p>
            <a:pPr algn="ctr"/>
            <a:r>
              <a:rPr lang="en-US" sz="2200" dirty="0">
                <a:cs typeface="Arial" panose="020B0604020202020204" pitchFamily="34" charset="0"/>
              </a:rPr>
              <a:t>Some of the particles in air are </a:t>
            </a:r>
            <a:r>
              <a:rPr lang="en-US" sz="2200" dirty="0">
                <a:solidFill>
                  <a:srgbClr val="FF0000"/>
                </a:solidFill>
                <a:cs typeface="Arial" panose="020B0604020202020204" pitchFamily="34" charset="0"/>
              </a:rPr>
              <a:t>soluble in </a:t>
            </a:r>
            <a:r>
              <a:rPr lang="en-US" sz="2200" dirty="0" smtClean="0">
                <a:solidFill>
                  <a:srgbClr val="FF0000"/>
                </a:solidFill>
                <a:cs typeface="Arial" panose="020B0604020202020204" pitchFamily="34" charset="0"/>
              </a:rPr>
              <a:t>water </a:t>
            </a:r>
            <a:r>
              <a:rPr lang="en-US" sz="2200" dirty="0" smtClean="0">
                <a:cs typeface="Arial" panose="020B0604020202020204" pitchFamily="34" charset="0"/>
                <a:sym typeface="Symbol" panose="05050102010706020507" pitchFamily="18" charset="2"/>
              </a:rPr>
              <a:t> </a:t>
            </a:r>
            <a:endParaRPr lang="en-US" sz="2200" dirty="0">
              <a:cs typeface="Arial" panose="020B0604020202020204" pitchFamily="34" charset="0"/>
            </a:endParaRPr>
          </a:p>
          <a:p>
            <a:pPr algn="ctr"/>
            <a:r>
              <a:rPr lang="en-US" sz="2200" dirty="0" smtClean="0">
                <a:cs typeface="Arial" panose="020B0604020202020204" pitchFamily="34" charset="0"/>
              </a:rPr>
              <a:t>they dissolve in H</a:t>
            </a:r>
            <a:r>
              <a:rPr lang="en-US" sz="2200" baseline="-25000" dirty="0" smtClean="0">
                <a:cs typeface="Arial" panose="020B0604020202020204" pitchFamily="34" charset="0"/>
              </a:rPr>
              <a:t>2</a:t>
            </a:r>
            <a:r>
              <a:rPr lang="en-US" sz="2200" dirty="0" smtClean="0">
                <a:cs typeface="Arial" panose="020B0604020202020204" pitchFamily="34" charset="0"/>
              </a:rPr>
              <a:t>O (</a:t>
            </a:r>
            <a:r>
              <a:rPr lang="en-US" sz="2200" dirty="0">
                <a:cs typeface="Arial" panose="020B0604020202020204" pitchFamily="34" charset="0"/>
              </a:rPr>
              <a:t>wholly or in </a:t>
            </a:r>
            <a:r>
              <a:rPr lang="en-US" sz="2200" dirty="0" smtClean="0">
                <a:cs typeface="Arial" panose="020B0604020202020204" pitchFamily="34" charset="0"/>
              </a:rPr>
              <a:t>part), generating a </a:t>
            </a:r>
            <a:r>
              <a:rPr lang="en-US" sz="2200" dirty="0" smtClean="0">
                <a:solidFill>
                  <a:srgbClr val="FF0000"/>
                </a:solidFill>
                <a:cs typeface="Arial" panose="020B0604020202020204" pitchFamily="34" charset="0"/>
              </a:rPr>
              <a:t>solution droplet</a:t>
            </a:r>
            <a:r>
              <a:rPr lang="en-US" sz="2200" dirty="0" smtClean="0">
                <a:cs typeface="Arial" panose="020B0604020202020204" pitchFamily="34" charset="0"/>
              </a:rPr>
              <a:t>, rather than </a:t>
            </a:r>
            <a:r>
              <a:rPr lang="en-US" sz="2200" dirty="0">
                <a:cs typeface="Arial" panose="020B0604020202020204" pitchFamily="34" charset="0"/>
              </a:rPr>
              <a:t>a pure </a:t>
            </a:r>
            <a:r>
              <a:rPr lang="en-US" sz="2200" dirty="0" smtClean="0">
                <a:cs typeface="Arial" panose="020B0604020202020204" pitchFamily="34" charset="0"/>
              </a:rPr>
              <a:t>water droplet</a:t>
            </a:r>
            <a:endParaRPr lang="en-US" sz="2200" dirty="0">
              <a:cs typeface="Arial" panose="020B0604020202020204" pitchFamily="34" charset="0"/>
            </a:endParaRPr>
          </a:p>
        </p:txBody>
      </p:sp>
      <p:pic>
        <p:nvPicPr>
          <p:cNvPr id="21506" name="Picture 2" descr="Introduction to Aerosols - CA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43" y="674484"/>
            <a:ext cx="7029194" cy="19229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75185" y="2882878"/>
            <a:ext cx="4860996" cy="2246769"/>
          </a:xfrm>
          <a:prstGeom prst="rect">
            <a:avLst/>
          </a:prstGeom>
        </p:spPr>
        <p:txBody>
          <a:bodyPr wrap="square">
            <a:spAutoFit/>
          </a:bodyPr>
          <a:lstStyle/>
          <a:p>
            <a:pPr algn="ctr"/>
            <a:r>
              <a:rPr lang="en-US" sz="2000" dirty="0" smtClean="0"/>
              <a:t>If water condenses </a:t>
            </a:r>
            <a:r>
              <a:rPr lang="en-US" sz="2000" dirty="0"/>
              <a:t>onto a </a:t>
            </a:r>
            <a:r>
              <a:rPr lang="en-US" sz="2000" dirty="0" smtClean="0"/>
              <a:t>particle (</a:t>
            </a:r>
            <a:r>
              <a:rPr lang="en-US" sz="2000" b="1" dirty="0" smtClean="0">
                <a:solidFill>
                  <a:srgbClr val="FF0000"/>
                </a:solidFill>
              </a:rPr>
              <a:t>r=0.3 </a:t>
            </a:r>
            <a:r>
              <a:rPr lang="en-US" sz="2000" b="1" dirty="0" smtClean="0">
                <a:solidFill>
                  <a:srgbClr val="FF0000"/>
                </a:solidFill>
                <a:sym typeface="Symbol" panose="05050102010706020507" pitchFamily="18" charset="2"/>
              </a:rPr>
              <a:t>m</a:t>
            </a:r>
            <a:r>
              <a:rPr lang="en-US" sz="2000" dirty="0" smtClean="0">
                <a:sym typeface="Symbol" panose="05050102010706020507" pitchFamily="18" charset="2"/>
              </a:rPr>
              <a:t>)</a:t>
            </a:r>
            <a:r>
              <a:rPr lang="en-US" sz="2000" dirty="0" smtClean="0"/>
              <a:t> to </a:t>
            </a:r>
            <a:r>
              <a:rPr lang="en-US" sz="2000" dirty="0"/>
              <a:t>form a thin film of water over </a:t>
            </a:r>
            <a:r>
              <a:rPr lang="en-US" sz="2000" dirty="0" smtClean="0"/>
              <a:t>the surface, the </a:t>
            </a:r>
            <a:r>
              <a:rPr lang="en-US" sz="2000" dirty="0"/>
              <a:t>water film will be in (</a:t>
            </a:r>
            <a:r>
              <a:rPr lang="en-US" sz="2000" dirty="0" smtClean="0"/>
              <a:t>unstable) equilibrium with air when s ~ 0.4</a:t>
            </a:r>
            <a:r>
              <a:rPr lang="en-US" sz="2000" dirty="0"/>
              <a:t>%.  </a:t>
            </a:r>
            <a:r>
              <a:rPr lang="en-US" sz="2000" dirty="0" smtClean="0"/>
              <a:t>When s &gt; 0.4</a:t>
            </a:r>
            <a:r>
              <a:rPr lang="en-US" sz="2000" dirty="0"/>
              <a:t>%, </a:t>
            </a:r>
            <a:r>
              <a:rPr lang="en-US" sz="2000" dirty="0" smtClean="0"/>
              <a:t>water will condense </a:t>
            </a:r>
            <a:r>
              <a:rPr lang="en-US" sz="2000" dirty="0"/>
              <a:t>onto the film of water and </a:t>
            </a:r>
            <a:r>
              <a:rPr lang="en-US" sz="2000" dirty="0" smtClean="0"/>
              <a:t>the droplet </a:t>
            </a:r>
            <a:r>
              <a:rPr lang="en-US" sz="2000" dirty="0"/>
              <a:t>would increase in </a:t>
            </a:r>
            <a:r>
              <a:rPr lang="en-US" sz="2000" dirty="0" smtClean="0"/>
              <a:t>size</a:t>
            </a:r>
            <a:endParaRPr lang="en-US" sz="20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17" y="2451686"/>
            <a:ext cx="3636947" cy="3127774"/>
          </a:xfrm>
          <a:prstGeom prst="rect">
            <a:avLst/>
          </a:prstGeom>
        </p:spPr>
      </p:pic>
      <p:cxnSp>
        <p:nvCxnSpPr>
          <p:cNvPr id="14" name="Straight Arrow Connector 13"/>
          <p:cNvCxnSpPr/>
          <p:nvPr/>
        </p:nvCxnSpPr>
        <p:spPr bwMode="auto">
          <a:xfrm flipH="1">
            <a:off x="3006436" y="4441649"/>
            <a:ext cx="3094" cy="61526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12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Chemical effect: Raoult’s law</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290" name="Picture 2" descr="red dots with a few black dots spaced out and surrounded by red d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66" y="1871361"/>
            <a:ext cx="2894889" cy="1358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357" y="683723"/>
            <a:ext cx="8635285" cy="1107996"/>
          </a:xfrm>
          <a:prstGeom prst="rect">
            <a:avLst/>
          </a:prstGeom>
        </p:spPr>
        <p:txBody>
          <a:bodyPr wrap="square">
            <a:spAutoFit/>
          </a:bodyPr>
          <a:lstStyle/>
          <a:p>
            <a:r>
              <a:rPr lang="en-US" sz="2200" dirty="0" smtClean="0"/>
              <a:t>Effect </a:t>
            </a:r>
            <a:r>
              <a:rPr lang="en-US" sz="2200" dirty="0"/>
              <a:t>of </a:t>
            </a:r>
            <a:r>
              <a:rPr lang="en-US" sz="2200" dirty="0" smtClean="0"/>
              <a:t>a solute (e.g. a soluble CCN) with negligible </a:t>
            </a:r>
            <a:r>
              <a:rPr lang="en-US" sz="2200" dirty="0" err="1" smtClean="0"/>
              <a:t>vapour</a:t>
            </a:r>
            <a:r>
              <a:rPr lang="en-US" sz="2200" dirty="0" smtClean="0"/>
              <a:t> pressure (e.g. a salt) on </a:t>
            </a:r>
            <a:r>
              <a:rPr lang="en-US" sz="2200" dirty="0"/>
              <a:t>the </a:t>
            </a:r>
            <a:r>
              <a:rPr lang="en-US" sz="2200" dirty="0" err="1" smtClean="0"/>
              <a:t>vapour</a:t>
            </a:r>
            <a:r>
              <a:rPr lang="en-US" sz="2200" dirty="0" smtClean="0"/>
              <a:t> pressure over a flat surface of the solution</a:t>
            </a:r>
            <a:endParaRPr lang="en-US" sz="2200" dirty="0"/>
          </a:p>
        </p:txBody>
      </p:sp>
      <p:sp>
        <p:nvSpPr>
          <p:cNvPr id="21" name="Text Box 3"/>
          <p:cNvSpPr txBox="1">
            <a:spLocks noChangeArrowheads="1"/>
          </p:cNvSpPr>
          <p:nvPr/>
        </p:nvSpPr>
        <p:spPr bwMode="auto">
          <a:xfrm>
            <a:off x="3109647" y="1613318"/>
            <a:ext cx="2357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Raoult’s law:</a:t>
            </a:r>
          </a:p>
        </p:txBody>
      </p:sp>
      <p:graphicFrame>
        <p:nvGraphicFramePr>
          <p:cNvPr id="22" name="Object 21"/>
          <p:cNvGraphicFramePr>
            <a:graphicFrameLocks noChangeAspect="1"/>
          </p:cNvGraphicFramePr>
          <p:nvPr>
            <p:extLst>
              <p:ext uri="{D42A27DB-BD31-4B8C-83A1-F6EECF244321}">
                <p14:modId xmlns:p14="http://schemas.microsoft.com/office/powerpoint/2010/main" val="553419930"/>
              </p:ext>
            </p:extLst>
          </p:nvPr>
        </p:nvGraphicFramePr>
        <p:xfrm>
          <a:off x="5489285" y="1553666"/>
          <a:ext cx="1985962" cy="473075"/>
        </p:xfrm>
        <a:graphic>
          <a:graphicData uri="http://schemas.openxmlformats.org/presentationml/2006/ole">
            <mc:AlternateContent xmlns:mc="http://schemas.openxmlformats.org/markup-compatibility/2006">
              <mc:Choice xmlns:v="urn:schemas-microsoft-com:vml" Requires="v">
                <p:oleObj spid="_x0000_s12330" name="Equation" r:id="rId5" imgW="952200" imgH="228600" progId="Equation.3">
                  <p:embed/>
                </p:oleObj>
              </mc:Choice>
              <mc:Fallback>
                <p:oleObj name="Equation" r:id="rId5" imgW="952200" imgH="228600" progId="Equation.3">
                  <p:embed/>
                  <p:pic>
                    <p:nvPicPr>
                      <p:cNvPr id="16" name="Object 15"/>
                      <p:cNvPicPr>
                        <a:picLocks noChangeAspect="1" noChangeArrowheads="1"/>
                      </p:cNvPicPr>
                      <p:nvPr/>
                    </p:nvPicPr>
                    <p:blipFill>
                      <a:blip r:embed="rId6"/>
                      <a:srcRect/>
                      <a:stretch>
                        <a:fillRect/>
                      </a:stretch>
                    </p:blipFill>
                    <p:spPr bwMode="auto">
                      <a:xfrm>
                        <a:off x="5489285" y="1553666"/>
                        <a:ext cx="1985962" cy="473075"/>
                      </a:xfrm>
                      <a:prstGeom prst="rect">
                        <a:avLst/>
                      </a:prstGeom>
                      <a:noFill/>
                      <a:ln w="28575">
                        <a:solidFill>
                          <a:srgbClr val="FF0000"/>
                        </a:solidFill>
                      </a:ln>
                      <a:effectLst/>
                      <a:extLst/>
                    </p:spPr>
                  </p:pic>
                </p:oleObj>
              </mc:Fallback>
            </mc:AlternateContent>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409" y="2061350"/>
            <a:ext cx="4209524" cy="89523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88" y="4932619"/>
            <a:ext cx="7855832" cy="890867"/>
          </a:xfrm>
          <a:prstGeom prst="rect">
            <a:avLst/>
          </a:prstGeom>
        </p:spPr>
      </p:pic>
      <p:sp>
        <p:nvSpPr>
          <p:cNvPr id="7" name="Rectangle 6"/>
          <p:cNvSpPr/>
          <p:nvPr/>
        </p:nvSpPr>
        <p:spPr>
          <a:xfrm>
            <a:off x="254357" y="4454626"/>
            <a:ext cx="9188562" cy="430887"/>
          </a:xfrm>
          <a:prstGeom prst="rect">
            <a:avLst/>
          </a:prstGeom>
        </p:spPr>
        <p:txBody>
          <a:bodyPr wrap="square">
            <a:spAutoFit/>
          </a:bodyPr>
          <a:lstStyle/>
          <a:p>
            <a:r>
              <a:rPr lang="en-US" sz="2200" dirty="0" err="1" smtClean="0"/>
              <a:t>Raoult’s</a:t>
            </a:r>
            <a:r>
              <a:rPr lang="en-US" sz="2200" dirty="0" smtClean="0"/>
              <a:t> law can be approximated for </a:t>
            </a:r>
            <a:r>
              <a:rPr lang="en-US" sz="2200" dirty="0"/>
              <a:t>a reasonably dilute solution </a:t>
            </a:r>
            <a:r>
              <a:rPr lang="en-US" sz="2200" dirty="0" smtClean="0"/>
              <a:t>as:</a:t>
            </a:r>
            <a:endParaRPr lang="en-US" sz="2200" dirty="0"/>
          </a:p>
        </p:txBody>
      </p:sp>
      <p:sp>
        <p:nvSpPr>
          <p:cNvPr id="3" name="Rectangle 2"/>
          <p:cNvSpPr/>
          <p:nvPr/>
        </p:nvSpPr>
        <p:spPr>
          <a:xfrm>
            <a:off x="3087255" y="2810741"/>
            <a:ext cx="6040192" cy="1754326"/>
          </a:xfrm>
          <a:prstGeom prst="rect">
            <a:avLst/>
          </a:prstGeom>
        </p:spPr>
        <p:txBody>
          <a:bodyPr wrap="square">
            <a:spAutoFit/>
          </a:bodyPr>
          <a:lstStyle/>
          <a:p>
            <a:r>
              <a:rPr lang="en-US" i="1" dirty="0" err="1" smtClean="0"/>
              <a:t>e</a:t>
            </a:r>
            <a:r>
              <a:rPr lang="en-US" i="1" baseline="-25000" dirty="0" err="1" smtClean="0"/>
              <a:t>sol</a:t>
            </a:r>
            <a:r>
              <a:rPr lang="en-US" dirty="0" smtClean="0"/>
              <a:t>: equilibrium </a:t>
            </a:r>
            <a:r>
              <a:rPr lang="en-US" dirty="0" err="1" smtClean="0"/>
              <a:t>vapour</a:t>
            </a:r>
            <a:r>
              <a:rPr lang="en-US" dirty="0" smtClean="0"/>
              <a:t> pressure of the solution</a:t>
            </a:r>
          </a:p>
          <a:p>
            <a:r>
              <a:rPr lang="en-US" i="1" dirty="0" err="1" smtClean="0"/>
              <a:t>e</a:t>
            </a:r>
            <a:r>
              <a:rPr lang="en-US" i="1" baseline="-25000" dirty="0" err="1" smtClean="0"/>
              <a:t>s</a:t>
            </a:r>
            <a:r>
              <a:rPr lang="en-US" dirty="0" smtClean="0"/>
              <a:t>: equilibrium </a:t>
            </a:r>
            <a:r>
              <a:rPr lang="en-US" dirty="0" err="1"/>
              <a:t>vapour</a:t>
            </a:r>
            <a:r>
              <a:rPr lang="en-US" dirty="0"/>
              <a:t> pressure of </a:t>
            </a:r>
            <a:r>
              <a:rPr lang="en-US" dirty="0" smtClean="0"/>
              <a:t>pure H2O</a:t>
            </a:r>
          </a:p>
          <a:p>
            <a:r>
              <a:rPr lang="en-US" i="1" dirty="0" err="1" smtClean="0"/>
              <a:t>n</a:t>
            </a:r>
            <a:r>
              <a:rPr lang="en-US" i="1" baseline="-25000" dirty="0" err="1" smtClean="0"/>
              <a:t>w</a:t>
            </a:r>
            <a:r>
              <a:rPr lang="en-US" dirty="0" smtClean="0"/>
              <a:t>: number </a:t>
            </a:r>
            <a:r>
              <a:rPr lang="en-US" dirty="0"/>
              <a:t>of moles of water per unit volume of </a:t>
            </a:r>
            <a:r>
              <a:rPr lang="en-US" dirty="0" smtClean="0"/>
              <a:t>solution</a:t>
            </a:r>
          </a:p>
          <a:p>
            <a:r>
              <a:rPr lang="en-US" i="1" dirty="0" smtClean="0"/>
              <a:t>n</a:t>
            </a:r>
            <a:r>
              <a:rPr lang="en-US" i="1" baseline="-25000" dirty="0" smtClean="0"/>
              <a:t>s</a:t>
            </a:r>
            <a:r>
              <a:rPr lang="en-US" dirty="0" smtClean="0"/>
              <a:t>: number </a:t>
            </a:r>
            <a:r>
              <a:rPr lang="en-US" dirty="0"/>
              <a:t>of moles of solute per unit volume of </a:t>
            </a:r>
            <a:r>
              <a:rPr lang="en-US" dirty="0" smtClean="0"/>
              <a:t>solution</a:t>
            </a:r>
            <a:endParaRPr lang="en-US" i="1" dirty="0" smtClean="0"/>
          </a:p>
          <a:p>
            <a:r>
              <a:rPr lang="en-US" i="1" dirty="0" err="1" smtClean="0"/>
              <a:t>n</a:t>
            </a:r>
            <a:r>
              <a:rPr lang="en-US" i="1" baseline="-25000" dirty="0" err="1" smtClean="0"/>
              <a:t>L</a:t>
            </a:r>
            <a:r>
              <a:rPr lang="en-US" dirty="0" smtClean="0"/>
              <a:t>: number </a:t>
            </a:r>
            <a:r>
              <a:rPr lang="en-US" dirty="0"/>
              <a:t>of moles of water per unit volume of pure </a:t>
            </a:r>
            <a:r>
              <a:rPr lang="en-US" dirty="0" smtClean="0"/>
              <a:t>water</a:t>
            </a:r>
            <a:endParaRPr lang="en-US" dirty="0"/>
          </a:p>
        </p:txBody>
      </p:sp>
      <p:sp>
        <p:nvSpPr>
          <p:cNvPr id="8" name="Rectangle 7"/>
          <p:cNvSpPr/>
          <p:nvPr/>
        </p:nvSpPr>
        <p:spPr>
          <a:xfrm>
            <a:off x="254357" y="5870592"/>
            <a:ext cx="9016410" cy="923330"/>
          </a:xfrm>
          <a:prstGeom prst="rect">
            <a:avLst/>
          </a:prstGeom>
        </p:spPr>
        <p:txBody>
          <a:bodyPr wrap="square">
            <a:spAutoFit/>
          </a:bodyPr>
          <a:lstStyle/>
          <a:p>
            <a:r>
              <a:rPr lang="en-US" dirty="0" err="1" smtClean="0"/>
              <a:t>V</a:t>
            </a:r>
            <a:r>
              <a:rPr lang="en-US" baseline="-25000" dirty="0" err="1" smtClean="0"/>
              <a:t>drop</a:t>
            </a:r>
            <a:r>
              <a:rPr lang="en-US" dirty="0" smtClean="0"/>
              <a:t>: volume </a:t>
            </a:r>
            <a:r>
              <a:rPr lang="en-US" dirty="0"/>
              <a:t>of </a:t>
            </a:r>
            <a:r>
              <a:rPr lang="en-US" dirty="0" smtClean="0"/>
              <a:t>the solution droplet	         N</a:t>
            </a:r>
            <a:r>
              <a:rPr lang="en-US" baseline="-25000" dirty="0" smtClean="0"/>
              <a:t>s</a:t>
            </a:r>
            <a:r>
              <a:rPr lang="en-US" dirty="0" smtClean="0"/>
              <a:t> : total </a:t>
            </a:r>
            <a:r>
              <a:rPr lang="en-US" dirty="0"/>
              <a:t>moles of </a:t>
            </a:r>
            <a:r>
              <a:rPr lang="en-US" dirty="0" smtClean="0"/>
              <a:t>solute</a:t>
            </a:r>
          </a:p>
          <a:p>
            <a:r>
              <a:rPr lang="en-US" dirty="0" smtClean="0"/>
              <a:t>i: </a:t>
            </a:r>
            <a:r>
              <a:rPr lang="en-US" dirty="0" err="1" smtClean="0"/>
              <a:t>Van’t</a:t>
            </a:r>
            <a:r>
              <a:rPr lang="en-US" dirty="0" smtClean="0"/>
              <a:t> </a:t>
            </a:r>
            <a:r>
              <a:rPr lang="en-US" dirty="0"/>
              <a:t>Hoff </a:t>
            </a:r>
            <a:r>
              <a:rPr lang="en-US" dirty="0" smtClean="0"/>
              <a:t>factor. Accounts </a:t>
            </a:r>
            <a:r>
              <a:rPr lang="en-US" dirty="0"/>
              <a:t>for the splitting of some solutes into components when they dissolve. </a:t>
            </a:r>
            <a:r>
              <a:rPr lang="en-US" dirty="0" smtClean="0"/>
              <a:t>E.g. </a:t>
            </a:r>
            <a:r>
              <a:rPr lang="en-US" dirty="0" err="1" smtClean="0"/>
              <a:t>NaCl</a:t>
            </a:r>
            <a:r>
              <a:rPr lang="en-US" dirty="0"/>
              <a:t>, which splits into two ions in </a:t>
            </a:r>
            <a:r>
              <a:rPr lang="en-US" dirty="0" smtClean="0"/>
              <a:t>solution (Na</a:t>
            </a:r>
            <a:r>
              <a:rPr lang="en-US" baseline="30000" dirty="0"/>
              <a:t>+</a:t>
            </a:r>
            <a:r>
              <a:rPr lang="en-US" dirty="0"/>
              <a:t> and Cl</a:t>
            </a:r>
            <a:r>
              <a:rPr lang="en-US" baseline="30000" dirty="0" smtClean="0"/>
              <a:t>–</a:t>
            </a:r>
            <a:r>
              <a:rPr lang="en-US" dirty="0" smtClean="0"/>
              <a:t>) has  </a:t>
            </a:r>
            <a:r>
              <a:rPr lang="en-US" dirty="0" err="1" smtClean="0"/>
              <a:t>i</a:t>
            </a:r>
            <a:r>
              <a:rPr lang="en-US" dirty="0" smtClean="0"/>
              <a:t> </a:t>
            </a:r>
            <a:r>
              <a:rPr lang="en-US" dirty="0"/>
              <a:t>= </a:t>
            </a:r>
            <a:r>
              <a:rPr lang="en-US" dirty="0" smtClean="0"/>
              <a:t>2</a:t>
            </a:r>
            <a:endParaRPr lang="en-US" dirty="0"/>
          </a:p>
        </p:txBody>
      </p:sp>
      <p:sp>
        <p:nvSpPr>
          <p:cNvPr id="9" name="Rectangle 8"/>
          <p:cNvSpPr/>
          <p:nvPr/>
        </p:nvSpPr>
        <p:spPr bwMode="auto">
          <a:xfrm>
            <a:off x="8281115" y="4833997"/>
            <a:ext cx="206062" cy="29179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71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theory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7740" y="812512"/>
            <a:ext cx="8635285" cy="1107996"/>
          </a:xfrm>
          <a:prstGeom prst="rect">
            <a:avLst/>
          </a:prstGeom>
        </p:spPr>
        <p:txBody>
          <a:bodyPr wrap="square">
            <a:spAutoFit/>
          </a:bodyPr>
          <a:lstStyle/>
          <a:p>
            <a:r>
              <a:rPr lang="en-US" sz="2200" dirty="0" smtClean="0"/>
              <a:t>By putting together the </a:t>
            </a:r>
            <a:r>
              <a:rPr lang="en-US" sz="2200" dirty="0" smtClean="0">
                <a:solidFill>
                  <a:srgbClr val="0000FF"/>
                </a:solidFill>
              </a:rPr>
              <a:t>curvature effect </a:t>
            </a:r>
            <a:r>
              <a:rPr lang="en-US" sz="2200" dirty="0" smtClean="0"/>
              <a:t>and the </a:t>
            </a:r>
            <a:r>
              <a:rPr lang="en-US" sz="2200" dirty="0" err="1" smtClean="0">
                <a:solidFill>
                  <a:srgbClr val="0000FF"/>
                </a:solidFill>
              </a:rPr>
              <a:t>Raoult’s</a:t>
            </a:r>
            <a:r>
              <a:rPr lang="en-US" sz="2200" dirty="0" smtClean="0">
                <a:solidFill>
                  <a:srgbClr val="0000FF"/>
                </a:solidFill>
              </a:rPr>
              <a:t> law</a:t>
            </a:r>
            <a:r>
              <a:rPr lang="en-US" sz="2200" dirty="0" smtClean="0"/>
              <a:t> the </a:t>
            </a:r>
            <a:r>
              <a:rPr lang="en-US" sz="2200" dirty="0"/>
              <a:t>equilibrium vapor pressure for a water drop containing a solute is </a:t>
            </a:r>
            <a:r>
              <a:rPr lang="en-US" sz="2200" dirty="0" smtClean="0"/>
              <a:t>the </a:t>
            </a:r>
            <a:r>
              <a:rPr lang="en-US" sz="2200" dirty="0"/>
              <a:t>triple product </a:t>
            </a:r>
            <a:r>
              <a:rPr lang="en-US" sz="2200" dirty="0" smtClean="0"/>
              <a:t>of:</a:t>
            </a:r>
          </a:p>
        </p:txBody>
      </p:sp>
      <p:sp>
        <p:nvSpPr>
          <p:cNvPr id="14" name="Rectangle 13"/>
          <p:cNvSpPr/>
          <p:nvPr/>
        </p:nvSpPr>
        <p:spPr>
          <a:xfrm>
            <a:off x="679468" y="2484229"/>
            <a:ext cx="3120920" cy="1446550"/>
          </a:xfrm>
          <a:prstGeom prst="rect">
            <a:avLst/>
          </a:prstGeom>
          <a:ln w="28575">
            <a:solidFill>
              <a:srgbClr val="FF0000"/>
            </a:solidFill>
          </a:ln>
        </p:spPr>
        <p:txBody>
          <a:bodyPr wrap="square">
            <a:spAutoFit/>
          </a:bodyPr>
          <a:lstStyle/>
          <a:p>
            <a:pPr algn="ctr"/>
            <a:r>
              <a:rPr lang="en-US" sz="2200" dirty="0" smtClean="0"/>
              <a:t>saturation </a:t>
            </a:r>
            <a:r>
              <a:rPr lang="en-US" sz="2200" dirty="0"/>
              <a:t>vapor pressure for pure water over a plane </a:t>
            </a:r>
            <a:r>
              <a:rPr lang="en-US" sz="2200" dirty="0" smtClean="0"/>
              <a:t>surface (</a:t>
            </a:r>
            <a:r>
              <a:rPr lang="en-US" sz="2200" dirty="0" err="1" smtClean="0">
                <a:solidFill>
                  <a:srgbClr val="FF0000"/>
                </a:solidFill>
              </a:rPr>
              <a:t>e</a:t>
            </a:r>
            <a:r>
              <a:rPr lang="en-US" sz="2200" baseline="-25000" dirty="0" err="1" smtClean="0">
                <a:solidFill>
                  <a:srgbClr val="FF0000"/>
                </a:solidFill>
              </a:rPr>
              <a:t>s</a:t>
            </a:r>
            <a:r>
              <a:rPr lang="en-US" sz="2200" dirty="0" smtClean="0"/>
              <a:t>)</a:t>
            </a:r>
            <a:endParaRPr lang="en-US" sz="2200" dirty="0"/>
          </a:p>
        </p:txBody>
      </p:sp>
      <p:sp>
        <p:nvSpPr>
          <p:cNvPr id="15" name="Rectangle 14"/>
          <p:cNvSpPr/>
          <p:nvPr/>
        </p:nvSpPr>
        <p:spPr>
          <a:xfrm>
            <a:off x="4283462" y="2712679"/>
            <a:ext cx="1715038" cy="769441"/>
          </a:xfrm>
          <a:prstGeom prst="rect">
            <a:avLst/>
          </a:prstGeom>
          <a:ln w="28575">
            <a:solidFill>
              <a:srgbClr val="FF0000"/>
            </a:solidFill>
          </a:ln>
        </p:spPr>
        <p:txBody>
          <a:bodyPr wrap="square">
            <a:spAutoFit/>
          </a:bodyPr>
          <a:lstStyle/>
          <a:p>
            <a:pPr algn="ctr"/>
            <a:r>
              <a:rPr lang="en-US" sz="2200" dirty="0" smtClean="0"/>
              <a:t>curvature (</a:t>
            </a:r>
            <a:r>
              <a:rPr lang="en-US" sz="2200" dirty="0" smtClean="0">
                <a:solidFill>
                  <a:srgbClr val="FF0000"/>
                </a:solidFill>
              </a:rPr>
              <a:t>e</a:t>
            </a:r>
            <a:r>
              <a:rPr lang="en-US" sz="2200" baseline="-25000" dirty="0" smtClean="0">
                <a:solidFill>
                  <a:srgbClr val="FF0000"/>
                </a:solidFill>
              </a:rPr>
              <a:t>sc</a:t>
            </a:r>
            <a:r>
              <a:rPr lang="en-US" sz="2200" dirty="0" smtClean="0"/>
              <a:t>)</a:t>
            </a:r>
            <a:endParaRPr lang="en-US" sz="2200" dirty="0"/>
          </a:p>
        </p:txBody>
      </p:sp>
      <p:sp>
        <p:nvSpPr>
          <p:cNvPr id="16" name="Rectangle 15"/>
          <p:cNvSpPr/>
          <p:nvPr/>
        </p:nvSpPr>
        <p:spPr>
          <a:xfrm>
            <a:off x="3838039" y="2822783"/>
            <a:ext cx="564524" cy="523220"/>
          </a:xfrm>
          <a:prstGeom prst="rect">
            <a:avLst/>
          </a:prstGeom>
        </p:spPr>
        <p:txBody>
          <a:bodyPr wrap="square">
            <a:spAutoFit/>
          </a:bodyPr>
          <a:lstStyle/>
          <a:p>
            <a:r>
              <a:rPr lang="en-US" sz="2800" dirty="0" smtClean="0"/>
              <a:t>x</a:t>
            </a:r>
            <a:endParaRPr lang="en-US" sz="2800" dirty="0"/>
          </a:p>
        </p:txBody>
      </p:sp>
      <p:sp>
        <p:nvSpPr>
          <p:cNvPr id="17" name="Rectangle 16"/>
          <p:cNvSpPr/>
          <p:nvPr/>
        </p:nvSpPr>
        <p:spPr>
          <a:xfrm>
            <a:off x="5998500" y="2814112"/>
            <a:ext cx="564524" cy="523220"/>
          </a:xfrm>
          <a:prstGeom prst="rect">
            <a:avLst/>
          </a:prstGeom>
        </p:spPr>
        <p:txBody>
          <a:bodyPr wrap="square">
            <a:spAutoFit/>
          </a:bodyPr>
          <a:lstStyle/>
          <a:p>
            <a:r>
              <a:rPr lang="en-US" sz="2800" dirty="0" smtClean="0"/>
              <a:t>x</a:t>
            </a:r>
            <a:endParaRPr lang="en-US" sz="2800" dirty="0"/>
          </a:p>
        </p:txBody>
      </p:sp>
      <p:sp>
        <p:nvSpPr>
          <p:cNvPr id="18" name="Rectangle 17"/>
          <p:cNvSpPr/>
          <p:nvPr/>
        </p:nvSpPr>
        <p:spPr>
          <a:xfrm>
            <a:off x="6481574" y="2733974"/>
            <a:ext cx="2279562" cy="769441"/>
          </a:xfrm>
          <a:prstGeom prst="rect">
            <a:avLst/>
          </a:prstGeom>
          <a:ln w="28575">
            <a:solidFill>
              <a:srgbClr val="FF0000"/>
            </a:solidFill>
          </a:ln>
        </p:spPr>
        <p:txBody>
          <a:bodyPr wrap="square">
            <a:spAutoFit/>
          </a:bodyPr>
          <a:lstStyle/>
          <a:p>
            <a:pPr algn="ctr"/>
            <a:r>
              <a:rPr lang="en-US" sz="2200" dirty="0" smtClean="0"/>
              <a:t>solute effect </a:t>
            </a:r>
            <a:r>
              <a:rPr lang="en-US" sz="2200" dirty="0"/>
              <a:t>(</a:t>
            </a:r>
            <a:r>
              <a:rPr lang="en-US" sz="2200" dirty="0" err="1" smtClean="0">
                <a:solidFill>
                  <a:srgbClr val="FF0000"/>
                </a:solidFill>
              </a:rPr>
              <a:t>e</a:t>
            </a:r>
            <a:r>
              <a:rPr lang="en-US" sz="2200" baseline="-25000" dirty="0" err="1" smtClean="0">
                <a:solidFill>
                  <a:srgbClr val="FF0000"/>
                </a:solidFill>
              </a:rPr>
              <a:t>sol</a:t>
            </a:r>
            <a:r>
              <a:rPr lang="en-US" sz="2200" dirty="0" smtClean="0"/>
              <a:t>)</a:t>
            </a:r>
            <a:endParaRPr lang="en-US" sz="2200"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26" y="4808989"/>
            <a:ext cx="4619048" cy="933333"/>
          </a:xfrm>
          <a:prstGeom prst="rect">
            <a:avLst/>
          </a:prstGeom>
          <a:ln w="38100">
            <a:solidFill>
              <a:srgbClr val="FF0000"/>
            </a:solidFill>
          </a:ln>
        </p:spPr>
      </p:pic>
      <p:sp>
        <p:nvSpPr>
          <p:cNvPr id="11" name="Right Arrow 10"/>
          <p:cNvSpPr/>
          <p:nvPr/>
        </p:nvSpPr>
        <p:spPr bwMode="auto">
          <a:xfrm rot="7620204">
            <a:off x="3465094" y="3921225"/>
            <a:ext cx="1323362" cy="448659"/>
          </a:xfrm>
          <a:prstGeom prst="right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464252265"/>
              </p:ext>
            </p:extLst>
          </p:nvPr>
        </p:nvGraphicFramePr>
        <p:xfrm>
          <a:off x="6280762" y="5103140"/>
          <a:ext cx="1985962" cy="473075"/>
        </p:xfrm>
        <a:graphic>
          <a:graphicData uri="http://schemas.openxmlformats.org/presentationml/2006/ole">
            <mc:AlternateContent xmlns:mc="http://schemas.openxmlformats.org/markup-compatibility/2006">
              <mc:Choice xmlns:v="urn:schemas-microsoft-com:vml" Requires="v">
                <p:oleObj spid="_x0000_s14368" name="Equation" r:id="rId5" imgW="952200" imgH="228600" progId="Equation.3">
                  <p:embed/>
                </p:oleObj>
              </mc:Choice>
              <mc:Fallback>
                <p:oleObj name="Equation" r:id="rId5" imgW="952200" imgH="228600" progId="Equation.3">
                  <p:embed/>
                  <p:pic>
                    <p:nvPicPr>
                      <p:cNvPr id="22" name="Object 21"/>
                      <p:cNvPicPr>
                        <a:picLocks noChangeAspect="1" noChangeArrowheads="1"/>
                      </p:cNvPicPr>
                      <p:nvPr/>
                    </p:nvPicPr>
                    <p:blipFill>
                      <a:blip r:embed="rId6"/>
                      <a:srcRect/>
                      <a:stretch>
                        <a:fillRect/>
                      </a:stretch>
                    </p:blipFill>
                    <p:spPr bwMode="auto">
                      <a:xfrm>
                        <a:off x="6280762" y="5103140"/>
                        <a:ext cx="1985962" cy="473075"/>
                      </a:xfrm>
                      <a:prstGeom prst="rect">
                        <a:avLst/>
                      </a:prstGeom>
                      <a:noFill/>
                      <a:ln w="28575">
                        <a:solidFill>
                          <a:srgbClr val="FF0000"/>
                        </a:solidFill>
                      </a:ln>
                      <a:effectLst/>
                      <a:extLst/>
                    </p:spPr>
                  </p:pic>
                </p:oleObj>
              </mc:Fallback>
            </mc:AlternateContent>
          </a:graphicData>
        </a:graphic>
      </p:graphicFrame>
      <p:sp>
        <p:nvSpPr>
          <p:cNvPr id="24" name="Right Arrow 23"/>
          <p:cNvSpPr/>
          <p:nvPr/>
        </p:nvSpPr>
        <p:spPr bwMode="auto">
          <a:xfrm rot="3948196">
            <a:off x="6785222" y="4024103"/>
            <a:ext cx="1323362" cy="448659"/>
          </a:xfrm>
          <a:prstGeom prst="right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195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theroy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58653" y="612099"/>
            <a:ext cx="8635285" cy="430887"/>
          </a:xfrm>
          <a:prstGeom prst="rect">
            <a:avLst/>
          </a:prstGeom>
        </p:spPr>
        <p:txBody>
          <a:bodyPr wrap="square">
            <a:spAutoFit/>
          </a:bodyPr>
          <a:lstStyle/>
          <a:p>
            <a:r>
              <a:rPr lang="en-US" sz="2200" dirty="0" smtClean="0"/>
              <a:t>The resulting expression is called the </a:t>
            </a:r>
            <a:r>
              <a:rPr lang="en-US" sz="2200" dirty="0" smtClean="0">
                <a:solidFill>
                  <a:srgbClr val="FF0000"/>
                </a:solidFill>
              </a:rPr>
              <a:t>Koehler equation</a:t>
            </a:r>
            <a:r>
              <a:rPr lang="en-US" sz="22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61" y="1042986"/>
            <a:ext cx="6142122" cy="2935350"/>
          </a:xfrm>
          <a:prstGeom prst="rect">
            <a:avLst/>
          </a:prstGeom>
        </p:spPr>
      </p:pic>
      <p:sp>
        <p:nvSpPr>
          <p:cNvPr id="3" name="Rectangle 2"/>
          <p:cNvSpPr/>
          <p:nvPr/>
        </p:nvSpPr>
        <p:spPr>
          <a:xfrm>
            <a:off x="764374" y="5464782"/>
            <a:ext cx="7615251" cy="1107996"/>
          </a:xfrm>
          <a:prstGeom prst="rect">
            <a:avLst/>
          </a:prstGeom>
        </p:spPr>
        <p:txBody>
          <a:bodyPr wrap="square">
            <a:spAutoFit/>
          </a:bodyPr>
          <a:lstStyle/>
          <a:p>
            <a:r>
              <a:rPr lang="en-US" sz="2200" dirty="0" smtClean="0"/>
              <a:t>There </a:t>
            </a:r>
            <a:r>
              <a:rPr lang="en-US" sz="2200" dirty="0"/>
              <a:t>are two competing effects: the </a:t>
            </a:r>
            <a:r>
              <a:rPr lang="en-US" sz="2200" dirty="0">
                <a:solidFill>
                  <a:srgbClr val="00B050"/>
                </a:solidFill>
              </a:rPr>
              <a:t>curvature or Kelvin effect</a:t>
            </a:r>
            <a:r>
              <a:rPr lang="en-US" sz="2200" dirty="0">
                <a:solidFill>
                  <a:srgbClr val="0000FF"/>
                </a:solidFill>
              </a:rPr>
              <a:t> </a:t>
            </a:r>
            <a:r>
              <a:rPr lang="en-US" sz="2200" dirty="0"/>
              <a:t>that depends on the inverse of </a:t>
            </a:r>
            <a:r>
              <a:rPr lang="en-US" sz="2200" dirty="0" err="1" smtClean="0"/>
              <a:t>r</a:t>
            </a:r>
            <a:r>
              <a:rPr lang="en-US" sz="2200" baseline="-25000" dirty="0" err="1" smtClean="0"/>
              <a:t>d</a:t>
            </a:r>
            <a:r>
              <a:rPr lang="en-US" sz="2200" dirty="0" smtClean="0"/>
              <a:t> </a:t>
            </a:r>
            <a:r>
              <a:rPr lang="en-US" sz="2200" dirty="0"/>
              <a:t>and the </a:t>
            </a:r>
            <a:r>
              <a:rPr lang="en-US" sz="2200" dirty="0">
                <a:solidFill>
                  <a:srgbClr val="0000FF"/>
                </a:solidFill>
              </a:rPr>
              <a:t>solute or </a:t>
            </a:r>
            <a:r>
              <a:rPr lang="en-US" sz="2200" dirty="0" err="1">
                <a:solidFill>
                  <a:srgbClr val="0000FF"/>
                </a:solidFill>
              </a:rPr>
              <a:t>Raoult</a:t>
            </a:r>
            <a:r>
              <a:rPr lang="en-US" sz="2200" dirty="0">
                <a:solidFill>
                  <a:srgbClr val="0000FF"/>
                </a:solidFill>
              </a:rPr>
              <a:t> effect </a:t>
            </a:r>
            <a:r>
              <a:rPr lang="en-US" sz="2200" dirty="0"/>
              <a:t>that depends on the inverse of the </a:t>
            </a:r>
            <a:r>
              <a:rPr lang="en-US" sz="2200" dirty="0" smtClean="0"/>
              <a:t>droplet r</a:t>
            </a:r>
            <a:r>
              <a:rPr lang="en-US" sz="2200" baseline="-25000" dirty="0" smtClean="0"/>
              <a:t>d</a:t>
            </a:r>
            <a:r>
              <a:rPr lang="en-US" sz="2200" baseline="30000" dirty="0" smtClean="0"/>
              <a:t>3</a:t>
            </a:r>
            <a:endParaRPr lang="en-US" sz="2200" dirty="0"/>
          </a:p>
        </p:txBody>
      </p:sp>
      <p:sp>
        <p:nvSpPr>
          <p:cNvPr id="5" name="Rectangle 4"/>
          <p:cNvSpPr/>
          <p:nvPr/>
        </p:nvSpPr>
        <p:spPr bwMode="auto">
          <a:xfrm>
            <a:off x="1906073" y="3245476"/>
            <a:ext cx="5048519" cy="73286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858653" y="4213727"/>
            <a:ext cx="7175638" cy="1107996"/>
          </a:xfrm>
          <a:prstGeom prst="rect">
            <a:avLst/>
          </a:prstGeom>
        </p:spPr>
        <p:txBody>
          <a:bodyPr wrap="square">
            <a:spAutoFit/>
          </a:bodyPr>
          <a:lstStyle/>
          <a:p>
            <a:r>
              <a:rPr lang="en-US" sz="2200" dirty="0"/>
              <a:t> </a:t>
            </a:r>
            <a:r>
              <a:rPr lang="en-US" sz="2200" dirty="0" smtClean="0"/>
              <a:t>It gives the </a:t>
            </a:r>
            <a:r>
              <a:rPr lang="en-US" sz="2200" dirty="0" smtClean="0">
                <a:solidFill>
                  <a:srgbClr val="FF0000"/>
                </a:solidFill>
              </a:rPr>
              <a:t>equilibrium </a:t>
            </a:r>
            <a:r>
              <a:rPr lang="en-US" sz="2200" dirty="0">
                <a:solidFill>
                  <a:srgbClr val="FF0000"/>
                </a:solidFill>
              </a:rPr>
              <a:t>vapor pressure </a:t>
            </a:r>
            <a:r>
              <a:rPr lang="en-US" sz="2200" dirty="0" smtClean="0">
                <a:solidFill>
                  <a:srgbClr val="FF0000"/>
                </a:solidFill>
              </a:rPr>
              <a:t>(</a:t>
            </a:r>
            <a:r>
              <a:rPr lang="en-US" sz="2200" i="1" dirty="0" err="1" smtClean="0">
                <a:solidFill>
                  <a:srgbClr val="FF0000"/>
                </a:solidFill>
              </a:rPr>
              <a:t>e</a:t>
            </a:r>
            <a:r>
              <a:rPr lang="en-US" sz="2200" i="1" baseline="-25000" dirty="0" err="1" smtClean="0">
                <a:solidFill>
                  <a:srgbClr val="FF0000"/>
                </a:solidFill>
              </a:rPr>
              <a:t>eq</a:t>
            </a:r>
            <a:r>
              <a:rPr lang="en-US" sz="2200" dirty="0" smtClean="0">
                <a:solidFill>
                  <a:srgbClr val="FF0000"/>
                </a:solidFill>
              </a:rPr>
              <a:t>) </a:t>
            </a:r>
            <a:r>
              <a:rPr lang="en-US" sz="2200" dirty="0" smtClean="0"/>
              <a:t>that </a:t>
            </a:r>
            <a:r>
              <a:rPr lang="en-US" sz="2200" dirty="0"/>
              <a:t>a </a:t>
            </a:r>
            <a:r>
              <a:rPr lang="en-US" sz="2200" dirty="0" smtClean="0"/>
              <a:t>droplet </a:t>
            </a:r>
            <a:r>
              <a:rPr lang="en-US" sz="2200" dirty="0"/>
              <a:t>will have for a given </a:t>
            </a:r>
            <a:r>
              <a:rPr lang="en-US" sz="2200" dirty="0" smtClean="0"/>
              <a:t>droplet </a:t>
            </a:r>
            <a:r>
              <a:rPr lang="en-US" sz="2200" dirty="0"/>
              <a:t>radius </a:t>
            </a:r>
            <a:r>
              <a:rPr lang="en-US" sz="2200" dirty="0" smtClean="0"/>
              <a:t>(</a:t>
            </a:r>
            <a:r>
              <a:rPr lang="en-US" sz="2200" i="1" dirty="0" err="1" smtClean="0"/>
              <a:t>r</a:t>
            </a:r>
            <a:r>
              <a:rPr lang="en-US" sz="2200" i="1" baseline="-25000" dirty="0" err="1" smtClean="0"/>
              <a:t>d</a:t>
            </a:r>
            <a:r>
              <a:rPr lang="en-US" sz="2200" dirty="0" smtClean="0"/>
              <a:t>) and </a:t>
            </a:r>
            <a:r>
              <a:rPr lang="en-US" sz="2200" dirty="0"/>
              <a:t>given number of moles of solute </a:t>
            </a:r>
            <a:r>
              <a:rPr lang="en-US" sz="2200" dirty="0" smtClean="0"/>
              <a:t>(</a:t>
            </a:r>
            <a:r>
              <a:rPr lang="en-US" sz="2200" i="1" dirty="0" smtClean="0"/>
              <a:t>N</a:t>
            </a:r>
            <a:r>
              <a:rPr lang="en-US" sz="2200" i="1" baseline="-25000" dirty="0" smtClean="0"/>
              <a:t>s</a:t>
            </a:r>
            <a:r>
              <a:rPr lang="en-US" sz="2200" dirty="0" smtClean="0"/>
              <a:t>). </a:t>
            </a:r>
            <a:endParaRPr lang="en-US" sz="2200" dirty="0"/>
          </a:p>
        </p:txBody>
      </p:sp>
    </p:spTree>
    <p:extLst>
      <p:ext uri="{BB962C8B-B14F-4D97-AF65-F5344CB8AC3E}">
        <p14:creationId xmlns:p14="http://schemas.microsoft.com/office/powerpoint/2010/main" val="28432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theroy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97805" y="1773453"/>
            <a:ext cx="4946195" cy="1107996"/>
          </a:xfrm>
          <a:prstGeom prst="rect">
            <a:avLst/>
          </a:prstGeom>
        </p:spPr>
        <p:txBody>
          <a:bodyPr wrap="square">
            <a:spAutoFit/>
          </a:bodyPr>
          <a:lstStyle/>
          <a:p>
            <a:r>
              <a:rPr lang="en-US" sz="2200" dirty="0" smtClean="0"/>
              <a:t>We </a:t>
            </a:r>
            <a:r>
              <a:rPr lang="en-US" sz="2200" dirty="0"/>
              <a:t>define a new </a:t>
            </a:r>
            <a:r>
              <a:rPr lang="en-US" sz="2200" dirty="0">
                <a:solidFill>
                  <a:srgbClr val="FF0000"/>
                </a:solidFill>
              </a:rPr>
              <a:t>saturation ratio </a:t>
            </a:r>
            <a:r>
              <a:rPr lang="en-US" sz="2200" dirty="0"/>
              <a:t>and </a:t>
            </a:r>
            <a:r>
              <a:rPr lang="en-US" sz="2200" dirty="0" err="1">
                <a:solidFill>
                  <a:srgbClr val="FF0000"/>
                </a:solidFill>
              </a:rPr>
              <a:t>supersaturation</a:t>
            </a:r>
            <a:r>
              <a:rPr lang="en-US" sz="2200" dirty="0">
                <a:solidFill>
                  <a:srgbClr val="FF0000"/>
                </a:solidFill>
              </a:rPr>
              <a:t> </a:t>
            </a:r>
            <a:r>
              <a:rPr lang="en-US" sz="2200" dirty="0"/>
              <a:t>for a particle, </a:t>
            </a:r>
            <a:r>
              <a:rPr lang="en-US" sz="2200" dirty="0" err="1"/>
              <a:t>S</a:t>
            </a:r>
            <a:r>
              <a:rPr lang="en-US" sz="2200" baseline="-25000" dirty="0" err="1"/>
              <a:t>k</a:t>
            </a:r>
            <a:r>
              <a:rPr lang="en-US" sz="2200" dirty="0"/>
              <a:t> and </a:t>
            </a:r>
            <a:r>
              <a:rPr lang="en-US" sz="2200" dirty="0" err="1" smtClean="0"/>
              <a:t>s</a:t>
            </a:r>
            <a:r>
              <a:rPr lang="en-US" sz="2200" baseline="-25000" dirty="0" err="1" smtClean="0"/>
              <a:t>k</a:t>
            </a:r>
            <a:r>
              <a:rPr lang="en-US" sz="2200" dirty="0"/>
              <a:t> </a:t>
            </a:r>
            <a:r>
              <a:rPr lang="en-US" sz="2200" dirty="0" smtClean="0"/>
              <a:t>( “</a:t>
            </a:r>
            <a:r>
              <a:rPr lang="en-US" sz="2200" dirty="0"/>
              <a:t>k” stands for “</a:t>
            </a:r>
            <a:r>
              <a:rPr lang="en-US" sz="2200" dirty="0" smtClean="0"/>
              <a:t>Koehler”) as:</a:t>
            </a:r>
            <a:endParaRPr lang="en-US" sz="2200" dirty="0"/>
          </a:p>
        </p:txBody>
      </p:sp>
      <p:sp>
        <p:nvSpPr>
          <p:cNvPr id="21" name="Rectangle 20"/>
          <p:cNvSpPr/>
          <p:nvPr/>
        </p:nvSpPr>
        <p:spPr>
          <a:xfrm>
            <a:off x="163442" y="1860072"/>
            <a:ext cx="3078349" cy="400110"/>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Saturation ratio S = </a:t>
            </a:r>
            <a:r>
              <a:rPr lang="it-IT" sz="2000" i="1" dirty="0" smtClean="0">
                <a:latin typeface="Tahoma" panose="020B0604030504040204" pitchFamily="34" charset="0"/>
                <a:ea typeface="Tahoma" panose="020B0604030504040204" pitchFamily="34" charset="0"/>
                <a:cs typeface="Tahoma" panose="020B0604030504040204" pitchFamily="34" charset="0"/>
              </a:rPr>
              <a:t>e/e</a:t>
            </a:r>
            <a:r>
              <a:rPr lang="it-IT" sz="2000" i="1" baseline="-25000" dirty="0" smtClean="0">
                <a:latin typeface="Tahoma" panose="020B0604030504040204" pitchFamily="34" charset="0"/>
                <a:ea typeface="Tahoma" panose="020B0604030504040204" pitchFamily="34" charset="0"/>
                <a:cs typeface="Tahoma" panose="020B0604030504040204" pitchFamily="34" charset="0"/>
              </a:rPr>
              <a:t>s</a:t>
            </a:r>
            <a:endParaRPr lang="en-US" sz="2000" i="1" baseline="-25000" dirty="0"/>
          </a:p>
        </p:txBody>
      </p:sp>
      <p:sp>
        <p:nvSpPr>
          <p:cNvPr id="22" name="Rectangle 21"/>
          <p:cNvSpPr/>
          <p:nvPr/>
        </p:nvSpPr>
        <p:spPr>
          <a:xfrm>
            <a:off x="163442" y="2260182"/>
            <a:ext cx="3907597" cy="400110"/>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Supersaturation s =S-1 = </a:t>
            </a:r>
            <a:r>
              <a:rPr lang="it-IT" sz="2000" i="1" dirty="0" smtClean="0">
                <a:latin typeface="Tahoma" panose="020B0604030504040204" pitchFamily="34" charset="0"/>
                <a:ea typeface="Tahoma" panose="020B0604030504040204" pitchFamily="34" charset="0"/>
                <a:cs typeface="Tahoma" panose="020B0604030504040204" pitchFamily="34" charset="0"/>
              </a:rPr>
              <a:t>e/e</a:t>
            </a:r>
            <a:r>
              <a:rPr lang="it-IT" sz="2000" i="1" baseline="-25000" dirty="0" smtClean="0">
                <a:latin typeface="Tahoma" panose="020B0604030504040204" pitchFamily="34" charset="0"/>
                <a:ea typeface="Tahoma" panose="020B0604030504040204" pitchFamily="34" charset="0"/>
                <a:cs typeface="Tahoma" panose="020B0604030504040204" pitchFamily="34" charset="0"/>
              </a:rPr>
              <a:t>s </a:t>
            </a:r>
            <a:r>
              <a:rPr lang="it-IT" sz="2000" i="1" dirty="0" smtClean="0">
                <a:latin typeface="Tahoma" panose="020B0604030504040204" pitchFamily="34" charset="0"/>
                <a:ea typeface="Tahoma" panose="020B0604030504040204" pitchFamily="34" charset="0"/>
                <a:cs typeface="Tahoma" panose="020B0604030504040204" pitchFamily="34" charset="0"/>
              </a:rPr>
              <a:t>-1</a:t>
            </a:r>
            <a:endParaRPr lang="en-US" sz="2000" i="1"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0256" t="76789" r="10694"/>
          <a:stretch/>
        </p:blipFill>
        <p:spPr>
          <a:xfrm>
            <a:off x="1752183" y="849805"/>
            <a:ext cx="4855336" cy="681344"/>
          </a:xfrm>
          <a:prstGeom prst="rect">
            <a:avLst/>
          </a:prstGeom>
          <a:ln w="28575">
            <a:solidFill>
              <a:srgbClr val="FF0000"/>
            </a:solidFill>
          </a:ln>
        </p:spPr>
      </p:pic>
      <p:pic>
        <p:nvPicPr>
          <p:cNvPr id="12" name="Picture 11"/>
          <p:cNvPicPr>
            <a:picLocks noChangeAspect="1"/>
          </p:cNvPicPr>
          <p:nvPr/>
        </p:nvPicPr>
        <p:blipFill rotWithShape="1">
          <a:blip r:embed="rId4"/>
          <a:srcRect l="9850" t="13968" r="7148" b="20259"/>
          <a:stretch/>
        </p:blipFill>
        <p:spPr>
          <a:xfrm>
            <a:off x="428032" y="3231597"/>
            <a:ext cx="4263712" cy="1465651"/>
          </a:xfrm>
          <a:prstGeom prst="rect">
            <a:avLst/>
          </a:prstGeom>
        </p:spPr>
      </p:pic>
      <p:pic>
        <p:nvPicPr>
          <p:cNvPr id="13" name="Picture 12"/>
          <p:cNvPicPr>
            <a:picLocks noChangeAspect="1"/>
          </p:cNvPicPr>
          <p:nvPr/>
        </p:nvPicPr>
        <p:blipFill>
          <a:blip r:embed="rId5"/>
          <a:stretch>
            <a:fillRect/>
          </a:stretch>
        </p:blipFill>
        <p:spPr>
          <a:xfrm>
            <a:off x="4307719" y="4075982"/>
            <a:ext cx="4599600" cy="876114"/>
          </a:xfrm>
          <a:prstGeom prst="rect">
            <a:avLst/>
          </a:prstGeom>
        </p:spPr>
      </p:pic>
      <p:sp>
        <p:nvSpPr>
          <p:cNvPr id="6" name="Rectangle 5"/>
          <p:cNvSpPr/>
          <p:nvPr/>
        </p:nvSpPr>
        <p:spPr>
          <a:xfrm>
            <a:off x="294787" y="5074257"/>
            <a:ext cx="8554426" cy="1323439"/>
          </a:xfrm>
          <a:prstGeom prst="rect">
            <a:avLst/>
          </a:prstGeom>
        </p:spPr>
        <p:txBody>
          <a:bodyPr wrap="square">
            <a:spAutoFit/>
          </a:bodyPr>
          <a:lstStyle/>
          <a:p>
            <a:r>
              <a:rPr lang="en-US" sz="2000" dirty="0" smtClean="0"/>
              <a:t>This is the </a:t>
            </a:r>
            <a:r>
              <a:rPr lang="en-US" sz="2000" dirty="0" smtClean="0">
                <a:solidFill>
                  <a:srgbClr val="FF0000"/>
                </a:solidFill>
              </a:rPr>
              <a:t>Koehler equation applied to the  </a:t>
            </a:r>
            <a:r>
              <a:rPr lang="en-US" sz="2000" dirty="0">
                <a:solidFill>
                  <a:srgbClr val="FF0000"/>
                </a:solidFill>
              </a:rPr>
              <a:t>individual </a:t>
            </a:r>
            <a:r>
              <a:rPr lang="en-US" sz="2000" dirty="0" smtClean="0">
                <a:solidFill>
                  <a:srgbClr val="FF0000"/>
                </a:solidFill>
              </a:rPr>
              <a:t>droplets</a:t>
            </a:r>
            <a:r>
              <a:rPr lang="en-US" sz="2000" dirty="0" smtClean="0"/>
              <a:t>. </a:t>
            </a:r>
            <a:r>
              <a:rPr lang="en-US" sz="2000" dirty="0"/>
              <a:t>Each </a:t>
            </a:r>
            <a:r>
              <a:rPr lang="en-US" sz="2000" dirty="0" smtClean="0"/>
              <a:t>droplet </a:t>
            </a:r>
            <a:r>
              <a:rPr lang="en-US" sz="2000" dirty="0"/>
              <a:t>has its own Koehler curve because each </a:t>
            </a:r>
            <a:r>
              <a:rPr lang="en-US" sz="2000" dirty="0" smtClean="0"/>
              <a:t>droplet </a:t>
            </a:r>
            <a:r>
              <a:rPr lang="en-US" sz="2000" dirty="0"/>
              <a:t>has its own amount of solute of a given chemical composition. </a:t>
            </a:r>
            <a:endParaRPr lang="en-US" sz="2000" dirty="0" smtClean="0"/>
          </a:p>
          <a:p>
            <a:r>
              <a:rPr lang="en-US" sz="2000" dirty="0" smtClean="0"/>
              <a:t>No </a:t>
            </a:r>
            <a:r>
              <a:rPr lang="en-US" sz="2000" dirty="0"/>
              <a:t>two Koehler curves are alike, just as no two snowflakes are </a:t>
            </a:r>
            <a:r>
              <a:rPr lang="en-US" sz="2000" dirty="0" smtClean="0"/>
              <a:t>alike</a:t>
            </a:r>
            <a:endParaRPr lang="en-US" sz="2000" dirty="0"/>
          </a:p>
        </p:txBody>
      </p:sp>
    </p:spTree>
    <p:extLst>
      <p:ext uri="{BB962C8B-B14F-4D97-AF65-F5344CB8AC3E}">
        <p14:creationId xmlns:p14="http://schemas.microsoft.com/office/powerpoint/2010/main" val="38084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26644"/>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Overview: clouds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3509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647318" y="723604"/>
            <a:ext cx="28216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Clouds come in different sizes and shapes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997256" y="703753"/>
            <a:ext cx="3889248" cy="1323439"/>
          </a:xfrm>
          <a:prstGeom prst="rect">
            <a:avLst/>
          </a:prstGeom>
          <a:noFill/>
        </p:spPr>
        <p:txBody>
          <a:bodyPr wrap="squar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depending on: </a:t>
            </a:r>
          </a:p>
          <a:p>
            <a:pPr marL="285750" indent="-28575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atmospheric motions</a:t>
            </a:r>
          </a:p>
          <a:p>
            <a:pPr marL="285750" indent="-28575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composition (solid/liquid H</a:t>
            </a:r>
            <a:r>
              <a:rPr lang="en-US" sz="2000" baseline="-25000" dirty="0" smtClean="0">
                <a:latin typeface="Tahoma" panose="020B0604030504040204" pitchFamily="34" charset="0"/>
                <a:ea typeface="Tahoma" panose="020B0604030504040204" pitchFamily="34" charset="0"/>
                <a:cs typeface="Tahoma" panose="020B0604030504040204" pitchFamily="34" charset="0"/>
              </a:rPr>
              <a:t>2</a:t>
            </a:r>
            <a:r>
              <a:rPr lang="en-US" sz="2000" dirty="0" smtClean="0">
                <a:latin typeface="Tahoma" panose="020B0604030504040204" pitchFamily="34" charset="0"/>
                <a:ea typeface="Tahoma" panose="020B0604030504040204" pitchFamily="34" charset="0"/>
                <a:cs typeface="Tahoma" panose="020B0604030504040204" pitchFamily="34" charset="0"/>
              </a:rPr>
              <a:t>O)</a:t>
            </a:r>
          </a:p>
          <a:p>
            <a:pPr marL="285750" indent="-28575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temperature</a:t>
            </a:r>
            <a:endParaRPr lang="en-US" sz="2000" dirty="0"/>
          </a:p>
        </p:txBody>
      </p:sp>
      <p:pic>
        <p:nvPicPr>
          <p:cNvPr id="34818" name="Picture 2" descr="chart of cloud types: cumulonimbus, cumulus, stratus, stratocumulus, nimbostratus, altostratus, altocumulus, cirrocumulus, cirrostratus, cir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012442"/>
            <a:ext cx="7143750" cy="43910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15627"/>
            <a:ext cx="7390563" cy="369332"/>
          </a:xfrm>
          <a:prstGeom prst="rect">
            <a:avLst/>
          </a:prstGeom>
        </p:spPr>
        <p:txBody>
          <a:bodyPr wrap="square">
            <a:spAutoFit/>
          </a:bodyPr>
          <a:lstStyle/>
          <a:p>
            <a:r>
              <a:rPr lang="en-US" dirty="0"/>
              <a:t>https://www.weather.gov/jetstream/cloudchart</a:t>
            </a:r>
          </a:p>
        </p:txBody>
      </p:sp>
    </p:spTree>
    <p:extLst>
      <p:ext uri="{BB962C8B-B14F-4D97-AF65-F5344CB8AC3E}">
        <p14:creationId xmlns:p14="http://schemas.microsoft.com/office/powerpoint/2010/main" val="855476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curve</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a:srcRect l="3810" r="21309" b="13178"/>
          <a:stretch/>
        </p:blipFill>
        <p:spPr>
          <a:xfrm>
            <a:off x="415244" y="876481"/>
            <a:ext cx="6373587" cy="3295141"/>
          </a:xfrm>
          <a:prstGeom prst="rect">
            <a:avLst/>
          </a:prstGeom>
        </p:spPr>
      </p:pic>
      <p:sp>
        <p:nvSpPr>
          <p:cNvPr id="2" name="Rectangle 1"/>
          <p:cNvSpPr/>
          <p:nvPr/>
        </p:nvSpPr>
        <p:spPr>
          <a:xfrm>
            <a:off x="4448402" y="745504"/>
            <a:ext cx="4572000" cy="1200329"/>
          </a:xfrm>
          <a:prstGeom prst="rect">
            <a:avLst/>
          </a:prstGeom>
        </p:spPr>
        <p:txBody>
          <a:bodyPr>
            <a:spAutoFit/>
          </a:bodyPr>
          <a:lstStyle/>
          <a:p>
            <a:r>
              <a:rPr lang="en-US" dirty="0">
                <a:solidFill>
                  <a:srgbClr val="FF0000"/>
                </a:solidFill>
              </a:rPr>
              <a:t>Koehler </a:t>
            </a:r>
            <a:r>
              <a:rPr lang="en-US" dirty="0" smtClean="0">
                <a:solidFill>
                  <a:srgbClr val="FF0000"/>
                </a:solidFill>
              </a:rPr>
              <a:t>curve: </a:t>
            </a:r>
            <a:r>
              <a:rPr lang="en-US" dirty="0" smtClean="0"/>
              <a:t>the </a:t>
            </a:r>
            <a:r>
              <a:rPr lang="en-US" dirty="0" err="1"/>
              <a:t>supersaturation</a:t>
            </a:r>
            <a:r>
              <a:rPr lang="en-US" dirty="0"/>
              <a:t> of a particle as a function of the particle </a:t>
            </a:r>
            <a:r>
              <a:rPr lang="en-US" dirty="0" smtClean="0"/>
              <a:t>radius </a:t>
            </a:r>
            <a:r>
              <a:rPr lang="en-US" dirty="0"/>
              <a:t>The radius increases as the particle takes on </a:t>
            </a:r>
            <a:r>
              <a:rPr lang="en-US" dirty="0" smtClean="0"/>
              <a:t>water</a:t>
            </a:r>
            <a:endParaRPr lang="en-US" dirty="0"/>
          </a:p>
        </p:txBody>
      </p:sp>
      <p:sp>
        <p:nvSpPr>
          <p:cNvPr id="3" name="Rectangle 2"/>
          <p:cNvSpPr/>
          <p:nvPr/>
        </p:nvSpPr>
        <p:spPr>
          <a:xfrm>
            <a:off x="415244" y="4709271"/>
            <a:ext cx="7826829" cy="923330"/>
          </a:xfrm>
          <a:prstGeom prst="rect">
            <a:avLst/>
          </a:prstGeom>
        </p:spPr>
        <p:txBody>
          <a:bodyPr wrap="square">
            <a:spAutoFit/>
          </a:bodyPr>
          <a:lstStyle/>
          <a:p>
            <a:pPr>
              <a:buFont typeface="Arial" panose="020B0604020202020204" pitchFamily="34" charset="0"/>
              <a:buChar char="•"/>
            </a:pPr>
            <a:r>
              <a:rPr lang="en-US" i="1" dirty="0" smtClean="0">
                <a:solidFill>
                  <a:srgbClr val="000000"/>
                </a:solidFill>
                <a:latin typeface="inherit"/>
              </a:rPr>
              <a:t> </a:t>
            </a:r>
            <a:r>
              <a:rPr lang="en-US" i="1" dirty="0" err="1" smtClean="0">
                <a:solidFill>
                  <a:srgbClr val="000000"/>
                </a:solidFill>
                <a:latin typeface="inherit"/>
              </a:rPr>
              <a:t>s</a:t>
            </a:r>
            <a:r>
              <a:rPr lang="en-US" i="1" baseline="-25000" dirty="0" err="1" smtClean="0">
                <a:solidFill>
                  <a:srgbClr val="000000"/>
                </a:solidFill>
                <a:latin typeface="inherit"/>
              </a:rPr>
              <a:t>k</a:t>
            </a:r>
            <a:r>
              <a:rPr lang="en-US" dirty="0">
                <a:solidFill>
                  <a:srgbClr val="000000"/>
                </a:solidFill>
                <a:latin typeface="open sans"/>
              </a:rPr>
              <a:t> is the </a:t>
            </a:r>
            <a:r>
              <a:rPr lang="en-US" dirty="0" err="1">
                <a:solidFill>
                  <a:srgbClr val="000000"/>
                </a:solidFill>
                <a:latin typeface="open sans"/>
              </a:rPr>
              <a:t>supersaturation</a:t>
            </a:r>
            <a:r>
              <a:rPr lang="en-US" dirty="0">
                <a:solidFill>
                  <a:srgbClr val="000000"/>
                </a:solidFill>
                <a:latin typeface="open sans"/>
              </a:rPr>
              <a:t> of the particle, not the </a:t>
            </a:r>
            <a:r>
              <a:rPr lang="en-US" dirty="0" smtClean="0">
                <a:solidFill>
                  <a:srgbClr val="000000"/>
                </a:solidFill>
                <a:latin typeface="open sans"/>
              </a:rPr>
              <a:t>atmosphere</a:t>
            </a:r>
            <a:endParaRPr lang="en-US" dirty="0">
              <a:solidFill>
                <a:srgbClr val="000000"/>
              </a:solidFill>
              <a:latin typeface="open sans"/>
            </a:endParaRPr>
          </a:p>
          <a:p>
            <a:pPr>
              <a:buFont typeface="Arial" panose="020B0604020202020204" pitchFamily="34" charset="0"/>
              <a:buChar char="•"/>
            </a:pPr>
            <a:r>
              <a:rPr lang="en-US" dirty="0" smtClean="0">
                <a:solidFill>
                  <a:srgbClr val="000000"/>
                </a:solidFill>
                <a:latin typeface="open sans"/>
              </a:rPr>
              <a:t> At </a:t>
            </a:r>
            <a:r>
              <a:rPr lang="en-US" dirty="0">
                <a:solidFill>
                  <a:srgbClr val="000000"/>
                </a:solidFill>
                <a:latin typeface="open sans"/>
              </a:rPr>
              <a:t>the smallest </a:t>
            </a:r>
            <a:r>
              <a:rPr lang="en-US" i="1" dirty="0" err="1">
                <a:solidFill>
                  <a:srgbClr val="000000"/>
                </a:solidFill>
                <a:latin typeface="inherit"/>
              </a:rPr>
              <a:t>r</a:t>
            </a:r>
            <a:r>
              <a:rPr lang="en-US" i="1" baseline="-25000" dirty="0" err="1">
                <a:solidFill>
                  <a:srgbClr val="000000"/>
                </a:solidFill>
                <a:latin typeface="inherit"/>
              </a:rPr>
              <a:t>d</a:t>
            </a:r>
            <a:r>
              <a:rPr lang="en-US" i="1" dirty="0">
                <a:solidFill>
                  <a:srgbClr val="000000"/>
                </a:solidFill>
                <a:latin typeface="inherit"/>
              </a:rPr>
              <a:t> </a:t>
            </a:r>
            <a:r>
              <a:rPr lang="en-US" dirty="0" smtClean="0">
                <a:solidFill>
                  <a:srgbClr val="000000"/>
                </a:solidFill>
                <a:latin typeface="open sans"/>
              </a:rPr>
              <a:t>(~tens </a:t>
            </a:r>
            <a:r>
              <a:rPr lang="en-US" dirty="0">
                <a:solidFill>
                  <a:srgbClr val="000000"/>
                </a:solidFill>
                <a:latin typeface="open sans"/>
              </a:rPr>
              <a:t>of nm), the </a:t>
            </a:r>
            <a:r>
              <a:rPr lang="en-US" dirty="0" err="1">
                <a:solidFill>
                  <a:srgbClr val="0000FF"/>
                </a:solidFill>
                <a:latin typeface="open sans"/>
              </a:rPr>
              <a:t>Raoult</a:t>
            </a:r>
            <a:r>
              <a:rPr lang="en-US" dirty="0">
                <a:solidFill>
                  <a:srgbClr val="0000FF"/>
                </a:solidFill>
                <a:latin typeface="open sans"/>
              </a:rPr>
              <a:t> solute effect (</a:t>
            </a:r>
            <a:r>
              <a:rPr lang="en-US" i="1" dirty="0">
                <a:solidFill>
                  <a:srgbClr val="0000FF"/>
                </a:solidFill>
                <a:latin typeface="inherit"/>
              </a:rPr>
              <a:t>–1/r</a:t>
            </a:r>
            <a:r>
              <a:rPr lang="en-US" i="1" baseline="-25000" dirty="0">
                <a:solidFill>
                  <a:srgbClr val="0000FF"/>
                </a:solidFill>
                <a:latin typeface="inherit"/>
              </a:rPr>
              <a:t>d</a:t>
            </a:r>
            <a:r>
              <a:rPr lang="en-US" i="1" baseline="30000" dirty="0">
                <a:solidFill>
                  <a:srgbClr val="0000FF"/>
                </a:solidFill>
                <a:latin typeface="inherit"/>
              </a:rPr>
              <a:t>3</a:t>
            </a:r>
            <a:r>
              <a:rPr lang="en-US" dirty="0">
                <a:solidFill>
                  <a:srgbClr val="0000FF"/>
                </a:solidFill>
                <a:latin typeface="open sans"/>
              </a:rPr>
              <a:t>) </a:t>
            </a:r>
            <a:r>
              <a:rPr lang="en-US" dirty="0">
                <a:solidFill>
                  <a:srgbClr val="000000"/>
                </a:solidFill>
                <a:latin typeface="open sans"/>
              </a:rPr>
              <a:t>is stronger than the Kelvin </a:t>
            </a:r>
            <a:r>
              <a:rPr lang="en-US" dirty="0" smtClean="0">
                <a:solidFill>
                  <a:srgbClr val="000000"/>
                </a:solidFill>
                <a:latin typeface="open sans"/>
              </a:rPr>
              <a:t>effect </a:t>
            </a:r>
            <a:r>
              <a:rPr lang="en-US" dirty="0" smtClean="0">
                <a:solidFill>
                  <a:srgbClr val="000000"/>
                </a:solidFill>
                <a:latin typeface="open sans"/>
                <a:sym typeface="Symbol" panose="05050102010706020507" pitchFamily="18" charset="2"/>
              </a:rPr>
              <a:t></a:t>
            </a:r>
            <a:r>
              <a:rPr lang="en-US" dirty="0" smtClean="0">
                <a:solidFill>
                  <a:srgbClr val="000000"/>
                </a:solidFill>
                <a:latin typeface="open sans"/>
              </a:rPr>
              <a:t> </a:t>
            </a:r>
            <a:r>
              <a:rPr lang="en-US" i="1" dirty="0" err="1" smtClean="0">
                <a:solidFill>
                  <a:srgbClr val="000000"/>
                </a:solidFill>
                <a:latin typeface="open sans"/>
              </a:rPr>
              <a:t>s</a:t>
            </a:r>
            <a:r>
              <a:rPr lang="en-US" i="1" baseline="-25000" dirty="0" err="1" smtClean="0">
                <a:solidFill>
                  <a:srgbClr val="000000"/>
                </a:solidFill>
                <a:latin typeface="open sans"/>
              </a:rPr>
              <a:t>k</a:t>
            </a:r>
            <a:r>
              <a:rPr lang="en-US" dirty="0" smtClean="0">
                <a:solidFill>
                  <a:srgbClr val="000000"/>
                </a:solidFill>
                <a:latin typeface="open sans"/>
              </a:rPr>
              <a:t> is negative</a:t>
            </a:r>
            <a:endParaRPr lang="en-US" dirty="0">
              <a:solidFill>
                <a:srgbClr val="000000"/>
              </a:solidFill>
              <a:latin typeface="open sans"/>
            </a:endParaRPr>
          </a:p>
        </p:txBody>
      </p:sp>
      <p:pic>
        <p:nvPicPr>
          <p:cNvPr id="15" name="Picture 14"/>
          <p:cNvPicPr>
            <a:picLocks noChangeAspect="1"/>
          </p:cNvPicPr>
          <p:nvPr/>
        </p:nvPicPr>
        <p:blipFill rotWithShape="1">
          <a:blip r:embed="rId4"/>
          <a:srcRect l="10842" t="48717" r="28763" b="20259"/>
          <a:stretch/>
        </p:blipFill>
        <p:spPr>
          <a:xfrm>
            <a:off x="1282246" y="1086263"/>
            <a:ext cx="2926669" cy="652141"/>
          </a:xfrm>
          <a:prstGeom prst="rect">
            <a:avLst/>
          </a:prstGeom>
        </p:spPr>
      </p:pic>
      <p:sp>
        <p:nvSpPr>
          <p:cNvPr id="17" name="TextBox 16"/>
          <p:cNvSpPr txBox="1"/>
          <p:nvPr/>
        </p:nvSpPr>
        <p:spPr>
          <a:xfrm>
            <a:off x="1010843" y="3861282"/>
            <a:ext cx="1270094" cy="646331"/>
          </a:xfrm>
          <a:prstGeom prst="rect">
            <a:avLst/>
          </a:prstGeom>
          <a:noFill/>
        </p:spPr>
        <p:txBody>
          <a:bodyPr wrap="square" rtlCol="0">
            <a:spAutoFit/>
          </a:bodyPr>
          <a:lstStyle/>
          <a:p>
            <a:r>
              <a:rPr lang="en-US" dirty="0" err="1" smtClean="0">
                <a:solidFill>
                  <a:srgbClr val="FF0000"/>
                </a:solidFill>
              </a:rPr>
              <a:t>Raoult</a:t>
            </a:r>
            <a:r>
              <a:rPr lang="en-US" dirty="0" smtClean="0">
                <a:solidFill>
                  <a:srgbClr val="FF0000"/>
                </a:solidFill>
              </a:rPr>
              <a:t> wins</a:t>
            </a:r>
            <a:endParaRPr lang="en-US" dirty="0">
              <a:solidFill>
                <a:srgbClr val="FF0000"/>
              </a:solidFill>
            </a:endParaRPr>
          </a:p>
        </p:txBody>
      </p:sp>
      <p:sp>
        <p:nvSpPr>
          <p:cNvPr id="18" name="TextBox 17"/>
          <p:cNvSpPr txBox="1"/>
          <p:nvPr/>
        </p:nvSpPr>
        <p:spPr>
          <a:xfrm>
            <a:off x="5006801" y="2114150"/>
            <a:ext cx="1338828" cy="369332"/>
          </a:xfrm>
          <a:prstGeom prst="rect">
            <a:avLst/>
          </a:prstGeom>
          <a:noFill/>
        </p:spPr>
        <p:txBody>
          <a:bodyPr wrap="none" rtlCol="0">
            <a:spAutoFit/>
          </a:bodyPr>
          <a:lstStyle/>
          <a:p>
            <a:r>
              <a:rPr lang="en-US" dirty="0" smtClean="0">
                <a:solidFill>
                  <a:srgbClr val="FF0000"/>
                </a:solidFill>
              </a:rPr>
              <a:t>Kelvin wins</a:t>
            </a:r>
            <a:endParaRPr lang="en-US" dirty="0">
              <a:solidFill>
                <a:srgbClr val="FF0000"/>
              </a:solidFill>
            </a:endParaRPr>
          </a:p>
        </p:txBody>
      </p:sp>
      <p:sp>
        <p:nvSpPr>
          <p:cNvPr id="4" name="Oval 3"/>
          <p:cNvSpPr/>
          <p:nvPr/>
        </p:nvSpPr>
        <p:spPr bwMode="auto">
          <a:xfrm>
            <a:off x="3604125" y="949911"/>
            <a:ext cx="604790" cy="870011"/>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313256" y="5744217"/>
            <a:ext cx="8173796" cy="646331"/>
          </a:xfrm>
          <a:prstGeom prst="rect">
            <a:avLst/>
          </a:prstGeom>
        </p:spPr>
        <p:txBody>
          <a:bodyPr wrap="square">
            <a:spAutoFit/>
          </a:bodyPr>
          <a:lstStyle/>
          <a:p>
            <a:pPr>
              <a:buFont typeface="Arial" panose="020B0604020202020204" pitchFamily="34" charset="0"/>
              <a:buChar char="•"/>
            </a:pPr>
            <a:r>
              <a:rPr lang="en-US" dirty="0" smtClean="0">
                <a:solidFill>
                  <a:srgbClr val="000000"/>
                </a:solidFill>
                <a:latin typeface="open sans"/>
              </a:rPr>
              <a:t> As</a:t>
            </a:r>
            <a:r>
              <a:rPr lang="en-US" i="1" dirty="0">
                <a:solidFill>
                  <a:srgbClr val="000000"/>
                </a:solidFill>
                <a:latin typeface="inherit"/>
              </a:rPr>
              <a:t> </a:t>
            </a:r>
            <a:r>
              <a:rPr lang="en-US" i="1" dirty="0" err="1">
                <a:solidFill>
                  <a:srgbClr val="000000"/>
                </a:solidFill>
                <a:latin typeface="inherit"/>
              </a:rPr>
              <a:t>r</a:t>
            </a:r>
            <a:r>
              <a:rPr lang="en-US" i="1" baseline="-25000" dirty="0" err="1">
                <a:solidFill>
                  <a:srgbClr val="000000"/>
                </a:solidFill>
                <a:latin typeface="inherit"/>
              </a:rPr>
              <a:t>d</a:t>
            </a:r>
            <a:r>
              <a:rPr lang="en-US" dirty="0">
                <a:solidFill>
                  <a:srgbClr val="000000"/>
                </a:solidFill>
                <a:latin typeface="open sans"/>
              </a:rPr>
              <a:t> gets bigger as water is added to the particle, the </a:t>
            </a:r>
            <a:r>
              <a:rPr lang="en-US" b="1" dirty="0">
                <a:solidFill>
                  <a:srgbClr val="00B050"/>
                </a:solidFill>
                <a:latin typeface="open sans"/>
              </a:rPr>
              <a:t>Kelvin effect (</a:t>
            </a:r>
            <a:r>
              <a:rPr lang="en-US" b="1" i="1" dirty="0">
                <a:solidFill>
                  <a:srgbClr val="00B050"/>
                </a:solidFill>
                <a:latin typeface="inherit"/>
              </a:rPr>
              <a:t>+1/</a:t>
            </a:r>
            <a:r>
              <a:rPr lang="en-US" b="1" i="1" dirty="0" err="1">
                <a:solidFill>
                  <a:srgbClr val="00B050"/>
                </a:solidFill>
                <a:latin typeface="inherit"/>
              </a:rPr>
              <a:t>r</a:t>
            </a:r>
            <a:r>
              <a:rPr lang="en-US" b="1" i="1" baseline="-25000" dirty="0" err="1">
                <a:solidFill>
                  <a:srgbClr val="00B050"/>
                </a:solidFill>
                <a:latin typeface="inherit"/>
              </a:rPr>
              <a:t>d</a:t>
            </a:r>
            <a:r>
              <a:rPr lang="en-US" b="1" dirty="0">
                <a:solidFill>
                  <a:srgbClr val="00B050"/>
                </a:solidFill>
                <a:latin typeface="open sans"/>
              </a:rPr>
              <a:t>) </a:t>
            </a:r>
            <a:r>
              <a:rPr lang="en-US" dirty="0">
                <a:solidFill>
                  <a:srgbClr val="000000"/>
                </a:solidFill>
                <a:latin typeface="open sans"/>
              </a:rPr>
              <a:t>starts to win out over the solute term (</a:t>
            </a:r>
            <a:r>
              <a:rPr lang="en-US" i="1" dirty="0">
                <a:solidFill>
                  <a:srgbClr val="000000"/>
                </a:solidFill>
                <a:latin typeface="inherit"/>
              </a:rPr>
              <a:t>–1/r</a:t>
            </a:r>
            <a:r>
              <a:rPr lang="en-US" i="1" baseline="-25000" dirty="0">
                <a:solidFill>
                  <a:srgbClr val="000000"/>
                </a:solidFill>
                <a:latin typeface="inherit"/>
              </a:rPr>
              <a:t>d</a:t>
            </a:r>
            <a:r>
              <a:rPr lang="en-US" i="1" baseline="30000" dirty="0">
                <a:solidFill>
                  <a:srgbClr val="000000"/>
                </a:solidFill>
                <a:latin typeface="inherit"/>
              </a:rPr>
              <a:t>3</a:t>
            </a:r>
            <a:r>
              <a:rPr lang="en-US" dirty="0" smtClean="0">
                <a:solidFill>
                  <a:srgbClr val="000000"/>
                </a:solidFill>
                <a:latin typeface="open sans"/>
              </a:rPr>
              <a:t>) </a:t>
            </a:r>
            <a:r>
              <a:rPr lang="en-US" dirty="0" smtClean="0">
                <a:solidFill>
                  <a:srgbClr val="000000"/>
                </a:solidFill>
                <a:latin typeface="open sans"/>
                <a:sym typeface="Symbol" panose="05050102010706020507" pitchFamily="18" charset="2"/>
              </a:rPr>
              <a:t> </a:t>
            </a:r>
            <a:r>
              <a:rPr lang="en-US" dirty="0">
                <a:solidFill>
                  <a:srgbClr val="000000"/>
                </a:solidFill>
                <a:latin typeface="open sans"/>
              </a:rPr>
              <a:t> </a:t>
            </a:r>
            <a:r>
              <a:rPr lang="en-US" i="1" dirty="0" err="1">
                <a:solidFill>
                  <a:srgbClr val="000000"/>
                </a:solidFill>
                <a:latin typeface="inherit"/>
              </a:rPr>
              <a:t>s</a:t>
            </a:r>
            <a:r>
              <a:rPr lang="en-US" i="1" baseline="-25000" dirty="0" err="1">
                <a:solidFill>
                  <a:srgbClr val="000000"/>
                </a:solidFill>
                <a:latin typeface="inherit"/>
              </a:rPr>
              <a:t>k</a:t>
            </a:r>
            <a:r>
              <a:rPr lang="en-US" dirty="0">
                <a:solidFill>
                  <a:srgbClr val="000000"/>
                </a:solidFill>
                <a:latin typeface="open sans"/>
              </a:rPr>
              <a:t> becomes </a:t>
            </a:r>
            <a:r>
              <a:rPr lang="en-US" dirty="0" smtClean="0">
                <a:solidFill>
                  <a:srgbClr val="000000"/>
                </a:solidFill>
                <a:latin typeface="open sans"/>
              </a:rPr>
              <a:t>positive</a:t>
            </a:r>
            <a:endParaRPr lang="en-US" dirty="0">
              <a:solidFill>
                <a:srgbClr val="000000"/>
              </a:solidFill>
              <a:latin typeface="open sans"/>
            </a:endParaRPr>
          </a:p>
        </p:txBody>
      </p:sp>
      <p:sp>
        <p:nvSpPr>
          <p:cNvPr id="12" name="Oval 11"/>
          <p:cNvSpPr/>
          <p:nvPr/>
        </p:nvSpPr>
        <p:spPr bwMode="auto">
          <a:xfrm>
            <a:off x="2947386" y="962287"/>
            <a:ext cx="417252" cy="870011"/>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57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curve</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a:srcRect l="3810" r="21309" b="13178"/>
          <a:stretch/>
        </p:blipFill>
        <p:spPr>
          <a:xfrm>
            <a:off x="534988" y="645676"/>
            <a:ext cx="6373587" cy="3295141"/>
          </a:xfrm>
          <a:prstGeom prst="rect">
            <a:avLst/>
          </a:prstGeom>
        </p:spPr>
      </p:pic>
      <p:pic>
        <p:nvPicPr>
          <p:cNvPr id="15" name="Picture 14"/>
          <p:cNvPicPr>
            <a:picLocks noChangeAspect="1"/>
          </p:cNvPicPr>
          <p:nvPr/>
        </p:nvPicPr>
        <p:blipFill rotWithShape="1">
          <a:blip r:embed="rId4"/>
          <a:srcRect l="10842" t="48717" r="28763" b="20259"/>
          <a:stretch/>
        </p:blipFill>
        <p:spPr>
          <a:xfrm>
            <a:off x="1401990" y="730268"/>
            <a:ext cx="2926669" cy="652141"/>
          </a:xfrm>
          <a:prstGeom prst="rect">
            <a:avLst/>
          </a:prstGeom>
        </p:spPr>
      </p:pic>
      <p:sp>
        <p:nvSpPr>
          <p:cNvPr id="16" name="Rectangle 15"/>
          <p:cNvSpPr/>
          <p:nvPr/>
        </p:nvSpPr>
        <p:spPr>
          <a:xfrm>
            <a:off x="333602" y="4110475"/>
            <a:ext cx="8275411" cy="923330"/>
          </a:xfrm>
          <a:prstGeom prst="rect">
            <a:avLst/>
          </a:prstGeom>
        </p:spPr>
        <p:txBody>
          <a:bodyPr wrap="square">
            <a:spAutoFit/>
          </a:bodyPr>
          <a:lstStyle/>
          <a:p>
            <a:pPr>
              <a:buFont typeface="Arial" panose="020B0604020202020204" pitchFamily="34" charset="0"/>
              <a:buChar char="•"/>
            </a:pPr>
            <a:r>
              <a:rPr lang="en-US" dirty="0" smtClean="0">
                <a:solidFill>
                  <a:srgbClr val="000000"/>
                </a:solidFill>
                <a:latin typeface="open sans"/>
              </a:rPr>
              <a:t>As</a:t>
            </a:r>
            <a:r>
              <a:rPr lang="en-US" dirty="0">
                <a:solidFill>
                  <a:srgbClr val="000000"/>
                </a:solidFill>
                <a:latin typeface="open sans"/>
              </a:rPr>
              <a:t> </a:t>
            </a:r>
            <a:r>
              <a:rPr lang="en-US" i="1" dirty="0" err="1">
                <a:solidFill>
                  <a:srgbClr val="000000"/>
                </a:solidFill>
                <a:latin typeface="inherit"/>
              </a:rPr>
              <a:t>r</a:t>
            </a:r>
            <a:r>
              <a:rPr lang="en-US" i="1" baseline="-25000" dirty="0" err="1">
                <a:solidFill>
                  <a:srgbClr val="000000"/>
                </a:solidFill>
                <a:latin typeface="inherit"/>
              </a:rPr>
              <a:t>d</a:t>
            </a:r>
            <a:r>
              <a:rPr lang="en-US" dirty="0">
                <a:solidFill>
                  <a:srgbClr val="000000"/>
                </a:solidFill>
                <a:latin typeface="open sans"/>
              </a:rPr>
              <a:t> gets very large, then the surface begins to look “flat” </a:t>
            </a:r>
            <a:r>
              <a:rPr lang="en-US" dirty="0" smtClean="0">
                <a:solidFill>
                  <a:srgbClr val="000000"/>
                </a:solidFill>
                <a:latin typeface="open sans"/>
              </a:rPr>
              <a:t>+ </a:t>
            </a:r>
            <a:r>
              <a:rPr lang="en-US" dirty="0">
                <a:solidFill>
                  <a:srgbClr val="000000"/>
                </a:solidFill>
                <a:latin typeface="open sans"/>
              </a:rPr>
              <a:t>the solution becomes so dilute that the </a:t>
            </a:r>
            <a:r>
              <a:rPr lang="en-US" dirty="0" smtClean="0">
                <a:solidFill>
                  <a:srgbClr val="000000"/>
                </a:solidFill>
                <a:latin typeface="open sans"/>
              </a:rPr>
              <a:t>solution </a:t>
            </a:r>
            <a:r>
              <a:rPr lang="en-US" dirty="0">
                <a:solidFill>
                  <a:srgbClr val="000000"/>
                </a:solidFill>
                <a:latin typeface="open sans"/>
              </a:rPr>
              <a:t>approaches “pure” </a:t>
            </a:r>
            <a:r>
              <a:rPr lang="en-US" dirty="0" smtClean="0">
                <a:solidFill>
                  <a:srgbClr val="000000"/>
                </a:solidFill>
                <a:latin typeface="open sans"/>
              </a:rPr>
              <a:t>water: </a:t>
            </a:r>
            <a:r>
              <a:rPr lang="en-US" i="1" dirty="0" err="1" smtClean="0">
                <a:solidFill>
                  <a:srgbClr val="000000"/>
                </a:solidFill>
                <a:latin typeface="inherit"/>
              </a:rPr>
              <a:t>s</a:t>
            </a:r>
            <a:r>
              <a:rPr lang="en-US" i="1" baseline="-25000" dirty="0" err="1" smtClean="0">
                <a:solidFill>
                  <a:srgbClr val="000000"/>
                </a:solidFill>
                <a:latin typeface="inherit"/>
              </a:rPr>
              <a:t>k</a:t>
            </a:r>
            <a:r>
              <a:rPr lang="en-US" dirty="0">
                <a:solidFill>
                  <a:srgbClr val="000000"/>
                </a:solidFill>
                <a:latin typeface="open sans"/>
              </a:rPr>
              <a:t> </a:t>
            </a:r>
            <a:r>
              <a:rPr lang="en-US" dirty="0" smtClean="0">
                <a:solidFill>
                  <a:srgbClr val="000000"/>
                </a:solidFill>
                <a:latin typeface="open sans"/>
              </a:rPr>
              <a:t>tends to 0</a:t>
            </a:r>
            <a:r>
              <a:rPr lang="en-US" dirty="0">
                <a:solidFill>
                  <a:srgbClr val="000000"/>
                </a:solidFill>
                <a:latin typeface="open sans"/>
              </a:rPr>
              <a:t>, which means that </a:t>
            </a:r>
            <a:r>
              <a:rPr lang="en-US" i="1" dirty="0" err="1">
                <a:solidFill>
                  <a:srgbClr val="000000"/>
                </a:solidFill>
                <a:latin typeface="inherit"/>
              </a:rPr>
              <a:t>e</a:t>
            </a:r>
            <a:r>
              <a:rPr lang="en-US" i="1" baseline="-25000" dirty="0" err="1">
                <a:solidFill>
                  <a:srgbClr val="000000"/>
                </a:solidFill>
                <a:latin typeface="inherit"/>
              </a:rPr>
              <a:t>eq</a:t>
            </a:r>
            <a:r>
              <a:rPr lang="en-US" dirty="0">
                <a:solidFill>
                  <a:srgbClr val="000000"/>
                </a:solidFill>
                <a:latin typeface="open sans"/>
              </a:rPr>
              <a:t> </a:t>
            </a:r>
            <a:r>
              <a:rPr lang="en-US" dirty="0" smtClean="0">
                <a:solidFill>
                  <a:srgbClr val="000000"/>
                </a:solidFill>
                <a:latin typeface="open sans"/>
              </a:rPr>
              <a:t>tends to</a:t>
            </a:r>
            <a:r>
              <a:rPr lang="en-US" dirty="0">
                <a:solidFill>
                  <a:srgbClr val="000000"/>
                </a:solidFill>
                <a:latin typeface="open sans"/>
              </a:rPr>
              <a:t> </a:t>
            </a:r>
            <a:r>
              <a:rPr lang="en-US" i="1" dirty="0" err="1" smtClean="0">
                <a:solidFill>
                  <a:srgbClr val="000000"/>
                </a:solidFill>
                <a:latin typeface="inherit"/>
              </a:rPr>
              <a:t>e</a:t>
            </a:r>
            <a:r>
              <a:rPr lang="en-US" i="1" baseline="-25000" dirty="0" err="1" smtClean="0">
                <a:solidFill>
                  <a:srgbClr val="000000"/>
                </a:solidFill>
                <a:latin typeface="inherit"/>
              </a:rPr>
              <a:t>s</a:t>
            </a:r>
            <a:endParaRPr lang="en-US" dirty="0">
              <a:solidFill>
                <a:srgbClr val="000000"/>
              </a:solidFill>
              <a:latin typeface="open sans"/>
            </a:endParaRPr>
          </a:p>
        </p:txBody>
      </p:sp>
      <p:sp>
        <p:nvSpPr>
          <p:cNvPr id="8" name="Rectangle 7"/>
          <p:cNvSpPr/>
          <p:nvPr/>
        </p:nvSpPr>
        <p:spPr>
          <a:xfrm>
            <a:off x="333601" y="5061586"/>
            <a:ext cx="8275411" cy="1200329"/>
          </a:xfrm>
          <a:prstGeom prst="rect">
            <a:avLst/>
          </a:prstGeom>
        </p:spPr>
        <p:txBody>
          <a:bodyPr wrap="square">
            <a:spAutoFit/>
          </a:bodyPr>
          <a:lstStyle/>
          <a:p>
            <a:r>
              <a:rPr lang="en-US" i="1" dirty="0" err="1" smtClean="0">
                <a:solidFill>
                  <a:srgbClr val="FF0000"/>
                </a:solidFill>
                <a:latin typeface="inherit"/>
              </a:rPr>
              <a:t>s</a:t>
            </a:r>
            <a:r>
              <a:rPr lang="en-US" i="1" baseline="-25000" dirty="0" err="1" smtClean="0">
                <a:solidFill>
                  <a:srgbClr val="FF0000"/>
                </a:solidFill>
                <a:latin typeface="inherit"/>
              </a:rPr>
              <a:t>c</a:t>
            </a:r>
            <a:r>
              <a:rPr lang="en-US" dirty="0">
                <a:solidFill>
                  <a:srgbClr val="FF0000"/>
                </a:solidFill>
                <a:latin typeface="open sans"/>
              </a:rPr>
              <a:t> is called critical </a:t>
            </a:r>
            <a:r>
              <a:rPr lang="en-US" dirty="0" err="1">
                <a:solidFill>
                  <a:srgbClr val="FF0000"/>
                </a:solidFill>
                <a:latin typeface="open sans"/>
              </a:rPr>
              <a:t>supersaturation</a:t>
            </a:r>
            <a:r>
              <a:rPr lang="en-US" dirty="0">
                <a:solidFill>
                  <a:srgbClr val="000000"/>
                </a:solidFill>
                <a:latin typeface="open sans"/>
              </a:rPr>
              <a:t>. The particle cannot activate and grow into a cloud drop until the atmospheric </a:t>
            </a:r>
            <a:r>
              <a:rPr lang="en-US" dirty="0" err="1">
                <a:solidFill>
                  <a:srgbClr val="000000"/>
                </a:solidFill>
                <a:latin typeface="open sans"/>
              </a:rPr>
              <a:t>supersaturation</a:t>
            </a:r>
            <a:r>
              <a:rPr lang="en-US" dirty="0">
                <a:solidFill>
                  <a:srgbClr val="000000"/>
                </a:solidFill>
                <a:latin typeface="open sans"/>
              </a:rPr>
              <a:t>, </a:t>
            </a:r>
            <a:r>
              <a:rPr lang="en-US" i="1" dirty="0">
                <a:solidFill>
                  <a:srgbClr val="000000"/>
                </a:solidFill>
                <a:latin typeface="inherit"/>
              </a:rPr>
              <a:t>s</a:t>
            </a:r>
            <a:r>
              <a:rPr lang="en-US" dirty="0">
                <a:solidFill>
                  <a:srgbClr val="000000"/>
                </a:solidFill>
                <a:latin typeface="open sans"/>
              </a:rPr>
              <a:t>, exceeds </a:t>
            </a:r>
            <a:r>
              <a:rPr lang="en-US" i="1" dirty="0">
                <a:solidFill>
                  <a:srgbClr val="000000"/>
                </a:solidFill>
                <a:latin typeface="inherit"/>
              </a:rPr>
              <a:t>s</a:t>
            </a:r>
            <a:r>
              <a:rPr lang="en-US" i="1" baseline="-25000" dirty="0">
                <a:solidFill>
                  <a:srgbClr val="000000"/>
                </a:solidFill>
                <a:latin typeface="inherit"/>
              </a:rPr>
              <a:t>c</a:t>
            </a:r>
            <a:r>
              <a:rPr lang="en-US" dirty="0">
                <a:solidFill>
                  <a:srgbClr val="000000"/>
                </a:solidFill>
                <a:latin typeface="open sans"/>
              </a:rPr>
              <a:t>.</a:t>
            </a:r>
          </a:p>
          <a:p>
            <a:pPr>
              <a:buFont typeface="Arial" panose="020B0604020202020204" pitchFamily="34" charset="0"/>
              <a:buChar char="•"/>
            </a:pPr>
            <a:r>
              <a:rPr lang="en-US" i="1" dirty="0" err="1">
                <a:solidFill>
                  <a:srgbClr val="000000"/>
                </a:solidFill>
                <a:latin typeface="inherit"/>
              </a:rPr>
              <a:t>s</a:t>
            </a:r>
            <a:r>
              <a:rPr lang="en-US" i="1" baseline="-25000" dirty="0" err="1">
                <a:solidFill>
                  <a:srgbClr val="000000"/>
                </a:solidFill>
                <a:latin typeface="inherit"/>
              </a:rPr>
              <a:t>c</a:t>
            </a:r>
            <a:r>
              <a:rPr lang="en-US" dirty="0">
                <a:solidFill>
                  <a:srgbClr val="000000"/>
                </a:solidFill>
                <a:latin typeface="open sans"/>
              </a:rPr>
              <a:t> occurs at the critical radius </a:t>
            </a:r>
            <a:r>
              <a:rPr lang="en-US" i="1" dirty="0" err="1">
                <a:solidFill>
                  <a:srgbClr val="000000"/>
                </a:solidFill>
                <a:latin typeface="inherit"/>
              </a:rPr>
              <a:t>r</a:t>
            </a:r>
            <a:r>
              <a:rPr lang="en-US" i="1" baseline="-25000" dirty="0" err="1">
                <a:solidFill>
                  <a:srgbClr val="000000"/>
                </a:solidFill>
                <a:latin typeface="inherit"/>
              </a:rPr>
              <a:t>c</a:t>
            </a:r>
            <a:r>
              <a:rPr lang="en-US" dirty="0">
                <a:solidFill>
                  <a:srgbClr val="000000"/>
                </a:solidFill>
                <a:latin typeface="open sans"/>
              </a:rPr>
              <a:t>, for activation. Drops that reach this radius can activate and grow into a cloud drop. Those that don’t </a:t>
            </a:r>
            <a:r>
              <a:rPr lang="en-US" dirty="0" smtClean="0">
                <a:solidFill>
                  <a:srgbClr val="000000"/>
                </a:solidFill>
                <a:latin typeface="open sans"/>
              </a:rPr>
              <a:t>won’t</a:t>
            </a:r>
            <a:endParaRPr lang="en-US" dirty="0">
              <a:solidFill>
                <a:srgbClr val="000000"/>
              </a:solidFill>
              <a:latin typeface="open sans"/>
            </a:endParaRPr>
          </a:p>
        </p:txBody>
      </p:sp>
    </p:spTree>
    <p:extLst>
      <p:ext uri="{BB962C8B-B14F-4D97-AF65-F5344CB8AC3E}">
        <p14:creationId xmlns:p14="http://schemas.microsoft.com/office/powerpoint/2010/main" val="34557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Koehler curve</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908" y="694984"/>
            <a:ext cx="8275411" cy="369332"/>
          </a:xfrm>
          <a:prstGeom prst="rect">
            <a:avLst/>
          </a:prstGeom>
        </p:spPr>
        <p:txBody>
          <a:bodyPr wrap="square">
            <a:spAutoFit/>
          </a:bodyPr>
          <a:lstStyle/>
          <a:p>
            <a:r>
              <a:rPr lang="en-US" dirty="0" smtClean="0">
                <a:solidFill>
                  <a:srgbClr val="000000"/>
                </a:solidFill>
                <a:latin typeface="open sans"/>
              </a:rPr>
              <a:t>How does the Koehler curve changes with the amount of solute (N</a:t>
            </a:r>
            <a:r>
              <a:rPr lang="en-US" baseline="-25000" dirty="0" smtClean="0">
                <a:solidFill>
                  <a:srgbClr val="000000"/>
                </a:solidFill>
                <a:latin typeface="open sans"/>
              </a:rPr>
              <a:t>s</a:t>
            </a:r>
            <a:r>
              <a:rPr lang="en-US" dirty="0" smtClean="0">
                <a:solidFill>
                  <a:srgbClr val="000000"/>
                </a:solidFill>
                <a:latin typeface="open sans"/>
              </a:rPr>
              <a:t>)?</a:t>
            </a:r>
            <a:endParaRPr lang="en-US" dirty="0">
              <a:solidFill>
                <a:srgbClr val="000000"/>
              </a:solidFill>
              <a:latin typeface="open sans"/>
            </a:endParaRPr>
          </a:p>
        </p:txBody>
      </p:sp>
      <p:sp>
        <p:nvSpPr>
          <p:cNvPr id="9" name="Rectangle 8"/>
          <p:cNvSpPr/>
          <p:nvPr/>
        </p:nvSpPr>
        <p:spPr>
          <a:xfrm>
            <a:off x="5446668" y="1521131"/>
            <a:ext cx="3162345" cy="646331"/>
          </a:xfrm>
          <a:prstGeom prst="rect">
            <a:avLst/>
          </a:prstGeom>
        </p:spPr>
        <p:txBody>
          <a:bodyPr wrap="square">
            <a:spAutoFit/>
          </a:bodyPr>
          <a:lstStyle/>
          <a:p>
            <a:r>
              <a:rPr lang="en-US" dirty="0" smtClean="0">
                <a:solidFill>
                  <a:srgbClr val="000000"/>
                </a:solidFill>
                <a:latin typeface="open sans"/>
              </a:rPr>
              <a:t>The </a:t>
            </a:r>
            <a:r>
              <a:rPr lang="en-US" dirty="0">
                <a:solidFill>
                  <a:srgbClr val="000000"/>
                </a:solidFill>
                <a:latin typeface="open sans"/>
              </a:rPr>
              <a:t>greater </a:t>
            </a:r>
            <a:r>
              <a:rPr lang="en-US" i="1" dirty="0">
                <a:solidFill>
                  <a:srgbClr val="000000"/>
                </a:solidFill>
                <a:latin typeface="inherit"/>
              </a:rPr>
              <a:t>N</a:t>
            </a:r>
            <a:r>
              <a:rPr lang="en-US" i="1" baseline="-25000" dirty="0">
                <a:solidFill>
                  <a:srgbClr val="000000"/>
                </a:solidFill>
                <a:latin typeface="inherit"/>
              </a:rPr>
              <a:t>s</a:t>
            </a:r>
            <a:r>
              <a:rPr lang="en-US" dirty="0">
                <a:solidFill>
                  <a:srgbClr val="000000"/>
                </a:solidFill>
                <a:latin typeface="open sans"/>
              </a:rPr>
              <a:t>, the lower </a:t>
            </a:r>
            <a:r>
              <a:rPr lang="en-US" i="1" dirty="0" err="1">
                <a:solidFill>
                  <a:srgbClr val="000000"/>
                </a:solidFill>
                <a:latin typeface="inherit"/>
              </a:rPr>
              <a:t>s</a:t>
            </a:r>
            <a:r>
              <a:rPr lang="en-US" i="1" baseline="-25000" dirty="0" err="1">
                <a:solidFill>
                  <a:srgbClr val="000000"/>
                </a:solidFill>
                <a:latin typeface="inherit"/>
              </a:rPr>
              <a:t>c</a:t>
            </a:r>
            <a:r>
              <a:rPr lang="en-US" dirty="0">
                <a:solidFill>
                  <a:srgbClr val="000000"/>
                </a:solidFill>
                <a:latin typeface="open sans"/>
              </a:rPr>
              <a:t>, and the greater </a:t>
            </a:r>
            <a:r>
              <a:rPr lang="en-US" i="1" dirty="0" err="1">
                <a:solidFill>
                  <a:srgbClr val="000000"/>
                </a:solidFill>
                <a:latin typeface="inherit"/>
              </a:rPr>
              <a:t>r</a:t>
            </a:r>
            <a:r>
              <a:rPr lang="en-US" i="1" baseline="-25000" dirty="0" err="1">
                <a:solidFill>
                  <a:srgbClr val="000000"/>
                </a:solidFill>
                <a:latin typeface="inherit"/>
              </a:rPr>
              <a:t>c</a:t>
            </a:r>
            <a:r>
              <a:rPr lang="en-US" dirty="0">
                <a:solidFill>
                  <a:srgbClr val="000000"/>
                </a:solidFill>
                <a:latin typeface="open sans"/>
              </a:rPr>
              <a:t> </a:t>
            </a:r>
          </a:p>
        </p:txBody>
      </p:sp>
      <p:pic>
        <p:nvPicPr>
          <p:cNvPr id="22530" name="Picture 2" descr="same graph as above, larger # of moles of solute is a shorter peak and a more linear decr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28" y="1205132"/>
            <a:ext cx="4824797" cy="25796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63" y="3925606"/>
            <a:ext cx="4063993" cy="26758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492" y="4075555"/>
            <a:ext cx="4895298" cy="1724480"/>
          </a:xfrm>
          <a:prstGeom prst="rect">
            <a:avLst/>
          </a:prstGeom>
        </p:spPr>
      </p:pic>
      <p:sp>
        <p:nvSpPr>
          <p:cNvPr id="12" name="Rectangle 11"/>
          <p:cNvSpPr/>
          <p:nvPr/>
        </p:nvSpPr>
        <p:spPr>
          <a:xfrm>
            <a:off x="4572000" y="6282084"/>
            <a:ext cx="3770983"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supersaturation s </a:t>
            </a:r>
            <a:r>
              <a:rPr lang="it-IT" dirty="0">
                <a:latin typeface="Tahoma" panose="020B0604030504040204" pitchFamily="34" charset="0"/>
                <a:ea typeface="Tahoma" panose="020B0604030504040204" pitchFamily="34" charset="0"/>
                <a:cs typeface="Tahoma" panose="020B0604030504040204" pitchFamily="34" charset="0"/>
              </a:rPr>
              <a:t>= </a:t>
            </a:r>
            <a:r>
              <a:rPr lang="it-IT" i="1" dirty="0">
                <a:latin typeface="Tahoma" panose="020B0604030504040204" pitchFamily="34" charset="0"/>
                <a:ea typeface="Tahoma" panose="020B0604030504040204" pitchFamily="34" charset="0"/>
                <a:cs typeface="Tahoma" panose="020B0604030504040204" pitchFamily="34" charset="0"/>
              </a:rPr>
              <a:t>e/e</a:t>
            </a:r>
            <a:r>
              <a:rPr lang="it-IT" i="1" baseline="-25000" dirty="0">
                <a:latin typeface="Tahoma" panose="020B0604030504040204" pitchFamily="34" charset="0"/>
                <a:ea typeface="Tahoma" panose="020B0604030504040204" pitchFamily="34" charset="0"/>
                <a:cs typeface="Tahoma" panose="020B0604030504040204" pitchFamily="34" charset="0"/>
              </a:rPr>
              <a:t>s </a:t>
            </a:r>
            <a:r>
              <a:rPr lang="it-IT" i="1" dirty="0">
                <a:latin typeface="Tahoma" panose="020B0604030504040204" pitchFamily="34" charset="0"/>
                <a:ea typeface="Tahoma" panose="020B0604030504040204" pitchFamily="34" charset="0"/>
                <a:cs typeface="Tahoma" panose="020B0604030504040204" pitchFamily="34" charset="0"/>
              </a:rPr>
              <a:t>-</a:t>
            </a:r>
            <a:r>
              <a:rPr lang="it-IT" i="1" dirty="0" smtClean="0">
                <a:latin typeface="Tahoma" panose="020B0604030504040204" pitchFamily="34" charset="0"/>
                <a:ea typeface="Tahoma" panose="020B0604030504040204" pitchFamily="34" charset="0"/>
                <a:cs typeface="Tahoma" panose="020B0604030504040204" pitchFamily="34" charset="0"/>
              </a:rPr>
              <a:t>1=RH-1</a:t>
            </a:r>
            <a:endParaRPr lang="en-US" dirty="0"/>
          </a:p>
        </p:txBody>
      </p:sp>
    </p:spTree>
    <p:extLst>
      <p:ext uri="{BB962C8B-B14F-4D97-AF65-F5344CB8AC3E}">
        <p14:creationId xmlns:p14="http://schemas.microsoft.com/office/powerpoint/2010/main" val="2282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99" b="8844"/>
          <a:stretch/>
        </p:blipFill>
        <p:spPr>
          <a:xfrm>
            <a:off x="273803" y="3124086"/>
            <a:ext cx="8074025" cy="3598271"/>
          </a:xfrm>
          <a:prstGeom prst="rect">
            <a:avLst/>
          </a:prstGeom>
        </p:spPr>
      </p:pic>
      <p:sp>
        <p:nvSpPr>
          <p:cNvPr id="5" name="Titolo 4"/>
          <p:cNvSpPr txBox="1">
            <a:spLocks/>
          </p:cNvSpPr>
          <p:nvPr/>
        </p:nvSpPr>
        <p:spPr bwMode="auto">
          <a:xfrm>
            <a:off x="0" y="-155902"/>
            <a:ext cx="9270766" cy="7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Nucleation vs evaporation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544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3154" y="607119"/>
            <a:ext cx="8497691" cy="2554545"/>
          </a:xfrm>
          <a:prstGeom prst="rect">
            <a:avLst/>
          </a:prstGeom>
        </p:spPr>
        <p:txBody>
          <a:bodyPr wrap="square">
            <a:spAutoFit/>
          </a:bodyPr>
          <a:lstStyle/>
          <a:p>
            <a:pPr algn="ctr"/>
            <a:r>
              <a:rPr lang="en-US" sz="2000" dirty="0" smtClean="0">
                <a:solidFill>
                  <a:srgbClr val="FF0000"/>
                </a:solidFill>
              </a:rPr>
              <a:t>What happens to the drop in </a:t>
            </a:r>
            <a:r>
              <a:rPr lang="en-US" sz="2000" dirty="0">
                <a:solidFill>
                  <a:srgbClr val="FF0000"/>
                </a:solidFill>
              </a:rPr>
              <a:t>the </a:t>
            </a:r>
            <a:r>
              <a:rPr lang="en-US" sz="2000" dirty="0" smtClean="0">
                <a:solidFill>
                  <a:srgbClr val="FF0000"/>
                </a:solidFill>
              </a:rPr>
              <a:t>atmosphere?</a:t>
            </a:r>
          </a:p>
          <a:p>
            <a:r>
              <a:rPr lang="en-US" sz="2000" dirty="0" smtClean="0"/>
              <a:t>Compare </a:t>
            </a:r>
            <a:r>
              <a:rPr lang="en-US" sz="2000" dirty="0"/>
              <a:t>the Koehler curve for each drop to the ambient </a:t>
            </a:r>
            <a:r>
              <a:rPr lang="en-US" sz="2000" dirty="0" err="1" smtClean="0"/>
              <a:t>supersaturation</a:t>
            </a:r>
            <a:r>
              <a:rPr lang="en-US" sz="2000" dirty="0" smtClean="0"/>
              <a:t> (s) </a:t>
            </a:r>
            <a:r>
              <a:rPr lang="en-US" sz="2000" dirty="0"/>
              <a:t>of the </a:t>
            </a:r>
            <a:r>
              <a:rPr lang="en-US" sz="2000" dirty="0" smtClean="0"/>
              <a:t>environment  (=</a:t>
            </a:r>
            <a:r>
              <a:rPr lang="en-US" sz="2000" dirty="0"/>
              <a:t> amount of water vapor available in the </a:t>
            </a:r>
            <a:r>
              <a:rPr lang="en-US" sz="2000" dirty="0" smtClean="0"/>
              <a:t>environment). </a:t>
            </a:r>
          </a:p>
          <a:p>
            <a:r>
              <a:rPr lang="en-US" sz="2000" dirty="0" smtClean="0"/>
              <a:t>Koehler curve </a:t>
            </a:r>
            <a:r>
              <a:rPr lang="en-US" sz="2000" dirty="0"/>
              <a:t>is the equilibrium </a:t>
            </a:r>
            <a:r>
              <a:rPr lang="en-US" sz="2000" dirty="0" err="1" smtClean="0"/>
              <a:t>supersaturation</a:t>
            </a:r>
            <a:r>
              <a:rPr lang="en-US" sz="2000" dirty="0" smtClean="0"/>
              <a:t> (</a:t>
            </a:r>
            <a:r>
              <a:rPr lang="en-US" sz="2000" dirty="0" err="1" smtClean="0"/>
              <a:t>s</a:t>
            </a:r>
            <a:r>
              <a:rPr lang="en-US" sz="2000" baseline="-25000" dirty="0" err="1" smtClean="0"/>
              <a:t>k</a:t>
            </a:r>
            <a:r>
              <a:rPr lang="en-US" sz="2000" dirty="0" smtClean="0"/>
              <a:t>) </a:t>
            </a:r>
            <a:r>
              <a:rPr lang="en-US" sz="2000" dirty="0"/>
              <a:t>for each drop and it varies as a function of the drop size. </a:t>
            </a:r>
            <a:endParaRPr lang="en-US" sz="2000" dirty="0" smtClean="0"/>
          </a:p>
          <a:p>
            <a:pPr algn="ctr"/>
            <a:r>
              <a:rPr lang="en-US" sz="2000" dirty="0" smtClean="0">
                <a:solidFill>
                  <a:srgbClr val="FF0000"/>
                </a:solidFill>
              </a:rPr>
              <a:t>When </a:t>
            </a:r>
            <a:r>
              <a:rPr lang="en-US" sz="2000" dirty="0" err="1">
                <a:solidFill>
                  <a:srgbClr val="FF0000"/>
                </a:solidFill>
              </a:rPr>
              <a:t>s</a:t>
            </a:r>
            <a:r>
              <a:rPr lang="en-US" sz="2000" baseline="-25000" dirty="0" err="1">
                <a:solidFill>
                  <a:srgbClr val="FF0000"/>
                </a:solidFill>
              </a:rPr>
              <a:t>k</a:t>
            </a:r>
            <a:r>
              <a:rPr lang="en-US" sz="2000" dirty="0">
                <a:solidFill>
                  <a:srgbClr val="FF0000"/>
                </a:solidFill>
              </a:rPr>
              <a:t> = s, the drop is in equilibrium with the </a:t>
            </a:r>
            <a:r>
              <a:rPr lang="en-US" sz="2000" dirty="0" smtClean="0">
                <a:solidFill>
                  <a:srgbClr val="FF0000"/>
                </a:solidFill>
              </a:rPr>
              <a:t>environment (condensation rate=evaporation rate)</a:t>
            </a:r>
            <a:endParaRPr lang="en-US" sz="2000" dirty="0">
              <a:solidFill>
                <a:srgbClr val="FF0000"/>
              </a:solidFill>
            </a:endParaRPr>
          </a:p>
        </p:txBody>
      </p:sp>
      <p:sp>
        <p:nvSpPr>
          <p:cNvPr id="8" name="Rectangle 7"/>
          <p:cNvSpPr/>
          <p:nvPr/>
        </p:nvSpPr>
        <p:spPr>
          <a:xfrm>
            <a:off x="4836118" y="4126169"/>
            <a:ext cx="4307882" cy="707886"/>
          </a:xfrm>
          <a:prstGeom prst="rect">
            <a:avLst/>
          </a:prstGeom>
          <a:solidFill>
            <a:schemeClr val="bg1"/>
          </a:solidFill>
        </p:spPr>
        <p:txBody>
          <a:bodyPr wrap="square">
            <a:spAutoFit/>
          </a:bodyPr>
          <a:lstStyle/>
          <a:p>
            <a:pPr algn="ctr"/>
            <a:r>
              <a:rPr lang="en-US" sz="2000" dirty="0" smtClean="0">
                <a:solidFill>
                  <a:srgbClr val="FF0000"/>
                </a:solidFill>
              </a:rPr>
              <a:t>When s &gt; </a:t>
            </a:r>
            <a:r>
              <a:rPr lang="en-US" sz="2000" dirty="0" err="1" smtClean="0">
                <a:solidFill>
                  <a:srgbClr val="FF0000"/>
                </a:solidFill>
              </a:rPr>
              <a:t>s</a:t>
            </a:r>
            <a:r>
              <a:rPr lang="en-US" sz="2000" baseline="-25000" dirty="0" err="1" smtClean="0">
                <a:solidFill>
                  <a:srgbClr val="FF0000"/>
                </a:solidFill>
              </a:rPr>
              <a:t>k</a:t>
            </a:r>
            <a:r>
              <a:rPr lang="en-US" sz="2000" dirty="0" smtClean="0">
                <a:solidFill>
                  <a:srgbClr val="FF0000"/>
                </a:solidFill>
              </a:rPr>
              <a:t> net condensation will occur and the droplet will grow</a:t>
            </a:r>
            <a:endParaRPr lang="en-US" sz="2000" dirty="0">
              <a:solidFill>
                <a:srgbClr val="FF0000"/>
              </a:solidFill>
            </a:endParaRPr>
          </a:p>
        </p:txBody>
      </p:sp>
      <p:sp>
        <p:nvSpPr>
          <p:cNvPr id="9" name="Rectangle 8"/>
          <p:cNvSpPr/>
          <p:nvPr/>
        </p:nvSpPr>
        <p:spPr>
          <a:xfrm>
            <a:off x="7210857" y="4716377"/>
            <a:ext cx="1933143" cy="707886"/>
          </a:xfrm>
          <a:prstGeom prst="rect">
            <a:avLst/>
          </a:prstGeom>
          <a:noFill/>
        </p:spPr>
        <p:txBody>
          <a:bodyPr wrap="square">
            <a:spAutoFit/>
          </a:bodyPr>
          <a:lstStyle/>
          <a:p>
            <a:pPr algn="ctr"/>
            <a:r>
              <a:rPr lang="en-US" sz="2000" dirty="0" smtClean="0">
                <a:solidFill>
                  <a:srgbClr val="FF0000"/>
                </a:solidFill>
              </a:rPr>
              <a:t>no matter what the r value is</a:t>
            </a:r>
            <a:endParaRPr lang="en-US" sz="2000" dirty="0">
              <a:solidFill>
                <a:srgbClr val="FF0000"/>
              </a:solidFill>
            </a:endParaRPr>
          </a:p>
        </p:txBody>
      </p:sp>
    </p:spTree>
    <p:extLst>
      <p:ext uri="{BB962C8B-B14F-4D97-AF65-F5344CB8AC3E}">
        <p14:creationId xmlns:p14="http://schemas.microsoft.com/office/powerpoint/2010/main" val="41076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486" b="11385"/>
          <a:stretch/>
        </p:blipFill>
        <p:spPr>
          <a:xfrm>
            <a:off x="417758" y="862429"/>
            <a:ext cx="7424981" cy="3371914"/>
          </a:xfrm>
          <a:prstGeom prst="rect">
            <a:avLst/>
          </a:prstGeom>
        </p:spPr>
      </p:pic>
      <p:sp>
        <p:nvSpPr>
          <p:cNvPr id="5" name="Titolo 4"/>
          <p:cNvSpPr txBox="1">
            <a:spLocks/>
          </p:cNvSpPr>
          <p:nvPr/>
        </p:nvSpPr>
        <p:spPr bwMode="auto">
          <a:xfrm>
            <a:off x="0" y="-155902"/>
            <a:ext cx="9270766" cy="7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Nucleation vs evaporation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544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71833" y="674193"/>
            <a:ext cx="6170906" cy="707886"/>
          </a:xfrm>
          <a:prstGeom prst="rect">
            <a:avLst/>
          </a:prstGeom>
          <a:solidFill>
            <a:schemeClr val="bg1"/>
          </a:solidFill>
        </p:spPr>
        <p:txBody>
          <a:bodyPr wrap="square">
            <a:spAutoFit/>
          </a:bodyPr>
          <a:lstStyle/>
          <a:p>
            <a:pPr algn="ctr"/>
            <a:r>
              <a:rPr lang="en-US" sz="2000" dirty="0" smtClean="0">
                <a:solidFill>
                  <a:srgbClr val="FF0000"/>
                </a:solidFill>
              </a:rPr>
              <a:t>When s &lt; </a:t>
            </a:r>
            <a:r>
              <a:rPr lang="en-US" sz="2000" dirty="0" err="1" smtClean="0">
                <a:solidFill>
                  <a:srgbClr val="FF0000"/>
                </a:solidFill>
              </a:rPr>
              <a:t>s</a:t>
            </a:r>
            <a:r>
              <a:rPr lang="en-US" sz="2000" baseline="-25000" dirty="0" err="1" smtClean="0">
                <a:solidFill>
                  <a:srgbClr val="FF0000"/>
                </a:solidFill>
              </a:rPr>
              <a:t>k</a:t>
            </a:r>
            <a:r>
              <a:rPr lang="en-US" sz="2000" dirty="0" smtClean="0">
                <a:solidFill>
                  <a:srgbClr val="FF0000"/>
                </a:solidFill>
              </a:rPr>
              <a:t> net evaporation will occur and the droplet will shrink</a:t>
            </a:r>
            <a:endParaRPr lang="en-US" sz="2000" dirty="0">
              <a:solidFill>
                <a:srgbClr val="FF0000"/>
              </a:solidFill>
            </a:endParaRPr>
          </a:p>
        </p:txBody>
      </p:sp>
      <p:sp>
        <p:nvSpPr>
          <p:cNvPr id="8" name="Rectangle 7"/>
          <p:cNvSpPr/>
          <p:nvPr/>
        </p:nvSpPr>
        <p:spPr>
          <a:xfrm>
            <a:off x="0" y="4280134"/>
            <a:ext cx="9144000" cy="1061829"/>
          </a:xfrm>
          <a:prstGeom prst="rect">
            <a:avLst/>
          </a:prstGeom>
        </p:spPr>
        <p:txBody>
          <a:bodyPr wrap="square">
            <a:spAutoFit/>
          </a:bodyPr>
          <a:lstStyle/>
          <a:p>
            <a:pPr marL="285750" indent="-285750">
              <a:buFont typeface="Arial" panose="020B0604020202020204" pitchFamily="34" charset="0"/>
              <a:buChar char="•"/>
            </a:pPr>
            <a:r>
              <a:rPr lang="en-US" sz="2100" dirty="0" smtClean="0"/>
              <a:t>s </a:t>
            </a:r>
            <a:r>
              <a:rPr lang="en-US" sz="2100" dirty="0"/>
              <a:t>&lt; </a:t>
            </a:r>
            <a:r>
              <a:rPr lang="en-US" sz="2100" dirty="0" err="1"/>
              <a:t>s</a:t>
            </a:r>
            <a:r>
              <a:rPr lang="en-US" sz="2100" baseline="-25000" dirty="0" err="1"/>
              <a:t>c</a:t>
            </a:r>
            <a:r>
              <a:rPr lang="en-US" sz="2100" dirty="0"/>
              <a:t> and the </a:t>
            </a:r>
            <a:r>
              <a:rPr lang="en-US" sz="2100" dirty="0" smtClean="0"/>
              <a:t>droplet </a:t>
            </a:r>
            <a:r>
              <a:rPr lang="en-US" sz="2100" dirty="0"/>
              <a:t>radius is very </a:t>
            </a:r>
            <a:r>
              <a:rPr lang="en-US" sz="2100" dirty="0" smtClean="0"/>
              <a:t>small: </a:t>
            </a:r>
            <a:r>
              <a:rPr lang="en-US" sz="2100" dirty="0"/>
              <a:t>drop grows to a </a:t>
            </a:r>
            <a:r>
              <a:rPr lang="en-US" sz="2100" dirty="0" smtClean="0"/>
              <a:t>value r on </a:t>
            </a:r>
            <a:r>
              <a:rPr lang="en-US" sz="2100" dirty="0"/>
              <a:t>the left side of </a:t>
            </a:r>
            <a:r>
              <a:rPr lang="en-US" sz="2100" dirty="0" err="1"/>
              <a:t>s</a:t>
            </a:r>
            <a:r>
              <a:rPr lang="en-US" sz="2100" baseline="-25000" dirty="0" err="1"/>
              <a:t>c</a:t>
            </a:r>
            <a:r>
              <a:rPr lang="en-US" sz="2100" dirty="0"/>
              <a:t> and stops when </a:t>
            </a:r>
            <a:r>
              <a:rPr lang="en-US" sz="2100" dirty="0" err="1"/>
              <a:t>s</a:t>
            </a:r>
            <a:r>
              <a:rPr lang="en-US" sz="2100" baseline="-25000" dirty="0" err="1"/>
              <a:t>k</a:t>
            </a:r>
            <a:r>
              <a:rPr lang="en-US" sz="2100" dirty="0"/>
              <a:t> = </a:t>
            </a:r>
            <a:r>
              <a:rPr lang="en-US" sz="2100" dirty="0" smtClean="0"/>
              <a:t>s (haze drops formation, they </a:t>
            </a:r>
            <a:r>
              <a:rPr lang="en-US" sz="2100" dirty="0"/>
              <a:t>do not nucleate to become cloud </a:t>
            </a:r>
            <a:r>
              <a:rPr lang="en-US" sz="2100" dirty="0" smtClean="0"/>
              <a:t>drops)</a:t>
            </a:r>
            <a:endParaRPr lang="en-US" sz="2100" dirty="0"/>
          </a:p>
        </p:txBody>
      </p:sp>
      <p:sp>
        <p:nvSpPr>
          <p:cNvPr id="9" name="TextBox 8"/>
          <p:cNvSpPr txBox="1"/>
          <p:nvPr/>
        </p:nvSpPr>
        <p:spPr>
          <a:xfrm>
            <a:off x="0" y="5387755"/>
            <a:ext cx="8796935"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If </a:t>
            </a:r>
            <a:r>
              <a:rPr lang="en-US" sz="2100" dirty="0"/>
              <a:t>a drop finds itself in an environment where </a:t>
            </a:r>
            <a:r>
              <a:rPr lang="en-US" sz="2100" i="1" dirty="0"/>
              <a:t>s </a:t>
            </a:r>
            <a:r>
              <a:rPr lang="en-US" sz="2100" dirty="0"/>
              <a:t>&lt; </a:t>
            </a:r>
            <a:r>
              <a:rPr lang="en-US" sz="2100" i="1" dirty="0" err="1" smtClean="0"/>
              <a:t>s</a:t>
            </a:r>
            <a:r>
              <a:rPr lang="en-US" sz="2100" i="1" baseline="-25000" dirty="0" err="1" smtClean="0"/>
              <a:t>k</a:t>
            </a:r>
            <a:r>
              <a:rPr lang="en-US" sz="2100" i="1" baseline="-25000" dirty="0" smtClean="0"/>
              <a:t> </a:t>
            </a:r>
            <a:r>
              <a:rPr lang="en-US" sz="2100" dirty="0" smtClean="0"/>
              <a:t>(e.g. by mixing with drier </a:t>
            </a:r>
            <a:r>
              <a:rPr lang="en-US" sz="2100" dirty="0"/>
              <a:t>air) then the evaporation from the drop would exceed </a:t>
            </a:r>
            <a:r>
              <a:rPr lang="en-US" sz="2100" dirty="0" smtClean="0"/>
              <a:t>the condensation </a:t>
            </a:r>
            <a:r>
              <a:rPr lang="en-US" sz="2100" dirty="0"/>
              <a:t>from the environment and the drop would shrink until s = </a:t>
            </a:r>
            <a:r>
              <a:rPr lang="en-US" sz="2100" dirty="0" err="1" smtClean="0"/>
              <a:t>s</a:t>
            </a:r>
            <a:r>
              <a:rPr lang="en-US" sz="2100" baseline="-25000" dirty="0" err="1" smtClean="0"/>
              <a:t>k</a:t>
            </a:r>
            <a:endParaRPr lang="en-US" sz="2100" dirty="0"/>
          </a:p>
        </p:txBody>
      </p:sp>
    </p:spTree>
    <p:extLst>
      <p:ext uri="{BB962C8B-B14F-4D97-AF65-F5344CB8AC3E}">
        <p14:creationId xmlns:p14="http://schemas.microsoft.com/office/powerpoint/2010/main" val="32990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0" y="-155902"/>
            <a:ext cx="9270766" cy="7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Nucleation vs evaporation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544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4695" y="4091653"/>
            <a:ext cx="8722563" cy="2354491"/>
          </a:xfrm>
          <a:prstGeom prst="rect">
            <a:avLst/>
          </a:prstGeom>
        </p:spPr>
        <p:txBody>
          <a:bodyPr wrap="square">
            <a:spAutoFit/>
          </a:bodyPr>
          <a:lstStyle/>
          <a:p>
            <a:r>
              <a:rPr lang="en-US" sz="2100" dirty="0"/>
              <a:t>If a drop happens to find itself in an environment where s </a:t>
            </a:r>
            <a:r>
              <a:rPr lang="en-US" sz="2100" dirty="0" smtClean="0"/>
              <a:t>= </a:t>
            </a:r>
            <a:r>
              <a:rPr lang="en-US" sz="2100" dirty="0" err="1" smtClean="0"/>
              <a:t>s</a:t>
            </a:r>
            <a:r>
              <a:rPr lang="en-US" sz="2100" baseline="-25000" dirty="0" err="1" smtClean="0"/>
              <a:t>k</a:t>
            </a:r>
            <a:r>
              <a:rPr lang="en-US" sz="2100" dirty="0"/>
              <a:t>, the drop can shrink </a:t>
            </a:r>
            <a:r>
              <a:rPr lang="en-US" sz="2100" dirty="0" smtClean="0"/>
              <a:t>or grow </a:t>
            </a:r>
            <a:r>
              <a:rPr lang="en-US" sz="2100" dirty="0"/>
              <a:t>into a cloud drop, depending on the </a:t>
            </a:r>
            <a:r>
              <a:rPr lang="en-US" sz="2100" dirty="0" smtClean="0"/>
              <a:t>radius:</a:t>
            </a:r>
          </a:p>
          <a:p>
            <a:pPr marL="342900" indent="-342900">
              <a:buFont typeface="Arial" panose="020B0604020202020204" pitchFamily="34" charset="0"/>
              <a:buChar char="•"/>
            </a:pPr>
            <a:r>
              <a:rPr lang="en-US" sz="2100" dirty="0" smtClean="0"/>
              <a:t>For</a:t>
            </a:r>
            <a:r>
              <a:rPr lang="en-US" sz="2100" dirty="0"/>
              <a:t> r &lt; </a:t>
            </a:r>
            <a:r>
              <a:rPr lang="en-US" sz="2100" dirty="0" err="1"/>
              <a:t>r</a:t>
            </a:r>
            <a:r>
              <a:rPr lang="en-US" sz="2100" baseline="-25000" dirty="0" err="1"/>
              <a:t>c</a:t>
            </a:r>
            <a:r>
              <a:rPr lang="en-US" sz="2100" dirty="0"/>
              <a:t>, </a:t>
            </a:r>
            <a:r>
              <a:rPr lang="en-US" sz="2100" dirty="0" smtClean="0"/>
              <a:t>the </a:t>
            </a:r>
            <a:r>
              <a:rPr lang="en-US" sz="2100" dirty="0"/>
              <a:t>drop will shrink until it has a radius for which s = s</a:t>
            </a:r>
            <a:r>
              <a:rPr lang="en-US" sz="2100" baseline="-25000" dirty="0"/>
              <a:t>k</a:t>
            </a:r>
            <a:r>
              <a:rPr lang="en-US" sz="2100" dirty="0"/>
              <a:t>. </a:t>
            </a:r>
            <a:endParaRPr lang="en-US" sz="2100" dirty="0" smtClean="0"/>
          </a:p>
          <a:p>
            <a:pPr marL="342900" indent="-342900">
              <a:buFont typeface="Arial" panose="020B0604020202020204" pitchFamily="34" charset="0"/>
              <a:buChar char="•"/>
            </a:pPr>
            <a:r>
              <a:rPr lang="en-US" sz="2100" dirty="0" smtClean="0"/>
              <a:t>For</a:t>
            </a:r>
            <a:r>
              <a:rPr lang="en-US" sz="2100" dirty="0"/>
              <a:t> r &gt; </a:t>
            </a:r>
            <a:r>
              <a:rPr lang="en-US" sz="2100" dirty="0" err="1"/>
              <a:t>r</a:t>
            </a:r>
            <a:r>
              <a:rPr lang="en-US" sz="2100" baseline="-25000" dirty="0" err="1"/>
              <a:t>c</a:t>
            </a:r>
            <a:r>
              <a:rPr lang="en-US" sz="2100" dirty="0"/>
              <a:t> and s = </a:t>
            </a:r>
            <a:r>
              <a:rPr lang="en-US" sz="2100" dirty="0" err="1"/>
              <a:t>s</a:t>
            </a:r>
            <a:r>
              <a:rPr lang="en-US" sz="2100" baseline="-25000" dirty="0" err="1"/>
              <a:t>k</a:t>
            </a:r>
            <a:r>
              <a:rPr lang="en-US" sz="2100" dirty="0"/>
              <a:t>, then the drop is in unstable equilibrium and can either grow into cloud drops by adding a water molecule or can shrink all the way back to a haze drop with a radius that matches the radius for s = s</a:t>
            </a:r>
            <a:r>
              <a:rPr lang="en-US" sz="2100" baseline="-25000" dirty="0"/>
              <a:t>k</a:t>
            </a:r>
            <a:r>
              <a:rPr lang="en-US" sz="2100" dirty="0" smtClean="0"/>
              <a:t>.</a:t>
            </a:r>
            <a:endParaRPr lang="en-US" sz="2100" dirty="0"/>
          </a:p>
        </p:txBody>
      </p:sp>
      <p:pic>
        <p:nvPicPr>
          <p:cNvPr id="11" name="Picture 10"/>
          <p:cNvPicPr>
            <a:picLocks noChangeAspect="1"/>
          </p:cNvPicPr>
          <p:nvPr/>
        </p:nvPicPr>
        <p:blipFill rotWithShape="1">
          <a:blip r:embed="rId3"/>
          <a:srcRect r="1486" b="11385"/>
          <a:stretch/>
        </p:blipFill>
        <p:spPr>
          <a:xfrm>
            <a:off x="965294" y="720511"/>
            <a:ext cx="6963092" cy="3162156"/>
          </a:xfrm>
          <a:prstGeom prst="rect">
            <a:avLst/>
          </a:prstGeom>
        </p:spPr>
      </p:pic>
    </p:spTree>
    <p:extLst>
      <p:ext uri="{BB962C8B-B14F-4D97-AF65-F5344CB8AC3E}">
        <p14:creationId xmlns:p14="http://schemas.microsoft.com/office/powerpoint/2010/main" val="360725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0" y="-155902"/>
            <a:ext cx="9270766" cy="7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Nucleation vs evaporation</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544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r="1486" b="11385"/>
          <a:stretch/>
        </p:blipFill>
        <p:spPr>
          <a:xfrm>
            <a:off x="965294" y="720511"/>
            <a:ext cx="6963092" cy="3162156"/>
          </a:xfrm>
          <a:prstGeom prst="rect">
            <a:avLst/>
          </a:prstGeom>
        </p:spPr>
      </p:pic>
      <p:sp>
        <p:nvSpPr>
          <p:cNvPr id="3" name="Rectangle 2"/>
          <p:cNvSpPr/>
          <p:nvPr/>
        </p:nvSpPr>
        <p:spPr>
          <a:xfrm>
            <a:off x="721894" y="4338390"/>
            <a:ext cx="8133347" cy="1384995"/>
          </a:xfrm>
          <a:prstGeom prst="rect">
            <a:avLst/>
          </a:prstGeom>
        </p:spPr>
        <p:txBody>
          <a:bodyPr wrap="square">
            <a:spAutoFit/>
          </a:bodyPr>
          <a:lstStyle/>
          <a:p>
            <a:r>
              <a:rPr lang="en-US" sz="2100" dirty="0"/>
              <a:t>If s = </a:t>
            </a:r>
            <a:r>
              <a:rPr lang="en-US" sz="2100" dirty="0" err="1"/>
              <a:t>s</a:t>
            </a:r>
            <a:r>
              <a:rPr lang="en-US" sz="2100" baseline="-25000" dirty="0" err="1"/>
              <a:t>c</a:t>
            </a:r>
            <a:r>
              <a:rPr lang="en-US" sz="2100" dirty="0"/>
              <a:t> (which is a special case of s = </a:t>
            </a:r>
            <a:r>
              <a:rPr lang="en-US" sz="2100" dirty="0" err="1"/>
              <a:t>s</a:t>
            </a:r>
            <a:r>
              <a:rPr lang="en-US" sz="2100" baseline="-25000" dirty="0" err="1"/>
              <a:t>k</a:t>
            </a:r>
            <a:r>
              <a:rPr lang="en-US" sz="2100" dirty="0"/>
              <a:t>) then the drop will grow to radius r = </a:t>
            </a:r>
            <a:r>
              <a:rPr lang="en-US" sz="2100" dirty="0" err="1"/>
              <a:t>r</a:t>
            </a:r>
            <a:r>
              <a:rPr lang="en-US" sz="2100" baseline="-25000" dirty="0" err="1"/>
              <a:t>c</a:t>
            </a:r>
            <a:r>
              <a:rPr lang="en-US" sz="2100" dirty="0"/>
              <a:t> and then with the random addition of a little water will grow a little bit more so that </a:t>
            </a:r>
            <a:r>
              <a:rPr lang="en-US" sz="2100" dirty="0" err="1"/>
              <a:t>s</a:t>
            </a:r>
            <a:r>
              <a:rPr lang="en-US" sz="2100" baseline="-25000" dirty="0" err="1"/>
              <a:t>k</a:t>
            </a:r>
            <a:r>
              <a:rPr lang="en-US" sz="2100" dirty="0"/>
              <a:t> &lt; s. At this point, there will be net condensation and the drop will </a:t>
            </a:r>
            <a:r>
              <a:rPr lang="en-US" sz="2100" b="1" dirty="0">
                <a:solidFill>
                  <a:srgbClr val="FF0000"/>
                </a:solidFill>
              </a:rPr>
              <a:t>activate</a:t>
            </a:r>
            <a:r>
              <a:rPr lang="en-US" sz="2100" dirty="0"/>
              <a:t> and continue to grow.</a:t>
            </a:r>
          </a:p>
        </p:txBody>
      </p:sp>
    </p:spTree>
    <p:extLst>
      <p:ext uri="{BB962C8B-B14F-4D97-AF65-F5344CB8AC3E}">
        <p14:creationId xmlns:p14="http://schemas.microsoft.com/office/powerpoint/2010/main" val="1310602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0" y="-155902"/>
            <a:ext cx="9270766" cy="7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Bibliography</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544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3621" y="1245279"/>
            <a:ext cx="8703751" cy="3416320"/>
          </a:xfrm>
          <a:prstGeom prst="rect">
            <a:avLst/>
          </a:prstGeom>
        </p:spPr>
        <p:txBody>
          <a:bodyPr wrap="square">
            <a:spAutoFit/>
          </a:bodyPr>
          <a:lstStyle/>
          <a:p>
            <a:pPr marL="457200" indent="-457200">
              <a:buAutoNum type="arabicPeriod"/>
            </a:pPr>
            <a:r>
              <a:rPr lang="en-US" sz="2400" dirty="0" smtClean="0"/>
              <a:t>Wallace &amp; Hobbs , “Atmospheric Science” Chapter 6 – Cloud microphysics</a:t>
            </a:r>
          </a:p>
          <a:p>
            <a:pPr marL="457200" indent="-457200">
              <a:buAutoNum type="arabicPeriod"/>
            </a:pPr>
            <a:endParaRPr lang="en-US" sz="2400" dirty="0" smtClean="0"/>
          </a:p>
          <a:p>
            <a:pPr marL="457200" indent="-457200">
              <a:buAutoNum type="arabicPeriod"/>
            </a:pPr>
            <a:r>
              <a:rPr lang="en-US" sz="2400" dirty="0" smtClean="0"/>
              <a:t>Hewitt</a:t>
            </a:r>
            <a:r>
              <a:rPr lang="en-US" sz="2400" dirty="0"/>
              <a:t>&amp; </a:t>
            </a:r>
            <a:r>
              <a:rPr lang="en-US" sz="2400" dirty="0" smtClean="0"/>
              <a:t>Jackson, Atmospheric Science For Environmental Scientists </a:t>
            </a:r>
            <a:r>
              <a:rPr lang="en-US" sz="2400" dirty="0" err="1" smtClean="0"/>
              <a:t>Chapt</a:t>
            </a:r>
            <a:r>
              <a:rPr lang="en-US" sz="2400" dirty="0" smtClean="0"/>
              <a:t>. 6 on Cloud </a:t>
            </a:r>
            <a:r>
              <a:rPr lang="en-US" sz="2400" dirty="0"/>
              <a:t>formation </a:t>
            </a:r>
            <a:r>
              <a:rPr lang="en-US" sz="2400" dirty="0" smtClean="0"/>
              <a:t>and chemistry</a:t>
            </a:r>
          </a:p>
          <a:p>
            <a:pPr marL="457200" indent="-457200">
              <a:buAutoNum type="arabicPeriod"/>
            </a:pPr>
            <a:endParaRPr lang="en-US" sz="2400" dirty="0" smtClean="0"/>
          </a:p>
          <a:p>
            <a:pPr marL="457200" indent="-457200">
              <a:buFontTx/>
              <a:buAutoNum type="arabicPeriod"/>
            </a:pPr>
            <a:r>
              <a:rPr lang="en-US" sz="2400" dirty="0"/>
              <a:t>https://www.e-education.psu.edu/meteo300/node/803</a:t>
            </a:r>
          </a:p>
          <a:p>
            <a:pPr marL="457200" indent="-457200">
              <a:buAutoNum type="arabicPeriod"/>
            </a:pPr>
            <a:endParaRPr lang="en-US" sz="2400" dirty="0" smtClean="0"/>
          </a:p>
          <a:p>
            <a:pPr marL="457200" indent="-457200">
              <a:buAutoNum type="arabicPeriod"/>
            </a:pPr>
            <a:endParaRPr lang="en-US" sz="2400" dirty="0"/>
          </a:p>
        </p:txBody>
      </p:sp>
    </p:spTree>
    <p:extLst>
      <p:ext uri="{BB962C8B-B14F-4D97-AF65-F5344CB8AC3E}">
        <p14:creationId xmlns:p14="http://schemas.microsoft.com/office/powerpoint/2010/main" val="96405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26644"/>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Clouds microphysics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3725" y="979463"/>
            <a:ext cx="8356550" cy="830997"/>
          </a:xfrm>
          <a:prstGeom prst="rect">
            <a:avLst/>
          </a:prstGeom>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Clouds formation is </a:t>
            </a:r>
            <a:r>
              <a:rPr lang="en-US" sz="2400" dirty="0">
                <a:latin typeface="Tahoma" panose="020B0604030504040204" pitchFamily="34" charset="0"/>
                <a:ea typeface="Tahoma" panose="020B0604030504040204" pitchFamily="34" charset="0"/>
                <a:cs typeface="Tahoma" panose="020B0604030504040204" pitchFamily="34" charset="0"/>
              </a:rPr>
              <a:t>driven by processes </a:t>
            </a:r>
            <a:r>
              <a:rPr lang="en-US" sz="2400" dirty="0" smtClean="0">
                <a:latin typeface="Tahoma" panose="020B0604030504040204" pitchFamily="34" charset="0"/>
                <a:ea typeface="Tahoma" panose="020B0604030504040204" pitchFamily="34" charset="0"/>
                <a:cs typeface="Tahoma" panose="020B0604030504040204" pitchFamily="34" charset="0"/>
              </a:rPr>
              <a:t>occurring </a:t>
            </a:r>
            <a:r>
              <a:rPr lang="en-US" sz="2400" dirty="0">
                <a:latin typeface="Tahoma" panose="020B0604030504040204" pitchFamily="34" charset="0"/>
                <a:ea typeface="Tahoma" panose="020B0604030504040204" pitchFamily="34" charset="0"/>
                <a:cs typeface="Tahoma" panose="020B0604030504040204" pitchFamily="34" charset="0"/>
              </a:rPr>
              <a:t>on the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microscale</a:t>
            </a:r>
            <a:r>
              <a:rPr lang="en-US" sz="2400" dirty="0">
                <a:latin typeface="Tahoma" panose="020B0604030504040204" pitchFamily="34" charset="0"/>
                <a:ea typeface="Tahoma" panose="020B0604030504040204" pitchFamily="34" charset="0"/>
                <a:cs typeface="Tahoma" panose="020B0604030504040204" pitchFamily="34" charset="0"/>
              </a:rPr>
              <a:t>, where </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O molecules </a:t>
            </a:r>
            <a:r>
              <a:rPr lang="en-US" sz="2400" dirty="0">
                <a:latin typeface="Tahoma" panose="020B0604030504040204" pitchFamily="34" charset="0"/>
                <a:ea typeface="Tahoma" panose="020B0604030504040204" pitchFamily="34" charset="0"/>
                <a:cs typeface="Tahoma" panose="020B0604030504040204" pitchFamily="34" charset="0"/>
              </a:rPr>
              <a:t>and small particles </a:t>
            </a:r>
            <a:r>
              <a:rPr lang="en-US" sz="2400" dirty="0" smtClean="0">
                <a:latin typeface="Tahoma" panose="020B0604030504040204" pitchFamily="34" charset="0"/>
                <a:ea typeface="Tahoma" panose="020B0604030504040204" pitchFamily="34" charset="0"/>
                <a:cs typeface="Tahoma" panose="020B0604030504040204" pitchFamily="34" charset="0"/>
              </a:rPr>
              <a:t>collide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106081" y="2170860"/>
            <a:ext cx="2068442" cy="1107996"/>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1. Moisture</a:t>
            </a:r>
          </a:p>
          <a:p>
            <a:r>
              <a:rPr lang="en-US" sz="2200" dirty="0" smtClean="0">
                <a:latin typeface="Tahoma" panose="020B0604030504040204" pitchFamily="34" charset="0"/>
                <a:ea typeface="Tahoma" panose="020B0604030504040204" pitchFamily="34" charset="0"/>
                <a:cs typeface="Tahoma" panose="020B0604030504040204" pitchFamily="34" charset="0"/>
              </a:rPr>
              <a:t>2. Aerosol</a:t>
            </a:r>
          </a:p>
          <a:p>
            <a:r>
              <a:rPr lang="en-US" sz="2200" dirty="0" smtClean="0">
                <a:latin typeface="Tahoma" panose="020B0604030504040204" pitchFamily="34" charset="0"/>
                <a:ea typeface="Tahoma" panose="020B0604030504040204" pitchFamily="34" charset="0"/>
                <a:cs typeface="Tahoma" panose="020B0604030504040204" pitchFamily="34" charset="0"/>
              </a:rPr>
              <a:t>3. Cooling</a:t>
            </a:r>
            <a:endParaRPr lang="en-US" sz="2200" dirty="0"/>
          </a:p>
        </p:txBody>
      </p:sp>
      <p:sp>
        <p:nvSpPr>
          <p:cNvPr id="4" name="TextBox 3"/>
          <p:cNvSpPr txBox="1"/>
          <p:nvPr/>
        </p:nvSpPr>
        <p:spPr>
          <a:xfrm>
            <a:off x="1546746" y="2156858"/>
            <a:ext cx="2995110" cy="1200329"/>
          </a:xfrm>
          <a:prstGeom prst="rect">
            <a:avLst/>
          </a:prstGeom>
          <a:noFill/>
        </p:spPr>
        <p:txBody>
          <a:bodyPr wrap="square" rtlCol="0">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Necessary ingredients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for cloud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a:t>
            </a:r>
            <a:endParaRPr lang="en-US" sz="2400" dirty="0">
              <a:solidFill>
                <a:srgbClr val="FF0000"/>
              </a:solidFill>
            </a:endParaRPr>
          </a:p>
        </p:txBody>
      </p:sp>
      <p:sp>
        <p:nvSpPr>
          <p:cNvPr id="11" name="Rectangle 10"/>
          <p:cNvSpPr/>
          <p:nvPr/>
        </p:nvSpPr>
        <p:spPr>
          <a:xfrm>
            <a:off x="806064" y="4840433"/>
            <a:ext cx="7787210" cy="1446550"/>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To explain the formation of cloud and their life cycle from formation to precipitation:</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clouds </a:t>
            </a:r>
            <a:r>
              <a:rPr lang="en-US" sz="2200" dirty="0">
                <a:latin typeface="Tahoma" panose="020B0604030504040204" pitchFamily="34" charset="0"/>
                <a:ea typeface="Tahoma" panose="020B0604030504040204" pitchFamily="34" charset="0"/>
                <a:cs typeface="Tahoma" panose="020B0604030504040204" pitchFamily="34" charset="0"/>
              </a:rPr>
              <a:t>will form </a:t>
            </a:r>
            <a:r>
              <a:rPr lang="en-US" sz="2200" dirty="0" smtClean="0">
                <a:latin typeface="Tahoma" panose="020B0604030504040204" pitchFamily="34" charset="0"/>
                <a:ea typeface="Tahoma" panose="020B0604030504040204" pitchFamily="34" charset="0"/>
                <a:cs typeface="Tahoma" panose="020B0604030504040204" pitchFamily="34" charset="0"/>
              </a:rPr>
              <a:t>or not?</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Will they precipitate or not?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6" name="Left Brace 5"/>
          <p:cNvSpPr/>
          <p:nvPr/>
        </p:nvSpPr>
        <p:spPr bwMode="auto">
          <a:xfrm>
            <a:off x="4832989" y="2115892"/>
            <a:ext cx="392154" cy="1282259"/>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821803" y="3530225"/>
            <a:ext cx="7003757" cy="461665"/>
          </a:xfrm>
          <a:prstGeom prst="rect">
            <a:avLst/>
          </a:prstGeom>
        </p:spPr>
        <p:txBody>
          <a:bodyPr wrap="square">
            <a:spAutoFit/>
          </a:bodyPr>
          <a:lstStyle/>
          <a:p>
            <a:r>
              <a:rPr lang="en-US" sz="2400" dirty="0"/>
              <a:t>If any one of these is missing, a cloud will not </a:t>
            </a:r>
            <a:r>
              <a:rPr lang="en-US" sz="2400" dirty="0" smtClean="0"/>
              <a:t>form </a:t>
            </a:r>
            <a:endParaRPr lang="en-US" sz="2400" dirty="0"/>
          </a:p>
        </p:txBody>
      </p:sp>
      <p:sp>
        <p:nvSpPr>
          <p:cNvPr id="13" name="TextBox 12"/>
          <p:cNvSpPr txBox="1"/>
          <p:nvPr/>
        </p:nvSpPr>
        <p:spPr>
          <a:xfrm>
            <a:off x="3145192" y="4377392"/>
            <a:ext cx="2995110" cy="461665"/>
          </a:xfrm>
          <a:prstGeom prst="rect">
            <a:avLst/>
          </a:prstGeom>
          <a:noFill/>
        </p:spPr>
        <p:txBody>
          <a:bodyPr wrap="square" rtlCol="0">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Koehler theory</a:t>
            </a:r>
            <a:endParaRPr lang="en-US" sz="2400" dirty="0">
              <a:solidFill>
                <a:srgbClr val="FF0000"/>
              </a:solidFill>
            </a:endParaRPr>
          </a:p>
        </p:txBody>
      </p:sp>
    </p:spTree>
    <p:extLst>
      <p:ext uri="{BB962C8B-B14F-4D97-AF65-F5344CB8AC3E}">
        <p14:creationId xmlns:p14="http://schemas.microsoft.com/office/powerpoint/2010/main" val="403322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26644"/>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Clouds definition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3581" y="969145"/>
            <a:ext cx="8356550" cy="830997"/>
          </a:xfrm>
          <a:prstGeom prst="rect">
            <a:avLst/>
          </a:prstGeom>
        </p:spPr>
        <p:txBody>
          <a:bodyPr wrap="square">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Cloud: </a:t>
            </a:r>
            <a:r>
              <a:rPr lang="en-US" sz="2400" dirty="0" smtClean="0">
                <a:latin typeface="Tahoma" panose="020B0604030504040204" pitchFamily="34" charset="0"/>
                <a:ea typeface="Tahoma" panose="020B0604030504040204" pitchFamily="34" charset="0"/>
                <a:cs typeface="Tahoma" panose="020B0604030504040204" pitchFamily="34" charset="0"/>
              </a:rPr>
              <a:t>a </a:t>
            </a:r>
            <a:r>
              <a:rPr lang="en-US" sz="2400" dirty="0">
                <a:latin typeface="Tahoma" panose="020B0604030504040204" pitchFamily="34" charset="0"/>
                <a:ea typeface="Tahoma" panose="020B0604030504040204" pitchFamily="34" charset="0"/>
                <a:cs typeface="Tahoma" panose="020B0604030504040204" pitchFamily="34" charset="0"/>
              </a:rPr>
              <a:t>(visible) suspension of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small</a:t>
            </a:r>
            <a:r>
              <a:rPr lang="en-US" sz="2400" dirty="0">
                <a:latin typeface="Tahoma" panose="020B0604030504040204" pitchFamily="34" charset="0"/>
                <a:ea typeface="Tahoma" panose="020B0604030504040204" pitchFamily="34" charset="0"/>
                <a:cs typeface="Tahoma" panose="020B0604030504040204" pitchFamily="34" charset="0"/>
              </a:rPr>
              <a:t> particles in the </a:t>
            </a:r>
            <a:r>
              <a:rPr lang="en-US" sz="2400" dirty="0" smtClean="0">
                <a:latin typeface="Tahoma" panose="020B0604030504040204" pitchFamily="34" charset="0"/>
                <a:ea typeface="Tahoma" panose="020B0604030504040204" pitchFamily="34" charset="0"/>
                <a:cs typeface="Tahoma" panose="020B0604030504040204" pitchFamily="34" charset="0"/>
              </a:rPr>
              <a:t>atmosphere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loud drop sizes. See text belo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4" y="2253383"/>
            <a:ext cx="428625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7915" y="1796952"/>
            <a:ext cx="8094619" cy="430887"/>
          </a:xfrm>
          <a:prstGeom prst="rect">
            <a:avLst/>
          </a:prstGeom>
        </p:spPr>
        <p:txBody>
          <a:bodyPr wrap="square">
            <a:spAutoFit/>
          </a:bodyPr>
          <a:lstStyle/>
          <a:p>
            <a:r>
              <a:rPr lang="en-US" sz="2200" dirty="0" smtClean="0"/>
              <a:t>Particles come in a wide </a:t>
            </a:r>
            <a:r>
              <a:rPr lang="en-US" sz="2200" dirty="0"/>
              <a:t>range in size, volume, and </a:t>
            </a:r>
            <a:r>
              <a:rPr lang="en-US" sz="2200" dirty="0" smtClean="0"/>
              <a:t>numbers. </a:t>
            </a:r>
            <a:endParaRPr lang="en-US" sz="2200" dirty="0"/>
          </a:p>
        </p:txBody>
      </p:sp>
      <p:sp>
        <p:nvSpPr>
          <p:cNvPr id="5" name="Oval 4"/>
          <p:cNvSpPr/>
          <p:nvPr/>
        </p:nvSpPr>
        <p:spPr bwMode="auto">
          <a:xfrm>
            <a:off x="4981575" y="5085557"/>
            <a:ext cx="1447800" cy="77231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a:xfrm>
            <a:off x="670717" y="4194220"/>
            <a:ext cx="3640180" cy="1107996"/>
          </a:xfrm>
          <a:prstGeom prst="rect">
            <a:avLst/>
          </a:prstGeom>
          <a:ln w="38100">
            <a:solidFill>
              <a:srgbClr val="FF0000"/>
            </a:solidFill>
          </a:ln>
        </p:spPr>
        <p:txBody>
          <a:bodyPr wrap="square">
            <a:spAutoFit/>
          </a:bodyPr>
          <a:lstStyle/>
          <a:p>
            <a:r>
              <a:rPr lang="en-US" sz="2200" dirty="0" smtClean="0"/>
              <a:t>The smallest particles: little water content, made </a:t>
            </a:r>
            <a:r>
              <a:rPr lang="en-US" sz="2200" dirty="0"/>
              <a:t>up of hydrophilic </a:t>
            </a:r>
            <a:r>
              <a:rPr lang="en-US" sz="2200" dirty="0" smtClean="0"/>
              <a:t>substances</a:t>
            </a:r>
            <a:endParaRPr lang="en-US" sz="2200" dirty="0"/>
          </a:p>
        </p:txBody>
      </p:sp>
      <p:sp>
        <p:nvSpPr>
          <p:cNvPr id="15" name="Rectangle 14"/>
          <p:cNvSpPr/>
          <p:nvPr/>
        </p:nvSpPr>
        <p:spPr>
          <a:xfrm>
            <a:off x="439796" y="2692288"/>
            <a:ext cx="4400550" cy="1107996"/>
          </a:xfrm>
          <a:prstGeom prst="rect">
            <a:avLst/>
          </a:prstGeom>
        </p:spPr>
        <p:txBody>
          <a:bodyPr wrap="square">
            <a:spAutoFit/>
          </a:bodyPr>
          <a:lstStyle/>
          <a:p>
            <a:pPr algn="ctr"/>
            <a:r>
              <a:rPr lang="en-US" sz="2200" dirty="0" smtClean="0"/>
              <a:t>Larger particles </a:t>
            </a:r>
            <a:r>
              <a:rPr lang="en-US" sz="2200" dirty="0"/>
              <a:t>grow by </a:t>
            </a:r>
            <a:r>
              <a:rPr lang="en-US" sz="2200" dirty="0" smtClean="0"/>
              <a:t>adding </a:t>
            </a:r>
            <a:r>
              <a:rPr lang="en-US" sz="2200" dirty="0" smtClean="0"/>
              <a:t>H</a:t>
            </a:r>
            <a:r>
              <a:rPr lang="en-US" sz="2200" baseline="-25000" dirty="0" smtClean="0"/>
              <a:t>2</a:t>
            </a:r>
            <a:r>
              <a:rPr lang="en-US" sz="2200" dirty="0" smtClean="0"/>
              <a:t>O </a:t>
            </a:r>
            <a:r>
              <a:rPr lang="en-US" sz="2200" dirty="0"/>
              <a:t>water molecules but still contain the original </a:t>
            </a:r>
            <a:r>
              <a:rPr lang="en-US" sz="2200" dirty="0" smtClean="0"/>
              <a:t>CCN</a:t>
            </a:r>
            <a:endParaRPr lang="en-US" sz="2200" dirty="0"/>
          </a:p>
        </p:txBody>
      </p:sp>
      <p:cxnSp>
        <p:nvCxnSpPr>
          <p:cNvPr id="12" name="Straight Arrow Connector 11"/>
          <p:cNvCxnSpPr/>
          <p:nvPr/>
        </p:nvCxnSpPr>
        <p:spPr bwMode="auto">
          <a:xfrm flipH="1" flipV="1">
            <a:off x="4326000" y="4935882"/>
            <a:ext cx="722250" cy="36633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Rectangle 16"/>
              <p:cNvSpPr/>
              <p:nvPr/>
            </p:nvSpPr>
            <p:spPr>
              <a:xfrm>
                <a:off x="620775" y="6130814"/>
                <a:ext cx="4572000" cy="605743"/>
              </a:xfrm>
              <a:prstGeom prst="rect">
                <a:avLst/>
              </a:prstGeom>
            </p:spPr>
            <p:txBody>
              <a:bodyPr>
                <a:spAutoFit/>
              </a:bodyPr>
              <a:lstStyle/>
              <a:p>
                <a14:m>
                  <m:oMath xmlns:m="http://schemas.openxmlformats.org/officeDocument/2006/math">
                    <m:sSup>
                      <m:sSupPr>
                        <m:ctrlPr>
                          <a:rPr lang="pt-BR" i="1" smtClean="0">
                            <a:latin typeface="Cambria Math" panose="02040503050406030204" pitchFamily="18" charset="0"/>
                          </a:rPr>
                        </m:ctrlPr>
                      </m:sSupPr>
                      <m:e>
                        <m:r>
                          <a:rPr lang="it-IT" b="0" i="1" smtClean="0">
                            <a:latin typeface="Cambria Math" panose="02040503050406030204" pitchFamily="18" charset="0"/>
                          </a:rPr>
                          <m:t>𝐿𝑊𝐶</m:t>
                        </m:r>
                        <m:r>
                          <a:rPr lang="it-IT" b="0" i="1" smtClean="0">
                            <a:latin typeface="Cambria Math" panose="02040503050406030204" pitchFamily="18" charset="0"/>
                          </a:rPr>
                          <m:t>=</m:t>
                        </m:r>
                        <m:r>
                          <a:rPr lang="it-IT" b="0" i="1" smtClean="0">
                            <a:latin typeface="Cambria Math" panose="02040503050406030204" pitchFamily="18" charset="0"/>
                          </a:rPr>
                          <m:t>𝑤𝐿</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𝑚𝑎𝑠𝑠</m:t>
                            </m:r>
                            <m:r>
                              <a:rPr lang="it-IT" b="0" i="1" smtClean="0">
                                <a:latin typeface="Cambria Math" panose="02040503050406030204" pitchFamily="18" charset="0"/>
                              </a:rPr>
                              <m:t> </m:t>
                            </m:r>
                            <m:r>
                              <a:rPr lang="it-IT" b="0" i="1" smtClean="0">
                                <a:latin typeface="Cambria Math" panose="02040503050406030204" pitchFamily="18" charset="0"/>
                              </a:rPr>
                              <m:t>𝑜𝑓</m:t>
                            </m:r>
                            <m:r>
                              <a:rPr lang="it-IT" b="0" i="1" smtClean="0">
                                <a:latin typeface="Cambria Math" panose="02040503050406030204" pitchFamily="18" charset="0"/>
                              </a:rPr>
                              <m:t> </m:t>
                            </m:r>
                            <m:r>
                              <a:rPr lang="it-IT" b="0" i="1" smtClean="0">
                                <a:latin typeface="Cambria Math" panose="02040503050406030204" pitchFamily="18" charset="0"/>
                              </a:rPr>
                              <m:t>𝑙𝑖𝑞𝑢𝑖𝑑</m:t>
                            </m:r>
                            <m:r>
                              <a:rPr lang="it-IT" b="0" i="1" smtClean="0">
                                <a:latin typeface="Cambria Math" panose="02040503050406030204" pitchFamily="18" charset="0"/>
                              </a:rPr>
                              <m:t> </m:t>
                            </m:r>
                            <m:r>
                              <a:rPr lang="it-IT" b="0" i="1" smtClean="0">
                                <a:latin typeface="Cambria Math" panose="02040503050406030204" pitchFamily="18" charset="0"/>
                              </a:rPr>
                              <m:t>𝐻</m:t>
                            </m:r>
                            <m:r>
                              <a:rPr lang="it-IT" b="0" i="1" smtClean="0">
                                <a:latin typeface="Cambria Math" panose="02040503050406030204" pitchFamily="18" charset="0"/>
                              </a:rPr>
                              <m:t>2</m:t>
                            </m:r>
                            <m:r>
                              <a:rPr lang="it-IT" b="0" i="1" smtClean="0">
                                <a:latin typeface="Cambria Math" panose="02040503050406030204" pitchFamily="18" charset="0"/>
                              </a:rPr>
                              <m:t>𝑂</m:t>
                            </m:r>
                          </m:num>
                          <m:den>
                            <m:r>
                              <a:rPr lang="it-IT" b="0" i="1" smtClean="0">
                                <a:latin typeface="Cambria Math" panose="02040503050406030204" pitchFamily="18" charset="0"/>
                              </a:rPr>
                              <m:t>𝑣𝑜𝑙𝑢𝑚𝑒</m:t>
                            </m:r>
                            <m:r>
                              <a:rPr lang="it-IT" b="0" i="1" smtClean="0">
                                <a:latin typeface="Cambria Math" panose="02040503050406030204" pitchFamily="18" charset="0"/>
                              </a:rPr>
                              <m:t> </m:t>
                            </m:r>
                            <m:r>
                              <a:rPr lang="it-IT" b="0" i="1" smtClean="0">
                                <a:latin typeface="Cambria Math" panose="02040503050406030204" pitchFamily="18" charset="0"/>
                              </a:rPr>
                              <m:t>𝑜𝑓</m:t>
                            </m:r>
                            <m:r>
                              <a:rPr lang="it-IT" b="0" i="1" smtClean="0">
                                <a:latin typeface="Cambria Math" panose="02040503050406030204" pitchFamily="18" charset="0"/>
                              </a:rPr>
                              <m:t> </m:t>
                            </m:r>
                            <m:r>
                              <a:rPr lang="it-IT" b="0" i="1" smtClean="0">
                                <a:latin typeface="Cambria Math" panose="02040503050406030204" pitchFamily="18" charset="0"/>
                              </a:rPr>
                              <m:t>𝑎𝑖𝑟</m:t>
                            </m:r>
                          </m:den>
                        </m:f>
                      </m:e>
                      <m:sup/>
                    </m:sSup>
                  </m:oMath>
                </a14:m>
                <a:r>
                  <a:rPr lang="en-US" dirty="0" smtClean="0"/>
                  <a:t>in g/m</a:t>
                </a:r>
                <a:r>
                  <a:rPr lang="en-US" baseline="30000" dirty="0" smtClean="0"/>
                  <a:t>3</a:t>
                </a:r>
                <a:endParaRPr lang="en-US" baseline="30000" dirty="0"/>
              </a:p>
            </p:txBody>
          </p:sp>
        </mc:Choice>
        <mc:Fallback xmlns="">
          <p:sp>
            <p:nvSpPr>
              <p:cNvPr id="17" name="Rectangle 16"/>
              <p:cNvSpPr>
                <a:spLocks noRot="1" noChangeAspect="1" noMove="1" noResize="1" noEditPoints="1" noAdjustHandles="1" noChangeArrowheads="1" noChangeShapeType="1" noTextEdit="1"/>
              </p:cNvSpPr>
              <p:nvPr/>
            </p:nvSpPr>
            <p:spPr>
              <a:xfrm>
                <a:off x="620775" y="6130814"/>
                <a:ext cx="4572000" cy="605743"/>
              </a:xfrm>
              <a:prstGeom prst="rect">
                <a:avLst/>
              </a:prstGeom>
              <a:blipFill>
                <a:blip r:embed="rId4"/>
                <a:stretch>
                  <a:fillRect/>
                </a:stretch>
              </a:blipFill>
            </p:spPr>
            <p:txBody>
              <a:bodyPr/>
              <a:lstStyle/>
              <a:p>
                <a:r>
                  <a:rPr lang="en-US">
                    <a:noFill/>
                  </a:rPr>
                  <a:t> </a:t>
                </a:r>
              </a:p>
            </p:txBody>
          </p:sp>
        </mc:Fallback>
      </mc:AlternateContent>
      <p:sp>
        <p:nvSpPr>
          <p:cNvPr id="19" name="Rectangle 18"/>
          <p:cNvSpPr/>
          <p:nvPr/>
        </p:nvSpPr>
        <p:spPr>
          <a:xfrm>
            <a:off x="4981575" y="6317141"/>
            <a:ext cx="4572000" cy="369332"/>
          </a:xfrm>
          <a:prstGeom prst="rect">
            <a:avLst/>
          </a:prstGeom>
        </p:spPr>
        <p:txBody>
          <a:bodyPr>
            <a:spAutoFit/>
          </a:bodyPr>
          <a:lstStyle/>
          <a:p>
            <a:r>
              <a:rPr lang="en-US" dirty="0" smtClean="0"/>
              <a:t>Typical </a:t>
            </a:r>
            <a:r>
              <a:rPr lang="en-US" dirty="0"/>
              <a:t>values </a:t>
            </a:r>
            <a:r>
              <a:rPr lang="en-US" dirty="0" smtClean="0"/>
              <a:t>LWC= 0.1–0.9 g/m</a:t>
            </a:r>
            <a:r>
              <a:rPr lang="en-US" baseline="30000" dirty="0" smtClean="0"/>
              <a:t>3</a:t>
            </a:r>
            <a:endParaRPr lang="en-US" baseline="30000" dirty="0"/>
          </a:p>
        </p:txBody>
      </p:sp>
    </p:spTree>
    <p:extLst>
      <p:ext uri="{BB962C8B-B14F-4D97-AF65-F5344CB8AC3E}">
        <p14:creationId xmlns:p14="http://schemas.microsoft.com/office/powerpoint/2010/main" val="91905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Vapour pressure and saturated v.p. </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66173" y="6140889"/>
            <a:ext cx="8877827" cy="430887"/>
          </a:xfrm>
          <a:prstGeom prst="rect">
            <a:avLst/>
          </a:prstGeom>
        </p:spPr>
        <p:txBody>
          <a:bodyPr wrap="square">
            <a:spAutoFit/>
          </a:bodyPr>
          <a:lstStyle/>
          <a:p>
            <a:r>
              <a:rPr lang="en-US" sz="2200" b="1" dirty="0" smtClean="0">
                <a:solidFill>
                  <a:srgbClr val="FF0000"/>
                </a:solidFill>
              </a:rPr>
              <a:t>A small </a:t>
            </a:r>
            <a:r>
              <a:rPr lang="en-US" sz="2200" b="1" dirty="0" err="1">
                <a:solidFill>
                  <a:srgbClr val="FF0000"/>
                </a:solidFill>
              </a:rPr>
              <a:t>supersaturation</a:t>
            </a:r>
            <a:r>
              <a:rPr lang="en-US" sz="2200" b="1" dirty="0">
                <a:solidFill>
                  <a:srgbClr val="FF0000"/>
                </a:solidFill>
              </a:rPr>
              <a:t> </a:t>
            </a:r>
            <a:r>
              <a:rPr lang="en-US" sz="2200" b="1" dirty="0" smtClean="0">
                <a:solidFill>
                  <a:srgbClr val="FF0000"/>
                </a:solidFill>
              </a:rPr>
              <a:t>(s&gt;0) is </a:t>
            </a:r>
            <a:r>
              <a:rPr lang="en-US" sz="2200" b="1" dirty="0">
                <a:solidFill>
                  <a:srgbClr val="FF0000"/>
                </a:solidFill>
              </a:rPr>
              <a:t>actually needed to form </a:t>
            </a:r>
            <a:r>
              <a:rPr lang="en-US" sz="2200" b="1" dirty="0" smtClean="0">
                <a:solidFill>
                  <a:srgbClr val="FF0000"/>
                </a:solidFill>
              </a:rPr>
              <a:t>clouds</a:t>
            </a:r>
            <a:endParaRPr lang="en-US" sz="2200" b="1" dirty="0">
              <a:solidFill>
                <a:srgbClr val="FF0000"/>
              </a:solidFill>
            </a:endParaRPr>
          </a:p>
        </p:txBody>
      </p:sp>
      <p:sp>
        <p:nvSpPr>
          <p:cNvPr id="19" name="Rectangle 18"/>
          <p:cNvSpPr/>
          <p:nvPr/>
        </p:nvSpPr>
        <p:spPr>
          <a:xfrm>
            <a:off x="598370" y="774650"/>
            <a:ext cx="8074025" cy="769441"/>
          </a:xfrm>
          <a:prstGeom prst="rect">
            <a:avLst/>
          </a:prstGeom>
        </p:spPr>
        <p:txBody>
          <a:bodyPr wrap="square">
            <a:spAutoFit/>
          </a:bodyPr>
          <a:lstStyle/>
          <a:p>
            <a:pPr algn="just"/>
            <a:r>
              <a:rPr lang="it-IT" sz="2200" dirty="0" smtClean="0">
                <a:latin typeface="Tahoma" panose="020B0604030504040204" pitchFamily="34" charset="0"/>
                <a:ea typeface="Tahoma" panose="020B0604030504040204" pitchFamily="34" charset="0"/>
                <a:cs typeface="Tahoma" panose="020B0604030504040204" pitchFamily="34" charset="0"/>
              </a:rPr>
              <a:t>From Clausius-Clapeyron: saturation vapour pressure over ice (e</a:t>
            </a:r>
            <a:r>
              <a:rPr lang="it-IT" sz="2200" baseline="-25000" dirty="0" smtClean="0">
                <a:latin typeface="Tahoma" panose="020B0604030504040204" pitchFamily="34" charset="0"/>
                <a:ea typeface="Tahoma" panose="020B0604030504040204" pitchFamily="34" charset="0"/>
                <a:cs typeface="Tahoma" panose="020B0604030504040204" pitchFamily="34" charset="0"/>
              </a:rPr>
              <a:t>si</a:t>
            </a:r>
            <a:r>
              <a:rPr lang="it-IT" sz="2200" dirty="0" smtClean="0">
                <a:latin typeface="Tahoma" panose="020B0604030504040204" pitchFamily="34" charset="0"/>
                <a:ea typeface="Tahoma" panose="020B0604030504040204" pitchFamily="34" charset="0"/>
                <a:cs typeface="Tahoma" panose="020B0604030504040204" pitchFamily="34" charset="0"/>
              </a:rPr>
              <a:t>) or liquid water (e</a:t>
            </a:r>
            <a:r>
              <a:rPr lang="it-IT" sz="2200" baseline="-25000" dirty="0" smtClean="0">
                <a:latin typeface="Tahoma" panose="020B0604030504040204" pitchFamily="34" charset="0"/>
                <a:ea typeface="Tahoma" panose="020B0604030504040204" pitchFamily="34" charset="0"/>
                <a:cs typeface="Tahoma" panose="020B0604030504040204" pitchFamily="34" charset="0"/>
              </a:rPr>
              <a:t>s</a:t>
            </a:r>
            <a:r>
              <a:rPr lang="it-IT" sz="2200" dirty="0" smtClean="0">
                <a:latin typeface="Tahoma" panose="020B0604030504040204" pitchFamily="34" charset="0"/>
                <a:ea typeface="Tahoma" panose="020B0604030504040204" pitchFamily="34" charset="0"/>
                <a:cs typeface="Tahoma" panose="020B0604030504040204" pitchFamily="34" charset="0"/>
              </a:rPr>
              <a:t>) increses with </a:t>
            </a:r>
            <a:r>
              <a:rPr lang="it-IT" sz="2200" dirty="0">
                <a:latin typeface="Tahoma" panose="020B0604030504040204" pitchFamily="34" charset="0"/>
                <a:ea typeface="Tahoma" panose="020B0604030504040204" pitchFamily="34" charset="0"/>
                <a:cs typeface="Tahoma" panose="020B0604030504040204" pitchFamily="34" charset="0"/>
              </a:rPr>
              <a:t>T</a:t>
            </a:r>
            <a:endParaRPr lang="it-IT" sz="2200"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p:cNvGrpSpPr/>
          <p:nvPr/>
        </p:nvGrpSpPr>
        <p:grpSpPr>
          <a:xfrm>
            <a:off x="158303" y="1679964"/>
            <a:ext cx="4802466" cy="3361727"/>
            <a:chOff x="4367786" y="3394425"/>
            <a:chExt cx="4802466" cy="3361727"/>
          </a:xfrm>
        </p:grpSpPr>
        <p:pic>
          <p:nvPicPr>
            <p:cNvPr id="32770" name="Picture 2" descr="Phase diagram for water for most water pressures and temperatures that are relevant to the atmosphere as described in the text ab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786" y="3394425"/>
              <a:ext cx="4802466" cy="336172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140324" y="5378171"/>
              <a:ext cx="721565" cy="515975"/>
              <a:chOff x="1931270" y="3797654"/>
              <a:chExt cx="721565" cy="515975"/>
            </a:xfrm>
          </p:grpSpPr>
          <p:sp>
            <p:nvSpPr>
              <p:cNvPr id="12" name="Rectangle 11"/>
              <p:cNvSpPr/>
              <p:nvPr/>
            </p:nvSpPr>
            <p:spPr>
              <a:xfrm>
                <a:off x="2072897" y="3913519"/>
                <a:ext cx="579938" cy="400110"/>
              </a:xfrm>
              <a:prstGeom prst="rect">
                <a:avLst/>
              </a:prstGeom>
              <a:solidFill>
                <a:schemeClr val="bg1"/>
              </a:solidFill>
            </p:spPr>
            <p:txBody>
              <a:bodyPr wrap="square">
                <a:spAutoFit/>
              </a:bodyPr>
              <a:lstStyle/>
              <a:p>
                <a:pPr algn="just"/>
                <a:r>
                  <a:rPr lang="it-IT" sz="2000" dirty="0" smtClean="0">
                    <a:latin typeface="Tahoma" panose="020B0604030504040204" pitchFamily="34" charset="0"/>
                    <a:ea typeface="Tahoma" panose="020B0604030504040204" pitchFamily="34" charset="0"/>
                    <a:cs typeface="Tahoma" panose="020B0604030504040204" pitchFamily="34" charset="0"/>
                  </a:rPr>
                  <a:t>e</a:t>
                </a:r>
                <a:r>
                  <a:rPr lang="it-IT" sz="2000" baseline="-25000" dirty="0" smtClean="0">
                    <a:latin typeface="Tahoma" panose="020B0604030504040204" pitchFamily="34" charset="0"/>
                    <a:ea typeface="Tahoma" panose="020B0604030504040204" pitchFamily="34" charset="0"/>
                    <a:cs typeface="Tahoma" panose="020B0604030504040204" pitchFamily="34" charset="0"/>
                  </a:rPr>
                  <a:t>si</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reeform 2"/>
              <p:cNvSpPr/>
              <p:nvPr/>
            </p:nvSpPr>
            <p:spPr bwMode="auto">
              <a:xfrm>
                <a:off x="1931270" y="3797654"/>
                <a:ext cx="448979" cy="193166"/>
              </a:xfrm>
              <a:custGeom>
                <a:avLst/>
                <a:gdLst>
                  <a:gd name="connsiteX0" fmla="*/ 0 w 448979"/>
                  <a:gd name="connsiteY0" fmla="*/ 193166 h 193166"/>
                  <a:gd name="connsiteX1" fmla="*/ 417443 w 448979"/>
                  <a:gd name="connsiteY1" fmla="*/ 14262 h 193166"/>
                  <a:gd name="connsiteX2" fmla="*/ 387626 w 448979"/>
                  <a:gd name="connsiteY2" fmla="*/ 24201 h 193166"/>
                </a:gdLst>
                <a:ahLst/>
                <a:cxnLst>
                  <a:cxn ang="0">
                    <a:pos x="connsiteX0" y="connsiteY0"/>
                  </a:cxn>
                  <a:cxn ang="0">
                    <a:pos x="connsiteX1" y="connsiteY1"/>
                  </a:cxn>
                  <a:cxn ang="0">
                    <a:pos x="connsiteX2" y="connsiteY2"/>
                  </a:cxn>
                </a:cxnLst>
                <a:rect l="l" t="t" r="r" b="b"/>
                <a:pathLst>
                  <a:path w="448979" h="193166">
                    <a:moveTo>
                      <a:pt x="0" y="193166"/>
                    </a:moveTo>
                    <a:lnTo>
                      <a:pt x="417443" y="14262"/>
                    </a:lnTo>
                    <a:cubicBezTo>
                      <a:pt x="482047" y="-13899"/>
                      <a:pt x="434836" y="5151"/>
                      <a:pt x="387626" y="24201"/>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sp>
        <p:nvSpPr>
          <p:cNvPr id="27" name="Rectangle 26"/>
          <p:cNvSpPr/>
          <p:nvPr/>
        </p:nvSpPr>
        <p:spPr>
          <a:xfrm>
            <a:off x="4635383" y="2071910"/>
            <a:ext cx="4676775" cy="1015663"/>
          </a:xfrm>
          <a:prstGeom prst="rect">
            <a:avLst/>
          </a:prstGeom>
        </p:spPr>
        <p:txBody>
          <a:bodyPr wrap="square">
            <a:spAutoFit/>
          </a:bodyPr>
          <a:lstStyle/>
          <a:p>
            <a:pPr algn="ctr"/>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Saturation ratio of an air parcel (with respect to a flat liquid surface):</a:t>
            </a:r>
          </a:p>
          <a:p>
            <a:pPr algn="ctr"/>
            <a:r>
              <a:rPr lang="it-IT" sz="2000" dirty="0" smtClean="0">
                <a:latin typeface="Tahoma" panose="020B0604030504040204" pitchFamily="34" charset="0"/>
                <a:ea typeface="Tahoma" panose="020B0604030504040204" pitchFamily="34" charset="0"/>
                <a:cs typeface="Tahoma" panose="020B0604030504040204" pitchFamily="34" charset="0"/>
              </a:rPr>
              <a:t>S = </a:t>
            </a:r>
            <a:r>
              <a:rPr lang="it-IT" sz="2000" i="1" dirty="0" smtClean="0">
                <a:latin typeface="Tahoma" panose="020B0604030504040204" pitchFamily="34" charset="0"/>
                <a:ea typeface="Tahoma" panose="020B0604030504040204" pitchFamily="34" charset="0"/>
                <a:cs typeface="Tahoma" panose="020B0604030504040204" pitchFamily="34" charset="0"/>
              </a:rPr>
              <a:t>e/e</a:t>
            </a:r>
            <a:r>
              <a:rPr lang="it-IT" sz="2000" i="1" baseline="-25000" dirty="0" smtClean="0">
                <a:latin typeface="Tahoma" panose="020B0604030504040204" pitchFamily="34" charset="0"/>
                <a:ea typeface="Tahoma" panose="020B0604030504040204" pitchFamily="34" charset="0"/>
                <a:cs typeface="Tahoma" panose="020B0604030504040204" pitchFamily="34" charset="0"/>
              </a:rPr>
              <a:t>s</a:t>
            </a:r>
            <a:endParaRPr lang="en-US" sz="2000" i="1" baseline="-25000" dirty="0"/>
          </a:p>
        </p:txBody>
      </p:sp>
      <p:sp>
        <p:nvSpPr>
          <p:cNvPr id="33" name="Rectangle 32"/>
          <p:cNvSpPr/>
          <p:nvPr/>
        </p:nvSpPr>
        <p:spPr>
          <a:xfrm>
            <a:off x="5705308" y="3261810"/>
            <a:ext cx="2536923" cy="1015663"/>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S &lt;1 non saturated</a:t>
            </a:r>
          </a:p>
          <a:p>
            <a:r>
              <a:rPr lang="it-IT" sz="2000" dirty="0">
                <a:latin typeface="Tahoma" panose="020B0604030504040204" pitchFamily="34" charset="0"/>
                <a:ea typeface="Tahoma" panose="020B0604030504040204" pitchFamily="34" charset="0"/>
                <a:cs typeface="Tahoma" panose="020B0604030504040204" pitchFamily="34" charset="0"/>
              </a:rPr>
              <a:t>S =</a:t>
            </a:r>
            <a:r>
              <a:rPr lang="it-IT" sz="2000" dirty="0" smtClean="0">
                <a:latin typeface="Tahoma" panose="020B0604030504040204" pitchFamily="34" charset="0"/>
                <a:ea typeface="Tahoma" panose="020B0604030504040204" pitchFamily="34" charset="0"/>
                <a:cs typeface="Tahoma" panose="020B0604030504040204" pitchFamily="34" charset="0"/>
              </a:rPr>
              <a:t>1 saturated </a:t>
            </a:r>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S&gt;1 supersaturated </a:t>
            </a:r>
          </a:p>
        </p:txBody>
      </p:sp>
      <p:sp>
        <p:nvSpPr>
          <p:cNvPr id="18" name="Rectangle 17"/>
          <p:cNvSpPr/>
          <p:nvPr/>
        </p:nvSpPr>
        <p:spPr>
          <a:xfrm>
            <a:off x="158303" y="5306597"/>
            <a:ext cx="2054035" cy="400110"/>
          </a:xfrm>
          <a:prstGeom prst="rect">
            <a:avLst/>
          </a:prstGeom>
        </p:spPr>
        <p:txBody>
          <a:bodyPr wrap="square">
            <a:spAutoFit/>
          </a:bodyPr>
          <a:lstStyle/>
          <a:p>
            <a:pPr algn="ctr"/>
            <a:r>
              <a:rPr lang="it-IT"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Supersaturation</a:t>
            </a:r>
          </a:p>
        </p:txBody>
      </p:sp>
      <p:sp>
        <p:nvSpPr>
          <p:cNvPr id="20" name="Rectangle 19"/>
          <p:cNvSpPr/>
          <p:nvPr/>
        </p:nvSpPr>
        <p:spPr>
          <a:xfrm>
            <a:off x="2379820" y="5297685"/>
            <a:ext cx="2255563" cy="400110"/>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s =S-1 = </a:t>
            </a:r>
            <a:r>
              <a:rPr lang="it-IT" sz="2000" i="1" dirty="0" smtClean="0">
                <a:latin typeface="Tahoma" panose="020B0604030504040204" pitchFamily="34" charset="0"/>
                <a:ea typeface="Tahoma" panose="020B0604030504040204" pitchFamily="34" charset="0"/>
                <a:cs typeface="Tahoma" panose="020B0604030504040204" pitchFamily="34" charset="0"/>
              </a:rPr>
              <a:t>e/e</a:t>
            </a:r>
            <a:r>
              <a:rPr lang="it-IT" sz="2000" i="1" baseline="-25000" dirty="0" smtClean="0">
                <a:latin typeface="Tahoma" panose="020B0604030504040204" pitchFamily="34" charset="0"/>
                <a:ea typeface="Tahoma" panose="020B0604030504040204" pitchFamily="34" charset="0"/>
                <a:cs typeface="Tahoma" panose="020B0604030504040204" pitchFamily="34" charset="0"/>
              </a:rPr>
              <a:t>s </a:t>
            </a:r>
            <a:r>
              <a:rPr lang="it-IT" sz="2000" i="1" dirty="0" smtClean="0">
                <a:latin typeface="Tahoma" panose="020B0604030504040204" pitchFamily="34" charset="0"/>
                <a:ea typeface="Tahoma" panose="020B0604030504040204" pitchFamily="34" charset="0"/>
                <a:cs typeface="Tahoma" panose="020B0604030504040204" pitchFamily="34" charset="0"/>
              </a:rPr>
              <a:t>-1</a:t>
            </a:r>
            <a:endParaRPr lang="en-US" sz="2000" i="1" dirty="0"/>
          </a:p>
        </p:txBody>
      </p:sp>
      <p:sp>
        <p:nvSpPr>
          <p:cNvPr id="21" name="Rectangle 20"/>
          <p:cNvSpPr/>
          <p:nvPr/>
        </p:nvSpPr>
        <p:spPr>
          <a:xfrm>
            <a:off x="4635383" y="4964863"/>
            <a:ext cx="4190399" cy="1015663"/>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s &lt;0 non saturated environment</a:t>
            </a:r>
          </a:p>
          <a:p>
            <a:r>
              <a:rPr lang="it-IT" sz="2000" dirty="0" smtClean="0">
                <a:latin typeface="Tahoma" panose="020B0604030504040204" pitchFamily="34" charset="0"/>
                <a:ea typeface="Tahoma" panose="020B0604030504040204" pitchFamily="34" charset="0"/>
                <a:cs typeface="Tahoma" panose="020B0604030504040204" pitchFamily="34" charset="0"/>
              </a:rPr>
              <a:t>s =0 saturated env.</a:t>
            </a:r>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s &gt;0 supersaturated env.</a:t>
            </a:r>
          </a:p>
        </p:txBody>
      </p:sp>
    </p:spTree>
    <p:extLst>
      <p:ext uri="{BB962C8B-B14F-4D97-AF65-F5344CB8AC3E}">
        <p14:creationId xmlns:p14="http://schemas.microsoft.com/office/powerpoint/2010/main" val="382667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18"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How can supersaturation be achieved?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0708" y="828960"/>
            <a:ext cx="3719630" cy="769441"/>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Three </a:t>
            </a:r>
            <a:r>
              <a:rPr lang="en-US" sz="2200" dirty="0">
                <a:latin typeface="Tahoma" panose="020B0604030504040204" pitchFamily="34" charset="0"/>
                <a:ea typeface="Tahoma" panose="020B0604030504040204" pitchFamily="34" charset="0"/>
                <a:cs typeface="Tahoma" panose="020B0604030504040204" pitchFamily="34" charset="0"/>
              </a:rPr>
              <a:t>basic mechanisms for cooling the </a:t>
            </a:r>
            <a:r>
              <a:rPr lang="en-US" sz="2200" dirty="0" smtClean="0">
                <a:latin typeface="Tahoma" panose="020B0604030504040204" pitchFamily="34" charset="0"/>
                <a:ea typeface="Tahoma" panose="020B0604030504040204" pitchFamily="34" charset="0"/>
                <a:cs typeface="Tahoma" panose="020B0604030504040204" pitchFamily="34" charset="0"/>
              </a:rPr>
              <a:t>air:</a:t>
            </a:r>
            <a:endParaRPr lang="it-IT" sz="22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066332" y="709204"/>
            <a:ext cx="2853283" cy="1107996"/>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1. Radiation</a:t>
            </a:r>
          </a:p>
          <a:p>
            <a:r>
              <a:rPr lang="en-US" sz="2200" dirty="0" smtClean="0">
                <a:latin typeface="Tahoma" panose="020B0604030504040204" pitchFamily="34" charset="0"/>
                <a:ea typeface="Tahoma" panose="020B0604030504040204" pitchFamily="34" charset="0"/>
                <a:cs typeface="Tahoma" panose="020B0604030504040204" pitchFamily="34" charset="0"/>
              </a:rPr>
              <a:t>2. Mixing</a:t>
            </a:r>
          </a:p>
          <a:p>
            <a:r>
              <a:rPr lang="en-US" sz="2200" dirty="0" smtClean="0">
                <a:latin typeface="Tahoma" panose="020B0604030504040204" pitchFamily="34" charset="0"/>
                <a:ea typeface="Tahoma" panose="020B0604030504040204" pitchFamily="34" charset="0"/>
                <a:cs typeface="Tahoma" panose="020B0604030504040204" pitchFamily="34" charset="0"/>
              </a:rPr>
              <a:t>3. Uplifting</a:t>
            </a:r>
          </a:p>
        </p:txBody>
      </p:sp>
      <p:sp>
        <p:nvSpPr>
          <p:cNvPr id="17" name="Left Brace 16"/>
          <p:cNvSpPr/>
          <p:nvPr/>
        </p:nvSpPr>
        <p:spPr bwMode="auto">
          <a:xfrm>
            <a:off x="4853309" y="722865"/>
            <a:ext cx="273092" cy="1107996"/>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p:nvPr/>
        </p:nvSpPr>
        <p:spPr>
          <a:xfrm>
            <a:off x="3038846" y="1765661"/>
            <a:ext cx="3066307" cy="430887"/>
          </a:xfrm>
          <a:prstGeom prst="rect">
            <a:avLst/>
          </a:prstGeom>
        </p:spPr>
        <p:txBody>
          <a:bodyPr wrap="square">
            <a:spAutoFit/>
          </a:bodyPr>
          <a:lstStyle/>
          <a:p>
            <a:r>
              <a:rPr lang="en-US" sz="2200" b="1" dirty="0" smtClean="0">
                <a:solidFill>
                  <a:srgbClr val="FF0000"/>
                </a:solidFill>
              </a:rPr>
              <a:t>1. Radiative cooling</a:t>
            </a:r>
            <a:endParaRPr lang="en-US" sz="2200" b="1" dirty="0">
              <a:solidFill>
                <a:srgbClr val="FF0000"/>
              </a:solidFill>
            </a:endParaRPr>
          </a:p>
        </p:txBody>
      </p:sp>
      <p:sp>
        <p:nvSpPr>
          <p:cNvPr id="2" name="Rectangle 1"/>
          <p:cNvSpPr/>
          <p:nvPr/>
        </p:nvSpPr>
        <p:spPr>
          <a:xfrm>
            <a:off x="218440" y="2068623"/>
            <a:ext cx="8925560" cy="707886"/>
          </a:xfrm>
          <a:prstGeom prst="rect">
            <a:avLst/>
          </a:prstGeom>
        </p:spPr>
        <p:txBody>
          <a:bodyPr wrap="square">
            <a:spAutoFit/>
          </a:bodyPr>
          <a:lstStyle/>
          <a:p>
            <a:r>
              <a:rPr lang="en-US" sz="2000" dirty="0" smtClean="0"/>
              <a:t>An </a:t>
            </a:r>
            <a:r>
              <a:rPr lang="en-US" sz="2000" dirty="0"/>
              <a:t>air parcel </a:t>
            </a:r>
            <a:r>
              <a:rPr lang="en-US" sz="2000" dirty="0" smtClean="0"/>
              <a:t>that radiates energy </a:t>
            </a:r>
            <a:r>
              <a:rPr lang="en-US" sz="2000" dirty="0"/>
              <a:t>(mostly in the </a:t>
            </a:r>
            <a:r>
              <a:rPr lang="en-US" sz="2000" dirty="0" smtClean="0"/>
              <a:t>IR </a:t>
            </a:r>
            <a:r>
              <a:rPr lang="en-US" sz="2000" dirty="0"/>
              <a:t>part of the spectrum), </a:t>
            </a:r>
            <a:r>
              <a:rPr lang="en-US" sz="2000" dirty="0" smtClean="0"/>
              <a:t>cools down at constant P. The </a:t>
            </a:r>
            <a:r>
              <a:rPr lang="en-US" sz="2000" dirty="0"/>
              <a:t>amount of water vapor does not change</a:t>
            </a:r>
            <a:r>
              <a:rPr lang="en-US" sz="2000" dirty="0" smtClean="0"/>
              <a:t>.</a:t>
            </a:r>
            <a:endParaRPr lang="en-US" sz="2000" dirty="0"/>
          </a:p>
        </p:txBody>
      </p:sp>
      <p:pic>
        <p:nvPicPr>
          <p:cNvPr id="2050" name="Picture 2" descr="described sufficiently in 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220" y="3521564"/>
            <a:ext cx="4541520" cy="327304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212081" y="2788253"/>
            <a:ext cx="3960712" cy="677108"/>
          </a:xfrm>
          <a:prstGeom prst="rect">
            <a:avLst/>
          </a:prstGeom>
        </p:spPr>
        <p:txBody>
          <a:bodyPr wrap="square">
            <a:spAutoFit/>
          </a:bodyPr>
          <a:lstStyle/>
          <a:p>
            <a:pPr algn="ctr"/>
            <a:r>
              <a:rPr lang="en-US" sz="1900" dirty="0" smtClean="0">
                <a:solidFill>
                  <a:srgbClr val="FF0000"/>
                </a:solidFill>
              </a:rPr>
              <a:t>START: </a:t>
            </a:r>
            <a:r>
              <a:rPr lang="en-US" sz="1900" dirty="0" smtClean="0"/>
              <a:t>an </a:t>
            </a:r>
            <a:r>
              <a:rPr lang="en-US" sz="1900" dirty="0" err="1"/>
              <a:t>undersaturated</a:t>
            </a:r>
            <a:r>
              <a:rPr lang="en-US" sz="1900" dirty="0"/>
              <a:t> </a:t>
            </a:r>
            <a:r>
              <a:rPr lang="en-US" sz="1900" dirty="0" smtClean="0"/>
              <a:t>air </a:t>
            </a:r>
            <a:r>
              <a:rPr lang="en-US" sz="1900" dirty="0"/>
              <a:t>parcel (</a:t>
            </a:r>
            <a:r>
              <a:rPr lang="en-US" sz="1900" dirty="0" smtClean="0"/>
              <a:t>e&lt;</a:t>
            </a:r>
            <a:r>
              <a:rPr lang="en-US" sz="1900" dirty="0" err="1" smtClean="0"/>
              <a:t>e</a:t>
            </a:r>
            <a:r>
              <a:rPr lang="en-US" sz="1900" i="1" baseline="-25000" dirty="0" err="1" smtClean="0"/>
              <a:t>s</a:t>
            </a:r>
            <a:r>
              <a:rPr lang="en-US" sz="1900" i="1" baseline="-25000" dirty="0" smtClean="0"/>
              <a:t> </a:t>
            </a:r>
            <a:r>
              <a:rPr lang="en-US" sz="1900" dirty="0" smtClean="0"/>
              <a:t>, s&lt;0)</a:t>
            </a:r>
            <a:endParaRPr lang="en-US" sz="1900" dirty="0"/>
          </a:p>
        </p:txBody>
      </p:sp>
      <p:sp>
        <p:nvSpPr>
          <p:cNvPr id="24" name="Rectangle 23"/>
          <p:cNvSpPr/>
          <p:nvPr/>
        </p:nvSpPr>
        <p:spPr>
          <a:xfrm>
            <a:off x="218440" y="2756561"/>
            <a:ext cx="4585552" cy="1554272"/>
          </a:xfrm>
          <a:prstGeom prst="rect">
            <a:avLst/>
          </a:prstGeom>
        </p:spPr>
        <p:txBody>
          <a:bodyPr wrap="square">
            <a:spAutoFit/>
          </a:bodyPr>
          <a:lstStyle/>
          <a:p>
            <a:r>
              <a:rPr lang="en-US" sz="1900" dirty="0" smtClean="0">
                <a:solidFill>
                  <a:srgbClr val="FF0000"/>
                </a:solidFill>
              </a:rPr>
              <a:t>COOLING: </a:t>
            </a:r>
            <a:r>
              <a:rPr lang="en-US" sz="1900" dirty="0" smtClean="0"/>
              <a:t>air </a:t>
            </a:r>
            <a:r>
              <a:rPr lang="en-US" sz="1900" dirty="0"/>
              <a:t>parcel cools but does not change its vapor </a:t>
            </a:r>
            <a:r>
              <a:rPr lang="en-US" sz="1900" dirty="0" smtClean="0"/>
              <a:t>pressure (</a:t>
            </a:r>
            <a:r>
              <a:rPr lang="en-US" sz="1900" i="1" dirty="0" smtClean="0"/>
              <a:t>e</a:t>
            </a:r>
            <a:r>
              <a:rPr lang="en-US" sz="1900" dirty="0" smtClean="0"/>
              <a:t>). </a:t>
            </a:r>
          </a:p>
          <a:p>
            <a:r>
              <a:rPr lang="en-US" sz="1900" dirty="0" smtClean="0"/>
              <a:t>T decrease, so </a:t>
            </a:r>
            <a:r>
              <a:rPr lang="en-US" sz="1900" i="1" dirty="0" err="1" smtClean="0"/>
              <a:t>e</a:t>
            </a:r>
            <a:r>
              <a:rPr lang="en-US" sz="1900" i="1" baseline="-25000" dirty="0" err="1" smtClean="0"/>
              <a:t>s</a:t>
            </a:r>
            <a:r>
              <a:rPr lang="en-US" sz="1900" i="1" dirty="0" smtClean="0"/>
              <a:t> </a:t>
            </a:r>
            <a:r>
              <a:rPr lang="en-US" sz="1900" dirty="0" smtClean="0"/>
              <a:t>decrease. At some point e &gt;</a:t>
            </a:r>
            <a:r>
              <a:rPr lang="en-US" sz="1900" i="1" dirty="0" smtClean="0"/>
              <a:t> </a:t>
            </a:r>
            <a:r>
              <a:rPr lang="en-US" sz="1900" i="1" dirty="0" err="1"/>
              <a:t>e</a:t>
            </a:r>
            <a:r>
              <a:rPr lang="en-US" sz="1900" i="1" baseline="-25000" dirty="0" err="1"/>
              <a:t>s</a:t>
            </a:r>
            <a:r>
              <a:rPr lang="en-US" sz="1900" i="1" dirty="0"/>
              <a:t> </a:t>
            </a:r>
            <a:r>
              <a:rPr lang="en-US" sz="1900" dirty="0" smtClean="0"/>
              <a:t>and </a:t>
            </a:r>
            <a:r>
              <a:rPr lang="en-US" sz="1900" dirty="0" err="1" smtClean="0"/>
              <a:t>supersaturation</a:t>
            </a:r>
            <a:r>
              <a:rPr lang="en-US" sz="1900" dirty="0" smtClean="0"/>
              <a:t> is achieved (s&gt;0)</a:t>
            </a:r>
            <a:endParaRPr lang="en-US" sz="1900" dirty="0"/>
          </a:p>
        </p:txBody>
      </p:sp>
      <p:pic>
        <p:nvPicPr>
          <p:cNvPr id="2052" name="Picture 4" descr="fog surrounding tr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46" y="4330075"/>
            <a:ext cx="3654638" cy="2438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719" y="4330075"/>
            <a:ext cx="3698665" cy="923330"/>
          </a:xfrm>
          <a:prstGeom prst="rect">
            <a:avLst/>
          </a:prstGeom>
        </p:spPr>
        <p:txBody>
          <a:bodyPr wrap="square">
            <a:spAutoFit/>
          </a:bodyPr>
          <a:lstStyle/>
          <a:p>
            <a:r>
              <a:rPr lang="en-US" b="1" dirty="0">
                <a:solidFill>
                  <a:srgbClr val="0000FF"/>
                </a:solidFill>
              </a:rPr>
              <a:t>Radiation </a:t>
            </a:r>
            <a:r>
              <a:rPr lang="en-US" b="1" dirty="0" smtClean="0">
                <a:solidFill>
                  <a:srgbClr val="0000FF"/>
                </a:solidFill>
              </a:rPr>
              <a:t>fog: </a:t>
            </a:r>
            <a:r>
              <a:rPr lang="en-US" dirty="0" smtClean="0">
                <a:solidFill>
                  <a:srgbClr val="0000FF"/>
                </a:solidFill>
              </a:rPr>
              <a:t>moist </a:t>
            </a:r>
            <a:r>
              <a:rPr lang="en-US" dirty="0">
                <a:solidFill>
                  <a:srgbClr val="0000FF"/>
                </a:solidFill>
              </a:rPr>
              <a:t>air cools </a:t>
            </a:r>
            <a:r>
              <a:rPr lang="en-US" dirty="0" smtClean="0">
                <a:solidFill>
                  <a:srgbClr val="0000FF"/>
                </a:solidFill>
              </a:rPr>
              <a:t>at night with almost constant mixing ration (</a:t>
            </a:r>
            <a:r>
              <a:rPr lang="en-US" i="1" dirty="0" smtClean="0">
                <a:solidFill>
                  <a:srgbClr val="0000FF"/>
                </a:solidFill>
              </a:rPr>
              <a:t>w</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2701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23" grpId="0"/>
      <p:bldP spid="24"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How can supersaturation be achieved?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46846" y="626743"/>
            <a:ext cx="3066307" cy="430887"/>
          </a:xfrm>
          <a:prstGeom prst="rect">
            <a:avLst/>
          </a:prstGeom>
        </p:spPr>
        <p:txBody>
          <a:bodyPr wrap="square">
            <a:spAutoFit/>
          </a:bodyPr>
          <a:lstStyle/>
          <a:p>
            <a:r>
              <a:rPr lang="en-US" sz="2200" b="1" dirty="0" smtClean="0">
                <a:solidFill>
                  <a:srgbClr val="FF0000"/>
                </a:solidFill>
              </a:rPr>
              <a:t>2. Mixing</a:t>
            </a:r>
            <a:endParaRPr lang="en-US" sz="2200" b="1" dirty="0">
              <a:solidFill>
                <a:srgbClr val="FF0000"/>
              </a:solidFill>
            </a:endParaRPr>
          </a:p>
        </p:txBody>
      </p:sp>
      <p:sp>
        <p:nvSpPr>
          <p:cNvPr id="2" name="Rectangle 1"/>
          <p:cNvSpPr/>
          <p:nvPr/>
        </p:nvSpPr>
        <p:spPr>
          <a:xfrm>
            <a:off x="109220" y="995556"/>
            <a:ext cx="8925560" cy="1261884"/>
          </a:xfrm>
          <a:prstGeom prst="rect">
            <a:avLst/>
          </a:prstGeom>
        </p:spPr>
        <p:txBody>
          <a:bodyPr wrap="square">
            <a:spAutoFit/>
          </a:bodyPr>
          <a:lstStyle/>
          <a:p>
            <a:r>
              <a:rPr lang="en-US" sz="1900" dirty="0" smtClean="0"/>
              <a:t>Two </a:t>
            </a:r>
            <a:r>
              <a:rPr lang="en-US" sz="1900" dirty="0"/>
              <a:t>air parcels with different </a:t>
            </a:r>
            <a:r>
              <a:rPr lang="en-US" sz="1900" dirty="0" smtClean="0"/>
              <a:t>T (T</a:t>
            </a:r>
            <a:r>
              <a:rPr lang="en-US" sz="1900" baseline="-25000" dirty="0" smtClean="0"/>
              <a:t>1</a:t>
            </a:r>
            <a:r>
              <a:rPr lang="en-US" sz="1900" dirty="0" smtClean="0"/>
              <a:t>, T</a:t>
            </a:r>
            <a:r>
              <a:rPr lang="en-US" sz="1900" baseline="-25000" dirty="0" smtClean="0"/>
              <a:t>2</a:t>
            </a:r>
            <a:r>
              <a:rPr lang="en-US" sz="1900" dirty="0" smtClean="0"/>
              <a:t>) and water </a:t>
            </a:r>
            <a:r>
              <a:rPr lang="en-US" sz="1900" dirty="0"/>
              <a:t>vapor partial </a:t>
            </a:r>
            <a:r>
              <a:rPr lang="en-US" sz="1900" dirty="0" smtClean="0"/>
              <a:t>pressures (</a:t>
            </a:r>
            <a:r>
              <a:rPr lang="en-US" sz="1900" i="1" dirty="0" smtClean="0"/>
              <a:t>e</a:t>
            </a:r>
            <a:r>
              <a:rPr lang="en-US" sz="1900" i="1" baseline="-25000" dirty="0" smtClean="0"/>
              <a:t>1</a:t>
            </a:r>
            <a:r>
              <a:rPr lang="en-US" sz="1900" i="1" dirty="0" smtClean="0"/>
              <a:t>, e</a:t>
            </a:r>
            <a:r>
              <a:rPr lang="en-US" sz="1900" i="1" baseline="-25000" dirty="0" smtClean="0"/>
              <a:t>2</a:t>
            </a:r>
            <a:r>
              <a:rPr lang="en-US" sz="1900" dirty="0" smtClean="0"/>
              <a:t>, both &lt; </a:t>
            </a:r>
            <a:r>
              <a:rPr lang="en-US" sz="1900" i="1" dirty="0" err="1" smtClean="0"/>
              <a:t>e</a:t>
            </a:r>
            <a:r>
              <a:rPr lang="en-US" sz="1900" baseline="-25000" dirty="0" err="1" smtClean="0"/>
              <a:t>s</a:t>
            </a:r>
            <a:r>
              <a:rPr lang="en-US" sz="1900" dirty="0" smtClean="0"/>
              <a:t>) are </a:t>
            </a:r>
            <a:r>
              <a:rPr lang="en-US" sz="1900" dirty="0"/>
              <a:t>at the same total </a:t>
            </a:r>
            <a:r>
              <a:rPr lang="en-US" sz="1900" dirty="0" smtClean="0"/>
              <a:t>pressure. When they mix: T and </a:t>
            </a:r>
            <a:r>
              <a:rPr lang="en-US" sz="1900" i="1" dirty="0" smtClean="0"/>
              <a:t>e</a:t>
            </a:r>
            <a:r>
              <a:rPr lang="en-US" sz="1900" dirty="0" smtClean="0"/>
              <a:t> become weighted averages according to the moles of air (N</a:t>
            </a:r>
            <a:r>
              <a:rPr lang="en-US" sz="1900" baseline="-25000" dirty="0" smtClean="0"/>
              <a:t>1</a:t>
            </a:r>
            <a:r>
              <a:rPr lang="en-US" sz="1900" dirty="0" smtClean="0"/>
              <a:t>, N</a:t>
            </a:r>
            <a:r>
              <a:rPr lang="en-US" sz="1900" baseline="-25000" dirty="0" smtClean="0"/>
              <a:t>2</a:t>
            </a:r>
            <a:r>
              <a:rPr lang="en-US" sz="1900" dirty="0" smtClean="0"/>
              <a:t>) that </a:t>
            </a:r>
            <a:r>
              <a:rPr lang="en-US" sz="1900" dirty="0"/>
              <a:t>each parcel </a:t>
            </a:r>
            <a:r>
              <a:rPr lang="en-US" sz="1900" dirty="0" smtClean="0"/>
              <a:t>contributes</a:t>
            </a:r>
            <a:endParaRPr lang="en-US" sz="1900" dirty="0"/>
          </a:p>
        </p:txBody>
      </p:sp>
      <p:pic>
        <p:nvPicPr>
          <p:cNvPr id="3074" name="Picture 2" descr="Water phase diagram with two air parcels at (T1,e1) and (T2,e2). described sufficiently in caption"/>
          <p:cNvPicPr>
            <a:picLocks noChangeAspect="1" noChangeArrowheads="1"/>
          </p:cNvPicPr>
          <p:nvPr/>
        </p:nvPicPr>
        <p:blipFill rotWithShape="1">
          <a:blip r:embed="rId3">
            <a:extLst>
              <a:ext uri="{28A0092B-C50C-407E-A947-70E740481C1C}">
                <a14:useLocalDpi xmlns:a14="http://schemas.microsoft.com/office/drawing/2010/main" val="0"/>
              </a:ext>
            </a:extLst>
          </a:blip>
          <a:srcRect l="906" t="4985" r="7896" b="3112"/>
          <a:stretch/>
        </p:blipFill>
        <p:spPr bwMode="auto">
          <a:xfrm>
            <a:off x="4578626" y="3461999"/>
            <a:ext cx="4546601" cy="330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1" y="1902116"/>
            <a:ext cx="5431114" cy="1310958"/>
          </a:xfrm>
          <a:prstGeom prst="rect">
            <a:avLst/>
          </a:prstGeom>
        </p:spPr>
      </p:pic>
      <p:sp>
        <p:nvSpPr>
          <p:cNvPr id="5" name="Rectangle 4"/>
          <p:cNvSpPr/>
          <p:nvPr/>
        </p:nvSpPr>
        <p:spPr>
          <a:xfrm>
            <a:off x="3647440" y="3132662"/>
            <a:ext cx="3674386" cy="307777"/>
          </a:xfrm>
          <a:prstGeom prst="rect">
            <a:avLst/>
          </a:prstGeom>
        </p:spPr>
        <p:txBody>
          <a:bodyPr wrap="square">
            <a:spAutoFit/>
          </a:bodyPr>
          <a:lstStyle/>
          <a:p>
            <a:r>
              <a:rPr lang="en-US" sz="1400" dirty="0" smtClean="0"/>
              <a:t>M</a:t>
            </a:r>
            <a:r>
              <a:rPr lang="en-US" sz="1400" baseline="-25000" dirty="0" smtClean="0"/>
              <a:t>1</a:t>
            </a:r>
            <a:r>
              <a:rPr lang="en-US" sz="1400" dirty="0"/>
              <a:t>, </a:t>
            </a:r>
            <a:r>
              <a:rPr lang="en-US" sz="1400" dirty="0" smtClean="0"/>
              <a:t>M</a:t>
            </a:r>
            <a:r>
              <a:rPr lang="en-US" sz="1400" baseline="-25000" dirty="0" smtClean="0"/>
              <a:t>2</a:t>
            </a:r>
            <a:r>
              <a:rPr lang="en-US" sz="1400" dirty="0" smtClean="0"/>
              <a:t> : masses of the air parcels</a:t>
            </a:r>
            <a:endParaRPr lang="en-US" sz="1400" dirty="0"/>
          </a:p>
        </p:txBody>
      </p:sp>
      <p:sp>
        <p:nvSpPr>
          <p:cNvPr id="18" name="Rectangle 17"/>
          <p:cNvSpPr/>
          <p:nvPr/>
        </p:nvSpPr>
        <p:spPr>
          <a:xfrm>
            <a:off x="0" y="3353764"/>
            <a:ext cx="4889253" cy="677108"/>
          </a:xfrm>
          <a:prstGeom prst="rect">
            <a:avLst/>
          </a:prstGeom>
        </p:spPr>
        <p:txBody>
          <a:bodyPr wrap="square">
            <a:spAutoFit/>
          </a:bodyPr>
          <a:lstStyle/>
          <a:p>
            <a:pPr algn="ctr"/>
            <a:r>
              <a:rPr lang="en-US" sz="1900" dirty="0" smtClean="0">
                <a:solidFill>
                  <a:srgbClr val="FF0000"/>
                </a:solidFill>
              </a:rPr>
              <a:t>START: </a:t>
            </a:r>
            <a:r>
              <a:rPr lang="en-US" sz="1900" dirty="0" smtClean="0"/>
              <a:t>a warm moist air parcel mixing into the environment of colder and drier air</a:t>
            </a:r>
            <a:endParaRPr lang="en-US" sz="1900" dirty="0"/>
          </a:p>
        </p:txBody>
      </p:sp>
      <p:sp>
        <p:nvSpPr>
          <p:cNvPr id="20" name="Rectangle 19"/>
          <p:cNvSpPr/>
          <p:nvPr/>
        </p:nvSpPr>
        <p:spPr>
          <a:xfrm>
            <a:off x="124336" y="4099206"/>
            <a:ext cx="4640580" cy="2723823"/>
          </a:xfrm>
          <a:prstGeom prst="rect">
            <a:avLst/>
          </a:prstGeom>
        </p:spPr>
        <p:txBody>
          <a:bodyPr wrap="square">
            <a:spAutoFit/>
          </a:bodyPr>
          <a:lstStyle/>
          <a:p>
            <a:r>
              <a:rPr lang="en-US" sz="1900" dirty="0" smtClean="0">
                <a:solidFill>
                  <a:srgbClr val="FF0000"/>
                </a:solidFill>
              </a:rPr>
              <a:t>COOLING: </a:t>
            </a:r>
            <a:r>
              <a:rPr lang="en-US" sz="1900" dirty="0" smtClean="0"/>
              <a:t>T and e of </a:t>
            </a:r>
            <a:r>
              <a:rPr lang="en-US" sz="1900" dirty="0"/>
              <a:t>the mixed parcel lies along the mixing </a:t>
            </a:r>
            <a:r>
              <a:rPr lang="en-US" sz="1900" dirty="0" smtClean="0"/>
              <a:t>line. As </a:t>
            </a:r>
            <a:r>
              <a:rPr lang="en-US" sz="1900" dirty="0"/>
              <a:t>the warm, moist parcel is mixed into the colder, drier environment, the size of the mixed air parcel grows and the temperature and vapor pressure follow the mixing line toward the environmental temperature and vapor </a:t>
            </a:r>
            <a:r>
              <a:rPr lang="en-US" sz="1900" dirty="0" smtClean="0"/>
              <a:t>pressure eventually hitting the </a:t>
            </a:r>
            <a:r>
              <a:rPr lang="en-US" sz="1900" dirty="0" err="1" smtClean="0"/>
              <a:t>Clausius-Clapeyron</a:t>
            </a:r>
            <a:r>
              <a:rPr lang="en-US" sz="1900" dirty="0" smtClean="0"/>
              <a:t> curve</a:t>
            </a:r>
            <a:endParaRPr lang="en-US" sz="1900" dirty="0"/>
          </a:p>
        </p:txBody>
      </p:sp>
    </p:spTree>
    <p:extLst>
      <p:ext uri="{BB962C8B-B14F-4D97-AF65-F5344CB8AC3E}">
        <p14:creationId xmlns:p14="http://schemas.microsoft.com/office/powerpoint/2010/main" val="6209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0" y="-155902"/>
            <a:ext cx="9270766" cy="763403"/>
          </a:xfrm>
        </p:spPr>
        <p:txBody>
          <a:body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How can supersaturation be achieved?</a:t>
            </a:r>
            <a:endParaRPr lang="en-GB" altLang="en-US" sz="33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822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771140" y="792531"/>
            <a:ext cx="4593854" cy="430887"/>
          </a:xfrm>
          <a:prstGeom prst="rect">
            <a:avLst/>
          </a:prstGeom>
        </p:spPr>
        <p:txBody>
          <a:bodyPr wrap="square">
            <a:spAutoFit/>
          </a:bodyPr>
          <a:lstStyle/>
          <a:p>
            <a:r>
              <a:rPr lang="en-US" sz="2200" b="1" dirty="0" smtClean="0">
                <a:solidFill>
                  <a:srgbClr val="FF0000"/>
                </a:solidFill>
              </a:rPr>
              <a:t>2. Examples of mixing clouds</a:t>
            </a:r>
            <a:endParaRPr lang="en-US" sz="2200" b="1" dirty="0">
              <a:solidFill>
                <a:srgbClr val="FF0000"/>
              </a:solidFill>
            </a:endParaRPr>
          </a:p>
        </p:txBody>
      </p:sp>
      <p:sp>
        <p:nvSpPr>
          <p:cNvPr id="2" name="Rectangle 1"/>
          <p:cNvSpPr/>
          <p:nvPr/>
        </p:nvSpPr>
        <p:spPr>
          <a:xfrm>
            <a:off x="236103" y="4425491"/>
            <a:ext cx="2296160" cy="461665"/>
          </a:xfrm>
          <a:prstGeom prst="rect">
            <a:avLst/>
          </a:prstGeom>
        </p:spPr>
        <p:txBody>
          <a:bodyPr wrap="square">
            <a:spAutoFit/>
          </a:bodyPr>
          <a:lstStyle/>
          <a:p>
            <a:r>
              <a:rPr lang="en-US" sz="2400" dirty="0" smtClean="0">
                <a:solidFill>
                  <a:srgbClr val="0000FF"/>
                </a:solidFill>
              </a:rPr>
              <a:t>Jet contrails</a:t>
            </a:r>
            <a:endParaRPr lang="en-US" sz="2400" dirty="0">
              <a:solidFill>
                <a:srgbClr val="0000FF"/>
              </a:solidFill>
            </a:endParaRPr>
          </a:p>
        </p:txBody>
      </p:sp>
      <p:pic>
        <p:nvPicPr>
          <p:cNvPr id="4098" name="Picture 2" descr="contrails in a blue sky over des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03" y="1464024"/>
            <a:ext cx="4424680" cy="2938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8072" y="4276829"/>
            <a:ext cx="4572000" cy="461665"/>
          </a:xfrm>
          <a:prstGeom prst="rect">
            <a:avLst/>
          </a:prstGeom>
        </p:spPr>
        <p:txBody>
          <a:bodyPr>
            <a:spAutoFit/>
          </a:bodyPr>
          <a:lstStyle/>
          <a:p>
            <a:r>
              <a:rPr lang="en-US" sz="2400" dirty="0" smtClean="0">
                <a:solidFill>
                  <a:srgbClr val="0000FF"/>
                </a:solidFill>
              </a:rPr>
              <a:t>Breathing on a </a:t>
            </a:r>
            <a:r>
              <a:rPr lang="en-US" sz="2400" dirty="0">
                <a:solidFill>
                  <a:srgbClr val="0000FF"/>
                </a:solidFill>
              </a:rPr>
              <a:t>on a cold </a:t>
            </a:r>
            <a:r>
              <a:rPr lang="en-US" sz="2400" dirty="0" smtClean="0">
                <a:solidFill>
                  <a:srgbClr val="0000FF"/>
                </a:solidFill>
              </a:rPr>
              <a:t>day</a:t>
            </a:r>
            <a:endParaRPr lang="en-US" sz="2400" dirty="0">
              <a:solidFill>
                <a:srgbClr val="0000FF"/>
              </a:solidFill>
            </a:endParaRPr>
          </a:p>
        </p:txBody>
      </p:sp>
      <p:pic>
        <p:nvPicPr>
          <p:cNvPr id="4100" name="Picture 4" descr="33,768 Cold Breath Stock Photos, Pictures &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072" y="1583521"/>
            <a:ext cx="4025265" cy="26835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9472" y="5253704"/>
            <a:ext cx="6849428" cy="830997"/>
          </a:xfrm>
          <a:prstGeom prst="rect">
            <a:avLst/>
          </a:prstGeom>
        </p:spPr>
        <p:txBody>
          <a:bodyPr wrap="square">
            <a:spAutoFit/>
          </a:bodyPr>
          <a:lstStyle/>
          <a:p>
            <a:r>
              <a:rPr lang="en-US" sz="2400" dirty="0" smtClean="0"/>
              <a:t>But also: </a:t>
            </a:r>
            <a:r>
              <a:rPr lang="en-US" sz="2400" dirty="0" smtClean="0">
                <a:solidFill>
                  <a:srgbClr val="0000FF"/>
                </a:solidFill>
              </a:rPr>
              <a:t>fog </a:t>
            </a:r>
            <a:r>
              <a:rPr lang="en-US" sz="2400" dirty="0">
                <a:solidFill>
                  <a:srgbClr val="0000FF"/>
                </a:solidFill>
              </a:rPr>
              <a:t>that forms when cold, dry air moves over warm, moist ground, </a:t>
            </a:r>
            <a:r>
              <a:rPr lang="en-US" sz="2400" dirty="0" smtClean="0">
                <a:solidFill>
                  <a:srgbClr val="0000FF"/>
                </a:solidFill>
              </a:rPr>
              <a:t>e.g. just </a:t>
            </a:r>
            <a:r>
              <a:rPr lang="en-US" sz="2400" dirty="0">
                <a:solidFill>
                  <a:srgbClr val="0000FF"/>
                </a:solidFill>
              </a:rPr>
              <a:t>after </a:t>
            </a:r>
            <a:r>
              <a:rPr lang="en-US" sz="2400" dirty="0" smtClean="0">
                <a:solidFill>
                  <a:srgbClr val="0000FF"/>
                </a:solidFill>
              </a:rPr>
              <a:t>rain</a:t>
            </a:r>
            <a:endParaRPr lang="en-US" sz="2400" dirty="0">
              <a:solidFill>
                <a:srgbClr val="0000FF"/>
              </a:solidFill>
            </a:endParaRPr>
          </a:p>
        </p:txBody>
      </p:sp>
    </p:spTree>
    <p:extLst>
      <p:ext uri="{BB962C8B-B14F-4D97-AF65-F5344CB8AC3E}">
        <p14:creationId xmlns:p14="http://schemas.microsoft.com/office/powerpoint/2010/main" val="250332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39346</TotalTime>
  <Words>3575</Words>
  <Application>Microsoft Office PowerPoint</Application>
  <PresentationFormat>On-screen Show (4:3)</PresentationFormat>
  <Paragraphs>358</Paragraphs>
  <Slides>37</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9" baseType="lpstr">
      <vt:lpstr>-apple-system</vt:lpstr>
      <vt:lpstr>Arial</vt:lpstr>
      <vt:lpstr>Calibri</vt:lpstr>
      <vt:lpstr>Cambria Math</vt:lpstr>
      <vt:lpstr>inherit</vt:lpstr>
      <vt:lpstr>Nimbus Roman No9 L</vt:lpstr>
      <vt:lpstr>open sans</vt:lpstr>
      <vt:lpstr>Symbol</vt:lpstr>
      <vt:lpstr>Tahoma</vt:lpstr>
      <vt:lpstr>Times New Roman</vt:lpstr>
      <vt:lpstr>Struttura predefinita</vt:lpstr>
      <vt:lpstr>Equation</vt:lpstr>
      <vt:lpstr>PowerPoint Presentation</vt:lpstr>
      <vt:lpstr>University of Trento Master of Science in Environmental Meteorology https://international.unitn.it/environmental-meteorology</vt:lpstr>
      <vt:lpstr>Overview: clouds</vt:lpstr>
      <vt:lpstr>Clouds microphysics</vt:lpstr>
      <vt:lpstr>Clouds definition</vt:lpstr>
      <vt:lpstr>Vapour pressure and saturated v.p. </vt:lpstr>
      <vt:lpstr>How can supersaturation be achieved?</vt:lpstr>
      <vt:lpstr>How can supersaturation be achieved?</vt:lpstr>
      <vt:lpstr>How can supersaturation be achieved?</vt:lpstr>
      <vt:lpstr>How can supersaturation be achieved?</vt:lpstr>
      <vt:lpstr>How can supersaturation be achieved?</vt:lpstr>
      <vt:lpstr>Why supersaturation is needed?</vt:lpstr>
      <vt:lpstr>Surface tension</vt:lpstr>
      <vt:lpstr>Curvature effect: the Kelvin effect</vt:lpstr>
      <vt:lpstr>Theory: homogeneous nucleation</vt:lpstr>
      <vt:lpstr>Theory: homogeneous nucleation</vt:lpstr>
      <vt:lpstr>Theory: homogeneous nucleation</vt:lpstr>
      <vt:lpstr>Theory: homogeneous nucleation</vt:lpstr>
      <vt:lpstr>Theory: homogeneous nucleation</vt:lpstr>
      <vt:lpstr>Theory: homogeneous nucleation</vt:lpstr>
      <vt:lpstr>Curvature effect: the Kelvin effect</vt:lpstr>
      <vt:lpstr>Curvature effect: the Kelvin effect</vt:lpstr>
      <vt:lpstr>Curvature effect: the Kelvin effect</vt:lpstr>
      <vt:lpstr>Curvature effect: the Kelvin effect</vt:lpstr>
      <vt:lpstr>Heterogeneous nucleation</vt:lpstr>
      <vt:lpstr>Chemical effect: Raoult’s law</vt:lpstr>
      <vt:lpstr>Koehler theory</vt:lpstr>
      <vt:lpstr>Koehler theroy</vt:lpstr>
      <vt:lpstr>Koehler theroy</vt:lpstr>
      <vt:lpstr>Koehler curve</vt:lpstr>
      <vt:lpstr>Koehler curve</vt:lpstr>
      <vt:lpstr>Koehler curve</vt:lpstr>
      <vt:lpstr>PowerPoint Presentation</vt:lpstr>
      <vt:lpstr>PowerPoint Presentation</vt:lpstr>
      <vt:lpstr>PowerPoint Presentation</vt:lpstr>
      <vt:lpstr>PowerPoint Presentation</vt:lpstr>
      <vt:lpstr>PowerPoint Presentation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970</cp:revision>
  <cp:lastPrinted>2021-11-26T14:06:48Z</cp:lastPrinted>
  <dcterms:created xsi:type="dcterms:W3CDTF">1998-08-05T16:21:57Z</dcterms:created>
  <dcterms:modified xsi:type="dcterms:W3CDTF">2023-12-12T13:06:01Z</dcterms:modified>
</cp:coreProperties>
</file>