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68" r:id="rId2"/>
    <p:sldId id="322" r:id="rId3"/>
    <p:sldId id="320" r:id="rId4"/>
    <p:sldId id="321" r:id="rId5"/>
    <p:sldId id="345" r:id="rId6"/>
    <p:sldId id="328" r:id="rId7"/>
    <p:sldId id="329" r:id="rId8"/>
    <p:sldId id="330" r:id="rId9"/>
    <p:sldId id="324" r:id="rId10"/>
    <p:sldId id="331" r:id="rId11"/>
    <p:sldId id="332" r:id="rId12"/>
    <p:sldId id="335" r:id="rId13"/>
    <p:sldId id="344" r:id="rId14"/>
    <p:sldId id="334" r:id="rId15"/>
    <p:sldId id="333" r:id="rId16"/>
    <p:sldId id="348" r:id="rId17"/>
    <p:sldId id="337" r:id="rId18"/>
    <p:sldId id="336" r:id="rId19"/>
    <p:sldId id="338" r:id="rId20"/>
    <p:sldId id="339" r:id="rId21"/>
    <p:sldId id="340" r:id="rId22"/>
    <p:sldId id="341" r:id="rId23"/>
    <p:sldId id="343" r:id="rId24"/>
    <p:sldId id="342" r:id="rId25"/>
    <p:sldId id="351" r:id="rId26"/>
    <p:sldId id="349" r:id="rId27"/>
    <p:sldId id="350" r:id="rId28"/>
    <p:sldId id="347" r:id="rId29"/>
    <p:sldId id="346" r:id="rId30"/>
  </p:sldIdLst>
  <p:sldSz cx="9144000" cy="6858000" type="screen4x3"/>
  <p:notesSz cx="7315200" cy="96012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00FF"/>
    <a:srgbClr val="FF33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429" autoAdjust="0"/>
  </p:normalViewPr>
  <p:slideViewPr>
    <p:cSldViewPr>
      <p:cViewPr varScale="1">
        <p:scale>
          <a:sx n="40" d="100"/>
          <a:sy n="40" d="100"/>
        </p:scale>
        <p:origin x="60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802FBFAD-799D-465E-9AEB-AA2F5CB30D0D}" type="datetimeFigureOut">
              <a:rPr lang="en-US" smtClean="0"/>
              <a:t>12/12/23</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9CF7B221-B277-4ABB-BD87-3DAD3BF8D188}" type="slidenum">
              <a:rPr lang="en-US" smtClean="0"/>
              <a:t>‹#›</a:t>
            </a:fld>
            <a:endParaRPr lang="en-US"/>
          </a:p>
        </p:txBody>
      </p:sp>
    </p:spTree>
    <p:extLst>
      <p:ext uri="{BB962C8B-B14F-4D97-AF65-F5344CB8AC3E}">
        <p14:creationId xmlns:p14="http://schemas.microsoft.com/office/powerpoint/2010/main" val="1449574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it-IT"/>
          </a:p>
        </p:txBody>
      </p:sp>
      <p:sp>
        <p:nvSpPr>
          <p:cNvPr id="3" name="Segnaposto data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3EC1241-1F14-4471-84E0-85B16988D816}" type="datetimeFigureOut">
              <a:rPr lang="it-IT" smtClean="0"/>
              <a:t>12/12/2023</a:t>
            </a:fld>
            <a:endParaRPr lang="it-IT"/>
          </a:p>
        </p:txBody>
      </p:sp>
      <p:sp>
        <p:nvSpPr>
          <p:cNvPr id="4" name="Segnaposto immagine diapositiva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it-IT"/>
          </a:p>
        </p:txBody>
      </p:sp>
      <p:sp>
        <p:nvSpPr>
          <p:cNvPr id="5" name="Segnaposto note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it-IT"/>
          </a:p>
        </p:txBody>
      </p:sp>
      <p:sp>
        <p:nvSpPr>
          <p:cNvPr id="7" name="Segnaposto numero diapositiva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280C079-6431-4507-850B-994B83DFCCDC}" type="slidenum">
              <a:rPr lang="it-IT" smtClean="0"/>
              <a:t>‹#›</a:t>
            </a:fld>
            <a:endParaRPr lang="it-IT"/>
          </a:p>
        </p:txBody>
      </p:sp>
    </p:spTree>
    <p:extLst>
      <p:ext uri="{BB962C8B-B14F-4D97-AF65-F5344CB8AC3E}">
        <p14:creationId xmlns:p14="http://schemas.microsoft.com/office/powerpoint/2010/main" val="928972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it-IT" altLang="en-US" dirty="0" smtClean="0"/>
              <a:t>To improve</a:t>
            </a:r>
            <a:r>
              <a:rPr lang="it-IT" altLang="en-US" baseline="0" dirty="0" smtClean="0"/>
              <a:t> the parts on </a:t>
            </a:r>
            <a:r>
              <a:rPr lang="en-US" sz="1300" b="1" dirty="0"/>
              <a:t>Oxidation in the Troposphere </a:t>
            </a:r>
            <a:r>
              <a:rPr lang="en-US" sz="1300" dirty="0"/>
              <a:t>see:</a:t>
            </a:r>
          </a:p>
          <a:p>
            <a:r>
              <a:rPr lang="it-IT" altLang="en-US" dirty="0" smtClean="0"/>
              <a:t>See http://butane.chem.uiuc.edu/pshapley/environmental/L14/index.html</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a:t>
            </a:fld>
            <a:endParaRPr lang="en-GB"/>
          </a:p>
        </p:txBody>
      </p:sp>
    </p:spTree>
    <p:extLst>
      <p:ext uri="{BB962C8B-B14F-4D97-AF65-F5344CB8AC3E}">
        <p14:creationId xmlns:p14="http://schemas.microsoft.com/office/powerpoint/2010/main" val="2716748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CA8B0E-D6BE-490A-BEE5-03FE08642A31}" type="slidenum">
              <a:rPr lang="it-IT" altLang="en-US"/>
              <a:pPr/>
              <a:t>10</a:t>
            </a:fld>
            <a:endParaRPr lang="it-IT" altLang="en-US"/>
          </a:p>
        </p:txBody>
      </p:sp>
      <p:sp>
        <p:nvSpPr>
          <p:cNvPr id="1047554" name="Rectangle 2"/>
          <p:cNvSpPr>
            <a:spLocks noGrp="1" noRot="1" noChangeAspect="1" noChangeArrowheads="1" noTextEdit="1"/>
          </p:cNvSpPr>
          <p:nvPr>
            <p:ph type="sldImg"/>
          </p:nvPr>
        </p:nvSpPr>
        <p:spPr>
          <a:ln/>
        </p:spPr>
      </p:sp>
      <p:sp>
        <p:nvSpPr>
          <p:cNvPr id="1047555" name="Rectangle 3"/>
          <p:cNvSpPr>
            <a:spLocks noGrp="1" noChangeArrowheads="1"/>
          </p:cNvSpPr>
          <p:nvPr>
            <p:ph type="body" idx="1"/>
          </p:nvPr>
        </p:nvSpPr>
        <p:spPr/>
        <p:txBody>
          <a:bodyPr/>
          <a:lstStyle/>
          <a:p>
            <a:pPr defTabSz="966612">
              <a:defRPr/>
            </a:pPr>
            <a:r>
              <a:rPr lang="it-IT" altLang="en-US" dirty="0" smtClean="0"/>
              <a:t>For a series of lessons on </a:t>
            </a:r>
            <a:r>
              <a:rPr lang="en-US" sz="1300" b="1" dirty="0"/>
              <a:t>Oxidation in the Troposphere</a:t>
            </a:r>
          </a:p>
          <a:p>
            <a:r>
              <a:rPr lang="it-IT" altLang="en-US" dirty="0" smtClean="0"/>
              <a:t>See http://butane.chem.uiuc.edu/pshapley/environmental/L14/index.html</a:t>
            </a:r>
            <a:endParaRPr lang="en-US" altLang="en-US" dirty="0"/>
          </a:p>
        </p:txBody>
      </p:sp>
    </p:spTree>
    <p:extLst>
      <p:ext uri="{BB962C8B-B14F-4D97-AF65-F5344CB8AC3E}">
        <p14:creationId xmlns:p14="http://schemas.microsoft.com/office/powerpoint/2010/main" val="1318068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CA8B0E-D6BE-490A-BEE5-03FE08642A31}" type="slidenum">
              <a:rPr lang="it-IT" altLang="en-US"/>
              <a:pPr/>
              <a:t>11</a:t>
            </a:fld>
            <a:endParaRPr lang="it-IT" altLang="en-US"/>
          </a:p>
        </p:txBody>
      </p:sp>
      <p:sp>
        <p:nvSpPr>
          <p:cNvPr id="1047554" name="Rectangle 2"/>
          <p:cNvSpPr>
            <a:spLocks noGrp="1" noRot="1" noChangeAspect="1" noChangeArrowheads="1" noTextEdit="1"/>
          </p:cNvSpPr>
          <p:nvPr>
            <p:ph type="sldImg"/>
          </p:nvPr>
        </p:nvSpPr>
        <p:spPr>
          <a:ln/>
        </p:spPr>
      </p:sp>
      <p:sp>
        <p:nvSpPr>
          <p:cNvPr id="1047555" name="Rectangle 3"/>
          <p:cNvSpPr>
            <a:spLocks noGrp="1" noChangeArrowheads="1"/>
          </p:cNvSpPr>
          <p:nvPr>
            <p:ph type="body" idx="1"/>
          </p:nvPr>
        </p:nvSpPr>
        <p:spPr/>
        <p:txBody>
          <a:bodyPr/>
          <a:lstStyle/>
          <a:p>
            <a:r>
              <a:rPr lang="en-US" dirty="0" smtClean="0"/>
              <a:t>The OH radical is one of the most dominant oxidants in the troposphere. It is most prevalent in tropical regions where high levels of humidity and solar irradiance lead to high rates of OH production: O3 + </a:t>
            </a:r>
            <a:r>
              <a:rPr lang="en-US" dirty="0" err="1" smtClean="0"/>
              <a:t>hv</a:t>
            </a:r>
            <a:r>
              <a:rPr lang="en-US" dirty="0" smtClean="0"/>
              <a:t>(λ &lt; 340 nm) → O2 + O( 1D) (R1) O( 1D) + H2O → 2 OH (R2)</a:t>
            </a:r>
            <a:endParaRPr lang="en-US" altLang="en-US" dirty="0"/>
          </a:p>
        </p:txBody>
      </p:sp>
    </p:spTree>
    <p:extLst>
      <p:ext uri="{BB962C8B-B14F-4D97-AF65-F5344CB8AC3E}">
        <p14:creationId xmlns:p14="http://schemas.microsoft.com/office/powerpoint/2010/main" val="2074003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CA8B0E-D6BE-490A-BEE5-03FE08642A31}" type="slidenum">
              <a:rPr lang="it-IT" altLang="en-US"/>
              <a:pPr/>
              <a:t>12</a:t>
            </a:fld>
            <a:endParaRPr lang="it-IT" altLang="en-US"/>
          </a:p>
        </p:txBody>
      </p:sp>
      <p:sp>
        <p:nvSpPr>
          <p:cNvPr id="1047554" name="Rectangle 2"/>
          <p:cNvSpPr>
            <a:spLocks noGrp="1" noRot="1" noChangeAspect="1" noChangeArrowheads="1" noTextEdit="1"/>
          </p:cNvSpPr>
          <p:nvPr>
            <p:ph type="sldImg"/>
          </p:nvPr>
        </p:nvSpPr>
        <p:spPr>
          <a:ln/>
        </p:spPr>
      </p:sp>
      <p:sp>
        <p:nvSpPr>
          <p:cNvPr id="1047555" name="Rectangle 3"/>
          <p:cNvSpPr>
            <a:spLocks noGrp="1" noChangeArrowheads="1"/>
          </p:cNvSpPr>
          <p:nvPr>
            <p:ph type="body" idx="1"/>
          </p:nvPr>
        </p:nvSpPr>
        <p:spPr/>
        <p:txBody>
          <a:bodyPr/>
          <a:lstStyle/>
          <a:p>
            <a:r>
              <a:rPr lang="en-US" dirty="0" smtClean="0"/>
              <a:t>The OH radical is one of the most dominant oxidants in the troposphere. It is most prevalent in tropical regions where high levels of humidity and solar irradiance lead to high rates of OH production: O3 + </a:t>
            </a:r>
            <a:r>
              <a:rPr lang="en-US" dirty="0" err="1" smtClean="0"/>
              <a:t>hv</a:t>
            </a:r>
            <a:r>
              <a:rPr lang="en-US" dirty="0" smtClean="0"/>
              <a:t>(λ &lt; 340 nm) → O2 + O( 1D) (R1) O( 1D) + H2O → 2 OH (R2)</a:t>
            </a:r>
            <a:endParaRPr lang="en-US" altLang="en-US" dirty="0"/>
          </a:p>
        </p:txBody>
      </p:sp>
    </p:spTree>
    <p:extLst>
      <p:ext uri="{BB962C8B-B14F-4D97-AF65-F5344CB8AC3E}">
        <p14:creationId xmlns:p14="http://schemas.microsoft.com/office/powerpoint/2010/main" val="2653892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CA8B0E-D6BE-490A-BEE5-03FE08642A31}" type="slidenum">
              <a:rPr lang="it-IT" altLang="en-US"/>
              <a:pPr/>
              <a:t>13</a:t>
            </a:fld>
            <a:endParaRPr lang="it-IT" altLang="en-US"/>
          </a:p>
        </p:txBody>
      </p:sp>
      <p:sp>
        <p:nvSpPr>
          <p:cNvPr id="1047554" name="Rectangle 2"/>
          <p:cNvSpPr>
            <a:spLocks noGrp="1" noRot="1" noChangeAspect="1" noChangeArrowheads="1" noTextEdit="1"/>
          </p:cNvSpPr>
          <p:nvPr>
            <p:ph type="sldImg"/>
          </p:nvPr>
        </p:nvSpPr>
        <p:spPr>
          <a:ln/>
        </p:spPr>
      </p:sp>
      <p:sp>
        <p:nvSpPr>
          <p:cNvPr id="1047555" name="Rectangle 3"/>
          <p:cNvSpPr>
            <a:spLocks noGrp="1" noChangeArrowheads="1"/>
          </p:cNvSpPr>
          <p:nvPr>
            <p:ph type="body" idx="1"/>
          </p:nvPr>
        </p:nvSpPr>
        <p:spPr/>
        <p:txBody>
          <a:bodyPr/>
          <a:lstStyle/>
          <a:p>
            <a:r>
              <a:rPr lang="en-US" sz="1300" dirty="0"/>
              <a:t>Reactivity with larger HC is faster than with CH4 (this is due to the fact that the H-C bond is easier to break when C is bonded to other C).</a:t>
            </a:r>
          </a:p>
          <a:p>
            <a:r>
              <a:rPr lang="en-US" sz="1300" dirty="0"/>
              <a:t>For hydrogenated halocarbons (CH3Cl) reactivity is even faster and to explain it we need to consider the effect of the C—Cl bond. We know that Cl is electronegative and will draw electron density away from C and leave the 3 H atoms with a slight positive charge. This induced dipole increases the reaction between the H and OH.</a:t>
            </a:r>
            <a:endParaRPr lang="en-US" altLang="en-US" dirty="0"/>
          </a:p>
        </p:txBody>
      </p:sp>
    </p:spTree>
    <p:extLst>
      <p:ext uri="{BB962C8B-B14F-4D97-AF65-F5344CB8AC3E}">
        <p14:creationId xmlns:p14="http://schemas.microsoft.com/office/powerpoint/2010/main" val="640287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CA8B0E-D6BE-490A-BEE5-03FE08642A31}" type="slidenum">
              <a:rPr lang="it-IT" altLang="en-US"/>
              <a:pPr/>
              <a:t>14</a:t>
            </a:fld>
            <a:endParaRPr lang="it-IT" altLang="en-US"/>
          </a:p>
        </p:txBody>
      </p:sp>
      <p:sp>
        <p:nvSpPr>
          <p:cNvPr id="1047554" name="Rectangle 2"/>
          <p:cNvSpPr>
            <a:spLocks noGrp="1" noRot="1" noChangeAspect="1" noChangeArrowheads="1" noTextEdit="1"/>
          </p:cNvSpPr>
          <p:nvPr>
            <p:ph type="sldImg"/>
          </p:nvPr>
        </p:nvSpPr>
        <p:spPr>
          <a:ln/>
        </p:spPr>
      </p:sp>
      <p:sp>
        <p:nvSpPr>
          <p:cNvPr id="1047555" name="Rectangle 3"/>
          <p:cNvSpPr>
            <a:spLocks noGrp="1" noChangeArrowheads="1"/>
          </p:cNvSpPr>
          <p:nvPr>
            <p:ph type="body" idx="1"/>
          </p:nvPr>
        </p:nvSpPr>
        <p:spPr/>
        <p:txBody>
          <a:bodyPr/>
          <a:lstStyle/>
          <a:p>
            <a:r>
              <a:rPr lang="it-IT" altLang="en-US" dirty="0" smtClean="0"/>
              <a:t>We</a:t>
            </a:r>
            <a:r>
              <a:rPr lang="it-IT" altLang="en-US" baseline="0" dirty="0" smtClean="0"/>
              <a:t> have already discussed this mechanism in previous lesson. I remind you of it here</a:t>
            </a:r>
            <a:endParaRPr lang="en-US" altLang="en-US" dirty="0"/>
          </a:p>
        </p:txBody>
      </p:sp>
    </p:spTree>
    <p:extLst>
      <p:ext uri="{BB962C8B-B14F-4D97-AF65-F5344CB8AC3E}">
        <p14:creationId xmlns:p14="http://schemas.microsoft.com/office/powerpoint/2010/main" val="3575609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CA8B0E-D6BE-490A-BEE5-03FE08642A31}" type="slidenum">
              <a:rPr lang="it-IT" altLang="en-US"/>
              <a:pPr/>
              <a:t>15</a:t>
            </a:fld>
            <a:endParaRPr lang="it-IT" altLang="en-US"/>
          </a:p>
        </p:txBody>
      </p:sp>
      <p:sp>
        <p:nvSpPr>
          <p:cNvPr id="1047554" name="Rectangle 2"/>
          <p:cNvSpPr>
            <a:spLocks noGrp="1" noRot="1" noChangeAspect="1" noChangeArrowheads="1" noTextEdit="1"/>
          </p:cNvSpPr>
          <p:nvPr>
            <p:ph type="sldImg"/>
          </p:nvPr>
        </p:nvSpPr>
        <p:spPr>
          <a:ln/>
        </p:spPr>
      </p:sp>
      <p:sp>
        <p:nvSpPr>
          <p:cNvPr id="1047555" name="Rectangle 3"/>
          <p:cNvSpPr>
            <a:spLocks noGrp="1" noChangeArrowheads="1"/>
          </p:cNvSpPr>
          <p:nvPr>
            <p:ph type="body" idx="1"/>
          </p:nvPr>
        </p:nvSpPr>
        <p:spPr/>
        <p:txBody>
          <a:bodyPr/>
          <a:lstStyle/>
          <a:p>
            <a:r>
              <a:rPr lang="en-US" altLang="en-US" dirty="0" smtClean="0"/>
              <a:t>Night time oxidant NO3</a:t>
            </a:r>
            <a:r>
              <a:rPr lang="en-US" altLang="en-US" baseline="0" dirty="0" smtClean="0"/>
              <a:t> is less reactive at H atom abstraction than the day counterpart OH. However the night time concentrations of NO3 under some conditions is much higher than those of OH during day (e.g. 400ppt vs 0.4 </a:t>
            </a:r>
            <a:r>
              <a:rPr lang="en-US" altLang="en-US" baseline="0" dirty="0" err="1" smtClean="0"/>
              <a:t>ppt</a:t>
            </a:r>
            <a:r>
              <a:rPr lang="en-US" altLang="en-US" baseline="0" dirty="0" smtClean="0"/>
              <a:t>) so NO3 can remove comparable amount of VOCs than OH, especially unsaturated ones since NO3 reacts more rapidly with olefins (CC double bonds) than with alkanes.</a:t>
            </a:r>
          </a:p>
          <a:p>
            <a:r>
              <a:rPr lang="en-US" sz="1300" dirty="0"/>
              <a:t>The addition of NO3 to double bonds generates nitrate-substituted </a:t>
            </a:r>
            <a:r>
              <a:rPr lang="en-US" sz="1300" dirty="0" err="1"/>
              <a:t>peroxy</a:t>
            </a:r>
            <a:r>
              <a:rPr lang="en-US" sz="1300" dirty="0"/>
              <a:t> radicals, some of which react/decompose to generate HO2 radicals </a:t>
            </a:r>
            <a:r>
              <a:rPr lang="en-US" altLang="en-US" baseline="0" dirty="0" smtClean="0"/>
              <a:t> </a:t>
            </a:r>
            <a:endParaRPr lang="en-US" altLang="en-US" dirty="0"/>
          </a:p>
        </p:txBody>
      </p:sp>
    </p:spTree>
    <p:extLst>
      <p:ext uri="{BB962C8B-B14F-4D97-AF65-F5344CB8AC3E}">
        <p14:creationId xmlns:p14="http://schemas.microsoft.com/office/powerpoint/2010/main" val="1848961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CA8B0E-D6BE-490A-BEE5-03FE08642A31}" type="slidenum">
              <a:rPr lang="it-IT" altLang="en-US"/>
              <a:pPr/>
              <a:t>16</a:t>
            </a:fld>
            <a:endParaRPr lang="it-IT" altLang="en-US"/>
          </a:p>
        </p:txBody>
      </p:sp>
      <p:sp>
        <p:nvSpPr>
          <p:cNvPr id="1047554" name="Rectangle 2"/>
          <p:cNvSpPr>
            <a:spLocks noGrp="1" noRot="1" noChangeAspect="1" noChangeArrowheads="1" noTextEdit="1"/>
          </p:cNvSpPr>
          <p:nvPr>
            <p:ph type="sldImg"/>
          </p:nvPr>
        </p:nvSpPr>
        <p:spPr>
          <a:ln/>
        </p:spPr>
      </p:sp>
      <p:sp>
        <p:nvSpPr>
          <p:cNvPr id="1047555" name="Rectangle 3"/>
          <p:cNvSpPr>
            <a:spLocks noGrp="1" noChangeArrowheads="1"/>
          </p:cNvSpPr>
          <p:nvPr>
            <p:ph type="body" idx="1"/>
          </p:nvPr>
        </p:nvSpPr>
        <p:spPr/>
        <p:txBody>
          <a:bodyPr/>
          <a:lstStyle/>
          <a:p>
            <a:r>
              <a:rPr lang="en-US" altLang="en-US" dirty="0" smtClean="0"/>
              <a:t>Night time oxidant NO3</a:t>
            </a:r>
            <a:r>
              <a:rPr lang="en-US" altLang="en-US" baseline="0" dirty="0" smtClean="0"/>
              <a:t> is less reactive at H atom abstraction than the day counterpart OH. </a:t>
            </a:r>
          </a:p>
          <a:p>
            <a:r>
              <a:rPr lang="en-US" altLang="en-US" baseline="0" dirty="0" smtClean="0"/>
              <a:t>However the night time concentrations of NO3 under some conditions is much higher than those of OH during day (e.g. 400ppt vs 0.4 </a:t>
            </a:r>
            <a:r>
              <a:rPr lang="en-US" altLang="en-US" baseline="0" dirty="0" err="1" smtClean="0"/>
              <a:t>ppt</a:t>
            </a:r>
            <a:r>
              <a:rPr lang="en-US" altLang="en-US" baseline="0" dirty="0" smtClean="0"/>
              <a:t>) so NO3 can remove comparable amount of VOCs than OH, especially unsaturated ones</a:t>
            </a:r>
          </a:p>
          <a:p>
            <a:endParaRPr lang="en-US" altLang="en-US" baseline="0" dirty="0" smtClean="0"/>
          </a:p>
          <a:p>
            <a:r>
              <a:rPr lang="en-US" altLang="en-US" baseline="0" dirty="0" smtClean="0"/>
              <a:t>NO3 reacts more rapidly with olefins (CC double bonds) than with alkanes.</a:t>
            </a:r>
          </a:p>
          <a:p>
            <a:r>
              <a:rPr lang="en-US" sz="1300" dirty="0"/>
              <a:t>The addition of NO3 to double bonds generates nitrate-substituted </a:t>
            </a:r>
            <a:r>
              <a:rPr lang="en-US" sz="1300" dirty="0" err="1"/>
              <a:t>peroxy</a:t>
            </a:r>
            <a:r>
              <a:rPr lang="en-US" sz="1300" dirty="0"/>
              <a:t> radicals, some of which react/decompose to generate HO2 radicals </a:t>
            </a:r>
            <a:r>
              <a:rPr lang="en-US" altLang="en-US" baseline="0" dirty="0" smtClean="0"/>
              <a:t> </a:t>
            </a:r>
            <a:endParaRPr lang="en-US" altLang="en-US" dirty="0"/>
          </a:p>
        </p:txBody>
      </p:sp>
    </p:spTree>
    <p:extLst>
      <p:ext uri="{BB962C8B-B14F-4D97-AF65-F5344CB8AC3E}">
        <p14:creationId xmlns:p14="http://schemas.microsoft.com/office/powerpoint/2010/main" val="3344241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CA8B0E-D6BE-490A-BEE5-03FE08642A31}" type="slidenum">
              <a:rPr lang="it-IT" altLang="en-US"/>
              <a:pPr/>
              <a:t>17</a:t>
            </a:fld>
            <a:endParaRPr lang="it-IT" altLang="en-US"/>
          </a:p>
        </p:txBody>
      </p:sp>
      <p:sp>
        <p:nvSpPr>
          <p:cNvPr id="1047554" name="Rectangle 2"/>
          <p:cNvSpPr>
            <a:spLocks noGrp="1" noRot="1" noChangeAspect="1" noChangeArrowheads="1" noTextEdit="1"/>
          </p:cNvSpPr>
          <p:nvPr>
            <p:ph type="sldImg"/>
          </p:nvPr>
        </p:nvSpPr>
        <p:spPr>
          <a:ln/>
        </p:spPr>
      </p:sp>
      <p:sp>
        <p:nvSpPr>
          <p:cNvPr id="1047555" name="Rectangle 3"/>
          <p:cNvSpPr>
            <a:spLocks noGrp="1" noChangeArrowheads="1"/>
          </p:cNvSpPr>
          <p:nvPr>
            <p:ph type="body" idx="1"/>
          </p:nvPr>
        </p:nvSpPr>
        <p:spPr/>
        <p:txBody>
          <a:bodyPr/>
          <a:lstStyle/>
          <a:p>
            <a:r>
              <a:rPr lang="en-US" sz="1300" dirty="0"/>
              <a:t>Thus, formaldehyde photolysis is a major source of HO2 during the day:</a:t>
            </a:r>
            <a:endParaRPr lang="en-US" altLang="en-US" dirty="0"/>
          </a:p>
        </p:txBody>
      </p:sp>
    </p:spTree>
    <p:extLst>
      <p:ext uri="{BB962C8B-B14F-4D97-AF65-F5344CB8AC3E}">
        <p14:creationId xmlns:p14="http://schemas.microsoft.com/office/powerpoint/2010/main" val="1708550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CA8B0E-D6BE-490A-BEE5-03FE08642A31}" type="slidenum">
              <a:rPr lang="it-IT" altLang="en-US"/>
              <a:pPr/>
              <a:t>18</a:t>
            </a:fld>
            <a:endParaRPr lang="it-IT" altLang="en-US"/>
          </a:p>
        </p:txBody>
      </p:sp>
      <p:sp>
        <p:nvSpPr>
          <p:cNvPr id="1047554" name="Rectangle 2"/>
          <p:cNvSpPr>
            <a:spLocks noGrp="1" noRot="1" noChangeAspect="1" noChangeArrowheads="1" noTextEdit="1"/>
          </p:cNvSpPr>
          <p:nvPr>
            <p:ph type="sldImg"/>
          </p:nvPr>
        </p:nvSpPr>
        <p:spPr>
          <a:ln/>
        </p:spPr>
      </p:sp>
      <p:sp>
        <p:nvSpPr>
          <p:cNvPr id="10475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655659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CA8B0E-D6BE-490A-BEE5-03FE08642A31}" type="slidenum">
              <a:rPr lang="it-IT" altLang="en-US"/>
              <a:pPr/>
              <a:t>19</a:t>
            </a:fld>
            <a:endParaRPr lang="it-IT" altLang="en-US"/>
          </a:p>
        </p:txBody>
      </p:sp>
      <p:sp>
        <p:nvSpPr>
          <p:cNvPr id="1047554" name="Rectangle 2"/>
          <p:cNvSpPr>
            <a:spLocks noGrp="1" noRot="1" noChangeAspect="1" noChangeArrowheads="1" noTextEdit="1"/>
          </p:cNvSpPr>
          <p:nvPr>
            <p:ph type="sldImg"/>
          </p:nvPr>
        </p:nvSpPr>
        <p:spPr>
          <a:ln/>
        </p:spPr>
      </p:sp>
      <p:sp>
        <p:nvSpPr>
          <p:cNvPr id="1047555" name="Rectangle 3"/>
          <p:cNvSpPr>
            <a:spLocks noGrp="1" noChangeArrowheads="1"/>
          </p:cNvSpPr>
          <p:nvPr>
            <p:ph type="body" idx="1"/>
          </p:nvPr>
        </p:nvSpPr>
        <p:spPr/>
        <p:txBody>
          <a:bodyPr/>
          <a:lstStyle/>
          <a:p>
            <a:r>
              <a:rPr lang="en-US" sz="1300" dirty="0"/>
              <a:t>In marine areas, wave action generates airborne droplets of seawater from which the water can evaporate, leaving a suspended particle of the dissolved solids. Because this is mainly </a:t>
            </a:r>
            <a:r>
              <a:rPr lang="en-US" sz="1300" dirty="0" err="1"/>
              <a:t>NaCl</a:t>
            </a:r>
            <a:r>
              <a:rPr lang="en-US" sz="1300" dirty="0"/>
              <a:t>, the possibility exists for the generation of atomic chlorine via the reactions of </a:t>
            </a:r>
            <a:r>
              <a:rPr lang="en-US" sz="1300" dirty="0" err="1"/>
              <a:t>NaCl</a:t>
            </a:r>
            <a:r>
              <a:rPr lang="en-US" sz="1300" dirty="0"/>
              <a:t> with gaseous species such as N205 or ClONO2</a:t>
            </a:r>
          </a:p>
          <a:p>
            <a:endParaRPr lang="it-IT" altLang="en-US" sz="1300" dirty="0"/>
          </a:p>
          <a:p>
            <a:r>
              <a:rPr lang="it-IT" altLang="en-US" sz="1300" dirty="0"/>
              <a:t>For production of N2O5 see:</a:t>
            </a:r>
          </a:p>
          <a:p>
            <a:r>
              <a:rPr lang="en-US" altLang="en-US" dirty="0" smtClean="0"/>
              <a:t>https://www.sciencedirect.com/science/article/pii/S1352231005006904</a:t>
            </a:r>
          </a:p>
          <a:p>
            <a:endParaRPr lang="en-US" altLang="en-US" dirty="0" smtClean="0"/>
          </a:p>
          <a:p>
            <a:r>
              <a:rPr lang="en-US" sz="1300" dirty="0"/>
              <a:t>while there is evidence that atomic chlorine is generated from sea salt reactions and contributes to organic oxidations in the marine boundary layer, the</a:t>
            </a:r>
          </a:p>
          <a:p>
            <a:r>
              <a:rPr lang="en-US" sz="1300" dirty="0"/>
              <a:t>nature and strength of the sources remain to be elucidated.</a:t>
            </a:r>
            <a:endParaRPr lang="en-US" altLang="en-US" dirty="0"/>
          </a:p>
        </p:txBody>
      </p:sp>
    </p:spTree>
    <p:extLst>
      <p:ext uri="{BB962C8B-B14F-4D97-AF65-F5344CB8AC3E}">
        <p14:creationId xmlns:p14="http://schemas.microsoft.com/office/powerpoint/2010/main" val="392406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2</a:t>
            </a:fld>
            <a:endParaRPr lang="it-IT"/>
          </a:p>
        </p:txBody>
      </p:sp>
    </p:spTree>
    <p:extLst>
      <p:ext uri="{BB962C8B-B14F-4D97-AF65-F5344CB8AC3E}">
        <p14:creationId xmlns:p14="http://schemas.microsoft.com/office/powerpoint/2010/main" val="2881023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CA8B0E-D6BE-490A-BEE5-03FE08642A31}" type="slidenum">
              <a:rPr lang="it-IT" altLang="en-US"/>
              <a:pPr/>
              <a:t>20</a:t>
            </a:fld>
            <a:endParaRPr lang="it-IT" altLang="en-US"/>
          </a:p>
        </p:txBody>
      </p:sp>
      <p:sp>
        <p:nvSpPr>
          <p:cNvPr id="1047554" name="Rectangle 2"/>
          <p:cNvSpPr>
            <a:spLocks noGrp="1" noRot="1" noChangeAspect="1" noChangeArrowheads="1" noTextEdit="1"/>
          </p:cNvSpPr>
          <p:nvPr>
            <p:ph type="sldImg"/>
          </p:nvPr>
        </p:nvSpPr>
        <p:spPr>
          <a:ln/>
        </p:spPr>
      </p:sp>
      <p:sp>
        <p:nvSpPr>
          <p:cNvPr id="1047555" name="Rectangle 3"/>
          <p:cNvSpPr>
            <a:spLocks noGrp="1" noChangeArrowheads="1"/>
          </p:cNvSpPr>
          <p:nvPr>
            <p:ph type="body" idx="1"/>
          </p:nvPr>
        </p:nvSpPr>
        <p:spPr/>
        <p:txBody>
          <a:bodyPr/>
          <a:lstStyle/>
          <a:p>
            <a:r>
              <a:rPr lang="en-US" sz="1300" dirty="0"/>
              <a:t>Due to the absence of sunlight OH radicals concentrations is almost zero. Instead, another oxidant, the nitrate radical, NO3, is generated at night by the reaction of NO2 with ozone. NO3 radicals further react with NO2 to establish a chemical equilibrium with N2O5. </a:t>
            </a:r>
          </a:p>
          <a:p>
            <a:r>
              <a:rPr lang="en-US" sz="1300" dirty="0"/>
              <a:t>Much of the atmospheric chemistry of N2O5 occurs on the surfaces of, or inside, aerosol particles. N2O5 is readily taken up by aqueous inorganic particles and water droplets, where it undergoes hydrolysis with liquid water to produce nitric acid. The latter is then often </a:t>
            </a:r>
            <a:r>
              <a:rPr lang="en-US" sz="1300" dirty="0" err="1"/>
              <a:t>neutralised</a:t>
            </a:r>
            <a:r>
              <a:rPr lang="en-US" sz="1300" dirty="0"/>
              <a:t> by the uptake of ammonia. </a:t>
            </a:r>
            <a:endParaRPr lang="en-US" altLang="en-US" dirty="0" smtClean="0"/>
          </a:p>
        </p:txBody>
      </p:sp>
    </p:spTree>
    <p:extLst>
      <p:ext uri="{BB962C8B-B14F-4D97-AF65-F5344CB8AC3E}">
        <p14:creationId xmlns:p14="http://schemas.microsoft.com/office/powerpoint/2010/main" val="1475984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CA8B0E-D6BE-490A-BEE5-03FE08642A31}" type="slidenum">
              <a:rPr lang="it-IT" altLang="en-US"/>
              <a:pPr/>
              <a:t>21</a:t>
            </a:fld>
            <a:endParaRPr lang="it-IT" altLang="en-US"/>
          </a:p>
        </p:txBody>
      </p:sp>
      <p:sp>
        <p:nvSpPr>
          <p:cNvPr id="1047554" name="Rectangle 2"/>
          <p:cNvSpPr>
            <a:spLocks noGrp="1" noRot="1" noChangeAspect="1" noChangeArrowheads="1" noTextEdit="1"/>
          </p:cNvSpPr>
          <p:nvPr>
            <p:ph type="sldImg"/>
          </p:nvPr>
        </p:nvSpPr>
        <p:spPr>
          <a:ln/>
        </p:spPr>
      </p:sp>
      <p:sp>
        <p:nvSpPr>
          <p:cNvPr id="1047555" name="Rectangle 3"/>
          <p:cNvSpPr>
            <a:spLocks noGrp="1" noChangeArrowheads="1"/>
          </p:cNvSpPr>
          <p:nvPr>
            <p:ph type="body" idx="1"/>
          </p:nvPr>
        </p:nvSpPr>
        <p:spPr/>
        <p:txBody>
          <a:bodyPr/>
          <a:lstStyle/>
          <a:p>
            <a:r>
              <a:rPr lang="en-US" sz="1300" dirty="0"/>
              <a:t>NO3 reacts rapidly with isoprene and </a:t>
            </a:r>
            <a:r>
              <a:rPr lang="en-US" sz="1300" dirty="0" err="1"/>
              <a:t>terpenoid</a:t>
            </a:r>
            <a:r>
              <a:rPr lang="en-US" sz="1300" dirty="0"/>
              <a:t> compounds emitted by plants, for which NO3 is often their dominant sink </a:t>
            </a:r>
          </a:p>
          <a:p>
            <a:endParaRPr lang="it-IT" altLang="en-US" sz="1300" dirty="0"/>
          </a:p>
          <a:p>
            <a:r>
              <a:rPr lang="en-US" sz="1300" dirty="0"/>
              <a:t>The non-radical oxidation products of NO3 + VOC reactions are multi-functional organic nitrates containing alcohol, peroxide or carbonyl groups. These compounds have low </a:t>
            </a:r>
            <a:r>
              <a:rPr lang="en-US" sz="1300" dirty="0" err="1"/>
              <a:t>vapour</a:t>
            </a:r>
            <a:r>
              <a:rPr lang="en-US" sz="1300" dirty="0"/>
              <a:t> pressures and consequently partition onto atmospheric particles to generate secondary organic aerosol (SOA) which is an air pollutant. </a:t>
            </a:r>
          </a:p>
          <a:p>
            <a:endParaRPr lang="en-US" sz="1300" dirty="0"/>
          </a:p>
          <a:p>
            <a:r>
              <a:rPr lang="en-US" sz="1300" dirty="0"/>
              <a:t>Laboratory studies also suggest that NO3 radicals react directly with organic components in aerosol particles. </a:t>
            </a:r>
            <a:endParaRPr lang="en-US" altLang="en-US" dirty="0" smtClean="0"/>
          </a:p>
        </p:txBody>
      </p:sp>
    </p:spTree>
    <p:extLst>
      <p:ext uri="{BB962C8B-B14F-4D97-AF65-F5344CB8AC3E}">
        <p14:creationId xmlns:p14="http://schemas.microsoft.com/office/powerpoint/2010/main" val="4066275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CA8B0E-D6BE-490A-BEE5-03FE08642A31}" type="slidenum">
              <a:rPr lang="it-IT" altLang="en-US"/>
              <a:pPr/>
              <a:t>22</a:t>
            </a:fld>
            <a:endParaRPr lang="it-IT" altLang="en-US"/>
          </a:p>
        </p:txBody>
      </p:sp>
      <p:sp>
        <p:nvSpPr>
          <p:cNvPr id="1047554" name="Rectangle 2"/>
          <p:cNvSpPr>
            <a:spLocks noGrp="1" noRot="1" noChangeAspect="1" noChangeArrowheads="1" noTextEdit="1"/>
          </p:cNvSpPr>
          <p:nvPr>
            <p:ph type="sldImg"/>
          </p:nvPr>
        </p:nvSpPr>
        <p:spPr>
          <a:ln/>
        </p:spPr>
      </p:sp>
      <p:sp>
        <p:nvSpPr>
          <p:cNvPr id="1047555" name="Rectangle 3"/>
          <p:cNvSpPr>
            <a:spLocks noGrp="1" noChangeArrowheads="1"/>
          </p:cNvSpPr>
          <p:nvPr>
            <p:ph type="body" idx="1"/>
          </p:nvPr>
        </p:nvSpPr>
        <p:spPr/>
        <p:txBody>
          <a:bodyPr/>
          <a:lstStyle/>
          <a:p>
            <a:r>
              <a:rPr lang="en-US" sz="1300" dirty="0"/>
              <a:t>NO typically reacts with organic </a:t>
            </a:r>
            <a:r>
              <a:rPr lang="en-US" sz="1300" dirty="0" err="1"/>
              <a:t>peroxy</a:t>
            </a:r>
            <a:r>
              <a:rPr lang="en-US" sz="1300" dirty="0"/>
              <a:t> radicals to form NO</a:t>
            </a:r>
            <a:r>
              <a:rPr lang="en-US" sz="1300" baseline="-25000" dirty="0"/>
              <a:t>2</a:t>
            </a:r>
            <a:r>
              <a:rPr lang="en-US" sz="1300" dirty="0"/>
              <a:t> and an </a:t>
            </a:r>
            <a:r>
              <a:rPr lang="en-US" sz="1300" dirty="0" err="1"/>
              <a:t>alkoxy</a:t>
            </a:r>
            <a:r>
              <a:rPr lang="en-US" sz="1300" dirty="0"/>
              <a:t> radical. The NO</a:t>
            </a:r>
            <a:r>
              <a:rPr lang="en-US" sz="1300" baseline="-25000" dirty="0"/>
              <a:t>2</a:t>
            </a:r>
            <a:r>
              <a:rPr lang="en-US" sz="1300" dirty="0"/>
              <a:t> can add to alkyl </a:t>
            </a:r>
            <a:r>
              <a:rPr lang="en-US" sz="1300" dirty="0" err="1"/>
              <a:t>peroxy</a:t>
            </a:r>
            <a:r>
              <a:rPr lang="en-US" sz="1300" dirty="0"/>
              <a:t> radicals. In the example below, acetaldehyde is oxidized and the resulting </a:t>
            </a:r>
            <a:r>
              <a:rPr lang="en-US" sz="1300" dirty="0" err="1"/>
              <a:t>peroxyacetyl</a:t>
            </a:r>
            <a:r>
              <a:rPr lang="en-US" sz="1300" dirty="0"/>
              <a:t> radical reacts with NO</a:t>
            </a:r>
            <a:r>
              <a:rPr lang="en-US" sz="1300" baseline="-25000" dirty="0"/>
              <a:t>2</a:t>
            </a:r>
            <a:r>
              <a:rPr lang="en-US" sz="1300" dirty="0"/>
              <a:t> to form </a:t>
            </a:r>
            <a:r>
              <a:rPr lang="en-US" sz="1300" dirty="0" err="1"/>
              <a:t>peroxyacetic</a:t>
            </a:r>
            <a:r>
              <a:rPr lang="en-US" sz="1300" dirty="0"/>
              <a:t> nitric anhydride. PAN is a very irritating molecule that is toxic to humans, animals, an plants</a:t>
            </a:r>
            <a:endParaRPr lang="en-US" altLang="en-US" dirty="0" smtClean="0"/>
          </a:p>
        </p:txBody>
      </p:sp>
    </p:spTree>
    <p:extLst>
      <p:ext uri="{BB962C8B-B14F-4D97-AF65-F5344CB8AC3E}">
        <p14:creationId xmlns:p14="http://schemas.microsoft.com/office/powerpoint/2010/main" val="1313464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CA8B0E-D6BE-490A-BEE5-03FE08642A31}" type="slidenum">
              <a:rPr lang="it-IT" altLang="en-US"/>
              <a:pPr/>
              <a:t>23</a:t>
            </a:fld>
            <a:endParaRPr lang="it-IT" altLang="en-US"/>
          </a:p>
        </p:txBody>
      </p:sp>
      <p:sp>
        <p:nvSpPr>
          <p:cNvPr id="1047554" name="Rectangle 2"/>
          <p:cNvSpPr>
            <a:spLocks noGrp="1" noRot="1" noChangeAspect="1" noChangeArrowheads="1" noTextEdit="1"/>
          </p:cNvSpPr>
          <p:nvPr>
            <p:ph type="sldImg"/>
          </p:nvPr>
        </p:nvSpPr>
        <p:spPr>
          <a:ln/>
        </p:spPr>
      </p:sp>
      <p:sp>
        <p:nvSpPr>
          <p:cNvPr id="1047555" name="Rectangle 3"/>
          <p:cNvSpPr>
            <a:spLocks noGrp="1" noChangeArrowheads="1"/>
          </p:cNvSpPr>
          <p:nvPr>
            <p:ph type="body" idx="1"/>
          </p:nvPr>
        </p:nvSpPr>
        <p:spPr/>
        <p:txBody>
          <a:bodyPr/>
          <a:lstStyle/>
          <a:p>
            <a:r>
              <a:rPr lang="en-US" sz="1300" dirty="0"/>
              <a:t>PAN is known to play an important role in tropospheric chemistry. its thermal</a:t>
            </a:r>
          </a:p>
          <a:p>
            <a:r>
              <a:rPr lang="en-US" sz="1300" dirty="0"/>
              <a:t>decomposition releases both NO2 and an organic free radical, so that it can act as an NOx reservoir and</a:t>
            </a:r>
          </a:p>
          <a:p>
            <a:r>
              <a:rPr lang="en-US" sz="1300" dirty="0"/>
              <a:t>ultimately as a source of OH in the dark.</a:t>
            </a:r>
            <a:endParaRPr lang="en-US" altLang="en-US" dirty="0" smtClean="0"/>
          </a:p>
        </p:txBody>
      </p:sp>
    </p:spTree>
    <p:extLst>
      <p:ext uri="{BB962C8B-B14F-4D97-AF65-F5344CB8AC3E}">
        <p14:creationId xmlns:p14="http://schemas.microsoft.com/office/powerpoint/2010/main" val="3308747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also </a:t>
            </a:r>
            <a:r>
              <a:rPr lang="en-US" b="1" dirty="0" smtClean="0"/>
              <a:t>Smog chemistry </a:t>
            </a:r>
            <a:r>
              <a:rPr lang="en-US" dirty="0" smtClean="0"/>
              <a:t>in</a:t>
            </a:r>
          </a:p>
          <a:p>
            <a:r>
              <a:rPr lang="en-US" dirty="0" smtClean="0"/>
              <a:t>http://butane.chem.uiuc.edu/pshapley/environmental/L15/2.html</a:t>
            </a:r>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24</a:t>
            </a:fld>
            <a:endParaRPr lang="it-IT"/>
          </a:p>
        </p:txBody>
      </p:sp>
    </p:spTree>
    <p:extLst>
      <p:ext uri="{BB962C8B-B14F-4D97-AF65-F5344CB8AC3E}">
        <p14:creationId xmlns:p14="http://schemas.microsoft.com/office/powerpoint/2010/main" val="2655885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major recognized oxidants for organics in the troposphere are OH and 03, with a contribution from</a:t>
            </a:r>
          </a:p>
          <a:p>
            <a:r>
              <a:rPr lang="en-US" sz="1300" dirty="0"/>
              <a:t>NO 3 at night. </a:t>
            </a:r>
          </a:p>
          <a:p>
            <a:r>
              <a:rPr lang="en-US" sz="1300" dirty="0"/>
              <a:t>OH: mechanisms of formation oxidant during daytime due to photolytic generation</a:t>
            </a:r>
          </a:p>
          <a:p>
            <a:r>
              <a:rPr lang="en-US" sz="1300" dirty="0"/>
              <a:t>O3: </a:t>
            </a:r>
            <a:r>
              <a:rPr lang="en-US" sz="1300" dirty="0" err="1"/>
              <a:t>gia</a:t>
            </a:r>
            <a:r>
              <a:rPr lang="en-US" sz="1300" dirty="0"/>
              <a:t> </a:t>
            </a:r>
            <a:r>
              <a:rPr lang="en-US" sz="1300" dirty="0" err="1"/>
              <a:t>visto</a:t>
            </a:r>
            <a:endParaRPr lang="en-US" sz="1300" dirty="0"/>
          </a:p>
          <a:p>
            <a:r>
              <a:rPr lang="en-US" sz="1300" dirty="0"/>
              <a:t>NO3: The nitrate radical is formed by the reaction of NO 2</a:t>
            </a:r>
          </a:p>
          <a:p>
            <a:r>
              <a:rPr lang="en-US" sz="1300" dirty="0"/>
              <a:t>with O3“ NO 2 + 03 ~ NO 3 + 0 2. ( 8 )</a:t>
            </a:r>
          </a:p>
          <a:p>
            <a:r>
              <a:rPr lang="en-US" sz="1300" dirty="0"/>
              <a:t>NO 3 only exists in sufficient concentrations to play a role in nighttime chemistry,</a:t>
            </a:r>
          </a:p>
          <a:p>
            <a:r>
              <a:rPr lang="en-US" sz="1300" dirty="0"/>
              <a:t>due to its strong absorption of light in the visible and subsequent </a:t>
            </a:r>
            <a:r>
              <a:rPr lang="en-US" sz="1300" dirty="0" err="1"/>
              <a:t>photodissociation</a:t>
            </a:r>
            <a:r>
              <a:rPr lang="en-US" sz="1300" dirty="0"/>
              <a:t>.</a:t>
            </a:r>
          </a:p>
          <a:p>
            <a:r>
              <a:rPr lang="en-US" sz="1300" dirty="0"/>
              <a:t>HO2: </a:t>
            </a:r>
          </a:p>
          <a:p>
            <a:endParaRPr lang="it-IT" sz="1300" dirty="0"/>
          </a:p>
          <a:p>
            <a:pPr defTabSz="966612">
              <a:defRPr/>
            </a:pPr>
            <a:r>
              <a:rPr lang="en-US" sz="1300" dirty="0" err="1"/>
              <a:t>FinlaYSON</a:t>
            </a:r>
            <a:r>
              <a:rPr lang="en-US" sz="1300" dirty="0"/>
              <a:t> </a:t>
            </a:r>
            <a:r>
              <a:rPr lang="en-US" sz="1300" dirty="0" err="1"/>
              <a:t>pag</a:t>
            </a:r>
            <a:r>
              <a:rPr lang="en-US" sz="1300" dirty="0"/>
              <a:t> 200 pdf. Organic species get oxidized</a:t>
            </a:r>
          </a:p>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26</a:t>
            </a:fld>
            <a:endParaRPr lang="en-GB"/>
          </a:p>
        </p:txBody>
      </p:sp>
    </p:spTree>
    <p:extLst>
      <p:ext uri="{BB962C8B-B14F-4D97-AF65-F5344CB8AC3E}">
        <p14:creationId xmlns:p14="http://schemas.microsoft.com/office/powerpoint/2010/main" val="3041039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0" fontAlgn="base" hangingPunct="0">
              <a:spcBef>
                <a:spcPct val="30000"/>
              </a:spcBef>
              <a:spcAft>
                <a:spcPct val="0"/>
              </a:spcAft>
              <a:defRPr/>
            </a:pPr>
            <a:r>
              <a:rPr lang="en-US" sz="1300" dirty="0"/>
              <a:t>Oxidation rates of various organic species by reaction with different radicals</a:t>
            </a:r>
          </a:p>
          <a:p>
            <a:pPr defTabSz="966612" eaLnBrk="0" fontAlgn="base" hangingPunct="0">
              <a:spcBef>
                <a:spcPct val="30000"/>
              </a:spcBef>
              <a:spcAft>
                <a:spcPct val="0"/>
              </a:spcAft>
              <a:defRPr/>
            </a:pPr>
            <a:endParaRPr lang="en-US" sz="1300" dirty="0"/>
          </a:p>
          <a:p>
            <a:pPr defTabSz="966612" eaLnBrk="0" fontAlgn="base" hangingPunct="0">
              <a:spcBef>
                <a:spcPct val="30000"/>
              </a:spcBef>
              <a:spcAft>
                <a:spcPct val="0"/>
              </a:spcAft>
              <a:defRPr/>
            </a:pPr>
            <a:r>
              <a:rPr lang="en-US" sz="1300" dirty="0" err="1"/>
              <a:t>Tabelle</a:t>
            </a:r>
            <a:r>
              <a:rPr lang="en-US" sz="1300" dirty="0"/>
              <a:t> </a:t>
            </a:r>
            <a:r>
              <a:rPr lang="en-US" sz="1300" dirty="0" err="1"/>
              <a:t>delle</a:t>
            </a:r>
            <a:r>
              <a:rPr lang="en-US" sz="1300" dirty="0"/>
              <a:t> rate di </a:t>
            </a:r>
            <a:r>
              <a:rPr lang="en-US" sz="1300" dirty="0" err="1"/>
              <a:t>ossidazione</a:t>
            </a:r>
            <a:r>
              <a:rPr lang="en-US" sz="1300" dirty="0"/>
              <a:t> </a:t>
            </a:r>
            <a:r>
              <a:rPr lang="en-US" sz="1300" dirty="0" err="1"/>
              <a:t>delle</a:t>
            </a:r>
            <a:r>
              <a:rPr lang="en-US" sz="1300" dirty="0"/>
              <a:t> </a:t>
            </a:r>
            <a:r>
              <a:rPr lang="en-US" sz="1300" dirty="0" err="1"/>
              <a:t>sostanze</a:t>
            </a:r>
            <a:r>
              <a:rPr lang="en-US" sz="1300" dirty="0"/>
              <a:t> </a:t>
            </a:r>
            <a:r>
              <a:rPr lang="en-US" sz="1300" dirty="0" err="1"/>
              <a:t>organiche</a:t>
            </a:r>
            <a:r>
              <a:rPr lang="en-US" sz="1300" dirty="0"/>
              <a:t> in base </a:t>
            </a:r>
            <a:r>
              <a:rPr lang="en-US" sz="1300" dirty="0" err="1"/>
              <a:t>alla</a:t>
            </a:r>
            <a:r>
              <a:rPr lang="en-US" sz="1300" dirty="0"/>
              <a:t> </a:t>
            </a:r>
            <a:r>
              <a:rPr lang="en-US" sz="1300" dirty="0" err="1"/>
              <a:t>loro</a:t>
            </a:r>
            <a:r>
              <a:rPr lang="en-US" sz="1300" dirty="0"/>
              <a:t> </a:t>
            </a:r>
            <a:r>
              <a:rPr lang="en-US" sz="1300" dirty="0" err="1"/>
              <a:t>classe</a:t>
            </a:r>
            <a:r>
              <a:rPr lang="en-US" sz="1300" dirty="0"/>
              <a:t> a </a:t>
            </a:r>
            <a:r>
              <a:rPr lang="en-US" sz="1300" dirty="0" err="1"/>
              <a:t>seconda</a:t>
            </a:r>
            <a:r>
              <a:rPr lang="en-US" sz="1300" dirty="0"/>
              <a:t> del </a:t>
            </a:r>
            <a:r>
              <a:rPr lang="en-US" sz="1300" dirty="0" err="1"/>
              <a:t>tipo</a:t>
            </a:r>
            <a:r>
              <a:rPr lang="en-US" sz="1300" dirty="0"/>
              <a:t> di </a:t>
            </a:r>
          </a:p>
          <a:p>
            <a:pPr defTabSz="966612" eaLnBrk="0" fontAlgn="base" hangingPunct="0">
              <a:spcBef>
                <a:spcPct val="30000"/>
              </a:spcBef>
              <a:spcAft>
                <a:spcPct val="0"/>
              </a:spcAft>
              <a:defRPr/>
            </a:pPr>
            <a:r>
              <a:rPr lang="en-US" sz="1300" dirty="0" err="1"/>
              <a:t>ossidante</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27</a:t>
            </a:fld>
            <a:endParaRPr lang="en-GB"/>
          </a:p>
        </p:txBody>
      </p:sp>
    </p:spTree>
    <p:extLst>
      <p:ext uri="{BB962C8B-B14F-4D97-AF65-F5344CB8AC3E}">
        <p14:creationId xmlns:p14="http://schemas.microsoft.com/office/powerpoint/2010/main" val="456280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CA8B0E-D6BE-490A-BEE5-03FE08642A31}" type="slidenum">
              <a:rPr lang="it-IT" altLang="en-US"/>
              <a:pPr/>
              <a:t>29</a:t>
            </a:fld>
            <a:endParaRPr lang="it-IT" altLang="en-US"/>
          </a:p>
        </p:txBody>
      </p:sp>
      <p:sp>
        <p:nvSpPr>
          <p:cNvPr id="1047554" name="Rectangle 2"/>
          <p:cNvSpPr>
            <a:spLocks noGrp="1" noRot="1" noChangeAspect="1" noChangeArrowheads="1" noTextEdit="1"/>
          </p:cNvSpPr>
          <p:nvPr>
            <p:ph type="sldImg"/>
          </p:nvPr>
        </p:nvSpPr>
        <p:spPr>
          <a:ln/>
        </p:spPr>
      </p:sp>
      <p:sp>
        <p:nvSpPr>
          <p:cNvPr id="1047555" name="Rectangle 3"/>
          <p:cNvSpPr>
            <a:spLocks noGrp="1" noChangeArrowheads="1"/>
          </p:cNvSpPr>
          <p:nvPr>
            <p:ph type="body" idx="1"/>
          </p:nvPr>
        </p:nvSpPr>
        <p:spPr/>
        <p:txBody>
          <a:bodyPr/>
          <a:lstStyle/>
          <a:p>
            <a:r>
              <a:rPr lang="en-US" altLang="en-US" dirty="0"/>
              <a:t>Fuel NOx arises from the reaction of the organically bound nitrogen in the fuel with oxygen. The process is complex (reaction schemes typically consider of the order of 50 intermediate species and several hundred separate reversible reactions, and there is still considerable uncertainty as to the true value of the various rate constants, etc.), but can be simply expressed as follows: </a:t>
            </a:r>
          </a:p>
          <a:p>
            <a:pPr lvl="1"/>
            <a:r>
              <a:rPr lang="en-US" altLang="en-US" dirty="0"/>
              <a:t>ii) Volatile fuel nitrogen is evolved mainly as HCN (and NH3) during the processes. </a:t>
            </a:r>
          </a:p>
          <a:p>
            <a:pPr lvl="1"/>
            <a:r>
              <a:rPr lang="en-US" altLang="en-US" dirty="0"/>
              <a:t>iii) The HCN reacts with various free radical species (O, OH) to form intermediates such as CN, NCO, HNCO and ultimately with reaction with H to produce NH, NH2. </a:t>
            </a:r>
          </a:p>
          <a:p>
            <a:r>
              <a:rPr lang="en-US" altLang="en-US" dirty="0"/>
              <a:t>Fuel NOx can be most effectively </a:t>
            </a:r>
            <a:r>
              <a:rPr lang="en-US" altLang="en-US" dirty="0" err="1"/>
              <a:t>minimised</a:t>
            </a:r>
            <a:r>
              <a:rPr lang="en-US" altLang="en-US" dirty="0"/>
              <a:t> by burning the fuel by staged combustion, which implies delayed mixing between the fuel gas and air. </a:t>
            </a:r>
          </a:p>
        </p:txBody>
      </p:sp>
    </p:spTree>
    <p:extLst>
      <p:ext uri="{BB962C8B-B14F-4D97-AF65-F5344CB8AC3E}">
        <p14:creationId xmlns:p14="http://schemas.microsoft.com/office/powerpoint/2010/main" val="170048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Further details on</a:t>
            </a:r>
            <a:r>
              <a:rPr lang="it-IT" baseline="0" dirty="0" smtClean="0"/>
              <a:t> the chemistry of CO2 in water can be found here, for those who are not familiar with chemistry</a:t>
            </a:r>
            <a:endParaRPr lang="en-US" dirty="0" smtClean="0"/>
          </a:p>
          <a:p>
            <a:r>
              <a:rPr lang="en-US" dirty="0" smtClean="0"/>
              <a:t>http://butane.chem.uiuc.edu/pshapley/environmental/L25/index.html</a:t>
            </a:r>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3</a:t>
            </a:fld>
            <a:endParaRPr lang="it-IT"/>
          </a:p>
        </p:txBody>
      </p:sp>
    </p:spTree>
    <p:extLst>
      <p:ext uri="{BB962C8B-B14F-4D97-AF65-F5344CB8AC3E}">
        <p14:creationId xmlns:p14="http://schemas.microsoft.com/office/powerpoint/2010/main" val="3280383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Main sources of NH3 is </a:t>
            </a:r>
            <a:r>
              <a:rPr lang="en-US" sz="1300" b="1" dirty="0"/>
              <a:t>biological activity</a:t>
            </a:r>
            <a:r>
              <a:rPr lang="en-US" sz="1300" dirty="0"/>
              <a:t> (decomposition of urea in animal urine by enzymes, the decomposition of excrement and the release from soils and the ocean following mineralization of organic material</a:t>
            </a:r>
          </a:p>
          <a:p>
            <a:r>
              <a:rPr lang="en-US" sz="1300" b="1" dirty="0"/>
              <a:t>Anthropogenic sources</a:t>
            </a:r>
            <a:r>
              <a:rPr lang="en-US" sz="1300" dirty="0"/>
              <a:t> : </a:t>
            </a:r>
            <a:r>
              <a:rPr lang="en-US" sz="1300" dirty="0" err="1"/>
              <a:t>centre</a:t>
            </a:r>
            <a:r>
              <a:rPr lang="en-US" sz="1300" dirty="0"/>
              <a:t> around its use in fertilizers and as a byproduct of waste production. </a:t>
            </a:r>
          </a:p>
          <a:p>
            <a:r>
              <a:rPr lang="en-US" sz="1300" dirty="0"/>
              <a:t>Ammonia has a short lifetime in the atmosphere of approximately 10 days and is removed mainly by both wet and dry deposition processes, with some</a:t>
            </a:r>
          </a:p>
          <a:p>
            <a:r>
              <a:rPr lang="en-US" sz="1300" dirty="0"/>
              <a:t>additional loss via reaction with OH radicals. </a:t>
            </a:r>
            <a:endParaRPr lang="en-US" dirty="0" smtClean="0"/>
          </a:p>
          <a:p>
            <a:r>
              <a:rPr lang="en-US" sz="1300" dirty="0"/>
              <a:t>Since deposition processes dominate its loss and sources are diverse, levels of ammonia are highly variable, ranging from 0.1 to 10 </a:t>
            </a:r>
            <a:r>
              <a:rPr lang="en-US" sz="1300" dirty="0" err="1"/>
              <a:t>ppbv</a:t>
            </a:r>
            <a:r>
              <a:rPr lang="en-US" sz="1300" dirty="0"/>
              <a:t> over continental regions. It has already been noted that ammonia is the only alkaline </a:t>
            </a:r>
          </a:p>
          <a:p>
            <a:r>
              <a:rPr lang="en-US" sz="1300" dirty="0"/>
              <a:t>gas in the atmosphere and forms ammonium </a:t>
            </a:r>
            <a:r>
              <a:rPr lang="en-US" sz="1300" dirty="0" err="1"/>
              <a:t>sulphate</a:t>
            </a:r>
            <a:r>
              <a:rPr lang="en-US" sz="1300" dirty="0"/>
              <a:t> aerosols. Deposition of ammonium </a:t>
            </a:r>
            <a:r>
              <a:rPr lang="en-US" sz="1300" dirty="0" err="1"/>
              <a:t>sulphate</a:t>
            </a:r>
            <a:r>
              <a:rPr lang="en-US" sz="1300" dirty="0"/>
              <a:t> to the soil decreases its pH, leading to a decline in growth.</a:t>
            </a:r>
          </a:p>
          <a:p>
            <a:endParaRPr lang="it-IT" sz="1300" dirty="0"/>
          </a:p>
          <a:p>
            <a:pPr defTabSz="966612">
              <a:defRPr/>
            </a:pPr>
            <a:r>
              <a:rPr lang="en-US" sz="1300" dirty="0"/>
              <a:t>See also </a:t>
            </a:r>
            <a:r>
              <a:rPr lang="en-US" sz="1300" dirty="0" err="1"/>
              <a:t>Chapt</a:t>
            </a:r>
            <a:r>
              <a:rPr lang="en-US" sz="1300" dirty="0"/>
              <a:t>. 4 Hewitt Jackson for biogeochemical cycles</a:t>
            </a:r>
          </a:p>
        </p:txBody>
      </p:sp>
      <p:sp>
        <p:nvSpPr>
          <p:cNvPr id="4" name="Slide Number Placeholder 3"/>
          <p:cNvSpPr>
            <a:spLocks noGrp="1"/>
          </p:cNvSpPr>
          <p:nvPr>
            <p:ph type="sldNum" sz="quarter" idx="10"/>
          </p:nvPr>
        </p:nvSpPr>
        <p:spPr/>
        <p:txBody>
          <a:bodyPr/>
          <a:lstStyle/>
          <a:p>
            <a:fld id="{B280C079-6431-4507-850B-994B83DFCCDC}" type="slidenum">
              <a:rPr lang="it-IT" smtClean="0"/>
              <a:t>4</a:t>
            </a:fld>
            <a:endParaRPr lang="it-IT"/>
          </a:p>
        </p:txBody>
      </p:sp>
    </p:spTree>
    <p:extLst>
      <p:ext uri="{BB962C8B-B14F-4D97-AF65-F5344CB8AC3E}">
        <p14:creationId xmlns:p14="http://schemas.microsoft.com/office/powerpoint/2010/main" val="2193012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See also </a:t>
            </a:r>
            <a:r>
              <a:rPr lang="en-US" sz="1300" dirty="0" err="1"/>
              <a:t>Chapt</a:t>
            </a:r>
            <a:r>
              <a:rPr lang="en-US" sz="1300" dirty="0"/>
              <a:t>. 4 Hewitt Jackson for biogeochemical cycles</a:t>
            </a:r>
          </a:p>
          <a:p>
            <a:endParaRPr lang="en-US" sz="1300" dirty="0"/>
          </a:p>
          <a:p>
            <a:r>
              <a:rPr lang="en-US" sz="1300" dirty="0"/>
              <a:t>Ammonia has a short lifetime in the atmosphere of approximately 10 days and is removed mainly by both wet and dry deposition processes, with some</a:t>
            </a:r>
          </a:p>
          <a:p>
            <a:r>
              <a:rPr lang="en-US" sz="1300" dirty="0"/>
              <a:t>additional loss via reaction with OH radicals. The main sources arise from </a:t>
            </a:r>
            <a:r>
              <a:rPr lang="en-US" sz="1300" b="1" dirty="0"/>
              <a:t>biological activity</a:t>
            </a:r>
            <a:r>
              <a:rPr lang="en-US" sz="1300" dirty="0"/>
              <a:t>, such as the decomposition of urea in animal urine by enzymes, the decomposition of excrement and the release from soils and the ocean following mineralization of organic material. </a:t>
            </a:r>
            <a:r>
              <a:rPr lang="en-US" sz="1300" b="1" dirty="0"/>
              <a:t>Anthropogenic sources</a:t>
            </a:r>
            <a:r>
              <a:rPr lang="en-US" sz="1300" dirty="0"/>
              <a:t> </a:t>
            </a:r>
            <a:r>
              <a:rPr lang="en-US" sz="1300" dirty="0" err="1"/>
              <a:t>centre</a:t>
            </a:r>
            <a:r>
              <a:rPr lang="en-US" sz="1300" dirty="0"/>
              <a:t> around its use in fertilizers and as a byproduct of waste production. Since deposition processes dominate its loss and sources are diverse, levels of ammonia are highly variable, ranging from 0.1 to 10 </a:t>
            </a:r>
            <a:r>
              <a:rPr lang="en-US" sz="1300" dirty="0" err="1"/>
              <a:t>ppbv</a:t>
            </a:r>
            <a:r>
              <a:rPr lang="en-US" sz="1300" dirty="0"/>
              <a:t> over continental regions. It has already been noted that ammonia is the only alkaline gas in the atmosphere and forms ammonium</a:t>
            </a:r>
          </a:p>
          <a:p>
            <a:r>
              <a:rPr lang="en-US" sz="1300" dirty="0" err="1"/>
              <a:t>sulphate</a:t>
            </a:r>
            <a:r>
              <a:rPr lang="en-US" sz="1300" dirty="0"/>
              <a:t> aerosols. Deposition of ammonium </a:t>
            </a:r>
            <a:r>
              <a:rPr lang="en-US" sz="1300" dirty="0" err="1"/>
              <a:t>sulphate</a:t>
            </a:r>
            <a:r>
              <a:rPr lang="en-US" sz="1300" dirty="0"/>
              <a:t> to the soil decreases its pH, leading to a decline in growth.</a:t>
            </a:r>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5</a:t>
            </a:fld>
            <a:endParaRPr lang="it-IT"/>
          </a:p>
        </p:txBody>
      </p:sp>
    </p:spTree>
    <p:extLst>
      <p:ext uri="{BB962C8B-B14F-4D97-AF65-F5344CB8AC3E}">
        <p14:creationId xmlns:p14="http://schemas.microsoft.com/office/powerpoint/2010/main" val="628559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For N cycling in atmosphere</a:t>
            </a:r>
            <a:endParaRPr lang="en-US" dirty="0" smtClean="0"/>
          </a:p>
          <a:p>
            <a:r>
              <a:rPr lang="en-US" dirty="0" smtClean="0"/>
              <a:t>http://rstb.royalsocietypublishing.org/content/368/1621/20130115/F2</a:t>
            </a:r>
          </a:p>
          <a:p>
            <a:endParaRPr lang="it-IT" dirty="0" smtClean="0"/>
          </a:p>
          <a:p>
            <a:r>
              <a:rPr lang="it-IT" dirty="0" smtClean="0"/>
              <a:t>For N compounds in atmosphere</a:t>
            </a:r>
          </a:p>
          <a:p>
            <a:r>
              <a:rPr lang="en-US" dirty="0" smtClean="0"/>
              <a:t>http://butane.chem.uiuc.edu/pshapley/environmental/l16/1.html</a:t>
            </a:r>
          </a:p>
          <a:p>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6</a:t>
            </a:fld>
            <a:endParaRPr lang="it-IT"/>
          </a:p>
        </p:txBody>
      </p:sp>
    </p:spTree>
    <p:extLst>
      <p:ext uri="{BB962C8B-B14F-4D97-AF65-F5344CB8AC3E}">
        <p14:creationId xmlns:p14="http://schemas.microsoft.com/office/powerpoint/2010/main" val="1008204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For N cycling in atmosphere</a:t>
            </a:r>
            <a:endParaRPr lang="en-US" dirty="0" smtClean="0"/>
          </a:p>
          <a:p>
            <a:r>
              <a:rPr lang="en-US" dirty="0" smtClean="0"/>
              <a:t>http://rstb.royalsocietypublishing.org/content/368/1621/20130115/F2</a:t>
            </a:r>
          </a:p>
          <a:p>
            <a:endParaRPr lang="it-IT" dirty="0" smtClean="0"/>
          </a:p>
          <a:p>
            <a:r>
              <a:rPr lang="it-IT" dirty="0" smtClean="0"/>
              <a:t>For N compounds in atmosphere</a:t>
            </a:r>
          </a:p>
          <a:p>
            <a:r>
              <a:rPr lang="en-US" dirty="0" smtClean="0"/>
              <a:t>http://butane.chem.uiuc.edu/pshapley/environmental/l16/1.html</a:t>
            </a:r>
          </a:p>
          <a:p>
            <a:endParaRPr lang="en-US" dirty="0" smtClean="0"/>
          </a:p>
          <a:p>
            <a:endParaRPr lang="it-IT"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7</a:t>
            </a:fld>
            <a:endParaRPr lang="it-IT"/>
          </a:p>
        </p:txBody>
      </p:sp>
    </p:spTree>
    <p:extLst>
      <p:ext uri="{BB962C8B-B14F-4D97-AF65-F5344CB8AC3E}">
        <p14:creationId xmlns:p14="http://schemas.microsoft.com/office/powerpoint/2010/main" val="961578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8</a:t>
            </a:fld>
            <a:endParaRPr lang="it-IT"/>
          </a:p>
        </p:txBody>
      </p:sp>
    </p:spTree>
    <p:extLst>
      <p:ext uri="{BB962C8B-B14F-4D97-AF65-F5344CB8AC3E}">
        <p14:creationId xmlns:p14="http://schemas.microsoft.com/office/powerpoint/2010/main" val="638554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B65034-582D-45E8-B65D-84559114D71D}" type="slidenum">
              <a:rPr lang="it-IT" altLang="en-US"/>
              <a:pPr/>
              <a:t>9</a:t>
            </a:fld>
            <a:endParaRPr lang="it-IT" altLang="en-US"/>
          </a:p>
        </p:txBody>
      </p:sp>
      <p:sp>
        <p:nvSpPr>
          <p:cNvPr id="1011714" name="Rectangle 2"/>
          <p:cNvSpPr>
            <a:spLocks noGrp="1" noRot="1" noChangeAspect="1" noChangeArrowheads="1" noTextEdit="1"/>
          </p:cNvSpPr>
          <p:nvPr>
            <p:ph type="sldImg"/>
          </p:nvPr>
        </p:nvSpPr>
        <p:spPr>
          <a:ln/>
        </p:spPr>
      </p:sp>
      <p:sp>
        <p:nvSpPr>
          <p:cNvPr id="1011715" name="Rectangle 3"/>
          <p:cNvSpPr>
            <a:spLocks noGrp="1" noChangeArrowheads="1"/>
          </p:cNvSpPr>
          <p:nvPr>
            <p:ph type="body" idx="1"/>
          </p:nvPr>
        </p:nvSpPr>
        <p:spPr/>
        <p:txBody>
          <a:bodyPr/>
          <a:lstStyle/>
          <a:p>
            <a:r>
              <a:rPr lang="en-US" altLang="en-US"/>
              <a:t>Produzione di NO termico: deriva dal fatto che sto facendo reazioni fortemente esotermiche (combustioni) in presenza di N2 visto che uso aria come comburente. La quantità di atomi di O dipende dalla T di combustione. Atomi di O fungono da catalizzatori quindi non ne servono molti, infatti il primo step non è determinante</a:t>
            </a:r>
          </a:p>
        </p:txBody>
      </p:sp>
    </p:spTree>
    <p:extLst>
      <p:ext uri="{BB962C8B-B14F-4D97-AF65-F5344CB8AC3E}">
        <p14:creationId xmlns:p14="http://schemas.microsoft.com/office/powerpoint/2010/main" val="143293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B172D4D-D796-4BA6-8131-6232AFF23FF2}" type="datetimeFigureOut">
              <a:rPr lang="it-IT" smtClean="0"/>
              <a:t>12/12/2023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A081365-FE92-4767-8DE0-36D7A5D44CE7}" type="slidenum">
              <a:rPr lang="it-IT" smtClean="0"/>
              <a:t>‹#›</a:t>
            </a:fld>
            <a:endParaRPr lang="it-IT"/>
          </a:p>
        </p:txBody>
      </p:sp>
    </p:spTree>
    <p:extLst>
      <p:ext uri="{BB962C8B-B14F-4D97-AF65-F5344CB8AC3E}">
        <p14:creationId xmlns:p14="http://schemas.microsoft.com/office/powerpoint/2010/main" val="2289787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B172D4D-D796-4BA6-8131-6232AFF23FF2}" type="datetimeFigureOut">
              <a:rPr lang="it-IT" smtClean="0"/>
              <a:t>12/12/2023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A081365-FE92-4767-8DE0-36D7A5D44CE7}" type="slidenum">
              <a:rPr lang="it-IT" smtClean="0"/>
              <a:t>‹#›</a:t>
            </a:fld>
            <a:endParaRPr lang="it-IT"/>
          </a:p>
        </p:txBody>
      </p:sp>
    </p:spTree>
    <p:extLst>
      <p:ext uri="{BB962C8B-B14F-4D97-AF65-F5344CB8AC3E}">
        <p14:creationId xmlns:p14="http://schemas.microsoft.com/office/powerpoint/2010/main" val="3270441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B172D4D-D796-4BA6-8131-6232AFF23FF2}" type="datetimeFigureOut">
              <a:rPr lang="it-IT" smtClean="0"/>
              <a:t>12/12/2023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A081365-FE92-4767-8DE0-36D7A5D44CE7}" type="slidenum">
              <a:rPr lang="it-IT" smtClean="0"/>
              <a:t>‹#›</a:t>
            </a:fld>
            <a:endParaRPr lang="it-IT"/>
          </a:p>
        </p:txBody>
      </p:sp>
    </p:spTree>
    <p:extLst>
      <p:ext uri="{BB962C8B-B14F-4D97-AF65-F5344CB8AC3E}">
        <p14:creationId xmlns:p14="http://schemas.microsoft.com/office/powerpoint/2010/main" val="4220478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B172D4D-D796-4BA6-8131-6232AFF23FF2}" type="datetimeFigureOut">
              <a:rPr lang="it-IT" smtClean="0"/>
              <a:t>12/12/2023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A081365-FE92-4767-8DE0-36D7A5D44CE7}" type="slidenum">
              <a:rPr lang="it-IT" smtClean="0"/>
              <a:t>‹#›</a:t>
            </a:fld>
            <a:endParaRPr lang="it-IT"/>
          </a:p>
        </p:txBody>
      </p:sp>
    </p:spTree>
    <p:extLst>
      <p:ext uri="{BB962C8B-B14F-4D97-AF65-F5344CB8AC3E}">
        <p14:creationId xmlns:p14="http://schemas.microsoft.com/office/powerpoint/2010/main" val="352036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B172D4D-D796-4BA6-8131-6232AFF23FF2}" type="datetimeFigureOut">
              <a:rPr lang="it-IT" smtClean="0"/>
              <a:t>12/12/2023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A081365-FE92-4767-8DE0-36D7A5D44CE7}" type="slidenum">
              <a:rPr lang="it-IT" smtClean="0"/>
              <a:t>‹#›</a:t>
            </a:fld>
            <a:endParaRPr lang="it-IT"/>
          </a:p>
        </p:txBody>
      </p:sp>
    </p:spTree>
    <p:extLst>
      <p:ext uri="{BB962C8B-B14F-4D97-AF65-F5344CB8AC3E}">
        <p14:creationId xmlns:p14="http://schemas.microsoft.com/office/powerpoint/2010/main" val="2450318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B172D4D-D796-4BA6-8131-6232AFF23FF2}" type="datetimeFigureOut">
              <a:rPr lang="it-IT" smtClean="0"/>
              <a:t>12/12/2023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A081365-FE92-4767-8DE0-36D7A5D44CE7}" type="slidenum">
              <a:rPr lang="it-IT" smtClean="0"/>
              <a:t>‹#›</a:t>
            </a:fld>
            <a:endParaRPr lang="it-IT"/>
          </a:p>
        </p:txBody>
      </p:sp>
    </p:spTree>
    <p:extLst>
      <p:ext uri="{BB962C8B-B14F-4D97-AF65-F5344CB8AC3E}">
        <p14:creationId xmlns:p14="http://schemas.microsoft.com/office/powerpoint/2010/main" val="3627486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B172D4D-D796-4BA6-8131-6232AFF23FF2}" type="datetimeFigureOut">
              <a:rPr lang="it-IT" smtClean="0"/>
              <a:t>12/12/2023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A081365-FE92-4767-8DE0-36D7A5D44CE7}" type="slidenum">
              <a:rPr lang="it-IT" smtClean="0"/>
              <a:t>‹#›</a:t>
            </a:fld>
            <a:endParaRPr lang="it-IT"/>
          </a:p>
        </p:txBody>
      </p:sp>
    </p:spTree>
    <p:extLst>
      <p:ext uri="{BB962C8B-B14F-4D97-AF65-F5344CB8AC3E}">
        <p14:creationId xmlns:p14="http://schemas.microsoft.com/office/powerpoint/2010/main" val="3988213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B172D4D-D796-4BA6-8131-6232AFF23FF2}" type="datetimeFigureOut">
              <a:rPr lang="it-IT" smtClean="0"/>
              <a:t>12/12/2023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A081365-FE92-4767-8DE0-36D7A5D44CE7}" type="slidenum">
              <a:rPr lang="it-IT" smtClean="0"/>
              <a:t>‹#›</a:t>
            </a:fld>
            <a:endParaRPr lang="it-IT"/>
          </a:p>
        </p:txBody>
      </p:sp>
    </p:spTree>
    <p:extLst>
      <p:ext uri="{BB962C8B-B14F-4D97-AF65-F5344CB8AC3E}">
        <p14:creationId xmlns:p14="http://schemas.microsoft.com/office/powerpoint/2010/main" val="81579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B172D4D-D796-4BA6-8131-6232AFF23FF2}" type="datetimeFigureOut">
              <a:rPr lang="it-IT" smtClean="0"/>
              <a:t>12/12/2023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A081365-FE92-4767-8DE0-36D7A5D44CE7}" type="slidenum">
              <a:rPr lang="it-IT" smtClean="0"/>
              <a:t>‹#›</a:t>
            </a:fld>
            <a:endParaRPr lang="it-IT"/>
          </a:p>
        </p:txBody>
      </p:sp>
    </p:spTree>
    <p:extLst>
      <p:ext uri="{BB962C8B-B14F-4D97-AF65-F5344CB8AC3E}">
        <p14:creationId xmlns:p14="http://schemas.microsoft.com/office/powerpoint/2010/main" val="283286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B172D4D-D796-4BA6-8131-6232AFF23FF2}" type="datetimeFigureOut">
              <a:rPr lang="it-IT" smtClean="0"/>
              <a:t>12/12/2023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A081365-FE92-4767-8DE0-36D7A5D44CE7}" type="slidenum">
              <a:rPr lang="it-IT" smtClean="0"/>
              <a:t>‹#›</a:t>
            </a:fld>
            <a:endParaRPr lang="it-IT"/>
          </a:p>
        </p:txBody>
      </p:sp>
    </p:spTree>
    <p:extLst>
      <p:ext uri="{BB962C8B-B14F-4D97-AF65-F5344CB8AC3E}">
        <p14:creationId xmlns:p14="http://schemas.microsoft.com/office/powerpoint/2010/main" val="3093821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B172D4D-D796-4BA6-8131-6232AFF23FF2}" type="datetimeFigureOut">
              <a:rPr lang="it-IT" smtClean="0"/>
              <a:t>12/12/2023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A081365-FE92-4767-8DE0-36D7A5D44CE7}" type="slidenum">
              <a:rPr lang="it-IT" smtClean="0"/>
              <a:t>‹#›</a:t>
            </a:fld>
            <a:endParaRPr lang="it-IT"/>
          </a:p>
        </p:txBody>
      </p:sp>
    </p:spTree>
    <p:extLst>
      <p:ext uri="{BB962C8B-B14F-4D97-AF65-F5344CB8AC3E}">
        <p14:creationId xmlns:p14="http://schemas.microsoft.com/office/powerpoint/2010/main" val="424007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172D4D-D796-4BA6-8131-6232AFF23FF2}" type="datetimeFigureOut">
              <a:rPr lang="it-IT" smtClean="0"/>
              <a:t>12/12/2023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81365-FE92-4767-8DE0-36D7A5D44CE7}" type="slidenum">
              <a:rPr lang="it-IT" smtClean="0"/>
              <a:t>‹#›</a:t>
            </a:fld>
            <a:endParaRPr lang="it-IT"/>
          </a:p>
        </p:txBody>
      </p:sp>
    </p:spTree>
    <p:extLst>
      <p:ext uri="{BB962C8B-B14F-4D97-AF65-F5344CB8AC3E}">
        <p14:creationId xmlns:p14="http://schemas.microsoft.com/office/powerpoint/2010/main" val="2748175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1.xml"/><Relationship Id="rId7" Type="http://schemas.openxmlformats.org/officeDocument/2006/relationships/image" Target="../media/image12.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4.wmf"/><Relationship Id="rId5" Type="http://schemas.openxmlformats.org/officeDocument/2006/relationships/image" Target="../media/image11.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3.wmf"/></Relationships>
</file>

<file path=ppt/slides/_rels/slide1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12.xml"/><Relationship Id="rId7" Type="http://schemas.openxmlformats.org/officeDocument/2006/relationships/image" Target="../media/image17.e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6.bin"/><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8.emf"/><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ster of Science in Environmental Meteor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685800" y="309082"/>
            <a:ext cx="7772400" cy="1143000"/>
          </a:xfrm>
        </p:spPr>
        <p:txBody>
          <a:bodyPr rtlCol="0">
            <a:normAutofit fontScale="90000"/>
          </a:bodyPr>
          <a:lstStyle/>
          <a:p>
            <a:pPr eaLnBrk="1" fontAlgn="auto" hangingPunct="1">
              <a:spcAft>
                <a:spcPts val="0"/>
              </a:spcAft>
              <a:defRPr/>
            </a:pPr>
            <a:r>
              <a:rPr lang="it-IT" sz="2400" dirty="0" err="1"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University</a:t>
            </a:r>
            <a:r>
              <a:rPr lang="it-IT"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of Trento</a:t>
            </a:r>
            <a:br>
              <a:rPr lang="it-IT"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GB" sz="24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Master of Science in Environmental </a:t>
            </a:r>
            <a:r>
              <a:rPr lang="en-GB" sz="24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Meteorology</a:t>
            </a:r>
            <a:br>
              <a:rPr lang="en-GB" sz="24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GB"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https://international.unitn.it/environmental-meteorology</a:t>
            </a:r>
            <a:endParaRPr lang="en-GB" sz="2400"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076" name="Titolo 1"/>
          <p:cNvSpPr txBox="1">
            <a:spLocks/>
          </p:cNvSpPr>
          <p:nvPr/>
        </p:nvSpPr>
        <p:spPr bwMode="auto">
          <a:xfrm>
            <a:off x="776288" y="2286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514350" indent="-171450">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4200" b="1">
                <a:solidFill>
                  <a:srgbClr val="FF0000"/>
                </a:solidFill>
                <a:latin typeface="Tahoma" panose="020B0604030504040204" pitchFamily="34" charset="0"/>
                <a:cs typeface="Tahoma" panose="020B0604030504040204" pitchFamily="34" charset="0"/>
              </a:rPr>
              <a:t>Environmental Physical Chemistry</a:t>
            </a:r>
          </a:p>
        </p:txBody>
      </p:sp>
      <p:sp>
        <p:nvSpPr>
          <p:cNvPr id="3077" name="Titolo 4"/>
          <p:cNvSpPr txBox="1">
            <a:spLocks/>
          </p:cNvSpPr>
          <p:nvPr/>
        </p:nvSpPr>
        <p:spPr bwMode="auto">
          <a:xfrm>
            <a:off x="719138" y="3645024"/>
            <a:ext cx="788670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4000" b="1" dirty="0" smtClean="0">
                <a:solidFill>
                  <a:srgbClr val="3333FF"/>
                </a:solidFill>
                <a:latin typeface="Tahoma" panose="020B0604030504040204" pitchFamily="34" charset="0"/>
                <a:cs typeface="Tahoma" panose="020B0604030504040204" pitchFamily="34" charset="0"/>
              </a:rPr>
              <a:t>Inorganic species and oxidation processes in atmosphere</a:t>
            </a:r>
            <a:endParaRPr lang="en-GB" altLang="en-US" sz="4000" b="1" dirty="0">
              <a:solidFill>
                <a:srgbClr val="3333FF"/>
              </a:solidFill>
              <a:latin typeface="Tahoma" panose="020B0604030504040204" pitchFamily="34" charset="0"/>
              <a:cs typeface="Tahoma" panose="020B0604030504040204" pitchFamily="34" charset="0"/>
            </a:endParaRPr>
          </a:p>
        </p:txBody>
      </p:sp>
      <p:sp>
        <p:nvSpPr>
          <p:cNvPr id="6" name="Text Box 3"/>
          <p:cNvSpPr txBox="1">
            <a:spLocks noChangeArrowheads="1"/>
          </p:cNvSpPr>
          <p:nvPr/>
        </p:nvSpPr>
        <p:spPr bwMode="auto">
          <a:xfrm>
            <a:off x="1693701" y="5732238"/>
            <a:ext cx="575659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Daniela Ascenzi</a:t>
            </a:r>
          </a:p>
          <a:p>
            <a:pPr algn="ctr"/>
            <a:r>
              <a:rPr lang="it-IT" altLang="en-US" sz="2200" dirty="0" smtClean="0">
                <a:latin typeface="Tahoma" panose="020B0604030504040204" pitchFamily="34" charset="0"/>
                <a:ea typeface="Tahoma" panose="020B0604030504040204" pitchFamily="34" charset="0"/>
                <a:cs typeface="Tahoma" panose="020B0604030504040204" pitchFamily="34" charset="0"/>
              </a:rPr>
              <a:t>Dept. Physics, University of Trento, Italy</a:t>
            </a:r>
          </a:p>
          <a:p>
            <a:pPr algn="ctr"/>
            <a:r>
              <a:rPr lang="it-IT" altLang="en-US" sz="2200" dirty="0" smtClean="0">
                <a:latin typeface="Tahoma" panose="020B0604030504040204" pitchFamily="34" charset="0"/>
                <a:ea typeface="Tahoma" panose="020B0604030504040204" pitchFamily="34" charset="0"/>
                <a:cs typeface="Tahoma" panose="020B0604030504040204" pitchFamily="34" charset="0"/>
              </a:rPr>
              <a:t>e-mail: daniela.ascenzi@unitn.it</a:t>
            </a:r>
          </a:p>
        </p:txBody>
      </p:sp>
      <p:sp>
        <p:nvSpPr>
          <p:cNvPr id="7" name="Text Box 3"/>
          <p:cNvSpPr txBox="1">
            <a:spLocks noChangeArrowheads="1"/>
          </p:cNvSpPr>
          <p:nvPr/>
        </p:nvSpPr>
        <p:spPr bwMode="auto">
          <a:xfrm>
            <a:off x="3532013" y="1474113"/>
            <a:ext cx="226095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A.A. </a:t>
            </a:r>
            <a:r>
              <a:rPr lang="it-IT" altLang="en-US" sz="22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2023-24</a:t>
            </a:r>
            <a:endParaRPr lang="it-IT" altLang="en-US" sz="22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it-IT" altLang="en-US" sz="22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68545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olo 4"/>
          <p:cNvSpPr txBox="1">
            <a:spLocks/>
          </p:cNvSpPr>
          <p:nvPr/>
        </p:nvSpPr>
        <p:spPr>
          <a:xfrm>
            <a:off x="119062" y="-78343"/>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Main oxidants in atmosphere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4" name="Connettore diritto 9"/>
          <p:cNvCxnSpPr/>
          <p:nvPr/>
        </p:nvCxnSpPr>
        <p:spPr>
          <a:xfrm>
            <a:off x="534986"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35" name="Rettangolo 4"/>
          <p:cNvSpPr/>
          <p:nvPr/>
        </p:nvSpPr>
        <p:spPr>
          <a:xfrm>
            <a:off x="534986" y="1046912"/>
            <a:ext cx="7565406" cy="1200329"/>
          </a:xfrm>
          <a:prstGeom prst="rect">
            <a:avLst/>
          </a:prstGeom>
        </p:spPr>
        <p:txBody>
          <a:bodyPr wrap="square">
            <a:spAutoFit/>
          </a:bodyPr>
          <a:lstStyle/>
          <a:p>
            <a:pPr algn="ct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O</a:t>
            </a:r>
            <a:r>
              <a:rPr lang="it-IT" sz="24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2</a:t>
            </a: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sz="2400" dirty="0" smtClean="0">
                <a:latin typeface="Tahoma" panose="020B0604030504040204" pitchFamily="34" charset="0"/>
                <a:ea typeface="Tahoma" panose="020B0604030504040204" pitchFamily="34" charset="0"/>
                <a:cs typeface="Tahoma" panose="020B0604030504040204" pitchFamily="34" charset="0"/>
              </a:rPr>
              <a:t>is the most abundant oxidant in atmosphere. O</a:t>
            </a:r>
            <a:r>
              <a:rPr lang="it-IT" sz="2400" baseline="-25000" dirty="0" smtClean="0">
                <a:latin typeface="Tahoma" panose="020B0604030504040204" pitchFamily="34" charset="0"/>
                <a:ea typeface="Tahoma" panose="020B0604030504040204" pitchFamily="34" charset="0"/>
                <a:cs typeface="Tahoma" panose="020B0604030504040204" pitchFamily="34" charset="0"/>
              </a:rPr>
              <a:t>2</a:t>
            </a:r>
            <a:r>
              <a:rPr lang="it-IT" sz="2400" dirty="0" smtClean="0">
                <a:latin typeface="Tahoma" panose="020B0604030504040204" pitchFamily="34" charset="0"/>
                <a:ea typeface="Tahoma" panose="020B0604030504040204" pitchFamily="34" charset="0"/>
                <a:cs typeface="Tahoma" panose="020B0604030504040204" pitchFamily="34" charset="0"/>
              </a:rPr>
              <a:t> in the ground state (</a:t>
            </a:r>
            <a:r>
              <a:rPr lang="it-IT" sz="2400" baseline="30000" dirty="0" smtClean="0">
                <a:latin typeface="Tahoma" panose="020B0604030504040204" pitchFamily="34" charset="0"/>
                <a:ea typeface="Tahoma" panose="020B0604030504040204" pitchFamily="34" charset="0"/>
                <a:cs typeface="Tahoma" panose="020B0604030504040204" pitchFamily="34" charset="0"/>
              </a:rPr>
              <a:t>3</a:t>
            </a:r>
            <a:r>
              <a:rPr lang="it-IT"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4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g</a:t>
            </a:r>
            <a:r>
              <a:rPr lang="it-IT"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reacts very slowly with other species (spin-forbidden reactions)</a:t>
            </a:r>
            <a:endParaRPr lang="it-IT"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8" name="Rettangolo 4"/>
          <p:cNvSpPr/>
          <p:nvPr/>
        </p:nvSpPr>
        <p:spPr>
          <a:xfrm>
            <a:off x="606994" y="2679303"/>
            <a:ext cx="7565406" cy="461665"/>
          </a:xfrm>
          <a:prstGeom prst="rect">
            <a:avLst/>
          </a:prstGeom>
        </p:spPr>
        <p:txBody>
          <a:bodyPr wrap="square">
            <a:spAutoFit/>
          </a:bodyPr>
          <a:lstStyle/>
          <a:p>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O</a:t>
            </a:r>
            <a:r>
              <a:rPr lang="it-IT" sz="24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3</a:t>
            </a: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sz="2400" dirty="0" smtClean="0">
                <a:latin typeface="Tahoma" panose="020B0604030504040204" pitchFamily="34" charset="0"/>
                <a:ea typeface="Tahoma" panose="020B0604030504040204" pitchFamily="34" charset="0"/>
                <a:cs typeface="Tahoma" panose="020B0604030504040204" pitchFamily="34" charset="0"/>
              </a:rPr>
              <a:t>is the second most abundant oxidant</a:t>
            </a:r>
            <a:endParaRPr lang="it-IT"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9" name="Rettangolo 4"/>
          <p:cNvSpPr/>
          <p:nvPr/>
        </p:nvSpPr>
        <p:spPr>
          <a:xfrm>
            <a:off x="606994" y="3450235"/>
            <a:ext cx="7565406" cy="830997"/>
          </a:xfrm>
          <a:prstGeom prst="rect">
            <a:avLst/>
          </a:prstGeom>
        </p:spPr>
        <p:txBody>
          <a:bodyPr wrap="square">
            <a:spAutoFit/>
          </a:bodyPr>
          <a:lstStyle/>
          <a:p>
            <a:r>
              <a:rPr lang="it-IT" sz="2400" dirty="0" smtClean="0">
                <a:latin typeface="Tahoma" panose="020B0604030504040204" pitchFamily="34" charset="0"/>
                <a:ea typeface="Tahoma" panose="020B0604030504040204" pitchFamily="34" charset="0"/>
                <a:cs typeface="Tahoma" panose="020B0604030504040204" pitchFamily="34" charset="0"/>
              </a:rPr>
              <a:t>The most efficient oxidants are </a:t>
            </a: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radical species</a:t>
            </a:r>
            <a:r>
              <a:rPr lang="it-IT" sz="2400" dirty="0" smtClean="0">
                <a:latin typeface="Tahoma" panose="020B0604030504040204" pitchFamily="34" charset="0"/>
                <a:ea typeface="Tahoma" panose="020B0604030504040204" pitchFamily="34" charset="0"/>
                <a:cs typeface="Tahoma" panose="020B0604030504040204" pitchFamily="34" charset="0"/>
              </a:rPr>
              <a:t> (very reactive due to the unpaired electron)</a:t>
            </a:r>
            <a:endParaRPr lang="it-IT"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0" name="Rettangolo 4"/>
          <p:cNvSpPr/>
          <p:nvPr/>
        </p:nvSpPr>
        <p:spPr>
          <a:xfrm>
            <a:off x="1907704" y="4653136"/>
            <a:ext cx="5904656" cy="1631216"/>
          </a:xfrm>
          <a:prstGeom prst="rect">
            <a:avLst/>
          </a:prstGeom>
        </p:spPr>
        <p:txBody>
          <a:bodyPr wrap="square">
            <a:spAutoFit/>
          </a:bodyPr>
          <a:lstStyle/>
          <a:p>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OH</a:t>
            </a:r>
            <a:r>
              <a:rPr lang="it-IT" sz="2500" baseline="30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sz="2500" dirty="0" smtClean="0">
                <a:latin typeface="Tahoma" panose="020B0604030504040204" pitchFamily="34" charset="0"/>
                <a:ea typeface="Tahoma" panose="020B0604030504040204" pitchFamily="34" charset="0"/>
                <a:cs typeface="Tahoma" panose="020B0604030504040204" pitchFamily="34" charset="0"/>
              </a:rPr>
              <a:t>hydroxyl radical</a:t>
            </a:r>
          </a:p>
          <a:p>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NO</a:t>
            </a:r>
            <a:r>
              <a:rPr lang="it-IT" sz="25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3</a:t>
            </a:r>
            <a:r>
              <a:rPr lang="it-IT" sz="2500" baseline="30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sz="2500" dirty="0" smtClean="0">
                <a:latin typeface="Tahoma" panose="020B0604030504040204" pitchFamily="34" charset="0"/>
                <a:ea typeface="Tahoma" panose="020B0604030504040204" pitchFamily="34" charset="0"/>
                <a:cs typeface="Tahoma" panose="020B0604030504040204" pitchFamily="34" charset="0"/>
              </a:rPr>
              <a:t>nitrate radical </a:t>
            </a:r>
          </a:p>
          <a:p>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HOO</a:t>
            </a:r>
            <a:r>
              <a:rPr lang="it-IT" sz="2500" baseline="30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500" dirty="0" smtClean="0">
                <a:latin typeface="Tahoma" panose="020B0604030504040204" pitchFamily="34" charset="0"/>
                <a:ea typeface="Tahoma" panose="020B0604030504040204" pitchFamily="34" charset="0"/>
                <a:cs typeface="Tahoma" panose="020B0604030504040204" pitchFamily="34" charset="0"/>
              </a:rPr>
              <a:t>hydroperoxyl radical</a:t>
            </a:r>
          </a:p>
          <a:p>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Cl</a:t>
            </a:r>
            <a:r>
              <a:rPr lang="it-IT" sz="2500" baseline="30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500" dirty="0">
                <a:latin typeface="Tahoma" panose="020B0604030504040204" pitchFamily="34" charset="0"/>
                <a:ea typeface="Tahoma" panose="020B0604030504040204" pitchFamily="34" charset="0"/>
                <a:cs typeface="Tahoma" panose="020B0604030504040204" pitchFamily="34" charset="0"/>
              </a:rPr>
              <a:t> </a:t>
            </a:r>
            <a:r>
              <a:rPr lang="it-IT" sz="2500" dirty="0" smtClean="0">
                <a:latin typeface="Tahoma" panose="020B0604030504040204" pitchFamily="34" charset="0"/>
                <a:ea typeface="Tahoma" panose="020B0604030504040204" pitchFamily="34" charset="0"/>
                <a:cs typeface="Tahoma" panose="020B0604030504040204" pitchFamily="34" charset="0"/>
              </a:rPr>
              <a:t>	atomic chlorine </a:t>
            </a:r>
            <a:r>
              <a:rPr lang="it-IT" sz="2500" dirty="0">
                <a:latin typeface="Tahoma" panose="020B0604030504040204" pitchFamily="34" charset="0"/>
                <a:ea typeface="Tahoma" panose="020B0604030504040204" pitchFamily="34" charset="0"/>
                <a:cs typeface="Tahoma" panose="020B0604030504040204" pitchFamily="34" charset="0"/>
              </a:rPr>
              <a:t>radical</a:t>
            </a:r>
          </a:p>
        </p:txBody>
      </p:sp>
    </p:spTree>
    <p:extLst>
      <p:ext uri="{BB962C8B-B14F-4D97-AF65-F5344CB8AC3E}">
        <p14:creationId xmlns:p14="http://schemas.microsoft.com/office/powerpoint/2010/main" val="2313351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olo 4"/>
          <p:cNvSpPr txBox="1">
            <a:spLocks/>
          </p:cNvSpPr>
          <p:nvPr/>
        </p:nvSpPr>
        <p:spPr>
          <a:xfrm>
            <a:off x="119062" y="-78343"/>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OH radical </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4" name="Connettore diritto 9"/>
          <p:cNvCxnSpPr/>
          <p:nvPr/>
        </p:nvCxnSpPr>
        <p:spPr>
          <a:xfrm>
            <a:off x="534986"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Rettangolo 4"/>
          <p:cNvSpPr/>
          <p:nvPr/>
        </p:nvSpPr>
        <p:spPr>
          <a:xfrm>
            <a:off x="509265" y="724371"/>
            <a:ext cx="1342777" cy="477055"/>
          </a:xfrm>
          <a:prstGeom prst="rect">
            <a:avLst/>
          </a:prstGeom>
        </p:spPr>
        <p:txBody>
          <a:bodyPr wrap="square">
            <a:spAutoFit/>
          </a:bodyPr>
          <a:lstStyle/>
          <a:p>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Sources</a:t>
            </a:r>
            <a:endParaRPr lang="it-IT" sz="25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Object 15"/>
          <p:cNvGraphicFramePr>
            <a:graphicFrameLocks noChangeAspect="1"/>
          </p:cNvGraphicFramePr>
          <p:nvPr>
            <p:extLst>
              <p:ext uri="{D42A27DB-BD31-4B8C-83A1-F6EECF244321}">
                <p14:modId xmlns:p14="http://schemas.microsoft.com/office/powerpoint/2010/main" val="3138721105"/>
              </p:ext>
            </p:extLst>
          </p:nvPr>
        </p:nvGraphicFramePr>
        <p:xfrm>
          <a:off x="3005857" y="1129085"/>
          <a:ext cx="4716462" cy="1006475"/>
        </p:xfrm>
        <a:graphic>
          <a:graphicData uri="http://schemas.openxmlformats.org/presentationml/2006/ole">
            <mc:AlternateContent xmlns:mc="http://schemas.openxmlformats.org/markup-compatibility/2006">
              <mc:Choice xmlns:v="urn:schemas-microsoft-com:vml" Requires="v">
                <p:oleObj spid="_x0000_s1199" name="Equation" r:id="rId4" imgW="2260440" imgH="482400" progId="Equation.3">
                  <p:embed/>
                </p:oleObj>
              </mc:Choice>
              <mc:Fallback>
                <p:oleObj name="Equation" r:id="rId4" imgW="2260440" imgH="482400" progId="Equation.3">
                  <p:embed/>
                  <p:pic>
                    <p:nvPicPr>
                      <p:cNvPr id="9" name="Object 15"/>
                      <p:cNvPicPr>
                        <a:picLocks noChangeAspect="1" noChangeArrowheads="1"/>
                      </p:cNvPicPr>
                      <p:nvPr/>
                    </p:nvPicPr>
                    <p:blipFill>
                      <a:blip r:embed="rId5"/>
                      <a:srcRect/>
                      <a:stretch>
                        <a:fillRect/>
                      </a:stretch>
                    </p:blipFill>
                    <p:spPr bwMode="auto">
                      <a:xfrm>
                        <a:off x="3005857" y="1129085"/>
                        <a:ext cx="4716462" cy="1006475"/>
                      </a:xfrm>
                      <a:prstGeom prst="rect">
                        <a:avLst/>
                      </a:prstGeom>
                      <a:noFill/>
                      <a:ln>
                        <a:noFill/>
                      </a:ln>
                      <a:effectLst/>
                      <a:extLst/>
                    </p:spPr>
                  </p:pic>
                </p:oleObj>
              </mc:Fallback>
            </mc:AlternateContent>
          </a:graphicData>
        </a:graphic>
      </p:graphicFrame>
      <p:sp>
        <p:nvSpPr>
          <p:cNvPr id="3" name="Rectangle 2"/>
          <p:cNvSpPr/>
          <p:nvPr/>
        </p:nvSpPr>
        <p:spPr>
          <a:xfrm>
            <a:off x="323528" y="3073312"/>
            <a:ext cx="2448273" cy="461665"/>
          </a:xfrm>
          <a:prstGeom prst="rect">
            <a:avLst/>
          </a:prstGeom>
        </p:spPr>
        <p:txBody>
          <a:bodyPr wrap="square">
            <a:spAutoFit/>
          </a:bodyPr>
          <a:lstStyle/>
          <a:p>
            <a:r>
              <a:rPr lang="en-US" sz="2400" dirty="0" smtClean="0">
                <a:solidFill>
                  <a:srgbClr val="0000FF"/>
                </a:solidFill>
                <a:latin typeface="Tahoma" panose="020B0604030504040204" pitchFamily="34" charset="0"/>
                <a:ea typeface="Tahoma" panose="020B0604030504040204" pitchFamily="34" charset="0"/>
                <a:cs typeface="Tahoma" panose="020B0604030504040204" pitchFamily="34" charset="0"/>
              </a:rPr>
              <a:t>Requirements:</a:t>
            </a:r>
          </a:p>
        </p:txBody>
      </p:sp>
      <p:sp>
        <p:nvSpPr>
          <p:cNvPr id="8" name="Rectangle 7"/>
          <p:cNvSpPr/>
          <p:nvPr/>
        </p:nvSpPr>
        <p:spPr>
          <a:xfrm>
            <a:off x="2345772" y="3082347"/>
            <a:ext cx="4146362" cy="830997"/>
          </a:xfrm>
          <a:prstGeom prst="rect">
            <a:avLst/>
          </a:prstGeom>
        </p:spPr>
        <p:txBody>
          <a:bodyPr wrap="square">
            <a:spAutoFit/>
          </a:bodyPr>
          <a:lstStyle/>
          <a:p>
            <a:pPr marL="342900" indent="-34290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high </a:t>
            </a:r>
            <a:r>
              <a:rPr lang="en-US" sz="2400" dirty="0">
                <a:latin typeface="Tahoma" panose="020B0604030504040204" pitchFamily="34" charset="0"/>
                <a:ea typeface="Tahoma" panose="020B0604030504040204" pitchFamily="34" charset="0"/>
                <a:cs typeface="Tahoma" panose="020B0604030504040204" pitchFamily="34" charset="0"/>
              </a:rPr>
              <a:t>levels of humidity </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high solar irradiance</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6369221" y="3124819"/>
            <a:ext cx="3312368" cy="830997"/>
          </a:xfrm>
          <a:prstGeom prst="rect">
            <a:avLst/>
          </a:prstGeom>
        </p:spPr>
        <p:txBody>
          <a:bodyPr wrap="square">
            <a:spAutoFit/>
          </a:bodyPr>
          <a:lstStyle/>
          <a:p>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most prevalent in tropical regions</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Right Arrow 3"/>
          <p:cNvSpPr/>
          <p:nvPr/>
        </p:nvSpPr>
        <p:spPr>
          <a:xfrm>
            <a:off x="5904902" y="3401884"/>
            <a:ext cx="442615" cy="262176"/>
          </a:xfrm>
          <a:prstGeom prst="rightArrow">
            <a:avLst/>
          </a:prstGeom>
          <a:noFill/>
          <a:ln w="5715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01114" y="1213830"/>
            <a:ext cx="3260797" cy="830997"/>
          </a:xfrm>
          <a:prstGeom prst="rect">
            <a:avLst/>
          </a:prstGeom>
        </p:spPr>
        <p:txBody>
          <a:bodyPr wrap="square">
            <a:spAutoFit/>
          </a:bodyPr>
          <a:lstStyle/>
          <a:p>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1. </a:t>
            </a:r>
            <a:r>
              <a:rPr lang="it-IT" sz="2400" dirty="0" smtClean="0">
                <a:latin typeface="Tahoma" panose="020B0604030504040204" pitchFamily="34" charset="0"/>
                <a:ea typeface="Tahoma" panose="020B0604030504040204" pitchFamily="34" charset="0"/>
                <a:cs typeface="Tahoma" panose="020B0604030504040204" pitchFamily="34" charset="0"/>
              </a:rPr>
              <a:t>Main source in remote areas: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251520" y="4005064"/>
            <a:ext cx="7035183" cy="461665"/>
          </a:xfrm>
          <a:prstGeom prst="rect">
            <a:avLst/>
          </a:prstGeom>
        </p:spPr>
        <p:txBody>
          <a:bodyPr wrap="square">
            <a:spAutoFit/>
          </a:bodyPr>
          <a:lstStyle/>
          <a:p>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2. </a:t>
            </a:r>
            <a:r>
              <a:rPr lang="it-IT" sz="2400" dirty="0" smtClean="0">
                <a:latin typeface="Tahoma" panose="020B0604030504040204" pitchFamily="34" charset="0"/>
                <a:ea typeface="Tahoma" panose="020B0604030504040204" pitchFamily="34" charset="0"/>
                <a:cs typeface="Tahoma" panose="020B0604030504040204" pitchFamily="34" charset="0"/>
              </a:rPr>
              <a:t>Additional sources in polluted environments: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114484614"/>
              </p:ext>
            </p:extLst>
          </p:nvPr>
        </p:nvGraphicFramePr>
        <p:xfrm>
          <a:off x="683568" y="4488739"/>
          <a:ext cx="5351462" cy="1006475"/>
        </p:xfrm>
        <a:graphic>
          <a:graphicData uri="http://schemas.openxmlformats.org/presentationml/2006/ole">
            <mc:AlternateContent xmlns:mc="http://schemas.openxmlformats.org/markup-compatibility/2006">
              <mc:Choice xmlns:v="urn:schemas-microsoft-com:vml" Requires="v">
                <p:oleObj spid="_x0000_s1200" name="Equation" r:id="rId6" imgW="2565360" imgH="482400" progId="Equation.3">
                  <p:embed/>
                </p:oleObj>
              </mc:Choice>
              <mc:Fallback>
                <p:oleObj name="Equation" r:id="rId6" imgW="2565360" imgH="482400" progId="Equation.3">
                  <p:embed/>
                  <p:pic>
                    <p:nvPicPr>
                      <p:cNvPr id="6" name="Object 15"/>
                      <p:cNvPicPr>
                        <a:picLocks noChangeAspect="1" noChangeArrowheads="1"/>
                      </p:cNvPicPr>
                      <p:nvPr/>
                    </p:nvPicPr>
                    <p:blipFill>
                      <a:blip r:embed="rId7"/>
                      <a:srcRect/>
                      <a:stretch>
                        <a:fillRect/>
                      </a:stretch>
                    </p:blipFill>
                    <p:spPr bwMode="auto">
                      <a:xfrm>
                        <a:off x="683568" y="4488739"/>
                        <a:ext cx="5351462" cy="1006475"/>
                      </a:xfrm>
                      <a:prstGeom prst="rect">
                        <a:avLst/>
                      </a:prstGeom>
                      <a:noFill/>
                      <a:ln>
                        <a:noFill/>
                      </a:ln>
                      <a:effectLst/>
                      <a:extLst/>
                    </p:spPr>
                  </p:pic>
                </p:oleObj>
              </mc:Fallback>
            </mc:AlternateContent>
          </a:graphicData>
        </a:graphic>
      </p:graphicFrame>
      <p:graphicFrame>
        <p:nvGraphicFramePr>
          <p:cNvPr id="17" name="Object 15"/>
          <p:cNvGraphicFramePr>
            <a:graphicFrameLocks noChangeAspect="1"/>
          </p:cNvGraphicFramePr>
          <p:nvPr>
            <p:extLst>
              <p:ext uri="{D42A27DB-BD31-4B8C-83A1-F6EECF244321}">
                <p14:modId xmlns:p14="http://schemas.microsoft.com/office/powerpoint/2010/main" val="3380985450"/>
              </p:ext>
            </p:extLst>
          </p:nvPr>
        </p:nvGraphicFramePr>
        <p:xfrm>
          <a:off x="3005857" y="2160130"/>
          <a:ext cx="3365500" cy="477838"/>
        </p:xfrm>
        <a:graphic>
          <a:graphicData uri="http://schemas.openxmlformats.org/presentationml/2006/ole">
            <mc:AlternateContent xmlns:mc="http://schemas.openxmlformats.org/markup-compatibility/2006">
              <mc:Choice xmlns:v="urn:schemas-microsoft-com:vml" Requires="v">
                <p:oleObj spid="_x0000_s1201" name="Equation" r:id="rId8" imgW="1612800" imgH="228600" progId="Equation.3">
                  <p:embed/>
                </p:oleObj>
              </mc:Choice>
              <mc:Fallback>
                <p:oleObj name="Equation" r:id="rId8" imgW="1612800" imgH="228600" progId="Equation.3">
                  <p:embed/>
                  <p:pic>
                    <p:nvPicPr>
                      <p:cNvPr id="6" name="Object 15"/>
                      <p:cNvPicPr>
                        <a:picLocks noChangeAspect="1" noChangeArrowheads="1"/>
                      </p:cNvPicPr>
                      <p:nvPr/>
                    </p:nvPicPr>
                    <p:blipFill>
                      <a:blip r:embed="rId9"/>
                      <a:srcRect/>
                      <a:stretch>
                        <a:fillRect/>
                      </a:stretch>
                    </p:blipFill>
                    <p:spPr bwMode="auto">
                      <a:xfrm>
                        <a:off x="3005857" y="2160130"/>
                        <a:ext cx="3365500" cy="477838"/>
                      </a:xfrm>
                      <a:prstGeom prst="rect">
                        <a:avLst/>
                      </a:prstGeom>
                      <a:noFill/>
                      <a:ln>
                        <a:noFill/>
                      </a:ln>
                      <a:effectLst/>
                      <a:extLst/>
                    </p:spPr>
                  </p:pic>
                </p:oleObj>
              </mc:Fallback>
            </mc:AlternateContent>
          </a:graphicData>
        </a:graphic>
      </p:graphicFrame>
      <p:sp>
        <p:nvSpPr>
          <p:cNvPr id="18" name="Rectangle 17"/>
          <p:cNvSpPr/>
          <p:nvPr/>
        </p:nvSpPr>
        <p:spPr>
          <a:xfrm>
            <a:off x="388242" y="2607295"/>
            <a:ext cx="8360221" cy="461665"/>
          </a:xfrm>
          <a:prstGeom prst="rect">
            <a:avLst/>
          </a:prstGeom>
        </p:spPr>
        <p:txBody>
          <a:bodyPr wrap="square">
            <a:spAutoFit/>
          </a:bodyPr>
          <a:lstStyle/>
          <a:p>
            <a:r>
              <a:rPr lang="it-IT" sz="2400" dirty="0" smtClean="0">
                <a:latin typeface="Tahoma" panose="020B0604030504040204" pitchFamily="34" charset="0"/>
                <a:ea typeface="Tahoma" panose="020B0604030504040204" pitchFamily="34" charset="0"/>
                <a:cs typeface="Tahoma" panose="020B0604030504040204" pitchFamily="34" charset="0"/>
              </a:rPr>
              <a:t>At 50% R.H. and 300K </a:t>
            </a:r>
            <a:r>
              <a:rPr lang="it-IT"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10% of the O(</a:t>
            </a:r>
            <a:r>
              <a:rPr lang="it-IT" sz="24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r>
              <a:rPr lang="it-IT"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D) leads to OH</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251521" y="5632449"/>
            <a:ext cx="4824536" cy="461665"/>
          </a:xfrm>
          <a:prstGeom prst="rect">
            <a:avLst/>
          </a:prstGeom>
        </p:spPr>
        <p:txBody>
          <a:bodyPr wrap="square">
            <a:spAutoFit/>
          </a:bodyPr>
          <a:lstStyle/>
          <a:p>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3. </a:t>
            </a:r>
            <a:r>
              <a:rPr lang="it-IT" sz="2400" dirty="0" smtClean="0">
                <a:latin typeface="Tahoma" panose="020B0604030504040204" pitchFamily="34" charset="0"/>
                <a:ea typeface="Tahoma" panose="020B0604030504040204" pitchFamily="34" charset="0"/>
                <a:cs typeface="Tahoma" panose="020B0604030504040204" pitchFamily="34" charset="0"/>
              </a:rPr>
              <a:t>Under high NO concentrations: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5904902" y="4991976"/>
            <a:ext cx="3120035" cy="830997"/>
          </a:xfrm>
          <a:prstGeom prst="rect">
            <a:avLst/>
          </a:prstGeom>
          <a:ln w="38100">
            <a:solidFill>
              <a:srgbClr val="00B050"/>
            </a:solidFill>
          </a:ln>
        </p:spPr>
        <p:txBody>
          <a:bodyPr wrap="square">
            <a:spAutoFit/>
          </a:bodyPr>
          <a:lstStyle/>
          <a:p>
            <a:r>
              <a:rPr lang="it-IT" sz="2400" dirty="0" smtClean="0">
                <a:solidFill>
                  <a:srgbClr val="00B050"/>
                </a:solidFill>
                <a:latin typeface="Tahoma" panose="020B0604030504040204" pitchFamily="34" charset="0"/>
                <a:ea typeface="Tahoma" panose="020B0604030504040204" pitchFamily="34" charset="0"/>
                <a:cs typeface="Tahoma" panose="020B0604030504040204" pitchFamily="34" charset="0"/>
              </a:rPr>
              <a:t>PHOTOLYTIC sources</a:t>
            </a:r>
          </a:p>
          <a:p>
            <a:r>
              <a:rPr lang="it-IT" sz="2400" dirty="0" smtClean="0">
                <a:solidFill>
                  <a:srgbClr val="00B050"/>
                </a:solidFill>
                <a:latin typeface="Tahoma" panose="020B0604030504040204" pitchFamily="34" charset="0"/>
                <a:ea typeface="Tahoma" panose="020B0604030504040204" pitchFamily="34" charset="0"/>
                <a:cs typeface="Tahoma" panose="020B0604030504040204" pitchFamily="34" charset="0"/>
              </a:rPr>
              <a:t>DAY-TIME oxidant</a:t>
            </a:r>
            <a:endParaRPr lang="en-US" sz="24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4257166007"/>
              </p:ext>
            </p:extLst>
          </p:nvPr>
        </p:nvGraphicFramePr>
        <p:xfrm>
          <a:off x="611560" y="6022106"/>
          <a:ext cx="3814763" cy="503238"/>
        </p:xfrm>
        <a:graphic>
          <a:graphicData uri="http://schemas.openxmlformats.org/presentationml/2006/ole">
            <mc:AlternateContent xmlns:mc="http://schemas.openxmlformats.org/markup-compatibility/2006">
              <mc:Choice xmlns:v="urn:schemas-microsoft-com:vml" Requires="v">
                <p:oleObj spid="_x0000_s1202" name="Equation" r:id="rId10" imgW="1828800" imgH="241200" progId="Equation.3">
                  <p:embed/>
                </p:oleObj>
              </mc:Choice>
              <mc:Fallback>
                <p:oleObj name="Equation" r:id="rId10" imgW="1828800" imgH="241200" progId="Equation.3">
                  <p:embed/>
                  <p:pic>
                    <p:nvPicPr>
                      <p:cNvPr id="16" name="Object 15"/>
                      <p:cNvPicPr>
                        <a:picLocks noChangeAspect="1" noChangeArrowheads="1"/>
                      </p:cNvPicPr>
                      <p:nvPr/>
                    </p:nvPicPr>
                    <p:blipFill>
                      <a:blip r:embed="rId11"/>
                      <a:srcRect/>
                      <a:stretch>
                        <a:fillRect/>
                      </a:stretch>
                    </p:blipFill>
                    <p:spPr bwMode="auto">
                      <a:xfrm>
                        <a:off x="611560" y="6022106"/>
                        <a:ext cx="3814763" cy="50323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13345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olo 4"/>
          <p:cNvSpPr txBox="1">
            <a:spLocks/>
          </p:cNvSpPr>
          <p:nvPr/>
        </p:nvSpPr>
        <p:spPr>
          <a:xfrm>
            <a:off x="119062" y="-78343"/>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OH radical </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4" name="Connettore diritto 9"/>
          <p:cNvCxnSpPr/>
          <p:nvPr/>
        </p:nvCxnSpPr>
        <p:spPr>
          <a:xfrm>
            <a:off x="534986"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Rettangolo 4"/>
          <p:cNvSpPr/>
          <p:nvPr/>
        </p:nvSpPr>
        <p:spPr>
          <a:xfrm>
            <a:off x="534986" y="842665"/>
            <a:ext cx="1804766" cy="477054"/>
          </a:xfrm>
          <a:prstGeom prst="rect">
            <a:avLst/>
          </a:prstGeom>
        </p:spPr>
        <p:txBody>
          <a:bodyPr wrap="square">
            <a:spAutoFit/>
          </a:bodyPr>
          <a:lstStyle/>
          <a:p>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Reactivity</a:t>
            </a:r>
            <a:endParaRPr lang="it-IT" sz="25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4"/>
          <a:stretch>
            <a:fillRect/>
          </a:stretch>
        </p:blipFill>
        <p:spPr>
          <a:xfrm>
            <a:off x="606027" y="1395772"/>
            <a:ext cx="3979581" cy="1023939"/>
          </a:xfrm>
          <a:prstGeom prst="rect">
            <a:avLst/>
          </a:prstGeom>
        </p:spPr>
      </p:pic>
      <p:graphicFrame>
        <p:nvGraphicFramePr>
          <p:cNvPr id="13" name="Object 15"/>
          <p:cNvGraphicFramePr>
            <a:graphicFrameLocks noChangeAspect="1"/>
          </p:cNvGraphicFramePr>
          <p:nvPr>
            <p:extLst>
              <p:ext uri="{D42A27DB-BD31-4B8C-83A1-F6EECF244321}">
                <p14:modId xmlns:p14="http://schemas.microsoft.com/office/powerpoint/2010/main" val="2306448864"/>
              </p:ext>
            </p:extLst>
          </p:nvPr>
        </p:nvGraphicFramePr>
        <p:xfrm>
          <a:off x="5544384" y="1907741"/>
          <a:ext cx="3049455" cy="1027337"/>
        </p:xfrm>
        <a:graphic>
          <a:graphicData uri="http://schemas.openxmlformats.org/presentationml/2006/ole">
            <mc:AlternateContent xmlns:mc="http://schemas.openxmlformats.org/markup-compatibility/2006">
              <mc:Choice xmlns:v="urn:schemas-microsoft-com:vml" Requires="v">
                <p:oleObj spid="_x0000_s2090" name="Equation" r:id="rId5" imgW="1282680" imgH="431640" progId="Equation.3">
                  <p:embed/>
                </p:oleObj>
              </mc:Choice>
              <mc:Fallback>
                <p:oleObj name="Equation" r:id="rId5" imgW="1282680" imgH="431640" progId="Equation.3">
                  <p:embed/>
                  <p:pic>
                    <p:nvPicPr>
                      <p:cNvPr id="13" name="Object 15"/>
                      <p:cNvPicPr>
                        <a:picLocks noChangeAspect="1" noChangeArrowheads="1"/>
                      </p:cNvPicPr>
                      <p:nvPr/>
                    </p:nvPicPr>
                    <p:blipFill>
                      <a:blip r:embed="rId6"/>
                      <a:srcRect/>
                      <a:stretch>
                        <a:fillRect/>
                      </a:stretch>
                    </p:blipFill>
                    <p:spPr bwMode="auto">
                      <a:xfrm>
                        <a:off x="5544384" y="1907741"/>
                        <a:ext cx="3049455" cy="1027337"/>
                      </a:xfrm>
                      <a:prstGeom prst="rect">
                        <a:avLst/>
                      </a:prstGeom>
                      <a:noFill/>
                      <a:ln>
                        <a:noFill/>
                      </a:ln>
                      <a:effectLst/>
                      <a:extLst/>
                    </p:spPr>
                  </p:pic>
                </p:oleObj>
              </mc:Fallback>
            </mc:AlternateContent>
          </a:graphicData>
        </a:graphic>
      </p:graphicFrame>
      <p:pic>
        <p:nvPicPr>
          <p:cNvPr id="2" name="Picture 1"/>
          <p:cNvPicPr>
            <a:picLocks noChangeAspect="1"/>
          </p:cNvPicPr>
          <p:nvPr/>
        </p:nvPicPr>
        <p:blipFill>
          <a:blip r:embed="rId7"/>
          <a:stretch>
            <a:fillRect/>
          </a:stretch>
        </p:blipFill>
        <p:spPr>
          <a:xfrm>
            <a:off x="627178" y="2943378"/>
            <a:ext cx="3854497" cy="773654"/>
          </a:xfrm>
          <a:prstGeom prst="rect">
            <a:avLst/>
          </a:prstGeom>
        </p:spPr>
      </p:pic>
      <p:sp>
        <p:nvSpPr>
          <p:cNvPr id="17" name="Rectangle 16"/>
          <p:cNvSpPr/>
          <p:nvPr/>
        </p:nvSpPr>
        <p:spPr>
          <a:xfrm>
            <a:off x="4211960" y="3043246"/>
            <a:ext cx="5205176" cy="1200329"/>
          </a:xfrm>
          <a:prstGeom prst="rect">
            <a:avLst/>
          </a:prstGeom>
        </p:spPr>
        <p:txBody>
          <a:bodyPr wrap="square">
            <a:spAutoFit/>
          </a:bodyPr>
          <a:lstStyle/>
          <a:p>
            <a:r>
              <a:rPr lang="it-IT" sz="2400" dirty="0" smtClean="0">
                <a:latin typeface="Tahoma" panose="020B0604030504040204" pitchFamily="34" charset="0"/>
                <a:ea typeface="Tahoma" panose="020B0604030504040204" pitchFamily="34" charset="0"/>
                <a:cs typeface="Tahoma" panose="020B0604030504040204" pitchFamily="34" charset="0"/>
              </a:rPr>
              <a:t>With HC (</a:t>
            </a: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alkanes, aromatics, halocarbons</a:t>
            </a:r>
            <a:r>
              <a:rPr lang="it-IT" sz="2400" dirty="0" smtClean="0">
                <a:latin typeface="Tahoma" panose="020B0604030504040204" pitchFamily="34" charset="0"/>
                <a:ea typeface="Tahoma" panose="020B0604030504040204" pitchFamily="34" charset="0"/>
                <a:cs typeface="Tahoma" panose="020B0604030504040204" pitchFamily="34" charset="0"/>
              </a:rPr>
              <a:t>) OH reacts by H atom abstraction</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8"/>
          <a:stretch>
            <a:fillRect/>
          </a:stretch>
        </p:blipFill>
        <p:spPr>
          <a:xfrm>
            <a:off x="653949" y="4240699"/>
            <a:ext cx="3371606" cy="1780589"/>
          </a:xfrm>
          <a:prstGeom prst="rect">
            <a:avLst/>
          </a:prstGeom>
        </p:spPr>
      </p:pic>
      <p:sp>
        <p:nvSpPr>
          <p:cNvPr id="19" name="Rectangle 18"/>
          <p:cNvSpPr/>
          <p:nvPr/>
        </p:nvSpPr>
        <p:spPr>
          <a:xfrm>
            <a:off x="4182808" y="4581128"/>
            <a:ext cx="4411031" cy="1200329"/>
          </a:xfrm>
          <a:prstGeom prst="rect">
            <a:avLst/>
          </a:prstGeom>
        </p:spPr>
        <p:txBody>
          <a:bodyPr wrap="square">
            <a:spAutoFit/>
          </a:bodyPr>
          <a:lstStyle/>
          <a:p>
            <a:r>
              <a:rPr lang="it-IT" sz="2400" dirty="0" smtClean="0">
                <a:latin typeface="Tahoma" panose="020B0604030504040204" pitchFamily="34" charset="0"/>
                <a:ea typeface="Tahoma" panose="020B0604030504040204" pitchFamily="34" charset="0"/>
                <a:cs typeface="Tahoma" panose="020B0604030504040204" pitchFamily="34" charset="0"/>
              </a:rPr>
              <a:t>With unsaturated HC (</a:t>
            </a: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alkenes, alkynes</a:t>
            </a:r>
            <a:r>
              <a:rPr lang="it-IT" sz="2400" dirty="0" smtClean="0">
                <a:latin typeface="Tahoma" panose="020B0604030504040204" pitchFamily="34" charset="0"/>
                <a:ea typeface="Tahoma" panose="020B0604030504040204" pitchFamily="34" charset="0"/>
                <a:cs typeface="Tahoma" panose="020B0604030504040204" pitchFamily="34" charset="0"/>
              </a:rPr>
              <a:t>) OH reacts by insertion onto the double/triple bond</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3170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olo 4"/>
          <p:cNvSpPr txBox="1">
            <a:spLocks/>
          </p:cNvSpPr>
          <p:nvPr/>
        </p:nvSpPr>
        <p:spPr>
          <a:xfrm>
            <a:off x="119062" y="-78343"/>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OH radical </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4" name="Connettore diritto 9"/>
          <p:cNvCxnSpPr/>
          <p:nvPr/>
        </p:nvCxnSpPr>
        <p:spPr>
          <a:xfrm>
            <a:off x="534986"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Rettangolo 4"/>
          <p:cNvSpPr/>
          <p:nvPr/>
        </p:nvSpPr>
        <p:spPr>
          <a:xfrm>
            <a:off x="534986" y="801602"/>
            <a:ext cx="6989342" cy="477054"/>
          </a:xfrm>
          <a:prstGeom prst="rect">
            <a:avLst/>
          </a:prstGeom>
        </p:spPr>
        <p:txBody>
          <a:bodyPr wrap="square">
            <a:spAutoFit/>
          </a:bodyPr>
          <a:lstStyle/>
          <a:p>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Reactivity with organic species</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755575" y="6276801"/>
            <a:ext cx="8489951" cy="461665"/>
          </a:xfrm>
          <a:prstGeom prst="rect">
            <a:avLst/>
          </a:prstGeom>
        </p:spPr>
        <p:txBody>
          <a:bodyPr wrap="square">
            <a:spAutoFit/>
          </a:bodyPr>
          <a:lstStyle/>
          <a:p>
            <a:r>
              <a:rPr lang="it-IT" sz="2400" dirty="0" smtClean="0">
                <a:latin typeface="Tahoma" panose="020B0604030504040204" pitchFamily="34" charset="0"/>
                <a:ea typeface="Tahoma" panose="020B0604030504040204" pitchFamily="34" charset="0"/>
                <a:cs typeface="Tahoma" panose="020B0604030504040204" pitchFamily="34" charset="0"/>
              </a:rPr>
              <a:t>See my previous lessons on </a:t>
            </a: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chemical kinetics</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stretch>
            <a:fillRect/>
          </a:stretch>
        </p:blipFill>
        <p:spPr>
          <a:xfrm>
            <a:off x="755576" y="1319719"/>
            <a:ext cx="4590955" cy="4773576"/>
          </a:xfrm>
          <a:prstGeom prst="rect">
            <a:avLst/>
          </a:prstGeom>
        </p:spPr>
      </p:pic>
      <p:sp>
        <p:nvSpPr>
          <p:cNvPr id="14" name="Rectangle 13"/>
          <p:cNvSpPr/>
          <p:nvPr/>
        </p:nvSpPr>
        <p:spPr>
          <a:xfrm>
            <a:off x="5314599" y="2577569"/>
            <a:ext cx="3706125" cy="400110"/>
          </a:xfrm>
          <a:prstGeom prst="rect">
            <a:avLst/>
          </a:prstGeom>
        </p:spPr>
        <p:txBody>
          <a:bodyPr wrap="square">
            <a:spAutoFit/>
          </a:bodyPr>
          <a:lstStyle/>
          <a:p>
            <a:r>
              <a:rPr lang="it-IT"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larger HC </a:t>
            </a:r>
            <a:r>
              <a:rPr lang="it-IT" sz="2000" dirty="0" smtClean="0">
                <a:latin typeface="Tahoma" panose="020B0604030504040204" pitchFamily="34" charset="0"/>
                <a:ea typeface="Tahoma" panose="020B0604030504040204" pitchFamily="34" charset="0"/>
                <a:cs typeface="Tahoma" panose="020B0604030504040204" pitchFamily="34" charset="0"/>
              </a:rPr>
              <a:t>react faster than CH</a:t>
            </a:r>
            <a:r>
              <a:rPr lang="it-IT" sz="2000" baseline="-25000" dirty="0" smtClean="0">
                <a:latin typeface="Tahoma" panose="020B0604030504040204" pitchFamily="34" charset="0"/>
                <a:ea typeface="Tahoma" panose="020B0604030504040204" pitchFamily="34" charset="0"/>
                <a:cs typeface="Tahoma" panose="020B0604030504040204" pitchFamily="34" charset="0"/>
              </a:rPr>
              <a:t>4</a:t>
            </a:r>
            <a:endParaRPr lang="en-US" sz="2000" baseline="-250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755576" y="3212976"/>
            <a:ext cx="504056" cy="648072"/>
          </a:xfrm>
          <a:prstGeom prst="rect">
            <a:avLst/>
          </a:prstGeom>
          <a:noFill/>
          <a:ln w="3810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14598" y="3905761"/>
            <a:ext cx="3706125" cy="1323439"/>
          </a:xfrm>
          <a:prstGeom prst="rect">
            <a:avLst/>
          </a:prstGeom>
        </p:spPr>
        <p:txBody>
          <a:bodyPr wrap="square">
            <a:spAutoFit/>
          </a:bodyPr>
          <a:lstStyle/>
          <a:p>
            <a:r>
              <a:rPr lang="it-IT"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Halocarbons</a:t>
            </a:r>
            <a:r>
              <a:rPr lang="it-IT" sz="2000" dirty="0" smtClean="0">
                <a:latin typeface="Tahoma" panose="020B0604030504040204" pitchFamily="34" charset="0"/>
                <a:ea typeface="Tahoma" panose="020B0604030504040204" pitchFamily="34" charset="0"/>
                <a:cs typeface="Tahoma" panose="020B0604030504040204" pitchFamily="34" charset="0"/>
              </a:rPr>
              <a:t> (HCFC) react faster than CH</a:t>
            </a:r>
            <a:r>
              <a:rPr lang="it-IT" sz="2000" baseline="-25000" dirty="0" smtClean="0">
                <a:latin typeface="Tahoma" panose="020B0604030504040204" pitchFamily="34" charset="0"/>
                <a:ea typeface="Tahoma" panose="020B0604030504040204" pitchFamily="34" charset="0"/>
                <a:cs typeface="Tahoma" panose="020B0604030504040204" pitchFamily="34" charset="0"/>
              </a:rPr>
              <a:t>4 </a:t>
            </a:r>
            <a:r>
              <a:rPr lang="it-IT" sz="2000" dirty="0" smtClean="0">
                <a:latin typeface="Tahoma" panose="020B0604030504040204" pitchFamily="34" charset="0"/>
                <a:ea typeface="Tahoma" panose="020B0604030504040204" pitchFamily="34" charset="0"/>
                <a:cs typeface="Tahoma" panose="020B0604030504040204" pitchFamily="34" charset="0"/>
              </a:rPr>
              <a:t>(presence of a dipole reduces C-H bond energy) </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733098" y="4469703"/>
            <a:ext cx="667027" cy="372234"/>
          </a:xfrm>
          <a:prstGeom prst="rect">
            <a:avLst/>
          </a:prstGeom>
          <a:noFill/>
          <a:ln w="3810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46768" y="3902111"/>
            <a:ext cx="639688" cy="234304"/>
          </a:xfrm>
          <a:prstGeom prst="rect">
            <a:avLst/>
          </a:prstGeom>
          <a:noFill/>
          <a:ln w="38100">
            <a:solidFill>
              <a:srgbClr val="0000FF"/>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14598" y="3150895"/>
            <a:ext cx="3706125" cy="707886"/>
          </a:xfrm>
          <a:prstGeom prst="rect">
            <a:avLst/>
          </a:prstGeom>
        </p:spPr>
        <p:txBody>
          <a:bodyPr wrap="square">
            <a:spAutoFit/>
          </a:bodyPr>
          <a:lstStyle/>
          <a:p>
            <a:r>
              <a:rPr lang="it-IT"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olefines</a:t>
            </a:r>
            <a:r>
              <a:rPr lang="it-IT" sz="2000" dirty="0" smtClean="0">
                <a:latin typeface="Tahoma" panose="020B0604030504040204" pitchFamily="34" charset="0"/>
                <a:ea typeface="Tahoma" panose="020B0604030504040204" pitchFamily="34" charset="0"/>
                <a:cs typeface="Tahoma" panose="020B0604030504040204" pitchFamily="34" charset="0"/>
              </a:rPr>
              <a:t> react faster than HC (different mechanism) </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687760" y="5157192"/>
            <a:ext cx="639688" cy="288032"/>
          </a:xfrm>
          <a:prstGeom prst="rect">
            <a:avLst/>
          </a:prstGeom>
          <a:noFill/>
          <a:ln w="38100">
            <a:solidFill>
              <a:srgbClr val="0000FF"/>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30565" y="5261138"/>
            <a:ext cx="3706125" cy="1015663"/>
          </a:xfrm>
          <a:prstGeom prst="rect">
            <a:avLst/>
          </a:prstGeom>
        </p:spPr>
        <p:txBody>
          <a:bodyPr wrap="square">
            <a:spAutoFit/>
          </a:bodyPr>
          <a:lstStyle/>
          <a:p>
            <a:r>
              <a:rPr lang="it-IT"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CFC</a:t>
            </a:r>
            <a:r>
              <a:rPr lang="it-IT" sz="2000" dirty="0" smtClean="0">
                <a:latin typeface="Tahoma" panose="020B0604030504040204" pitchFamily="34" charset="0"/>
                <a:ea typeface="Tahoma" panose="020B0604030504040204" pitchFamily="34" charset="0"/>
                <a:cs typeface="Tahoma" panose="020B0604030504040204" pitchFamily="34" charset="0"/>
              </a:rPr>
              <a:t> do not</a:t>
            </a:r>
            <a:r>
              <a:rPr lang="it-IT"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 </a:t>
            </a:r>
            <a:r>
              <a:rPr lang="it-IT" sz="2000" dirty="0" smtClean="0">
                <a:latin typeface="Tahoma" panose="020B0604030504040204" pitchFamily="34" charset="0"/>
                <a:ea typeface="Tahoma" panose="020B0604030504040204" pitchFamily="34" charset="0"/>
                <a:cs typeface="Tahoma" panose="020B0604030504040204" pitchFamily="34" charset="0"/>
              </a:rPr>
              <a:t>react (or very slowly (due to the absence of H atoms)</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2211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animBg="1"/>
      <p:bldP spid="16" grpId="0"/>
      <p:bldP spid="18" grpId="0" animBg="1"/>
      <p:bldP spid="20" grpId="0" animBg="1"/>
      <p:bldP spid="21" grpId="0"/>
      <p:bldP spid="13"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olo 4"/>
          <p:cNvSpPr txBox="1">
            <a:spLocks/>
          </p:cNvSpPr>
          <p:nvPr/>
        </p:nvSpPr>
        <p:spPr>
          <a:xfrm>
            <a:off x="119062" y="-78343"/>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O</a:t>
            </a:r>
            <a:r>
              <a:rPr lang="it-IT" altLang="en-US" sz="3500" baseline="-25000" dirty="0" smtClean="0">
                <a:solidFill>
                  <a:srgbClr val="3333FF"/>
                </a:solidFill>
                <a:latin typeface="Tahoma" panose="020B0604030504040204" pitchFamily="34" charset="0"/>
                <a:cs typeface="Tahoma" panose="020B0604030504040204" pitchFamily="34" charset="0"/>
              </a:rPr>
              <a:t>3</a:t>
            </a:r>
            <a:r>
              <a:rPr lang="it-IT" altLang="en-US" sz="3500" dirty="0" smtClean="0">
                <a:solidFill>
                  <a:srgbClr val="3333FF"/>
                </a:solidFill>
                <a:latin typeface="Tahoma" panose="020B0604030504040204" pitchFamily="34" charset="0"/>
                <a:cs typeface="Tahoma" panose="020B0604030504040204" pitchFamily="34" charset="0"/>
              </a:rPr>
              <a:t> radical </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4" name="Connettore diritto 9"/>
          <p:cNvCxnSpPr/>
          <p:nvPr/>
        </p:nvCxnSpPr>
        <p:spPr>
          <a:xfrm>
            <a:off x="534986"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Rettangolo 4"/>
          <p:cNvSpPr/>
          <p:nvPr/>
        </p:nvSpPr>
        <p:spPr>
          <a:xfrm>
            <a:off x="509265" y="724371"/>
            <a:ext cx="6006951" cy="477054"/>
          </a:xfrm>
          <a:prstGeom prst="rect">
            <a:avLst/>
          </a:prstGeom>
        </p:spPr>
        <p:txBody>
          <a:bodyPr wrap="square">
            <a:spAutoFit/>
          </a:bodyPr>
          <a:lstStyle/>
          <a:p>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Source: </a:t>
            </a:r>
            <a:r>
              <a:rPr lang="it-IT" sz="2500" dirty="0" smtClean="0">
                <a:latin typeface="Tahoma" panose="020B0604030504040204" pitchFamily="34" charset="0"/>
                <a:ea typeface="Tahoma" panose="020B0604030504040204" pitchFamily="34" charset="0"/>
                <a:cs typeface="Tahoma" panose="020B0604030504040204" pitchFamily="34" charset="0"/>
              </a:rPr>
              <a:t>(troposphere)</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1115616" y="1148551"/>
            <a:ext cx="6624736" cy="1200329"/>
          </a:xfrm>
          <a:prstGeom prst="rect">
            <a:avLst/>
          </a:prstGeom>
        </p:spPr>
        <p:txBody>
          <a:bodyPr wrap="square">
            <a:spAutoFit/>
          </a:bodyPr>
          <a:lstStyle/>
          <a:p>
            <a:r>
              <a:rPr lang="pt-BR" sz="2400" dirty="0" smtClean="0">
                <a:latin typeface="Tahoma" panose="020B0604030504040204" pitchFamily="34" charset="0"/>
                <a:ea typeface="Tahoma" panose="020B0604030504040204" pitchFamily="34" charset="0"/>
                <a:cs typeface="Tahoma" panose="020B0604030504040204" pitchFamily="34" charset="0"/>
              </a:rPr>
              <a:t>NO</a:t>
            </a:r>
            <a:r>
              <a:rPr lang="pt-BR" sz="2400" baseline="-25000" dirty="0" smtClean="0">
                <a:latin typeface="Tahoma" panose="020B0604030504040204" pitchFamily="34" charset="0"/>
                <a:ea typeface="Tahoma" panose="020B0604030504040204" pitchFamily="34" charset="0"/>
                <a:cs typeface="Tahoma" panose="020B0604030504040204" pitchFamily="34" charset="0"/>
              </a:rPr>
              <a:t>2</a:t>
            </a:r>
            <a:r>
              <a:rPr lang="pt-BR" sz="2400" dirty="0" smtClean="0">
                <a:latin typeface="Tahoma" panose="020B0604030504040204" pitchFamily="34" charset="0"/>
                <a:ea typeface="Tahoma" panose="020B0604030504040204" pitchFamily="34" charset="0"/>
                <a:cs typeface="Tahoma" panose="020B0604030504040204" pitchFamily="34" charset="0"/>
              </a:rPr>
              <a:t> </a:t>
            </a:r>
            <a:r>
              <a:rPr lang="pt-BR" sz="2400" dirty="0">
                <a:latin typeface="Tahoma" panose="020B0604030504040204" pitchFamily="34" charset="0"/>
                <a:ea typeface="Tahoma" panose="020B0604030504040204" pitchFamily="34" charset="0"/>
                <a:cs typeface="Tahoma" panose="020B0604030504040204" pitchFamily="34" charset="0"/>
              </a:rPr>
              <a:t>+ </a:t>
            </a:r>
            <a:r>
              <a:rPr lang="pt-BR" sz="2400" dirty="0" smtClean="0">
                <a:latin typeface="Tahoma" panose="020B0604030504040204" pitchFamily="34" charset="0"/>
                <a:ea typeface="Tahoma" panose="020B0604030504040204" pitchFamily="34" charset="0"/>
                <a:cs typeface="Tahoma" panose="020B0604030504040204" pitchFamily="34" charset="0"/>
              </a:rPr>
              <a:t>h</a:t>
            </a:r>
            <a:r>
              <a:rPr lang="pt-BR"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pt-BR"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Symbol" panose="05050102010706020507" pitchFamily="18" charset="2"/>
              </a:rPr>
              <a:t>l</a:t>
            </a:r>
            <a:r>
              <a:rPr lang="pt-BR" sz="2400" dirty="0" smtClean="0">
                <a:latin typeface="Tahoma" panose="020B0604030504040204" pitchFamily="34" charset="0"/>
                <a:ea typeface="Tahoma" panose="020B0604030504040204" pitchFamily="34" charset="0"/>
                <a:cs typeface="Tahoma" panose="020B0604030504040204" pitchFamily="34" charset="0"/>
              </a:rPr>
              <a:t> </a:t>
            </a:r>
            <a:r>
              <a:rPr lang="pt-BR" sz="2400" dirty="0">
                <a:latin typeface="Tahoma" panose="020B0604030504040204" pitchFamily="34" charset="0"/>
                <a:ea typeface="Tahoma" panose="020B0604030504040204" pitchFamily="34" charset="0"/>
                <a:cs typeface="Tahoma" panose="020B0604030504040204" pitchFamily="34" charset="0"/>
              </a:rPr>
              <a:t>&lt; 420 nm) → </a:t>
            </a:r>
            <a:r>
              <a:rPr lang="pt-BR" sz="2400" dirty="0" smtClean="0">
                <a:latin typeface="Tahoma" panose="020B0604030504040204" pitchFamily="34" charset="0"/>
                <a:ea typeface="Tahoma" panose="020B0604030504040204" pitchFamily="34" charset="0"/>
                <a:cs typeface="Tahoma" panose="020B0604030504040204" pitchFamily="34" charset="0"/>
              </a:rPr>
              <a:t>O(</a:t>
            </a:r>
            <a:r>
              <a:rPr lang="pt-BR" sz="2400" baseline="30000" dirty="0" smtClean="0">
                <a:latin typeface="Tahoma" panose="020B0604030504040204" pitchFamily="34" charset="0"/>
                <a:ea typeface="Tahoma" panose="020B0604030504040204" pitchFamily="34" charset="0"/>
                <a:cs typeface="Tahoma" panose="020B0604030504040204" pitchFamily="34" charset="0"/>
              </a:rPr>
              <a:t>3</a:t>
            </a:r>
            <a:r>
              <a:rPr lang="pt-BR" sz="2400" dirty="0" smtClean="0">
                <a:latin typeface="Tahoma" panose="020B0604030504040204" pitchFamily="34" charset="0"/>
                <a:ea typeface="Tahoma" panose="020B0604030504040204" pitchFamily="34" charset="0"/>
                <a:cs typeface="Tahoma" panose="020B0604030504040204" pitchFamily="34" charset="0"/>
              </a:rPr>
              <a:t>P)+ NO</a:t>
            </a:r>
            <a:endParaRPr lang="pt-BR" sz="2400" dirty="0">
              <a:latin typeface="Tahoma" panose="020B0604030504040204" pitchFamily="34" charset="0"/>
              <a:ea typeface="Tahoma" panose="020B0604030504040204" pitchFamily="34" charset="0"/>
              <a:cs typeface="Tahoma" panose="020B0604030504040204" pitchFamily="34" charset="0"/>
            </a:endParaRPr>
          </a:p>
          <a:p>
            <a:r>
              <a:rPr lang="pt-BR" sz="2400" dirty="0" smtClean="0">
                <a:latin typeface="Tahoma" panose="020B0604030504040204" pitchFamily="34" charset="0"/>
                <a:ea typeface="Tahoma" panose="020B0604030504040204" pitchFamily="34" charset="0"/>
                <a:cs typeface="Tahoma" panose="020B0604030504040204" pitchFamily="34" charset="0"/>
              </a:rPr>
              <a:t>O(</a:t>
            </a:r>
            <a:r>
              <a:rPr lang="pt-BR" sz="2400" baseline="30000" dirty="0" smtClean="0">
                <a:latin typeface="Tahoma" panose="020B0604030504040204" pitchFamily="34" charset="0"/>
                <a:ea typeface="Tahoma" panose="020B0604030504040204" pitchFamily="34" charset="0"/>
                <a:cs typeface="Tahoma" panose="020B0604030504040204" pitchFamily="34" charset="0"/>
              </a:rPr>
              <a:t>3</a:t>
            </a:r>
            <a:r>
              <a:rPr lang="pt-BR" sz="2400" dirty="0" smtClean="0">
                <a:latin typeface="Tahoma" panose="020B0604030504040204" pitchFamily="34" charset="0"/>
                <a:ea typeface="Tahoma" panose="020B0604030504040204" pitchFamily="34" charset="0"/>
                <a:cs typeface="Tahoma" panose="020B0604030504040204" pitchFamily="34" charset="0"/>
              </a:rPr>
              <a:t>P</a:t>
            </a:r>
            <a:r>
              <a:rPr lang="pt-BR" sz="2400" dirty="0">
                <a:latin typeface="Tahoma" panose="020B0604030504040204" pitchFamily="34" charset="0"/>
                <a:ea typeface="Tahoma" panose="020B0604030504040204" pitchFamily="34" charset="0"/>
                <a:cs typeface="Tahoma" panose="020B0604030504040204" pitchFamily="34" charset="0"/>
              </a:rPr>
              <a:t>) + O</a:t>
            </a:r>
            <a:r>
              <a:rPr lang="pt-BR" sz="2400" baseline="-25000" dirty="0">
                <a:latin typeface="Tahoma" panose="020B0604030504040204" pitchFamily="34" charset="0"/>
                <a:ea typeface="Tahoma" panose="020B0604030504040204" pitchFamily="34" charset="0"/>
                <a:cs typeface="Tahoma" panose="020B0604030504040204" pitchFamily="34" charset="0"/>
              </a:rPr>
              <a:t>2</a:t>
            </a:r>
            <a:r>
              <a:rPr lang="pt-BR" sz="2400" dirty="0">
                <a:latin typeface="Tahoma" panose="020B0604030504040204" pitchFamily="34" charset="0"/>
                <a:ea typeface="Tahoma" panose="020B0604030504040204" pitchFamily="34" charset="0"/>
                <a:cs typeface="Tahoma" panose="020B0604030504040204" pitchFamily="34" charset="0"/>
              </a:rPr>
              <a:t> + M → O</a:t>
            </a:r>
            <a:r>
              <a:rPr lang="pt-BR" sz="2400" baseline="-25000" dirty="0">
                <a:latin typeface="Tahoma" panose="020B0604030504040204" pitchFamily="34" charset="0"/>
                <a:ea typeface="Tahoma" panose="020B0604030504040204" pitchFamily="34" charset="0"/>
                <a:cs typeface="Tahoma" panose="020B0604030504040204" pitchFamily="34" charset="0"/>
              </a:rPr>
              <a:t>3</a:t>
            </a:r>
            <a:r>
              <a:rPr lang="pt-BR" sz="2400" dirty="0">
                <a:latin typeface="Tahoma" panose="020B0604030504040204" pitchFamily="34" charset="0"/>
                <a:ea typeface="Tahoma" panose="020B0604030504040204" pitchFamily="34" charset="0"/>
                <a:cs typeface="Tahoma" panose="020B0604030504040204" pitchFamily="34" charset="0"/>
              </a:rPr>
              <a:t> + </a:t>
            </a:r>
            <a:r>
              <a:rPr lang="pt-BR" sz="2400" dirty="0" smtClean="0">
                <a:latin typeface="Tahoma" panose="020B0604030504040204" pitchFamily="34" charset="0"/>
                <a:ea typeface="Tahoma" panose="020B0604030504040204" pitchFamily="34" charset="0"/>
                <a:cs typeface="Tahoma" panose="020B0604030504040204" pitchFamily="34" charset="0"/>
              </a:rPr>
              <a:t>M</a:t>
            </a:r>
          </a:p>
          <a:p>
            <a:r>
              <a:rPr lang="en-US" sz="2400" dirty="0" smtClean="0">
                <a:latin typeface="Tahoma" panose="020B0604030504040204" pitchFamily="34" charset="0"/>
                <a:ea typeface="Tahoma" panose="020B0604030504040204" pitchFamily="34" charset="0"/>
                <a:cs typeface="Tahoma" panose="020B0604030504040204" pitchFamily="34" charset="0"/>
              </a:rPr>
              <a:t>O</a:t>
            </a:r>
            <a:r>
              <a:rPr 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sz="2400" dirty="0">
                <a:latin typeface="Tahoma" panose="020B0604030504040204" pitchFamily="34" charset="0"/>
                <a:ea typeface="Tahoma" panose="020B0604030504040204" pitchFamily="34" charset="0"/>
                <a:cs typeface="Tahoma" panose="020B0604030504040204" pitchFamily="34" charset="0"/>
              </a:rPr>
              <a:t> + NO → O</a:t>
            </a:r>
            <a:r>
              <a:rPr lang="en-US" sz="2400" baseline="-25000" dirty="0">
                <a:latin typeface="Tahoma" panose="020B0604030504040204" pitchFamily="34" charset="0"/>
                <a:ea typeface="Tahoma" panose="020B0604030504040204" pitchFamily="34" charset="0"/>
                <a:cs typeface="Tahoma" panose="020B0604030504040204" pitchFamily="34" charset="0"/>
              </a:rPr>
              <a:t>2 </a:t>
            </a:r>
            <a:r>
              <a:rPr lang="en-US" sz="2400" dirty="0">
                <a:latin typeface="Tahoma" panose="020B0604030504040204" pitchFamily="34" charset="0"/>
                <a:ea typeface="Tahoma" panose="020B0604030504040204" pitchFamily="34" charset="0"/>
                <a:cs typeface="Tahoma" panose="020B0604030504040204" pitchFamily="34" charset="0"/>
              </a:rPr>
              <a:t>+ NO</a:t>
            </a:r>
            <a:r>
              <a:rPr lang="en-US" sz="2400" baseline="-25000" dirty="0">
                <a:latin typeface="Tahoma" panose="020B0604030504040204" pitchFamily="34" charset="0"/>
                <a:ea typeface="Tahoma" panose="020B0604030504040204" pitchFamily="34" charset="0"/>
                <a:cs typeface="Tahoma" panose="020B0604030504040204" pitchFamily="34" charset="0"/>
              </a:rPr>
              <a:t>2</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7" name="Text Box 3"/>
          <p:cNvSpPr txBox="1">
            <a:spLocks noChangeArrowheads="1"/>
          </p:cNvSpPr>
          <p:nvPr/>
        </p:nvSpPr>
        <p:spPr bwMode="auto">
          <a:xfrm>
            <a:off x="215347" y="2257933"/>
            <a:ext cx="8809590" cy="1631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buFont typeface="Arial" panose="020B0604020202020204" pitchFamily="34" charset="0"/>
              <a:buChar char="•"/>
              <a:defRPr/>
            </a:pPr>
            <a:r>
              <a:rPr lang="it-IT" sz="2500" dirty="0" smtClean="0">
                <a:latin typeface="Tahoma" panose="020B0604030504040204" pitchFamily="34" charset="0"/>
                <a:ea typeface="Tahoma" panose="020B0604030504040204" pitchFamily="34" charset="0"/>
                <a:cs typeface="Tahoma" panose="020B0604030504040204" pitchFamily="34" charset="0"/>
              </a:rPr>
              <a:t>CO (or VOCs, CH</a:t>
            </a:r>
            <a:r>
              <a:rPr lang="it-IT" sz="2500" baseline="-25000" dirty="0" smtClean="0">
                <a:latin typeface="Tahoma" panose="020B0604030504040204" pitchFamily="34" charset="0"/>
                <a:ea typeface="Tahoma" panose="020B0604030504040204" pitchFamily="34" charset="0"/>
                <a:cs typeface="Tahoma" panose="020B0604030504040204" pitchFamily="34" charset="0"/>
              </a:rPr>
              <a:t>4</a:t>
            </a:r>
            <a:r>
              <a:rPr lang="it-IT" sz="2500" dirty="0" smtClean="0">
                <a:latin typeface="Tahoma" panose="020B0604030504040204" pitchFamily="34" charset="0"/>
                <a:ea typeface="Tahoma" panose="020B0604030504040204" pitchFamily="34" charset="0"/>
                <a:cs typeface="Tahoma" panose="020B0604030504040204" pitchFamily="34" charset="0"/>
              </a:rPr>
              <a:t>, NMHC) in addition to NO</a:t>
            </a:r>
            <a:r>
              <a:rPr lang="it-IT" sz="2500" baseline="-25000" dirty="0" smtClean="0">
                <a:latin typeface="Tahoma" panose="020B0604030504040204" pitchFamily="34" charset="0"/>
                <a:ea typeface="Tahoma" panose="020B0604030504040204" pitchFamily="34" charset="0"/>
                <a:cs typeface="Tahoma" panose="020B0604030504040204" pitchFamily="34" charset="0"/>
              </a:rPr>
              <a:t>x</a:t>
            </a:r>
            <a:r>
              <a:rPr lang="it-IT" sz="2500" dirty="0" smtClean="0">
                <a:latin typeface="Tahoma" panose="020B0604030504040204" pitchFamily="34" charset="0"/>
                <a:ea typeface="Tahoma" panose="020B0604030504040204" pitchFamily="34" charset="0"/>
                <a:cs typeface="Tahoma" panose="020B0604030504040204" pitchFamily="34" charset="0"/>
              </a:rPr>
              <a:t> are required for photochemical generation of O</a:t>
            </a:r>
            <a:r>
              <a:rPr lang="it-IT" sz="2500" baseline="-25000" dirty="0" smtClean="0">
                <a:latin typeface="Tahoma" panose="020B0604030504040204" pitchFamily="34" charset="0"/>
                <a:ea typeface="Tahoma" panose="020B0604030504040204" pitchFamily="34" charset="0"/>
                <a:cs typeface="Tahoma" panose="020B0604030504040204" pitchFamily="34" charset="0"/>
              </a:rPr>
              <a:t>3</a:t>
            </a:r>
          </a:p>
          <a:p>
            <a:pPr marL="342900" indent="-342900">
              <a:buFont typeface="Arial" panose="020B0604020202020204" pitchFamily="34" charset="0"/>
              <a:buChar char="•"/>
              <a:defRPr/>
            </a:pPr>
            <a:r>
              <a:rPr lang="it-IT" sz="2500" dirty="0" smtClean="0">
                <a:latin typeface="Tahoma" panose="020B0604030504040204" pitchFamily="34" charset="0"/>
                <a:ea typeface="Tahoma" panose="020B0604030504040204" pitchFamily="34" charset="0"/>
                <a:cs typeface="Tahoma" panose="020B0604030504040204" pitchFamily="34" charset="0"/>
              </a:rPr>
              <a:t>Small concentrations also from natural VOC and NO</a:t>
            </a:r>
            <a:r>
              <a:rPr lang="it-IT" sz="2500" baseline="-25000" dirty="0" smtClean="0">
                <a:latin typeface="Tahoma" panose="020B0604030504040204" pitchFamily="34" charset="0"/>
                <a:ea typeface="Tahoma" panose="020B0604030504040204" pitchFamily="34" charset="0"/>
                <a:cs typeface="Tahoma" panose="020B0604030504040204" pitchFamily="34" charset="0"/>
              </a:rPr>
              <a:t>x</a:t>
            </a:r>
            <a:r>
              <a:rPr lang="it-IT" sz="2500" dirty="0" smtClean="0">
                <a:latin typeface="Tahoma" panose="020B0604030504040204" pitchFamily="34" charset="0"/>
                <a:ea typeface="Tahoma" panose="020B0604030504040204" pitchFamily="34" charset="0"/>
                <a:cs typeface="Tahoma" panose="020B0604030504040204" pitchFamily="34" charset="0"/>
              </a:rPr>
              <a:t> emissions</a:t>
            </a:r>
          </a:p>
        </p:txBody>
      </p:sp>
      <p:pic>
        <p:nvPicPr>
          <p:cNvPr id="2" name="Picture 1"/>
          <p:cNvPicPr>
            <a:picLocks noChangeAspect="1"/>
          </p:cNvPicPr>
          <p:nvPr/>
        </p:nvPicPr>
        <p:blipFill>
          <a:blip r:embed="rId3"/>
          <a:stretch>
            <a:fillRect/>
          </a:stretch>
        </p:blipFill>
        <p:spPr>
          <a:xfrm>
            <a:off x="460367" y="5373216"/>
            <a:ext cx="3888387" cy="1305109"/>
          </a:xfrm>
          <a:prstGeom prst="rect">
            <a:avLst/>
          </a:prstGeom>
        </p:spPr>
      </p:pic>
      <p:sp>
        <p:nvSpPr>
          <p:cNvPr id="13" name="Rectangle 12"/>
          <p:cNvSpPr/>
          <p:nvPr/>
        </p:nvSpPr>
        <p:spPr>
          <a:xfrm>
            <a:off x="4571998" y="5288340"/>
            <a:ext cx="4411031" cy="1569660"/>
          </a:xfrm>
          <a:prstGeom prst="rect">
            <a:avLst/>
          </a:prstGeom>
        </p:spPr>
        <p:txBody>
          <a:bodyPr wrap="square">
            <a:spAutoFit/>
          </a:bodyPr>
          <a:lstStyle/>
          <a:p>
            <a:r>
              <a:rPr lang="it-IT" sz="2400" dirty="0" smtClean="0">
                <a:latin typeface="Tahoma" panose="020B0604030504040204" pitchFamily="34" charset="0"/>
                <a:ea typeface="Tahoma" panose="020B0604030504040204" pitchFamily="34" charset="0"/>
                <a:cs typeface="Tahoma" panose="020B0604030504040204" pitchFamily="34" charset="0"/>
              </a:rPr>
              <a:t>Only mildly reactive with VOCs: it essentially reacts only with </a:t>
            </a: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alkenes </a:t>
            </a:r>
            <a:r>
              <a:rPr lang="it-IT" sz="2400" dirty="0" smtClean="0">
                <a:latin typeface="Tahoma" panose="020B0604030504040204" pitchFamily="34" charset="0"/>
                <a:ea typeface="Tahoma" panose="020B0604030504040204" pitchFamily="34" charset="0"/>
                <a:cs typeface="Tahoma" panose="020B0604030504040204" pitchFamily="34" charset="0"/>
              </a:rPr>
              <a:t>by  addition reactions to the double bond</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5580112" y="3740839"/>
            <a:ext cx="3120035" cy="1200329"/>
          </a:xfrm>
          <a:prstGeom prst="rect">
            <a:avLst/>
          </a:prstGeom>
          <a:ln w="38100">
            <a:solidFill>
              <a:srgbClr val="00B050"/>
            </a:solidFill>
          </a:ln>
        </p:spPr>
        <p:txBody>
          <a:bodyPr wrap="square">
            <a:spAutoFit/>
          </a:bodyPr>
          <a:lstStyle/>
          <a:p>
            <a:r>
              <a:rPr lang="it-IT" sz="2400" dirty="0" smtClean="0">
                <a:solidFill>
                  <a:srgbClr val="00B050"/>
                </a:solidFill>
                <a:latin typeface="Tahoma" panose="020B0604030504040204" pitchFamily="34" charset="0"/>
                <a:ea typeface="Tahoma" panose="020B0604030504040204" pitchFamily="34" charset="0"/>
                <a:cs typeface="Tahoma" panose="020B0604030504040204" pitchFamily="34" charset="0"/>
              </a:rPr>
              <a:t>PHOTOLYTIC sources</a:t>
            </a:r>
          </a:p>
          <a:p>
            <a:r>
              <a:rPr lang="it-IT" sz="2400" dirty="0" smtClean="0">
                <a:solidFill>
                  <a:srgbClr val="00B050"/>
                </a:solidFill>
                <a:latin typeface="Tahoma" panose="020B0604030504040204" pitchFamily="34" charset="0"/>
                <a:ea typeface="Tahoma" panose="020B0604030504040204" pitchFamily="34" charset="0"/>
                <a:cs typeface="Tahoma" panose="020B0604030504040204" pitchFamily="34" charset="0"/>
              </a:rPr>
              <a:t>DAY-TIME + NIGHT-TIME oxidant</a:t>
            </a:r>
            <a:endParaRPr lang="en-US" sz="24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 Box 3"/>
          <p:cNvSpPr txBox="1">
            <a:spLocks noChangeArrowheads="1"/>
          </p:cNvSpPr>
          <p:nvPr/>
        </p:nvSpPr>
        <p:spPr bwMode="auto">
          <a:xfrm>
            <a:off x="215347" y="3757152"/>
            <a:ext cx="5508781" cy="12464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buFont typeface="Arial" panose="020B0604020202020204" pitchFamily="34" charset="0"/>
              <a:buChar char="•"/>
              <a:defRPr/>
            </a:pPr>
            <a:r>
              <a:rPr lang="it-IT" sz="2500" dirty="0" smtClean="0">
                <a:latin typeface="Tahoma" panose="020B0604030504040204" pitchFamily="34" charset="0"/>
                <a:ea typeface="Tahoma" panose="020B0604030504040204" pitchFamily="34" charset="0"/>
                <a:cs typeface="Tahoma" panose="020B0604030504040204" pitchFamily="34" charset="0"/>
              </a:rPr>
              <a:t>O</a:t>
            </a:r>
            <a:r>
              <a:rPr lang="it-IT" sz="2500" baseline="-25000" dirty="0" smtClean="0">
                <a:latin typeface="Tahoma" panose="020B0604030504040204" pitchFamily="34" charset="0"/>
                <a:ea typeface="Tahoma" panose="020B0604030504040204" pitchFamily="34" charset="0"/>
                <a:cs typeface="Tahoma" panose="020B0604030504040204" pitchFamily="34" charset="0"/>
              </a:rPr>
              <a:t>3</a:t>
            </a:r>
            <a:r>
              <a:rPr lang="it-IT" sz="2500" dirty="0" smtClean="0">
                <a:latin typeface="Tahoma" panose="020B0604030504040204" pitchFamily="34" charset="0"/>
                <a:ea typeface="Tahoma" panose="020B0604030504040204" pitchFamily="34" charset="0"/>
                <a:cs typeface="Tahoma" panose="020B0604030504040204" pitchFamily="34" charset="0"/>
              </a:rPr>
              <a:t> is long-lived </a:t>
            </a:r>
            <a:r>
              <a:rPr lang="it-IT" sz="25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transported downwind and survival into nigthtime hours</a:t>
            </a:r>
            <a:endParaRPr lang="it-IT" sz="2500" dirty="0" smtClean="0">
              <a:latin typeface="Tahoma" panose="020B0604030504040204" pitchFamily="34" charset="0"/>
              <a:ea typeface="Tahoma" panose="020B0604030504040204" pitchFamily="34" charset="0"/>
              <a:cs typeface="Tahoma" panose="020B0604030504040204" pitchFamily="34" charset="0"/>
            </a:endParaRPr>
          </a:p>
        </p:txBody>
      </p:sp>
      <p:sp>
        <p:nvSpPr>
          <p:cNvPr id="11" name="Rettangolo 4"/>
          <p:cNvSpPr/>
          <p:nvPr/>
        </p:nvSpPr>
        <p:spPr>
          <a:xfrm>
            <a:off x="559815" y="4957459"/>
            <a:ext cx="1804766" cy="477054"/>
          </a:xfrm>
          <a:prstGeom prst="rect">
            <a:avLst/>
          </a:prstGeom>
        </p:spPr>
        <p:txBody>
          <a:bodyPr wrap="square">
            <a:spAutoFit/>
          </a:bodyPr>
          <a:lstStyle/>
          <a:p>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Reactivity</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4357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3" grpId="1"/>
      <p:bldP spid="15" grpId="0" animBg="1"/>
      <p:bldP spid="11" grpId="0"/>
      <p:bldP spid="1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olo 4"/>
          <p:cNvSpPr txBox="1">
            <a:spLocks/>
          </p:cNvSpPr>
          <p:nvPr/>
        </p:nvSpPr>
        <p:spPr>
          <a:xfrm>
            <a:off x="119062" y="-27384"/>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NO</a:t>
            </a:r>
            <a:r>
              <a:rPr lang="it-IT" altLang="en-US" sz="3500" baseline="-25000" dirty="0" smtClean="0">
                <a:solidFill>
                  <a:srgbClr val="3333FF"/>
                </a:solidFill>
                <a:latin typeface="Tahoma" panose="020B0604030504040204" pitchFamily="34" charset="0"/>
                <a:cs typeface="Tahoma" panose="020B0604030504040204" pitchFamily="34" charset="0"/>
              </a:rPr>
              <a:t>3</a:t>
            </a:r>
            <a:r>
              <a:rPr lang="it-IT" altLang="en-US" sz="3500" dirty="0" smtClean="0">
                <a:solidFill>
                  <a:srgbClr val="3333FF"/>
                </a:solidFill>
                <a:latin typeface="Tahoma" panose="020B0604030504040204" pitchFamily="34" charset="0"/>
                <a:cs typeface="Tahoma" panose="020B0604030504040204" pitchFamily="34" charset="0"/>
              </a:rPr>
              <a:t> radical </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4" name="Connettore diritto 9"/>
          <p:cNvCxnSpPr/>
          <p:nvPr/>
        </p:nvCxnSpPr>
        <p:spPr>
          <a:xfrm>
            <a:off x="534986"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60468" y="1967723"/>
            <a:ext cx="4643580" cy="461665"/>
          </a:xfrm>
          <a:prstGeom prst="rect">
            <a:avLst/>
          </a:prstGeom>
        </p:spPr>
        <p:txBody>
          <a:bodyPr wrap="square">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Readily </a:t>
            </a:r>
            <a:r>
              <a:rPr lang="en-US" sz="2400" dirty="0" err="1" smtClean="0">
                <a:latin typeface="Tahoma" panose="020B0604030504040204" pitchFamily="34" charset="0"/>
                <a:ea typeface="Tahoma" panose="020B0604030504040204" pitchFamily="34" charset="0"/>
                <a:cs typeface="Tahoma" panose="020B0604030504040204" pitchFamily="34" charset="0"/>
              </a:rPr>
              <a:t>photolyzed</a:t>
            </a:r>
            <a:r>
              <a:rPr lang="en-US" sz="2400" dirty="0" smtClean="0">
                <a:latin typeface="Tahoma" panose="020B0604030504040204" pitchFamily="34" charset="0"/>
                <a:ea typeface="Tahoma" panose="020B0604030504040204" pitchFamily="34" charset="0"/>
                <a:cs typeface="Tahoma" panose="020B0604030504040204" pitchFamily="34" charset="0"/>
              </a:rPr>
              <a:t> by VIS light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7" name="Rettangolo 4"/>
          <p:cNvSpPr/>
          <p:nvPr/>
        </p:nvSpPr>
        <p:spPr>
          <a:xfrm>
            <a:off x="365249" y="777352"/>
            <a:ext cx="6006951" cy="477054"/>
          </a:xfrm>
          <a:prstGeom prst="rect">
            <a:avLst/>
          </a:prstGeom>
        </p:spPr>
        <p:txBody>
          <a:bodyPr wrap="square">
            <a:spAutoFit/>
          </a:bodyPr>
          <a:lstStyle/>
          <a:p>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Sources</a:t>
            </a:r>
            <a:endParaRPr lang="it-IT" sz="2500" dirty="0">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3"/>
          <a:stretch>
            <a:fillRect/>
          </a:stretch>
        </p:blipFill>
        <p:spPr>
          <a:xfrm>
            <a:off x="395536" y="1268760"/>
            <a:ext cx="4097162" cy="548094"/>
          </a:xfrm>
          <a:prstGeom prst="rect">
            <a:avLst/>
          </a:prstGeom>
        </p:spPr>
      </p:pic>
      <p:pic>
        <p:nvPicPr>
          <p:cNvPr id="16" name="Picture 15"/>
          <p:cNvPicPr>
            <a:picLocks noChangeAspect="1"/>
          </p:cNvPicPr>
          <p:nvPr/>
        </p:nvPicPr>
        <p:blipFill>
          <a:blip r:embed="rId4"/>
          <a:stretch>
            <a:fillRect/>
          </a:stretch>
        </p:blipFill>
        <p:spPr>
          <a:xfrm>
            <a:off x="5173751" y="791844"/>
            <a:ext cx="3435260" cy="2176813"/>
          </a:xfrm>
          <a:prstGeom prst="rect">
            <a:avLst/>
          </a:prstGeom>
        </p:spPr>
      </p:pic>
      <p:pic>
        <p:nvPicPr>
          <p:cNvPr id="17" name="Picture 16"/>
          <p:cNvPicPr>
            <a:picLocks noChangeAspect="1"/>
          </p:cNvPicPr>
          <p:nvPr/>
        </p:nvPicPr>
        <p:blipFill>
          <a:blip r:embed="rId5"/>
          <a:stretch>
            <a:fillRect/>
          </a:stretch>
        </p:blipFill>
        <p:spPr>
          <a:xfrm>
            <a:off x="763558" y="2570553"/>
            <a:ext cx="3501163" cy="1103392"/>
          </a:xfrm>
          <a:prstGeom prst="rect">
            <a:avLst/>
          </a:prstGeom>
        </p:spPr>
      </p:pic>
      <p:sp>
        <p:nvSpPr>
          <p:cNvPr id="20" name="Rectangle 19"/>
          <p:cNvSpPr/>
          <p:nvPr/>
        </p:nvSpPr>
        <p:spPr>
          <a:xfrm>
            <a:off x="5018207" y="3099343"/>
            <a:ext cx="3746348" cy="830997"/>
          </a:xfrm>
          <a:prstGeom prst="rect">
            <a:avLst/>
          </a:prstGeom>
          <a:ln w="38100">
            <a:solidFill>
              <a:srgbClr val="00B050"/>
            </a:solidFill>
          </a:ln>
        </p:spPr>
        <p:txBody>
          <a:bodyPr wrap="square">
            <a:spAutoFit/>
          </a:bodyPr>
          <a:lstStyle/>
          <a:p>
            <a:r>
              <a:rPr lang="it-IT" sz="2400" dirty="0" smtClean="0">
                <a:solidFill>
                  <a:srgbClr val="00B050"/>
                </a:solidFill>
                <a:latin typeface="Tahoma" panose="020B0604030504040204" pitchFamily="34" charset="0"/>
                <a:ea typeface="Tahoma" panose="020B0604030504040204" pitchFamily="34" charset="0"/>
                <a:cs typeface="Tahoma" panose="020B0604030504040204" pitchFamily="34" charset="0"/>
              </a:rPr>
              <a:t>PHOTOLYTIC destruction</a:t>
            </a:r>
          </a:p>
          <a:p>
            <a:r>
              <a:rPr lang="it-IT" sz="2400" dirty="0" smtClean="0">
                <a:solidFill>
                  <a:srgbClr val="00B050"/>
                </a:solidFill>
                <a:latin typeface="Tahoma" panose="020B0604030504040204" pitchFamily="34" charset="0"/>
                <a:ea typeface="Tahoma" panose="020B0604030504040204" pitchFamily="34" charset="0"/>
                <a:cs typeface="Tahoma" panose="020B0604030504040204" pitchFamily="34" charset="0"/>
              </a:rPr>
              <a:t>NIGHT-TIME oxidant</a:t>
            </a:r>
            <a:endParaRPr lang="en-US" sz="24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1" name="Rettangolo 4"/>
          <p:cNvSpPr/>
          <p:nvPr/>
        </p:nvSpPr>
        <p:spPr>
          <a:xfrm>
            <a:off x="372537" y="3645024"/>
            <a:ext cx="6006951" cy="477054"/>
          </a:xfrm>
          <a:prstGeom prst="rect">
            <a:avLst/>
          </a:prstGeom>
        </p:spPr>
        <p:txBody>
          <a:bodyPr wrap="square">
            <a:spAutoFit/>
          </a:bodyPr>
          <a:lstStyle/>
          <a:p>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Reaction</a:t>
            </a:r>
            <a:endParaRPr lang="it-IT" sz="2500" dirty="0">
              <a:latin typeface="Tahoma" panose="020B0604030504040204" pitchFamily="34" charset="0"/>
              <a:ea typeface="Tahoma" panose="020B0604030504040204" pitchFamily="34" charset="0"/>
              <a:cs typeface="Tahoma" panose="020B0604030504040204" pitchFamily="34" charset="0"/>
            </a:endParaRPr>
          </a:p>
        </p:txBody>
      </p:sp>
      <p:pic>
        <p:nvPicPr>
          <p:cNvPr id="19" name="Picture 18"/>
          <p:cNvPicPr>
            <a:picLocks noChangeAspect="1"/>
          </p:cNvPicPr>
          <p:nvPr/>
        </p:nvPicPr>
        <p:blipFill>
          <a:blip r:embed="rId6"/>
          <a:stretch>
            <a:fillRect/>
          </a:stretch>
        </p:blipFill>
        <p:spPr>
          <a:xfrm>
            <a:off x="459632" y="4164347"/>
            <a:ext cx="4297735" cy="522586"/>
          </a:xfrm>
          <a:prstGeom prst="rect">
            <a:avLst/>
          </a:prstGeom>
        </p:spPr>
      </p:pic>
      <p:sp>
        <p:nvSpPr>
          <p:cNvPr id="24" name="Rectangle 23"/>
          <p:cNvSpPr/>
          <p:nvPr/>
        </p:nvSpPr>
        <p:spPr>
          <a:xfrm>
            <a:off x="4933006" y="4160445"/>
            <a:ext cx="4091931" cy="1569660"/>
          </a:xfrm>
          <a:prstGeom prst="rect">
            <a:avLst/>
          </a:prstGeom>
        </p:spPr>
        <p:txBody>
          <a:bodyPr wrap="square">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NO</a:t>
            </a:r>
            <a:r>
              <a:rPr 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sz="2400" dirty="0" smtClean="0">
                <a:latin typeface="Tahoma" panose="020B0604030504040204" pitchFamily="34" charset="0"/>
                <a:ea typeface="Tahoma" panose="020B0604030504040204" pitchFamily="34" charset="0"/>
                <a:cs typeface="Tahoma" panose="020B0604030504040204" pitchFamily="34" charset="0"/>
              </a:rPr>
              <a:t> is a source of HNO</a:t>
            </a:r>
            <a:r>
              <a:rPr 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sz="2400" dirty="0" smtClean="0">
                <a:latin typeface="Tahoma" panose="020B0604030504040204" pitchFamily="34" charset="0"/>
                <a:ea typeface="Tahoma" panose="020B0604030504040204" pitchFamily="34" charset="0"/>
                <a:cs typeface="Tahoma" panose="020B0604030504040204" pitchFamily="34" charset="0"/>
              </a:rPr>
              <a:t> by night. It is a chemical reservoir of NO</a:t>
            </a:r>
            <a:r>
              <a:rPr lang="en-US" sz="2400" baseline="-25000" dirty="0" smtClean="0">
                <a:latin typeface="Tahoma" panose="020B0604030504040204" pitchFamily="34" charset="0"/>
                <a:ea typeface="Tahoma" panose="020B0604030504040204" pitchFamily="34" charset="0"/>
                <a:cs typeface="Tahoma" panose="020B0604030504040204" pitchFamily="34" charset="0"/>
              </a:rPr>
              <a:t>x</a:t>
            </a:r>
            <a:r>
              <a:rPr lang="en-US" sz="2400" dirty="0" smtClean="0">
                <a:latin typeface="Tahoma" panose="020B0604030504040204" pitchFamily="34" charset="0"/>
                <a:ea typeface="Tahoma" panose="020B0604030504040204" pitchFamily="34" charset="0"/>
                <a:cs typeface="Tahoma" panose="020B0604030504040204" pitchFamily="34" charset="0"/>
              </a:rPr>
              <a:t> that are liberated during daytime</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424920" y="4880773"/>
            <a:ext cx="4630042" cy="492443"/>
          </a:xfrm>
          <a:prstGeom prst="rect">
            <a:avLst/>
          </a:prstGeom>
        </p:spPr>
        <p:txBody>
          <a:bodyPr wrap="square">
            <a:spAutoFit/>
          </a:bodyPr>
          <a:lstStyle/>
          <a:p>
            <a:r>
              <a:rPr lang="pt-BR" sz="2600" dirty="0" smtClean="0">
                <a:latin typeface="Tahoma" panose="020B0604030504040204" pitchFamily="34" charset="0"/>
                <a:ea typeface="Tahoma" panose="020B0604030504040204" pitchFamily="34" charset="0"/>
                <a:cs typeface="Tahoma" panose="020B0604030504040204" pitchFamily="34" charset="0"/>
              </a:rPr>
              <a:t>NO</a:t>
            </a:r>
            <a:r>
              <a:rPr lang="pt-BR" sz="2600" baseline="-25000" dirty="0" smtClean="0">
                <a:latin typeface="Tahoma" panose="020B0604030504040204" pitchFamily="34" charset="0"/>
                <a:ea typeface="Tahoma" panose="020B0604030504040204" pitchFamily="34" charset="0"/>
                <a:cs typeface="Tahoma" panose="020B0604030504040204" pitchFamily="34" charset="0"/>
              </a:rPr>
              <a:t>3</a:t>
            </a:r>
            <a:r>
              <a:rPr lang="pt-BR" sz="2600" dirty="0" smtClean="0">
                <a:latin typeface="Tahoma" panose="020B0604030504040204" pitchFamily="34" charset="0"/>
                <a:ea typeface="Tahoma" panose="020B0604030504040204" pitchFamily="34" charset="0"/>
                <a:cs typeface="Tahoma" panose="020B0604030504040204" pitchFamily="34" charset="0"/>
              </a:rPr>
              <a:t> </a:t>
            </a:r>
            <a:r>
              <a:rPr lang="pt-BR" sz="2600" dirty="0">
                <a:latin typeface="Tahoma" panose="020B0604030504040204" pitchFamily="34" charset="0"/>
                <a:ea typeface="Tahoma" panose="020B0604030504040204" pitchFamily="34" charset="0"/>
                <a:cs typeface="Tahoma" panose="020B0604030504040204" pitchFamily="34" charset="0"/>
              </a:rPr>
              <a:t>+ </a:t>
            </a:r>
            <a:r>
              <a:rPr lang="en-US" sz="2600" dirty="0" smtClean="0">
                <a:latin typeface="Tahoma" panose="020B0604030504040204" pitchFamily="34" charset="0"/>
                <a:ea typeface="Tahoma" panose="020B0604030504040204" pitchFamily="34" charset="0"/>
                <a:cs typeface="Tahoma" panose="020B0604030504040204" pitchFamily="34" charset="0"/>
              </a:rPr>
              <a:t>HCHO </a:t>
            </a:r>
            <a:r>
              <a:rPr lang="pt-BR" sz="2600" dirty="0" smtClean="0">
                <a:latin typeface="Tahoma" panose="020B0604030504040204" pitchFamily="34" charset="0"/>
                <a:ea typeface="Tahoma" panose="020B0604030504040204" pitchFamily="34" charset="0"/>
                <a:cs typeface="Tahoma" panose="020B0604030504040204" pitchFamily="34" charset="0"/>
              </a:rPr>
              <a:t>→ HCO+ HNO</a:t>
            </a:r>
            <a:r>
              <a:rPr lang="pt-BR" sz="2600" baseline="-25000" dirty="0" smtClean="0">
                <a:latin typeface="Tahoma" panose="020B0604030504040204" pitchFamily="34" charset="0"/>
                <a:ea typeface="Tahoma" panose="020B0604030504040204" pitchFamily="34" charset="0"/>
                <a:cs typeface="Tahoma" panose="020B0604030504040204" pitchFamily="34" charset="0"/>
              </a:rPr>
              <a:t>3</a:t>
            </a:r>
            <a:endParaRPr lang="en-US" sz="2600" baseline="-25000"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7"/>
          <a:stretch>
            <a:fillRect/>
          </a:stretch>
        </p:blipFill>
        <p:spPr>
          <a:xfrm>
            <a:off x="354766" y="5489425"/>
            <a:ext cx="4427257" cy="1208238"/>
          </a:xfrm>
          <a:prstGeom prst="rect">
            <a:avLst/>
          </a:prstGeom>
        </p:spPr>
      </p:pic>
      <p:sp>
        <p:nvSpPr>
          <p:cNvPr id="4" name="Rectangle 3"/>
          <p:cNvSpPr/>
          <p:nvPr/>
        </p:nvSpPr>
        <p:spPr>
          <a:xfrm>
            <a:off x="4499992" y="5661248"/>
            <a:ext cx="4572000" cy="1200329"/>
          </a:xfrm>
          <a:prstGeom prst="rect">
            <a:avLst/>
          </a:prstGeom>
        </p:spPr>
        <p:txBody>
          <a:bodyPr>
            <a:spAutoFit/>
          </a:bodyPr>
          <a:lstStyle/>
          <a:p>
            <a:pPr algn="ctr"/>
            <a:r>
              <a:rPr lang="en-US" dirty="0" smtClean="0">
                <a:latin typeface="Tahoma" panose="020B0604030504040204" pitchFamily="34" charset="0"/>
                <a:ea typeface="Tahoma" panose="020B0604030504040204" pitchFamily="34" charset="0"/>
                <a:cs typeface="Tahoma" panose="020B0604030504040204" pitchFamily="34" charset="0"/>
              </a:rPr>
              <a:t>Addition to </a:t>
            </a:r>
            <a:r>
              <a:rPr lang="en-US" dirty="0">
                <a:latin typeface="Tahoma" panose="020B0604030504040204" pitchFamily="34" charset="0"/>
                <a:ea typeface="Tahoma" panose="020B0604030504040204" pitchFamily="34" charset="0"/>
                <a:cs typeface="Tahoma" panose="020B0604030504040204" pitchFamily="34" charset="0"/>
              </a:rPr>
              <a:t>double bonds generates nitrate-substituted </a:t>
            </a:r>
            <a:r>
              <a:rPr lang="en-US" dirty="0" err="1">
                <a:latin typeface="Tahoma" panose="020B0604030504040204" pitchFamily="34" charset="0"/>
                <a:ea typeface="Tahoma" panose="020B0604030504040204" pitchFamily="34" charset="0"/>
                <a:cs typeface="Tahoma" panose="020B0604030504040204" pitchFamily="34" charset="0"/>
              </a:rPr>
              <a:t>peroxy</a:t>
            </a:r>
            <a:r>
              <a:rPr lang="en-US" dirty="0">
                <a:latin typeface="Tahoma" panose="020B0604030504040204" pitchFamily="34" charset="0"/>
                <a:ea typeface="Tahoma" panose="020B0604030504040204" pitchFamily="34" charset="0"/>
                <a:cs typeface="Tahoma" panose="020B0604030504040204" pitchFamily="34" charset="0"/>
              </a:rPr>
              <a:t> radicals, some of which react/decompose to generate HO</a:t>
            </a:r>
            <a:r>
              <a:rPr lang="en-US" baseline="-25000" dirty="0">
                <a:latin typeface="Tahoma" panose="020B0604030504040204" pitchFamily="34" charset="0"/>
                <a:ea typeface="Tahoma" panose="020B0604030504040204" pitchFamily="34" charset="0"/>
                <a:cs typeface="Tahoma" panose="020B0604030504040204" pitchFamily="34" charset="0"/>
              </a:rPr>
              <a:t>2</a:t>
            </a:r>
            <a:r>
              <a:rPr lang="en-US" dirty="0">
                <a:latin typeface="Tahoma" panose="020B0604030504040204" pitchFamily="34" charset="0"/>
                <a:ea typeface="Tahoma" panose="020B0604030504040204" pitchFamily="34" charset="0"/>
                <a:cs typeface="Tahoma" panose="020B0604030504040204" pitchFamily="34" charset="0"/>
              </a:rPr>
              <a:t> radicals </a:t>
            </a:r>
            <a:r>
              <a:rPr lang="en-US" altLang="en-US"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43643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21" grpId="0"/>
      <p:bldP spid="24" grpId="0"/>
      <p:bldP spid="1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olo 4"/>
          <p:cNvSpPr txBox="1">
            <a:spLocks/>
          </p:cNvSpPr>
          <p:nvPr/>
        </p:nvSpPr>
        <p:spPr>
          <a:xfrm>
            <a:off x="119062" y="-27384"/>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NO</a:t>
            </a:r>
            <a:r>
              <a:rPr lang="it-IT" altLang="en-US" sz="3500" baseline="-25000" dirty="0" smtClean="0">
                <a:solidFill>
                  <a:srgbClr val="3333FF"/>
                </a:solidFill>
                <a:latin typeface="Tahoma" panose="020B0604030504040204" pitchFamily="34" charset="0"/>
                <a:cs typeface="Tahoma" panose="020B0604030504040204" pitchFamily="34" charset="0"/>
              </a:rPr>
              <a:t>3</a:t>
            </a:r>
            <a:r>
              <a:rPr lang="it-IT" altLang="en-US" sz="3500" dirty="0" smtClean="0">
                <a:solidFill>
                  <a:srgbClr val="3333FF"/>
                </a:solidFill>
                <a:latin typeface="Tahoma" panose="020B0604030504040204" pitchFamily="34" charset="0"/>
                <a:cs typeface="Tahoma" panose="020B0604030504040204" pitchFamily="34" charset="0"/>
              </a:rPr>
              <a:t> radical </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4" name="Connettore diritto 9"/>
          <p:cNvCxnSpPr/>
          <p:nvPr/>
        </p:nvCxnSpPr>
        <p:spPr>
          <a:xfrm>
            <a:off x="534986"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Rettangolo 4"/>
          <p:cNvSpPr/>
          <p:nvPr/>
        </p:nvSpPr>
        <p:spPr>
          <a:xfrm>
            <a:off x="365249" y="777352"/>
            <a:ext cx="6006951" cy="477054"/>
          </a:xfrm>
          <a:prstGeom prst="rect">
            <a:avLst/>
          </a:prstGeom>
        </p:spPr>
        <p:txBody>
          <a:bodyPr wrap="square">
            <a:spAutoFit/>
          </a:bodyPr>
          <a:lstStyle/>
          <a:p>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Oxidation properties</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24" name="Rectangle 23"/>
          <p:cNvSpPr/>
          <p:nvPr/>
        </p:nvSpPr>
        <p:spPr>
          <a:xfrm>
            <a:off x="365249" y="1772816"/>
            <a:ext cx="8659688" cy="3785652"/>
          </a:xfrm>
          <a:prstGeom prst="rect">
            <a:avLst/>
          </a:prstGeom>
        </p:spPr>
        <p:txBody>
          <a:bodyPr wrap="square">
            <a:spAutoFit/>
          </a:bodyPr>
          <a:lstStyle/>
          <a:p>
            <a:r>
              <a:rPr lang="en-US" altLang="en-US" sz="2400" dirty="0" smtClean="0">
                <a:latin typeface="Tahoma" panose="020B0604030504040204" pitchFamily="34" charset="0"/>
                <a:ea typeface="Tahoma" panose="020B0604030504040204" pitchFamily="34" charset="0"/>
                <a:cs typeface="Tahoma" panose="020B0604030504040204" pitchFamily="34" charset="0"/>
              </a:rPr>
              <a:t>NO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altLang="en-US" sz="2400" dirty="0" smtClean="0">
                <a:latin typeface="Tahoma" panose="020B0604030504040204" pitchFamily="34" charset="0"/>
                <a:ea typeface="Tahoma" panose="020B0604030504040204" pitchFamily="34" charset="0"/>
                <a:cs typeface="Tahoma" panose="020B0604030504040204" pitchFamily="34" charset="0"/>
              </a:rPr>
              <a:t> </a:t>
            </a:r>
            <a:r>
              <a:rPr lang="en-US" altLang="en-US" sz="2400" dirty="0">
                <a:latin typeface="Tahoma" panose="020B0604030504040204" pitchFamily="34" charset="0"/>
                <a:ea typeface="Tahoma" panose="020B0604030504040204" pitchFamily="34" charset="0"/>
                <a:cs typeface="Tahoma" panose="020B0604030504040204" pitchFamily="34" charset="0"/>
              </a:rPr>
              <a:t>is less reactive at H atom abstraction than the day counterpart OH. </a:t>
            </a: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a:p>
            <a:endParaRPr lang="en-US" altLang="en-US" sz="2400" dirty="0">
              <a:latin typeface="Tahoma" panose="020B0604030504040204" pitchFamily="34" charset="0"/>
              <a:ea typeface="Tahoma" panose="020B0604030504040204" pitchFamily="34" charset="0"/>
              <a:cs typeface="Tahoma" panose="020B0604030504040204" pitchFamily="34" charset="0"/>
            </a:endParaRPr>
          </a:p>
          <a:p>
            <a:r>
              <a:rPr lang="en-US" altLang="en-US" sz="2400" dirty="0" smtClean="0">
                <a:latin typeface="Tahoma" panose="020B0604030504040204" pitchFamily="34" charset="0"/>
                <a:ea typeface="Tahoma" panose="020B0604030504040204" pitchFamily="34" charset="0"/>
                <a:cs typeface="Tahoma" panose="020B0604030504040204" pitchFamily="34" charset="0"/>
              </a:rPr>
              <a:t>However </a:t>
            </a:r>
            <a:r>
              <a:rPr lang="en-US" altLang="en-US" sz="2400" dirty="0">
                <a:latin typeface="Tahoma" panose="020B0604030504040204" pitchFamily="34" charset="0"/>
                <a:ea typeface="Tahoma" panose="020B0604030504040204" pitchFamily="34" charset="0"/>
                <a:cs typeface="Tahoma" panose="020B0604030504040204" pitchFamily="34" charset="0"/>
              </a:rPr>
              <a:t>the night time concentrations of NO</a:t>
            </a:r>
            <a:r>
              <a:rPr lang="en-US" altLang="en-US" sz="2400" baseline="-25000" dirty="0">
                <a:latin typeface="Tahoma" panose="020B0604030504040204" pitchFamily="34" charset="0"/>
                <a:ea typeface="Tahoma" panose="020B0604030504040204" pitchFamily="34" charset="0"/>
                <a:cs typeface="Tahoma" panose="020B0604030504040204" pitchFamily="34" charset="0"/>
              </a:rPr>
              <a:t>3</a:t>
            </a:r>
            <a:r>
              <a:rPr lang="en-US" altLang="en-US" sz="2400" dirty="0">
                <a:latin typeface="Tahoma" panose="020B0604030504040204" pitchFamily="34" charset="0"/>
                <a:ea typeface="Tahoma" panose="020B0604030504040204" pitchFamily="34" charset="0"/>
                <a:cs typeface="Tahoma" panose="020B0604030504040204" pitchFamily="34" charset="0"/>
              </a:rPr>
              <a:t> under some conditions is much higher than those of OH during day (e.g. 400ppt vs 0.4 </a:t>
            </a:r>
            <a:r>
              <a:rPr lang="en-US" altLang="en-US" sz="2400" dirty="0" err="1">
                <a:latin typeface="Tahoma" panose="020B0604030504040204" pitchFamily="34" charset="0"/>
                <a:ea typeface="Tahoma" panose="020B0604030504040204" pitchFamily="34" charset="0"/>
                <a:cs typeface="Tahoma" panose="020B0604030504040204" pitchFamily="34" charset="0"/>
              </a:rPr>
              <a:t>ppt</a:t>
            </a:r>
            <a:r>
              <a:rPr lang="en-US" altLang="en-US" sz="2400" dirty="0">
                <a:latin typeface="Tahoma" panose="020B0604030504040204" pitchFamily="34" charset="0"/>
                <a:ea typeface="Tahoma" panose="020B0604030504040204" pitchFamily="34" charset="0"/>
                <a:cs typeface="Tahoma" panose="020B0604030504040204" pitchFamily="34" charset="0"/>
              </a:rPr>
              <a:t>) so NO</a:t>
            </a:r>
            <a:r>
              <a:rPr lang="en-US" altLang="en-US" sz="2400" baseline="-25000" dirty="0">
                <a:latin typeface="Tahoma" panose="020B0604030504040204" pitchFamily="34" charset="0"/>
                <a:ea typeface="Tahoma" panose="020B0604030504040204" pitchFamily="34" charset="0"/>
                <a:cs typeface="Tahoma" panose="020B0604030504040204" pitchFamily="34" charset="0"/>
              </a:rPr>
              <a:t>3</a:t>
            </a:r>
            <a:r>
              <a:rPr lang="en-US" altLang="en-US" sz="2400" dirty="0">
                <a:latin typeface="Tahoma" panose="020B0604030504040204" pitchFamily="34" charset="0"/>
                <a:ea typeface="Tahoma" panose="020B0604030504040204" pitchFamily="34" charset="0"/>
                <a:cs typeface="Tahoma" panose="020B0604030504040204" pitchFamily="34" charset="0"/>
              </a:rPr>
              <a:t> can remove comparable amount of VOCs than OH, especially unsaturated </a:t>
            </a:r>
            <a:r>
              <a:rPr lang="en-US" altLang="en-US" sz="2400" dirty="0" smtClean="0">
                <a:latin typeface="Tahoma" panose="020B0604030504040204" pitchFamily="34" charset="0"/>
                <a:ea typeface="Tahoma" panose="020B0604030504040204" pitchFamily="34" charset="0"/>
                <a:cs typeface="Tahoma" panose="020B0604030504040204" pitchFamily="34" charset="0"/>
              </a:rPr>
              <a:t>ones</a:t>
            </a:r>
          </a:p>
          <a:p>
            <a:endParaRPr lang="en-US" altLang="en-US" sz="2400" dirty="0">
              <a:latin typeface="Tahoma" panose="020B0604030504040204" pitchFamily="34" charset="0"/>
              <a:ea typeface="Tahoma" panose="020B0604030504040204" pitchFamily="34" charset="0"/>
              <a:cs typeface="Tahoma" panose="020B0604030504040204" pitchFamily="34" charset="0"/>
            </a:endParaRPr>
          </a:p>
          <a:p>
            <a:r>
              <a:rPr lang="en-US" altLang="en-US" sz="2400" dirty="0">
                <a:latin typeface="Tahoma" panose="020B0604030504040204" pitchFamily="34" charset="0"/>
                <a:ea typeface="Tahoma" panose="020B0604030504040204" pitchFamily="34" charset="0"/>
                <a:cs typeface="Tahoma" panose="020B0604030504040204" pitchFamily="34" charset="0"/>
              </a:rPr>
              <a:t>NO</a:t>
            </a:r>
            <a:r>
              <a:rPr lang="en-US" altLang="en-US" sz="2400" baseline="-25000" dirty="0">
                <a:latin typeface="Tahoma" panose="020B0604030504040204" pitchFamily="34" charset="0"/>
                <a:ea typeface="Tahoma" panose="020B0604030504040204" pitchFamily="34" charset="0"/>
                <a:cs typeface="Tahoma" panose="020B0604030504040204" pitchFamily="34" charset="0"/>
              </a:rPr>
              <a:t>3</a:t>
            </a:r>
            <a:r>
              <a:rPr lang="en-US" altLang="en-US" sz="2400" dirty="0">
                <a:latin typeface="Tahoma" panose="020B0604030504040204" pitchFamily="34" charset="0"/>
                <a:ea typeface="Tahoma" panose="020B0604030504040204" pitchFamily="34" charset="0"/>
                <a:cs typeface="Tahoma" panose="020B0604030504040204" pitchFamily="34" charset="0"/>
              </a:rPr>
              <a:t> reacts more rapidly with olefins (CC double bonds) than with alkanes</a:t>
            </a:r>
            <a:r>
              <a:rPr lang="en-US" altLang="en-US" sz="2400" dirty="0" smtClean="0">
                <a:latin typeface="Tahoma" panose="020B0604030504040204" pitchFamily="34" charset="0"/>
                <a:ea typeface="Tahoma" panose="020B0604030504040204" pitchFamily="34" charset="0"/>
                <a:cs typeface="Tahoma" panose="020B0604030504040204" pitchFamily="34" charset="0"/>
              </a:rPr>
              <a:t>.</a:t>
            </a:r>
            <a:endParaRPr lang="en-US" alt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4373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olo 4"/>
          <p:cNvSpPr txBox="1">
            <a:spLocks/>
          </p:cNvSpPr>
          <p:nvPr/>
        </p:nvSpPr>
        <p:spPr>
          <a:xfrm>
            <a:off x="119062" y="-27384"/>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HOO radical </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4" name="Connettore diritto 9"/>
          <p:cNvCxnSpPr/>
          <p:nvPr/>
        </p:nvCxnSpPr>
        <p:spPr>
          <a:xfrm>
            <a:off x="534986"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885755" y="1132013"/>
            <a:ext cx="4139182" cy="1200329"/>
          </a:xfrm>
          <a:prstGeom prst="rect">
            <a:avLst/>
          </a:prstGeom>
        </p:spPr>
        <p:txBody>
          <a:bodyPr wrap="square">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Any reactions that produce H or HCO in the </a:t>
            </a:r>
            <a:r>
              <a:rPr lang="en-US" sz="2400" dirty="0" smtClean="0">
                <a:latin typeface="Tahoma" panose="020B0604030504040204" pitchFamily="34" charset="0"/>
                <a:ea typeface="Tahoma" panose="020B0604030504040204" pitchFamily="34" charset="0"/>
                <a:cs typeface="Tahoma" panose="020B0604030504040204" pitchFamily="34" charset="0"/>
              </a:rPr>
              <a:t>troposphere act </a:t>
            </a:r>
            <a:r>
              <a:rPr lang="en-US" sz="2400" dirty="0">
                <a:latin typeface="Tahoma" panose="020B0604030504040204" pitchFamily="34" charset="0"/>
                <a:ea typeface="Tahoma" panose="020B0604030504040204" pitchFamily="34" charset="0"/>
                <a:cs typeface="Tahoma" panose="020B0604030504040204" pitchFamily="34" charset="0"/>
              </a:rPr>
              <a:t>as </a:t>
            </a:r>
            <a:r>
              <a:rPr lang="en-US" sz="2400" dirty="0" smtClean="0">
                <a:latin typeface="Tahoma" panose="020B0604030504040204" pitchFamily="34" charset="0"/>
                <a:ea typeface="Tahoma" panose="020B0604030504040204" pitchFamily="34" charset="0"/>
                <a:cs typeface="Tahoma" panose="020B0604030504040204" pitchFamily="34" charset="0"/>
              </a:rPr>
              <a:t>HOO sources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stretch>
            <a:fillRect/>
          </a:stretch>
        </p:blipFill>
        <p:spPr>
          <a:xfrm>
            <a:off x="373897" y="1228678"/>
            <a:ext cx="4325046" cy="1065806"/>
          </a:xfrm>
          <a:prstGeom prst="rect">
            <a:avLst/>
          </a:prstGeom>
        </p:spPr>
      </p:pic>
      <p:sp>
        <p:nvSpPr>
          <p:cNvPr id="7" name="Rettangolo 4"/>
          <p:cNvSpPr/>
          <p:nvPr/>
        </p:nvSpPr>
        <p:spPr>
          <a:xfrm>
            <a:off x="365249" y="777352"/>
            <a:ext cx="6006951" cy="477054"/>
          </a:xfrm>
          <a:prstGeom prst="rect">
            <a:avLst/>
          </a:prstGeom>
        </p:spPr>
        <p:txBody>
          <a:bodyPr wrap="square">
            <a:spAutoFit/>
          </a:bodyPr>
          <a:lstStyle/>
          <a:p>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Sources</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8" name="Rettangolo 4"/>
          <p:cNvSpPr/>
          <p:nvPr/>
        </p:nvSpPr>
        <p:spPr>
          <a:xfrm>
            <a:off x="600738" y="5087506"/>
            <a:ext cx="7942519" cy="861774"/>
          </a:xfrm>
          <a:prstGeom prst="rect">
            <a:avLst/>
          </a:prstGeom>
        </p:spPr>
        <p:txBody>
          <a:bodyPr wrap="square">
            <a:spAutoFit/>
          </a:bodyPr>
          <a:lstStyle/>
          <a:p>
            <a:r>
              <a:rPr lang="it-IT" sz="2500" dirty="0" smtClean="0">
                <a:latin typeface="Tahoma" panose="020B0604030504040204" pitchFamily="34" charset="0"/>
                <a:ea typeface="Tahoma" panose="020B0604030504040204" pitchFamily="34" charset="0"/>
                <a:cs typeface="Tahoma" panose="020B0604030504040204" pitchFamily="34" charset="0"/>
              </a:rPr>
              <a:t>More generally: </a:t>
            </a:r>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HOO is a natural consequence of the oxidation of organics</a:t>
            </a:r>
            <a:endParaRPr lang="it-IT" sz="25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338578" y="2348880"/>
            <a:ext cx="8481893" cy="830997"/>
          </a:xfrm>
          <a:prstGeom prst="rect">
            <a:avLst/>
          </a:prstGeom>
        </p:spPr>
        <p:txBody>
          <a:bodyPr wrap="square">
            <a:spAutoFit/>
          </a:bodyPr>
          <a:lstStyle/>
          <a:p>
            <a:r>
              <a:rPr lang="en-US" sz="2400" dirty="0" smtClean="0">
                <a:solidFill>
                  <a:srgbClr val="0000FF"/>
                </a:solidFill>
                <a:latin typeface="Tahoma" panose="020B0604030504040204" pitchFamily="34" charset="0"/>
                <a:ea typeface="Tahoma" panose="020B0604030504040204" pitchFamily="34" charset="0"/>
                <a:cs typeface="Tahoma" panose="020B0604030504040204" pitchFamily="34" charset="0"/>
              </a:rPr>
              <a:t>Example1:</a:t>
            </a:r>
            <a:r>
              <a:rPr lang="en-US" sz="2400" dirty="0" smtClean="0">
                <a:latin typeface="Tahoma" panose="020B0604030504040204" pitchFamily="34" charset="0"/>
                <a:ea typeface="Tahoma" panose="020B0604030504040204" pitchFamily="34" charset="0"/>
                <a:cs typeface="Tahoma" panose="020B0604030504040204" pitchFamily="34" charset="0"/>
              </a:rPr>
              <a:t> formaldehyde (from partial oxidation of HC) is a major HOO source in the daytime:</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4"/>
          <a:stretch>
            <a:fillRect/>
          </a:stretch>
        </p:blipFill>
        <p:spPr>
          <a:xfrm>
            <a:off x="396610" y="3157114"/>
            <a:ext cx="5560407" cy="487910"/>
          </a:xfrm>
          <a:prstGeom prst="rect">
            <a:avLst/>
          </a:prstGeom>
        </p:spPr>
      </p:pic>
      <p:sp>
        <p:nvSpPr>
          <p:cNvPr id="11" name="Rectangle 10"/>
          <p:cNvSpPr/>
          <p:nvPr/>
        </p:nvSpPr>
        <p:spPr>
          <a:xfrm>
            <a:off x="338578" y="3815422"/>
            <a:ext cx="8481893" cy="830997"/>
          </a:xfrm>
          <a:prstGeom prst="rect">
            <a:avLst/>
          </a:prstGeom>
        </p:spPr>
        <p:txBody>
          <a:bodyPr wrap="square">
            <a:spAutoFit/>
          </a:bodyPr>
          <a:lstStyle/>
          <a:p>
            <a:r>
              <a:rPr lang="en-US" sz="2400" dirty="0" smtClean="0">
                <a:solidFill>
                  <a:srgbClr val="0000FF"/>
                </a:solidFill>
                <a:latin typeface="Tahoma" panose="020B0604030504040204" pitchFamily="34" charset="0"/>
                <a:ea typeface="Tahoma" panose="020B0604030504040204" pitchFamily="34" charset="0"/>
                <a:cs typeface="Tahoma" panose="020B0604030504040204" pitchFamily="34" charset="0"/>
              </a:rPr>
              <a:t>Example2:</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err="1" smtClean="0">
                <a:latin typeface="Tahoma" panose="020B0604030504040204" pitchFamily="34" charset="0"/>
                <a:ea typeface="Tahoma" panose="020B0604030504040204" pitchFamily="34" charset="0"/>
                <a:cs typeface="Tahoma" panose="020B0604030504040204" pitchFamily="34" charset="0"/>
              </a:rPr>
              <a:t>alkoxy</a:t>
            </a:r>
            <a:r>
              <a:rPr lang="en-US" sz="2400" dirty="0" smtClean="0">
                <a:latin typeface="Tahoma" panose="020B0604030504040204" pitchFamily="34" charset="0"/>
                <a:ea typeface="Tahoma" panose="020B0604030504040204" pitchFamily="34" charset="0"/>
                <a:cs typeface="Tahoma" panose="020B0604030504040204" pitchFamily="34" charset="0"/>
              </a:rPr>
              <a:t> radical generated by VOC oxidation sequence</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rotWithShape="1">
          <a:blip r:embed="rId5"/>
          <a:srcRect r="4231"/>
          <a:stretch/>
        </p:blipFill>
        <p:spPr>
          <a:xfrm>
            <a:off x="1979712" y="4423678"/>
            <a:ext cx="4480560" cy="445482"/>
          </a:xfrm>
          <a:prstGeom prst="rect">
            <a:avLst/>
          </a:prstGeom>
        </p:spPr>
      </p:pic>
    </p:spTree>
    <p:extLst>
      <p:ext uri="{BB962C8B-B14F-4D97-AF65-F5344CB8AC3E}">
        <p14:creationId xmlns:p14="http://schemas.microsoft.com/office/powerpoint/2010/main" val="23680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olo 4"/>
          <p:cNvSpPr txBox="1">
            <a:spLocks/>
          </p:cNvSpPr>
          <p:nvPr/>
        </p:nvSpPr>
        <p:spPr>
          <a:xfrm>
            <a:off x="119062" y="-27384"/>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HOO radical </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4" name="Connettore diritto 9"/>
          <p:cNvCxnSpPr/>
          <p:nvPr/>
        </p:nvCxnSpPr>
        <p:spPr>
          <a:xfrm>
            <a:off x="534986"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Rettangolo 4"/>
          <p:cNvSpPr/>
          <p:nvPr/>
        </p:nvSpPr>
        <p:spPr>
          <a:xfrm>
            <a:off x="395536" y="671647"/>
            <a:ext cx="6006951" cy="477054"/>
          </a:xfrm>
          <a:prstGeom prst="rect">
            <a:avLst/>
          </a:prstGeom>
        </p:spPr>
        <p:txBody>
          <a:bodyPr wrap="square">
            <a:spAutoFit/>
          </a:bodyPr>
          <a:lstStyle/>
          <a:p>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Reactivity</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4025835" y="1225971"/>
            <a:ext cx="5283643" cy="830997"/>
          </a:xfrm>
          <a:prstGeom prst="rect">
            <a:avLst/>
          </a:prstGeom>
        </p:spPr>
        <p:txBody>
          <a:bodyPr wrap="square">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Fairly unreactive with most organics. Reacts readily with </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aldehydes</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4" name="Picture 13"/>
          <p:cNvPicPr>
            <a:picLocks noChangeAspect="1"/>
          </p:cNvPicPr>
          <p:nvPr/>
        </p:nvPicPr>
        <p:blipFill>
          <a:blip r:embed="rId3"/>
          <a:stretch>
            <a:fillRect/>
          </a:stretch>
        </p:blipFill>
        <p:spPr>
          <a:xfrm>
            <a:off x="452494" y="1291438"/>
            <a:ext cx="3573341" cy="492769"/>
          </a:xfrm>
          <a:prstGeom prst="rect">
            <a:avLst/>
          </a:prstGeom>
        </p:spPr>
      </p:pic>
      <p:sp>
        <p:nvSpPr>
          <p:cNvPr id="16" name="Rectangle 3"/>
          <p:cNvSpPr txBox="1">
            <a:spLocks/>
          </p:cNvSpPr>
          <p:nvPr/>
        </p:nvSpPr>
        <p:spPr>
          <a:xfrm>
            <a:off x="770666" y="2497425"/>
            <a:ext cx="8481854" cy="4027919"/>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Font typeface="Arial" panose="020B0604020202020204" pitchFamily="34" charset="0"/>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RCH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altLang="en-US" sz="2400" dirty="0" smtClean="0">
                <a:latin typeface="Tahoma" panose="020B0604030504040204" pitchFamily="34" charset="0"/>
                <a:ea typeface="Tahoma" panose="020B0604030504040204" pitchFamily="34" charset="0"/>
                <a:cs typeface="Tahoma" panose="020B0604030504040204" pitchFamily="34" charset="0"/>
              </a:rPr>
              <a:t> + OH</a:t>
            </a:r>
            <a:r>
              <a:rPr lang="en-US" altLang="en-US" sz="24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RCH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 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O</a:t>
            </a:r>
          </a:p>
          <a:p>
            <a:pPr eaLnBrk="1" hangingPunct="1">
              <a:buFont typeface="Arial" panose="020B0604020202020204" pitchFamily="34" charset="0"/>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RCH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 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M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a:t>
            </a:r>
            <a:r>
              <a:rPr lang="en-US" altLang="en-US" sz="2400" dirty="0">
                <a:latin typeface="Tahoma" panose="020B0604030504040204" pitchFamily="34" charset="0"/>
                <a:ea typeface="Tahoma" panose="020B0604030504040204" pitchFamily="34" charset="0"/>
                <a:cs typeface="Tahoma" panose="020B0604030504040204" pitchFamily="34" charset="0"/>
              </a:rPr>
              <a:t>RCH</a:t>
            </a:r>
            <a:r>
              <a:rPr lang="en-US" altLang="en-US" sz="2400" baseline="-25000" dirty="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 M</a:t>
            </a:r>
          </a:p>
          <a:p>
            <a:pPr eaLnBrk="1" hangingPunct="1">
              <a:buNone/>
            </a:pPr>
            <a:r>
              <a:rPr lang="en-US" altLang="en-US" sz="2400" dirty="0">
                <a:latin typeface="Tahoma" panose="020B0604030504040204" pitchFamily="34" charset="0"/>
                <a:ea typeface="Tahoma" panose="020B0604030504040204" pitchFamily="34" charset="0"/>
                <a:cs typeface="Tahoma" panose="020B0604030504040204" pitchFamily="34" charset="0"/>
              </a:rPr>
              <a:t>RCH</a:t>
            </a:r>
            <a:r>
              <a:rPr lang="en-US" altLang="en-US" sz="2400" baseline="-25000" dirty="0">
                <a:latin typeface="Tahoma" panose="020B0604030504040204" pitchFamily="34" charset="0"/>
                <a:ea typeface="Tahoma" panose="020B0604030504040204" pitchFamily="34" charset="0"/>
                <a:cs typeface="Tahoma" panose="020B0604030504040204" pitchFamily="34" charset="0"/>
              </a:rPr>
              <a:t>2</a:t>
            </a:r>
            <a:r>
              <a:rPr lang="en-US" altLang="en-US" sz="2400" dirty="0">
                <a:latin typeface="Tahoma" panose="020B0604030504040204" pitchFamily="34" charset="0"/>
                <a:ea typeface="Tahoma" panose="020B0604030504040204" pitchFamily="34" charset="0"/>
                <a:cs typeface="Tahoma" panose="020B0604030504040204" pitchFamily="34" charset="0"/>
              </a:rPr>
              <a:t>O</a:t>
            </a:r>
            <a:r>
              <a:rPr lang="en-US" altLang="en-US" sz="2400" baseline="-25000" dirty="0">
                <a:latin typeface="Tahoma" panose="020B0604030504040204" pitchFamily="34" charset="0"/>
                <a:ea typeface="Tahoma" panose="020B0604030504040204" pitchFamily="34" charset="0"/>
                <a:cs typeface="Tahoma" panose="020B0604030504040204" pitchFamily="34" charset="0"/>
              </a:rPr>
              <a:t>2</a:t>
            </a:r>
            <a:r>
              <a:rPr lang="en-US" altLang="en-US" sz="24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a:latin typeface="Tahoma" panose="020B0604030504040204" pitchFamily="34" charset="0"/>
                <a:ea typeface="Tahoma" panose="020B0604030504040204" pitchFamily="34" charset="0"/>
                <a:cs typeface="Tahoma" panose="020B0604030504040204" pitchFamily="34" charset="0"/>
              </a:rPr>
              <a:t> + </a:t>
            </a:r>
            <a:r>
              <a:rPr lang="en-US" altLang="en-US" sz="2400" dirty="0" smtClean="0">
                <a:latin typeface="Tahoma" panose="020B0604030504040204" pitchFamily="34" charset="0"/>
                <a:ea typeface="Tahoma" panose="020B0604030504040204" pitchFamily="34" charset="0"/>
                <a:cs typeface="Tahoma" panose="020B0604030504040204" pitchFamily="34" charset="0"/>
              </a:rPr>
              <a:t>NO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a:latin typeface="Tahoma" panose="020B0604030504040204" pitchFamily="34" charset="0"/>
                <a:ea typeface="Tahoma" panose="020B0604030504040204" pitchFamily="34" charset="0"/>
                <a:cs typeface="Tahoma" panose="020B0604030504040204" pitchFamily="34" charset="0"/>
              </a:rPr>
              <a:t> </a:t>
            </a:r>
            <a:r>
              <a:rPr lang="en-US" altLang="en-US" sz="2400" dirty="0" smtClean="0">
                <a:latin typeface="Tahoma" panose="020B0604030504040204" pitchFamily="34" charset="0"/>
                <a:ea typeface="Tahoma" panose="020B0604030504040204" pitchFamily="34" charset="0"/>
                <a:cs typeface="Tahoma" panose="020B0604030504040204" pitchFamily="34" charset="0"/>
              </a:rPr>
              <a:t>NO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a:t>
            </a:r>
            <a:r>
              <a:rPr lang="en-US" altLang="en-US" sz="2400" dirty="0">
                <a:latin typeface="Tahoma" panose="020B0604030504040204" pitchFamily="34" charset="0"/>
                <a:ea typeface="Tahoma" panose="020B0604030504040204" pitchFamily="34" charset="0"/>
                <a:cs typeface="Tahoma" panose="020B0604030504040204" pitchFamily="34" charset="0"/>
              </a:rPr>
              <a:t>+ RCH</a:t>
            </a:r>
            <a:r>
              <a:rPr lang="en-US" altLang="en-US" sz="2400" baseline="-25000" dirty="0">
                <a:latin typeface="Tahoma" panose="020B0604030504040204" pitchFamily="34" charset="0"/>
                <a:ea typeface="Tahoma" panose="020B0604030504040204" pitchFamily="34" charset="0"/>
                <a:cs typeface="Tahoma" panose="020B0604030504040204" pitchFamily="34" charset="0"/>
              </a:rPr>
              <a:t>2</a:t>
            </a:r>
            <a:r>
              <a:rPr lang="en-US" altLang="en-US" sz="2400" dirty="0">
                <a:latin typeface="Tahoma" panose="020B0604030504040204" pitchFamily="34" charset="0"/>
                <a:ea typeface="Tahoma" panose="020B0604030504040204" pitchFamily="34" charset="0"/>
                <a:cs typeface="Tahoma" panose="020B0604030504040204" pitchFamily="34" charset="0"/>
              </a:rPr>
              <a:t>O</a:t>
            </a:r>
            <a:r>
              <a:rPr lang="en-US" altLang="en-US" sz="24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endParaRPr lang="en-US" alt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Arial" panose="020B0604020202020204" pitchFamily="34" charset="0"/>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RCH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O</a:t>
            </a:r>
            <a:r>
              <a:rPr lang="en-US" altLang="en-US" sz="24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 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RCHO + HOO</a:t>
            </a:r>
            <a:r>
              <a:rPr lang="en-US" altLang="en-US" sz="24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endParaRPr lang="en-US" alt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Arial" panose="020B0604020202020204" pitchFamily="34" charset="0"/>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HOO</a:t>
            </a:r>
            <a:r>
              <a:rPr lang="en-US" altLang="en-US" sz="24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 NO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NO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OH</a:t>
            </a:r>
            <a:r>
              <a:rPr lang="en-US" altLang="en-US" sz="24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buFont typeface="Arial" panose="020B0604020202020204" pitchFamily="34" charset="0"/>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NO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h</a:t>
            </a:r>
            <a:r>
              <a:rPr lang="en-US"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NO + O</a:t>
            </a:r>
          </a:p>
          <a:p>
            <a:pPr eaLnBrk="1" hangingPunct="1">
              <a:buFont typeface="Arial" panose="020B0604020202020204" pitchFamily="34" charset="0"/>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O + 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M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altLang="en-US" sz="2400" dirty="0" smtClean="0">
                <a:latin typeface="Tahoma" panose="020B0604030504040204" pitchFamily="34" charset="0"/>
                <a:ea typeface="Tahoma" panose="020B0604030504040204" pitchFamily="34" charset="0"/>
                <a:cs typeface="Tahoma" panose="020B0604030504040204" pitchFamily="34" charset="0"/>
              </a:rPr>
              <a:t> + M</a:t>
            </a:r>
          </a:p>
          <a:p>
            <a:pPr eaLnBrk="1" hangingPunct="1">
              <a:buFont typeface="Arial" panose="020B0604020202020204" pitchFamily="34" charset="0"/>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a:t>
            </a:r>
          </a:p>
          <a:p>
            <a:pPr eaLnBrk="1" hangingPunct="1">
              <a:buFont typeface="Arial" panose="020B0604020202020204" pitchFamily="34" charset="0"/>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RCH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altLang="en-US" sz="2400" dirty="0" smtClean="0">
                <a:latin typeface="Tahoma" panose="020B0604030504040204" pitchFamily="34" charset="0"/>
                <a:ea typeface="Tahoma" panose="020B0604030504040204" pitchFamily="34" charset="0"/>
                <a:cs typeface="Tahoma" panose="020B0604030504040204" pitchFamily="34" charset="0"/>
              </a:rPr>
              <a:t> + 4O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h</a:t>
            </a:r>
            <a:r>
              <a:rPr lang="en-US"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2O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altLang="en-US" sz="2400" dirty="0" smtClean="0">
                <a:latin typeface="Tahoma" panose="020B0604030504040204" pitchFamily="34" charset="0"/>
                <a:ea typeface="Tahoma" panose="020B0604030504040204" pitchFamily="34" charset="0"/>
                <a:cs typeface="Tahoma" panose="020B0604030504040204" pitchFamily="34" charset="0"/>
              </a:rPr>
              <a:t> + RCHO + 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O   NET reaction</a:t>
            </a:r>
          </a:p>
        </p:txBody>
      </p:sp>
      <p:sp>
        <p:nvSpPr>
          <p:cNvPr id="17" name="Rectangle 16"/>
          <p:cNvSpPr/>
          <p:nvPr/>
        </p:nvSpPr>
        <p:spPr>
          <a:xfrm>
            <a:off x="440293" y="2046364"/>
            <a:ext cx="7444075" cy="461665"/>
          </a:xfrm>
          <a:prstGeom prst="rect">
            <a:avLst/>
          </a:prstGeom>
        </p:spPr>
        <p:txBody>
          <a:bodyPr wrap="square">
            <a:spAutoFit/>
          </a:bodyPr>
          <a:lstStyle/>
          <a:p>
            <a:pPr marL="342900" indent="-34290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Involved in </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tropospheric O</a:t>
            </a:r>
            <a:r>
              <a:rPr lang="en-US" sz="24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3</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formation</a:t>
            </a:r>
            <a:r>
              <a:rPr lang="en-US" sz="2400" dirty="0" smtClean="0">
                <a:latin typeface="Tahoma" panose="020B0604030504040204" pitchFamily="34" charset="0"/>
                <a:ea typeface="Tahoma" panose="020B0604030504040204" pitchFamily="34" charset="0"/>
                <a:cs typeface="Tahoma" panose="020B0604030504040204" pitchFamily="34" charset="0"/>
              </a:rPr>
              <a:t>:</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Oval 17"/>
          <p:cNvSpPr/>
          <p:nvPr/>
        </p:nvSpPr>
        <p:spPr bwMode="auto">
          <a:xfrm>
            <a:off x="4140054" y="3789040"/>
            <a:ext cx="1038150" cy="504056"/>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9" name="Oval 18"/>
          <p:cNvSpPr/>
          <p:nvPr/>
        </p:nvSpPr>
        <p:spPr bwMode="auto">
          <a:xfrm>
            <a:off x="683670" y="4221088"/>
            <a:ext cx="1038150" cy="504056"/>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0594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olo 4"/>
          <p:cNvSpPr txBox="1">
            <a:spLocks/>
          </p:cNvSpPr>
          <p:nvPr/>
        </p:nvSpPr>
        <p:spPr>
          <a:xfrm>
            <a:off x="119062" y="-27384"/>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Cl radical </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4" name="Connettore diritto 9"/>
          <p:cNvCxnSpPr/>
          <p:nvPr/>
        </p:nvCxnSpPr>
        <p:spPr>
          <a:xfrm>
            <a:off x="534986"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Rettangolo 4"/>
          <p:cNvSpPr/>
          <p:nvPr/>
        </p:nvSpPr>
        <p:spPr>
          <a:xfrm>
            <a:off x="437257" y="719698"/>
            <a:ext cx="6006951" cy="477054"/>
          </a:xfrm>
          <a:prstGeom prst="rect">
            <a:avLst/>
          </a:prstGeom>
        </p:spPr>
        <p:txBody>
          <a:bodyPr wrap="square">
            <a:spAutoFit/>
          </a:bodyPr>
          <a:lstStyle/>
          <a:p>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Sources</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437257" y="1194291"/>
            <a:ext cx="8455223" cy="830997"/>
          </a:xfrm>
          <a:prstGeom prst="rect">
            <a:avLst/>
          </a:prstGeom>
        </p:spPr>
        <p:txBody>
          <a:bodyPr wrap="square">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In marine areas, </a:t>
            </a:r>
            <a:r>
              <a:rPr lang="en-US" sz="2400" dirty="0" err="1" smtClean="0">
                <a:latin typeface="Tahoma" panose="020B0604030504040204" pitchFamily="34" charset="0"/>
                <a:ea typeface="Tahoma" panose="020B0604030504040204" pitchFamily="34" charset="0"/>
                <a:cs typeface="Tahoma" panose="020B0604030504040204" pitchFamily="34" charset="0"/>
              </a:rPr>
              <a:t>NaCl</a:t>
            </a:r>
            <a:r>
              <a:rPr lang="en-US" sz="2400" dirty="0" smtClean="0">
                <a:latin typeface="Tahoma" panose="020B0604030504040204" pitchFamily="34" charset="0"/>
                <a:ea typeface="Tahoma" panose="020B0604030504040204" pitchFamily="34" charset="0"/>
                <a:cs typeface="Tahoma" panose="020B0604030504040204" pitchFamily="34" charset="0"/>
              </a:rPr>
              <a:t> particles (from wave generated </a:t>
            </a:r>
            <a:r>
              <a:rPr lang="en-US" sz="2400" dirty="0" err="1" smtClean="0">
                <a:latin typeface="Tahoma" panose="020B0604030504040204" pitchFamily="34" charset="0"/>
                <a:ea typeface="Tahoma" panose="020B0604030504040204" pitchFamily="34" charset="0"/>
                <a:cs typeface="Tahoma" panose="020B0604030504040204" pitchFamily="34" charset="0"/>
              </a:rPr>
              <a:t>droplets+water</a:t>
            </a:r>
            <a:r>
              <a:rPr lang="en-US" sz="2400" dirty="0" smtClean="0">
                <a:latin typeface="Tahoma" panose="020B0604030504040204" pitchFamily="34" charset="0"/>
                <a:ea typeface="Tahoma" panose="020B0604030504040204" pitchFamily="34" charset="0"/>
                <a:cs typeface="Tahoma" panose="020B0604030504040204" pitchFamily="34" charset="0"/>
              </a:rPr>
              <a:t> evaporation) can react to form Cl atoms: </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899591" y="2165955"/>
            <a:ext cx="7709419" cy="830997"/>
          </a:xfrm>
          <a:prstGeom prst="rect">
            <a:avLst/>
          </a:prstGeom>
        </p:spPr>
        <p:txBody>
          <a:bodyPr wrap="square">
            <a:spAutoFit/>
          </a:bodyPr>
          <a:lstStyle/>
          <a:p>
            <a:r>
              <a:rPr lang="pt-BR" sz="2400" dirty="0" smtClean="0">
                <a:latin typeface="Tahoma" panose="020B0604030504040204" pitchFamily="34" charset="0"/>
                <a:ea typeface="Tahoma" panose="020B0604030504040204" pitchFamily="34" charset="0"/>
                <a:cs typeface="Tahoma" panose="020B0604030504040204" pitchFamily="34" charset="0"/>
              </a:rPr>
              <a:t>N</a:t>
            </a:r>
            <a:r>
              <a:rPr lang="pt-BR" sz="2400" baseline="-25000" dirty="0" smtClean="0">
                <a:latin typeface="Tahoma" panose="020B0604030504040204" pitchFamily="34" charset="0"/>
                <a:ea typeface="Tahoma" panose="020B0604030504040204" pitchFamily="34" charset="0"/>
                <a:cs typeface="Tahoma" panose="020B0604030504040204" pitchFamily="34" charset="0"/>
              </a:rPr>
              <a:t>2</a:t>
            </a:r>
            <a:r>
              <a:rPr lang="pt-BR" sz="2400" dirty="0" smtClean="0">
                <a:latin typeface="Tahoma" panose="020B0604030504040204" pitchFamily="34" charset="0"/>
                <a:ea typeface="Tahoma" panose="020B0604030504040204" pitchFamily="34" charset="0"/>
                <a:cs typeface="Tahoma" panose="020B0604030504040204" pitchFamily="34" charset="0"/>
              </a:rPr>
              <a:t>O</a:t>
            </a:r>
            <a:r>
              <a:rPr lang="pt-BR" sz="2400" baseline="-25000" dirty="0" smtClean="0">
                <a:latin typeface="Tahoma" panose="020B0604030504040204" pitchFamily="34" charset="0"/>
                <a:ea typeface="Tahoma" panose="020B0604030504040204" pitchFamily="34" charset="0"/>
                <a:cs typeface="Tahoma" panose="020B0604030504040204" pitchFamily="34" charset="0"/>
              </a:rPr>
              <a:t>5(g)</a:t>
            </a:r>
            <a:r>
              <a:rPr lang="pt-BR" sz="2400" dirty="0" smtClean="0">
                <a:latin typeface="Tahoma" panose="020B0604030504040204" pitchFamily="34" charset="0"/>
                <a:ea typeface="Tahoma" panose="020B0604030504040204" pitchFamily="34" charset="0"/>
                <a:cs typeface="Tahoma" panose="020B0604030504040204" pitchFamily="34" charset="0"/>
              </a:rPr>
              <a:t> </a:t>
            </a:r>
            <a:r>
              <a:rPr lang="pt-BR" sz="2400" dirty="0">
                <a:latin typeface="Tahoma" panose="020B0604030504040204" pitchFamily="34" charset="0"/>
                <a:ea typeface="Tahoma" panose="020B0604030504040204" pitchFamily="34" charset="0"/>
                <a:cs typeface="Tahoma" panose="020B0604030504040204" pitchFamily="34" charset="0"/>
              </a:rPr>
              <a:t>+ </a:t>
            </a:r>
            <a:r>
              <a:rPr lang="pt-BR" sz="2400" dirty="0" smtClean="0">
                <a:latin typeface="Tahoma" panose="020B0604030504040204" pitchFamily="34" charset="0"/>
                <a:ea typeface="Tahoma" panose="020B0604030504040204" pitchFamily="34" charset="0"/>
                <a:cs typeface="Tahoma" panose="020B0604030504040204" pitchFamily="34" charset="0"/>
              </a:rPr>
              <a:t>NaCl</a:t>
            </a:r>
            <a:r>
              <a:rPr lang="pt-BR" sz="2400" baseline="-25000" dirty="0" smtClean="0">
                <a:latin typeface="Tahoma" panose="020B0604030504040204" pitchFamily="34" charset="0"/>
                <a:ea typeface="Tahoma" panose="020B0604030504040204" pitchFamily="34" charset="0"/>
                <a:cs typeface="Tahoma" panose="020B0604030504040204" pitchFamily="34" charset="0"/>
              </a:rPr>
              <a:t>(s/aerosol)</a:t>
            </a:r>
            <a:r>
              <a:rPr lang="pt-BR" sz="2400" dirty="0" smtClean="0">
                <a:latin typeface="Tahoma" panose="020B0604030504040204" pitchFamily="34" charset="0"/>
                <a:ea typeface="Tahoma" panose="020B0604030504040204" pitchFamily="34" charset="0"/>
                <a:cs typeface="Tahoma" panose="020B0604030504040204" pitchFamily="34" charset="0"/>
              </a:rPr>
              <a:t> </a:t>
            </a:r>
            <a:r>
              <a:rPr lang="pt-BR" sz="2400" dirty="0">
                <a:latin typeface="Tahoma" panose="020B0604030504040204" pitchFamily="34" charset="0"/>
                <a:ea typeface="Tahoma" panose="020B0604030504040204" pitchFamily="34" charset="0"/>
                <a:cs typeface="Tahoma" panose="020B0604030504040204" pitchFamily="34" charset="0"/>
              </a:rPr>
              <a:t>→ </a:t>
            </a:r>
            <a:r>
              <a:rPr lang="pt-BR" sz="2400" dirty="0" smtClean="0">
                <a:latin typeface="Tahoma" panose="020B0604030504040204" pitchFamily="34" charset="0"/>
                <a:ea typeface="Tahoma" panose="020B0604030504040204" pitchFamily="34" charset="0"/>
                <a:cs typeface="Tahoma" panose="020B0604030504040204" pitchFamily="34" charset="0"/>
              </a:rPr>
              <a:t>ClNO</a:t>
            </a:r>
            <a:r>
              <a:rPr lang="pt-BR" sz="2400" baseline="-25000" dirty="0" smtClean="0">
                <a:latin typeface="Tahoma" panose="020B0604030504040204" pitchFamily="34" charset="0"/>
                <a:ea typeface="Tahoma" panose="020B0604030504040204" pitchFamily="34" charset="0"/>
                <a:cs typeface="Tahoma" panose="020B0604030504040204" pitchFamily="34" charset="0"/>
              </a:rPr>
              <a:t>2(g) </a:t>
            </a:r>
            <a:r>
              <a:rPr lang="pt-BR" sz="2400" dirty="0" smtClean="0">
                <a:latin typeface="Tahoma" panose="020B0604030504040204" pitchFamily="34" charset="0"/>
                <a:ea typeface="Tahoma" panose="020B0604030504040204" pitchFamily="34" charset="0"/>
                <a:cs typeface="Tahoma" panose="020B0604030504040204" pitchFamily="34" charset="0"/>
              </a:rPr>
              <a:t>+ NaNO</a:t>
            </a:r>
            <a:r>
              <a:rPr lang="pt-BR" sz="2400" baseline="-25000" dirty="0" smtClean="0">
                <a:latin typeface="Tahoma" panose="020B0604030504040204" pitchFamily="34" charset="0"/>
                <a:ea typeface="Tahoma" panose="020B0604030504040204" pitchFamily="34" charset="0"/>
                <a:cs typeface="Tahoma" panose="020B0604030504040204" pitchFamily="34" charset="0"/>
              </a:rPr>
              <a:t>3(s/aerosol)</a:t>
            </a:r>
            <a:endParaRPr lang="pt-BR" sz="2400" baseline="-25000" dirty="0">
              <a:latin typeface="Tahoma" panose="020B0604030504040204" pitchFamily="34" charset="0"/>
              <a:ea typeface="Tahoma" panose="020B0604030504040204" pitchFamily="34" charset="0"/>
              <a:cs typeface="Tahoma" panose="020B0604030504040204" pitchFamily="34" charset="0"/>
            </a:endParaRPr>
          </a:p>
          <a:p>
            <a:r>
              <a:rPr lang="pt-BR" sz="2400" dirty="0" smtClean="0">
                <a:latin typeface="Tahoma" panose="020B0604030504040204" pitchFamily="34" charset="0"/>
                <a:ea typeface="Tahoma" panose="020B0604030504040204" pitchFamily="34" charset="0"/>
                <a:cs typeface="Tahoma" panose="020B0604030504040204" pitchFamily="34" charset="0"/>
              </a:rPr>
              <a:t>ClONO</a:t>
            </a:r>
            <a:r>
              <a:rPr lang="pt-BR" sz="2400" baseline="-25000" dirty="0" smtClean="0">
                <a:latin typeface="Tahoma" panose="020B0604030504040204" pitchFamily="34" charset="0"/>
                <a:ea typeface="Tahoma" panose="020B0604030504040204" pitchFamily="34" charset="0"/>
                <a:cs typeface="Tahoma" panose="020B0604030504040204" pitchFamily="34" charset="0"/>
              </a:rPr>
              <a:t>2(g</a:t>
            </a:r>
            <a:r>
              <a:rPr lang="pt-BR" sz="2400" baseline="-25000" dirty="0">
                <a:latin typeface="Tahoma" panose="020B0604030504040204" pitchFamily="34" charset="0"/>
                <a:ea typeface="Tahoma" panose="020B0604030504040204" pitchFamily="34" charset="0"/>
                <a:cs typeface="Tahoma" panose="020B0604030504040204" pitchFamily="34" charset="0"/>
              </a:rPr>
              <a:t>) </a:t>
            </a:r>
            <a:r>
              <a:rPr lang="pt-BR" sz="2400" dirty="0">
                <a:latin typeface="Tahoma" panose="020B0604030504040204" pitchFamily="34" charset="0"/>
                <a:ea typeface="Tahoma" panose="020B0604030504040204" pitchFamily="34" charset="0"/>
                <a:cs typeface="Tahoma" panose="020B0604030504040204" pitchFamily="34" charset="0"/>
              </a:rPr>
              <a:t>+ NaCl</a:t>
            </a:r>
            <a:r>
              <a:rPr lang="pt-BR" sz="2400" baseline="-25000" dirty="0">
                <a:latin typeface="Tahoma" panose="020B0604030504040204" pitchFamily="34" charset="0"/>
                <a:ea typeface="Tahoma" panose="020B0604030504040204" pitchFamily="34" charset="0"/>
                <a:cs typeface="Tahoma" panose="020B0604030504040204" pitchFamily="34" charset="0"/>
              </a:rPr>
              <a:t>(s)</a:t>
            </a:r>
            <a:r>
              <a:rPr lang="pt-BR" sz="2400" dirty="0">
                <a:latin typeface="Tahoma" panose="020B0604030504040204" pitchFamily="34" charset="0"/>
                <a:ea typeface="Tahoma" panose="020B0604030504040204" pitchFamily="34" charset="0"/>
                <a:cs typeface="Tahoma" panose="020B0604030504040204" pitchFamily="34" charset="0"/>
              </a:rPr>
              <a:t> → </a:t>
            </a:r>
            <a:r>
              <a:rPr lang="pt-BR" sz="2400" dirty="0" smtClean="0">
                <a:latin typeface="Tahoma" panose="020B0604030504040204" pitchFamily="34" charset="0"/>
                <a:ea typeface="Tahoma" panose="020B0604030504040204" pitchFamily="34" charset="0"/>
                <a:cs typeface="Tahoma" panose="020B0604030504040204" pitchFamily="34" charset="0"/>
              </a:rPr>
              <a:t>Cl</a:t>
            </a:r>
            <a:r>
              <a:rPr lang="pt-BR" sz="2400" baseline="-25000" dirty="0" smtClean="0">
                <a:latin typeface="Tahoma" panose="020B0604030504040204" pitchFamily="34" charset="0"/>
                <a:ea typeface="Tahoma" panose="020B0604030504040204" pitchFamily="34" charset="0"/>
                <a:cs typeface="Tahoma" panose="020B0604030504040204" pitchFamily="34" charset="0"/>
              </a:rPr>
              <a:t>2(g</a:t>
            </a:r>
            <a:r>
              <a:rPr lang="pt-BR" sz="2400" baseline="-25000" dirty="0">
                <a:latin typeface="Tahoma" panose="020B0604030504040204" pitchFamily="34" charset="0"/>
                <a:ea typeface="Tahoma" panose="020B0604030504040204" pitchFamily="34" charset="0"/>
                <a:cs typeface="Tahoma" panose="020B0604030504040204" pitchFamily="34" charset="0"/>
              </a:rPr>
              <a:t>) </a:t>
            </a:r>
            <a:r>
              <a:rPr lang="pt-BR" sz="2400" dirty="0">
                <a:latin typeface="Tahoma" panose="020B0604030504040204" pitchFamily="34" charset="0"/>
                <a:ea typeface="Tahoma" panose="020B0604030504040204" pitchFamily="34" charset="0"/>
                <a:cs typeface="Tahoma" panose="020B0604030504040204" pitchFamily="34" charset="0"/>
              </a:rPr>
              <a:t>+ NaNO</a:t>
            </a:r>
            <a:r>
              <a:rPr lang="pt-BR" sz="2400" baseline="-25000" dirty="0">
                <a:latin typeface="Tahoma" panose="020B0604030504040204" pitchFamily="34" charset="0"/>
                <a:ea typeface="Tahoma" panose="020B0604030504040204" pitchFamily="34" charset="0"/>
                <a:cs typeface="Tahoma" panose="020B0604030504040204" pitchFamily="34" charset="0"/>
              </a:rPr>
              <a:t>3(s</a:t>
            </a:r>
            <a:r>
              <a:rPr lang="pt-BR" sz="2400" baseline="-25000" dirty="0" smtClean="0">
                <a:latin typeface="Tahoma" panose="020B0604030504040204" pitchFamily="34" charset="0"/>
                <a:ea typeface="Tahoma" panose="020B0604030504040204" pitchFamily="34" charset="0"/>
                <a:cs typeface="Tahoma" panose="020B0604030504040204" pitchFamily="34" charset="0"/>
              </a:rPr>
              <a:t>)</a:t>
            </a:r>
            <a:endParaRPr lang="pt-BR"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418220" y="3098270"/>
            <a:ext cx="8455223" cy="461665"/>
          </a:xfrm>
          <a:prstGeom prst="rect">
            <a:avLst/>
          </a:prstGeom>
        </p:spPr>
        <p:txBody>
          <a:bodyPr wrap="square">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Followed by </a:t>
            </a:r>
            <a:r>
              <a:rPr lang="en-US" sz="2400" dirty="0" err="1" smtClean="0">
                <a:latin typeface="Tahoma" panose="020B0604030504040204" pitchFamily="34" charset="0"/>
                <a:ea typeface="Tahoma" panose="020B0604030504040204" pitchFamily="34" charset="0"/>
                <a:cs typeface="Tahoma" panose="020B0604030504040204" pitchFamily="34" charset="0"/>
              </a:rPr>
              <a:t>photodissociation</a:t>
            </a:r>
            <a:r>
              <a:rPr lang="en-US" sz="2400" dirty="0" smtClean="0">
                <a:latin typeface="Tahoma" panose="020B0604030504040204" pitchFamily="34" charset="0"/>
                <a:ea typeface="Tahoma" panose="020B0604030504040204" pitchFamily="34" charset="0"/>
                <a:cs typeface="Tahoma" panose="020B0604030504040204" pitchFamily="34" charset="0"/>
              </a:rPr>
              <a:t> reactions:</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534986" y="3620353"/>
            <a:ext cx="3907500" cy="888767"/>
          </a:xfrm>
          <a:prstGeom prst="rect">
            <a:avLst/>
          </a:prstGeom>
        </p:spPr>
      </p:pic>
      <p:sp>
        <p:nvSpPr>
          <p:cNvPr id="9" name="Rettangolo 4"/>
          <p:cNvSpPr/>
          <p:nvPr/>
        </p:nvSpPr>
        <p:spPr>
          <a:xfrm>
            <a:off x="437257" y="4752146"/>
            <a:ext cx="6006951" cy="477054"/>
          </a:xfrm>
          <a:prstGeom prst="rect">
            <a:avLst/>
          </a:prstGeom>
        </p:spPr>
        <p:txBody>
          <a:bodyPr wrap="square">
            <a:spAutoFit/>
          </a:bodyPr>
          <a:lstStyle/>
          <a:p>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Reactivity</a:t>
            </a:r>
            <a:endParaRPr lang="it-IT" sz="2500"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4"/>
          <a:stretch>
            <a:fillRect/>
          </a:stretch>
        </p:blipFill>
        <p:spPr>
          <a:xfrm>
            <a:off x="534985" y="5255824"/>
            <a:ext cx="3598785" cy="549439"/>
          </a:xfrm>
          <a:prstGeom prst="rect">
            <a:avLst/>
          </a:prstGeom>
        </p:spPr>
      </p:pic>
      <p:sp>
        <p:nvSpPr>
          <p:cNvPr id="13" name="Rectangle 12"/>
          <p:cNvSpPr/>
          <p:nvPr/>
        </p:nvSpPr>
        <p:spPr>
          <a:xfrm>
            <a:off x="467235" y="5831887"/>
            <a:ext cx="8455223" cy="830997"/>
          </a:xfrm>
          <a:prstGeom prst="rect">
            <a:avLst/>
          </a:prstGeom>
        </p:spPr>
        <p:txBody>
          <a:bodyPr wrap="square">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Atomic chlorine contributes to VOC oxidations in the marine boundary layer</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5789425" y="3560261"/>
            <a:ext cx="3120035" cy="830997"/>
          </a:xfrm>
          <a:prstGeom prst="rect">
            <a:avLst/>
          </a:prstGeom>
          <a:ln w="38100">
            <a:solidFill>
              <a:srgbClr val="00B050"/>
            </a:solidFill>
          </a:ln>
        </p:spPr>
        <p:txBody>
          <a:bodyPr wrap="square">
            <a:spAutoFit/>
          </a:bodyPr>
          <a:lstStyle/>
          <a:p>
            <a:r>
              <a:rPr lang="it-IT" sz="2400" dirty="0" smtClean="0">
                <a:solidFill>
                  <a:srgbClr val="00B050"/>
                </a:solidFill>
                <a:latin typeface="Tahoma" panose="020B0604030504040204" pitchFamily="34" charset="0"/>
                <a:ea typeface="Tahoma" panose="020B0604030504040204" pitchFamily="34" charset="0"/>
                <a:cs typeface="Tahoma" panose="020B0604030504040204" pitchFamily="34" charset="0"/>
              </a:rPr>
              <a:t>PHOTOLYTIC sources</a:t>
            </a:r>
          </a:p>
          <a:p>
            <a:r>
              <a:rPr lang="it-IT" sz="2400" dirty="0" smtClean="0">
                <a:solidFill>
                  <a:srgbClr val="00B050"/>
                </a:solidFill>
                <a:latin typeface="Tahoma" panose="020B0604030504040204" pitchFamily="34" charset="0"/>
                <a:ea typeface="Tahoma" panose="020B0604030504040204" pitchFamily="34" charset="0"/>
                <a:cs typeface="Tahoma" panose="020B0604030504040204" pitchFamily="34" charset="0"/>
              </a:rPr>
              <a:t>DAY-TIME oxidant</a:t>
            </a:r>
            <a:endParaRPr lang="en-US" sz="24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5163593" y="4498403"/>
            <a:ext cx="3758865" cy="830997"/>
          </a:xfrm>
          <a:prstGeom prst="rect">
            <a:avLst/>
          </a:prstGeom>
          <a:ln w="38100">
            <a:noFill/>
          </a:ln>
        </p:spPr>
        <p:txBody>
          <a:bodyPr wrap="square">
            <a:spAutoFit/>
          </a:bodyPr>
          <a:lstStyle/>
          <a:p>
            <a:r>
              <a:rPr lang="it-IT" sz="2400" dirty="0" smtClean="0">
                <a:solidFill>
                  <a:srgbClr val="00B050"/>
                </a:solidFill>
                <a:latin typeface="Tahoma" panose="020B0604030504040204" pitchFamily="34" charset="0"/>
                <a:ea typeface="Tahoma" panose="020B0604030504040204" pitchFamily="34" charset="0"/>
                <a:cs typeface="Tahoma" panose="020B0604030504040204" pitchFamily="34" charset="0"/>
              </a:rPr>
              <a:t>but requires N</a:t>
            </a:r>
            <a:r>
              <a:rPr lang="it-IT" sz="2400" baseline="-25000" dirty="0" smtClean="0">
                <a:solidFill>
                  <a:srgbClr val="00B050"/>
                </a:solidFill>
                <a:latin typeface="Tahoma" panose="020B0604030504040204" pitchFamily="34" charset="0"/>
                <a:ea typeface="Tahoma" panose="020B0604030504040204" pitchFamily="34" charset="0"/>
                <a:cs typeface="Tahoma" panose="020B0604030504040204" pitchFamily="34" charset="0"/>
              </a:rPr>
              <a:t>2</a:t>
            </a:r>
            <a:r>
              <a:rPr lang="it-IT" sz="2400" dirty="0" smtClean="0">
                <a:solidFill>
                  <a:srgbClr val="00B050"/>
                </a:solidFill>
                <a:latin typeface="Tahoma" panose="020B0604030504040204" pitchFamily="34" charset="0"/>
                <a:ea typeface="Tahoma" panose="020B0604030504040204" pitchFamily="34" charset="0"/>
                <a:cs typeface="Tahoma" panose="020B0604030504040204" pitchFamily="34" charset="0"/>
              </a:rPr>
              <a:t>O</a:t>
            </a:r>
            <a:r>
              <a:rPr lang="it-IT" sz="2400" baseline="-25000" dirty="0" smtClean="0">
                <a:solidFill>
                  <a:srgbClr val="00B050"/>
                </a:solidFill>
                <a:latin typeface="Tahoma" panose="020B0604030504040204" pitchFamily="34" charset="0"/>
                <a:ea typeface="Tahoma" panose="020B0604030504040204" pitchFamily="34" charset="0"/>
                <a:cs typeface="Tahoma" panose="020B0604030504040204" pitchFamily="34" charset="0"/>
              </a:rPr>
              <a:t>5</a:t>
            </a:r>
            <a:r>
              <a:rPr lang="it-IT" sz="2400" dirty="0" smtClean="0">
                <a:solidFill>
                  <a:srgbClr val="00B050"/>
                </a:solidFill>
                <a:latin typeface="Tahoma" panose="020B0604030504040204" pitchFamily="34" charset="0"/>
                <a:ea typeface="Tahoma" panose="020B0604030504040204" pitchFamily="34" charset="0"/>
                <a:cs typeface="Tahoma" panose="020B0604030504040204" pitchFamily="34" charset="0"/>
              </a:rPr>
              <a:t> that is produced at night</a:t>
            </a:r>
            <a:endParaRPr lang="en-US" sz="24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121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P spid="13" grpId="0"/>
      <p:bldP spid="14"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txBox="1">
            <a:spLocks/>
          </p:cNvSpPr>
          <p:nvPr/>
        </p:nvSpPr>
        <p:spPr>
          <a:xfrm>
            <a:off x="119062" y="-78343"/>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Inorganic species in the atmosphere </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4" name="Connettore diritto 9"/>
          <p:cNvCxnSpPr/>
          <p:nvPr/>
        </p:nvCxnSpPr>
        <p:spPr>
          <a:xfrm>
            <a:off x="534986"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Rettangolo 4"/>
          <p:cNvSpPr/>
          <p:nvPr/>
        </p:nvSpPr>
        <p:spPr>
          <a:xfrm>
            <a:off x="683568" y="836712"/>
            <a:ext cx="7461882" cy="4031873"/>
          </a:xfrm>
          <a:prstGeom prst="rect">
            <a:avLst/>
          </a:prstGeom>
        </p:spPr>
        <p:txBody>
          <a:bodyPr wrap="square">
            <a:spAutoFit/>
          </a:bodyPr>
          <a:lstStyle/>
          <a:p>
            <a:pPr marL="342900" indent="-342900">
              <a:buFont typeface="Arial" panose="020B0604020202020204" pitchFamily="34" charset="0"/>
              <a:buChar char="•"/>
            </a:pP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CO</a:t>
            </a:r>
            <a:r>
              <a:rPr lang="it-IT" sz="24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2</a:t>
            </a:r>
            <a:r>
              <a:rPr lang="it-IT" sz="2400" dirty="0" smtClean="0">
                <a:latin typeface="Tahoma" panose="020B0604030504040204" pitchFamily="34" charset="0"/>
                <a:ea typeface="Tahoma" panose="020B0604030504040204" pitchFamily="34" charset="0"/>
                <a:cs typeface="Tahoma" panose="020B0604030504040204" pitchFamily="34" charset="0"/>
              </a:rPr>
              <a:t> is the second most abundant inorganic compound (after H</a:t>
            </a:r>
            <a:r>
              <a:rPr lang="it-IT" sz="2400" baseline="-25000" dirty="0" smtClean="0">
                <a:latin typeface="Tahoma" panose="020B0604030504040204" pitchFamily="34" charset="0"/>
                <a:ea typeface="Tahoma" panose="020B0604030504040204" pitchFamily="34" charset="0"/>
                <a:cs typeface="Tahoma" panose="020B0604030504040204" pitchFamily="34" charset="0"/>
              </a:rPr>
              <a:t>2</a:t>
            </a:r>
            <a:r>
              <a:rPr lang="it-IT" sz="2400" dirty="0" smtClean="0">
                <a:latin typeface="Tahoma" panose="020B0604030504040204" pitchFamily="34" charset="0"/>
                <a:ea typeface="Tahoma" panose="020B0604030504040204" pitchFamily="34" charset="0"/>
                <a:cs typeface="Tahoma" panose="020B0604030504040204" pitchFamily="34" charset="0"/>
              </a:rPr>
              <a:t>O)</a:t>
            </a:r>
          </a:p>
          <a:p>
            <a:pPr marL="800100" lvl="1" indent="-342900">
              <a:buFont typeface="Wingdings" panose="05000000000000000000" pitchFamily="2" charset="2"/>
              <a:buChar char="ü"/>
            </a:pPr>
            <a:r>
              <a:rPr lang="it-IT" sz="2400" dirty="0" smtClean="0">
                <a:latin typeface="Tahoma" panose="020B0604030504040204" pitchFamily="34" charset="0"/>
                <a:ea typeface="Tahoma" panose="020B0604030504040204" pitchFamily="34" charset="0"/>
                <a:cs typeface="Tahoma" panose="020B0604030504040204" pitchFamily="34" charset="0"/>
              </a:rPr>
              <a:t>	natural constituent of the atmosphere</a:t>
            </a:r>
          </a:p>
          <a:p>
            <a:pPr marL="800100" lvl="1" indent="-342900">
              <a:buFont typeface="Wingdings" panose="05000000000000000000" pitchFamily="2" charset="2"/>
              <a:buChar char="ü"/>
            </a:pPr>
            <a:r>
              <a:rPr lang="it-IT" sz="2400" dirty="0">
                <a:latin typeface="Tahoma" panose="020B0604030504040204" pitchFamily="34" charset="0"/>
                <a:ea typeface="Tahoma" panose="020B0604030504040204" pitchFamily="34" charset="0"/>
                <a:cs typeface="Tahoma" panose="020B0604030504040204" pitchFamily="34" charset="0"/>
              </a:rPr>
              <a:t> </a:t>
            </a:r>
            <a:r>
              <a:rPr lang="it-IT" sz="2400" dirty="0" smtClean="0">
                <a:latin typeface="Tahoma" panose="020B0604030504040204" pitchFamily="34" charset="0"/>
                <a:ea typeface="Tahoma" panose="020B0604030504040204" pitchFamily="34" charset="0"/>
                <a:cs typeface="Tahoma" panose="020B0604030504040204" pitchFamily="34" charset="0"/>
              </a:rPr>
              <a:t>greenhouse gas</a:t>
            </a:r>
          </a:p>
          <a:p>
            <a:pPr marL="342900" indent="-342900">
              <a:buFont typeface="Arial" panose="020B0604020202020204" pitchFamily="34" charset="0"/>
              <a:buChar char="•"/>
            </a:pPr>
            <a:endParaRPr lang="it-IT"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Oxides of C </a:t>
            </a:r>
            <a:r>
              <a:rPr lang="it-IT" sz="2400" dirty="0" smtClean="0">
                <a:latin typeface="Tahoma" panose="020B0604030504040204" pitchFamily="34" charset="0"/>
                <a:ea typeface="Tahoma" panose="020B0604030504040204" pitchFamily="34" charset="0"/>
                <a:cs typeface="Tahoma" panose="020B0604030504040204" pitchFamily="34" charset="0"/>
              </a:rPr>
              <a:t>(CO), </a:t>
            </a: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a:t>
            </a:r>
            <a:r>
              <a:rPr lang="it-IT" sz="2400" dirty="0" smtClean="0">
                <a:latin typeface="Tahoma" panose="020B0604030504040204" pitchFamily="34" charset="0"/>
                <a:ea typeface="Tahoma" panose="020B0604030504040204" pitchFamily="34" charset="0"/>
                <a:cs typeface="Tahoma" panose="020B0604030504040204" pitchFamily="34" charset="0"/>
              </a:rPr>
              <a:t> and </a:t>
            </a: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N</a:t>
            </a:r>
            <a:r>
              <a:rPr lang="it-IT" sz="2400" dirty="0" smtClean="0">
                <a:latin typeface="Tahoma" panose="020B0604030504040204" pitchFamily="34" charset="0"/>
                <a:ea typeface="Tahoma" panose="020B0604030504040204" pitchFamily="34" charset="0"/>
                <a:cs typeface="Tahoma" panose="020B0604030504040204" pitchFamily="34" charset="0"/>
              </a:rPr>
              <a:t> are important inorganic air pollutants </a:t>
            </a:r>
          </a:p>
          <a:p>
            <a:pPr marL="800100" lvl="1" indent="-342900">
              <a:buFont typeface="Wingdings" panose="05000000000000000000" pitchFamily="2" charset="2"/>
              <a:buChar char="ü"/>
            </a:pPr>
            <a:r>
              <a:rPr lang="it-IT" sz="2400" dirty="0" smtClean="0">
                <a:latin typeface="Tahoma" panose="020B0604030504040204" pitchFamily="34" charset="0"/>
                <a:ea typeface="Tahoma" panose="020B0604030504040204" pitchFamily="34" charset="0"/>
                <a:cs typeface="Tahoma" panose="020B0604030504040204" pitchFamily="34" charset="0"/>
              </a:rPr>
              <a:t>SO</a:t>
            </a:r>
            <a:r>
              <a:rPr lang="it-IT" sz="2400" baseline="-25000" dirty="0" smtClean="0">
                <a:latin typeface="Tahoma" panose="020B0604030504040204" pitchFamily="34" charset="0"/>
                <a:ea typeface="Tahoma" panose="020B0604030504040204" pitchFamily="34" charset="0"/>
                <a:cs typeface="Tahoma" panose="020B0604030504040204" pitchFamily="34" charset="0"/>
              </a:rPr>
              <a:t>2</a:t>
            </a:r>
            <a:r>
              <a:rPr lang="it-IT" sz="2400" dirty="0" smtClean="0">
                <a:latin typeface="Tahoma" panose="020B0604030504040204" pitchFamily="34" charset="0"/>
                <a:ea typeface="Tahoma" panose="020B0604030504040204" pitchFamily="34" charset="0"/>
                <a:cs typeface="Tahoma" panose="020B0604030504040204" pitchFamily="34" charset="0"/>
              </a:rPr>
              <a:t>, SO</a:t>
            </a:r>
            <a:r>
              <a:rPr lang="it-IT" sz="2400" baseline="-25000" dirty="0" smtClean="0">
                <a:latin typeface="Tahoma" panose="020B0604030504040204" pitchFamily="34" charset="0"/>
                <a:ea typeface="Tahoma" panose="020B0604030504040204" pitchFamily="34" charset="0"/>
                <a:cs typeface="Tahoma" panose="020B0604030504040204" pitchFamily="34" charset="0"/>
              </a:rPr>
              <a:t>3</a:t>
            </a:r>
            <a:endParaRPr lang="it-IT" sz="2400" dirty="0">
              <a:latin typeface="Tahoma" panose="020B0604030504040204" pitchFamily="34" charset="0"/>
              <a:ea typeface="Tahoma" panose="020B0604030504040204" pitchFamily="34" charset="0"/>
              <a:cs typeface="Tahoma" panose="020B0604030504040204" pitchFamily="34" charset="0"/>
            </a:endParaRPr>
          </a:p>
          <a:p>
            <a:pPr marL="800100" lvl="1" indent="-342900">
              <a:buFont typeface="Wingdings" panose="05000000000000000000" pitchFamily="2" charset="2"/>
              <a:buChar char="ü"/>
            </a:pPr>
            <a:r>
              <a:rPr lang="it-IT" sz="2400" dirty="0" smtClean="0">
                <a:latin typeface="Tahoma" panose="020B0604030504040204" pitchFamily="34" charset="0"/>
                <a:ea typeface="Tahoma" panose="020B0604030504040204" pitchFamily="34" charset="0"/>
                <a:cs typeface="Tahoma" panose="020B0604030504040204" pitchFamily="34" charset="0"/>
              </a:rPr>
              <a:t>N</a:t>
            </a:r>
            <a:r>
              <a:rPr lang="it-IT" sz="2400" baseline="-25000" dirty="0" smtClean="0">
                <a:latin typeface="Tahoma" panose="020B0604030504040204" pitchFamily="34" charset="0"/>
                <a:ea typeface="Tahoma" panose="020B0604030504040204" pitchFamily="34" charset="0"/>
                <a:cs typeface="Tahoma" panose="020B0604030504040204" pitchFamily="34" charset="0"/>
              </a:rPr>
              <a:t>2</a:t>
            </a:r>
            <a:r>
              <a:rPr lang="it-IT" sz="2400" dirty="0" smtClean="0">
                <a:latin typeface="Tahoma" panose="020B0604030504040204" pitchFamily="34" charset="0"/>
                <a:ea typeface="Tahoma" panose="020B0604030504040204" pitchFamily="34" charset="0"/>
                <a:cs typeface="Tahoma" panose="020B0604030504040204" pitchFamily="34" charset="0"/>
              </a:rPr>
              <a:t>O, NO, NO</a:t>
            </a:r>
            <a:r>
              <a:rPr lang="it-IT" sz="2400" baseline="-25000" dirty="0" smtClean="0">
                <a:latin typeface="Tahoma" panose="020B0604030504040204" pitchFamily="34" charset="0"/>
                <a:ea typeface="Tahoma" panose="020B0604030504040204" pitchFamily="34" charset="0"/>
                <a:cs typeface="Tahoma" panose="020B0604030504040204" pitchFamily="34" charset="0"/>
              </a:rPr>
              <a:t>2</a:t>
            </a:r>
            <a:r>
              <a:rPr lang="it-IT" sz="2400" dirty="0" smtClean="0">
                <a:latin typeface="Tahoma" panose="020B0604030504040204" pitchFamily="34" charset="0"/>
                <a:ea typeface="Tahoma" panose="020B0604030504040204" pitchFamily="34" charset="0"/>
                <a:cs typeface="Tahoma" panose="020B0604030504040204" pitchFamily="34" charset="0"/>
              </a:rPr>
              <a:t>, ...</a:t>
            </a:r>
          </a:p>
          <a:p>
            <a:pPr marL="800100" lvl="1" indent="-342900">
              <a:buFont typeface="Wingdings" panose="05000000000000000000" pitchFamily="2" charset="2"/>
              <a:buChar char="ü"/>
            </a:pPr>
            <a:r>
              <a:rPr lang="it-IT" sz="2400" dirty="0" smtClean="0">
                <a:latin typeface="Tahoma" panose="020B0604030504040204" pitchFamily="34" charset="0"/>
                <a:ea typeface="Tahoma" panose="020B0604030504040204" pitchFamily="34" charset="0"/>
                <a:cs typeface="Tahoma" panose="020B0604030504040204" pitchFamily="34" charset="0"/>
              </a:rPr>
              <a:t>cause pollutant acid precipitations</a:t>
            </a:r>
          </a:p>
          <a:p>
            <a:pPr marL="342900" indent="-342900">
              <a:buFont typeface="Arial" panose="020B0604020202020204" pitchFamily="34" charset="0"/>
              <a:buChar char="•"/>
            </a:pPr>
            <a:endParaRPr lang="it-IT" sz="240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Rettangolo 4"/>
          <p:cNvSpPr/>
          <p:nvPr/>
        </p:nvSpPr>
        <p:spPr>
          <a:xfrm>
            <a:off x="683568" y="4797152"/>
            <a:ext cx="7461882" cy="1569660"/>
          </a:xfrm>
          <a:prstGeom prst="rect">
            <a:avLst/>
          </a:prstGeom>
        </p:spPr>
        <p:txBody>
          <a:bodyPr wrap="square">
            <a:spAutoFit/>
          </a:bodyPr>
          <a:lstStyle/>
          <a:p>
            <a:pPr marL="342900" indent="-342900">
              <a:buFont typeface="Arial" panose="020B0604020202020204" pitchFamily="34" charset="0"/>
              <a:buChar char="•"/>
            </a:pPr>
            <a:r>
              <a:rPr lang="it-IT" sz="2400" dirty="0" smtClean="0">
                <a:latin typeface="Tahoma" panose="020B0604030504040204" pitchFamily="34" charset="0"/>
                <a:ea typeface="Tahoma" panose="020B0604030504040204" pitchFamily="34" charset="0"/>
                <a:cs typeface="Tahoma" panose="020B0604030504040204" pitchFamily="34" charset="0"/>
              </a:rPr>
              <a:t>Other inorganic pollutants include:</a:t>
            </a:r>
          </a:p>
          <a:p>
            <a:pPr marL="800100" lvl="1" indent="-342900">
              <a:buFont typeface="Wingdings" panose="05000000000000000000" pitchFamily="2" charset="2"/>
              <a:buChar char="ü"/>
            </a:pP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NH</a:t>
            </a:r>
            <a:r>
              <a:rPr lang="it-IT" sz="24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3</a:t>
            </a: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sz="2400" dirty="0" smtClean="0">
                <a:latin typeface="Tahoma" panose="020B0604030504040204" pitchFamily="34" charset="0"/>
                <a:ea typeface="Tahoma" panose="020B0604030504040204" pitchFamily="34" charset="0"/>
                <a:cs typeface="Tahoma" panose="020B0604030504040204" pitchFamily="34" charset="0"/>
              </a:rPr>
              <a:t>(ammonia)</a:t>
            </a:r>
          </a:p>
          <a:p>
            <a:pPr marL="800100" lvl="1" indent="-342900">
              <a:buFont typeface="Wingdings" panose="05000000000000000000" pitchFamily="2" charset="2"/>
              <a:buChar char="ü"/>
            </a:pP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HCl </a:t>
            </a:r>
            <a:r>
              <a:rPr lang="it-IT" sz="2400" dirty="0" smtClean="0">
                <a:latin typeface="Tahoma" panose="020B0604030504040204" pitchFamily="34" charset="0"/>
                <a:ea typeface="Tahoma" panose="020B0604030504040204" pitchFamily="34" charset="0"/>
                <a:cs typeface="Tahoma" panose="020B0604030504040204" pitchFamily="34" charset="0"/>
              </a:rPr>
              <a:t>(hydrochloric acid)</a:t>
            </a:r>
          </a:p>
          <a:p>
            <a:pPr marL="800100" lvl="1" indent="-342900">
              <a:buFont typeface="Wingdings" panose="05000000000000000000" pitchFamily="2" charset="2"/>
              <a:buChar char="ü"/>
            </a:pP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H</a:t>
            </a:r>
            <a:r>
              <a:rPr lang="it-IT" sz="24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2</a:t>
            </a: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 </a:t>
            </a:r>
            <a:r>
              <a:rPr lang="it-IT" sz="2400" dirty="0" smtClean="0">
                <a:latin typeface="Tahoma" panose="020B0604030504040204" pitchFamily="34" charset="0"/>
                <a:ea typeface="Tahoma" panose="020B0604030504040204" pitchFamily="34" charset="0"/>
                <a:cs typeface="Tahoma" panose="020B0604030504040204" pitchFamily="34" charset="0"/>
              </a:rPr>
              <a:t>(sulphidric acid)</a:t>
            </a:r>
            <a:endParaRPr lang="it-IT"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7980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olo 4"/>
          <p:cNvSpPr txBox="1">
            <a:spLocks/>
          </p:cNvSpPr>
          <p:nvPr/>
        </p:nvSpPr>
        <p:spPr>
          <a:xfrm>
            <a:off x="119062" y="-27384"/>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N</a:t>
            </a:r>
            <a:r>
              <a:rPr lang="it-IT" altLang="en-US" sz="3500" baseline="-25000" dirty="0" smtClean="0">
                <a:solidFill>
                  <a:srgbClr val="3333FF"/>
                </a:solidFill>
                <a:latin typeface="Tahoma" panose="020B0604030504040204" pitchFamily="34" charset="0"/>
                <a:cs typeface="Tahoma" panose="020B0604030504040204" pitchFamily="34" charset="0"/>
              </a:rPr>
              <a:t>2</a:t>
            </a:r>
            <a:r>
              <a:rPr lang="it-IT" altLang="en-US" sz="3500" dirty="0" smtClean="0">
                <a:solidFill>
                  <a:srgbClr val="3333FF"/>
                </a:solidFill>
                <a:latin typeface="Tahoma" panose="020B0604030504040204" pitchFamily="34" charset="0"/>
                <a:cs typeface="Tahoma" panose="020B0604030504040204" pitchFamily="34" charset="0"/>
              </a:rPr>
              <a:t>O</a:t>
            </a:r>
            <a:r>
              <a:rPr lang="it-IT" altLang="en-US" sz="3500" baseline="-25000" dirty="0" smtClean="0">
                <a:solidFill>
                  <a:srgbClr val="3333FF"/>
                </a:solidFill>
                <a:latin typeface="Tahoma" panose="020B0604030504040204" pitchFamily="34" charset="0"/>
                <a:cs typeface="Tahoma" panose="020B0604030504040204" pitchFamily="34" charset="0"/>
              </a:rPr>
              <a:t>5</a:t>
            </a:r>
            <a:r>
              <a:rPr lang="it-IT" altLang="en-US" sz="3500" dirty="0" smtClean="0">
                <a:solidFill>
                  <a:srgbClr val="3333FF"/>
                </a:solidFill>
                <a:latin typeface="Tahoma" panose="020B0604030504040204" pitchFamily="34" charset="0"/>
                <a:cs typeface="Tahoma" panose="020B0604030504040204" pitchFamily="34" charset="0"/>
              </a:rPr>
              <a:t> (dinitrogen pentoxide)</a:t>
            </a:r>
            <a:endParaRPr lang="en-GB" altLang="en-US" sz="3500" baseline="-25000" dirty="0" smtClean="0">
              <a:solidFill>
                <a:srgbClr val="3333FF"/>
              </a:solidFill>
              <a:latin typeface="Tahoma" panose="020B0604030504040204" pitchFamily="34" charset="0"/>
              <a:cs typeface="Tahoma" panose="020B0604030504040204" pitchFamily="34" charset="0"/>
            </a:endParaRPr>
          </a:p>
        </p:txBody>
      </p:sp>
      <p:cxnSp>
        <p:nvCxnSpPr>
          <p:cNvPr id="34" name="Connettore diritto 9"/>
          <p:cNvCxnSpPr/>
          <p:nvPr/>
        </p:nvCxnSpPr>
        <p:spPr>
          <a:xfrm>
            <a:off x="534986" y="6926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Rettangolo 4"/>
          <p:cNvSpPr/>
          <p:nvPr/>
        </p:nvSpPr>
        <p:spPr>
          <a:xfrm>
            <a:off x="437257" y="719698"/>
            <a:ext cx="6006951" cy="477054"/>
          </a:xfrm>
          <a:prstGeom prst="rect">
            <a:avLst/>
          </a:prstGeom>
        </p:spPr>
        <p:txBody>
          <a:bodyPr wrap="square">
            <a:spAutoFit/>
          </a:bodyPr>
          <a:lstStyle/>
          <a:p>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Sources</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437257" y="1194291"/>
            <a:ext cx="8455223" cy="461665"/>
          </a:xfrm>
          <a:prstGeom prst="rect">
            <a:avLst/>
          </a:prstGeom>
        </p:spPr>
        <p:txBody>
          <a:bodyPr wrap="square">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At night NOx (NO and NO</a:t>
            </a:r>
            <a:r>
              <a:rPr 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 are oxidized by ozone: </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821402" y="1732013"/>
            <a:ext cx="6624736" cy="1292662"/>
          </a:xfrm>
          <a:prstGeom prst="rect">
            <a:avLst/>
          </a:prstGeom>
        </p:spPr>
        <p:txBody>
          <a:bodyPr wrap="square">
            <a:spAutoFit/>
          </a:bodyPr>
          <a:lstStyle/>
          <a:p>
            <a:r>
              <a:rPr lang="pt-BR" sz="2600" dirty="0" smtClean="0">
                <a:latin typeface="Tahoma" panose="020B0604030504040204" pitchFamily="34" charset="0"/>
                <a:ea typeface="Tahoma" panose="020B0604030504040204" pitchFamily="34" charset="0"/>
                <a:cs typeface="Tahoma" panose="020B0604030504040204" pitchFamily="34" charset="0"/>
              </a:rPr>
              <a:t>(1)	NO </a:t>
            </a:r>
            <a:r>
              <a:rPr lang="pt-BR" sz="2600" dirty="0">
                <a:latin typeface="Tahoma" panose="020B0604030504040204" pitchFamily="34" charset="0"/>
                <a:ea typeface="Tahoma" panose="020B0604030504040204" pitchFamily="34" charset="0"/>
                <a:cs typeface="Tahoma" panose="020B0604030504040204" pitchFamily="34" charset="0"/>
              </a:rPr>
              <a:t>+ </a:t>
            </a:r>
            <a:r>
              <a:rPr lang="pt-BR" sz="2600" dirty="0" smtClean="0">
                <a:latin typeface="Tahoma" panose="020B0604030504040204" pitchFamily="34" charset="0"/>
                <a:ea typeface="Tahoma" panose="020B0604030504040204" pitchFamily="34" charset="0"/>
                <a:cs typeface="Tahoma" panose="020B0604030504040204" pitchFamily="34" charset="0"/>
              </a:rPr>
              <a:t>O</a:t>
            </a:r>
            <a:r>
              <a:rPr lang="pt-BR" sz="2600" baseline="-25000" dirty="0" smtClean="0">
                <a:latin typeface="Tahoma" panose="020B0604030504040204" pitchFamily="34" charset="0"/>
                <a:ea typeface="Tahoma" panose="020B0604030504040204" pitchFamily="34" charset="0"/>
                <a:cs typeface="Tahoma" panose="020B0604030504040204" pitchFamily="34" charset="0"/>
              </a:rPr>
              <a:t>3</a:t>
            </a:r>
            <a:r>
              <a:rPr lang="pt-BR" sz="2600" dirty="0" smtClean="0">
                <a:latin typeface="Tahoma" panose="020B0604030504040204" pitchFamily="34" charset="0"/>
                <a:ea typeface="Tahoma" panose="020B0604030504040204" pitchFamily="34" charset="0"/>
                <a:cs typeface="Tahoma" panose="020B0604030504040204" pitchFamily="34" charset="0"/>
              </a:rPr>
              <a:t> </a:t>
            </a:r>
            <a:r>
              <a:rPr lang="pt-BR" sz="2600" dirty="0">
                <a:latin typeface="Tahoma" panose="020B0604030504040204" pitchFamily="34" charset="0"/>
                <a:ea typeface="Tahoma" panose="020B0604030504040204" pitchFamily="34" charset="0"/>
                <a:cs typeface="Tahoma" panose="020B0604030504040204" pitchFamily="34" charset="0"/>
              </a:rPr>
              <a:t>→ </a:t>
            </a:r>
            <a:r>
              <a:rPr lang="pt-BR" sz="2600" dirty="0" smtClean="0">
                <a:latin typeface="Tahoma" panose="020B0604030504040204" pitchFamily="34" charset="0"/>
                <a:ea typeface="Tahoma" panose="020B0604030504040204" pitchFamily="34" charset="0"/>
                <a:cs typeface="Tahoma" panose="020B0604030504040204" pitchFamily="34" charset="0"/>
              </a:rPr>
              <a:t>NO</a:t>
            </a:r>
            <a:r>
              <a:rPr lang="pt-BR" sz="2600" baseline="-25000" dirty="0" smtClean="0">
                <a:latin typeface="Tahoma" panose="020B0604030504040204" pitchFamily="34" charset="0"/>
                <a:ea typeface="Tahoma" panose="020B0604030504040204" pitchFamily="34" charset="0"/>
                <a:cs typeface="Tahoma" panose="020B0604030504040204" pitchFamily="34" charset="0"/>
              </a:rPr>
              <a:t>2 </a:t>
            </a:r>
            <a:r>
              <a:rPr lang="pt-BR" sz="2600" dirty="0" smtClean="0">
                <a:latin typeface="Tahoma" panose="020B0604030504040204" pitchFamily="34" charset="0"/>
                <a:ea typeface="Tahoma" panose="020B0604030504040204" pitchFamily="34" charset="0"/>
                <a:cs typeface="Tahoma" panose="020B0604030504040204" pitchFamily="34" charset="0"/>
              </a:rPr>
              <a:t>+ O</a:t>
            </a:r>
            <a:r>
              <a:rPr lang="pt-BR" sz="2600" baseline="-25000" dirty="0" smtClean="0">
                <a:latin typeface="Tahoma" panose="020B0604030504040204" pitchFamily="34" charset="0"/>
                <a:ea typeface="Tahoma" panose="020B0604030504040204" pitchFamily="34" charset="0"/>
                <a:cs typeface="Tahoma" panose="020B0604030504040204" pitchFamily="34" charset="0"/>
              </a:rPr>
              <a:t>2</a:t>
            </a:r>
            <a:endParaRPr lang="pt-BR" sz="2600" baseline="-25000" dirty="0">
              <a:latin typeface="Tahoma" panose="020B0604030504040204" pitchFamily="34" charset="0"/>
              <a:ea typeface="Tahoma" panose="020B0604030504040204" pitchFamily="34" charset="0"/>
              <a:cs typeface="Tahoma" panose="020B0604030504040204" pitchFamily="34" charset="0"/>
            </a:endParaRPr>
          </a:p>
          <a:p>
            <a:r>
              <a:rPr lang="pt-BR" sz="2600" dirty="0" smtClean="0">
                <a:latin typeface="Tahoma" panose="020B0604030504040204" pitchFamily="34" charset="0"/>
                <a:ea typeface="Tahoma" panose="020B0604030504040204" pitchFamily="34" charset="0"/>
                <a:cs typeface="Tahoma" panose="020B0604030504040204" pitchFamily="34" charset="0"/>
              </a:rPr>
              <a:t>(2)	NO</a:t>
            </a:r>
            <a:r>
              <a:rPr lang="pt-BR" sz="2600" baseline="-25000" dirty="0" smtClean="0">
                <a:latin typeface="Tahoma" panose="020B0604030504040204" pitchFamily="34" charset="0"/>
                <a:ea typeface="Tahoma" panose="020B0604030504040204" pitchFamily="34" charset="0"/>
                <a:cs typeface="Tahoma" panose="020B0604030504040204" pitchFamily="34" charset="0"/>
              </a:rPr>
              <a:t>2 </a:t>
            </a:r>
            <a:r>
              <a:rPr lang="pt-BR" sz="2600" dirty="0">
                <a:latin typeface="Tahoma" panose="020B0604030504040204" pitchFamily="34" charset="0"/>
                <a:ea typeface="Tahoma" panose="020B0604030504040204" pitchFamily="34" charset="0"/>
                <a:cs typeface="Tahoma" panose="020B0604030504040204" pitchFamily="34" charset="0"/>
              </a:rPr>
              <a:t>+ O</a:t>
            </a:r>
            <a:r>
              <a:rPr lang="pt-BR" sz="2600" baseline="-25000" dirty="0">
                <a:latin typeface="Tahoma" panose="020B0604030504040204" pitchFamily="34" charset="0"/>
                <a:ea typeface="Tahoma" panose="020B0604030504040204" pitchFamily="34" charset="0"/>
                <a:cs typeface="Tahoma" panose="020B0604030504040204" pitchFamily="34" charset="0"/>
              </a:rPr>
              <a:t>3 </a:t>
            </a:r>
            <a:r>
              <a:rPr lang="pt-BR" sz="2600" dirty="0" smtClean="0">
                <a:latin typeface="Tahoma" panose="020B0604030504040204" pitchFamily="34" charset="0"/>
                <a:ea typeface="Tahoma" panose="020B0604030504040204" pitchFamily="34" charset="0"/>
                <a:cs typeface="Tahoma" panose="020B0604030504040204" pitchFamily="34" charset="0"/>
              </a:rPr>
              <a:t>→ NO</a:t>
            </a:r>
            <a:r>
              <a:rPr lang="pt-BR" sz="2600" baseline="-25000" dirty="0" smtClean="0">
                <a:latin typeface="Tahoma" panose="020B0604030504040204" pitchFamily="34" charset="0"/>
                <a:ea typeface="Tahoma" panose="020B0604030504040204" pitchFamily="34" charset="0"/>
                <a:cs typeface="Tahoma" panose="020B0604030504040204" pitchFamily="34" charset="0"/>
              </a:rPr>
              <a:t>3 </a:t>
            </a:r>
            <a:r>
              <a:rPr lang="pt-BR" sz="2600" dirty="0">
                <a:latin typeface="Tahoma" panose="020B0604030504040204" pitchFamily="34" charset="0"/>
                <a:ea typeface="Tahoma" panose="020B0604030504040204" pitchFamily="34" charset="0"/>
                <a:cs typeface="Tahoma" panose="020B0604030504040204" pitchFamily="34" charset="0"/>
              </a:rPr>
              <a:t>+ </a:t>
            </a:r>
            <a:r>
              <a:rPr lang="pt-BR" sz="2600" dirty="0" smtClean="0">
                <a:latin typeface="Tahoma" panose="020B0604030504040204" pitchFamily="34" charset="0"/>
                <a:ea typeface="Tahoma" panose="020B0604030504040204" pitchFamily="34" charset="0"/>
                <a:cs typeface="Tahoma" panose="020B0604030504040204" pitchFamily="34" charset="0"/>
              </a:rPr>
              <a:t>O</a:t>
            </a:r>
            <a:r>
              <a:rPr lang="pt-BR" sz="2600" baseline="-25000" dirty="0" smtClean="0">
                <a:latin typeface="Tahoma" panose="020B0604030504040204" pitchFamily="34" charset="0"/>
                <a:ea typeface="Tahoma" panose="020B0604030504040204" pitchFamily="34" charset="0"/>
                <a:cs typeface="Tahoma" panose="020B0604030504040204" pitchFamily="34" charset="0"/>
              </a:rPr>
              <a:t>2</a:t>
            </a:r>
          </a:p>
          <a:p>
            <a:r>
              <a:rPr lang="pt-BR" sz="2600" dirty="0" smtClean="0">
                <a:latin typeface="Tahoma" panose="020B0604030504040204" pitchFamily="34" charset="0"/>
                <a:ea typeface="Tahoma" panose="020B0604030504040204" pitchFamily="34" charset="0"/>
                <a:cs typeface="Tahoma" panose="020B0604030504040204" pitchFamily="34" charset="0"/>
              </a:rPr>
              <a:t>(3)	NO</a:t>
            </a:r>
            <a:r>
              <a:rPr lang="pt-BR" sz="2600" baseline="-25000" dirty="0" smtClean="0">
                <a:latin typeface="Tahoma" panose="020B0604030504040204" pitchFamily="34" charset="0"/>
                <a:ea typeface="Tahoma" panose="020B0604030504040204" pitchFamily="34" charset="0"/>
                <a:cs typeface="Tahoma" panose="020B0604030504040204" pitchFamily="34" charset="0"/>
              </a:rPr>
              <a:t>2 </a:t>
            </a:r>
            <a:r>
              <a:rPr lang="pt-BR" sz="2600" dirty="0" smtClean="0">
                <a:latin typeface="Tahoma" panose="020B0604030504040204" pitchFamily="34" charset="0"/>
                <a:ea typeface="Tahoma" panose="020B0604030504040204" pitchFamily="34" charset="0"/>
                <a:cs typeface="Tahoma" panose="020B0604030504040204" pitchFamily="34" charset="0"/>
              </a:rPr>
              <a:t>+ NO</a:t>
            </a:r>
            <a:r>
              <a:rPr lang="pt-BR" sz="2600" baseline="-25000" dirty="0" smtClean="0">
                <a:latin typeface="Tahoma" panose="020B0604030504040204" pitchFamily="34" charset="0"/>
                <a:ea typeface="Tahoma" panose="020B0604030504040204" pitchFamily="34" charset="0"/>
                <a:cs typeface="Tahoma" panose="020B0604030504040204" pitchFamily="34" charset="0"/>
              </a:rPr>
              <a:t>3</a:t>
            </a:r>
            <a:r>
              <a:rPr lang="pt-BR" sz="2600" dirty="0">
                <a:latin typeface="Tahoma" panose="020B0604030504040204" pitchFamily="34" charset="0"/>
                <a:ea typeface="Tahoma" panose="020B0604030504040204" pitchFamily="34" charset="0"/>
                <a:cs typeface="Tahoma" panose="020B0604030504040204" pitchFamily="34" charset="0"/>
              </a:rPr>
              <a:t> </a:t>
            </a:r>
            <a:r>
              <a:rPr lang="pt-BR" sz="2600" dirty="0" smtClean="0">
                <a:latin typeface="Tahoma" panose="020B0604030504040204" pitchFamily="34" charset="0"/>
                <a:ea typeface="Tahoma" panose="020B0604030504040204" pitchFamily="34" charset="0"/>
                <a:cs typeface="Tahoma" panose="020B0604030504040204" pitchFamily="34" charset="0"/>
              </a:rPr>
              <a:t>+ M    N</a:t>
            </a:r>
            <a:r>
              <a:rPr lang="pt-BR" sz="2600" baseline="-25000" dirty="0" smtClean="0">
                <a:latin typeface="Tahoma" panose="020B0604030504040204" pitchFamily="34" charset="0"/>
                <a:ea typeface="Tahoma" panose="020B0604030504040204" pitchFamily="34" charset="0"/>
                <a:cs typeface="Tahoma" panose="020B0604030504040204" pitchFamily="34" charset="0"/>
              </a:rPr>
              <a:t>2</a:t>
            </a:r>
            <a:r>
              <a:rPr lang="pt-BR" sz="2600" dirty="0" smtClean="0">
                <a:latin typeface="Tahoma" panose="020B0604030504040204" pitchFamily="34" charset="0"/>
                <a:ea typeface="Tahoma" panose="020B0604030504040204" pitchFamily="34" charset="0"/>
                <a:cs typeface="Tahoma" panose="020B0604030504040204" pitchFamily="34" charset="0"/>
              </a:rPr>
              <a:t>O</a:t>
            </a:r>
            <a:r>
              <a:rPr lang="pt-BR" sz="2600" baseline="-25000" dirty="0" smtClean="0">
                <a:latin typeface="Tahoma" panose="020B0604030504040204" pitchFamily="34" charset="0"/>
                <a:ea typeface="Tahoma" panose="020B0604030504040204" pitchFamily="34" charset="0"/>
                <a:cs typeface="Tahoma" panose="020B0604030504040204" pitchFamily="34" charset="0"/>
              </a:rPr>
              <a:t>5</a:t>
            </a:r>
            <a:r>
              <a:rPr lang="pt-BR" sz="2600" dirty="0" smtClean="0">
                <a:latin typeface="Tahoma" panose="020B0604030504040204" pitchFamily="34" charset="0"/>
                <a:ea typeface="Tahoma" panose="020B0604030504040204" pitchFamily="34" charset="0"/>
                <a:cs typeface="Tahoma" panose="020B0604030504040204" pitchFamily="34" charset="0"/>
              </a:rPr>
              <a:t> </a:t>
            </a:r>
            <a:r>
              <a:rPr lang="pt-BR" sz="2600" dirty="0">
                <a:latin typeface="Tahoma" panose="020B0604030504040204" pitchFamily="34" charset="0"/>
                <a:ea typeface="Tahoma" panose="020B0604030504040204" pitchFamily="34" charset="0"/>
                <a:cs typeface="Tahoma" panose="020B0604030504040204" pitchFamily="34" charset="0"/>
              </a:rPr>
              <a:t>+ M</a:t>
            </a:r>
            <a:endParaRPr lang="pt-BR" sz="2600" dirty="0" smtClean="0">
              <a:latin typeface="Tahoma" panose="020B0604030504040204" pitchFamily="34" charset="0"/>
              <a:ea typeface="Tahoma" panose="020B0604030504040204" pitchFamily="34" charset="0"/>
              <a:cs typeface="Tahoma" panose="020B0604030504040204" pitchFamily="34" charset="0"/>
            </a:endParaRPr>
          </a:p>
        </p:txBody>
      </p:sp>
      <p:sp>
        <p:nvSpPr>
          <p:cNvPr id="9" name="Rettangolo 4"/>
          <p:cNvSpPr/>
          <p:nvPr/>
        </p:nvSpPr>
        <p:spPr>
          <a:xfrm>
            <a:off x="437257" y="3100732"/>
            <a:ext cx="6006951" cy="477054"/>
          </a:xfrm>
          <a:prstGeom prst="rect">
            <a:avLst/>
          </a:prstGeom>
        </p:spPr>
        <p:txBody>
          <a:bodyPr wrap="square">
            <a:spAutoFit/>
          </a:bodyPr>
          <a:lstStyle/>
          <a:p>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Reactivity</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821402" y="3501008"/>
            <a:ext cx="6624736" cy="492443"/>
          </a:xfrm>
          <a:prstGeom prst="rect">
            <a:avLst/>
          </a:prstGeom>
        </p:spPr>
        <p:txBody>
          <a:bodyPr wrap="square">
            <a:spAutoFit/>
          </a:bodyPr>
          <a:lstStyle/>
          <a:p>
            <a:r>
              <a:rPr lang="pt-BR" sz="2600" dirty="0" smtClean="0">
                <a:latin typeface="Tahoma" panose="020B0604030504040204" pitchFamily="34" charset="0"/>
                <a:ea typeface="Tahoma" panose="020B0604030504040204" pitchFamily="34" charset="0"/>
                <a:cs typeface="Tahoma" panose="020B0604030504040204" pitchFamily="34" charset="0"/>
              </a:rPr>
              <a:t>N</a:t>
            </a:r>
            <a:r>
              <a:rPr lang="pt-BR" sz="2600" baseline="-25000" dirty="0" smtClean="0">
                <a:latin typeface="Tahoma" panose="020B0604030504040204" pitchFamily="34" charset="0"/>
                <a:ea typeface="Tahoma" panose="020B0604030504040204" pitchFamily="34" charset="0"/>
                <a:cs typeface="Tahoma" panose="020B0604030504040204" pitchFamily="34" charset="0"/>
              </a:rPr>
              <a:t>2</a:t>
            </a:r>
            <a:r>
              <a:rPr lang="pt-BR" sz="2600" dirty="0" smtClean="0">
                <a:latin typeface="Tahoma" panose="020B0604030504040204" pitchFamily="34" charset="0"/>
                <a:ea typeface="Tahoma" panose="020B0604030504040204" pitchFamily="34" charset="0"/>
                <a:cs typeface="Tahoma" panose="020B0604030504040204" pitchFamily="34" charset="0"/>
              </a:rPr>
              <a:t>O</a:t>
            </a:r>
            <a:r>
              <a:rPr lang="pt-BR" sz="2600" baseline="-25000" dirty="0" smtClean="0">
                <a:latin typeface="Tahoma" panose="020B0604030504040204" pitchFamily="34" charset="0"/>
                <a:ea typeface="Tahoma" panose="020B0604030504040204" pitchFamily="34" charset="0"/>
                <a:cs typeface="Tahoma" panose="020B0604030504040204" pitchFamily="34" charset="0"/>
              </a:rPr>
              <a:t>5(g) </a:t>
            </a:r>
            <a:r>
              <a:rPr lang="pt-BR" sz="2600" dirty="0" smtClean="0">
                <a:latin typeface="Tahoma" panose="020B0604030504040204" pitchFamily="34" charset="0"/>
                <a:ea typeface="Tahoma" panose="020B0604030504040204" pitchFamily="34" charset="0"/>
                <a:cs typeface="Tahoma" panose="020B0604030504040204" pitchFamily="34" charset="0"/>
              </a:rPr>
              <a:t>+ H</a:t>
            </a:r>
            <a:r>
              <a:rPr lang="pt-BR" sz="2600" baseline="-25000" dirty="0" smtClean="0">
                <a:latin typeface="Tahoma" panose="020B0604030504040204" pitchFamily="34" charset="0"/>
                <a:ea typeface="Tahoma" panose="020B0604030504040204" pitchFamily="34" charset="0"/>
                <a:cs typeface="Tahoma" panose="020B0604030504040204" pitchFamily="34" charset="0"/>
              </a:rPr>
              <a:t>2</a:t>
            </a:r>
            <a:r>
              <a:rPr lang="pt-BR" sz="2600" dirty="0" smtClean="0">
                <a:latin typeface="Tahoma" panose="020B0604030504040204" pitchFamily="34" charset="0"/>
                <a:ea typeface="Tahoma" panose="020B0604030504040204" pitchFamily="34" charset="0"/>
                <a:cs typeface="Tahoma" panose="020B0604030504040204" pitchFamily="34" charset="0"/>
              </a:rPr>
              <a:t>O</a:t>
            </a:r>
            <a:r>
              <a:rPr lang="pt-BR" sz="2600" baseline="-25000" dirty="0" smtClean="0">
                <a:latin typeface="Tahoma" panose="020B0604030504040204" pitchFamily="34" charset="0"/>
                <a:ea typeface="Tahoma" panose="020B0604030504040204" pitchFamily="34" charset="0"/>
                <a:cs typeface="Tahoma" panose="020B0604030504040204" pitchFamily="34" charset="0"/>
              </a:rPr>
              <a:t>(l)</a:t>
            </a:r>
            <a:r>
              <a:rPr lang="pt-BR" sz="2600" dirty="0" smtClean="0">
                <a:latin typeface="Tahoma" panose="020B0604030504040204" pitchFamily="34" charset="0"/>
                <a:ea typeface="Tahoma" panose="020B0604030504040204" pitchFamily="34" charset="0"/>
                <a:cs typeface="Tahoma" panose="020B0604030504040204" pitchFamily="34" charset="0"/>
              </a:rPr>
              <a:t> </a:t>
            </a:r>
            <a:r>
              <a:rPr lang="pt-BR" sz="2600" dirty="0">
                <a:latin typeface="Tahoma" panose="020B0604030504040204" pitchFamily="34" charset="0"/>
                <a:ea typeface="Tahoma" panose="020B0604030504040204" pitchFamily="34" charset="0"/>
                <a:cs typeface="Tahoma" panose="020B0604030504040204" pitchFamily="34" charset="0"/>
              </a:rPr>
              <a:t>→ </a:t>
            </a:r>
            <a:r>
              <a:rPr lang="pt-BR" sz="2600" dirty="0" smtClean="0">
                <a:latin typeface="Tahoma" panose="020B0604030504040204" pitchFamily="34" charset="0"/>
                <a:ea typeface="Tahoma" panose="020B0604030504040204" pitchFamily="34" charset="0"/>
                <a:cs typeface="Tahoma" panose="020B0604030504040204" pitchFamily="34" charset="0"/>
              </a:rPr>
              <a:t>2HNO</a:t>
            </a:r>
            <a:r>
              <a:rPr lang="pt-BR" sz="2600" baseline="-25000" dirty="0" smtClean="0">
                <a:latin typeface="Tahoma" panose="020B0604030504040204" pitchFamily="34" charset="0"/>
                <a:ea typeface="Tahoma" panose="020B0604030504040204" pitchFamily="34" charset="0"/>
                <a:cs typeface="Tahoma" panose="020B0604030504040204" pitchFamily="34" charset="0"/>
              </a:rPr>
              <a:t>3(aerosol)</a:t>
            </a:r>
            <a:endParaRPr lang="pt-BR" sz="26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1066721" y="4391235"/>
            <a:ext cx="7804667" cy="1569660"/>
          </a:xfrm>
          <a:prstGeom prst="rect">
            <a:avLst/>
          </a:prstGeom>
        </p:spPr>
        <p:txBody>
          <a:bodyPr wrap="square">
            <a:spAutoFit/>
          </a:bodyPr>
          <a:lstStyle/>
          <a:p>
            <a:pPr marL="342900" indent="-3429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nocturnal N</a:t>
            </a:r>
            <a:r>
              <a:rPr lang="en-US" sz="2400" baseline="-25000" dirty="0">
                <a:latin typeface="Tahoma" panose="020B0604030504040204" pitchFamily="34" charset="0"/>
                <a:ea typeface="Tahoma" panose="020B0604030504040204" pitchFamily="34" charset="0"/>
                <a:cs typeface="Tahoma" panose="020B0604030504040204" pitchFamily="34" charset="0"/>
              </a:rPr>
              <a:t>2</a:t>
            </a:r>
            <a:r>
              <a:rPr lang="en-US" sz="2400" dirty="0">
                <a:latin typeface="Tahoma" panose="020B0604030504040204" pitchFamily="34" charset="0"/>
                <a:ea typeface="Tahoma" panose="020B0604030504040204" pitchFamily="34" charset="0"/>
                <a:cs typeface="Tahoma" panose="020B0604030504040204" pitchFamily="34" charset="0"/>
              </a:rPr>
              <a:t>O</a:t>
            </a:r>
            <a:r>
              <a:rPr lang="en-US" sz="2400" baseline="-25000" dirty="0">
                <a:latin typeface="Tahoma" panose="020B0604030504040204" pitchFamily="34" charset="0"/>
                <a:ea typeface="Tahoma" panose="020B0604030504040204" pitchFamily="34" charset="0"/>
                <a:cs typeface="Tahoma" panose="020B0604030504040204" pitchFamily="34" charset="0"/>
              </a:rPr>
              <a:t>5</a:t>
            </a:r>
            <a:r>
              <a:rPr lang="en-US" sz="2400" dirty="0">
                <a:latin typeface="Tahoma" panose="020B0604030504040204" pitchFamily="34" charset="0"/>
                <a:ea typeface="Tahoma" panose="020B0604030504040204" pitchFamily="34" charset="0"/>
                <a:cs typeface="Tahoma" panose="020B0604030504040204" pitchFamily="34" charset="0"/>
              </a:rPr>
              <a:t> is critical for NOx removal from the </a:t>
            </a:r>
            <a:r>
              <a:rPr lang="en-US" sz="2400" dirty="0" smtClean="0">
                <a:latin typeface="Tahoma" panose="020B0604030504040204" pitchFamily="34" charset="0"/>
                <a:ea typeface="Tahoma" panose="020B0604030504040204" pitchFamily="34" charset="0"/>
                <a:cs typeface="Tahoma" panose="020B0604030504040204" pitchFamily="34" charset="0"/>
              </a:rPr>
              <a:t>atmosphere</a:t>
            </a:r>
          </a:p>
          <a:p>
            <a:pPr marL="342900" indent="-3429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N</a:t>
            </a:r>
            <a:r>
              <a:rPr lang="en-US" sz="2400" baseline="-25000" dirty="0">
                <a:latin typeface="Tahoma" panose="020B0604030504040204" pitchFamily="34" charset="0"/>
                <a:ea typeface="Tahoma" panose="020B0604030504040204" pitchFamily="34" charset="0"/>
                <a:cs typeface="Tahoma" panose="020B0604030504040204" pitchFamily="34" charset="0"/>
              </a:rPr>
              <a:t>2</a:t>
            </a:r>
            <a:r>
              <a:rPr lang="en-US" sz="2400" dirty="0">
                <a:latin typeface="Tahoma" panose="020B0604030504040204" pitchFamily="34" charset="0"/>
                <a:ea typeface="Tahoma" panose="020B0604030504040204" pitchFamily="34" charset="0"/>
                <a:cs typeface="Tahoma" panose="020B0604030504040204" pitchFamily="34" charset="0"/>
              </a:rPr>
              <a:t>O</a:t>
            </a:r>
            <a:r>
              <a:rPr lang="en-US" sz="2400" baseline="-25000" dirty="0">
                <a:latin typeface="Tahoma" panose="020B0604030504040204" pitchFamily="34" charset="0"/>
                <a:ea typeface="Tahoma" panose="020B0604030504040204" pitchFamily="34" charset="0"/>
                <a:cs typeface="Tahoma" panose="020B0604030504040204" pitchFamily="34" charset="0"/>
              </a:rPr>
              <a:t>5</a:t>
            </a:r>
            <a:r>
              <a:rPr lang="en-US" sz="2400" dirty="0">
                <a:latin typeface="Tahoma" panose="020B0604030504040204" pitchFamily="34" charset="0"/>
                <a:ea typeface="Tahoma" panose="020B0604030504040204" pitchFamily="34" charset="0"/>
                <a:cs typeface="Tahoma" panose="020B0604030504040204" pitchFamily="34" charset="0"/>
              </a:rPr>
              <a:t> is important as a reservoir of NO</a:t>
            </a:r>
            <a:r>
              <a:rPr lang="en-US" sz="2400" baseline="-25000" dirty="0">
                <a:latin typeface="Tahoma" panose="020B0604030504040204" pitchFamily="34" charset="0"/>
                <a:ea typeface="Tahoma" panose="020B0604030504040204" pitchFamily="34" charset="0"/>
                <a:cs typeface="Tahoma" panose="020B0604030504040204" pitchFamily="34" charset="0"/>
              </a:rPr>
              <a:t>3</a:t>
            </a:r>
            <a:r>
              <a:rPr lang="en-US" sz="2400" dirty="0">
                <a:latin typeface="Tahoma" panose="020B0604030504040204" pitchFamily="34" charset="0"/>
                <a:ea typeface="Tahoma" panose="020B0604030504040204" pitchFamily="34" charset="0"/>
                <a:cs typeface="Tahoma" panose="020B0604030504040204" pitchFamily="34" charset="0"/>
              </a:rPr>
              <a:t> as indicated in </a:t>
            </a:r>
            <a:r>
              <a:rPr lang="en-US" sz="2400" dirty="0" smtClean="0">
                <a:latin typeface="Tahoma" panose="020B0604030504040204" pitchFamily="34" charset="0"/>
                <a:ea typeface="Tahoma" panose="020B0604030504040204" pitchFamily="34" charset="0"/>
                <a:cs typeface="Tahoma" panose="020B0604030504040204" pitchFamily="34" charset="0"/>
              </a:rPr>
              <a:t>equilibrium (3)</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5586406" y="3501008"/>
            <a:ext cx="3719463" cy="830997"/>
          </a:xfrm>
          <a:prstGeom prst="rect">
            <a:avLst/>
          </a:prstGeom>
        </p:spPr>
        <p:txBody>
          <a:bodyPr wrap="square">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on the surface or inside aerosol particles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grpSp>
        <p:nvGrpSpPr>
          <p:cNvPr id="7" name="Group 6"/>
          <p:cNvGrpSpPr/>
          <p:nvPr/>
        </p:nvGrpSpPr>
        <p:grpSpPr>
          <a:xfrm>
            <a:off x="4047473" y="2421251"/>
            <a:ext cx="547784" cy="679481"/>
            <a:chOff x="6662733" y="1838710"/>
            <a:chExt cx="547784" cy="679481"/>
          </a:xfrm>
        </p:grpSpPr>
        <p:sp>
          <p:nvSpPr>
            <p:cNvPr id="17" name="Rectangle 16"/>
            <p:cNvSpPr/>
            <p:nvPr/>
          </p:nvSpPr>
          <p:spPr>
            <a:xfrm>
              <a:off x="6662733" y="1838710"/>
              <a:ext cx="545552" cy="495397"/>
            </a:xfrm>
            <a:prstGeom prst="rect">
              <a:avLst/>
            </a:prstGeom>
          </p:spPr>
          <p:txBody>
            <a:bodyPr wrap="square">
              <a:spAutoFit/>
            </a:bodyPr>
            <a:lstStyle/>
            <a:p>
              <a:r>
                <a:rPr lang="pt-BR" sz="26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endParaRPr lang="pt-BR" sz="2600" dirty="0" smtClean="0">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6664965" y="2025748"/>
              <a:ext cx="545552" cy="492443"/>
            </a:xfrm>
            <a:prstGeom prst="rect">
              <a:avLst/>
            </a:prstGeom>
          </p:spPr>
          <p:txBody>
            <a:bodyPr wrap="square">
              <a:spAutoFit/>
            </a:bodyPr>
            <a:lstStyle/>
            <a:p>
              <a:r>
                <a:rPr lang="pt-BR" sz="26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endParaRPr lang="pt-BR" sz="2600" dirty="0" smtClean="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4427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olo 4"/>
          <p:cNvSpPr txBox="1">
            <a:spLocks/>
          </p:cNvSpPr>
          <p:nvPr/>
        </p:nvSpPr>
        <p:spPr>
          <a:xfrm>
            <a:off x="119062" y="-27384"/>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Atmospheric chemistry at night</a:t>
            </a:r>
            <a:endParaRPr lang="en-GB" altLang="en-US" sz="3500" baseline="-25000" dirty="0" smtClean="0">
              <a:solidFill>
                <a:srgbClr val="3333FF"/>
              </a:solidFill>
              <a:latin typeface="Tahoma" panose="020B0604030504040204" pitchFamily="34" charset="0"/>
              <a:cs typeface="Tahoma" panose="020B0604030504040204" pitchFamily="34" charset="0"/>
            </a:endParaRPr>
          </a:p>
        </p:txBody>
      </p:sp>
      <p:cxnSp>
        <p:nvCxnSpPr>
          <p:cNvPr id="34" name="Connettore diritto 9"/>
          <p:cNvCxnSpPr/>
          <p:nvPr/>
        </p:nvCxnSpPr>
        <p:spPr>
          <a:xfrm>
            <a:off x="534986" y="6926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250206" y="980728"/>
            <a:ext cx="8774731" cy="4824536"/>
          </a:xfrm>
          <a:prstGeom prst="rect">
            <a:avLst/>
          </a:prstGeom>
        </p:spPr>
      </p:pic>
      <p:sp>
        <p:nvSpPr>
          <p:cNvPr id="16" name="Rectangle 15"/>
          <p:cNvSpPr/>
          <p:nvPr/>
        </p:nvSpPr>
        <p:spPr>
          <a:xfrm>
            <a:off x="32752" y="6309320"/>
            <a:ext cx="8481893" cy="430887"/>
          </a:xfrm>
          <a:prstGeom prst="rect">
            <a:avLst/>
          </a:prstGeom>
        </p:spPr>
        <p:txBody>
          <a:bodyPr wrap="square">
            <a:spAutoFit/>
          </a:bodyPr>
          <a:lstStyle/>
          <a:p>
            <a:r>
              <a:rPr lang="en-US" sz="2200" dirty="0" smtClean="0">
                <a:latin typeface="Tahoma" panose="020B0604030504040204" pitchFamily="34" charset="0"/>
                <a:ea typeface="Tahoma" panose="020B0604030504040204" pitchFamily="34" charset="0"/>
                <a:cs typeface="Tahoma" panose="020B0604030504040204" pitchFamily="34" charset="0"/>
              </a:rPr>
              <a:t>From S. Ball, </a:t>
            </a:r>
            <a:r>
              <a:rPr lang="en-US" sz="2200" i="1" dirty="0" smtClean="0">
                <a:latin typeface="Tahoma" panose="020B0604030504040204" pitchFamily="34" charset="0"/>
                <a:ea typeface="Tahoma" panose="020B0604030504040204" pitchFamily="34" charset="0"/>
                <a:cs typeface="Tahoma" panose="020B0604030504040204" pitchFamily="34" charset="0"/>
              </a:rPr>
              <a:t>ECG Environmental Briefs</a:t>
            </a:r>
            <a:r>
              <a:rPr lang="en-US" sz="2200" dirty="0" smtClean="0">
                <a:latin typeface="Tahoma" panose="020B0604030504040204" pitchFamily="34" charset="0"/>
                <a:ea typeface="Tahoma" panose="020B0604030504040204" pitchFamily="34" charset="0"/>
                <a:cs typeface="Tahoma" panose="020B0604030504040204" pitchFamily="34" charset="0"/>
              </a:rPr>
              <a:t> n.3</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5179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olo 4"/>
          <p:cNvSpPr txBox="1">
            <a:spLocks/>
          </p:cNvSpPr>
          <p:nvPr/>
        </p:nvSpPr>
        <p:spPr>
          <a:xfrm>
            <a:off x="119062" y="-27384"/>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Reactions of NO and NO</a:t>
            </a:r>
            <a:r>
              <a:rPr lang="it-IT" altLang="en-US" sz="3500" baseline="-25000" dirty="0" smtClean="0">
                <a:solidFill>
                  <a:srgbClr val="3333FF"/>
                </a:solidFill>
                <a:latin typeface="Tahoma" panose="020B0604030504040204" pitchFamily="34" charset="0"/>
                <a:cs typeface="Tahoma" panose="020B0604030504040204" pitchFamily="34" charset="0"/>
              </a:rPr>
              <a:t>2</a:t>
            </a:r>
            <a:endParaRPr lang="en-GB" altLang="en-US" sz="3500" baseline="-25000" dirty="0" smtClean="0">
              <a:solidFill>
                <a:srgbClr val="3333FF"/>
              </a:solidFill>
              <a:latin typeface="Tahoma" panose="020B0604030504040204" pitchFamily="34" charset="0"/>
              <a:cs typeface="Tahoma" panose="020B0604030504040204" pitchFamily="34" charset="0"/>
            </a:endParaRPr>
          </a:p>
        </p:txBody>
      </p:sp>
      <p:cxnSp>
        <p:nvCxnSpPr>
          <p:cNvPr id="34" name="Connettore diritto 9"/>
          <p:cNvCxnSpPr/>
          <p:nvPr/>
        </p:nvCxnSpPr>
        <p:spPr>
          <a:xfrm>
            <a:off x="534986"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3074" name="Picture 2" descr="http://butane.chem.uiuc.edu/pshapley/environmental/l16/NOrx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6" y="2204864"/>
            <a:ext cx="8069376" cy="46085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67764" y="671647"/>
            <a:ext cx="8455223" cy="830997"/>
          </a:xfrm>
          <a:prstGeom prst="rect">
            <a:avLst/>
          </a:prstGeom>
        </p:spPr>
        <p:txBody>
          <a:bodyPr wrap="square">
            <a:spAutoFit/>
          </a:bodyPr>
          <a:lstStyle/>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NO </a:t>
            </a:r>
            <a:r>
              <a:rPr lang="en-US" sz="2400" dirty="0" smtClean="0">
                <a:latin typeface="Tahoma" panose="020B0604030504040204" pitchFamily="34" charset="0"/>
                <a:ea typeface="Tahoma" panose="020B0604030504040204" pitchFamily="34" charset="0"/>
                <a:cs typeface="Tahoma" panose="020B0604030504040204" pitchFamily="34" charset="0"/>
              </a:rPr>
              <a:t>reacts with organic </a:t>
            </a:r>
            <a:r>
              <a:rPr lang="en-US"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peroxy</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radicals ROO</a:t>
            </a:r>
            <a:r>
              <a:rPr lang="en-US" sz="2400" baseline="30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to give NO</a:t>
            </a:r>
            <a:r>
              <a:rPr lang="en-US" sz="24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and an </a:t>
            </a:r>
            <a:r>
              <a:rPr lang="en-US" sz="2400" dirty="0" err="1"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alkoxy</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radical </a:t>
            </a:r>
            <a:r>
              <a:rPr lang="en-US" sz="2400" dirty="0" smtClean="0">
                <a:latin typeface="Tahoma" panose="020B0604030504040204" pitchFamily="34" charset="0"/>
                <a:ea typeface="Tahoma" panose="020B0604030504040204" pitchFamily="34" charset="0"/>
                <a:cs typeface="Tahoma" panose="020B0604030504040204" pitchFamily="34" charset="0"/>
              </a:rPr>
              <a:t>RO</a:t>
            </a:r>
            <a:r>
              <a:rPr lang="en-US" sz="24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4452937" y="6043935"/>
            <a:ext cx="4572000" cy="769441"/>
          </a:xfrm>
          <a:prstGeom prst="rect">
            <a:avLst/>
          </a:prstGeom>
        </p:spPr>
        <p:txBody>
          <a:bodyPr>
            <a:spAutoFit/>
          </a:bodyPr>
          <a:lstStyle/>
          <a:p>
            <a:r>
              <a:rPr lang="en-US" sz="2200" dirty="0" smtClean="0">
                <a:latin typeface="Tahoma" panose="020B0604030504040204" pitchFamily="34" charset="0"/>
                <a:ea typeface="Tahoma" panose="020B0604030504040204" pitchFamily="34" charset="0"/>
                <a:cs typeface="Tahoma" panose="020B0604030504040204" pitchFamily="34" charset="0"/>
              </a:rPr>
              <a:t>PAN: very irritating, toxic </a:t>
            </a:r>
            <a:r>
              <a:rPr lang="en-US" sz="2200" dirty="0">
                <a:latin typeface="Tahoma" panose="020B0604030504040204" pitchFamily="34" charset="0"/>
                <a:ea typeface="Tahoma" panose="020B0604030504040204" pitchFamily="34" charset="0"/>
                <a:cs typeface="Tahoma" panose="020B0604030504040204" pitchFamily="34" charset="0"/>
              </a:rPr>
              <a:t>to humans, </a:t>
            </a:r>
            <a:r>
              <a:rPr lang="en-US" sz="2200" dirty="0" smtClean="0">
                <a:latin typeface="Tahoma" panose="020B0604030504040204" pitchFamily="34" charset="0"/>
                <a:ea typeface="Tahoma" panose="020B0604030504040204" pitchFamily="34" charset="0"/>
                <a:cs typeface="Tahoma" panose="020B0604030504040204" pitchFamily="34" charset="0"/>
              </a:rPr>
              <a:t>animals </a:t>
            </a:r>
            <a:r>
              <a:rPr lang="en-US" sz="2200" dirty="0">
                <a:latin typeface="Tahoma" panose="020B0604030504040204" pitchFamily="34" charset="0"/>
                <a:ea typeface="Tahoma" panose="020B0604030504040204" pitchFamily="34" charset="0"/>
                <a:cs typeface="Tahoma" panose="020B0604030504040204" pitchFamily="34" charset="0"/>
              </a:rPr>
              <a:t>an plants</a:t>
            </a:r>
          </a:p>
        </p:txBody>
      </p:sp>
      <p:sp>
        <p:nvSpPr>
          <p:cNvPr id="10" name="Rectangle 9"/>
          <p:cNvSpPr/>
          <p:nvPr/>
        </p:nvSpPr>
        <p:spPr>
          <a:xfrm>
            <a:off x="365249" y="1484784"/>
            <a:ext cx="8455223" cy="830997"/>
          </a:xfrm>
          <a:prstGeom prst="rect">
            <a:avLst/>
          </a:prstGeom>
        </p:spPr>
        <p:txBody>
          <a:bodyPr wrap="square">
            <a:spAutoFit/>
          </a:bodyPr>
          <a:lstStyle/>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NO</a:t>
            </a:r>
            <a:r>
              <a:rPr lang="en-US" sz="24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2</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add to </a:t>
            </a:r>
            <a:r>
              <a:rPr lang="en-US" sz="2400" dirty="0" err="1">
                <a:solidFill>
                  <a:srgbClr val="FF0000"/>
                </a:solidFill>
                <a:latin typeface="Tahoma" panose="020B0604030504040204" pitchFamily="34" charset="0"/>
                <a:ea typeface="Tahoma" panose="020B0604030504040204" pitchFamily="34" charset="0"/>
                <a:cs typeface="Tahoma" panose="020B0604030504040204" pitchFamily="34" charset="0"/>
              </a:rPr>
              <a:t>peroxy</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radicals ROO</a:t>
            </a:r>
            <a:r>
              <a:rPr lang="en-US" sz="2400" baseline="30000" dirty="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smtClean="0">
                <a:latin typeface="Tahoma" panose="020B0604030504040204" pitchFamily="34" charset="0"/>
                <a:ea typeface="Tahoma" panose="020B0604030504040204" pitchFamily="34" charset="0"/>
                <a:cs typeface="Tahoma" panose="020B0604030504040204" pitchFamily="34" charset="0"/>
              </a:rPr>
              <a:t>  to give potentially harmful compounds (e.g. PAN from acetaldehydes CH</a:t>
            </a:r>
            <a:r>
              <a:rPr 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sz="2400" dirty="0" smtClean="0">
                <a:latin typeface="Tahoma" panose="020B0604030504040204" pitchFamily="34" charset="0"/>
                <a:ea typeface="Tahoma" panose="020B0604030504040204" pitchFamily="34" charset="0"/>
                <a:cs typeface="Tahoma" panose="020B0604030504040204" pitchFamily="34" charset="0"/>
              </a:rPr>
              <a:t>COH)</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Oval 10"/>
          <p:cNvSpPr/>
          <p:nvPr/>
        </p:nvSpPr>
        <p:spPr bwMode="auto">
          <a:xfrm>
            <a:off x="6444165" y="3499413"/>
            <a:ext cx="1038150" cy="504056"/>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 name="Oval 11"/>
          <p:cNvSpPr/>
          <p:nvPr/>
        </p:nvSpPr>
        <p:spPr bwMode="auto">
          <a:xfrm>
            <a:off x="4283968" y="3708659"/>
            <a:ext cx="1038150" cy="627168"/>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 name="Rectangle 12"/>
          <p:cNvSpPr/>
          <p:nvPr/>
        </p:nvSpPr>
        <p:spPr>
          <a:xfrm>
            <a:off x="1068475" y="6351711"/>
            <a:ext cx="3384462" cy="461665"/>
          </a:xfrm>
          <a:prstGeom prst="rect">
            <a:avLst/>
          </a:prstGeom>
          <a:solidFill>
            <a:schemeClr val="bg1"/>
          </a:solidFill>
        </p:spPr>
        <p:txBody>
          <a:bodyPr wrap="square">
            <a:spAutoFit/>
          </a:bodyPr>
          <a:lstStyle/>
          <a:p>
            <a:r>
              <a:rPr lang="en-US" sz="24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PeroxyAcetyl</a:t>
            </a:r>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Nitrate</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97238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olo 4"/>
          <p:cNvSpPr txBox="1">
            <a:spLocks/>
          </p:cNvSpPr>
          <p:nvPr/>
        </p:nvSpPr>
        <p:spPr>
          <a:xfrm>
            <a:off x="119062" y="-27384"/>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Reactions of NO and NO</a:t>
            </a:r>
            <a:r>
              <a:rPr lang="it-IT" altLang="en-US" sz="3500" baseline="-25000" dirty="0" smtClean="0">
                <a:solidFill>
                  <a:srgbClr val="3333FF"/>
                </a:solidFill>
                <a:latin typeface="Tahoma" panose="020B0604030504040204" pitchFamily="34" charset="0"/>
                <a:cs typeface="Tahoma" panose="020B0604030504040204" pitchFamily="34" charset="0"/>
              </a:rPr>
              <a:t>2</a:t>
            </a:r>
            <a:endParaRPr lang="en-GB" altLang="en-US" sz="3500" baseline="-25000" dirty="0" smtClean="0">
              <a:solidFill>
                <a:srgbClr val="3333FF"/>
              </a:solidFill>
              <a:latin typeface="Tahoma" panose="020B0604030504040204" pitchFamily="34" charset="0"/>
              <a:cs typeface="Tahoma" panose="020B0604030504040204" pitchFamily="34" charset="0"/>
            </a:endParaRPr>
          </a:p>
        </p:txBody>
      </p:sp>
      <p:cxnSp>
        <p:nvCxnSpPr>
          <p:cNvPr id="34" name="Connettore diritto 9"/>
          <p:cNvCxnSpPr/>
          <p:nvPr/>
        </p:nvCxnSpPr>
        <p:spPr>
          <a:xfrm>
            <a:off x="534986"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5122" name="Picture 2" descr="Risultati immagini per carbonyl compounds in troposp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772816"/>
            <a:ext cx="7430320" cy="505810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22976" y="791344"/>
            <a:ext cx="8455223" cy="861774"/>
          </a:xfrm>
          <a:prstGeom prst="rect">
            <a:avLst/>
          </a:prstGeom>
        </p:spPr>
        <p:txBody>
          <a:bodyPr wrap="square">
            <a:spAutoFit/>
          </a:bodyPr>
          <a:lstStyle/>
          <a:p>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Role of PAN in tropospheric chemistry: </a:t>
            </a:r>
            <a:r>
              <a:rPr lang="en-US" sz="2500" dirty="0" smtClean="0">
                <a:latin typeface="Tahoma" panose="020B0604030504040204" pitchFamily="34" charset="0"/>
                <a:ea typeface="Tahoma" panose="020B0604030504040204" pitchFamily="34" charset="0"/>
                <a:cs typeface="Tahoma" panose="020B0604030504040204" pitchFamily="34" charset="0"/>
              </a:rPr>
              <a:t>NO</a:t>
            </a:r>
            <a:r>
              <a:rPr lang="en-US" sz="2500" baseline="-25000" dirty="0" smtClean="0">
                <a:latin typeface="Tahoma" panose="020B0604030504040204" pitchFamily="34" charset="0"/>
                <a:ea typeface="Tahoma" panose="020B0604030504040204" pitchFamily="34" charset="0"/>
                <a:cs typeface="Tahoma" panose="020B0604030504040204" pitchFamily="34" charset="0"/>
              </a:rPr>
              <a:t>x</a:t>
            </a:r>
            <a:r>
              <a:rPr lang="en-US" sz="2500" dirty="0" smtClean="0">
                <a:latin typeface="Tahoma" panose="020B0604030504040204" pitchFamily="34" charset="0"/>
                <a:ea typeface="Tahoma" panose="020B0604030504040204" pitchFamily="34" charset="0"/>
                <a:cs typeface="Tahoma" panose="020B0604030504040204" pitchFamily="34" charset="0"/>
              </a:rPr>
              <a:t> reservoir and vehicle for long-range transport of NO</a:t>
            </a:r>
            <a:r>
              <a:rPr lang="en-US" sz="2500" baseline="-25000" dirty="0" smtClean="0">
                <a:latin typeface="Tahoma" panose="020B0604030504040204" pitchFamily="34" charset="0"/>
                <a:ea typeface="Tahoma" panose="020B0604030504040204" pitchFamily="34" charset="0"/>
                <a:cs typeface="Tahoma" panose="020B0604030504040204" pitchFamily="34" charset="0"/>
              </a:rPr>
              <a:t>x</a:t>
            </a:r>
            <a:r>
              <a:rPr lang="en-US" sz="2500" dirty="0" smtClean="0">
                <a:latin typeface="Tahoma" panose="020B0604030504040204" pitchFamily="34" charset="0"/>
                <a:ea typeface="Tahoma" panose="020B0604030504040204" pitchFamily="34" charset="0"/>
                <a:cs typeface="Tahoma" panose="020B0604030504040204" pitchFamily="34" charset="0"/>
              </a:rPr>
              <a:t> </a:t>
            </a:r>
            <a:endParaRPr lang="en-US" sz="25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5052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50"/>
          <p:cNvSpPr/>
          <p:nvPr/>
        </p:nvSpPr>
        <p:spPr>
          <a:xfrm>
            <a:off x="3525252" y="1057176"/>
            <a:ext cx="2407323" cy="392560"/>
          </a:xfrm>
          <a:custGeom>
            <a:avLst/>
            <a:gdLst>
              <a:gd name="connsiteX0" fmla="*/ 1925052 w 1925052"/>
              <a:gd name="connsiteY0" fmla="*/ 478317 h 478317"/>
              <a:gd name="connsiteX1" fmla="*/ 1335505 w 1925052"/>
              <a:gd name="connsiteY1" fmla="*/ 9086 h 478317"/>
              <a:gd name="connsiteX2" fmla="*/ 0 w 1925052"/>
              <a:gd name="connsiteY2" fmla="*/ 213623 h 478317"/>
              <a:gd name="connsiteX0" fmla="*/ 1925052 w 1925052"/>
              <a:gd name="connsiteY0" fmla="*/ 444657 h 444657"/>
              <a:gd name="connsiteX1" fmla="*/ 1162323 w 1925052"/>
              <a:gd name="connsiteY1" fmla="*/ 11521 h 444657"/>
              <a:gd name="connsiteX2" fmla="*/ 0 w 1925052"/>
              <a:gd name="connsiteY2" fmla="*/ 179963 h 444657"/>
              <a:gd name="connsiteX0" fmla="*/ 1925052 w 1925052"/>
              <a:gd name="connsiteY0" fmla="*/ 392560 h 392560"/>
              <a:gd name="connsiteX1" fmla="*/ 1162323 w 1925052"/>
              <a:gd name="connsiteY1" fmla="*/ 19582 h 392560"/>
              <a:gd name="connsiteX2" fmla="*/ 0 w 1925052"/>
              <a:gd name="connsiteY2" fmla="*/ 127866 h 392560"/>
            </a:gdLst>
            <a:ahLst/>
            <a:cxnLst>
              <a:cxn ang="0">
                <a:pos x="connsiteX0" y="connsiteY0"/>
              </a:cxn>
              <a:cxn ang="0">
                <a:pos x="connsiteX1" y="connsiteY1"/>
              </a:cxn>
              <a:cxn ang="0">
                <a:pos x="connsiteX2" y="connsiteY2"/>
              </a:cxn>
            </a:cxnLst>
            <a:rect l="l" t="t" r="r" b="b"/>
            <a:pathLst>
              <a:path w="1925052" h="392560">
                <a:moveTo>
                  <a:pt x="1925052" y="392560"/>
                </a:moveTo>
                <a:cubicBezTo>
                  <a:pt x="1790699" y="180002"/>
                  <a:pt x="1483165" y="63698"/>
                  <a:pt x="1162323" y="19582"/>
                </a:cubicBezTo>
                <a:cubicBezTo>
                  <a:pt x="841481" y="-24534"/>
                  <a:pt x="507331" y="3539"/>
                  <a:pt x="0" y="127866"/>
                </a:cubicBezTo>
              </a:path>
            </a:pathLst>
          </a:custGeom>
          <a:noFill/>
          <a:ln w="57150">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4054642" y="3771830"/>
            <a:ext cx="1961147" cy="1215190"/>
          </a:xfrm>
          <a:custGeom>
            <a:avLst/>
            <a:gdLst>
              <a:gd name="connsiteX0" fmla="*/ 0 w 1961147"/>
              <a:gd name="connsiteY0" fmla="*/ 1215190 h 1215190"/>
              <a:gd name="connsiteX1" fmla="*/ 1383632 w 1961147"/>
              <a:gd name="connsiteY1" fmla="*/ 962527 h 1215190"/>
              <a:gd name="connsiteX2" fmla="*/ 1961147 w 1961147"/>
              <a:gd name="connsiteY2" fmla="*/ 0 h 1215190"/>
            </a:gdLst>
            <a:ahLst/>
            <a:cxnLst>
              <a:cxn ang="0">
                <a:pos x="connsiteX0" y="connsiteY0"/>
              </a:cxn>
              <a:cxn ang="0">
                <a:pos x="connsiteX1" y="connsiteY1"/>
              </a:cxn>
              <a:cxn ang="0">
                <a:pos x="connsiteX2" y="connsiteY2"/>
              </a:cxn>
            </a:cxnLst>
            <a:rect l="l" t="t" r="r" b="b"/>
            <a:pathLst>
              <a:path w="1961147" h="1215190">
                <a:moveTo>
                  <a:pt x="0" y="1215190"/>
                </a:moveTo>
                <a:cubicBezTo>
                  <a:pt x="528387" y="1190124"/>
                  <a:pt x="1056774" y="1165059"/>
                  <a:pt x="1383632" y="962527"/>
                </a:cubicBezTo>
                <a:cubicBezTo>
                  <a:pt x="1710490" y="759995"/>
                  <a:pt x="1835818" y="379997"/>
                  <a:pt x="1961147" y="0"/>
                </a:cubicBezTo>
              </a:path>
            </a:pathLst>
          </a:custGeom>
          <a:noFill/>
          <a:ln w="57150">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1040581" y="1810682"/>
            <a:ext cx="1125103" cy="1408239"/>
          </a:xfrm>
          <a:custGeom>
            <a:avLst/>
            <a:gdLst>
              <a:gd name="connsiteX0" fmla="*/ 90387 w 1125103"/>
              <a:gd name="connsiteY0" fmla="*/ 0 h 1191126"/>
              <a:gd name="connsiteX1" fmla="*/ 102419 w 1125103"/>
              <a:gd name="connsiteY1" fmla="*/ 770021 h 1191126"/>
              <a:gd name="connsiteX2" fmla="*/ 1125103 w 1125103"/>
              <a:gd name="connsiteY2" fmla="*/ 1191126 h 1191126"/>
            </a:gdLst>
            <a:ahLst/>
            <a:cxnLst>
              <a:cxn ang="0">
                <a:pos x="connsiteX0" y="connsiteY0"/>
              </a:cxn>
              <a:cxn ang="0">
                <a:pos x="connsiteX1" y="connsiteY1"/>
              </a:cxn>
              <a:cxn ang="0">
                <a:pos x="connsiteX2" y="connsiteY2"/>
              </a:cxn>
            </a:cxnLst>
            <a:rect l="l" t="t" r="r" b="b"/>
            <a:pathLst>
              <a:path w="1125103" h="1191126">
                <a:moveTo>
                  <a:pt x="90387" y="0"/>
                </a:moveTo>
                <a:cubicBezTo>
                  <a:pt x="10176" y="285750"/>
                  <a:pt x="-70034" y="571500"/>
                  <a:pt x="102419" y="770021"/>
                </a:cubicBezTo>
                <a:cubicBezTo>
                  <a:pt x="274872" y="968542"/>
                  <a:pt x="699987" y="1079834"/>
                  <a:pt x="1125103" y="1191126"/>
                </a:cubicBezTo>
              </a:path>
            </a:pathLst>
          </a:custGeom>
          <a:noFill/>
          <a:ln w="57150">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4"/>
          <p:cNvSpPr txBox="1">
            <a:spLocks/>
          </p:cNvSpPr>
          <p:nvPr/>
        </p:nvSpPr>
        <p:spPr>
          <a:xfrm>
            <a:off x="119062" y="-27384"/>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Hydrocarbon oxidation in the atmosphere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4" name="Connettore diritto 9"/>
          <p:cNvCxnSpPr/>
          <p:nvPr/>
        </p:nvCxnSpPr>
        <p:spPr>
          <a:xfrm>
            <a:off x="534986" y="6926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34986" y="1058682"/>
            <a:ext cx="1145783" cy="731987"/>
            <a:chOff x="1842041" y="1961827"/>
            <a:chExt cx="1145783" cy="731987"/>
          </a:xfrm>
        </p:grpSpPr>
        <p:sp>
          <p:nvSpPr>
            <p:cNvPr id="7" name="Oval 6"/>
            <p:cNvSpPr/>
            <p:nvPr/>
          </p:nvSpPr>
          <p:spPr>
            <a:xfrm>
              <a:off x="1842041" y="1961827"/>
              <a:ext cx="1145783" cy="7319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89142" y="1976932"/>
              <a:ext cx="857927" cy="584775"/>
            </a:xfrm>
            <a:prstGeom prst="rect">
              <a:avLst/>
            </a:prstGeom>
            <a:noFill/>
          </p:spPr>
          <p:txBody>
            <a:bodyPr wrap="none" rtlCol="0">
              <a:spAutoFit/>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CH</a:t>
              </a:r>
              <a:r>
                <a:rPr lang="en-US" sz="3200" baseline="-25000" dirty="0" smtClean="0">
                  <a:latin typeface="Tahoma" panose="020B0604030504040204" pitchFamily="34" charset="0"/>
                  <a:ea typeface="Tahoma" panose="020B0604030504040204" pitchFamily="34" charset="0"/>
                  <a:cs typeface="Tahoma" panose="020B0604030504040204" pitchFamily="34" charset="0"/>
                </a:rPr>
                <a:t>4</a:t>
              </a:r>
              <a:endParaRPr lang="en-US" sz="3200" baseline="-250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5" name="Group 14"/>
          <p:cNvGrpSpPr/>
          <p:nvPr/>
        </p:nvGrpSpPr>
        <p:grpSpPr>
          <a:xfrm>
            <a:off x="2218928" y="2875579"/>
            <a:ext cx="1113290" cy="731987"/>
            <a:chOff x="4538831" y="2408981"/>
            <a:chExt cx="1113290" cy="731987"/>
          </a:xfrm>
        </p:grpSpPr>
        <p:sp>
          <p:nvSpPr>
            <p:cNvPr id="13" name="Oval 12"/>
            <p:cNvSpPr/>
            <p:nvPr/>
          </p:nvSpPr>
          <p:spPr>
            <a:xfrm>
              <a:off x="4538831" y="2408981"/>
              <a:ext cx="1113290" cy="7319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685931" y="2424086"/>
              <a:ext cx="857927" cy="584775"/>
            </a:xfrm>
            <a:prstGeom prst="rect">
              <a:avLst/>
            </a:prstGeom>
            <a:noFill/>
          </p:spPr>
          <p:txBody>
            <a:bodyPr wrap="none" rtlCol="0">
              <a:spAutoFit/>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CH</a:t>
              </a:r>
              <a:r>
                <a:rPr lang="en-US" sz="3200" baseline="-25000" dirty="0" smtClean="0">
                  <a:latin typeface="Tahoma" panose="020B0604030504040204" pitchFamily="34" charset="0"/>
                  <a:ea typeface="Tahoma" panose="020B0604030504040204" pitchFamily="34" charset="0"/>
                  <a:cs typeface="Tahoma" panose="020B0604030504040204" pitchFamily="34" charset="0"/>
                </a:rPr>
                <a:t>3</a:t>
              </a:r>
              <a:endParaRPr lang="en-US" sz="3200" baseline="-250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p:cNvGrpSpPr/>
          <p:nvPr/>
        </p:nvGrpSpPr>
        <p:grpSpPr>
          <a:xfrm>
            <a:off x="2443737" y="4441776"/>
            <a:ext cx="1584176" cy="777421"/>
            <a:chOff x="3962767" y="948795"/>
            <a:chExt cx="1584176" cy="777421"/>
          </a:xfrm>
        </p:grpSpPr>
        <p:sp>
          <p:nvSpPr>
            <p:cNvPr id="17" name="Oval 16"/>
            <p:cNvSpPr/>
            <p:nvPr/>
          </p:nvSpPr>
          <p:spPr>
            <a:xfrm>
              <a:off x="3962767" y="948795"/>
              <a:ext cx="1584176" cy="77742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034775" y="1022402"/>
              <a:ext cx="1438214" cy="584775"/>
            </a:xfrm>
            <a:prstGeom prst="rect">
              <a:avLst/>
            </a:prstGeom>
            <a:noFill/>
          </p:spPr>
          <p:txBody>
            <a:bodyPr wrap="none" rtlCol="0">
              <a:spAutoFit/>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CH</a:t>
              </a:r>
              <a:r>
                <a:rPr lang="en-US" sz="3200" baseline="-25000" dirty="0" smtClean="0">
                  <a:latin typeface="Tahoma" panose="020B0604030504040204" pitchFamily="34" charset="0"/>
                  <a:ea typeface="Tahoma" panose="020B0604030504040204" pitchFamily="34" charset="0"/>
                  <a:cs typeface="Tahoma" panose="020B0604030504040204" pitchFamily="34" charset="0"/>
                </a:rPr>
                <a:t>3</a:t>
              </a:r>
              <a:r>
                <a:rPr lang="en-US" sz="3200" dirty="0" smtClean="0">
                  <a:latin typeface="Tahoma" panose="020B0604030504040204" pitchFamily="34" charset="0"/>
                  <a:ea typeface="Tahoma" panose="020B0604030504040204" pitchFamily="34" charset="0"/>
                  <a:cs typeface="Tahoma" panose="020B0604030504040204" pitchFamily="34" charset="0"/>
                </a:rPr>
                <a:t>OO</a:t>
              </a:r>
              <a:endParaRPr lang="en-US" sz="32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9" name="Group 18"/>
          <p:cNvGrpSpPr/>
          <p:nvPr/>
        </p:nvGrpSpPr>
        <p:grpSpPr>
          <a:xfrm>
            <a:off x="5361758" y="2940934"/>
            <a:ext cx="1315563" cy="777421"/>
            <a:chOff x="3962767" y="948795"/>
            <a:chExt cx="1584176" cy="777421"/>
          </a:xfrm>
        </p:grpSpPr>
        <p:sp>
          <p:nvSpPr>
            <p:cNvPr id="20" name="Oval 19"/>
            <p:cNvSpPr/>
            <p:nvPr/>
          </p:nvSpPr>
          <p:spPr>
            <a:xfrm>
              <a:off x="3962767" y="948795"/>
              <a:ext cx="1584176" cy="77742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034775" y="1022402"/>
              <a:ext cx="1148071" cy="584775"/>
            </a:xfrm>
            <a:prstGeom prst="rect">
              <a:avLst/>
            </a:prstGeom>
            <a:noFill/>
          </p:spPr>
          <p:txBody>
            <a:bodyPr wrap="none" rtlCol="0">
              <a:spAutoFit/>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CH</a:t>
              </a:r>
              <a:r>
                <a:rPr lang="en-US" sz="3200" baseline="-25000" dirty="0" smtClean="0">
                  <a:latin typeface="Tahoma" panose="020B0604030504040204" pitchFamily="34" charset="0"/>
                  <a:ea typeface="Tahoma" panose="020B0604030504040204" pitchFamily="34" charset="0"/>
                  <a:cs typeface="Tahoma" panose="020B0604030504040204" pitchFamily="34" charset="0"/>
                </a:rPr>
                <a:t>3</a:t>
              </a:r>
              <a:r>
                <a:rPr lang="en-US" sz="3200" dirty="0" smtClean="0">
                  <a:latin typeface="Tahoma" panose="020B0604030504040204" pitchFamily="34" charset="0"/>
                  <a:ea typeface="Tahoma" panose="020B0604030504040204" pitchFamily="34" charset="0"/>
                  <a:cs typeface="Tahoma" panose="020B0604030504040204" pitchFamily="34" charset="0"/>
                </a:rPr>
                <a:t>O</a:t>
              </a:r>
              <a:endParaRPr lang="en-US" sz="32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22" name="Group 21"/>
          <p:cNvGrpSpPr/>
          <p:nvPr/>
        </p:nvGrpSpPr>
        <p:grpSpPr>
          <a:xfrm>
            <a:off x="5932576" y="1160280"/>
            <a:ext cx="1039178" cy="777421"/>
            <a:chOff x="3962767" y="948795"/>
            <a:chExt cx="1584176" cy="777421"/>
          </a:xfrm>
        </p:grpSpPr>
        <p:sp>
          <p:nvSpPr>
            <p:cNvPr id="23" name="Oval 22"/>
            <p:cNvSpPr/>
            <p:nvPr/>
          </p:nvSpPr>
          <p:spPr>
            <a:xfrm>
              <a:off x="3962767" y="948795"/>
              <a:ext cx="1584176" cy="77742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034775" y="1022402"/>
              <a:ext cx="1085219" cy="584775"/>
            </a:xfrm>
            <a:prstGeom prst="rect">
              <a:avLst/>
            </a:prstGeom>
            <a:noFill/>
          </p:spPr>
          <p:txBody>
            <a:bodyPr wrap="none" rtlCol="0">
              <a:spAutoFit/>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HO</a:t>
              </a:r>
              <a:r>
                <a:rPr lang="en-US" sz="3200" baseline="-25000" dirty="0" smtClean="0">
                  <a:latin typeface="Tahoma" panose="020B0604030504040204" pitchFamily="34" charset="0"/>
                  <a:ea typeface="Tahoma" panose="020B0604030504040204" pitchFamily="34" charset="0"/>
                  <a:cs typeface="Tahoma" panose="020B0604030504040204" pitchFamily="34" charset="0"/>
                </a:rPr>
                <a:t>2</a:t>
              </a:r>
              <a:endParaRPr lang="en-US" sz="32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26" name="Group 25"/>
          <p:cNvGrpSpPr/>
          <p:nvPr/>
        </p:nvGrpSpPr>
        <p:grpSpPr>
          <a:xfrm>
            <a:off x="2638148" y="947984"/>
            <a:ext cx="875593" cy="777421"/>
            <a:chOff x="3962767" y="948795"/>
            <a:chExt cx="1584176" cy="777421"/>
          </a:xfrm>
        </p:grpSpPr>
        <p:sp>
          <p:nvSpPr>
            <p:cNvPr id="27" name="Oval 26"/>
            <p:cNvSpPr/>
            <p:nvPr/>
          </p:nvSpPr>
          <p:spPr>
            <a:xfrm>
              <a:off x="3962767" y="948795"/>
              <a:ext cx="1584176" cy="77742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034774" y="1022402"/>
              <a:ext cx="1146584" cy="584775"/>
            </a:xfrm>
            <a:prstGeom prst="rect">
              <a:avLst/>
            </a:prstGeom>
            <a:noFill/>
          </p:spPr>
          <p:txBody>
            <a:bodyPr wrap="none" rtlCol="0">
              <a:spAutoFit/>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OH</a:t>
              </a:r>
              <a:endParaRPr lang="en-US" sz="32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29" name="Group 28"/>
          <p:cNvGrpSpPr/>
          <p:nvPr/>
        </p:nvGrpSpPr>
        <p:grpSpPr>
          <a:xfrm>
            <a:off x="7164174" y="1995797"/>
            <a:ext cx="1544238" cy="777421"/>
            <a:chOff x="3962767" y="948795"/>
            <a:chExt cx="1684681" cy="777421"/>
          </a:xfrm>
        </p:grpSpPr>
        <p:sp>
          <p:nvSpPr>
            <p:cNvPr id="30" name="Oval 29"/>
            <p:cNvSpPr/>
            <p:nvPr/>
          </p:nvSpPr>
          <p:spPr>
            <a:xfrm>
              <a:off x="3962767" y="948795"/>
              <a:ext cx="1584176" cy="77742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10539" y="1010827"/>
              <a:ext cx="1536909" cy="584775"/>
            </a:xfrm>
            <a:prstGeom prst="rect">
              <a:avLst/>
            </a:prstGeom>
            <a:noFill/>
          </p:spPr>
          <p:txBody>
            <a:bodyPr wrap="none" rtlCol="0">
              <a:spAutoFit/>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HCHO</a:t>
              </a:r>
              <a:endParaRPr lang="en-US" sz="32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32" name="Group 31"/>
          <p:cNvGrpSpPr/>
          <p:nvPr/>
        </p:nvGrpSpPr>
        <p:grpSpPr>
          <a:xfrm>
            <a:off x="7393458" y="3400365"/>
            <a:ext cx="1251197" cy="777421"/>
            <a:chOff x="3962767" y="948795"/>
            <a:chExt cx="1584176" cy="777421"/>
          </a:xfrm>
        </p:grpSpPr>
        <p:sp>
          <p:nvSpPr>
            <p:cNvPr id="33" name="Oval 32"/>
            <p:cNvSpPr/>
            <p:nvPr/>
          </p:nvSpPr>
          <p:spPr>
            <a:xfrm>
              <a:off x="3962767" y="948795"/>
              <a:ext cx="1584176" cy="77742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110539" y="1010827"/>
              <a:ext cx="1089846" cy="584775"/>
            </a:xfrm>
            <a:prstGeom prst="rect">
              <a:avLst/>
            </a:prstGeom>
            <a:noFill/>
          </p:spPr>
          <p:txBody>
            <a:bodyPr wrap="none" rtlCol="0">
              <a:spAutoFit/>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HCO</a:t>
              </a:r>
              <a:endParaRPr lang="en-US" sz="32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35" name="Group 34"/>
          <p:cNvGrpSpPr/>
          <p:nvPr/>
        </p:nvGrpSpPr>
        <p:grpSpPr>
          <a:xfrm>
            <a:off x="7772283" y="4659082"/>
            <a:ext cx="936129" cy="777421"/>
            <a:chOff x="3962767" y="948795"/>
            <a:chExt cx="1584176" cy="777421"/>
          </a:xfrm>
        </p:grpSpPr>
        <p:sp>
          <p:nvSpPr>
            <p:cNvPr id="36" name="Oval 35"/>
            <p:cNvSpPr/>
            <p:nvPr/>
          </p:nvSpPr>
          <p:spPr>
            <a:xfrm>
              <a:off x="3962767" y="948795"/>
              <a:ext cx="1584176" cy="77742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10539" y="1010827"/>
              <a:ext cx="913729" cy="584775"/>
            </a:xfrm>
            <a:prstGeom prst="rect">
              <a:avLst/>
            </a:prstGeom>
            <a:noFill/>
          </p:spPr>
          <p:txBody>
            <a:bodyPr wrap="none" rtlCol="0">
              <a:spAutoFit/>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CO</a:t>
              </a:r>
              <a:endParaRPr lang="en-US" sz="32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38" name="Group 37"/>
          <p:cNvGrpSpPr/>
          <p:nvPr/>
        </p:nvGrpSpPr>
        <p:grpSpPr>
          <a:xfrm>
            <a:off x="7859605" y="5895996"/>
            <a:ext cx="1148229" cy="777421"/>
            <a:chOff x="3962767" y="948795"/>
            <a:chExt cx="1621312" cy="777421"/>
          </a:xfrm>
        </p:grpSpPr>
        <p:sp>
          <p:nvSpPr>
            <p:cNvPr id="39" name="Oval 38"/>
            <p:cNvSpPr/>
            <p:nvPr/>
          </p:nvSpPr>
          <p:spPr>
            <a:xfrm>
              <a:off x="3962767" y="948795"/>
              <a:ext cx="1584176" cy="77742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110539" y="1010827"/>
              <a:ext cx="1473540" cy="584775"/>
            </a:xfrm>
            <a:prstGeom prst="rect">
              <a:avLst/>
            </a:prstGeom>
            <a:noFill/>
          </p:spPr>
          <p:txBody>
            <a:bodyPr wrap="none" rtlCol="0">
              <a:spAutoFit/>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CO</a:t>
              </a:r>
              <a:r>
                <a:rPr lang="en-US" sz="3200" baseline="-25000" dirty="0" smtClean="0">
                  <a:latin typeface="Tahoma" panose="020B0604030504040204" pitchFamily="34" charset="0"/>
                  <a:ea typeface="Tahoma" panose="020B0604030504040204" pitchFamily="34" charset="0"/>
                  <a:cs typeface="Tahoma" panose="020B0604030504040204" pitchFamily="34" charset="0"/>
                </a:rPr>
                <a:t>2</a:t>
              </a:r>
              <a:endParaRPr lang="en-US" sz="3200" baseline="-25000" dirty="0">
                <a:latin typeface="Tahoma" panose="020B0604030504040204" pitchFamily="34" charset="0"/>
                <a:ea typeface="Tahoma" panose="020B0604030504040204" pitchFamily="34" charset="0"/>
                <a:cs typeface="Tahoma" panose="020B0604030504040204" pitchFamily="34" charset="0"/>
              </a:endParaRPr>
            </a:p>
          </p:txBody>
        </p:sp>
      </p:grpSp>
      <p:sp>
        <p:nvSpPr>
          <p:cNvPr id="41" name="TextBox 40"/>
          <p:cNvSpPr txBox="1"/>
          <p:nvPr/>
        </p:nvSpPr>
        <p:spPr>
          <a:xfrm>
            <a:off x="119062" y="2144636"/>
            <a:ext cx="2324675" cy="523220"/>
          </a:xfrm>
          <a:prstGeom prst="rect">
            <a:avLst/>
          </a:prstGeom>
          <a:solidFill>
            <a:schemeClr val="bg1"/>
          </a:solidFill>
        </p:spPr>
        <p:txBody>
          <a:bodyPr wrap="none" rtlCol="0">
            <a:spAutoFit/>
          </a:bodyPr>
          <a:lstStyle/>
          <a:p>
            <a:r>
              <a:rPr lang="en-US" sz="2800" dirty="0" smtClean="0">
                <a:solidFill>
                  <a:srgbClr val="0000FF"/>
                </a:solidFill>
                <a:latin typeface="Tahoma" panose="020B0604030504040204" pitchFamily="34" charset="0"/>
                <a:ea typeface="Tahoma" panose="020B0604030504040204" pitchFamily="34" charset="0"/>
                <a:cs typeface="Tahoma" panose="020B0604030504040204" pitchFamily="34" charset="0"/>
              </a:rPr>
              <a:t>OH, Cl, O(</a:t>
            </a:r>
            <a:r>
              <a:rPr lang="en-US" sz="2800" baseline="30000" dirty="0" smtClean="0">
                <a:solidFill>
                  <a:srgbClr val="0000FF"/>
                </a:solidFill>
                <a:latin typeface="Tahoma" panose="020B0604030504040204" pitchFamily="34" charset="0"/>
                <a:ea typeface="Tahoma" panose="020B0604030504040204" pitchFamily="34" charset="0"/>
                <a:cs typeface="Tahoma" panose="020B0604030504040204" pitchFamily="34" charset="0"/>
              </a:rPr>
              <a:t>1</a:t>
            </a:r>
            <a:r>
              <a:rPr lang="en-US" sz="2800" dirty="0" smtClean="0">
                <a:solidFill>
                  <a:srgbClr val="0000FF"/>
                </a:solidFill>
                <a:latin typeface="Tahoma" panose="020B0604030504040204" pitchFamily="34" charset="0"/>
                <a:ea typeface="Tahoma" panose="020B0604030504040204" pitchFamily="34" charset="0"/>
                <a:cs typeface="Tahoma" panose="020B0604030504040204" pitchFamily="34" charset="0"/>
              </a:rPr>
              <a:t>D)</a:t>
            </a:r>
            <a:endParaRPr lang="en-US" sz="28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45" name="TextBox 44"/>
          <p:cNvSpPr txBox="1"/>
          <p:nvPr/>
        </p:nvSpPr>
        <p:spPr>
          <a:xfrm>
            <a:off x="4292272" y="4304148"/>
            <a:ext cx="2258567" cy="523220"/>
          </a:xfrm>
          <a:prstGeom prst="rect">
            <a:avLst/>
          </a:prstGeom>
          <a:solidFill>
            <a:schemeClr val="bg1"/>
          </a:solidFill>
        </p:spPr>
        <p:txBody>
          <a:bodyPr wrap="none" rtlCol="0">
            <a:spAutoFit/>
          </a:bodyPr>
          <a:lstStyle/>
          <a:p>
            <a:r>
              <a:rPr lang="en-US" sz="2800" dirty="0" smtClean="0">
                <a:solidFill>
                  <a:srgbClr val="0000FF"/>
                </a:solidFill>
                <a:latin typeface="Tahoma" panose="020B0604030504040204" pitchFamily="34" charset="0"/>
                <a:ea typeface="Tahoma" panose="020B0604030504040204" pitchFamily="34" charset="0"/>
                <a:cs typeface="Tahoma" panose="020B0604030504040204" pitchFamily="34" charset="0"/>
              </a:rPr>
              <a:t>NO, </a:t>
            </a:r>
            <a:r>
              <a:rPr lang="en-US" sz="2800" dirty="0" err="1" smtClean="0">
                <a:solidFill>
                  <a:srgbClr val="0000FF"/>
                </a:solidFill>
                <a:latin typeface="Tahoma" panose="020B0604030504040204" pitchFamily="34" charset="0"/>
                <a:ea typeface="Tahoma" panose="020B0604030504040204" pitchFamily="34" charset="0"/>
                <a:cs typeface="Tahoma" panose="020B0604030504040204" pitchFamily="34" charset="0"/>
              </a:rPr>
              <a:t>ClO</a:t>
            </a:r>
            <a:r>
              <a:rPr lang="en-US" sz="2800" dirty="0" smtClean="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2800" dirty="0" err="1" smtClean="0">
                <a:solidFill>
                  <a:srgbClr val="0000FF"/>
                </a:solidFill>
                <a:latin typeface="Tahoma" panose="020B0604030504040204" pitchFamily="34" charset="0"/>
                <a:ea typeface="Tahoma" panose="020B0604030504040204" pitchFamily="34" charset="0"/>
                <a:cs typeface="Tahoma" panose="020B0604030504040204" pitchFamily="34" charset="0"/>
              </a:rPr>
              <a:t>BrO</a:t>
            </a:r>
            <a:endParaRPr lang="en-US" sz="28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46" name="Freeform 45"/>
          <p:cNvSpPr/>
          <p:nvPr/>
        </p:nvSpPr>
        <p:spPr>
          <a:xfrm>
            <a:off x="2697335" y="3633614"/>
            <a:ext cx="373493" cy="865611"/>
          </a:xfrm>
          <a:custGeom>
            <a:avLst/>
            <a:gdLst>
              <a:gd name="connsiteX0" fmla="*/ 0 w 373493"/>
              <a:gd name="connsiteY0" fmla="*/ 0 h 865611"/>
              <a:gd name="connsiteX1" fmla="*/ 336885 w 373493"/>
              <a:gd name="connsiteY1" fmla="*/ 782053 h 865611"/>
              <a:gd name="connsiteX2" fmla="*/ 348916 w 373493"/>
              <a:gd name="connsiteY2" fmla="*/ 806116 h 865611"/>
            </a:gdLst>
            <a:ahLst/>
            <a:cxnLst>
              <a:cxn ang="0">
                <a:pos x="connsiteX0" y="connsiteY0"/>
              </a:cxn>
              <a:cxn ang="0">
                <a:pos x="connsiteX1" y="connsiteY1"/>
              </a:cxn>
              <a:cxn ang="0">
                <a:pos x="connsiteX2" y="connsiteY2"/>
              </a:cxn>
            </a:cxnLst>
            <a:rect l="l" t="t" r="r" b="b"/>
            <a:pathLst>
              <a:path w="373493" h="865611">
                <a:moveTo>
                  <a:pt x="0" y="0"/>
                </a:moveTo>
                <a:lnTo>
                  <a:pt x="336885" y="782053"/>
                </a:lnTo>
                <a:cubicBezTo>
                  <a:pt x="395038" y="916406"/>
                  <a:pt x="371977" y="861261"/>
                  <a:pt x="348916" y="806116"/>
                </a:cubicBezTo>
              </a:path>
            </a:pathLst>
          </a:custGeom>
          <a:noFill/>
          <a:ln w="57150">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4209938" y="890657"/>
            <a:ext cx="1556368" cy="954107"/>
          </a:xfrm>
          <a:prstGeom prst="rect">
            <a:avLst/>
          </a:prstGeom>
          <a:solidFill>
            <a:schemeClr val="bg1"/>
          </a:solidFill>
        </p:spPr>
        <p:txBody>
          <a:bodyPr wrap="square" rtlCol="0">
            <a:spAutoFit/>
          </a:bodyPr>
          <a:lstStyle/>
          <a:p>
            <a:r>
              <a:rPr lang="en-US" sz="2800" dirty="0" smtClean="0">
                <a:solidFill>
                  <a:srgbClr val="0000FF"/>
                </a:solidFill>
                <a:latin typeface="Tahoma" panose="020B0604030504040204" pitchFamily="34" charset="0"/>
                <a:ea typeface="Tahoma" panose="020B0604030504040204" pitchFamily="34" charset="0"/>
                <a:cs typeface="Tahoma" panose="020B0604030504040204" pitchFamily="34" charset="0"/>
              </a:rPr>
              <a:t>NO, </a:t>
            </a:r>
            <a:r>
              <a:rPr lang="en-US" sz="2800" dirty="0" err="1" smtClean="0">
                <a:solidFill>
                  <a:srgbClr val="0000FF"/>
                </a:solidFill>
                <a:latin typeface="Tahoma" panose="020B0604030504040204" pitchFamily="34" charset="0"/>
                <a:ea typeface="Tahoma" panose="020B0604030504040204" pitchFamily="34" charset="0"/>
                <a:cs typeface="Tahoma" panose="020B0604030504040204" pitchFamily="34" charset="0"/>
              </a:rPr>
              <a:t>ClO</a:t>
            </a:r>
            <a:r>
              <a:rPr lang="en-US" sz="2800" dirty="0" smtClean="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2800" dirty="0" err="1" smtClean="0">
                <a:solidFill>
                  <a:srgbClr val="0000FF"/>
                </a:solidFill>
                <a:latin typeface="Tahoma" panose="020B0604030504040204" pitchFamily="34" charset="0"/>
                <a:ea typeface="Tahoma" panose="020B0604030504040204" pitchFamily="34" charset="0"/>
                <a:cs typeface="Tahoma" panose="020B0604030504040204" pitchFamily="34" charset="0"/>
              </a:rPr>
              <a:t>BrO</a:t>
            </a:r>
            <a:endParaRPr lang="en-US" sz="28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53" name="Freeform 52"/>
          <p:cNvSpPr/>
          <p:nvPr/>
        </p:nvSpPr>
        <p:spPr>
          <a:xfrm>
            <a:off x="2512725" y="1606146"/>
            <a:ext cx="206412" cy="1263316"/>
          </a:xfrm>
          <a:custGeom>
            <a:avLst/>
            <a:gdLst>
              <a:gd name="connsiteX0" fmla="*/ 206412 w 206412"/>
              <a:gd name="connsiteY0" fmla="*/ 0 h 1263316"/>
              <a:gd name="connsiteX1" fmla="*/ 1875 w 206412"/>
              <a:gd name="connsiteY1" fmla="*/ 493295 h 1263316"/>
              <a:gd name="connsiteX2" fmla="*/ 122191 w 206412"/>
              <a:gd name="connsiteY2" fmla="*/ 1263316 h 1263316"/>
            </a:gdLst>
            <a:ahLst/>
            <a:cxnLst>
              <a:cxn ang="0">
                <a:pos x="connsiteX0" y="connsiteY0"/>
              </a:cxn>
              <a:cxn ang="0">
                <a:pos x="connsiteX1" y="connsiteY1"/>
              </a:cxn>
              <a:cxn ang="0">
                <a:pos x="connsiteX2" y="connsiteY2"/>
              </a:cxn>
            </a:cxnLst>
            <a:rect l="l" t="t" r="r" b="b"/>
            <a:pathLst>
              <a:path w="206412" h="1263316">
                <a:moveTo>
                  <a:pt x="206412" y="0"/>
                </a:moveTo>
                <a:cubicBezTo>
                  <a:pt x="111162" y="141371"/>
                  <a:pt x="15912" y="282742"/>
                  <a:pt x="1875" y="493295"/>
                </a:cubicBezTo>
                <a:cubicBezTo>
                  <a:pt x="-12162" y="703848"/>
                  <a:pt x="55014" y="983582"/>
                  <a:pt x="122191" y="1263316"/>
                </a:cubicBezTo>
              </a:path>
            </a:pathLst>
          </a:custGeom>
          <a:noFill/>
          <a:ln w="57150">
            <a:solidFill>
              <a:schemeClr val="tx1"/>
            </a:solidFill>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6220326" y="1967093"/>
            <a:ext cx="213270" cy="950495"/>
          </a:xfrm>
          <a:custGeom>
            <a:avLst/>
            <a:gdLst>
              <a:gd name="connsiteX0" fmla="*/ 0 w 213270"/>
              <a:gd name="connsiteY0" fmla="*/ 950495 h 950495"/>
              <a:gd name="connsiteX1" fmla="*/ 204537 w 213270"/>
              <a:gd name="connsiteY1" fmla="*/ 324853 h 950495"/>
              <a:gd name="connsiteX2" fmla="*/ 156411 w 213270"/>
              <a:gd name="connsiteY2" fmla="*/ 0 h 950495"/>
            </a:gdLst>
            <a:ahLst/>
            <a:cxnLst>
              <a:cxn ang="0">
                <a:pos x="connsiteX0" y="connsiteY0"/>
              </a:cxn>
              <a:cxn ang="0">
                <a:pos x="connsiteX1" y="connsiteY1"/>
              </a:cxn>
              <a:cxn ang="0">
                <a:pos x="connsiteX2" y="connsiteY2"/>
              </a:cxn>
            </a:cxnLst>
            <a:rect l="l" t="t" r="r" b="b"/>
            <a:pathLst>
              <a:path w="213270" h="950495">
                <a:moveTo>
                  <a:pt x="0" y="950495"/>
                </a:moveTo>
                <a:cubicBezTo>
                  <a:pt x="89234" y="716882"/>
                  <a:pt x="178469" y="483269"/>
                  <a:pt x="204537" y="324853"/>
                </a:cubicBezTo>
                <a:cubicBezTo>
                  <a:pt x="230605" y="166437"/>
                  <a:pt x="193508" y="83218"/>
                  <a:pt x="156411" y="0"/>
                </a:cubicBezTo>
              </a:path>
            </a:pathLst>
          </a:custGeom>
          <a:noFill/>
          <a:ln w="57150">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6304547" y="2340072"/>
            <a:ext cx="866274" cy="565485"/>
          </a:xfrm>
          <a:custGeom>
            <a:avLst/>
            <a:gdLst>
              <a:gd name="connsiteX0" fmla="*/ 0 w 866274"/>
              <a:gd name="connsiteY0" fmla="*/ 565485 h 565485"/>
              <a:gd name="connsiteX1" fmla="*/ 433137 w 866274"/>
              <a:gd name="connsiteY1" fmla="*/ 168442 h 565485"/>
              <a:gd name="connsiteX2" fmla="*/ 866274 w 866274"/>
              <a:gd name="connsiteY2" fmla="*/ 0 h 565485"/>
            </a:gdLst>
            <a:ahLst/>
            <a:cxnLst>
              <a:cxn ang="0">
                <a:pos x="connsiteX0" y="connsiteY0"/>
              </a:cxn>
              <a:cxn ang="0">
                <a:pos x="connsiteX1" y="connsiteY1"/>
              </a:cxn>
              <a:cxn ang="0">
                <a:pos x="connsiteX2" y="connsiteY2"/>
              </a:cxn>
            </a:cxnLst>
            <a:rect l="l" t="t" r="r" b="b"/>
            <a:pathLst>
              <a:path w="866274" h="565485">
                <a:moveTo>
                  <a:pt x="0" y="565485"/>
                </a:moveTo>
                <a:cubicBezTo>
                  <a:pt x="144379" y="414087"/>
                  <a:pt x="288758" y="262689"/>
                  <a:pt x="433137" y="168442"/>
                </a:cubicBezTo>
                <a:cubicBezTo>
                  <a:pt x="577516" y="74195"/>
                  <a:pt x="721895" y="37097"/>
                  <a:pt x="866274" y="0"/>
                </a:cubicBezTo>
              </a:path>
            </a:pathLst>
          </a:custGeom>
          <a:noFill/>
          <a:ln w="57150">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784432" y="2773209"/>
            <a:ext cx="108284" cy="637674"/>
          </a:xfrm>
          <a:custGeom>
            <a:avLst/>
            <a:gdLst>
              <a:gd name="connsiteX0" fmla="*/ 0 w 108284"/>
              <a:gd name="connsiteY0" fmla="*/ 0 h 637674"/>
              <a:gd name="connsiteX1" fmla="*/ 108284 w 108284"/>
              <a:gd name="connsiteY1" fmla="*/ 637674 h 637674"/>
            </a:gdLst>
            <a:ahLst/>
            <a:cxnLst>
              <a:cxn ang="0">
                <a:pos x="connsiteX0" y="connsiteY0"/>
              </a:cxn>
              <a:cxn ang="0">
                <a:pos x="connsiteX1" y="connsiteY1"/>
              </a:cxn>
            </a:cxnLst>
            <a:rect l="l" t="t" r="r" b="b"/>
            <a:pathLst>
              <a:path w="108284" h="637674">
                <a:moveTo>
                  <a:pt x="0" y="0"/>
                </a:moveTo>
                <a:lnTo>
                  <a:pt x="108284" y="637674"/>
                </a:lnTo>
              </a:path>
            </a:pathLst>
          </a:custGeom>
          <a:noFill/>
          <a:ln w="57150">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8021293" y="4122939"/>
            <a:ext cx="108284" cy="637674"/>
          </a:xfrm>
          <a:custGeom>
            <a:avLst/>
            <a:gdLst>
              <a:gd name="connsiteX0" fmla="*/ 0 w 108284"/>
              <a:gd name="connsiteY0" fmla="*/ 0 h 637674"/>
              <a:gd name="connsiteX1" fmla="*/ 108284 w 108284"/>
              <a:gd name="connsiteY1" fmla="*/ 637674 h 637674"/>
            </a:gdLst>
            <a:ahLst/>
            <a:cxnLst>
              <a:cxn ang="0">
                <a:pos x="connsiteX0" y="connsiteY0"/>
              </a:cxn>
              <a:cxn ang="0">
                <a:pos x="connsiteX1" y="connsiteY1"/>
              </a:cxn>
            </a:cxnLst>
            <a:rect l="l" t="t" r="r" b="b"/>
            <a:pathLst>
              <a:path w="108284" h="637674">
                <a:moveTo>
                  <a:pt x="0" y="0"/>
                </a:moveTo>
                <a:lnTo>
                  <a:pt x="108284" y="637674"/>
                </a:lnTo>
              </a:path>
            </a:pathLst>
          </a:custGeom>
          <a:noFill/>
          <a:ln w="57150">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8261371" y="5418134"/>
            <a:ext cx="109569" cy="449451"/>
          </a:xfrm>
          <a:custGeom>
            <a:avLst/>
            <a:gdLst>
              <a:gd name="connsiteX0" fmla="*/ 0 w 108284"/>
              <a:gd name="connsiteY0" fmla="*/ 0 h 637674"/>
              <a:gd name="connsiteX1" fmla="*/ 108284 w 108284"/>
              <a:gd name="connsiteY1" fmla="*/ 637674 h 637674"/>
            </a:gdLst>
            <a:ahLst/>
            <a:cxnLst>
              <a:cxn ang="0">
                <a:pos x="connsiteX0" y="connsiteY0"/>
              </a:cxn>
              <a:cxn ang="0">
                <a:pos x="connsiteX1" y="connsiteY1"/>
              </a:cxn>
            </a:cxnLst>
            <a:rect l="l" t="t" r="r" b="b"/>
            <a:pathLst>
              <a:path w="108284" h="637674">
                <a:moveTo>
                  <a:pt x="0" y="0"/>
                </a:moveTo>
                <a:lnTo>
                  <a:pt x="108284" y="637674"/>
                </a:lnTo>
              </a:path>
            </a:pathLst>
          </a:custGeom>
          <a:noFill/>
          <a:ln w="57150">
            <a:solidFill>
              <a:schemeClr val="tx1"/>
            </a:solidFill>
            <a:tail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884081" y="3634249"/>
            <a:ext cx="569387" cy="523220"/>
          </a:xfrm>
          <a:prstGeom prst="rect">
            <a:avLst/>
          </a:prstGeom>
          <a:noFill/>
        </p:spPr>
        <p:txBody>
          <a:bodyPr wrap="none" rtlCol="0">
            <a:spAutoFit/>
          </a:bodyPr>
          <a:lstStyle/>
          <a:p>
            <a:r>
              <a:rPr lang="en-US" sz="2800" dirty="0" smtClean="0">
                <a:solidFill>
                  <a:srgbClr val="0000FF"/>
                </a:solidFill>
                <a:latin typeface="Tahoma" panose="020B0604030504040204" pitchFamily="34" charset="0"/>
                <a:ea typeface="Tahoma" panose="020B0604030504040204" pitchFamily="34" charset="0"/>
                <a:cs typeface="Tahoma" panose="020B0604030504040204" pitchFamily="34" charset="0"/>
              </a:rPr>
              <a:t>O</a:t>
            </a:r>
            <a:r>
              <a:rPr lang="en-US" sz="2800" baseline="-25000" dirty="0" smtClean="0">
                <a:solidFill>
                  <a:srgbClr val="0000FF"/>
                </a:solidFill>
                <a:latin typeface="Tahoma" panose="020B0604030504040204" pitchFamily="34" charset="0"/>
                <a:ea typeface="Tahoma" panose="020B0604030504040204" pitchFamily="34" charset="0"/>
                <a:cs typeface="Tahoma" panose="020B0604030504040204" pitchFamily="34" charset="0"/>
              </a:rPr>
              <a:t>2</a:t>
            </a:r>
            <a:endParaRPr lang="en-US" sz="2800" baseline="-250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60" name="TextBox 59"/>
          <p:cNvSpPr txBox="1"/>
          <p:nvPr/>
        </p:nvSpPr>
        <p:spPr>
          <a:xfrm>
            <a:off x="7046620" y="1531669"/>
            <a:ext cx="2165914" cy="477054"/>
          </a:xfrm>
          <a:prstGeom prst="rect">
            <a:avLst/>
          </a:prstGeom>
          <a:noFill/>
        </p:spPr>
        <p:txBody>
          <a:bodyPr wrap="square" rtlCol="0">
            <a:spAutoFit/>
          </a:bodyPr>
          <a:lstStyle/>
          <a:p>
            <a:r>
              <a:rPr lang="it-IT" sz="2500" dirty="0" smtClean="0">
                <a:latin typeface="Tahoma" panose="020B0604030504040204" pitchFamily="34" charset="0"/>
                <a:ea typeface="Tahoma" panose="020B0604030504040204" pitchFamily="34" charset="0"/>
                <a:cs typeface="Tahoma" panose="020B0604030504040204" pitchFamily="34" charset="0"/>
              </a:rPr>
              <a:t>formaldehyde</a:t>
            </a:r>
            <a:endParaRPr lang="en-US" sz="2500" dirty="0">
              <a:latin typeface="Tahoma" panose="020B0604030504040204" pitchFamily="34" charset="0"/>
              <a:ea typeface="Tahoma" panose="020B0604030504040204" pitchFamily="34" charset="0"/>
              <a:cs typeface="Tahoma" panose="020B0604030504040204" pitchFamily="34" charset="0"/>
            </a:endParaRPr>
          </a:p>
        </p:txBody>
      </p:sp>
      <p:sp>
        <p:nvSpPr>
          <p:cNvPr id="49" name="Rectangle 48"/>
          <p:cNvSpPr/>
          <p:nvPr/>
        </p:nvSpPr>
        <p:spPr>
          <a:xfrm>
            <a:off x="2745722" y="2444718"/>
            <a:ext cx="1943823" cy="446276"/>
          </a:xfrm>
          <a:prstGeom prst="rect">
            <a:avLst/>
          </a:prstGeom>
        </p:spPr>
        <p:txBody>
          <a:bodyPr wrap="square">
            <a:spAutoFit/>
          </a:bodyPr>
          <a:lstStyle/>
          <a:p>
            <a:r>
              <a:rPr lang="en-US" sz="2300" dirty="0" smtClean="0">
                <a:latin typeface="Tahoma" panose="020B0604030504040204" pitchFamily="34" charset="0"/>
                <a:ea typeface="Tahoma" panose="020B0604030504040204" pitchFamily="34" charset="0"/>
                <a:cs typeface="Tahoma" panose="020B0604030504040204" pitchFamily="34" charset="0"/>
              </a:rPr>
              <a:t>alkyl radical</a:t>
            </a:r>
            <a:endParaRPr 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52" name="Rectangle 51"/>
          <p:cNvSpPr/>
          <p:nvPr/>
        </p:nvSpPr>
        <p:spPr>
          <a:xfrm>
            <a:off x="2165684" y="5235355"/>
            <a:ext cx="2283702" cy="446276"/>
          </a:xfrm>
          <a:prstGeom prst="rect">
            <a:avLst/>
          </a:prstGeom>
        </p:spPr>
        <p:txBody>
          <a:bodyPr wrap="square">
            <a:spAutoFit/>
          </a:bodyPr>
          <a:lstStyle/>
          <a:p>
            <a:r>
              <a:rPr lang="en-US" sz="2300" dirty="0" err="1" smtClean="0">
                <a:latin typeface="Tahoma" panose="020B0604030504040204" pitchFamily="34" charset="0"/>
                <a:ea typeface="Tahoma" panose="020B0604030504040204" pitchFamily="34" charset="0"/>
                <a:cs typeface="Tahoma" panose="020B0604030504040204" pitchFamily="34" charset="0"/>
              </a:rPr>
              <a:t>peroxy</a:t>
            </a:r>
            <a:r>
              <a:rPr lang="en-US" sz="2300" dirty="0" smtClean="0">
                <a:latin typeface="Tahoma" panose="020B0604030504040204" pitchFamily="34" charset="0"/>
                <a:ea typeface="Tahoma" panose="020B0604030504040204" pitchFamily="34" charset="0"/>
                <a:cs typeface="Tahoma" panose="020B0604030504040204" pitchFamily="34" charset="0"/>
              </a:rPr>
              <a:t> radical</a:t>
            </a:r>
            <a:endParaRPr 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61" name="Rectangle 60"/>
          <p:cNvSpPr/>
          <p:nvPr/>
        </p:nvSpPr>
        <p:spPr>
          <a:xfrm>
            <a:off x="4214415" y="2755943"/>
            <a:ext cx="1481077" cy="800219"/>
          </a:xfrm>
          <a:prstGeom prst="rect">
            <a:avLst/>
          </a:prstGeom>
        </p:spPr>
        <p:txBody>
          <a:bodyPr wrap="square">
            <a:spAutoFit/>
          </a:bodyPr>
          <a:lstStyle/>
          <a:p>
            <a:r>
              <a:rPr lang="en-US" sz="2300" dirty="0" err="1" smtClean="0">
                <a:latin typeface="Tahoma" panose="020B0604030504040204" pitchFamily="34" charset="0"/>
                <a:ea typeface="Tahoma" panose="020B0604030504040204" pitchFamily="34" charset="0"/>
                <a:cs typeface="Tahoma" panose="020B0604030504040204" pitchFamily="34" charset="0"/>
              </a:rPr>
              <a:t>methoxy</a:t>
            </a:r>
            <a:r>
              <a:rPr lang="en-US" sz="2300" dirty="0" smtClean="0">
                <a:latin typeface="Tahoma" panose="020B0604030504040204" pitchFamily="34" charset="0"/>
                <a:ea typeface="Tahoma" panose="020B0604030504040204" pitchFamily="34" charset="0"/>
                <a:cs typeface="Tahoma" panose="020B0604030504040204" pitchFamily="34" charset="0"/>
              </a:rPr>
              <a:t> radical</a:t>
            </a:r>
            <a:endParaRPr 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5754801" y="2183086"/>
            <a:ext cx="569387" cy="523220"/>
          </a:xfrm>
          <a:prstGeom prst="rect">
            <a:avLst/>
          </a:prstGeom>
          <a:noFill/>
        </p:spPr>
        <p:txBody>
          <a:bodyPr wrap="none" rtlCol="0">
            <a:spAutoFit/>
          </a:bodyPr>
          <a:lstStyle/>
          <a:p>
            <a:r>
              <a:rPr lang="en-US" sz="2800" dirty="0" smtClean="0">
                <a:solidFill>
                  <a:srgbClr val="0000FF"/>
                </a:solidFill>
                <a:latin typeface="Tahoma" panose="020B0604030504040204" pitchFamily="34" charset="0"/>
                <a:ea typeface="Tahoma" panose="020B0604030504040204" pitchFamily="34" charset="0"/>
                <a:cs typeface="Tahoma" panose="020B0604030504040204" pitchFamily="34" charset="0"/>
              </a:rPr>
              <a:t>O</a:t>
            </a:r>
            <a:r>
              <a:rPr lang="en-US" sz="2800" baseline="-25000" dirty="0" smtClean="0">
                <a:solidFill>
                  <a:srgbClr val="0000FF"/>
                </a:solidFill>
                <a:latin typeface="Tahoma" panose="020B0604030504040204" pitchFamily="34" charset="0"/>
                <a:ea typeface="Tahoma" panose="020B0604030504040204" pitchFamily="34" charset="0"/>
                <a:cs typeface="Tahoma" panose="020B0604030504040204" pitchFamily="34" charset="0"/>
              </a:rPr>
              <a:t>2</a:t>
            </a:r>
            <a:endParaRPr lang="en-US" sz="2800" baseline="-250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93757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28166" y="836838"/>
            <a:ext cx="882083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smtClean="0">
                <a:latin typeface="Tahoma" panose="020B0604030504040204" pitchFamily="34" charset="0"/>
                <a:ea typeface="Tahoma" panose="020B0604030504040204" pitchFamily="34" charset="0"/>
                <a:cs typeface="Tahoma" panose="020B0604030504040204" pitchFamily="34" charset="0"/>
              </a:rPr>
              <a:t>One of the most famous mechanism </a:t>
            </a:r>
            <a:r>
              <a:rPr lang="en-US" altLang="en-US" sz="2400" dirty="0">
                <a:latin typeface="Tahoma" panose="020B0604030504040204" pitchFamily="34" charset="0"/>
                <a:ea typeface="Tahoma" panose="020B0604030504040204" pitchFamily="34" charset="0"/>
                <a:cs typeface="Tahoma" panose="020B0604030504040204" pitchFamily="34" charset="0"/>
              </a:rPr>
              <a:t>for </a:t>
            </a:r>
            <a:r>
              <a:rPr lang="en-US" altLang="en-US" sz="2400" dirty="0" smtClean="0">
                <a:latin typeface="Tahoma" panose="020B0604030504040204" pitchFamily="34" charset="0"/>
                <a:ea typeface="Tahoma" panose="020B0604030504040204" pitchFamily="34" charset="0"/>
                <a:cs typeface="Tahoma" panose="020B0604030504040204" pitchFamily="34" charset="0"/>
              </a:rPr>
              <a:t>CH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4</a:t>
            </a:r>
            <a:r>
              <a:rPr lang="en-US" altLang="en-US" sz="2400" dirty="0" smtClean="0">
                <a:latin typeface="Tahoma" panose="020B0604030504040204" pitchFamily="34" charset="0"/>
                <a:ea typeface="Tahoma" panose="020B0604030504040204" pitchFamily="34" charset="0"/>
                <a:cs typeface="Tahoma" panose="020B0604030504040204" pitchFamily="34" charset="0"/>
              </a:rPr>
              <a:t> combustion in air comprises </a:t>
            </a:r>
            <a:r>
              <a:rPr lang="en-US"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325 </a:t>
            </a:r>
            <a:r>
              <a:rPr lang="en-US" alt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reactions </a:t>
            </a:r>
            <a:r>
              <a:rPr lang="en-US" altLang="en-US" sz="2400" dirty="0">
                <a:latin typeface="Tahoma" panose="020B0604030504040204" pitchFamily="34" charset="0"/>
                <a:ea typeface="Tahoma" panose="020B0604030504040204" pitchFamily="34" charset="0"/>
                <a:cs typeface="Tahoma" panose="020B0604030504040204" pitchFamily="34" charset="0"/>
              </a:rPr>
              <a:t>and </a:t>
            </a:r>
            <a:r>
              <a:rPr lang="en-US" alt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53 species</a:t>
            </a:r>
            <a:r>
              <a:rPr lang="en-US" altLang="en-US" sz="2400" dirty="0">
                <a:latin typeface="Tahoma" panose="020B0604030504040204" pitchFamily="34" charset="0"/>
                <a:ea typeface="Tahoma" panose="020B0604030504040204" pitchFamily="34" charset="0"/>
                <a:cs typeface="Tahoma" panose="020B0604030504040204" pitchFamily="34" charset="0"/>
              </a:rPr>
              <a:t>. It is </a:t>
            </a:r>
            <a:r>
              <a:rPr lang="en-US" altLang="en-US" sz="2400" dirty="0" smtClean="0">
                <a:latin typeface="Tahoma" panose="020B0604030504040204" pitchFamily="34" charset="0"/>
                <a:ea typeface="Tahoma" panose="020B0604030504040204" pitchFamily="34" charset="0"/>
                <a:cs typeface="Tahoma" panose="020B0604030504040204" pitchFamily="34" charset="0"/>
              </a:rPr>
              <a:t>proposed to </a:t>
            </a:r>
            <a:r>
              <a:rPr lang="en-US" altLang="en-US" sz="2400" dirty="0">
                <a:latin typeface="Tahoma" panose="020B0604030504040204" pitchFamily="34" charset="0"/>
                <a:ea typeface="Tahoma" panose="020B0604030504040204" pitchFamily="34" charset="0"/>
                <a:cs typeface="Tahoma" panose="020B0604030504040204" pitchFamily="34" charset="0"/>
              </a:rPr>
              <a:t>model natural gas combustion, including </a:t>
            </a:r>
            <a:r>
              <a:rPr lang="en-US" altLang="en-US" sz="2400" dirty="0" smtClean="0">
                <a:latin typeface="Tahoma" panose="020B0604030504040204" pitchFamily="34" charset="0"/>
                <a:ea typeface="Tahoma" panose="020B0604030504040204" pitchFamily="34" charset="0"/>
                <a:cs typeface="Tahoma" panose="020B0604030504040204" pitchFamily="34" charset="0"/>
              </a:rPr>
              <a:t>NO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x</a:t>
            </a:r>
            <a:r>
              <a:rPr lang="en-US" altLang="en-US" sz="2400" dirty="0" smtClean="0">
                <a:latin typeface="Tahoma" panose="020B0604030504040204" pitchFamily="34" charset="0"/>
                <a:ea typeface="Tahoma" panose="020B0604030504040204" pitchFamily="34" charset="0"/>
                <a:cs typeface="Tahoma" panose="020B0604030504040204" pitchFamily="34" charset="0"/>
              </a:rPr>
              <a:t> formation</a:t>
            </a:r>
            <a:endParaRPr lang="en-US" alt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4" name="Titolo 4"/>
          <p:cNvSpPr txBox="1">
            <a:spLocks/>
          </p:cNvSpPr>
          <p:nvPr/>
        </p:nvSpPr>
        <p:spPr>
          <a:xfrm>
            <a:off x="0" y="-22156"/>
            <a:ext cx="9228163"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Reaction mechanisms for CH</a:t>
            </a:r>
            <a:r>
              <a:rPr lang="it-IT" altLang="en-US" sz="3500" baseline="-25000" dirty="0" smtClean="0">
                <a:solidFill>
                  <a:srgbClr val="3333FF"/>
                </a:solidFill>
                <a:latin typeface="Tahoma" panose="020B0604030504040204" pitchFamily="34" charset="0"/>
                <a:cs typeface="Tahoma" panose="020B0604030504040204" pitchFamily="34" charset="0"/>
              </a:rPr>
              <a:t>4</a:t>
            </a:r>
            <a:r>
              <a:rPr lang="it-IT" altLang="en-US" sz="3500" dirty="0" smtClean="0">
                <a:solidFill>
                  <a:srgbClr val="3333FF"/>
                </a:solidFill>
                <a:latin typeface="Tahoma" panose="020B0604030504040204" pitchFamily="34" charset="0"/>
                <a:cs typeface="Tahoma" panose="020B0604030504040204" pitchFamily="34" charset="0"/>
              </a:rPr>
              <a:t> combustion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5" name="Connettore diritto 9"/>
          <p:cNvCxnSpPr/>
          <p:nvPr/>
        </p:nvCxnSpPr>
        <p:spPr>
          <a:xfrm>
            <a:off x="547949" y="709219"/>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81250" name="Picture 2" descr="Mechanism of methane oxidation [2].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6629" y="2389409"/>
            <a:ext cx="7039867" cy="4430976"/>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5"/>
          <p:cNvSpPr txBox="1">
            <a:spLocks noChangeArrowheads="1"/>
          </p:cNvSpPr>
          <p:nvPr/>
        </p:nvSpPr>
        <p:spPr bwMode="auto">
          <a:xfrm>
            <a:off x="228166" y="2164785"/>
            <a:ext cx="315630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Simplified version: </a:t>
            </a:r>
            <a:r>
              <a:rPr lang="it-IT" altLang="en-US" sz="2200" dirty="0" smtClean="0">
                <a:latin typeface="Tahoma" panose="020B0604030504040204" pitchFamily="34" charset="0"/>
                <a:ea typeface="Tahoma" panose="020B0604030504040204" pitchFamily="34" charset="0"/>
                <a:cs typeface="Tahoma" panose="020B0604030504040204" pitchFamily="34" charset="0"/>
              </a:rPr>
              <a:t>CH</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rPr>
              <a:t>4</a:t>
            </a:r>
            <a:r>
              <a:rPr lang="it-IT" altLang="en-US" sz="2200" dirty="0" smtClean="0">
                <a:latin typeface="Tahoma" panose="020B0604030504040204" pitchFamily="34" charset="0"/>
                <a:ea typeface="Tahoma" panose="020B0604030504040204" pitchFamily="34" charset="0"/>
                <a:cs typeface="Tahoma" panose="020B0604030504040204" pitchFamily="34" charset="0"/>
              </a:rPr>
              <a:t> combustion in pure O</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rPr>
              <a:t>2</a:t>
            </a:r>
            <a:endParaRPr lang="it-IT" altLang="en-US" sz="2200" baseline="-25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5538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959" y="-395113"/>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Oxidation mechanisms of generic VOC</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7" name="Picture 2" descr="Risultati immagini per formation of secondary carbonyl compounds in the atmosp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63825"/>
            <a:ext cx="6480720" cy="5964288"/>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4"/>
          <p:cNvSpPr/>
          <p:nvPr/>
        </p:nvSpPr>
        <p:spPr>
          <a:xfrm>
            <a:off x="971600" y="1568405"/>
            <a:ext cx="1872208" cy="492443"/>
          </a:xfrm>
          <a:prstGeom prst="rect">
            <a:avLst/>
          </a:prstGeom>
        </p:spPr>
        <p:txBody>
          <a:bodyPr wrap="square">
            <a:spAutoFit/>
          </a:bodyPr>
          <a:lstStyle/>
          <a:p>
            <a:r>
              <a:rPr lang="it-IT"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oxidation</a:t>
            </a:r>
            <a:endParaRPr lang="it-IT" sz="260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2555776" y="1520147"/>
            <a:ext cx="576064" cy="492443"/>
          </a:xfrm>
          <a:prstGeom prst="rect">
            <a:avLst/>
          </a:prstGeom>
          <a:noFill/>
          <a:ln w="28575">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04913" y="1739716"/>
            <a:ext cx="5431583" cy="830997"/>
          </a:xfrm>
          <a:prstGeom prst="rect">
            <a:avLst/>
          </a:prstGeom>
          <a:ln w="38100">
            <a:solidFill>
              <a:srgbClr val="00B050"/>
            </a:solidFill>
          </a:ln>
        </p:spPr>
        <p:txBody>
          <a:bodyPr wrap="square">
            <a:spAutoFit/>
          </a:bodyPr>
          <a:lstStyle/>
          <a:p>
            <a:pPr eaLnBrk="0" fontAlgn="base" hangingPunct="0">
              <a:spcBef>
                <a:spcPct val="30000"/>
              </a:spcBef>
              <a:spcAft>
                <a:spcPct val="0"/>
              </a:spcAft>
              <a:defRPr/>
            </a:pPr>
            <a:r>
              <a:rPr lang="en-US" sz="2400" dirty="0" smtClean="0">
                <a:latin typeface="Tahoma" panose="020B0604030504040204" pitchFamily="34" charset="0"/>
                <a:ea typeface="Tahoma" panose="020B0604030504040204" pitchFamily="34" charset="0"/>
                <a:cs typeface="Tahoma" panose="020B0604030504040204" pitchFamily="34" charset="0"/>
              </a:rPr>
              <a:t>Contributes at night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(strong </a:t>
            </a:r>
            <a:r>
              <a:rPr lang="en-US" sz="2400" dirty="0">
                <a:latin typeface="Tahoma" panose="020B0604030504040204" pitchFamily="34" charset="0"/>
                <a:ea typeface="Tahoma" panose="020B0604030504040204" pitchFamily="34" charset="0"/>
                <a:cs typeface="Tahoma" panose="020B0604030504040204" pitchFamily="34" charset="0"/>
              </a:rPr>
              <a:t>absorption </a:t>
            </a:r>
            <a:r>
              <a:rPr lang="en-US" sz="2400" dirty="0" smtClean="0">
                <a:latin typeface="Tahoma" panose="020B0604030504040204" pitchFamily="34" charset="0"/>
                <a:ea typeface="Tahoma" panose="020B0604030504040204" pitchFamily="34" charset="0"/>
                <a:cs typeface="Tahoma" panose="020B0604030504040204" pitchFamily="34" charset="0"/>
              </a:rPr>
              <a:t>in </a:t>
            </a:r>
            <a:r>
              <a:rPr lang="en-US" sz="2400" dirty="0">
                <a:latin typeface="Tahoma" panose="020B0604030504040204" pitchFamily="34" charset="0"/>
                <a:ea typeface="Tahoma" panose="020B0604030504040204" pitchFamily="34" charset="0"/>
                <a:cs typeface="Tahoma" panose="020B0604030504040204" pitchFamily="34" charset="0"/>
              </a:rPr>
              <a:t>the visible </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err="1" smtClean="0">
                <a:latin typeface="Tahoma" panose="020B0604030504040204" pitchFamily="34" charset="0"/>
                <a:ea typeface="Tahoma" panose="020B0604030504040204" pitchFamily="34" charset="0"/>
                <a:cs typeface="Tahoma" panose="020B0604030504040204" pitchFamily="34" charset="0"/>
              </a:rPr>
              <a:t>photodissociation</a:t>
            </a:r>
            <a:r>
              <a:rPr lang="en-US" sz="2400" dirty="0" smtClean="0">
                <a:latin typeface="Tahoma" panose="020B0604030504040204" pitchFamily="34" charset="0"/>
                <a:ea typeface="Tahoma" panose="020B0604030504040204" pitchFamily="34" charset="0"/>
                <a:cs typeface="Tahoma" panose="020B0604030504040204" pitchFamily="34" charset="0"/>
              </a:rPr>
              <a:t>)</a:t>
            </a:r>
            <a:endParaRPr lang="en-US" sz="2400" baseline="-250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4005471" y="764704"/>
            <a:ext cx="4778997" cy="830997"/>
          </a:xfrm>
          <a:prstGeom prst="rect">
            <a:avLst/>
          </a:prstGeom>
          <a:ln w="38100">
            <a:solidFill>
              <a:srgbClr val="FF0000"/>
            </a:solidFill>
          </a:ln>
        </p:spPr>
        <p:txBody>
          <a:bodyPr wrap="square">
            <a:spAutoFit/>
          </a:bodyPr>
          <a:lstStyle/>
          <a:p>
            <a:pPr eaLnBrk="0" fontAlgn="base" hangingPunct="0">
              <a:spcBef>
                <a:spcPct val="30000"/>
              </a:spcBef>
              <a:spcAft>
                <a:spcPct val="0"/>
              </a:spcAft>
              <a:defRPr/>
            </a:pPr>
            <a:r>
              <a:rPr lang="en-US" sz="2400" dirty="0" smtClean="0">
                <a:latin typeface="Tahoma" panose="020B0604030504040204" pitchFamily="34" charset="0"/>
                <a:ea typeface="Tahoma" panose="020B0604030504040204" pitchFamily="34" charset="0"/>
                <a:cs typeface="Tahoma" panose="020B0604030504040204" pitchFamily="34" charset="0"/>
              </a:rPr>
              <a:t>major </a:t>
            </a:r>
            <a:r>
              <a:rPr lang="en-US" sz="2400" dirty="0">
                <a:latin typeface="Tahoma" panose="020B0604030504040204" pitchFamily="34" charset="0"/>
                <a:ea typeface="Tahoma" panose="020B0604030504040204" pitchFamily="34" charset="0"/>
                <a:cs typeface="Tahoma" panose="020B0604030504040204" pitchFamily="34" charset="0"/>
              </a:rPr>
              <a:t>recognized </a:t>
            </a:r>
            <a:r>
              <a:rPr lang="en-US" sz="2400" dirty="0" smtClean="0">
                <a:latin typeface="Tahoma" panose="020B0604030504040204" pitchFamily="34" charset="0"/>
                <a:ea typeface="Tahoma" panose="020B0604030504040204" pitchFamily="34" charset="0"/>
                <a:cs typeface="Tahoma" panose="020B0604030504040204" pitchFamily="34" charset="0"/>
              </a:rPr>
              <a:t>oxidants during daytime (photolytic generation)</a:t>
            </a:r>
            <a:endParaRPr lang="en-US" sz="2400" dirty="0">
              <a:latin typeface="Tahoma" panose="020B0604030504040204" pitchFamily="34" charset="0"/>
              <a:ea typeface="Tahoma" panose="020B0604030504040204" pitchFamily="34" charset="0"/>
              <a:cs typeface="Tahoma" panose="020B0604030504040204" pitchFamily="34" charset="0"/>
            </a:endParaRPr>
          </a:p>
        </p:txBody>
      </p:sp>
      <p:cxnSp>
        <p:nvCxnSpPr>
          <p:cNvPr id="11" name="Straight Arrow Connector 10"/>
          <p:cNvCxnSpPr/>
          <p:nvPr/>
        </p:nvCxnSpPr>
        <p:spPr>
          <a:xfrm flipV="1">
            <a:off x="3131840" y="1180202"/>
            <a:ext cx="792088" cy="4810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213200" y="2570713"/>
            <a:ext cx="2823296" cy="830997"/>
          </a:xfrm>
          <a:prstGeom prst="rect">
            <a:avLst/>
          </a:prstGeom>
          <a:ln w="38100">
            <a:solidFill>
              <a:srgbClr val="00B050"/>
            </a:solidFill>
          </a:ln>
        </p:spPr>
        <p:txBody>
          <a:bodyPr wrap="square">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NO</a:t>
            </a:r>
            <a:r>
              <a:rPr 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sz="2400" dirty="0" smtClean="0">
                <a:latin typeface="Tahoma" panose="020B0604030504040204" pitchFamily="34" charset="0"/>
                <a:ea typeface="Tahoma" panose="020B0604030504040204" pitchFamily="34" charset="0"/>
                <a:cs typeface="Tahoma" panose="020B0604030504040204" pitchFamily="34" charset="0"/>
              </a:rPr>
              <a:t> formation:</a:t>
            </a:r>
          </a:p>
          <a:p>
            <a:r>
              <a:rPr lang="en-US" sz="2400" dirty="0" smtClean="0">
                <a:latin typeface="Tahoma" panose="020B0604030504040204" pitchFamily="34" charset="0"/>
                <a:ea typeface="Tahoma" panose="020B0604030504040204" pitchFamily="34" charset="0"/>
                <a:cs typeface="Tahoma" panose="020B0604030504040204" pitchFamily="34" charset="0"/>
              </a:rPr>
              <a:t>NO</a:t>
            </a:r>
            <a:r>
              <a:rPr 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+O</a:t>
            </a:r>
            <a:r>
              <a:rPr lang="en-US" sz="2400" baseline="-25000" dirty="0" smtClean="0">
                <a:latin typeface="Tahoma" panose="020B0604030504040204" pitchFamily="34" charset="0"/>
                <a:ea typeface="Tahoma" panose="020B0604030504040204" pitchFamily="34" charset="0"/>
                <a:cs typeface="Tahoma" panose="020B0604030504040204" pitchFamily="34" charset="0"/>
              </a:rPr>
              <a:t>3 </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smtClean="0">
                <a:latin typeface="Tahoma" panose="020B0604030504040204" pitchFamily="34" charset="0"/>
                <a:ea typeface="Tahoma" panose="020B0604030504040204" pitchFamily="34" charset="0"/>
                <a:cs typeface="Tahoma" panose="020B0604030504040204" pitchFamily="34" charset="0"/>
              </a:rPr>
              <a:t> NO</a:t>
            </a:r>
            <a:r>
              <a:rPr 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sz="2400" dirty="0" smtClean="0">
                <a:latin typeface="Tahoma" panose="020B0604030504040204" pitchFamily="34" charset="0"/>
                <a:ea typeface="Tahoma" panose="020B0604030504040204" pitchFamily="34" charset="0"/>
                <a:cs typeface="Tahoma" panose="020B0604030504040204" pitchFamily="34" charset="0"/>
              </a:rPr>
              <a:t>+O</a:t>
            </a:r>
            <a:r>
              <a:rPr lang="en-US" sz="2400" baseline="-25000" dirty="0" smtClean="0">
                <a:latin typeface="Tahoma" panose="020B0604030504040204" pitchFamily="34" charset="0"/>
                <a:ea typeface="Tahoma" panose="020B0604030504040204" pitchFamily="34" charset="0"/>
                <a:cs typeface="Tahoma" panose="020B0604030504040204" pitchFamily="34" charset="0"/>
              </a:rPr>
              <a:t>2</a:t>
            </a:r>
            <a:endParaRPr lang="en-US" sz="2400" baseline="-25000" dirty="0">
              <a:latin typeface="Tahoma" panose="020B0604030504040204" pitchFamily="34" charset="0"/>
              <a:ea typeface="Tahoma" panose="020B0604030504040204" pitchFamily="34" charset="0"/>
              <a:cs typeface="Tahoma" panose="020B0604030504040204" pitchFamily="34" charset="0"/>
            </a:endParaRPr>
          </a:p>
        </p:txBody>
      </p:sp>
      <p:cxnSp>
        <p:nvCxnSpPr>
          <p:cNvPr id="13" name="Straight Arrow Connector 12"/>
          <p:cNvCxnSpPr/>
          <p:nvPr/>
        </p:nvCxnSpPr>
        <p:spPr>
          <a:xfrm>
            <a:off x="3064024" y="2087961"/>
            <a:ext cx="499864" cy="21707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051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959" y="-395113"/>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Oxidation rates for organic species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6826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0" y="1767117"/>
            <a:ext cx="9144000" cy="3204040"/>
          </a:xfrm>
          <a:prstGeom prst="rect">
            <a:avLst/>
          </a:prstGeom>
        </p:spPr>
      </p:pic>
    </p:spTree>
    <p:extLst>
      <p:ext uri="{BB962C8B-B14F-4D97-AF65-F5344CB8AC3E}">
        <p14:creationId xmlns:p14="http://schemas.microsoft.com/office/powerpoint/2010/main" val="3601767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85462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2" name="Text Box 4"/>
          <p:cNvSpPr txBox="1">
            <a:spLocks noChangeArrowheads="1"/>
          </p:cNvSpPr>
          <p:nvPr/>
        </p:nvSpPr>
        <p:spPr bwMode="auto">
          <a:xfrm>
            <a:off x="373857" y="1132617"/>
            <a:ext cx="85415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it-IT" altLang="en-US" sz="2200" b="0" dirty="0" smtClean="0">
                <a:latin typeface="Tahoma" panose="020B0604030504040204" pitchFamily="34" charset="0"/>
                <a:ea typeface="Tahoma" panose="020B0604030504040204" pitchFamily="34" charset="0"/>
                <a:cs typeface="Tahoma" panose="020B0604030504040204" pitchFamily="34" charset="0"/>
              </a:rPr>
              <a:t>NO</a:t>
            </a:r>
            <a:r>
              <a:rPr lang="it-IT" altLang="en-US" sz="2200" b="0" baseline="-25000" dirty="0" smtClean="0">
                <a:latin typeface="Tahoma" panose="020B0604030504040204" pitchFamily="34" charset="0"/>
                <a:ea typeface="Tahoma" panose="020B0604030504040204" pitchFamily="34" charset="0"/>
                <a:cs typeface="Tahoma" panose="020B0604030504040204" pitchFamily="34" charset="0"/>
              </a:rPr>
              <a:t>x</a:t>
            </a:r>
            <a:r>
              <a:rPr lang="it-IT" altLang="en-US" sz="2200" b="0" dirty="0" smtClean="0">
                <a:latin typeface="Tahoma" panose="020B0604030504040204" pitchFamily="34" charset="0"/>
                <a:ea typeface="Tahoma" panose="020B0604030504040204" pitchFamily="34" charset="0"/>
                <a:cs typeface="Tahoma" panose="020B0604030504040204" pitchFamily="34" charset="0"/>
              </a:rPr>
              <a:t> production due to the N content in hydrcarbon fuels (accounts only for 0.1-2%). Complex reaction scheme</a:t>
            </a:r>
            <a:endParaRPr lang="it-IT" altLang="en-US" sz="2200" b="0" dirty="0">
              <a:latin typeface="Tahoma" panose="020B0604030504040204" pitchFamily="34" charset="0"/>
              <a:ea typeface="Tahoma" panose="020B0604030504040204" pitchFamily="34" charset="0"/>
              <a:cs typeface="Tahoma" panose="020B0604030504040204" pitchFamily="34" charset="0"/>
            </a:endParaRPr>
          </a:p>
        </p:txBody>
      </p:sp>
      <p:sp>
        <p:nvSpPr>
          <p:cNvPr id="1046533" name="Text Box 5"/>
          <p:cNvSpPr txBox="1">
            <a:spLocks noChangeArrowheads="1"/>
          </p:cNvSpPr>
          <p:nvPr/>
        </p:nvSpPr>
        <p:spPr bwMode="auto">
          <a:xfrm>
            <a:off x="179512" y="2600335"/>
            <a:ext cx="2430462" cy="430887"/>
          </a:xfrm>
          <a:prstGeom prst="rect">
            <a:avLst/>
          </a:prstGeom>
          <a:noFill/>
          <a:ln w="317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b="0" dirty="0" smtClean="0">
                <a:solidFill>
                  <a:srgbClr val="0000FF"/>
                </a:solidFill>
                <a:latin typeface="Tahoma" panose="020B0604030504040204" pitchFamily="34" charset="0"/>
                <a:ea typeface="Tahoma" panose="020B0604030504040204" pitchFamily="34" charset="0"/>
                <a:cs typeface="Tahoma" panose="020B0604030504040204" pitchFamily="34" charset="0"/>
              </a:rPr>
              <a:t>N containing fuel</a:t>
            </a:r>
            <a:endParaRPr lang="it-IT" altLang="en-US" sz="2200" b="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1046534" name="Line 6"/>
          <p:cNvSpPr>
            <a:spLocks noChangeShapeType="1"/>
          </p:cNvSpPr>
          <p:nvPr/>
        </p:nvSpPr>
        <p:spPr bwMode="auto">
          <a:xfrm flipV="1">
            <a:off x="2717925" y="2342703"/>
            <a:ext cx="552450" cy="431800"/>
          </a:xfrm>
          <a:prstGeom prst="line">
            <a:avLst/>
          </a:prstGeom>
          <a:noFill/>
          <a:ln w="317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535" name="Text Box 7"/>
          <p:cNvSpPr txBox="1">
            <a:spLocks noChangeArrowheads="1"/>
          </p:cNvSpPr>
          <p:nvPr/>
        </p:nvSpPr>
        <p:spPr bwMode="auto">
          <a:xfrm>
            <a:off x="5257925" y="2176388"/>
            <a:ext cx="203517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b="0" dirty="0">
                <a:solidFill>
                  <a:srgbClr val="0000FF"/>
                </a:solidFill>
                <a:latin typeface="Tahoma" panose="020B0604030504040204" pitchFamily="34" charset="0"/>
                <a:ea typeface="Tahoma" panose="020B0604030504040204" pitchFamily="34" charset="0"/>
                <a:cs typeface="Tahoma" panose="020B0604030504040204" pitchFamily="34" charset="0"/>
              </a:rPr>
              <a:t>HNCO, NCO, CN</a:t>
            </a:r>
          </a:p>
        </p:txBody>
      </p:sp>
      <p:sp>
        <p:nvSpPr>
          <p:cNvPr id="1046536" name="Text Box 8"/>
          <p:cNvSpPr txBox="1">
            <a:spLocks noChangeArrowheads="1"/>
          </p:cNvSpPr>
          <p:nvPr/>
        </p:nvSpPr>
        <p:spPr bwMode="auto">
          <a:xfrm>
            <a:off x="485535" y="4965298"/>
            <a:ext cx="1557337" cy="769938"/>
          </a:xfrm>
          <a:prstGeom prst="rect">
            <a:avLst/>
          </a:prstGeom>
          <a:noFill/>
          <a:ln w="317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200" b="0">
                <a:solidFill>
                  <a:srgbClr val="0000FF"/>
                </a:solidFill>
                <a:latin typeface="Tahoma" panose="020B0604030504040204" pitchFamily="34" charset="0"/>
                <a:ea typeface="Tahoma" panose="020B0604030504040204" pitchFamily="34" charset="0"/>
                <a:cs typeface="Tahoma" panose="020B0604030504040204" pitchFamily="34" charset="0"/>
              </a:rPr>
              <a:t>NH</a:t>
            </a:r>
            <a:r>
              <a:rPr lang="it-IT" altLang="en-US" sz="2200" b="0" baseline="-25000">
                <a:solidFill>
                  <a:srgbClr val="0000FF"/>
                </a:solidFill>
                <a:latin typeface="Tahoma" panose="020B0604030504040204" pitchFamily="34" charset="0"/>
                <a:ea typeface="Tahoma" panose="020B0604030504040204" pitchFamily="34" charset="0"/>
                <a:cs typeface="Tahoma" panose="020B0604030504040204" pitchFamily="34" charset="0"/>
              </a:rPr>
              <a:t>3</a:t>
            </a:r>
            <a:r>
              <a:rPr lang="it-IT" altLang="en-US" sz="2200" b="0">
                <a:solidFill>
                  <a:srgbClr val="0000FF"/>
                </a:solidFill>
                <a:latin typeface="Tahoma" panose="020B0604030504040204" pitchFamily="34" charset="0"/>
                <a:ea typeface="Tahoma" panose="020B0604030504040204" pitchFamily="34" charset="0"/>
                <a:cs typeface="Tahoma" panose="020B0604030504040204" pitchFamily="34" charset="0"/>
              </a:rPr>
              <a:t>, NH</a:t>
            </a:r>
            <a:r>
              <a:rPr lang="it-IT" altLang="en-US" sz="2200" b="0" baseline="-25000">
                <a:solidFill>
                  <a:srgbClr val="0000FF"/>
                </a:solidFill>
                <a:latin typeface="Tahoma" panose="020B0604030504040204" pitchFamily="34" charset="0"/>
                <a:ea typeface="Tahoma" panose="020B0604030504040204" pitchFamily="34" charset="0"/>
                <a:cs typeface="Tahoma" panose="020B0604030504040204" pitchFamily="34" charset="0"/>
              </a:rPr>
              <a:t>2</a:t>
            </a:r>
            <a:r>
              <a:rPr lang="it-IT" altLang="en-US" sz="2200" b="0">
                <a:solidFill>
                  <a:srgbClr val="0000FF"/>
                </a:solidFill>
                <a:latin typeface="Tahoma" panose="020B0604030504040204" pitchFamily="34" charset="0"/>
                <a:ea typeface="Tahoma" panose="020B0604030504040204" pitchFamily="34" charset="0"/>
                <a:cs typeface="Tahoma" panose="020B0604030504040204" pitchFamily="34" charset="0"/>
              </a:rPr>
              <a:t>, NH, N</a:t>
            </a:r>
          </a:p>
        </p:txBody>
      </p:sp>
      <p:grpSp>
        <p:nvGrpSpPr>
          <p:cNvPr id="1046540" name="Group 12"/>
          <p:cNvGrpSpPr>
            <a:grpSpLocks/>
          </p:cNvGrpSpPr>
          <p:nvPr/>
        </p:nvGrpSpPr>
        <p:grpSpPr bwMode="auto">
          <a:xfrm>
            <a:off x="2152410" y="4498573"/>
            <a:ext cx="819150" cy="1666875"/>
            <a:chOff x="1587" y="2953"/>
            <a:chExt cx="516" cy="1050"/>
          </a:xfrm>
        </p:grpSpPr>
        <p:sp>
          <p:nvSpPr>
            <p:cNvPr id="1046541" name="Freeform 13"/>
            <p:cNvSpPr>
              <a:spLocks/>
            </p:cNvSpPr>
            <p:nvPr/>
          </p:nvSpPr>
          <p:spPr bwMode="auto">
            <a:xfrm>
              <a:off x="1591" y="2953"/>
              <a:ext cx="512" cy="466"/>
            </a:xfrm>
            <a:custGeom>
              <a:avLst/>
              <a:gdLst>
                <a:gd name="T0" fmla="*/ 0 w 512"/>
                <a:gd name="T1" fmla="*/ 466 h 466"/>
                <a:gd name="T2" fmla="*/ 503 w 512"/>
                <a:gd name="T3" fmla="*/ 466 h 466"/>
                <a:gd name="T4" fmla="*/ 512 w 512"/>
                <a:gd name="T5" fmla="*/ 0 h 466"/>
              </a:gdLst>
              <a:ahLst/>
              <a:cxnLst>
                <a:cxn ang="0">
                  <a:pos x="T0" y="T1"/>
                </a:cxn>
                <a:cxn ang="0">
                  <a:pos x="T2" y="T3"/>
                </a:cxn>
                <a:cxn ang="0">
                  <a:pos x="T4" y="T5"/>
                </a:cxn>
              </a:cxnLst>
              <a:rect l="0" t="0" r="r" b="b"/>
              <a:pathLst>
                <a:path w="512" h="466">
                  <a:moveTo>
                    <a:pt x="0" y="466"/>
                  </a:moveTo>
                  <a:lnTo>
                    <a:pt x="503" y="466"/>
                  </a:lnTo>
                  <a:lnTo>
                    <a:pt x="512" y="0"/>
                  </a:lnTo>
                </a:path>
              </a:pathLst>
            </a:custGeom>
            <a:noFill/>
            <a:ln w="38100">
              <a:solidFill>
                <a:srgbClr val="FF0000"/>
              </a:solidFill>
              <a:round/>
              <a:headEn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FF"/>
                </a:solidFill>
              </a:endParaRPr>
            </a:p>
          </p:txBody>
        </p:sp>
        <p:sp>
          <p:nvSpPr>
            <p:cNvPr id="1046542" name="Text Box 14"/>
            <p:cNvSpPr txBox="1">
              <a:spLocks noChangeArrowheads="1"/>
            </p:cNvSpPr>
            <p:nvPr/>
          </p:nvSpPr>
          <p:spPr bwMode="auto">
            <a:xfrm>
              <a:off x="1587" y="3120"/>
              <a:ext cx="43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200" b="0" dirty="0">
                  <a:latin typeface="Tahoma" panose="020B0604030504040204" pitchFamily="34" charset="0"/>
                  <a:ea typeface="Tahoma" panose="020B0604030504040204" pitchFamily="34" charset="0"/>
                  <a:cs typeface="Tahoma" panose="020B0604030504040204" pitchFamily="34" charset="0"/>
                </a:rPr>
                <a:t>oxid</a:t>
              </a:r>
            </a:p>
          </p:txBody>
        </p:sp>
        <p:sp>
          <p:nvSpPr>
            <p:cNvPr id="1046543" name="Freeform 15"/>
            <p:cNvSpPr>
              <a:spLocks/>
            </p:cNvSpPr>
            <p:nvPr/>
          </p:nvSpPr>
          <p:spPr bwMode="auto">
            <a:xfrm flipV="1">
              <a:off x="1591" y="3537"/>
              <a:ext cx="512" cy="466"/>
            </a:xfrm>
            <a:custGeom>
              <a:avLst/>
              <a:gdLst>
                <a:gd name="T0" fmla="*/ 0 w 512"/>
                <a:gd name="T1" fmla="*/ 466 h 466"/>
                <a:gd name="T2" fmla="*/ 503 w 512"/>
                <a:gd name="T3" fmla="*/ 466 h 466"/>
                <a:gd name="T4" fmla="*/ 512 w 512"/>
                <a:gd name="T5" fmla="*/ 0 h 466"/>
              </a:gdLst>
              <a:ahLst/>
              <a:cxnLst>
                <a:cxn ang="0">
                  <a:pos x="T0" y="T1"/>
                </a:cxn>
                <a:cxn ang="0">
                  <a:pos x="T2" y="T3"/>
                </a:cxn>
                <a:cxn ang="0">
                  <a:pos x="T4" y="T5"/>
                </a:cxn>
              </a:cxnLst>
              <a:rect l="0" t="0" r="r" b="b"/>
              <a:pathLst>
                <a:path w="512" h="466">
                  <a:moveTo>
                    <a:pt x="0" y="466"/>
                  </a:moveTo>
                  <a:lnTo>
                    <a:pt x="503" y="466"/>
                  </a:lnTo>
                  <a:lnTo>
                    <a:pt x="512" y="0"/>
                  </a:lnTo>
                </a:path>
              </a:pathLst>
            </a:custGeom>
            <a:noFill/>
            <a:ln w="38100">
              <a:solidFill>
                <a:srgbClr val="FF0000"/>
              </a:solidFill>
              <a:round/>
              <a:headEn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FF"/>
                </a:solidFill>
              </a:endParaRPr>
            </a:p>
          </p:txBody>
        </p:sp>
        <p:sp>
          <p:nvSpPr>
            <p:cNvPr id="1046544" name="Text Box 16"/>
            <p:cNvSpPr txBox="1">
              <a:spLocks noChangeArrowheads="1"/>
            </p:cNvSpPr>
            <p:nvPr/>
          </p:nvSpPr>
          <p:spPr bwMode="auto">
            <a:xfrm>
              <a:off x="1606" y="3613"/>
              <a:ext cx="371"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200" b="0">
                  <a:latin typeface="Tahoma" panose="020B0604030504040204" pitchFamily="34" charset="0"/>
                  <a:ea typeface="Tahoma" panose="020B0604030504040204" pitchFamily="34" charset="0"/>
                  <a:cs typeface="Tahoma" panose="020B0604030504040204" pitchFamily="34" charset="0"/>
                </a:rPr>
                <a:t>red</a:t>
              </a:r>
            </a:p>
          </p:txBody>
        </p:sp>
      </p:grpSp>
      <p:sp>
        <p:nvSpPr>
          <p:cNvPr id="1046545" name="Text Box 17"/>
          <p:cNvSpPr txBox="1">
            <a:spLocks noChangeArrowheads="1"/>
          </p:cNvSpPr>
          <p:nvPr/>
        </p:nvSpPr>
        <p:spPr bwMode="auto">
          <a:xfrm>
            <a:off x="2692160" y="3993748"/>
            <a:ext cx="641350" cy="430213"/>
          </a:xfrm>
          <a:prstGeom prst="rect">
            <a:avLst/>
          </a:prstGeom>
          <a:noFill/>
          <a:ln w="317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200" b="0" dirty="0">
                <a:solidFill>
                  <a:srgbClr val="0000FF"/>
                </a:solidFill>
                <a:latin typeface="Tahoma" panose="020B0604030504040204" pitchFamily="34" charset="0"/>
                <a:ea typeface="Tahoma" panose="020B0604030504040204" pitchFamily="34" charset="0"/>
                <a:cs typeface="Tahoma" panose="020B0604030504040204" pitchFamily="34" charset="0"/>
              </a:rPr>
              <a:t>NO</a:t>
            </a:r>
          </a:p>
        </p:txBody>
      </p:sp>
      <p:sp>
        <p:nvSpPr>
          <p:cNvPr id="1046546" name="Text Box 18"/>
          <p:cNvSpPr txBox="1">
            <a:spLocks noChangeArrowheads="1"/>
          </p:cNvSpPr>
          <p:nvPr/>
        </p:nvSpPr>
        <p:spPr bwMode="auto">
          <a:xfrm>
            <a:off x="2690572" y="6238473"/>
            <a:ext cx="598487" cy="430887"/>
          </a:xfrm>
          <a:prstGeom prst="rect">
            <a:avLst/>
          </a:prstGeom>
          <a:noFill/>
          <a:ln w="317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200" b="0" dirty="0">
                <a:solidFill>
                  <a:srgbClr val="0000FF"/>
                </a:solidFill>
                <a:latin typeface="Tahoma" panose="020B0604030504040204" pitchFamily="34" charset="0"/>
                <a:ea typeface="Tahoma" panose="020B0604030504040204" pitchFamily="34" charset="0"/>
                <a:cs typeface="Tahoma" panose="020B0604030504040204" pitchFamily="34" charset="0"/>
              </a:rPr>
              <a:t>N</a:t>
            </a:r>
            <a:r>
              <a:rPr lang="it-IT" altLang="en-US" sz="2200" b="0" baseline="-25000" dirty="0">
                <a:solidFill>
                  <a:srgbClr val="0000FF"/>
                </a:solidFill>
                <a:latin typeface="Tahoma" panose="020B0604030504040204" pitchFamily="34" charset="0"/>
                <a:ea typeface="Tahoma" panose="020B0604030504040204" pitchFamily="34" charset="0"/>
                <a:cs typeface="Tahoma" panose="020B0604030504040204" pitchFamily="34" charset="0"/>
              </a:rPr>
              <a:t>2</a:t>
            </a:r>
          </a:p>
        </p:txBody>
      </p:sp>
      <p:sp>
        <p:nvSpPr>
          <p:cNvPr id="1046547" name="Text Box 19"/>
          <p:cNvSpPr txBox="1">
            <a:spLocks noChangeArrowheads="1"/>
          </p:cNvSpPr>
          <p:nvPr/>
        </p:nvSpPr>
        <p:spPr bwMode="auto">
          <a:xfrm>
            <a:off x="3360904" y="3993074"/>
            <a:ext cx="131091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b="0" dirty="0" smtClean="0">
                <a:latin typeface="Tahoma" panose="020B0604030504040204" pitchFamily="34" charset="0"/>
                <a:ea typeface="Tahoma" panose="020B0604030504040204" pitchFamily="34" charset="0"/>
                <a:cs typeface="Tahoma" panose="020B0604030504040204" pitchFamily="34" charset="0"/>
              </a:rPr>
              <a:t>slow</a:t>
            </a:r>
            <a:endParaRPr lang="it-IT" altLang="en-US" sz="2200" b="0" dirty="0">
              <a:latin typeface="Tahoma" panose="020B0604030504040204" pitchFamily="34" charset="0"/>
              <a:ea typeface="Tahoma" panose="020B0604030504040204" pitchFamily="34" charset="0"/>
              <a:cs typeface="Tahoma" panose="020B0604030504040204" pitchFamily="34" charset="0"/>
            </a:endParaRPr>
          </a:p>
        </p:txBody>
      </p:sp>
      <p:sp>
        <p:nvSpPr>
          <p:cNvPr id="1046548" name="Text Box 20"/>
          <p:cNvSpPr txBox="1">
            <a:spLocks noChangeArrowheads="1"/>
          </p:cNvSpPr>
          <p:nvPr/>
        </p:nvSpPr>
        <p:spPr bwMode="auto">
          <a:xfrm>
            <a:off x="5203950" y="4072357"/>
            <a:ext cx="279400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Formation of </a:t>
            </a:r>
            <a:r>
              <a:rPr lang="it-IT" altLang="en-US" sz="2300" dirty="0">
                <a:solidFill>
                  <a:srgbClr val="FF0000"/>
                </a:solidFill>
                <a:latin typeface="Tahoma" panose="020B0604030504040204" pitchFamily="34" charset="0"/>
                <a:ea typeface="Tahoma" panose="020B0604030504040204" pitchFamily="34" charset="0"/>
                <a:cs typeface="Tahoma" panose="020B0604030504040204" pitchFamily="34" charset="0"/>
              </a:rPr>
              <a:t>NO</a:t>
            </a:r>
            <a:r>
              <a:rPr lang="it-IT" altLang="en-US" sz="2300" baseline="-25000" dirty="0">
                <a:solidFill>
                  <a:srgbClr val="FF0000"/>
                </a:solidFill>
                <a:latin typeface="Tahoma" panose="020B0604030504040204" pitchFamily="34" charset="0"/>
                <a:ea typeface="Tahoma" panose="020B0604030504040204" pitchFamily="34" charset="0"/>
                <a:cs typeface="Tahoma" panose="020B0604030504040204" pitchFamily="34" charset="0"/>
              </a:rPr>
              <a:t>2</a:t>
            </a:r>
          </a:p>
        </p:txBody>
      </p:sp>
      <p:sp>
        <p:nvSpPr>
          <p:cNvPr id="1046549" name="Text Box 21"/>
          <p:cNvSpPr txBox="1">
            <a:spLocks noChangeArrowheads="1"/>
          </p:cNvSpPr>
          <p:nvPr/>
        </p:nvSpPr>
        <p:spPr bwMode="auto">
          <a:xfrm>
            <a:off x="5193054" y="4552601"/>
            <a:ext cx="3590925"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en-US" sz="2300" b="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NO</a:t>
            </a:r>
            <a:r>
              <a:rPr lang="it-IT" altLang="en-US" sz="2300" b="0" baseline="3000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300" b="0" baseline="-2500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altLang="en-US" sz="2300" b="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H</a:t>
            </a:r>
            <a:r>
              <a:rPr lang="it-IT" altLang="en-US" sz="2300" b="0" baseline="-2500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r>
              <a:rPr lang="it-IT" altLang="en-US" sz="2300" b="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O</a:t>
            </a:r>
            <a:r>
              <a:rPr lang="it-IT" altLang="en-US" sz="2300" b="0" baseline="3000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altLang="en-US" sz="2300" b="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NO</a:t>
            </a:r>
            <a:r>
              <a:rPr lang="it-IT" altLang="en-US" sz="2300" b="0" baseline="-2500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r>
              <a:rPr lang="it-IT" altLang="en-US" sz="2300" b="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 OH</a:t>
            </a:r>
            <a:r>
              <a:rPr lang="it-IT" altLang="en-US" sz="2300" b="0" baseline="3000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p>
        </p:txBody>
      </p:sp>
      <p:sp>
        <p:nvSpPr>
          <p:cNvPr id="1046585" name="Text Box 57"/>
          <p:cNvSpPr txBox="1">
            <a:spLocks noChangeArrowheads="1"/>
          </p:cNvSpPr>
          <p:nvPr/>
        </p:nvSpPr>
        <p:spPr bwMode="auto">
          <a:xfrm>
            <a:off x="3379913" y="2101403"/>
            <a:ext cx="777875" cy="430887"/>
          </a:xfrm>
          <a:prstGeom prst="rect">
            <a:avLst/>
          </a:prstGeom>
          <a:noFill/>
          <a:ln w="317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200" b="0" dirty="0">
                <a:solidFill>
                  <a:srgbClr val="0000FF"/>
                </a:solidFill>
                <a:latin typeface="Tahoma" panose="020B0604030504040204" pitchFamily="34" charset="0"/>
                <a:ea typeface="Tahoma" panose="020B0604030504040204" pitchFamily="34" charset="0"/>
                <a:cs typeface="Tahoma" panose="020B0604030504040204" pitchFamily="34" charset="0"/>
              </a:rPr>
              <a:t>HCN</a:t>
            </a:r>
          </a:p>
        </p:txBody>
      </p:sp>
      <p:sp>
        <p:nvSpPr>
          <p:cNvPr id="1046586" name="Text Box 58"/>
          <p:cNvSpPr txBox="1">
            <a:spLocks noChangeArrowheads="1"/>
          </p:cNvSpPr>
          <p:nvPr/>
        </p:nvSpPr>
        <p:spPr bwMode="auto">
          <a:xfrm>
            <a:off x="3304592" y="3472662"/>
            <a:ext cx="88423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200" b="0" dirty="0">
                <a:solidFill>
                  <a:srgbClr val="0000FF"/>
                </a:solidFill>
                <a:latin typeface="Tahoma" panose="020B0604030504040204" pitchFamily="34" charset="0"/>
                <a:ea typeface="Tahoma" panose="020B0604030504040204" pitchFamily="34" charset="0"/>
                <a:cs typeface="Tahoma" panose="020B0604030504040204" pitchFamily="34" charset="0"/>
              </a:rPr>
              <a:t>NH</a:t>
            </a:r>
            <a:r>
              <a:rPr lang="it-IT" altLang="en-US" sz="2200" b="0" baseline="-25000" dirty="0">
                <a:solidFill>
                  <a:srgbClr val="0000FF"/>
                </a:solidFill>
                <a:latin typeface="Tahoma" panose="020B0604030504040204" pitchFamily="34" charset="0"/>
                <a:ea typeface="Tahoma" panose="020B0604030504040204" pitchFamily="34" charset="0"/>
                <a:cs typeface="Tahoma" panose="020B0604030504040204" pitchFamily="34" charset="0"/>
              </a:rPr>
              <a:t>3</a:t>
            </a:r>
            <a:endParaRPr lang="it-IT" altLang="en-US" sz="2200" b="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1046587" name="Line 59"/>
          <p:cNvSpPr>
            <a:spLocks noChangeShapeType="1"/>
          </p:cNvSpPr>
          <p:nvPr/>
        </p:nvSpPr>
        <p:spPr bwMode="auto">
          <a:xfrm>
            <a:off x="2743325" y="3003103"/>
            <a:ext cx="501650" cy="685800"/>
          </a:xfrm>
          <a:prstGeom prst="line">
            <a:avLst/>
          </a:prstGeom>
          <a:noFill/>
          <a:ln w="317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589" name="Text Box 61"/>
          <p:cNvSpPr txBox="1">
            <a:spLocks noChangeArrowheads="1"/>
          </p:cNvSpPr>
          <p:nvPr/>
        </p:nvSpPr>
        <p:spPr bwMode="auto">
          <a:xfrm>
            <a:off x="7629648" y="2220767"/>
            <a:ext cx="164623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200" b="0" dirty="0">
                <a:solidFill>
                  <a:srgbClr val="0000FF"/>
                </a:solidFill>
                <a:latin typeface="Tahoma" panose="020B0604030504040204" pitchFamily="34" charset="0"/>
                <a:ea typeface="Tahoma" panose="020B0604030504040204" pitchFamily="34" charset="0"/>
                <a:cs typeface="Tahoma" panose="020B0604030504040204" pitchFamily="34" charset="0"/>
              </a:rPr>
              <a:t>NH</a:t>
            </a:r>
            <a:r>
              <a:rPr lang="it-IT" altLang="en-US" sz="2200" b="0" baseline="-25000" dirty="0">
                <a:solidFill>
                  <a:srgbClr val="0000FF"/>
                </a:solidFill>
                <a:latin typeface="Tahoma" panose="020B0604030504040204" pitchFamily="34" charset="0"/>
                <a:ea typeface="Tahoma" panose="020B0604030504040204" pitchFamily="34" charset="0"/>
                <a:cs typeface="Tahoma" panose="020B0604030504040204" pitchFamily="34" charset="0"/>
              </a:rPr>
              <a:t>2</a:t>
            </a:r>
            <a:r>
              <a:rPr lang="it-IT" altLang="en-US" sz="2200" b="0" baseline="30000" dirty="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200" b="0" dirty="0">
                <a:solidFill>
                  <a:srgbClr val="0000FF"/>
                </a:solidFill>
                <a:latin typeface="Tahoma" panose="020B0604030504040204" pitchFamily="34" charset="0"/>
                <a:ea typeface="Tahoma" panose="020B0604030504040204" pitchFamily="34" charset="0"/>
                <a:cs typeface="Tahoma" panose="020B0604030504040204" pitchFamily="34" charset="0"/>
              </a:rPr>
              <a:t>, NH</a:t>
            </a:r>
            <a:r>
              <a:rPr lang="it-IT" altLang="en-US" sz="2200" b="0" baseline="30000" dirty="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p>
        </p:txBody>
      </p:sp>
      <p:sp>
        <p:nvSpPr>
          <p:cNvPr id="1046591" name="Line 63"/>
          <p:cNvSpPr>
            <a:spLocks noChangeShapeType="1"/>
          </p:cNvSpPr>
          <p:nvPr/>
        </p:nvSpPr>
        <p:spPr bwMode="auto">
          <a:xfrm>
            <a:off x="4228976" y="2371561"/>
            <a:ext cx="984250" cy="0"/>
          </a:xfrm>
          <a:prstGeom prst="line">
            <a:avLst/>
          </a:prstGeom>
          <a:noFill/>
          <a:ln w="317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592" name="Text Box 64"/>
          <p:cNvSpPr txBox="1">
            <a:spLocks noChangeArrowheads="1"/>
          </p:cNvSpPr>
          <p:nvPr/>
        </p:nvSpPr>
        <p:spPr bwMode="auto">
          <a:xfrm>
            <a:off x="4200308" y="1912396"/>
            <a:ext cx="12477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200" b="0" dirty="0">
                <a:latin typeface="Tahoma" panose="020B0604030504040204" pitchFamily="34" charset="0"/>
                <a:ea typeface="Tahoma" panose="020B0604030504040204" pitchFamily="34" charset="0"/>
                <a:cs typeface="Tahoma" panose="020B0604030504040204" pitchFamily="34" charset="0"/>
              </a:rPr>
              <a:t>O, OH</a:t>
            </a:r>
          </a:p>
        </p:txBody>
      </p:sp>
      <p:sp>
        <p:nvSpPr>
          <p:cNvPr id="1046594" name="Text Box 66"/>
          <p:cNvSpPr txBox="1">
            <a:spLocks noChangeArrowheads="1"/>
          </p:cNvSpPr>
          <p:nvPr/>
        </p:nvSpPr>
        <p:spPr bwMode="auto">
          <a:xfrm>
            <a:off x="7089898" y="1990286"/>
            <a:ext cx="62388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200" b="0" dirty="0">
                <a:latin typeface="Tahoma" panose="020B0604030504040204" pitchFamily="34" charset="0"/>
                <a:ea typeface="Tahoma" panose="020B0604030504040204" pitchFamily="34" charset="0"/>
                <a:cs typeface="Tahoma" panose="020B0604030504040204" pitchFamily="34" charset="0"/>
              </a:rPr>
              <a:t>H</a:t>
            </a:r>
          </a:p>
        </p:txBody>
      </p:sp>
      <p:sp>
        <p:nvSpPr>
          <p:cNvPr id="1046595" name="Line 67"/>
          <p:cNvSpPr>
            <a:spLocks noChangeShapeType="1"/>
          </p:cNvSpPr>
          <p:nvPr/>
        </p:nvSpPr>
        <p:spPr bwMode="auto">
          <a:xfrm>
            <a:off x="7026400" y="2411694"/>
            <a:ext cx="539750" cy="0"/>
          </a:xfrm>
          <a:prstGeom prst="line">
            <a:avLst/>
          </a:prstGeom>
          <a:noFill/>
          <a:ln w="317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596" name="Text Box 68"/>
          <p:cNvSpPr txBox="1">
            <a:spLocks noChangeArrowheads="1"/>
          </p:cNvSpPr>
          <p:nvPr/>
        </p:nvSpPr>
        <p:spPr bwMode="auto">
          <a:xfrm>
            <a:off x="3956175" y="3269803"/>
            <a:ext cx="12477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200" b="0" dirty="0">
                <a:latin typeface="Tahoma" panose="020B0604030504040204" pitchFamily="34" charset="0"/>
                <a:ea typeface="Tahoma" panose="020B0604030504040204" pitchFamily="34" charset="0"/>
                <a:cs typeface="Tahoma" panose="020B0604030504040204" pitchFamily="34" charset="0"/>
              </a:rPr>
              <a:t>O, OH</a:t>
            </a:r>
          </a:p>
        </p:txBody>
      </p:sp>
      <p:sp>
        <p:nvSpPr>
          <p:cNvPr id="1046597" name="Text Box 69"/>
          <p:cNvSpPr txBox="1">
            <a:spLocks noChangeArrowheads="1"/>
          </p:cNvSpPr>
          <p:nvPr/>
        </p:nvSpPr>
        <p:spPr bwMode="auto">
          <a:xfrm>
            <a:off x="3295087" y="2567048"/>
            <a:ext cx="130878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it-IT" altLang="en-US" sz="2200" b="0" dirty="0" smtClean="0">
                <a:latin typeface="Tahoma" panose="020B0604030504040204" pitchFamily="34" charset="0"/>
                <a:ea typeface="Tahoma" panose="020B0604030504040204" pitchFamily="34" charset="0"/>
                <a:cs typeface="Tahoma" panose="020B0604030504040204" pitchFamily="34" charset="0"/>
              </a:rPr>
              <a:t>mostly</a:t>
            </a:r>
            <a:endParaRPr lang="it-IT" altLang="en-US" sz="2200" b="0" dirty="0">
              <a:latin typeface="Tahoma" panose="020B0604030504040204" pitchFamily="34" charset="0"/>
              <a:ea typeface="Tahoma" panose="020B0604030504040204" pitchFamily="34" charset="0"/>
              <a:cs typeface="Tahoma" panose="020B0604030504040204" pitchFamily="34" charset="0"/>
            </a:endParaRPr>
          </a:p>
        </p:txBody>
      </p:sp>
      <p:sp>
        <p:nvSpPr>
          <p:cNvPr id="1046598" name="Line 70"/>
          <p:cNvSpPr>
            <a:spLocks noChangeShapeType="1"/>
          </p:cNvSpPr>
          <p:nvPr/>
        </p:nvSpPr>
        <p:spPr bwMode="auto">
          <a:xfrm>
            <a:off x="4046663" y="3700016"/>
            <a:ext cx="984250" cy="0"/>
          </a:xfrm>
          <a:prstGeom prst="line">
            <a:avLst/>
          </a:prstGeom>
          <a:noFill/>
          <a:ln w="317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600" name="Text Box 72"/>
          <p:cNvSpPr txBox="1">
            <a:spLocks noChangeArrowheads="1"/>
          </p:cNvSpPr>
          <p:nvPr/>
        </p:nvSpPr>
        <p:spPr bwMode="auto">
          <a:xfrm>
            <a:off x="5030913" y="3451681"/>
            <a:ext cx="250983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200" b="0" dirty="0">
                <a:solidFill>
                  <a:srgbClr val="0000FF"/>
                </a:solidFill>
                <a:latin typeface="Tahoma" panose="020B0604030504040204" pitchFamily="34" charset="0"/>
                <a:ea typeface="Tahoma" panose="020B0604030504040204" pitchFamily="34" charset="0"/>
                <a:cs typeface="Tahoma" panose="020B0604030504040204" pitchFamily="34" charset="0"/>
              </a:rPr>
              <a:t>NH</a:t>
            </a:r>
            <a:r>
              <a:rPr lang="it-IT" altLang="en-US" sz="2200" b="0" baseline="-25000" dirty="0">
                <a:solidFill>
                  <a:srgbClr val="0000FF"/>
                </a:solidFill>
                <a:latin typeface="Tahoma" panose="020B0604030504040204" pitchFamily="34" charset="0"/>
                <a:ea typeface="Tahoma" panose="020B0604030504040204" pitchFamily="34" charset="0"/>
                <a:cs typeface="Tahoma" panose="020B0604030504040204" pitchFamily="34" charset="0"/>
              </a:rPr>
              <a:t>2</a:t>
            </a:r>
            <a:r>
              <a:rPr lang="it-IT" altLang="en-US" sz="2200" b="0" baseline="30000" dirty="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200" b="0" dirty="0">
                <a:solidFill>
                  <a:srgbClr val="0000FF"/>
                </a:solidFill>
                <a:latin typeface="Tahoma" panose="020B0604030504040204" pitchFamily="34" charset="0"/>
                <a:ea typeface="Tahoma" panose="020B0604030504040204" pitchFamily="34" charset="0"/>
                <a:cs typeface="Tahoma" panose="020B0604030504040204" pitchFamily="34" charset="0"/>
              </a:rPr>
              <a:t>, NH</a:t>
            </a:r>
            <a:r>
              <a:rPr lang="it-IT" altLang="en-US" sz="2200" b="0" baseline="30000" dirty="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200" b="0" dirty="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N</a:t>
            </a:r>
            <a:r>
              <a:rPr lang="it-IT" altLang="en-US" sz="2200" b="0" baseline="30000" dirty="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p>
        </p:txBody>
      </p:sp>
      <p:sp>
        <p:nvSpPr>
          <p:cNvPr id="33" name="Titolo 4"/>
          <p:cNvSpPr txBox="1">
            <a:spLocks/>
          </p:cNvSpPr>
          <p:nvPr/>
        </p:nvSpPr>
        <p:spPr>
          <a:xfrm>
            <a:off x="119062" y="-78343"/>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NO</a:t>
            </a:r>
            <a:r>
              <a:rPr lang="it-IT" altLang="en-US" sz="3500" baseline="-25000" dirty="0" smtClean="0">
                <a:solidFill>
                  <a:srgbClr val="3333FF"/>
                </a:solidFill>
                <a:latin typeface="Tahoma" panose="020B0604030504040204" pitchFamily="34" charset="0"/>
                <a:cs typeface="Tahoma" panose="020B0604030504040204" pitchFamily="34" charset="0"/>
              </a:rPr>
              <a:t>x</a:t>
            </a:r>
            <a:r>
              <a:rPr lang="it-IT" altLang="en-US" sz="3500" dirty="0" smtClean="0">
                <a:solidFill>
                  <a:srgbClr val="3333FF"/>
                </a:solidFill>
                <a:latin typeface="Tahoma" panose="020B0604030504040204" pitchFamily="34" charset="0"/>
                <a:cs typeface="Tahoma" panose="020B0604030504040204" pitchFamily="34" charset="0"/>
              </a:rPr>
              <a:t> production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4" name="Connettore diritto 9"/>
          <p:cNvCxnSpPr/>
          <p:nvPr/>
        </p:nvCxnSpPr>
        <p:spPr>
          <a:xfrm>
            <a:off x="534986"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36" name="Text Box 8"/>
          <p:cNvSpPr txBox="1">
            <a:spLocks noChangeArrowheads="1"/>
          </p:cNvSpPr>
          <p:nvPr/>
        </p:nvSpPr>
        <p:spPr bwMode="auto">
          <a:xfrm>
            <a:off x="366215" y="692696"/>
            <a:ext cx="79502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Production of fuel NO</a:t>
            </a:r>
            <a:r>
              <a:rPr lang="it-IT" altLang="en-US" sz="24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x</a:t>
            </a:r>
            <a:endParaRPr lang="it-IT" altLang="en-US" sz="2400" b="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7" name="Line 70"/>
          <p:cNvSpPr>
            <a:spLocks noChangeShapeType="1"/>
          </p:cNvSpPr>
          <p:nvPr/>
        </p:nvSpPr>
        <p:spPr bwMode="auto">
          <a:xfrm>
            <a:off x="4157788" y="4263589"/>
            <a:ext cx="984250" cy="0"/>
          </a:xfrm>
          <a:prstGeom prst="line">
            <a:avLst/>
          </a:prstGeom>
          <a:noFill/>
          <a:ln w="317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588609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txBox="1">
            <a:spLocks/>
          </p:cNvSpPr>
          <p:nvPr/>
        </p:nvSpPr>
        <p:spPr>
          <a:xfrm>
            <a:off x="119062" y="-78343"/>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Acid-base reactions in the atmosphere </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4" name="Connettore diritto 9"/>
          <p:cNvCxnSpPr/>
          <p:nvPr/>
        </p:nvCxnSpPr>
        <p:spPr>
          <a:xfrm>
            <a:off x="534986" y="54868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290" name="Picture 2" descr="Risultati immagini per acid-base reactions atmosphere"/>
          <p:cNvPicPr>
            <a:picLocks noChangeAspect="1" noChangeArrowheads="1"/>
          </p:cNvPicPr>
          <p:nvPr/>
        </p:nvPicPr>
        <p:blipFill rotWithShape="1">
          <a:blip r:embed="rId4">
            <a:extLst>
              <a:ext uri="{28A0092B-C50C-407E-A947-70E740481C1C}">
                <a14:useLocalDpi xmlns:a14="http://schemas.microsoft.com/office/drawing/2010/main" val="0"/>
              </a:ext>
            </a:extLst>
          </a:blip>
          <a:srcRect l="10528" t="64889" r="52211" b="29778"/>
          <a:stretch/>
        </p:blipFill>
        <p:spPr bwMode="auto">
          <a:xfrm>
            <a:off x="611560" y="3026608"/>
            <a:ext cx="4206240" cy="451520"/>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4"/>
          <p:cNvSpPr/>
          <p:nvPr/>
        </p:nvSpPr>
        <p:spPr>
          <a:xfrm>
            <a:off x="134454" y="842713"/>
            <a:ext cx="8474557" cy="769441"/>
          </a:xfrm>
          <a:prstGeom prst="rect">
            <a:avLst/>
          </a:prstGeom>
        </p:spPr>
        <p:txBody>
          <a:bodyPr wrap="square">
            <a:spAutoFit/>
          </a:bodyPr>
          <a:lstStyle/>
          <a:p>
            <a:pPr marL="342900" indent="-342900">
              <a:buFont typeface="Arial" panose="020B0604020202020204" pitchFamily="34" charset="0"/>
              <a:buChar char="•"/>
            </a:pPr>
            <a:r>
              <a:rPr lang="it-IT" sz="2200" dirty="0" smtClean="0">
                <a:latin typeface="Tahoma" panose="020B0604030504040204" pitchFamily="34" charset="0"/>
                <a:ea typeface="Tahoma" panose="020B0604030504040204" pitchFamily="34" charset="0"/>
                <a:cs typeface="Tahoma" panose="020B0604030504040204" pitchFamily="34" charset="0"/>
              </a:rPr>
              <a:t>Rainwater is naturally slightly acidic due to the presence of dissolved CO</a:t>
            </a:r>
            <a:r>
              <a:rPr lang="it-IT"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sz="2200" dirty="0" smtClean="0">
                <a:latin typeface="Tahoma" panose="020B0604030504040204" pitchFamily="34" charset="0"/>
                <a:ea typeface="Tahoma" panose="020B0604030504040204" pitchFamily="34" charset="0"/>
                <a:cs typeface="Tahoma" panose="020B0604030504040204" pitchFamily="34" charset="0"/>
              </a:rPr>
              <a:t>:</a:t>
            </a:r>
            <a:endParaRPr lang="it-IT"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Rettangolo 4"/>
          <p:cNvSpPr/>
          <p:nvPr/>
        </p:nvSpPr>
        <p:spPr>
          <a:xfrm>
            <a:off x="134454" y="2276872"/>
            <a:ext cx="8474557" cy="769441"/>
          </a:xfrm>
          <a:prstGeom prst="rect">
            <a:avLst/>
          </a:prstGeom>
        </p:spPr>
        <p:txBody>
          <a:bodyPr wrap="square">
            <a:spAutoFit/>
          </a:bodyPr>
          <a:lstStyle/>
          <a:p>
            <a:pPr marL="342900" indent="-342900">
              <a:buFont typeface="Arial" panose="020B0604020202020204" pitchFamily="34" charset="0"/>
              <a:buChar char="•"/>
            </a:pPr>
            <a:r>
              <a:rPr lang="it-IT" sz="2200" dirty="0" smtClean="0">
                <a:latin typeface="Tahoma" panose="020B0604030504040204" pitchFamily="34" charset="0"/>
                <a:ea typeface="Tahoma" panose="020B0604030504040204" pitchFamily="34" charset="0"/>
                <a:cs typeface="Tahoma" panose="020B0604030504040204" pitchFamily="34" charset="0"/>
              </a:rPr>
              <a:t>Stronger acids can be formed from other acid gases, e.g. SO</a:t>
            </a:r>
            <a:r>
              <a:rPr lang="it-IT"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sz="2200" dirty="0" smtClean="0">
                <a:latin typeface="Tahoma" panose="020B0604030504040204" pitchFamily="34" charset="0"/>
                <a:ea typeface="Tahoma" panose="020B0604030504040204" pitchFamily="34" charset="0"/>
                <a:cs typeface="Tahoma" panose="020B0604030504040204" pitchFamily="34" charset="0"/>
              </a:rPr>
              <a:t>, SO</a:t>
            </a:r>
            <a:r>
              <a:rPr lang="it-IT" sz="2200" baseline="-25000" dirty="0" smtClean="0">
                <a:latin typeface="Tahoma" panose="020B0604030504040204" pitchFamily="34" charset="0"/>
                <a:ea typeface="Tahoma" panose="020B0604030504040204" pitchFamily="34" charset="0"/>
                <a:cs typeface="Tahoma" panose="020B0604030504040204" pitchFamily="34" charset="0"/>
              </a:rPr>
              <a:t>3</a:t>
            </a:r>
            <a:r>
              <a:rPr lang="it-IT" sz="2200" dirty="0" smtClean="0">
                <a:latin typeface="Tahoma" panose="020B0604030504040204" pitchFamily="34" charset="0"/>
                <a:ea typeface="Tahoma" panose="020B0604030504040204" pitchFamily="34" charset="0"/>
                <a:cs typeface="Tahoma" panose="020B0604030504040204" pitchFamily="34" charset="0"/>
              </a:rPr>
              <a:t>, NO</a:t>
            </a:r>
            <a:r>
              <a:rPr lang="it-IT"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sz="2200" dirty="0" smtClean="0">
                <a:latin typeface="Tahoma" panose="020B0604030504040204" pitchFamily="34" charset="0"/>
                <a:ea typeface="Tahoma" panose="020B0604030504040204" pitchFamily="34" charset="0"/>
                <a:cs typeface="Tahoma" panose="020B0604030504040204" pitchFamily="34" charset="0"/>
              </a:rPr>
              <a:t>:</a:t>
            </a:r>
            <a:endParaRPr lang="it-IT" sz="220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2296" name="Picture 8" descr="Risultati immagini per formation nitric acid atmosphere"/>
          <p:cNvPicPr>
            <a:picLocks noChangeAspect="1" noChangeArrowheads="1"/>
          </p:cNvPicPr>
          <p:nvPr/>
        </p:nvPicPr>
        <p:blipFill rotWithShape="1">
          <a:blip r:embed="rId5">
            <a:extLst>
              <a:ext uri="{28A0092B-C50C-407E-A947-70E740481C1C}">
                <a14:useLocalDpi xmlns:a14="http://schemas.microsoft.com/office/drawing/2010/main" val="0"/>
              </a:ext>
            </a:extLst>
          </a:blip>
          <a:srcRect l="6149" t="9617" r="6852" b="52803"/>
          <a:stretch/>
        </p:blipFill>
        <p:spPr bwMode="auto">
          <a:xfrm>
            <a:off x="715506" y="3601978"/>
            <a:ext cx="5080630" cy="1645920"/>
          </a:xfrm>
          <a:prstGeom prst="rect">
            <a:avLst/>
          </a:prstGeom>
          <a:noFill/>
          <a:extLst>
            <a:ext uri="{909E8E84-426E-40DD-AFC4-6F175D3DCCD1}">
              <a14:hiddenFill xmlns:a14="http://schemas.microsoft.com/office/drawing/2010/main">
                <a:solidFill>
                  <a:srgbClr val="FFFFFF"/>
                </a:solidFill>
              </a14:hiddenFill>
            </a:ext>
          </a:extLst>
        </p:spPr>
      </p:pic>
      <p:sp>
        <p:nvSpPr>
          <p:cNvPr id="15" name="Rettangolo 4"/>
          <p:cNvSpPr/>
          <p:nvPr/>
        </p:nvSpPr>
        <p:spPr>
          <a:xfrm>
            <a:off x="5580112" y="4632076"/>
            <a:ext cx="3728660" cy="1200329"/>
          </a:xfrm>
          <a:prstGeom prst="rect">
            <a:avLst/>
          </a:prstGeom>
        </p:spPr>
        <p:txBody>
          <a:bodyPr wrap="square">
            <a:spAutoFit/>
          </a:bodyPr>
          <a:lstStyle/>
          <a:p>
            <a:pPr algn="ct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Strong pollutant acids (acid rains) are:</a:t>
            </a:r>
          </a:p>
          <a:p>
            <a:pPr algn="ct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H</a:t>
            </a:r>
            <a:r>
              <a:rPr lang="it-IT" sz="24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2</a:t>
            </a: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a:t>
            </a:r>
            <a:r>
              <a:rPr lang="it-IT" sz="24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4</a:t>
            </a: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HNO</a:t>
            </a:r>
            <a:r>
              <a:rPr lang="it-IT" sz="24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3</a:t>
            </a: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HCl</a:t>
            </a:r>
            <a:endParaRPr lang="it-IT" sz="240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8" descr="Risultati immagini per formation nitric acid atmosphere"/>
          <p:cNvPicPr>
            <a:picLocks noChangeAspect="1" noChangeArrowheads="1"/>
          </p:cNvPicPr>
          <p:nvPr/>
        </p:nvPicPr>
        <p:blipFill rotWithShape="1">
          <a:blip r:embed="rId5">
            <a:extLst>
              <a:ext uri="{28A0092B-C50C-407E-A947-70E740481C1C}">
                <a14:useLocalDpi xmlns:a14="http://schemas.microsoft.com/office/drawing/2010/main" val="0"/>
              </a:ext>
            </a:extLst>
          </a:blip>
          <a:srcRect l="6149" t="52588" r="6852" b="14011"/>
          <a:stretch/>
        </p:blipFill>
        <p:spPr bwMode="auto">
          <a:xfrm>
            <a:off x="715506" y="5422344"/>
            <a:ext cx="5080630" cy="1463040"/>
          </a:xfrm>
          <a:prstGeom prst="rect">
            <a:avLst/>
          </a:prstGeom>
          <a:noFill/>
          <a:extLst>
            <a:ext uri="{909E8E84-426E-40DD-AFC4-6F175D3DCCD1}">
              <a14:hiddenFill xmlns:a14="http://schemas.microsoft.com/office/drawing/2010/main">
                <a:solidFill>
                  <a:srgbClr val="FFFFFF"/>
                </a:solidFill>
              </a14:hiddenFill>
            </a:ext>
          </a:extLst>
        </p:spPr>
      </p:pic>
      <p:sp>
        <p:nvSpPr>
          <p:cNvPr id="12" name="Rettangolo 4"/>
          <p:cNvSpPr/>
          <p:nvPr/>
        </p:nvSpPr>
        <p:spPr>
          <a:xfrm>
            <a:off x="2707668" y="529773"/>
            <a:ext cx="3728660" cy="461665"/>
          </a:xfrm>
          <a:prstGeom prst="rect">
            <a:avLst/>
          </a:prstGeom>
        </p:spPr>
        <p:txBody>
          <a:bodyPr wrap="square">
            <a:spAutoFit/>
          </a:bodyPr>
          <a:lstStyle/>
          <a:p>
            <a:pPr algn="ct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ACIDS</a:t>
            </a:r>
            <a:endParaRPr lang="it-IT" sz="240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Object 15"/>
          <p:cNvGraphicFramePr>
            <a:graphicFrameLocks noChangeAspect="1"/>
          </p:cNvGraphicFramePr>
          <p:nvPr>
            <p:extLst>
              <p:ext uri="{D42A27DB-BD31-4B8C-83A1-F6EECF244321}">
                <p14:modId xmlns:p14="http://schemas.microsoft.com/office/powerpoint/2010/main" val="1334866990"/>
              </p:ext>
            </p:extLst>
          </p:nvPr>
        </p:nvGraphicFramePr>
        <p:xfrm>
          <a:off x="2483867" y="1238143"/>
          <a:ext cx="6624637" cy="1060450"/>
        </p:xfrm>
        <a:graphic>
          <a:graphicData uri="http://schemas.openxmlformats.org/presentationml/2006/ole">
            <mc:AlternateContent xmlns:mc="http://schemas.openxmlformats.org/markup-compatibility/2006">
              <mc:Choice xmlns:v="urn:schemas-microsoft-com:vml" Requires="v">
                <p:oleObj spid="_x0000_s4115" name="Equation" r:id="rId6" imgW="3340080" imgH="533160" progId="Equation.3">
                  <p:embed/>
                </p:oleObj>
              </mc:Choice>
              <mc:Fallback>
                <p:oleObj name="Equation" r:id="rId6" imgW="3340080" imgH="533160" progId="Equation.3">
                  <p:embed/>
                  <p:pic>
                    <p:nvPicPr>
                      <p:cNvPr id="17" name="Object 15"/>
                      <p:cNvPicPr>
                        <a:picLocks noChangeAspect="1" noChangeArrowheads="1"/>
                      </p:cNvPicPr>
                      <p:nvPr/>
                    </p:nvPicPr>
                    <p:blipFill>
                      <a:blip r:embed="rId7"/>
                      <a:srcRect/>
                      <a:stretch>
                        <a:fillRect/>
                      </a:stretch>
                    </p:blipFill>
                    <p:spPr bwMode="auto">
                      <a:xfrm>
                        <a:off x="2483867" y="1238143"/>
                        <a:ext cx="6624637" cy="106045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81830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txBox="1">
            <a:spLocks/>
          </p:cNvSpPr>
          <p:nvPr/>
        </p:nvSpPr>
        <p:spPr>
          <a:xfrm>
            <a:off x="119062" y="-78343"/>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Acid-base reactions in the atmosphere </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4" name="Connettore diritto 9"/>
          <p:cNvCxnSpPr/>
          <p:nvPr/>
        </p:nvCxnSpPr>
        <p:spPr>
          <a:xfrm>
            <a:off x="534986"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Rettangolo 4"/>
          <p:cNvSpPr/>
          <p:nvPr/>
        </p:nvSpPr>
        <p:spPr>
          <a:xfrm>
            <a:off x="231934" y="919945"/>
            <a:ext cx="8732553" cy="1154162"/>
          </a:xfrm>
          <a:prstGeom prst="rect">
            <a:avLst/>
          </a:prstGeom>
        </p:spPr>
        <p:txBody>
          <a:bodyPr wrap="square">
            <a:spAutoFit/>
          </a:bodyPr>
          <a:lstStyle/>
          <a:p>
            <a:pPr marL="342900" indent="-342900">
              <a:buFont typeface="Arial" panose="020B0604020202020204" pitchFamily="34" charset="0"/>
              <a:buChar char="•"/>
            </a:pPr>
            <a:r>
              <a:rPr lang="it-IT" sz="2300" dirty="0" smtClean="0">
                <a:latin typeface="Tahoma" panose="020B0604030504040204" pitchFamily="34" charset="0"/>
                <a:ea typeface="Tahoma" panose="020B0604030504040204" pitchFamily="34" charset="0"/>
                <a:cs typeface="Tahoma" panose="020B0604030504040204" pitchFamily="34" charset="0"/>
              </a:rPr>
              <a:t>Usually from ash and ground rocks: </a:t>
            </a: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CaO</a:t>
            </a:r>
            <a:r>
              <a:rPr lang="it-IT" sz="2300" dirty="0" smtClean="0">
                <a:latin typeface="Tahoma" panose="020B0604030504040204" pitchFamily="34" charset="0"/>
                <a:ea typeface="Tahoma" panose="020B0604030504040204" pitchFamily="34" charset="0"/>
                <a:cs typeface="Tahoma" panose="020B0604030504040204" pitchFamily="34" charset="0"/>
              </a:rPr>
              <a:t>, </a:t>
            </a: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Ca(OH)</a:t>
            </a:r>
            <a:r>
              <a:rPr lang="it-IT" sz="23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2</a:t>
            </a:r>
            <a:r>
              <a:rPr lang="it-IT" sz="2300" dirty="0" smtClean="0">
                <a:latin typeface="Tahoma" panose="020B0604030504040204" pitchFamily="34" charset="0"/>
                <a:ea typeface="Tahoma" panose="020B0604030504040204" pitchFamily="34" charset="0"/>
                <a:cs typeface="Tahoma" panose="020B0604030504040204" pitchFamily="34" charset="0"/>
              </a:rPr>
              <a:t>, </a:t>
            </a: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CaCO</a:t>
            </a:r>
            <a:r>
              <a:rPr lang="it-IT" sz="23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3</a:t>
            </a:r>
            <a:endParaRPr lang="it-IT" sz="230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NH</a:t>
            </a:r>
            <a:r>
              <a:rPr lang="it-IT" sz="23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3</a:t>
            </a: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(ammonia) </a:t>
            </a:r>
            <a:r>
              <a:rPr lang="it-IT" sz="2300" dirty="0" smtClean="0">
                <a:latin typeface="Tahoma" panose="020B0604030504040204" pitchFamily="34" charset="0"/>
                <a:ea typeface="Tahoma" panose="020B0604030504040204" pitchFamily="34" charset="0"/>
                <a:cs typeface="Tahoma" panose="020B0604030504040204" pitchFamily="34" charset="0"/>
              </a:rPr>
              <a:t>is the most important base in atmosphere (and the only one in gas phase)</a:t>
            </a:r>
          </a:p>
        </p:txBody>
      </p:sp>
      <p:sp>
        <p:nvSpPr>
          <p:cNvPr id="6" name="Rectangle 5"/>
          <p:cNvSpPr/>
          <p:nvPr/>
        </p:nvSpPr>
        <p:spPr>
          <a:xfrm>
            <a:off x="5136506" y="5362727"/>
            <a:ext cx="3888431" cy="1446550"/>
          </a:xfrm>
          <a:prstGeom prst="rect">
            <a:avLst/>
          </a:prstGeom>
        </p:spPr>
        <p:txBody>
          <a:bodyPr wrap="square">
            <a:spAutoFit/>
          </a:bodyPr>
          <a:lstStyle/>
          <a:p>
            <a:r>
              <a:rPr lang="it-IT" sz="22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Production of </a:t>
            </a:r>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nitrate aerosols </a:t>
            </a:r>
            <a:r>
              <a:rPr lang="it-IT" sz="22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is one of the few mechanisms by which NO</a:t>
            </a:r>
            <a:r>
              <a:rPr lang="it-IT" sz="2200" baseline="-250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x</a:t>
            </a:r>
            <a:r>
              <a:rPr lang="it-IT" sz="22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are removed from atmosphere</a:t>
            </a:r>
            <a:endParaRPr lang="en-US" sz="2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Oval 1"/>
          <p:cNvSpPr/>
          <p:nvPr/>
        </p:nvSpPr>
        <p:spPr>
          <a:xfrm>
            <a:off x="2942026" y="4925104"/>
            <a:ext cx="1656184" cy="701054"/>
          </a:xfrm>
          <a:prstGeom prst="ellipse">
            <a:avLst/>
          </a:prstGeom>
          <a:noFill/>
          <a:ln w="3810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4"/>
          <p:cNvSpPr/>
          <p:nvPr/>
        </p:nvSpPr>
        <p:spPr>
          <a:xfrm>
            <a:off x="2733881" y="591071"/>
            <a:ext cx="3728660" cy="461665"/>
          </a:xfrm>
          <a:prstGeom prst="rect">
            <a:avLst/>
          </a:prstGeom>
        </p:spPr>
        <p:txBody>
          <a:bodyPr wrap="square">
            <a:spAutoFit/>
          </a:bodyPr>
          <a:lstStyle/>
          <a:p>
            <a:pPr algn="ct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BASES</a:t>
            </a:r>
            <a:endParaRPr lang="it-IT" sz="240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577468" y="5983990"/>
            <a:ext cx="4192173" cy="446276"/>
          </a:xfrm>
          <a:prstGeom prst="rect">
            <a:avLst/>
          </a:prstGeom>
          <a:noFill/>
        </p:spPr>
        <p:txBody>
          <a:bodyPr wrap="none" rtlCol="0">
            <a:spAutoFit/>
          </a:bodyPr>
          <a:lstStyle/>
          <a:p>
            <a:r>
              <a:rPr lang="it-IT" sz="2300" dirty="0" smtClean="0"/>
              <a:t>NH</a:t>
            </a:r>
            <a:r>
              <a:rPr lang="it-IT" sz="2300" baseline="-25000" dirty="0" smtClean="0"/>
              <a:t>3(aq)</a:t>
            </a:r>
            <a:r>
              <a:rPr lang="it-IT" sz="2300" dirty="0" smtClean="0"/>
              <a:t> + H</a:t>
            </a:r>
            <a:r>
              <a:rPr lang="it-IT" sz="2300" baseline="-25000" dirty="0" smtClean="0"/>
              <a:t>2</a:t>
            </a:r>
            <a:r>
              <a:rPr lang="it-IT" sz="2300" dirty="0" smtClean="0"/>
              <a:t>SO</a:t>
            </a:r>
            <a:r>
              <a:rPr lang="it-IT" sz="2300" baseline="-25000" dirty="0" smtClean="0"/>
              <a:t>4(aq)</a:t>
            </a:r>
            <a:r>
              <a:rPr lang="it-IT" sz="2300" dirty="0" smtClean="0"/>
              <a:t> </a:t>
            </a:r>
            <a:r>
              <a:rPr lang="it-IT" sz="2300" dirty="0" smtClean="0">
                <a:sym typeface="Symbol" panose="05050102010706020507" pitchFamily="18" charset="2"/>
              </a:rPr>
              <a:t>(NH</a:t>
            </a:r>
            <a:r>
              <a:rPr lang="it-IT" sz="2300" baseline="-25000" dirty="0" smtClean="0">
                <a:sym typeface="Symbol" panose="05050102010706020507" pitchFamily="18" charset="2"/>
              </a:rPr>
              <a:t>4</a:t>
            </a:r>
            <a:r>
              <a:rPr lang="it-IT" sz="2300" dirty="0" smtClean="0">
                <a:sym typeface="Symbol" panose="05050102010706020507" pitchFamily="18" charset="2"/>
              </a:rPr>
              <a:t>)</a:t>
            </a:r>
            <a:r>
              <a:rPr lang="it-IT" sz="2300" baseline="-25000" dirty="0" smtClean="0">
                <a:sym typeface="Symbol" panose="05050102010706020507" pitchFamily="18" charset="2"/>
              </a:rPr>
              <a:t>2</a:t>
            </a:r>
            <a:r>
              <a:rPr lang="it-IT" sz="2300" dirty="0" smtClean="0">
                <a:sym typeface="Symbol" panose="05050102010706020507" pitchFamily="18" charset="2"/>
              </a:rPr>
              <a:t>SO</a:t>
            </a:r>
            <a:r>
              <a:rPr lang="it-IT" sz="2300" baseline="-25000" dirty="0" smtClean="0">
                <a:sym typeface="Symbol" panose="05050102010706020507" pitchFamily="18" charset="2"/>
              </a:rPr>
              <a:t>4 (aq)</a:t>
            </a:r>
            <a:endParaRPr lang="en-US" sz="2300" baseline="-25000" dirty="0"/>
          </a:p>
        </p:txBody>
      </p:sp>
      <p:sp>
        <p:nvSpPr>
          <p:cNvPr id="12" name="TextBox 11"/>
          <p:cNvSpPr txBox="1"/>
          <p:nvPr/>
        </p:nvSpPr>
        <p:spPr>
          <a:xfrm>
            <a:off x="597434" y="5050217"/>
            <a:ext cx="3922869" cy="446276"/>
          </a:xfrm>
          <a:prstGeom prst="rect">
            <a:avLst/>
          </a:prstGeom>
          <a:noFill/>
        </p:spPr>
        <p:txBody>
          <a:bodyPr wrap="none" rtlCol="0">
            <a:spAutoFit/>
          </a:bodyPr>
          <a:lstStyle/>
          <a:p>
            <a:r>
              <a:rPr lang="it-IT" sz="2300" dirty="0" smtClean="0"/>
              <a:t>NH</a:t>
            </a:r>
            <a:r>
              <a:rPr lang="it-IT" sz="2300" baseline="-25000" dirty="0" smtClean="0"/>
              <a:t>3(aq)</a:t>
            </a:r>
            <a:r>
              <a:rPr lang="it-IT" sz="2300" dirty="0" smtClean="0"/>
              <a:t> + HNO</a:t>
            </a:r>
            <a:r>
              <a:rPr lang="it-IT" sz="2300" baseline="-25000" dirty="0" smtClean="0"/>
              <a:t>3(aq)</a:t>
            </a:r>
            <a:r>
              <a:rPr lang="it-IT" sz="2300" dirty="0" smtClean="0"/>
              <a:t> </a:t>
            </a:r>
            <a:r>
              <a:rPr lang="it-IT" sz="2300" dirty="0" smtClean="0">
                <a:sym typeface="Symbol" panose="05050102010706020507" pitchFamily="18" charset="2"/>
              </a:rPr>
              <a:t>NH</a:t>
            </a:r>
            <a:r>
              <a:rPr lang="it-IT" sz="2300" baseline="-25000" dirty="0" smtClean="0">
                <a:sym typeface="Symbol" panose="05050102010706020507" pitchFamily="18" charset="2"/>
              </a:rPr>
              <a:t>4</a:t>
            </a:r>
            <a:r>
              <a:rPr lang="it-IT" sz="2300" dirty="0" smtClean="0">
                <a:sym typeface="Symbol" panose="05050102010706020507" pitchFamily="18" charset="2"/>
              </a:rPr>
              <a:t>NO</a:t>
            </a:r>
            <a:r>
              <a:rPr lang="it-IT" sz="2300" baseline="-25000" dirty="0" smtClean="0">
                <a:sym typeface="Symbol" panose="05050102010706020507" pitchFamily="18" charset="2"/>
              </a:rPr>
              <a:t>3 (aq)</a:t>
            </a:r>
            <a:endParaRPr lang="en-US" sz="2300" baseline="-25000" dirty="0"/>
          </a:p>
        </p:txBody>
      </p:sp>
      <p:sp>
        <p:nvSpPr>
          <p:cNvPr id="13" name="Rettangolo 4"/>
          <p:cNvSpPr/>
          <p:nvPr/>
        </p:nvSpPr>
        <p:spPr>
          <a:xfrm>
            <a:off x="231934" y="4437112"/>
            <a:ext cx="8732553" cy="446276"/>
          </a:xfrm>
          <a:prstGeom prst="rect">
            <a:avLst/>
          </a:prstGeom>
        </p:spPr>
        <p:txBody>
          <a:bodyPr wrap="square">
            <a:spAutoFit/>
          </a:bodyPr>
          <a:lstStyle/>
          <a:p>
            <a:pPr marL="342900" indent="-342900">
              <a:buFont typeface="Arial" panose="020B0604020202020204" pitchFamily="34" charset="0"/>
              <a:buChar char="•"/>
            </a:pPr>
            <a:r>
              <a:rPr lang="it-IT" sz="2300" dirty="0" smtClean="0">
                <a:latin typeface="Tahoma" panose="020B0604030504040204" pitchFamily="34" charset="0"/>
                <a:ea typeface="Tahoma" panose="020B0604030504040204" pitchFamily="34" charset="0"/>
                <a:cs typeface="Tahoma" panose="020B0604030504040204" pitchFamily="34" charset="0"/>
              </a:rPr>
              <a:t>NH</a:t>
            </a:r>
            <a:r>
              <a:rPr lang="it-IT" sz="2300" baseline="-25000" dirty="0" smtClean="0">
                <a:latin typeface="Tahoma" panose="020B0604030504040204" pitchFamily="34" charset="0"/>
                <a:ea typeface="Tahoma" panose="020B0604030504040204" pitchFamily="34" charset="0"/>
                <a:cs typeface="Tahoma" panose="020B0604030504040204" pitchFamily="34" charset="0"/>
              </a:rPr>
              <a:t>3</a:t>
            </a:r>
            <a:r>
              <a:rPr lang="it-IT" sz="2300" dirty="0" smtClean="0">
                <a:latin typeface="Tahoma" panose="020B0604030504040204" pitchFamily="34" charset="0"/>
                <a:ea typeface="Tahoma" panose="020B0604030504040204" pitchFamily="34" charset="0"/>
                <a:cs typeface="Tahoma" panose="020B0604030504040204" pitchFamily="34" charset="0"/>
              </a:rPr>
              <a:t> reacts with acids to produce salts (corrosives):</a:t>
            </a:r>
          </a:p>
        </p:txBody>
      </p:sp>
      <p:cxnSp>
        <p:nvCxnSpPr>
          <p:cNvPr id="10" name="Straight Arrow Connector 9"/>
          <p:cNvCxnSpPr/>
          <p:nvPr/>
        </p:nvCxnSpPr>
        <p:spPr>
          <a:xfrm>
            <a:off x="4520303" y="5391102"/>
            <a:ext cx="616203" cy="2350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91847" y="2065273"/>
            <a:ext cx="7894299" cy="2377440"/>
            <a:chOff x="-7246441" y="3250197"/>
            <a:chExt cx="7894299" cy="2377440"/>
          </a:xfrm>
        </p:grpSpPr>
        <p:pic>
          <p:nvPicPr>
            <p:cNvPr id="12292" name="Picture 4" descr="Risultati immagini per acid-base reactions atmosphere"/>
            <p:cNvPicPr>
              <a:picLocks noChangeAspect="1" noChangeArrowheads="1"/>
            </p:cNvPicPr>
            <p:nvPr/>
          </p:nvPicPr>
          <p:blipFill rotWithShape="1">
            <a:blip r:embed="rId3">
              <a:extLst>
                <a:ext uri="{28A0092B-C50C-407E-A947-70E740481C1C}">
                  <a14:useLocalDpi xmlns:a14="http://schemas.microsoft.com/office/drawing/2010/main" val="0"/>
                </a:ext>
              </a:extLst>
            </a:blip>
            <a:srcRect l="7552" t="34701" r="14447" b="33522"/>
            <a:stretch/>
          </p:blipFill>
          <p:spPr bwMode="auto">
            <a:xfrm>
              <a:off x="-7246441" y="3250197"/>
              <a:ext cx="7781427" cy="2377440"/>
            </a:xfrm>
            <a:prstGeom prst="rect">
              <a:avLst/>
            </a:prstGeom>
            <a:noFill/>
            <a:extLst>
              <a:ext uri="{909E8E84-426E-40DD-AFC4-6F175D3DCCD1}">
                <a14:hiddenFill xmlns:a14="http://schemas.microsoft.com/office/drawing/2010/main">
                  <a:solidFill>
                    <a:srgbClr val="FFFFFF"/>
                  </a:solidFill>
                </a14:hiddenFill>
              </a:ext>
            </a:extLst>
          </p:spPr>
        </p:pic>
        <p:sp>
          <p:nvSpPr>
            <p:cNvPr id="15" name="Rettangolo 4"/>
            <p:cNvSpPr/>
            <p:nvPr/>
          </p:nvSpPr>
          <p:spPr>
            <a:xfrm>
              <a:off x="-6445224" y="3573016"/>
              <a:ext cx="7093082" cy="400110"/>
            </a:xfrm>
            <a:prstGeom prst="rect">
              <a:avLst/>
            </a:prstGeom>
            <a:noFill/>
          </p:spPr>
          <p:txBody>
            <a:bodyPr wrap="square">
              <a:spAutoFit/>
            </a:bodyPr>
            <a:lstStyle/>
            <a:p>
              <a:r>
                <a:rPr lang="it-IT" sz="2000" dirty="0" smtClean="0">
                  <a:latin typeface="Tahoma" panose="020B0604030504040204" pitchFamily="34" charset="0"/>
                  <a:ea typeface="Tahoma" panose="020B0604030504040204" pitchFamily="34" charset="0"/>
                  <a:cs typeface="Tahoma" panose="020B0604030504040204" pitchFamily="34" charset="0"/>
                </a:rPr>
                <a:t>(e.g. enzimatic decomposition of urea in animal urine)</a:t>
              </a:r>
              <a:endParaRPr lang="it-IT" sz="2000" dirty="0" smtClean="0">
                <a:latin typeface="Tahoma" panose="020B0604030504040204" pitchFamily="34" charset="0"/>
                <a:ea typeface="Tahoma" panose="020B0604030504040204" pitchFamily="34" charset="0"/>
                <a:cs typeface="Tahoma" panose="020B0604030504040204" pitchFamily="34" charset="0"/>
              </a:endParaRPr>
            </a:p>
          </p:txBody>
        </p:sp>
        <p:sp>
          <p:nvSpPr>
            <p:cNvPr id="16" name="Rettangolo 4"/>
            <p:cNvSpPr/>
            <p:nvPr/>
          </p:nvSpPr>
          <p:spPr>
            <a:xfrm>
              <a:off x="-6733256" y="4405035"/>
              <a:ext cx="3980541" cy="400110"/>
            </a:xfrm>
            <a:prstGeom prst="rect">
              <a:avLst/>
            </a:prstGeom>
            <a:noFill/>
          </p:spPr>
          <p:txBody>
            <a:bodyPr wrap="square">
              <a:spAutoFit/>
            </a:bodyPr>
            <a:lstStyle/>
            <a:p>
              <a:r>
                <a:rPr lang="it-IT" sz="2000" dirty="0" smtClean="0">
                  <a:latin typeface="Tahoma" panose="020B0604030504040204" pitchFamily="34" charset="0"/>
                  <a:ea typeface="Tahoma" panose="020B0604030504040204" pitchFamily="34" charset="0"/>
                  <a:cs typeface="Tahoma" panose="020B0604030504040204" pitchFamily="34" charset="0"/>
                </a:rPr>
                <a:t>Mineralization of organic material</a:t>
              </a:r>
              <a:endParaRPr lang="it-IT" sz="2000" dirty="0" smtClean="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5616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5"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txBox="1">
            <a:spLocks/>
          </p:cNvSpPr>
          <p:nvPr/>
        </p:nvSpPr>
        <p:spPr>
          <a:xfrm>
            <a:off x="119062" y="-78343"/>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NH</a:t>
            </a:r>
            <a:r>
              <a:rPr lang="it-IT" altLang="en-US" sz="3500" baseline="-25000" dirty="0" smtClean="0">
                <a:solidFill>
                  <a:srgbClr val="3333FF"/>
                </a:solidFill>
                <a:latin typeface="Tahoma" panose="020B0604030504040204" pitchFamily="34" charset="0"/>
                <a:cs typeface="Tahoma" panose="020B0604030504040204" pitchFamily="34" charset="0"/>
              </a:rPr>
              <a:t>3</a:t>
            </a:r>
            <a:r>
              <a:rPr lang="it-IT" altLang="en-US" sz="3500" dirty="0" smtClean="0">
                <a:solidFill>
                  <a:srgbClr val="3333FF"/>
                </a:solidFill>
                <a:latin typeface="Tahoma" panose="020B0604030504040204" pitchFamily="34" charset="0"/>
                <a:cs typeface="Tahoma" panose="020B0604030504040204" pitchFamily="34" charset="0"/>
              </a:rPr>
              <a:t> sources and sinks in atmosphere </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4" name="Connettore diritto 9"/>
          <p:cNvCxnSpPr/>
          <p:nvPr/>
        </p:nvCxnSpPr>
        <p:spPr>
          <a:xfrm>
            <a:off x="534986"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3074" name="Picture 2" descr="Immagine correlata"/>
          <p:cNvPicPr>
            <a:picLocks noChangeAspect="1" noChangeArrowheads="1"/>
          </p:cNvPicPr>
          <p:nvPr/>
        </p:nvPicPr>
        <p:blipFill rotWithShape="1">
          <a:blip r:embed="rId3">
            <a:extLst>
              <a:ext uri="{28A0092B-C50C-407E-A947-70E740481C1C}">
                <a14:useLocalDpi xmlns:a14="http://schemas.microsoft.com/office/drawing/2010/main" val="0"/>
              </a:ext>
            </a:extLst>
          </a:blip>
          <a:srcRect l="1550" t="11016" r="1451" b="2322"/>
          <a:stretch/>
        </p:blipFill>
        <p:spPr bwMode="auto">
          <a:xfrm>
            <a:off x="500694" y="908720"/>
            <a:ext cx="8045704" cy="5391451"/>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4"/>
          <p:cNvSpPr/>
          <p:nvPr/>
        </p:nvSpPr>
        <p:spPr>
          <a:xfrm>
            <a:off x="70444" y="6309320"/>
            <a:ext cx="8474557" cy="461665"/>
          </a:xfrm>
          <a:prstGeom prst="rect">
            <a:avLst/>
          </a:prstGeom>
        </p:spPr>
        <p:txBody>
          <a:bodyPr wrap="square">
            <a:spAutoFit/>
          </a:bodyPr>
          <a:lstStyle/>
          <a:p>
            <a:r>
              <a:rPr lang="it-IT" sz="2400" dirty="0" smtClean="0">
                <a:latin typeface="Tahoma" panose="020B0604030504040204" pitchFamily="34" charset="0"/>
                <a:ea typeface="Tahoma" panose="020B0604030504040204" pitchFamily="34" charset="0"/>
                <a:cs typeface="Tahoma" panose="020B0604030504040204" pitchFamily="34" charset="0"/>
              </a:rPr>
              <a:t>In Tg/year (Tg =10</a:t>
            </a:r>
            <a:r>
              <a:rPr lang="it-IT" sz="2400" baseline="30000" dirty="0" smtClean="0">
                <a:latin typeface="Tahoma" panose="020B0604030504040204" pitchFamily="34" charset="0"/>
                <a:ea typeface="Tahoma" panose="020B0604030504040204" pitchFamily="34" charset="0"/>
                <a:cs typeface="Tahoma" panose="020B0604030504040204" pitchFamily="34" charset="0"/>
              </a:rPr>
              <a:t>12</a:t>
            </a:r>
            <a:r>
              <a:rPr lang="it-IT" sz="2400" dirty="0" smtClean="0">
                <a:latin typeface="Tahoma" panose="020B0604030504040204" pitchFamily="34" charset="0"/>
                <a:ea typeface="Tahoma" panose="020B0604030504040204" pitchFamily="34" charset="0"/>
                <a:cs typeface="Tahoma" panose="020B0604030504040204" pitchFamily="34" charset="0"/>
              </a:rPr>
              <a:t> g)</a:t>
            </a:r>
            <a:endParaRPr lang="it-IT" sz="240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5054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txBox="1">
            <a:spLocks/>
          </p:cNvSpPr>
          <p:nvPr/>
        </p:nvSpPr>
        <p:spPr>
          <a:xfrm>
            <a:off x="119062" y="-78343"/>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Nitrogen oxides in atmosphere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4" name="Connettore diritto 9"/>
          <p:cNvCxnSpPr/>
          <p:nvPr/>
        </p:nvCxnSpPr>
        <p:spPr>
          <a:xfrm>
            <a:off x="534986"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Rettangolo 4"/>
          <p:cNvSpPr/>
          <p:nvPr/>
        </p:nvSpPr>
        <p:spPr>
          <a:xfrm>
            <a:off x="395536" y="797803"/>
            <a:ext cx="7565406" cy="830997"/>
          </a:xfrm>
          <a:prstGeom prst="rect">
            <a:avLst/>
          </a:prstGeom>
        </p:spPr>
        <p:txBody>
          <a:bodyPr wrap="square">
            <a:spAutoFit/>
          </a:bodyPr>
          <a:lstStyle/>
          <a:p>
            <a:pPr algn="ct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N</a:t>
            </a:r>
            <a:r>
              <a:rPr lang="it-IT" sz="24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2</a:t>
            </a: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sz="2400" dirty="0" smtClean="0">
                <a:latin typeface="Tahoma" panose="020B0604030504040204" pitchFamily="34" charset="0"/>
                <a:ea typeface="Tahoma" panose="020B0604030504040204" pitchFamily="34" charset="0"/>
                <a:cs typeface="Tahoma" panose="020B0604030504040204" pitchFamily="34" charset="0"/>
              </a:rPr>
              <a:t>remarkable strenght of the triple bond </a:t>
            </a:r>
            <a:r>
              <a:rPr lang="it-IT"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N</a:t>
            </a:r>
            <a:r>
              <a:rPr lang="it-IT" sz="24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r>
              <a:rPr lang="it-IT"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is chemically and photochemically stable</a:t>
            </a:r>
            <a:endParaRPr lang="it-IT" sz="240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Rettangolo 4"/>
          <p:cNvSpPr/>
          <p:nvPr/>
        </p:nvSpPr>
        <p:spPr>
          <a:xfrm>
            <a:off x="395536" y="2558514"/>
            <a:ext cx="4176462" cy="1815882"/>
          </a:xfrm>
          <a:prstGeom prst="rect">
            <a:avLst/>
          </a:prstGeom>
        </p:spPr>
        <p:txBody>
          <a:bodyPr wrap="square">
            <a:spAutoFit/>
          </a:bodyPr>
          <a:lstStyle/>
          <a:p>
            <a:pPr marL="457200" indent="-457200">
              <a:buAutoNum type="arabicPeriod"/>
            </a:pPr>
            <a:r>
              <a:rPr lang="it-IT" sz="2400" dirty="0" smtClean="0">
                <a:latin typeface="Tahoma" panose="020B0604030504040204" pitchFamily="34" charset="0"/>
                <a:ea typeface="Tahoma" panose="020B0604030504040204" pitchFamily="34" charset="0"/>
                <a:cs typeface="Tahoma" panose="020B0604030504040204" pitchFamily="34" charset="0"/>
              </a:rPr>
              <a:t>N</a:t>
            </a:r>
            <a:r>
              <a:rPr lang="it-IT" sz="2400" baseline="-25000" dirty="0" smtClean="0">
                <a:latin typeface="Tahoma" panose="020B0604030504040204" pitchFamily="34" charset="0"/>
                <a:ea typeface="Tahoma" panose="020B0604030504040204" pitchFamily="34" charset="0"/>
                <a:cs typeface="Tahoma" panose="020B0604030504040204" pitchFamily="34" charset="0"/>
              </a:rPr>
              <a:t>2</a:t>
            </a:r>
            <a:r>
              <a:rPr lang="it-IT" sz="2400" dirty="0" smtClean="0">
                <a:latin typeface="Tahoma" panose="020B0604030504040204" pitchFamily="34" charset="0"/>
                <a:ea typeface="Tahoma" panose="020B0604030504040204" pitchFamily="34" charset="0"/>
                <a:cs typeface="Tahoma" panose="020B0604030504040204" pitchFamily="34" charset="0"/>
              </a:rPr>
              <a:t> </a:t>
            </a:r>
            <a:r>
              <a:rPr lang="it-IT" sz="2400" dirty="0" smtClean="0">
                <a:latin typeface="Tahoma" panose="020B0604030504040204" pitchFamily="34" charset="0"/>
                <a:ea typeface="Tahoma" panose="020B0604030504040204" pitchFamily="34" charset="0"/>
                <a:cs typeface="Tahoma" panose="020B0604030504040204" pitchFamily="34" charset="0"/>
              </a:rPr>
              <a:t>can react with O</a:t>
            </a:r>
            <a:r>
              <a:rPr lang="it-IT" sz="2400" baseline="-25000" dirty="0" smtClean="0">
                <a:latin typeface="Tahoma" panose="020B0604030504040204" pitchFamily="34" charset="0"/>
                <a:ea typeface="Tahoma" panose="020B0604030504040204" pitchFamily="34" charset="0"/>
                <a:cs typeface="Tahoma" panose="020B0604030504040204" pitchFamily="34" charset="0"/>
              </a:rPr>
              <a:t>2</a:t>
            </a:r>
            <a:r>
              <a:rPr lang="it-IT" sz="2400" dirty="0" smtClean="0">
                <a:latin typeface="Tahoma" panose="020B0604030504040204" pitchFamily="34" charset="0"/>
                <a:ea typeface="Tahoma" panose="020B0604030504040204" pitchFamily="34" charset="0"/>
                <a:cs typeface="Tahoma" panose="020B0604030504040204" pitchFamily="34" charset="0"/>
              </a:rPr>
              <a:t> under high T of combustion </a:t>
            </a:r>
            <a:r>
              <a:rPr lang="it-IT" sz="2400" dirty="0" smtClean="0">
                <a:latin typeface="Tahoma" panose="020B0604030504040204" pitchFamily="34" charset="0"/>
                <a:ea typeface="Tahoma" panose="020B0604030504040204" pitchFamily="34" charset="0"/>
                <a:cs typeface="Tahoma" panose="020B0604030504040204" pitchFamily="34" charset="0"/>
              </a:rPr>
              <a:t>engines</a:t>
            </a:r>
          </a:p>
          <a:p>
            <a:r>
              <a:rPr lang="it-IT" sz="2400" dirty="0">
                <a:latin typeface="Tahoma" panose="020B0604030504040204" pitchFamily="34" charset="0"/>
                <a:ea typeface="Tahoma" panose="020B0604030504040204" pitchFamily="34" charset="0"/>
                <a:cs typeface="Tahoma" panose="020B0604030504040204" pitchFamily="34" charset="0"/>
              </a:rPr>
              <a:t> </a:t>
            </a:r>
            <a:r>
              <a:rPr lang="it-IT" sz="2400" dirty="0" smtClean="0">
                <a:latin typeface="Tahoma" panose="020B0604030504040204" pitchFamily="34" charset="0"/>
                <a:ea typeface="Tahoma" panose="020B0604030504040204" pitchFamily="34" charset="0"/>
                <a:cs typeface="Tahoma" panose="020B0604030504040204" pitchFamily="34" charset="0"/>
              </a:rPr>
              <a:t>    (or naturally in lightning)</a:t>
            </a:r>
            <a:endParaRPr lang="it-IT" sz="2400" dirty="0" smtClean="0">
              <a:latin typeface="Tahoma" panose="020B0604030504040204" pitchFamily="34" charset="0"/>
              <a:ea typeface="Tahoma" panose="020B0604030504040204" pitchFamily="34" charset="0"/>
              <a:cs typeface="Tahoma" panose="020B0604030504040204" pitchFamily="34" charset="0"/>
            </a:endParaRPr>
          </a:p>
          <a:p>
            <a:endParaRPr lang="it-IT" sz="240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Rettangolo 4"/>
          <p:cNvSpPr/>
          <p:nvPr/>
        </p:nvSpPr>
        <p:spPr>
          <a:xfrm>
            <a:off x="3635896" y="2072747"/>
            <a:ext cx="2308822" cy="461665"/>
          </a:xfrm>
          <a:prstGeom prst="rect">
            <a:avLst/>
          </a:prstGeom>
        </p:spPr>
        <p:txBody>
          <a:bodyPr wrap="square">
            <a:spAutoFit/>
          </a:bodyPr>
          <a:lstStyle/>
          <a:p>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However:</a:t>
            </a:r>
            <a:endParaRPr lang="it-IT" sz="240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Rettangolo 4"/>
          <p:cNvSpPr/>
          <p:nvPr/>
        </p:nvSpPr>
        <p:spPr>
          <a:xfrm>
            <a:off x="4571998" y="2555784"/>
            <a:ext cx="3672408" cy="1200329"/>
          </a:xfrm>
          <a:prstGeom prst="rect">
            <a:avLst/>
          </a:prstGeom>
        </p:spPr>
        <p:txBody>
          <a:bodyPr wrap="square">
            <a:spAutoFit/>
          </a:bodyPr>
          <a:lstStyle/>
          <a:p>
            <a:r>
              <a:rPr lang="it-IT" sz="2400" dirty="0" smtClean="0">
                <a:latin typeface="Tahoma" panose="020B0604030504040204" pitchFamily="34" charset="0"/>
                <a:ea typeface="Tahoma" panose="020B0604030504040204" pitchFamily="34" charset="0"/>
                <a:cs typeface="Tahoma" panose="020B0604030504040204" pitchFamily="34" charset="0"/>
              </a:rPr>
              <a:t>2. NH</a:t>
            </a:r>
            <a:r>
              <a:rPr lang="it-IT" sz="2400" baseline="-25000" dirty="0" smtClean="0">
                <a:latin typeface="Tahoma" panose="020B0604030504040204" pitchFamily="34" charset="0"/>
                <a:ea typeface="Tahoma" panose="020B0604030504040204" pitchFamily="34" charset="0"/>
                <a:cs typeface="Tahoma" panose="020B0604030504040204" pitchFamily="34" charset="0"/>
              </a:rPr>
              <a:t>3</a:t>
            </a:r>
            <a:r>
              <a:rPr lang="it-IT" sz="2400" dirty="0" smtClean="0">
                <a:latin typeface="Tahoma" panose="020B0604030504040204" pitchFamily="34" charset="0"/>
                <a:ea typeface="Tahoma" panose="020B0604030504040204" pitchFamily="34" charset="0"/>
                <a:cs typeface="Tahoma" panose="020B0604030504040204" pitchFamily="34" charset="0"/>
              </a:rPr>
              <a:t> and volatiles amines can be oxidized in atmosphere</a:t>
            </a:r>
            <a:endParaRPr lang="it-IT" sz="240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 Box 5"/>
          <p:cNvSpPr txBox="1">
            <a:spLocks noChangeArrowheads="1"/>
          </p:cNvSpPr>
          <p:nvPr/>
        </p:nvSpPr>
        <p:spPr bwMode="auto">
          <a:xfrm>
            <a:off x="1871698" y="4839597"/>
            <a:ext cx="5400600" cy="1446550"/>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Formation of nitrogen oxides NO</a:t>
            </a:r>
            <a:r>
              <a:rPr lang="it-IT" altLang="en-US" sz="2500" b="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x</a:t>
            </a:r>
            <a:r>
              <a:rPr lang="it-IT" altLang="en-US" sz="2500" b="0" dirty="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it-IT" altLang="en-US" sz="2500" b="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r>
              <a:rPr lang="it-IT" altLang="en-US" sz="25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NO, NO</a:t>
            </a:r>
            <a:r>
              <a:rPr lang="it-IT" altLang="en-US" sz="2500" b="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2</a:t>
            </a:r>
            <a:r>
              <a:rPr lang="it-IT" altLang="en-US" sz="2500" dirty="0">
                <a:solidFill>
                  <a:srgbClr val="FF0000"/>
                </a:solidFill>
                <a:latin typeface="Tahoma" panose="020B0604030504040204" pitchFamily="34" charset="0"/>
                <a:ea typeface="Tahoma" panose="020B0604030504040204" pitchFamily="34" charset="0"/>
                <a:cs typeface="Tahoma" panose="020B0604030504040204" pitchFamily="34" charset="0"/>
              </a:rPr>
              <a:t> , </a:t>
            </a: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NO</a:t>
            </a:r>
            <a:r>
              <a:rPr lang="it-IT" altLang="en-US" sz="25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3</a:t>
            </a:r>
            <a:r>
              <a:rPr lang="it-IT" altLang="en-US" sz="3800" baseline="30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38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endParaRPr lang="it-IT" altLang="en-US" sz="2500" dirty="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a:p>
            <a:pPr algn="ct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but also N</a:t>
            </a:r>
            <a:r>
              <a:rPr lang="it-IT" altLang="en-US" sz="25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O</a:t>
            </a:r>
            <a:endParaRPr lang="it-IT" altLang="en-US" sz="3800" b="0" baseline="30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14" name="Straight Arrow Connector 13"/>
          <p:cNvCxnSpPr/>
          <p:nvPr/>
        </p:nvCxnSpPr>
        <p:spPr>
          <a:xfrm>
            <a:off x="2446021" y="4165629"/>
            <a:ext cx="432049" cy="498685"/>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507557" y="4138083"/>
            <a:ext cx="600430" cy="484007"/>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093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txBox="1">
            <a:spLocks/>
          </p:cNvSpPr>
          <p:nvPr/>
        </p:nvSpPr>
        <p:spPr>
          <a:xfrm>
            <a:off x="119062" y="-78343"/>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Nitrogen oxides in atmosphere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4" name="Connettore diritto 9"/>
          <p:cNvCxnSpPr/>
          <p:nvPr/>
        </p:nvCxnSpPr>
        <p:spPr>
          <a:xfrm>
            <a:off x="534986"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Rettangolo 4"/>
          <p:cNvSpPr/>
          <p:nvPr/>
        </p:nvSpPr>
        <p:spPr>
          <a:xfrm>
            <a:off x="188481" y="620688"/>
            <a:ext cx="3519423" cy="461665"/>
          </a:xfrm>
          <a:prstGeom prst="rect">
            <a:avLst/>
          </a:prstGeom>
        </p:spPr>
        <p:txBody>
          <a:bodyPr wrap="square">
            <a:spAutoFit/>
          </a:bodyPr>
          <a:lstStyle/>
          <a:p>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N</a:t>
            </a:r>
            <a:r>
              <a:rPr lang="it-IT" sz="23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2</a:t>
            </a: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O (nitrous oxide)</a:t>
            </a:r>
            <a:endParaRPr lang="it-IT" sz="230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200040" y="933688"/>
            <a:ext cx="8667824" cy="1446550"/>
          </a:xfrm>
          <a:prstGeom prst="rect">
            <a:avLst/>
          </a:prstGeom>
        </p:spPr>
        <p:txBody>
          <a:bodyPr wrap="square">
            <a:spAutoFit/>
          </a:bodyPr>
          <a:lstStyle/>
          <a:p>
            <a:pPr marL="342900" indent="-342900">
              <a:buFont typeface="Arial" panose="020B0604020202020204" pitchFamily="34" charset="0"/>
              <a:buChar char="•"/>
            </a:pPr>
            <a:r>
              <a:rPr lang="en-US" sz="2200" dirty="0">
                <a:latin typeface="Tahoma" panose="020B0604030504040204" pitchFamily="34" charset="0"/>
                <a:ea typeface="Tahoma" panose="020B0604030504040204" pitchFamily="34" charset="0"/>
                <a:cs typeface="Tahoma" panose="020B0604030504040204" pitchFamily="34" charset="0"/>
              </a:rPr>
              <a:t>produced by bacteria </a:t>
            </a:r>
            <a:r>
              <a:rPr lang="en-US" sz="2200" dirty="0" smtClean="0">
                <a:latin typeface="Tahoma" panose="020B0604030504040204" pitchFamily="34" charset="0"/>
                <a:ea typeface="Tahoma" panose="020B0604030504040204" pitchFamily="34" charset="0"/>
                <a:cs typeface="Tahoma" panose="020B0604030504040204" pitchFamily="34" charset="0"/>
              </a:rPr>
              <a:t>(soil </a:t>
            </a:r>
            <a:r>
              <a:rPr lang="en-US" sz="2200" dirty="0">
                <a:latin typeface="Tahoma" panose="020B0604030504040204" pitchFamily="34" charset="0"/>
                <a:ea typeface="Tahoma" panose="020B0604030504040204" pitchFamily="34" charset="0"/>
                <a:cs typeface="Tahoma" panose="020B0604030504040204" pitchFamily="34" charset="0"/>
              </a:rPr>
              <a:t>and </a:t>
            </a:r>
            <a:r>
              <a:rPr lang="en-US" sz="2200" dirty="0" smtClean="0">
                <a:latin typeface="Tahoma" panose="020B0604030504040204" pitchFamily="34" charset="0"/>
                <a:ea typeface="Tahoma" panose="020B0604030504040204" pitchFamily="34" charset="0"/>
                <a:cs typeface="Tahoma" panose="020B0604030504040204" pitchFamily="34" charset="0"/>
              </a:rPr>
              <a:t>oceans)</a:t>
            </a:r>
          </a:p>
          <a:p>
            <a:pPr marL="342900" indent="-342900">
              <a:buFont typeface="Arial" panose="020B0604020202020204" pitchFamily="34" charset="0"/>
              <a:buChar char="•"/>
            </a:pPr>
            <a:r>
              <a:rPr lang="en-US" sz="2200" dirty="0">
                <a:latin typeface="Tahoma" panose="020B0604030504040204" pitchFamily="34" charset="0"/>
                <a:ea typeface="Tahoma" panose="020B0604030504040204" pitchFamily="34" charset="0"/>
                <a:cs typeface="Tahoma" panose="020B0604030504040204" pitchFamily="34" charset="0"/>
              </a:rPr>
              <a:t>non-toxic (anesthetic gas, propellant for whipped cream in cans) </a:t>
            </a:r>
          </a:p>
          <a:p>
            <a:pPr marL="342900" indent="-342900">
              <a:buFont typeface="Arial" panose="020B0604020202020204" pitchFamily="34" charset="0"/>
              <a:buChar char="•"/>
            </a:pPr>
            <a:r>
              <a:rPr lang="en-US" sz="2200" dirty="0" smtClean="0">
                <a:latin typeface="Tahoma" panose="020B0604030504040204" pitchFamily="34" charset="0"/>
                <a:ea typeface="Tahoma" panose="020B0604030504040204" pitchFamily="34" charset="0"/>
                <a:cs typeface="Tahoma" panose="020B0604030504040204" pitchFamily="34" charset="0"/>
              </a:rPr>
              <a:t>relatively </a:t>
            </a:r>
            <a:r>
              <a:rPr lang="en-US" sz="2200" dirty="0">
                <a:latin typeface="Tahoma" panose="020B0604030504040204" pitchFamily="34" charset="0"/>
                <a:ea typeface="Tahoma" panose="020B0604030504040204" pitchFamily="34" charset="0"/>
                <a:cs typeface="Tahoma" panose="020B0604030504040204" pitchFamily="34" charset="0"/>
              </a:rPr>
              <a:t>unreactive in </a:t>
            </a:r>
            <a:r>
              <a:rPr lang="en-US" sz="2200" dirty="0" smtClean="0">
                <a:latin typeface="Tahoma" panose="020B0604030504040204" pitchFamily="34" charset="0"/>
                <a:ea typeface="Tahoma" panose="020B0604030504040204" pitchFamily="34" charset="0"/>
                <a:cs typeface="Tahoma" panose="020B0604030504040204" pitchFamily="34" charset="0"/>
              </a:rPr>
              <a:t>troposphere, main </a:t>
            </a:r>
            <a:r>
              <a:rPr lang="en-US" sz="2200" dirty="0">
                <a:latin typeface="Tahoma" panose="020B0604030504040204" pitchFamily="34" charset="0"/>
                <a:ea typeface="Tahoma" panose="020B0604030504040204" pitchFamily="34" charset="0"/>
                <a:cs typeface="Tahoma" panose="020B0604030504040204" pitchFamily="34" charset="0"/>
              </a:rPr>
              <a:t>source of </a:t>
            </a:r>
            <a:r>
              <a:rPr lang="en-US" sz="2200" dirty="0" smtClean="0">
                <a:latin typeface="Tahoma" panose="020B0604030504040204" pitchFamily="34" charset="0"/>
                <a:ea typeface="Tahoma" panose="020B0604030504040204" pitchFamily="34" charset="0"/>
                <a:cs typeface="Tahoma" panose="020B0604030504040204" pitchFamily="34" charset="0"/>
              </a:rPr>
              <a:t>HNO</a:t>
            </a:r>
            <a:r>
              <a:rPr lang="en-US" sz="2200" baseline="-25000" dirty="0" smtClean="0">
                <a:latin typeface="Tahoma" panose="020B0604030504040204" pitchFamily="34" charset="0"/>
                <a:ea typeface="Tahoma" panose="020B0604030504040204" pitchFamily="34" charset="0"/>
                <a:cs typeface="Tahoma" panose="020B0604030504040204" pitchFamily="34" charset="0"/>
              </a:rPr>
              <a:t>3</a:t>
            </a:r>
            <a:r>
              <a:rPr lang="en-US" sz="2200" dirty="0" smtClean="0">
                <a:latin typeface="Tahoma" panose="020B0604030504040204" pitchFamily="34" charset="0"/>
                <a:ea typeface="Tahoma" panose="020B0604030504040204" pitchFamily="34" charset="0"/>
                <a:cs typeface="Tahoma" panose="020B0604030504040204" pitchFamily="34" charset="0"/>
              </a:rPr>
              <a:t> and nitrates </a:t>
            </a:r>
            <a:r>
              <a:rPr lang="en-US" sz="2200" dirty="0">
                <a:latin typeface="Tahoma" panose="020B0604030504040204" pitchFamily="34" charset="0"/>
                <a:ea typeface="Tahoma" panose="020B0604030504040204" pitchFamily="34" charset="0"/>
                <a:cs typeface="Tahoma" panose="020B0604030504040204" pitchFamily="34" charset="0"/>
              </a:rPr>
              <a:t>in </a:t>
            </a:r>
            <a:r>
              <a:rPr lang="en-US" sz="2200" dirty="0" smtClean="0">
                <a:latin typeface="Tahoma" panose="020B0604030504040204" pitchFamily="34" charset="0"/>
                <a:ea typeface="Tahoma" panose="020B0604030504040204" pitchFamily="34" charset="0"/>
                <a:cs typeface="Tahoma" panose="020B0604030504040204" pitchFamily="34" charset="0"/>
              </a:rPr>
              <a:t>stratosphere (</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stratospheric </a:t>
            </a:r>
            <a:r>
              <a:rPr lang="en-US" sz="2200" dirty="0" smtClean="0">
                <a:latin typeface="Tahoma" panose="020B0604030504040204" pitchFamily="34" charset="0"/>
                <a:ea typeface="Tahoma" panose="020B0604030504040204" pitchFamily="34" charset="0"/>
                <a:cs typeface="Tahoma" panose="020B0604030504040204" pitchFamily="34" charset="0"/>
              </a:rPr>
              <a:t>O</a:t>
            </a:r>
            <a:r>
              <a:rPr lang="en-US" sz="2200" baseline="-25000" dirty="0" smtClean="0">
                <a:latin typeface="Tahoma" panose="020B0604030504040204" pitchFamily="34" charset="0"/>
                <a:ea typeface="Tahoma" panose="020B0604030504040204" pitchFamily="34" charset="0"/>
                <a:cs typeface="Tahoma" panose="020B0604030504040204" pitchFamily="34" charset="0"/>
              </a:rPr>
              <a:t>3</a:t>
            </a:r>
            <a:r>
              <a:rPr lang="en-US" sz="2200" dirty="0" smtClean="0">
                <a:latin typeface="Tahoma" panose="020B0604030504040204" pitchFamily="34" charset="0"/>
                <a:ea typeface="Tahoma" panose="020B0604030504040204" pitchFamily="34" charset="0"/>
                <a:cs typeface="Tahoma" panose="020B0604030504040204" pitchFamily="34" charset="0"/>
              </a:rPr>
              <a:t> chemistry)</a:t>
            </a:r>
          </a:p>
        </p:txBody>
      </p:sp>
      <p:sp>
        <p:nvSpPr>
          <p:cNvPr id="12" name="Rettangolo 4"/>
          <p:cNvSpPr/>
          <p:nvPr/>
        </p:nvSpPr>
        <p:spPr>
          <a:xfrm>
            <a:off x="188481" y="2276872"/>
            <a:ext cx="3519423" cy="461665"/>
          </a:xfrm>
          <a:prstGeom prst="rect">
            <a:avLst/>
          </a:prstGeom>
        </p:spPr>
        <p:txBody>
          <a:bodyPr wrap="square">
            <a:spAutoFit/>
          </a:bodyPr>
          <a:lstStyle/>
          <a:p>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NO (nitric oxide)</a:t>
            </a:r>
            <a:endParaRPr lang="it-IT" sz="230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261781" y="2609036"/>
            <a:ext cx="8931049" cy="1107996"/>
          </a:xfrm>
          <a:prstGeom prst="rect">
            <a:avLst/>
          </a:prstGeom>
        </p:spPr>
        <p:txBody>
          <a:bodyPr wrap="square">
            <a:spAutoFit/>
          </a:bodyPr>
          <a:lstStyle/>
          <a:p>
            <a:pPr marL="342900" indent="-342900">
              <a:buFont typeface="Arial" panose="020B0604020202020204" pitchFamily="34" charset="0"/>
              <a:buChar char="•"/>
            </a:pPr>
            <a:r>
              <a:rPr lang="en-US" sz="2200" dirty="0" smtClean="0">
                <a:latin typeface="Tahoma" panose="020B0604030504040204" pitchFamily="34" charset="0"/>
                <a:ea typeface="Tahoma" panose="020B0604030504040204" pitchFamily="34" charset="0"/>
                <a:cs typeface="Tahoma" panose="020B0604030504040204" pitchFamily="34" charset="0"/>
              </a:rPr>
              <a:t>reactions of O</a:t>
            </a:r>
            <a:r>
              <a:rPr lang="en-US" sz="2200" baseline="-25000" dirty="0" smtClean="0">
                <a:latin typeface="Tahoma" panose="020B0604030504040204" pitchFamily="34" charset="0"/>
                <a:ea typeface="Tahoma" panose="020B0604030504040204" pitchFamily="34" charset="0"/>
                <a:cs typeface="Tahoma" panose="020B0604030504040204" pitchFamily="34" charset="0"/>
              </a:rPr>
              <a:t>2</a:t>
            </a:r>
            <a:r>
              <a:rPr lang="en-US" sz="2200" dirty="0" smtClean="0">
                <a:latin typeface="Tahoma" panose="020B0604030504040204" pitchFamily="34" charset="0"/>
                <a:ea typeface="Tahoma" panose="020B0604030504040204" pitchFamily="34" charset="0"/>
                <a:cs typeface="Tahoma" panose="020B0604030504040204" pitchFamily="34" charset="0"/>
              </a:rPr>
              <a:t> </a:t>
            </a:r>
            <a:r>
              <a:rPr lang="en-US" sz="2200" dirty="0">
                <a:latin typeface="Tahoma" panose="020B0604030504040204" pitchFamily="34" charset="0"/>
                <a:ea typeface="Tahoma" panose="020B0604030504040204" pitchFamily="34" charset="0"/>
                <a:cs typeface="Tahoma" panose="020B0604030504040204" pitchFamily="34" charset="0"/>
              </a:rPr>
              <a:t>and N</a:t>
            </a:r>
            <a:r>
              <a:rPr lang="en-US" sz="2200" baseline="-25000" dirty="0">
                <a:latin typeface="Tahoma" panose="020B0604030504040204" pitchFamily="34" charset="0"/>
                <a:ea typeface="Tahoma" panose="020B0604030504040204" pitchFamily="34" charset="0"/>
                <a:cs typeface="Tahoma" panose="020B0604030504040204" pitchFamily="34" charset="0"/>
              </a:rPr>
              <a:t>2</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smtClean="0">
                <a:latin typeface="Tahoma" panose="020B0604030504040204" pitchFamily="34" charset="0"/>
                <a:ea typeface="Tahoma" panose="020B0604030504040204" pitchFamily="34" charset="0"/>
                <a:cs typeface="Tahoma" panose="020B0604030504040204" pitchFamily="34" charset="0"/>
              </a:rPr>
              <a:t>(combustion engines, lightning strikes)</a:t>
            </a:r>
          </a:p>
          <a:p>
            <a:pPr marL="342900" indent="-342900">
              <a:buFont typeface="Arial" panose="020B0604020202020204" pitchFamily="34" charset="0"/>
              <a:buChar char="•"/>
            </a:pPr>
            <a:r>
              <a:rPr lang="en-US" sz="2200" i="1" dirty="0" smtClean="0">
                <a:latin typeface="Tahoma" panose="020B0604030504040204" pitchFamily="34" charset="0"/>
                <a:ea typeface="Tahoma" panose="020B0604030504040204" pitchFamily="34" charset="0"/>
                <a:cs typeface="Tahoma" panose="020B0604030504040204" pitchFamily="34" charset="0"/>
              </a:rPr>
              <a:t>radical species </a:t>
            </a:r>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200" dirty="0" smtClean="0">
                <a:latin typeface="Tahoma" panose="020B0604030504040204" pitchFamily="34" charset="0"/>
                <a:ea typeface="Tahoma" panose="020B0604030504040204" pitchFamily="34" charset="0"/>
                <a:cs typeface="Tahoma" panose="020B0604030504040204" pitchFamily="34" charset="0"/>
              </a:rPr>
              <a:t>very </a:t>
            </a:r>
            <a:r>
              <a:rPr lang="en-US" sz="2200" dirty="0">
                <a:latin typeface="Tahoma" panose="020B0604030504040204" pitchFamily="34" charset="0"/>
                <a:ea typeface="Tahoma" panose="020B0604030504040204" pitchFamily="34" charset="0"/>
                <a:cs typeface="Tahoma" panose="020B0604030504040204" pitchFamily="34" charset="0"/>
              </a:rPr>
              <a:t>reactive in the </a:t>
            </a:r>
            <a:r>
              <a:rPr lang="en-US" sz="2200" dirty="0" smtClean="0">
                <a:latin typeface="Tahoma" panose="020B0604030504040204" pitchFamily="34" charset="0"/>
                <a:ea typeface="Tahoma" panose="020B0604030504040204" pitchFamily="34" charset="0"/>
                <a:cs typeface="Tahoma" panose="020B0604030504040204" pitchFamily="34" charset="0"/>
              </a:rPr>
              <a:t>atmosphere</a:t>
            </a:r>
          </a:p>
          <a:p>
            <a:pPr marL="342900" indent="-342900">
              <a:buFont typeface="Arial" panose="020B0604020202020204" pitchFamily="34" charset="0"/>
              <a:buChar char="•"/>
            </a:pPr>
            <a:r>
              <a:rPr lang="en-US" sz="2200" dirty="0" smtClean="0">
                <a:latin typeface="Tahoma" panose="020B0604030504040204" pitchFamily="34" charset="0"/>
                <a:ea typeface="Tahoma" panose="020B0604030504040204" pitchFamily="34" charset="0"/>
                <a:cs typeface="Tahoma" panose="020B0604030504040204" pitchFamily="34" charset="0"/>
              </a:rPr>
              <a:t>precursor of NO</a:t>
            </a:r>
            <a:r>
              <a:rPr lang="en-US" sz="2200" baseline="-25000" dirty="0" smtClean="0">
                <a:latin typeface="Tahoma" panose="020B0604030504040204" pitchFamily="34" charset="0"/>
                <a:ea typeface="Tahoma" panose="020B0604030504040204" pitchFamily="34" charset="0"/>
                <a:cs typeface="Tahoma" panose="020B0604030504040204" pitchFamily="34" charset="0"/>
              </a:rPr>
              <a:t>2</a:t>
            </a:r>
            <a:endParaRPr lang="en-US" sz="2200" dirty="0" smtClean="0">
              <a:latin typeface="Tahoma" panose="020B0604030504040204" pitchFamily="34" charset="0"/>
              <a:ea typeface="Tahoma" panose="020B0604030504040204" pitchFamily="34" charset="0"/>
              <a:cs typeface="Tahoma" panose="020B0604030504040204" pitchFamily="34" charset="0"/>
            </a:endParaRPr>
          </a:p>
        </p:txBody>
      </p:sp>
      <p:sp>
        <p:nvSpPr>
          <p:cNvPr id="17" name="Rettangolo 4"/>
          <p:cNvSpPr/>
          <p:nvPr/>
        </p:nvSpPr>
        <p:spPr>
          <a:xfrm>
            <a:off x="165645" y="3645024"/>
            <a:ext cx="3519423" cy="461665"/>
          </a:xfrm>
          <a:prstGeom prst="rect">
            <a:avLst/>
          </a:prstGeom>
        </p:spPr>
        <p:txBody>
          <a:bodyPr wrap="square">
            <a:spAutoFit/>
          </a:bodyPr>
          <a:lstStyle/>
          <a:p>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NO</a:t>
            </a:r>
            <a:r>
              <a:rPr lang="it-IT" sz="23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2</a:t>
            </a: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 (nitrogen dioxide)</a:t>
            </a:r>
            <a:endParaRPr lang="it-IT" sz="230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200040" y="3953093"/>
            <a:ext cx="8667824" cy="1785104"/>
          </a:xfrm>
          <a:prstGeom prst="rect">
            <a:avLst/>
          </a:prstGeom>
        </p:spPr>
        <p:txBody>
          <a:bodyPr wrap="square">
            <a:spAutoFit/>
          </a:bodyPr>
          <a:lstStyle/>
          <a:p>
            <a:pPr marL="342900" indent="-342900">
              <a:buFont typeface="Arial" panose="020B0604020202020204" pitchFamily="34" charset="0"/>
              <a:buChar char="•"/>
            </a:pPr>
            <a:r>
              <a:rPr lang="en-US" sz="2200" dirty="0" smtClean="0">
                <a:latin typeface="Tahoma" panose="020B0604030504040204" pitchFamily="34" charset="0"/>
                <a:ea typeface="Tahoma" panose="020B0604030504040204" pitchFamily="34" charset="0"/>
                <a:cs typeface="Tahoma" panose="020B0604030504040204" pitchFamily="34" charset="0"/>
              </a:rPr>
              <a:t>reactions </a:t>
            </a:r>
            <a:r>
              <a:rPr lang="en-US" sz="2200" dirty="0">
                <a:latin typeface="Tahoma" panose="020B0604030504040204" pitchFamily="34" charset="0"/>
                <a:ea typeface="Tahoma" panose="020B0604030504040204" pitchFamily="34" charset="0"/>
                <a:cs typeface="Tahoma" panose="020B0604030504040204" pitchFamily="34" charset="0"/>
              </a:rPr>
              <a:t>of O</a:t>
            </a:r>
            <a:r>
              <a:rPr lang="en-US" sz="2200" baseline="-25000" dirty="0">
                <a:latin typeface="Tahoma" panose="020B0604030504040204" pitchFamily="34" charset="0"/>
                <a:ea typeface="Tahoma" panose="020B0604030504040204" pitchFamily="34" charset="0"/>
                <a:cs typeface="Tahoma" panose="020B0604030504040204" pitchFamily="34" charset="0"/>
              </a:rPr>
              <a:t>2</a:t>
            </a:r>
            <a:r>
              <a:rPr lang="en-US" sz="2200" dirty="0">
                <a:latin typeface="Tahoma" panose="020B0604030504040204" pitchFamily="34" charset="0"/>
                <a:ea typeface="Tahoma" panose="020B0604030504040204" pitchFamily="34" charset="0"/>
                <a:cs typeface="Tahoma" panose="020B0604030504040204" pitchFamily="34" charset="0"/>
              </a:rPr>
              <a:t> and </a:t>
            </a:r>
            <a:r>
              <a:rPr lang="en-US" sz="2200" dirty="0" smtClean="0">
                <a:latin typeface="Tahoma" panose="020B0604030504040204" pitchFamily="34" charset="0"/>
                <a:ea typeface="Tahoma" panose="020B0604030504040204" pitchFamily="34" charset="0"/>
                <a:cs typeface="Tahoma" panose="020B0604030504040204" pitchFamily="34" charset="0"/>
              </a:rPr>
              <a:t>N</a:t>
            </a:r>
            <a:r>
              <a:rPr lang="en-US" sz="2200" baseline="-25000" dirty="0" smtClean="0">
                <a:latin typeface="Tahoma" panose="020B0604030504040204" pitchFamily="34" charset="0"/>
                <a:ea typeface="Tahoma" panose="020B0604030504040204" pitchFamily="34" charset="0"/>
                <a:cs typeface="Tahoma" panose="020B0604030504040204" pitchFamily="34" charset="0"/>
              </a:rPr>
              <a:t>2</a:t>
            </a:r>
            <a:r>
              <a:rPr lang="en-US" sz="2200" dirty="0" smtClean="0">
                <a:latin typeface="Tahoma" panose="020B0604030504040204" pitchFamily="34" charset="0"/>
                <a:ea typeface="Tahoma" panose="020B0604030504040204" pitchFamily="34" charset="0"/>
                <a:cs typeface="Tahoma" panose="020B0604030504040204" pitchFamily="34" charset="0"/>
              </a:rPr>
              <a:t>: combustion of fossil </a:t>
            </a:r>
            <a:r>
              <a:rPr lang="en-US" sz="2200" dirty="0">
                <a:latin typeface="Tahoma" panose="020B0604030504040204" pitchFamily="34" charset="0"/>
                <a:ea typeface="Tahoma" panose="020B0604030504040204" pitchFamily="34" charset="0"/>
                <a:cs typeface="Tahoma" panose="020B0604030504040204" pitchFamily="34" charset="0"/>
              </a:rPr>
              <a:t>fuels and </a:t>
            </a:r>
            <a:r>
              <a:rPr lang="en-US" sz="2200" dirty="0" smtClean="0">
                <a:latin typeface="Tahoma" panose="020B0604030504040204" pitchFamily="34" charset="0"/>
                <a:ea typeface="Tahoma" panose="020B0604030504040204" pitchFamily="34" charset="0"/>
                <a:cs typeface="Tahoma" panose="020B0604030504040204" pitchFamily="34" charset="0"/>
              </a:rPr>
              <a:t>biomass</a:t>
            </a:r>
          </a:p>
          <a:p>
            <a:pPr marL="342900" indent="-342900">
              <a:buFont typeface="Arial" panose="020B0604020202020204" pitchFamily="34" charset="0"/>
              <a:buChar char="•"/>
            </a:pPr>
            <a:r>
              <a:rPr lang="en-US" sz="2200" dirty="0">
                <a:latin typeface="Tahoma" panose="020B0604030504040204" pitchFamily="34" charset="0"/>
                <a:ea typeface="Tahoma" panose="020B0604030504040204" pitchFamily="34" charset="0"/>
                <a:cs typeface="Tahoma" panose="020B0604030504040204" pitchFamily="34" charset="0"/>
              </a:rPr>
              <a:t>oxidative decomposition of </a:t>
            </a:r>
            <a:r>
              <a:rPr lang="en-US" sz="2200" dirty="0" smtClean="0">
                <a:latin typeface="Tahoma" panose="020B0604030504040204" pitchFamily="34" charset="0"/>
                <a:ea typeface="Tahoma" panose="020B0604030504040204" pitchFamily="34" charset="0"/>
                <a:cs typeface="Tahoma" panose="020B0604030504040204" pitchFamily="34" charset="0"/>
              </a:rPr>
              <a:t>NH</a:t>
            </a:r>
            <a:r>
              <a:rPr lang="en-US" sz="2200" baseline="-25000" dirty="0" smtClean="0">
                <a:latin typeface="Tahoma" panose="020B0604030504040204" pitchFamily="34" charset="0"/>
                <a:ea typeface="Tahoma" panose="020B0604030504040204" pitchFamily="34" charset="0"/>
                <a:cs typeface="Tahoma" panose="020B0604030504040204" pitchFamily="34" charset="0"/>
              </a:rPr>
              <a:t>3</a:t>
            </a:r>
            <a:r>
              <a:rPr lang="en-US" sz="2200" dirty="0" smtClean="0">
                <a:latin typeface="Tahoma" panose="020B0604030504040204" pitchFamily="34" charset="0"/>
                <a:ea typeface="Tahoma" panose="020B0604030504040204" pitchFamily="34" charset="0"/>
                <a:cs typeface="Tahoma" panose="020B0604030504040204" pitchFamily="34" charset="0"/>
              </a:rPr>
              <a:t>/amines </a:t>
            </a:r>
            <a:r>
              <a:rPr lang="en-US" sz="2200" dirty="0">
                <a:latin typeface="Tahoma" panose="020B0604030504040204" pitchFamily="34" charset="0"/>
                <a:ea typeface="Tahoma" panose="020B0604030504040204" pitchFamily="34" charset="0"/>
                <a:cs typeface="Tahoma" panose="020B0604030504040204" pitchFamily="34" charset="0"/>
              </a:rPr>
              <a:t>in </a:t>
            </a:r>
            <a:r>
              <a:rPr lang="en-US" sz="2200" dirty="0" smtClean="0">
                <a:latin typeface="Tahoma" panose="020B0604030504040204" pitchFamily="34" charset="0"/>
                <a:ea typeface="Tahoma" panose="020B0604030504040204" pitchFamily="34" charset="0"/>
                <a:cs typeface="Tahoma" panose="020B0604030504040204" pitchFamily="34" charset="0"/>
              </a:rPr>
              <a:t>atmosphere</a:t>
            </a:r>
            <a:r>
              <a:rPr lang="en-US" sz="2200" dirty="0">
                <a:latin typeface="Tahoma" panose="020B0604030504040204" pitchFamily="34" charset="0"/>
                <a:ea typeface="Tahoma" panose="020B0604030504040204" pitchFamily="34" charset="0"/>
                <a:cs typeface="Tahoma" panose="020B0604030504040204" pitchFamily="34" charset="0"/>
              </a:rPr>
              <a:t>.</a:t>
            </a:r>
            <a:r>
              <a:rPr lang="en-US" sz="2200" dirty="0" smtClean="0">
                <a:latin typeface="Tahoma" panose="020B0604030504040204" pitchFamily="34" charset="0"/>
                <a:ea typeface="Tahoma" panose="020B0604030504040204" pitchFamily="34" charset="0"/>
                <a:cs typeface="Tahoma" panose="020B0604030504040204" pitchFamily="34" charset="0"/>
              </a:rPr>
              <a:t> </a:t>
            </a:r>
          </a:p>
          <a:p>
            <a:pPr marL="342900" indent="-342900">
              <a:buFont typeface="Arial" panose="020B0604020202020204" pitchFamily="34" charset="0"/>
              <a:buChar char="•"/>
            </a:pPr>
            <a:r>
              <a:rPr lang="en-US" sz="2200" dirty="0" smtClean="0">
                <a:latin typeface="Tahoma" panose="020B0604030504040204" pitchFamily="34" charset="0"/>
                <a:ea typeface="Tahoma" panose="020B0604030504040204" pitchFamily="34" charset="0"/>
                <a:cs typeface="Tahoma" panose="020B0604030504040204" pitchFamily="34" charset="0"/>
              </a:rPr>
              <a:t>brown gas (color </a:t>
            </a:r>
            <a:r>
              <a:rPr lang="en-US" sz="2200" dirty="0">
                <a:latin typeface="Tahoma" panose="020B0604030504040204" pitchFamily="34" charset="0"/>
                <a:ea typeface="Tahoma" panose="020B0604030504040204" pitchFamily="34" charset="0"/>
                <a:cs typeface="Tahoma" panose="020B0604030504040204" pitchFamily="34" charset="0"/>
              </a:rPr>
              <a:t>of photochemical </a:t>
            </a:r>
            <a:r>
              <a:rPr lang="en-US" sz="2200" dirty="0" smtClean="0">
                <a:latin typeface="Tahoma" panose="020B0604030504040204" pitchFamily="34" charset="0"/>
                <a:ea typeface="Tahoma" panose="020B0604030504040204" pitchFamily="34" charset="0"/>
                <a:cs typeface="Tahoma" panose="020B0604030504040204" pitchFamily="34" charset="0"/>
              </a:rPr>
              <a:t>smog)</a:t>
            </a:r>
          </a:p>
          <a:p>
            <a:pPr marL="342900" indent="-342900">
              <a:buFont typeface="Arial" panose="020B0604020202020204" pitchFamily="34" charset="0"/>
              <a:buChar char="•"/>
            </a:pPr>
            <a:r>
              <a:rPr lang="en-US" sz="2200" i="1" dirty="0" smtClean="0">
                <a:latin typeface="Tahoma" panose="020B0604030504040204" pitchFamily="34" charset="0"/>
                <a:ea typeface="Tahoma" panose="020B0604030504040204" pitchFamily="34" charset="0"/>
                <a:cs typeface="Tahoma" panose="020B0604030504040204" pitchFamily="34" charset="0"/>
              </a:rPr>
              <a:t>radical species </a:t>
            </a:r>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200" dirty="0">
                <a:latin typeface="Tahoma" panose="020B0604030504040204" pitchFamily="34" charset="0"/>
                <a:ea typeface="Tahoma" panose="020B0604030504040204" pitchFamily="34" charset="0"/>
                <a:cs typeface="Tahoma" panose="020B0604030504040204" pitchFamily="34" charset="0"/>
              </a:rPr>
              <a:t>very reactive in the </a:t>
            </a:r>
            <a:r>
              <a:rPr lang="en-US" sz="2200" dirty="0" smtClean="0">
                <a:latin typeface="Tahoma" panose="020B0604030504040204" pitchFamily="34" charset="0"/>
                <a:ea typeface="Tahoma" panose="020B0604030504040204" pitchFamily="34" charset="0"/>
                <a:cs typeface="Tahoma" panose="020B0604030504040204" pitchFamily="34" charset="0"/>
              </a:rPr>
              <a:t>atmosphere</a:t>
            </a:r>
          </a:p>
          <a:p>
            <a:pPr marL="342900" indent="-342900">
              <a:buFont typeface="Arial" panose="020B0604020202020204" pitchFamily="34" charset="0"/>
              <a:buChar char="•"/>
            </a:pPr>
            <a:r>
              <a:rPr lang="en-US" sz="2200" dirty="0" smtClean="0">
                <a:latin typeface="Tahoma" panose="020B0604030504040204" pitchFamily="34" charset="0"/>
                <a:ea typeface="Tahoma" panose="020B0604030504040204" pitchFamily="34" charset="0"/>
                <a:cs typeface="Tahoma" panose="020B0604030504040204" pitchFamily="34" charset="0"/>
              </a:rPr>
              <a:t>is </a:t>
            </a:r>
            <a:r>
              <a:rPr lang="en-US" sz="2200" dirty="0">
                <a:latin typeface="Tahoma" panose="020B0604030504040204" pitchFamily="34" charset="0"/>
                <a:ea typeface="Tahoma" panose="020B0604030504040204" pitchFamily="34" charset="0"/>
                <a:cs typeface="Tahoma" panose="020B0604030504040204" pitchFamily="34" charset="0"/>
              </a:rPr>
              <a:t>in equilibrium with its colorless dimer, </a:t>
            </a:r>
            <a:r>
              <a:rPr lang="en-US" sz="2200" dirty="0" smtClean="0">
                <a:latin typeface="Tahoma" panose="020B0604030504040204" pitchFamily="34" charset="0"/>
                <a:ea typeface="Tahoma" panose="020B0604030504040204" pitchFamily="34" charset="0"/>
                <a:cs typeface="Tahoma" panose="020B0604030504040204" pitchFamily="34" charset="0"/>
              </a:rPr>
              <a:t>N</a:t>
            </a:r>
            <a:r>
              <a:rPr lang="en-US" sz="2200" baseline="-25000" dirty="0" smtClean="0">
                <a:latin typeface="Tahoma" panose="020B0604030504040204" pitchFamily="34" charset="0"/>
                <a:ea typeface="Tahoma" panose="020B0604030504040204" pitchFamily="34" charset="0"/>
                <a:cs typeface="Tahoma" panose="020B0604030504040204" pitchFamily="34" charset="0"/>
              </a:rPr>
              <a:t>2</a:t>
            </a:r>
            <a:r>
              <a:rPr lang="en-US" sz="2200" dirty="0" smtClean="0">
                <a:latin typeface="Tahoma" panose="020B0604030504040204" pitchFamily="34" charset="0"/>
                <a:ea typeface="Tahoma" panose="020B0604030504040204" pitchFamily="34" charset="0"/>
                <a:cs typeface="Tahoma" panose="020B0604030504040204" pitchFamily="34" charset="0"/>
              </a:rPr>
              <a:t>O</a:t>
            </a:r>
            <a:r>
              <a:rPr lang="en-US" sz="2200" baseline="-25000" dirty="0" smtClean="0">
                <a:latin typeface="Tahoma" panose="020B0604030504040204" pitchFamily="34" charset="0"/>
                <a:ea typeface="Tahoma" panose="020B0604030504040204" pitchFamily="34" charset="0"/>
                <a:cs typeface="Tahoma" panose="020B0604030504040204" pitchFamily="34" charset="0"/>
              </a:rPr>
              <a:t>4</a:t>
            </a:r>
          </a:p>
        </p:txBody>
      </p:sp>
      <p:sp>
        <p:nvSpPr>
          <p:cNvPr id="19" name="Rettangolo 4"/>
          <p:cNvSpPr/>
          <p:nvPr/>
        </p:nvSpPr>
        <p:spPr>
          <a:xfrm>
            <a:off x="165645" y="5661248"/>
            <a:ext cx="4371960" cy="461665"/>
          </a:xfrm>
          <a:prstGeom prst="rect">
            <a:avLst/>
          </a:prstGeom>
        </p:spPr>
        <p:txBody>
          <a:bodyPr wrap="square">
            <a:spAutoFit/>
          </a:bodyPr>
          <a:lstStyle/>
          <a:p>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N</a:t>
            </a:r>
            <a:r>
              <a:rPr lang="it-IT" sz="23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2</a:t>
            </a: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O</a:t>
            </a:r>
            <a:r>
              <a:rPr lang="it-IT" sz="23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4</a:t>
            </a: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 (dinitrogen tetraoxide)</a:t>
            </a:r>
            <a:endParaRPr lang="it-IT" sz="230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229507" y="6025165"/>
            <a:ext cx="6790765" cy="769441"/>
          </a:xfrm>
          <a:prstGeom prst="rect">
            <a:avLst/>
          </a:prstGeom>
        </p:spPr>
        <p:txBody>
          <a:bodyPr wrap="square">
            <a:spAutoFit/>
          </a:bodyPr>
          <a:lstStyle/>
          <a:p>
            <a:pPr marL="342900" indent="-342900">
              <a:buFont typeface="Arial" panose="020B0604020202020204" pitchFamily="34" charset="0"/>
              <a:buChar char="•"/>
            </a:pPr>
            <a:r>
              <a:rPr lang="en-US" sz="2200" dirty="0" smtClean="0">
                <a:latin typeface="Tahoma" panose="020B0604030504040204" pitchFamily="34" charset="0"/>
                <a:ea typeface="Tahoma" panose="020B0604030504040204" pitchFamily="34" charset="0"/>
                <a:cs typeface="Tahoma" panose="020B0604030504040204" pitchFamily="34" charset="0"/>
              </a:rPr>
              <a:t>weak </a:t>
            </a:r>
            <a:r>
              <a:rPr lang="en-US" sz="2200" dirty="0">
                <a:latin typeface="Tahoma" panose="020B0604030504040204" pitchFamily="34" charset="0"/>
                <a:ea typeface="Tahoma" panose="020B0604030504040204" pitchFamily="34" charset="0"/>
                <a:cs typeface="Tahoma" panose="020B0604030504040204" pitchFamily="34" charset="0"/>
              </a:rPr>
              <a:t>N-N </a:t>
            </a:r>
            <a:r>
              <a:rPr lang="en-US" sz="2200" dirty="0" smtClean="0">
                <a:latin typeface="Tahoma" panose="020B0604030504040204" pitchFamily="34" charset="0"/>
                <a:ea typeface="Tahoma" panose="020B0604030504040204" pitchFamily="34" charset="0"/>
                <a:cs typeface="Tahoma" panose="020B0604030504040204" pitchFamily="34" charset="0"/>
              </a:rPr>
              <a:t>bond, not a radical  </a:t>
            </a:r>
          </a:p>
          <a:p>
            <a:pPr marL="342900" indent="-342900">
              <a:buFont typeface="Arial" panose="020B0604020202020204" pitchFamily="34" charset="0"/>
              <a:buChar char="•"/>
            </a:pPr>
            <a:r>
              <a:rPr lang="en-US" sz="2200" dirty="0" smtClean="0">
                <a:latin typeface="Tahoma" panose="020B0604030504040204" pitchFamily="34" charset="0"/>
                <a:ea typeface="Tahoma" panose="020B0604030504040204" pitchFamily="34" charset="0"/>
                <a:cs typeface="Tahoma" panose="020B0604030504040204" pitchFamily="34" charset="0"/>
              </a:rPr>
              <a:t>reacts </a:t>
            </a:r>
            <a:r>
              <a:rPr lang="en-US" sz="2200" dirty="0">
                <a:latin typeface="Tahoma" panose="020B0604030504040204" pitchFamily="34" charset="0"/>
                <a:ea typeface="Tahoma" panose="020B0604030504040204" pitchFamily="34" charset="0"/>
                <a:cs typeface="Tahoma" panose="020B0604030504040204" pitchFamily="34" charset="0"/>
              </a:rPr>
              <a:t>with </a:t>
            </a:r>
            <a:r>
              <a:rPr lang="en-US" sz="2200" dirty="0" smtClean="0">
                <a:latin typeface="Tahoma" panose="020B0604030504040204" pitchFamily="34" charset="0"/>
                <a:ea typeface="Tahoma" panose="020B0604030504040204" pitchFamily="34" charset="0"/>
                <a:cs typeface="Tahoma" panose="020B0604030504040204" pitchFamily="34" charset="0"/>
              </a:rPr>
              <a:t>H</a:t>
            </a:r>
            <a:r>
              <a:rPr lang="en-US" sz="2200" baseline="-25000" dirty="0" smtClean="0">
                <a:latin typeface="Tahoma" panose="020B0604030504040204" pitchFamily="34" charset="0"/>
                <a:ea typeface="Tahoma" panose="020B0604030504040204" pitchFamily="34" charset="0"/>
                <a:cs typeface="Tahoma" panose="020B0604030504040204" pitchFamily="34" charset="0"/>
              </a:rPr>
              <a:t>2</a:t>
            </a:r>
            <a:r>
              <a:rPr lang="en-US" sz="2200" dirty="0" smtClean="0">
                <a:latin typeface="Tahoma" panose="020B0604030504040204" pitchFamily="34" charset="0"/>
                <a:ea typeface="Tahoma" panose="020B0604030504040204" pitchFamily="34" charset="0"/>
                <a:cs typeface="Tahoma" panose="020B0604030504040204" pitchFamily="34" charset="0"/>
              </a:rPr>
              <a:t>O</a:t>
            </a:r>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HNO</a:t>
            </a:r>
            <a:r>
              <a:rPr lang="en-US" sz="22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r>
              <a:rPr lang="en-US" sz="2200" dirty="0" smtClean="0">
                <a:latin typeface="Tahoma" panose="020B0604030504040204" pitchFamily="34" charset="0"/>
                <a:ea typeface="Tahoma" panose="020B0604030504040204" pitchFamily="34" charset="0"/>
                <a:cs typeface="Tahoma" panose="020B0604030504040204" pitchFamily="34" charset="0"/>
              </a:rPr>
              <a:t> and HNO</a:t>
            </a:r>
            <a:r>
              <a:rPr lang="en-US" sz="2200" baseline="-25000" dirty="0" smtClean="0">
                <a:latin typeface="Tahoma" panose="020B0604030504040204" pitchFamily="34" charset="0"/>
                <a:ea typeface="Tahoma" panose="020B0604030504040204" pitchFamily="34" charset="0"/>
                <a:cs typeface="Tahoma" panose="020B0604030504040204" pitchFamily="34" charset="0"/>
              </a:rPr>
              <a:t>3</a:t>
            </a:r>
            <a:endParaRPr lang="en-US" sz="2200" dirty="0">
              <a:latin typeface="Tahoma" panose="020B0604030504040204" pitchFamily="34" charset="0"/>
              <a:ea typeface="Tahoma" panose="020B0604030504040204" pitchFamily="34" charset="0"/>
              <a:cs typeface="Tahoma" panose="020B0604030504040204" pitchFamily="34" charset="0"/>
            </a:endParaRPr>
          </a:p>
        </p:txBody>
      </p:sp>
      <p:pic>
        <p:nvPicPr>
          <p:cNvPr id="14" name="Picture 2" descr="http://butane.chem.uiuc.edu/pshapley/environmental/l16/LewisNOx.gif"/>
          <p:cNvPicPr>
            <a:picLocks noChangeAspect="1" noChangeArrowheads="1"/>
          </p:cNvPicPr>
          <p:nvPr/>
        </p:nvPicPr>
        <p:blipFill rotWithShape="1">
          <a:blip r:embed="rId3">
            <a:extLst>
              <a:ext uri="{28A0092B-C50C-407E-A947-70E740481C1C}">
                <a14:useLocalDpi xmlns:a14="http://schemas.microsoft.com/office/drawing/2010/main" val="0"/>
              </a:ext>
            </a:extLst>
          </a:blip>
          <a:srcRect l="1300" t="51112" r="79365" b="11668"/>
          <a:stretch/>
        </p:blipFill>
        <p:spPr bwMode="auto">
          <a:xfrm>
            <a:off x="7041787" y="3011816"/>
            <a:ext cx="834366" cy="41718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butane.chem.uiuc.edu/pshapley/environmental/l16/LewisNOx.gif"/>
          <p:cNvPicPr>
            <a:picLocks noChangeAspect="1" noChangeArrowheads="1"/>
          </p:cNvPicPr>
          <p:nvPr/>
        </p:nvPicPr>
        <p:blipFill rotWithShape="1">
          <a:blip r:embed="rId3">
            <a:extLst>
              <a:ext uri="{28A0092B-C50C-407E-A947-70E740481C1C}">
                <a14:useLocalDpi xmlns:a14="http://schemas.microsoft.com/office/drawing/2010/main" val="0"/>
              </a:ext>
            </a:extLst>
          </a:blip>
          <a:srcRect l="35105" t="33560" r="38308" b="1302"/>
          <a:stretch/>
        </p:blipFill>
        <p:spPr bwMode="auto">
          <a:xfrm>
            <a:off x="7020272" y="4725144"/>
            <a:ext cx="1313130" cy="8356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Risultati immagini per N2O lewis"/>
          <p:cNvPicPr>
            <a:picLocks noChangeAspect="1" noChangeArrowheads="1"/>
          </p:cNvPicPr>
          <p:nvPr/>
        </p:nvPicPr>
        <p:blipFill rotWithShape="1">
          <a:blip r:embed="rId4">
            <a:extLst>
              <a:ext uri="{28A0092B-C50C-407E-A947-70E740481C1C}">
                <a14:useLocalDpi xmlns:a14="http://schemas.microsoft.com/office/drawing/2010/main" val="0"/>
              </a:ext>
            </a:extLst>
          </a:blip>
          <a:srcRect t="22302" b="28315"/>
          <a:stretch/>
        </p:blipFill>
        <p:spPr bwMode="auto">
          <a:xfrm>
            <a:off x="5843564" y="704890"/>
            <a:ext cx="1728192" cy="64008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Which of the following Lewis structures for nitrogen oxides is incorrect? :0 :o : : : N-N N=N-0: N-N 30: :O (N205) (N2O) (N20"/>
          <p:cNvPicPr>
            <a:picLocks noChangeAspect="1" noChangeArrowheads="1"/>
          </p:cNvPicPr>
          <p:nvPr/>
        </p:nvPicPr>
        <p:blipFill rotWithShape="1">
          <a:blip r:embed="rId5">
            <a:extLst>
              <a:ext uri="{28A0092B-C50C-407E-A947-70E740481C1C}">
                <a14:useLocalDpi xmlns:a14="http://schemas.microsoft.com/office/drawing/2010/main" val="0"/>
              </a:ext>
            </a:extLst>
          </a:blip>
          <a:srcRect l="23785" t="16787" r="60216" b="65976"/>
          <a:stretch/>
        </p:blipFill>
        <p:spPr bwMode="auto">
          <a:xfrm>
            <a:off x="5445952" y="5750998"/>
            <a:ext cx="1240570" cy="1075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98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P spid="18" grpId="0"/>
      <p:bldP spid="19"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txBox="1">
            <a:spLocks/>
          </p:cNvSpPr>
          <p:nvPr/>
        </p:nvSpPr>
        <p:spPr>
          <a:xfrm>
            <a:off x="119062" y="-78343"/>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Nitrogen oxides in atmosphere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4" name="Connettore diritto 9"/>
          <p:cNvCxnSpPr/>
          <p:nvPr/>
        </p:nvCxnSpPr>
        <p:spPr>
          <a:xfrm>
            <a:off x="534986"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Rettangolo 4"/>
          <p:cNvSpPr/>
          <p:nvPr/>
        </p:nvSpPr>
        <p:spPr>
          <a:xfrm>
            <a:off x="200021" y="759184"/>
            <a:ext cx="3519423" cy="461665"/>
          </a:xfrm>
          <a:prstGeom prst="rect">
            <a:avLst/>
          </a:prstGeom>
        </p:spPr>
        <p:txBody>
          <a:bodyPr wrap="square">
            <a:spAutoFit/>
          </a:bodyPr>
          <a:lstStyle/>
          <a:p>
            <a:r>
              <a:rPr lang="it-IT" alt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NO</a:t>
            </a:r>
            <a:r>
              <a:rPr lang="it-IT" altLang="en-US" sz="2400" baseline="-25000" dirty="0">
                <a:solidFill>
                  <a:srgbClr val="FF0000"/>
                </a:solidFill>
                <a:latin typeface="Tahoma" panose="020B0604030504040204" pitchFamily="34" charset="0"/>
                <a:ea typeface="Tahoma" panose="020B0604030504040204" pitchFamily="34" charset="0"/>
                <a:cs typeface="Tahoma" panose="020B0604030504040204" pitchFamily="34" charset="0"/>
              </a:rPr>
              <a:t>3</a:t>
            </a:r>
            <a:r>
              <a:rPr lang="it-IT" altLang="en-US" sz="3600" baseline="30000" dirty="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 (nitrogen trioxide)</a:t>
            </a:r>
            <a:endParaRPr lang="it-IT" sz="230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188481" y="1169746"/>
            <a:ext cx="8620432" cy="1107996"/>
          </a:xfrm>
          <a:prstGeom prst="rect">
            <a:avLst/>
          </a:prstGeom>
        </p:spPr>
        <p:txBody>
          <a:bodyPr wrap="square">
            <a:spAutoFit/>
          </a:bodyPr>
          <a:lstStyle/>
          <a:p>
            <a:pPr marL="342900" indent="-342900">
              <a:buFont typeface="Arial" panose="020B0604020202020204" pitchFamily="34" charset="0"/>
              <a:buChar char="•"/>
            </a:pPr>
            <a:r>
              <a:rPr lang="en-US" sz="2200" i="1" dirty="0" smtClean="0">
                <a:latin typeface="Tahoma" panose="020B0604030504040204" pitchFamily="34" charset="0"/>
                <a:ea typeface="Tahoma" panose="020B0604030504040204" pitchFamily="34" charset="0"/>
                <a:cs typeface="Tahoma" panose="020B0604030504040204" pitchFamily="34" charset="0"/>
              </a:rPr>
              <a:t>radical species </a:t>
            </a:r>
            <a:r>
              <a:rPr lang="en-US" sz="2200" dirty="0" smtClean="0">
                <a:latin typeface="Tahoma" panose="020B0604030504040204" pitchFamily="34" charset="0"/>
                <a:ea typeface="Tahoma" panose="020B0604030504040204" pitchFamily="34" charset="0"/>
                <a:cs typeface="Tahoma" panose="020B0604030504040204" pitchFamily="34" charset="0"/>
              </a:rPr>
              <a:t>(</a:t>
            </a:r>
            <a:r>
              <a:rPr lang="en-US" sz="2200" dirty="0">
                <a:latin typeface="Tahoma" panose="020B0604030504040204" pitchFamily="34" charset="0"/>
                <a:ea typeface="Tahoma" panose="020B0604030504040204" pitchFamily="34" charset="0"/>
                <a:cs typeface="Tahoma" panose="020B0604030504040204" pitchFamily="34" charset="0"/>
              </a:rPr>
              <a:t>unpaired electron on one of the </a:t>
            </a:r>
            <a:r>
              <a:rPr lang="en-US" sz="2200" dirty="0" smtClean="0">
                <a:latin typeface="Tahoma" panose="020B0604030504040204" pitchFamily="34" charset="0"/>
                <a:ea typeface="Tahoma" panose="020B0604030504040204" pitchFamily="34" charset="0"/>
                <a:cs typeface="Tahoma" panose="020B0604030504040204" pitchFamily="34" charset="0"/>
              </a:rPr>
              <a:t>O atoms) </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200" dirty="0">
                <a:latin typeface="Tahoma" panose="020B0604030504040204" pitchFamily="34" charset="0"/>
                <a:ea typeface="Tahoma" panose="020B0604030504040204" pitchFamily="34" charset="0"/>
                <a:cs typeface="Tahoma" panose="020B0604030504040204" pitchFamily="34" charset="0"/>
              </a:rPr>
              <a:t>very reactive in the atmosphere</a:t>
            </a:r>
          </a:p>
          <a:p>
            <a:pPr marL="342900" indent="-342900">
              <a:buFont typeface="Arial" panose="020B0604020202020204" pitchFamily="34" charset="0"/>
              <a:buChar char="•"/>
            </a:pPr>
            <a:r>
              <a:rPr lang="en-US" sz="2200" dirty="0" smtClean="0">
                <a:latin typeface="Tahoma" panose="020B0604030504040204" pitchFamily="34" charset="0"/>
                <a:ea typeface="Tahoma" panose="020B0604030504040204" pitchFamily="34" charset="0"/>
                <a:cs typeface="Tahoma" panose="020B0604030504040204" pitchFamily="34" charset="0"/>
              </a:rPr>
              <a:t>reactivity </a:t>
            </a:r>
            <a:r>
              <a:rPr lang="en-US" sz="2200" dirty="0">
                <a:latin typeface="Tahoma" panose="020B0604030504040204" pitchFamily="34" charset="0"/>
                <a:ea typeface="Tahoma" panose="020B0604030504040204" pitchFamily="34" charset="0"/>
                <a:cs typeface="Tahoma" panose="020B0604030504040204" pitchFamily="34" charset="0"/>
              </a:rPr>
              <a:t>is similar to that of </a:t>
            </a:r>
            <a:r>
              <a:rPr lang="en-US" sz="2200" dirty="0" smtClean="0">
                <a:latin typeface="Tahoma" panose="020B0604030504040204" pitchFamily="34" charset="0"/>
                <a:ea typeface="Tahoma" panose="020B0604030504040204" pitchFamily="34" charset="0"/>
                <a:cs typeface="Tahoma" panose="020B0604030504040204" pitchFamily="34" charset="0"/>
              </a:rPr>
              <a:t>OH radical</a:t>
            </a:r>
          </a:p>
        </p:txBody>
      </p:sp>
      <p:pic>
        <p:nvPicPr>
          <p:cNvPr id="5" name="Picture 4"/>
          <p:cNvPicPr>
            <a:picLocks noChangeAspect="1"/>
          </p:cNvPicPr>
          <p:nvPr/>
        </p:nvPicPr>
        <p:blipFill>
          <a:blip r:embed="rId3"/>
          <a:stretch>
            <a:fillRect/>
          </a:stretch>
        </p:blipFill>
        <p:spPr>
          <a:xfrm>
            <a:off x="467544" y="2516206"/>
            <a:ext cx="8064896" cy="2557725"/>
          </a:xfrm>
          <a:prstGeom prst="rect">
            <a:avLst/>
          </a:prstGeom>
        </p:spPr>
      </p:pic>
      <p:pic>
        <p:nvPicPr>
          <p:cNvPr id="1026" name="Picture 2" descr="http://butane.chem.uiuc.edu/pshapley/environmental/l16/LewisNOx.gif"/>
          <p:cNvPicPr>
            <a:picLocks noChangeAspect="1" noChangeArrowheads="1"/>
          </p:cNvPicPr>
          <p:nvPr/>
        </p:nvPicPr>
        <p:blipFill rotWithShape="1">
          <a:blip r:embed="rId4">
            <a:extLst>
              <a:ext uri="{28A0092B-C50C-407E-A947-70E740481C1C}">
                <a14:useLocalDpi xmlns:a14="http://schemas.microsoft.com/office/drawing/2010/main" val="0"/>
              </a:ext>
            </a:extLst>
          </a:blip>
          <a:srcRect l="71805" r="1609"/>
          <a:stretch/>
        </p:blipFill>
        <p:spPr bwMode="auto">
          <a:xfrm>
            <a:off x="5652120" y="1516141"/>
            <a:ext cx="1005840" cy="982674"/>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5"/>
          <p:cNvSpPr txBox="1">
            <a:spLocks noChangeArrowheads="1"/>
          </p:cNvSpPr>
          <p:nvPr/>
        </p:nvSpPr>
        <p:spPr bwMode="auto">
          <a:xfrm>
            <a:off x="971600" y="5229200"/>
            <a:ext cx="7405264" cy="1246495"/>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5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NO</a:t>
            </a:r>
            <a:r>
              <a:rPr lang="it-IT" altLang="en-US" sz="2500" b="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x </a:t>
            </a:r>
            <a:r>
              <a:rPr lang="it-IT" altLang="en-US" sz="2500" b="0" dirty="0" smtClean="0">
                <a:latin typeface="Tahoma" panose="020B0604030504040204" pitchFamily="34" charset="0"/>
                <a:ea typeface="Tahoma" panose="020B0604030504040204" pitchFamily="34" charset="0"/>
                <a:cs typeface="Tahoma" panose="020B0604030504040204" pitchFamily="34" charset="0"/>
              </a:rPr>
              <a:t>are </a:t>
            </a:r>
            <a:r>
              <a:rPr lang="it-IT" altLang="en-US" sz="25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toxic</a:t>
            </a:r>
            <a:r>
              <a:rPr lang="it-IT" altLang="en-US" sz="2500" b="0" dirty="0" smtClean="0">
                <a:latin typeface="Tahoma" panose="020B0604030504040204" pitchFamily="34" charset="0"/>
                <a:ea typeface="Tahoma" panose="020B0604030504040204" pitchFamily="34" charset="0"/>
                <a:cs typeface="Tahoma" panose="020B0604030504040204" pitchFamily="34" charset="0"/>
              </a:rPr>
              <a:t> to humans and other organisms</a:t>
            </a:r>
          </a:p>
          <a:p>
            <a:pPr algn="ctr"/>
            <a:r>
              <a:rPr lang="it-IT" altLang="en-US" sz="2500" dirty="0" smtClean="0">
                <a:latin typeface="Tahoma" panose="020B0604030504040204" pitchFamily="34" charset="0"/>
                <a:ea typeface="Tahoma" panose="020B0604030504040204" pitchFamily="34" charset="0"/>
                <a:cs typeface="Tahoma" panose="020B0604030504040204" pitchFamily="34" charset="0"/>
              </a:rPr>
              <a:t>Important in the </a:t>
            </a: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production of tropospheric O</a:t>
            </a:r>
            <a:r>
              <a:rPr lang="it-IT" altLang="en-US" sz="25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3</a:t>
            </a: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and photochemical smog</a:t>
            </a:r>
            <a:endParaRPr lang="it-IT" altLang="en-US" sz="3800" b="0" baseline="30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5738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5"/>
          <p:cNvSpPr>
            <a:spLocks noGrp="1"/>
          </p:cNvSpPr>
          <p:nvPr>
            <p:ph type="sldNum" sz="quarter" idx="11"/>
          </p:nvPr>
        </p:nvSpPr>
        <p:spPr/>
        <p:txBody>
          <a:bodyPr/>
          <a:lstStyle/>
          <a:p>
            <a:fld id="{B4E1132D-9D2F-4439-8582-96E154079A22}" type="slidenum">
              <a:rPr lang="it-IT" altLang="en-US"/>
              <a:pPr/>
              <a:t>9</a:t>
            </a:fld>
            <a:endParaRPr lang="it-IT" altLang="en-US"/>
          </a:p>
        </p:txBody>
      </p:sp>
      <p:sp>
        <p:nvSpPr>
          <p:cNvPr id="1010691" name="Text Box 3"/>
          <p:cNvSpPr txBox="1">
            <a:spLocks noChangeArrowheads="1"/>
          </p:cNvSpPr>
          <p:nvPr/>
        </p:nvSpPr>
        <p:spPr bwMode="auto">
          <a:xfrm>
            <a:off x="831506" y="1012327"/>
            <a:ext cx="271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b="0" dirty="0">
                <a:solidFill>
                  <a:srgbClr val="FF0000"/>
                </a:solidFill>
                <a:latin typeface="Tahoma" panose="020B0604030504040204" pitchFamily="34" charset="0"/>
                <a:ea typeface="Tahoma" panose="020B0604030504040204" pitchFamily="34" charset="0"/>
                <a:cs typeface="Tahoma" panose="020B0604030504040204" pitchFamily="34" charset="0"/>
              </a:rPr>
              <a:t>N </a:t>
            </a:r>
            <a:r>
              <a:rPr lang="it-IT" altLang="en-US" sz="24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in combustions</a:t>
            </a:r>
            <a:endParaRPr lang="it-IT" altLang="en-US" sz="2400" b="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10692" name="Text Box 4"/>
          <p:cNvSpPr txBox="1">
            <a:spLocks noChangeArrowheads="1"/>
          </p:cNvSpPr>
          <p:nvPr/>
        </p:nvSpPr>
        <p:spPr bwMode="auto">
          <a:xfrm>
            <a:off x="2686175" y="2615456"/>
            <a:ext cx="2994025"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en-US" sz="2500" b="0" dirty="0">
                <a:solidFill>
                  <a:schemeClr val="tx2"/>
                </a:solidFill>
                <a:sym typeface="Symbol" panose="05050102010706020507" pitchFamily="18" charset="2"/>
              </a:rPr>
              <a:t>N</a:t>
            </a:r>
            <a:r>
              <a:rPr lang="it-IT" altLang="en-US" sz="2500" b="0" baseline="-25000" dirty="0">
                <a:solidFill>
                  <a:schemeClr val="tx2"/>
                </a:solidFill>
                <a:sym typeface="Symbol" panose="05050102010706020507" pitchFamily="18" charset="2"/>
              </a:rPr>
              <a:t>2 </a:t>
            </a:r>
            <a:r>
              <a:rPr lang="it-IT" altLang="en-US" sz="2500" b="0" dirty="0">
                <a:solidFill>
                  <a:schemeClr val="tx2"/>
                </a:solidFill>
                <a:sym typeface="Symbol" panose="05050102010706020507" pitchFamily="18" charset="2"/>
              </a:rPr>
              <a:t>+ O</a:t>
            </a:r>
            <a:r>
              <a:rPr lang="it-IT" altLang="en-US" sz="2500" b="0" baseline="30000" dirty="0">
                <a:solidFill>
                  <a:schemeClr val="tx2"/>
                </a:solidFill>
                <a:sym typeface="Symbol" panose="05050102010706020507" pitchFamily="18" charset="2"/>
              </a:rPr>
              <a:t> </a:t>
            </a:r>
            <a:r>
              <a:rPr lang="it-IT" altLang="en-US" sz="2500" b="0" dirty="0">
                <a:solidFill>
                  <a:schemeClr val="tx2"/>
                </a:solidFill>
                <a:sym typeface="Symbol" panose="05050102010706020507" pitchFamily="18" charset="2"/>
              </a:rPr>
              <a:t>  NO</a:t>
            </a:r>
            <a:r>
              <a:rPr lang="it-IT" altLang="en-US" sz="2500" b="0" baseline="30000" dirty="0">
                <a:solidFill>
                  <a:schemeClr val="tx2"/>
                </a:solidFill>
                <a:sym typeface="Symbol" panose="05050102010706020507" pitchFamily="18" charset="2"/>
              </a:rPr>
              <a:t></a:t>
            </a:r>
            <a:r>
              <a:rPr lang="it-IT" altLang="en-US" sz="2500" b="0" dirty="0">
                <a:solidFill>
                  <a:schemeClr val="tx2"/>
                </a:solidFill>
                <a:sym typeface="Symbol" panose="05050102010706020507" pitchFamily="18" charset="2"/>
              </a:rPr>
              <a:t> + N</a:t>
            </a:r>
            <a:r>
              <a:rPr lang="it-IT" altLang="en-US" sz="2500" b="0" baseline="30000" dirty="0">
                <a:solidFill>
                  <a:schemeClr val="tx2"/>
                </a:solidFill>
                <a:sym typeface="Symbol" panose="05050102010706020507" pitchFamily="18" charset="2"/>
              </a:rPr>
              <a:t></a:t>
            </a:r>
          </a:p>
        </p:txBody>
      </p:sp>
      <p:sp>
        <p:nvSpPr>
          <p:cNvPr id="1010694" name="Text Box 6"/>
          <p:cNvSpPr txBox="1">
            <a:spLocks noChangeArrowheads="1"/>
          </p:cNvSpPr>
          <p:nvPr/>
        </p:nvSpPr>
        <p:spPr bwMode="auto">
          <a:xfrm>
            <a:off x="3723889" y="879450"/>
            <a:ext cx="5410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it-IT" altLang="en-US" sz="2200" b="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N</a:t>
            </a:r>
            <a:r>
              <a:rPr lang="it-IT" altLang="en-US" sz="2200" b="0" baseline="-25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 </a:t>
            </a:r>
            <a:r>
              <a:rPr lang="it-IT" altLang="en-US" sz="2200" b="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(air is used in combustion mixture)</a:t>
            </a:r>
            <a:endParaRPr lang="it-IT" altLang="en-US" sz="2200" b="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a:p>
            <a:pPr algn="l"/>
            <a:r>
              <a:rPr lang="it-IT" altLang="en-US" sz="2200" b="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N </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as </a:t>
            </a:r>
            <a:r>
              <a:rPr lang="it-IT" altLang="en-US" sz="2200" b="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“impurity” </a:t>
            </a:r>
            <a:r>
              <a:rPr lang="it-IT" altLang="en-US" sz="2200" b="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in </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HC fuels</a:t>
            </a:r>
            <a:endParaRPr lang="it-IT" altLang="en-US" sz="2200" b="0" baseline="-25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
        <p:nvSpPr>
          <p:cNvPr id="1010695" name="AutoShape 7"/>
          <p:cNvSpPr>
            <a:spLocks/>
          </p:cNvSpPr>
          <p:nvPr/>
        </p:nvSpPr>
        <p:spPr bwMode="auto">
          <a:xfrm>
            <a:off x="3524251" y="795324"/>
            <a:ext cx="303212" cy="1004888"/>
          </a:xfrm>
          <a:prstGeom prst="leftBrace">
            <a:avLst>
              <a:gd name="adj1" fmla="val 27618"/>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0696" name="Text Box 8"/>
          <p:cNvSpPr txBox="1">
            <a:spLocks noChangeArrowheads="1"/>
          </p:cNvSpPr>
          <p:nvPr/>
        </p:nvSpPr>
        <p:spPr bwMode="auto">
          <a:xfrm>
            <a:off x="119062" y="1765301"/>
            <a:ext cx="79502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Production of thermal NO</a:t>
            </a:r>
            <a:r>
              <a:rPr lang="it-IT" altLang="en-US" sz="24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x</a:t>
            </a: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alt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termico</a:t>
            </a:r>
            <a:r>
              <a:rPr lang="it-IT" altLang="en-US" sz="2400" b="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altLang="en-US" sz="24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(radical mechanism)</a:t>
            </a:r>
            <a:endParaRPr lang="it-IT" altLang="en-US" sz="2400" b="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10698" name="Line 10"/>
          <p:cNvSpPr>
            <a:spLocks noChangeShapeType="1"/>
          </p:cNvSpPr>
          <p:nvPr/>
        </p:nvSpPr>
        <p:spPr bwMode="auto">
          <a:xfrm flipH="1">
            <a:off x="3759325" y="3056781"/>
            <a:ext cx="2476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0699" name="Text Box 11"/>
          <p:cNvSpPr txBox="1">
            <a:spLocks noChangeArrowheads="1"/>
          </p:cNvSpPr>
          <p:nvPr/>
        </p:nvSpPr>
        <p:spPr bwMode="auto">
          <a:xfrm>
            <a:off x="3699000" y="244718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b="0" dirty="0"/>
              <a:t>k</a:t>
            </a:r>
            <a:r>
              <a:rPr lang="it-IT" altLang="en-US" b="0" baseline="-25000" dirty="0"/>
              <a:t>1</a:t>
            </a:r>
          </a:p>
        </p:txBody>
      </p:sp>
      <p:sp>
        <p:nvSpPr>
          <p:cNvPr id="1010700" name="Text Box 12"/>
          <p:cNvSpPr txBox="1">
            <a:spLocks noChangeArrowheads="1"/>
          </p:cNvSpPr>
          <p:nvPr/>
        </p:nvSpPr>
        <p:spPr bwMode="auto">
          <a:xfrm>
            <a:off x="3757737" y="3053606"/>
            <a:ext cx="439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b="0"/>
              <a:t>k</a:t>
            </a:r>
            <a:r>
              <a:rPr lang="it-IT" altLang="en-US" b="0" baseline="-25000"/>
              <a:t>-1</a:t>
            </a:r>
          </a:p>
        </p:txBody>
      </p:sp>
      <p:sp>
        <p:nvSpPr>
          <p:cNvPr id="1010701" name="Text Box 13"/>
          <p:cNvSpPr txBox="1">
            <a:spLocks noChangeArrowheads="1"/>
          </p:cNvSpPr>
          <p:nvPr/>
        </p:nvSpPr>
        <p:spPr bwMode="auto">
          <a:xfrm>
            <a:off x="2652837" y="3939431"/>
            <a:ext cx="29940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en-US" sz="2200" b="0">
                <a:solidFill>
                  <a:schemeClr val="tx2"/>
                </a:solidFill>
                <a:sym typeface="Symbol" panose="05050102010706020507" pitchFamily="18" charset="2"/>
              </a:rPr>
              <a:t>O</a:t>
            </a:r>
            <a:r>
              <a:rPr lang="it-IT" altLang="en-US" sz="2200" b="0" baseline="-25000">
                <a:solidFill>
                  <a:schemeClr val="tx2"/>
                </a:solidFill>
                <a:sym typeface="Symbol" panose="05050102010706020507" pitchFamily="18" charset="2"/>
              </a:rPr>
              <a:t>2 </a:t>
            </a:r>
            <a:r>
              <a:rPr lang="it-IT" altLang="en-US" sz="2200" b="0">
                <a:solidFill>
                  <a:schemeClr val="tx2"/>
                </a:solidFill>
                <a:sym typeface="Symbol" panose="05050102010706020507" pitchFamily="18" charset="2"/>
              </a:rPr>
              <a:t>+ N</a:t>
            </a:r>
            <a:r>
              <a:rPr lang="it-IT" altLang="en-US" sz="3200" b="0" baseline="30000">
                <a:solidFill>
                  <a:schemeClr val="tx2"/>
                </a:solidFill>
                <a:sym typeface="Symbol" panose="05050102010706020507" pitchFamily="18" charset="2"/>
              </a:rPr>
              <a:t> </a:t>
            </a:r>
            <a:r>
              <a:rPr lang="it-IT" altLang="en-US" sz="2200" b="0">
                <a:solidFill>
                  <a:schemeClr val="tx2"/>
                </a:solidFill>
                <a:sym typeface="Symbol" panose="05050102010706020507" pitchFamily="18" charset="2"/>
              </a:rPr>
              <a:t>  NO</a:t>
            </a:r>
            <a:r>
              <a:rPr lang="it-IT" altLang="en-US" sz="3200" b="0" baseline="30000">
                <a:solidFill>
                  <a:schemeClr val="tx2"/>
                </a:solidFill>
                <a:sym typeface="Symbol" panose="05050102010706020507" pitchFamily="18" charset="2"/>
              </a:rPr>
              <a:t></a:t>
            </a:r>
            <a:r>
              <a:rPr lang="it-IT" altLang="en-US" sz="2200" b="0">
                <a:solidFill>
                  <a:schemeClr val="tx2"/>
                </a:solidFill>
                <a:sym typeface="Symbol" panose="05050102010706020507" pitchFamily="18" charset="2"/>
              </a:rPr>
              <a:t> + O</a:t>
            </a:r>
            <a:r>
              <a:rPr lang="it-IT" altLang="en-US" sz="3200" b="0" baseline="30000">
                <a:solidFill>
                  <a:schemeClr val="tx2"/>
                </a:solidFill>
                <a:sym typeface="Symbol" panose="05050102010706020507" pitchFamily="18" charset="2"/>
              </a:rPr>
              <a:t></a:t>
            </a:r>
          </a:p>
        </p:txBody>
      </p:sp>
      <p:sp>
        <p:nvSpPr>
          <p:cNvPr id="1010702" name="Text Box 14"/>
          <p:cNvSpPr txBox="1">
            <a:spLocks noChangeArrowheads="1"/>
          </p:cNvSpPr>
          <p:nvPr/>
        </p:nvSpPr>
        <p:spPr bwMode="auto">
          <a:xfrm>
            <a:off x="5236667" y="2649379"/>
            <a:ext cx="249202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200" b="0" dirty="0">
                <a:latin typeface="Symbol" panose="05050102010706020507" pitchFamily="18" charset="2"/>
              </a:rPr>
              <a:t>D</a:t>
            </a:r>
            <a:r>
              <a:rPr lang="it-IT" altLang="en-US" sz="2200" b="0" dirty="0"/>
              <a:t>H = +75.5 kcal/mol</a:t>
            </a:r>
          </a:p>
        </p:txBody>
      </p:sp>
      <p:sp>
        <p:nvSpPr>
          <p:cNvPr id="1010703" name="Text Box 15"/>
          <p:cNvSpPr txBox="1">
            <a:spLocks noChangeArrowheads="1"/>
          </p:cNvSpPr>
          <p:nvPr/>
        </p:nvSpPr>
        <p:spPr bwMode="auto">
          <a:xfrm>
            <a:off x="4277706" y="3007418"/>
            <a:ext cx="482746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b="0" dirty="0" smtClean="0">
                <a:solidFill>
                  <a:srgbClr val="0000FF"/>
                </a:solidFill>
                <a:latin typeface="Tahoma" panose="020B0604030504040204" pitchFamily="34" charset="0"/>
                <a:ea typeface="Tahoma" panose="020B0604030504040204" pitchFamily="34" charset="0"/>
                <a:cs typeface="Tahoma" panose="020B0604030504040204" pitchFamily="34" charset="0"/>
              </a:rPr>
              <a:t>endothermic with an activation energy. Is the “</a:t>
            </a:r>
            <a:r>
              <a:rPr lang="it-IT" altLang="en-US" sz="2200" b="0" dirty="0">
                <a:solidFill>
                  <a:srgbClr val="0000FF"/>
                </a:solidFill>
                <a:latin typeface="Tahoma" panose="020B0604030504040204" pitchFamily="34" charset="0"/>
                <a:ea typeface="Tahoma" panose="020B0604030504040204" pitchFamily="34" charset="0"/>
                <a:cs typeface="Tahoma" panose="020B0604030504040204" pitchFamily="34" charset="0"/>
              </a:rPr>
              <a:t>rate limiting step”</a:t>
            </a:r>
          </a:p>
        </p:txBody>
      </p:sp>
      <p:sp>
        <p:nvSpPr>
          <p:cNvPr id="1010704" name="Text Box 16"/>
          <p:cNvSpPr txBox="1">
            <a:spLocks noChangeArrowheads="1"/>
          </p:cNvSpPr>
          <p:nvPr/>
        </p:nvSpPr>
        <p:spPr bwMode="auto">
          <a:xfrm>
            <a:off x="5202362" y="3945781"/>
            <a:ext cx="243752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200" b="0" dirty="0">
                <a:latin typeface="Symbol" panose="05050102010706020507" pitchFamily="18" charset="2"/>
              </a:rPr>
              <a:t>D</a:t>
            </a:r>
            <a:r>
              <a:rPr lang="it-IT" altLang="en-US" sz="2200" b="0" dirty="0"/>
              <a:t>H = -32.5 kcal/mol</a:t>
            </a:r>
          </a:p>
        </p:txBody>
      </p:sp>
      <p:sp>
        <p:nvSpPr>
          <p:cNvPr id="1010706" name="AutoShape 18"/>
          <p:cNvSpPr>
            <a:spLocks/>
          </p:cNvSpPr>
          <p:nvPr/>
        </p:nvSpPr>
        <p:spPr bwMode="auto">
          <a:xfrm>
            <a:off x="2267744" y="2661494"/>
            <a:ext cx="392112" cy="1565275"/>
          </a:xfrm>
          <a:prstGeom prst="leftBrace">
            <a:avLst>
              <a:gd name="adj1" fmla="val 33266"/>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0707" name="Line 19"/>
          <p:cNvSpPr>
            <a:spLocks noChangeShapeType="1"/>
          </p:cNvSpPr>
          <p:nvPr/>
        </p:nvSpPr>
        <p:spPr bwMode="auto">
          <a:xfrm>
            <a:off x="2336925" y="4382344"/>
            <a:ext cx="31781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0708" name="Text Box 20"/>
          <p:cNvSpPr txBox="1">
            <a:spLocks noChangeArrowheads="1"/>
          </p:cNvSpPr>
          <p:nvPr/>
        </p:nvSpPr>
        <p:spPr bwMode="auto">
          <a:xfrm>
            <a:off x="2679825" y="4437112"/>
            <a:ext cx="29940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en-US" sz="2200" b="0" dirty="0">
                <a:solidFill>
                  <a:schemeClr val="tx2"/>
                </a:solidFill>
                <a:sym typeface="Symbol" panose="05050102010706020507" pitchFamily="18" charset="2"/>
              </a:rPr>
              <a:t>N</a:t>
            </a:r>
            <a:r>
              <a:rPr lang="it-IT" altLang="en-US" sz="2200" b="0" baseline="-25000" dirty="0">
                <a:solidFill>
                  <a:schemeClr val="tx2"/>
                </a:solidFill>
                <a:sym typeface="Symbol" panose="05050102010706020507" pitchFamily="18" charset="2"/>
              </a:rPr>
              <a:t>2 </a:t>
            </a:r>
            <a:r>
              <a:rPr lang="it-IT" altLang="en-US" sz="2200" b="0" dirty="0">
                <a:solidFill>
                  <a:schemeClr val="tx2"/>
                </a:solidFill>
                <a:sym typeface="Symbol" panose="05050102010706020507" pitchFamily="18" charset="2"/>
              </a:rPr>
              <a:t>+ O</a:t>
            </a:r>
            <a:r>
              <a:rPr lang="it-IT" altLang="en-US" sz="2200" b="0" baseline="-25000" dirty="0">
                <a:solidFill>
                  <a:schemeClr val="tx2"/>
                </a:solidFill>
                <a:sym typeface="Symbol" panose="05050102010706020507" pitchFamily="18" charset="2"/>
              </a:rPr>
              <a:t>2</a:t>
            </a:r>
            <a:r>
              <a:rPr lang="it-IT" altLang="en-US" sz="3200" b="0" baseline="30000" dirty="0">
                <a:solidFill>
                  <a:schemeClr val="tx2"/>
                </a:solidFill>
                <a:sym typeface="Symbol" panose="05050102010706020507" pitchFamily="18" charset="2"/>
              </a:rPr>
              <a:t> </a:t>
            </a:r>
            <a:r>
              <a:rPr lang="it-IT" altLang="en-US" sz="2200" b="0" dirty="0">
                <a:solidFill>
                  <a:schemeClr val="tx2"/>
                </a:solidFill>
                <a:sym typeface="Symbol" panose="05050102010706020507" pitchFamily="18" charset="2"/>
              </a:rPr>
              <a:t>  2NO</a:t>
            </a:r>
            <a:r>
              <a:rPr lang="it-IT" altLang="en-US" sz="3200" b="0" baseline="30000" dirty="0">
                <a:solidFill>
                  <a:schemeClr val="tx2"/>
                </a:solidFill>
                <a:sym typeface="Symbol" panose="05050102010706020507" pitchFamily="18" charset="2"/>
              </a:rPr>
              <a:t></a:t>
            </a:r>
          </a:p>
        </p:txBody>
      </p:sp>
      <p:sp>
        <p:nvSpPr>
          <p:cNvPr id="1010709" name="Text Box 21"/>
          <p:cNvSpPr txBox="1">
            <a:spLocks noChangeArrowheads="1"/>
          </p:cNvSpPr>
          <p:nvPr/>
        </p:nvSpPr>
        <p:spPr bwMode="auto">
          <a:xfrm>
            <a:off x="5202362" y="4454694"/>
            <a:ext cx="227882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200" b="0" dirty="0">
                <a:latin typeface="Symbol" panose="05050102010706020507" pitchFamily="18" charset="2"/>
              </a:rPr>
              <a:t>D</a:t>
            </a:r>
            <a:r>
              <a:rPr lang="it-IT" altLang="en-US" sz="2200" b="0" dirty="0"/>
              <a:t>H = +43 kcal/mol</a:t>
            </a:r>
          </a:p>
        </p:txBody>
      </p:sp>
      <p:sp>
        <p:nvSpPr>
          <p:cNvPr id="1010710" name="Text Box 22"/>
          <p:cNvSpPr txBox="1">
            <a:spLocks noChangeArrowheads="1"/>
          </p:cNvSpPr>
          <p:nvPr/>
        </p:nvSpPr>
        <p:spPr bwMode="auto">
          <a:xfrm>
            <a:off x="173844" y="3027684"/>
            <a:ext cx="195103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b="0" dirty="0" smtClean="0">
                <a:solidFill>
                  <a:srgbClr val="0000FF"/>
                </a:solidFill>
                <a:latin typeface="Tahoma" panose="020B0604030504040204" pitchFamily="34" charset="0"/>
                <a:ea typeface="Tahoma" panose="020B0604030504040204" pitchFamily="34" charset="0"/>
                <a:cs typeface="Tahoma" panose="020B0604030504040204" pitchFamily="34" charset="0"/>
              </a:rPr>
              <a:t> </a:t>
            </a:r>
            <a:r>
              <a:rPr lang="it-IT" altLang="en-US" sz="2200" b="0" dirty="0">
                <a:solidFill>
                  <a:srgbClr val="0000FF"/>
                </a:solidFill>
                <a:latin typeface="Tahoma" panose="020B0604030504040204" pitchFamily="34" charset="0"/>
                <a:ea typeface="Tahoma" panose="020B0604030504040204" pitchFamily="34" charset="0"/>
                <a:cs typeface="Tahoma" panose="020B0604030504040204" pitchFamily="34" charset="0"/>
              </a:rPr>
              <a:t>O </a:t>
            </a:r>
            <a:r>
              <a:rPr lang="it-IT" altLang="en-US" sz="2200" b="0" dirty="0" smtClean="0">
                <a:solidFill>
                  <a:srgbClr val="0000FF"/>
                </a:solidFill>
                <a:latin typeface="Tahoma" panose="020B0604030504040204" pitchFamily="34" charset="0"/>
                <a:ea typeface="Tahoma" panose="020B0604030504040204" pitchFamily="34" charset="0"/>
                <a:cs typeface="Tahoma" panose="020B0604030504040204" pitchFamily="34" charset="0"/>
              </a:rPr>
              <a:t>and N act as catalysts</a:t>
            </a:r>
            <a:endParaRPr lang="it-IT" altLang="en-US" sz="2200" b="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1010711" name="Text Box 23"/>
          <p:cNvSpPr txBox="1">
            <a:spLocks noChangeArrowheads="1"/>
          </p:cNvSpPr>
          <p:nvPr/>
        </p:nvSpPr>
        <p:spPr bwMode="auto">
          <a:xfrm>
            <a:off x="701873" y="4869160"/>
            <a:ext cx="768655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it-IT" altLang="en-US" sz="2200" b="0" dirty="0" smtClean="0">
                <a:sym typeface="Symbol" panose="05050102010706020507" pitchFamily="18" charset="2"/>
              </a:rPr>
              <a:t>In addition to: </a:t>
            </a:r>
            <a:r>
              <a:rPr lang="it-IT" altLang="en-US" sz="2200" b="0" dirty="0">
                <a:solidFill>
                  <a:schemeClr val="tx2"/>
                </a:solidFill>
                <a:sym typeface="Symbol" panose="05050102010706020507" pitchFamily="18" charset="2"/>
              </a:rPr>
              <a:t>OH</a:t>
            </a:r>
            <a:r>
              <a:rPr lang="it-IT" altLang="en-US" sz="2200" b="0" baseline="30000" dirty="0">
                <a:solidFill>
                  <a:schemeClr val="tx2"/>
                </a:solidFill>
                <a:sym typeface="Symbol" panose="05050102010706020507" pitchFamily="18" charset="2"/>
              </a:rPr>
              <a:t></a:t>
            </a:r>
            <a:r>
              <a:rPr lang="it-IT" altLang="en-US" sz="2200" b="0" baseline="-25000" dirty="0">
                <a:solidFill>
                  <a:schemeClr val="tx2"/>
                </a:solidFill>
                <a:sym typeface="Symbol" panose="05050102010706020507" pitchFamily="18" charset="2"/>
              </a:rPr>
              <a:t> </a:t>
            </a:r>
            <a:r>
              <a:rPr lang="it-IT" altLang="en-US" sz="2200" b="0" dirty="0">
                <a:solidFill>
                  <a:schemeClr val="tx2"/>
                </a:solidFill>
                <a:sym typeface="Symbol" panose="05050102010706020507" pitchFamily="18" charset="2"/>
              </a:rPr>
              <a:t>+ N</a:t>
            </a:r>
            <a:r>
              <a:rPr lang="it-IT" altLang="en-US" sz="2200" b="0" baseline="30000" dirty="0">
                <a:solidFill>
                  <a:schemeClr val="tx2"/>
                </a:solidFill>
                <a:sym typeface="Symbol" panose="05050102010706020507" pitchFamily="18" charset="2"/>
              </a:rPr>
              <a:t> </a:t>
            </a:r>
            <a:r>
              <a:rPr lang="it-IT" altLang="en-US" sz="2200" b="0" dirty="0">
                <a:solidFill>
                  <a:schemeClr val="tx2"/>
                </a:solidFill>
                <a:sym typeface="Symbol" panose="05050102010706020507" pitchFamily="18" charset="2"/>
              </a:rPr>
              <a:t>  NO</a:t>
            </a:r>
            <a:r>
              <a:rPr lang="it-IT" altLang="en-US" sz="2200" b="0" baseline="30000" dirty="0">
                <a:solidFill>
                  <a:schemeClr val="tx2"/>
                </a:solidFill>
                <a:sym typeface="Symbol" panose="05050102010706020507" pitchFamily="18" charset="2"/>
              </a:rPr>
              <a:t></a:t>
            </a:r>
            <a:r>
              <a:rPr lang="it-IT" altLang="en-US" sz="2200" b="0" dirty="0">
                <a:solidFill>
                  <a:schemeClr val="tx2"/>
                </a:solidFill>
                <a:sym typeface="Symbol" panose="05050102010706020507" pitchFamily="18" charset="2"/>
              </a:rPr>
              <a:t> + H</a:t>
            </a:r>
            <a:r>
              <a:rPr lang="it-IT" altLang="en-US" sz="2200" b="0" baseline="30000" dirty="0">
                <a:solidFill>
                  <a:schemeClr val="tx2"/>
                </a:solidFill>
                <a:sym typeface="Symbol" panose="05050102010706020507" pitchFamily="18" charset="2"/>
              </a:rPr>
              <a:t> 	  </a:t>
            </a:r>
            <a:r>
              <a:rPr lang="it-IT" altLang="en-US" sz="2200" b="0" dirty="0">
                <a:solidFill>
                  <a:schemeClr val="tx2"/>
                </a:solidFill>
                <a:sym typeface="Symbol" panose="05050102010706020507" pitchFamily="18" charset="2"/>
              </a:rPr>
              <a:t> </a:t>
            </a:r>
            <a:r>
              <a:rPr lang="it-IT" altLang="en-US" sz="2200" b="0" dirty="0" smtClean="0">
                <a:sym typeface="Symbol" panose="05050102010706020507" pitchFamily="18" charset="2"/>
              </a:rPr>
              <a:t>when OH is present</a:t>
            </a:r>
            <a:endParaRPr lang="it-IT" altLang="en-US" sz="2200" b="0" dirty="0">
              <a:sym typeface="Symbol" panose="05050102010706020507" pitchFamily="18" charset="2"/>
            </a:endParaRPr>
          </a:p>
        </p:txBody>
      </p:sp>
      <p:sp>
        <p:nvSpPr>
          <p:cNvPr id="1010713" name="Text Box 25"/>
          <p:cNvSpPr txBox="1">
            <a:spLocks noChangeArrowheads="1"/>
          </p:cNvSpPr>
          <p:nvPr/>
        </p:nvSpPr>
        <p:spPr bwMode="auto">
          <a:xfrm>
            <a:off x="1960687" y="2626569"/>
            <a:ext cx="7858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200" b="0" dirty="0">
                <a:solidFill>
                  <a:srgbClr val="FF3300"/>
                </a:solidFill>
              </a:rPr>
              <a:t>2. </a:t>
            </a:r>
          </a:p>
        </p:txBody>
      </p:sp>
      <p:sp>
        <p:nvSpPr>
          <p:cNvPr id="1010714" name="Text Box 26"/>
          <p:cNvSpPr txBox="1">
            <a:spLocks noChangeArrowheads="1"/>
          </p:cNvSpPr>
          <p:nvPr/>
        </p:nvSpPr>
        <p:spPr bwMode="auto">
          <a:xfrm>
            <a:off x="1960687" y="3945781"/>
            <a:ext cx="7858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200" b="0">
                <a:solidFill>
                  <a:srgbClr val="FF3300"/>
                </a:solidFill>
              </a:rPr>
              <a:t>3. </a:t>
            </a:r>
          </a:p>
        </p:txBody>
      </p:sp>
      <p:sp>
        <p:nvSpPr>
          <p:cNvPr id="1010715" name="Text Box 27"/>
          <p:cNvSpPr txBox="1">
            <a:spLocks noChangeArrowheads="1"/>
          </p:cNvSpPr>
          <p:nvPr/>
        </p:nvSpPr>
        <p:spPr bwMode="auto">
          <a:xfrm>
            <a:off x="1960687" y="2143969"/>
            <a:ext cx="7858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200" b="0" dirty="0">
                <a:solidFill>
                  <a:srgbClr val="FF3300"/>
                </a:solidFill>
              </a:rPr>
              <a:t>1. </a:t>
            </a:r>
          </a:p>
        </p:txBody>
      </p:sp>
      <p:sp>
        <p:nvSpPr>
          <p:cNvPr id="1010716" name="Text Box 28"/>
          <p:cNvSpPr txBox="1">
            <a:spLocks noChangeArrowheads="1"/>
          </p:cNvSpPr>
          <p:nvPr/>
        </p:nvSpPr>
        <p:spPr bwMode="auto">
          <a:xfrm>
            <a:off x="2686175" y="2132856"/>
            <a:ext cx="2994025"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en-US" sz="2500" b="0" dirty="0">
                <a:solidFill>
                  <a:schemeClr val="tx2"/>
                </a:solidFill>
                <a:sym typeface="Symbol" panose="05050102010706020507" pitchFamily="18" charset="2"/>
              </a:rPr>
              <a:t>O</a:t>
            </a:r>
            <a:r>
              <a:rPr lang="it-IT" altLang="en-US" sz="2500" b="0" baseline="-25000" dirty="0">
                <a:solidFill>
                  <a:schemeClr val="tx2"/>
                </a:solidFill>
                <a:sym typeface="Symbol" panose="05050102010706020507" pitchFamily="18" charset="2"/>
              </a:rPr>
              <a:t>2 </a:t>
            </a:r>
            <a:r>
              <a:rPr lang="it-IT" altLang="en-US" sz="2500" b="0" dirty="0">
                <a:solidFill>
                  <a:schemeClr val="tx2"/>
                </a:solidFill>
                <a:sym typeface="Symbol" panose="05050102010706020507" pitchFamily="18" charset="2"/>
              </a:rPr>
              <a:t>  2O</a:t>
            </a:r>
            <a:r>
              <a:rPr lang="it-IT" altLang="en-US" sz="2500" b="0" baseline="30000" dirty="0">
                <a:solidFill>
                  <a:schemeClr val="tx2"/>
                </a:solidFill>
                <a:sym typeface="Symbol" panose="05050102010706020507" pitchFamily="18" charset="2"/>
              </a:rPr>
              <a:t></a:t>
            </a:r>
          </a:p>
        </p:txBody>
      </p:sp>
      <p:sp>
        <p:nvSpPr>
          <p:cNvPr id="1010718" name="Line 30"/>
          <p:cNvSpPr>
            <a:spLocks noChangeShapeType="1"/>
          </p:cNvSpPr>
          <p:nvPr/>
        </p:nvSpPr>
        <p:spPr bwMode="auto">
          <a:xfrm flipH="1">
            <a:off x="3172222" y="2492896"/>
            <a:ext cx="2476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10720" name="Text Box 32"/>
          <p:cNvSpPr txBox="1">
            <a:spLocks noChangeArrowheads="1"/>
          </p:cNvSpPr>
          <p:nvPr/>
        </p:nvSpPr>
        <p:spPr bwMode="auto">
          <a:xfrm>
            <a:off x="4326062" y="2140794"/>
            <a:ext cx="876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000" b="0"/>
              <a:t>K</a:t>
            </a:r>
            <a:r>
              <a:rPr lang="it-IT" altLang="en-US" sz="2000" b="0" baseline="-25000"/>
              <a:t>eq</a:t>
            </a:r>
            <a:r>
              <a:rPr lang="it-IT" altLang="en-US" sz="2000" b="0"/>
              <a:t>(T)</a:t>
            </a:r>
            <a:endParaRPr lang="it-IT" altLang="en-US" sz="2000" b="0" baseline="-25000"/>
          </a:p>
        </p:txBody>
      </p:sp>
      <p:sp>
        <p:nvSpPr>
          <p:cNvPr id="1010721" name="Text Box 33"/>
          <p:cNvSpPr txBox="1">
            <a:spLocks noChangeArrowheads="1"/>
          </p:cNvSpPr>
          <p:nvPr/>
        </p:nvSpPr>
        <p:spPr bwMode="auto">
          <a:xfrm>
            <a:off x="173844" y="5517232"/>
            <a:ext cx="856615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Char char="ü"/>
            </a:pPr>
            <a:r>
              <a:rPr lang="it-IT" altLang="en-US" sz="2200" b="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Reaction 2: strong dependence on T: more efficient at high T</a:t>
            </a:r>
            <a:endParaRPr lang="it-IT" altLang="en-US" sz="2200" b="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a:p>
            <a:pPr>
              <a:buFont typeface="Wingdings" panose="05000000000000000000" pitchFamily="2" charset="2"/>
              <a:buChar char="ü"/>
            </a:pPr>
            <a:r>
              <a:rPr lang="it-IT" altLang="en-US" sz="2200" b="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thermodynamic equilibrium NO production is disfavoured (</a:t>
            </a:r>
            <a:r>
              <a:rPr lang="it-IT" altLang="en-US" sz="2200" b="0" dirty="0" smtClean="0">
                <a:latin typeface="Symbol" panose="05050102010706020507" pitchFamily="18" charset="2"/>
                <a:ea typeface="Tahoma" panose="020B0604030504040204" pitchFamily="34" charset="0"/>
                <a:cs typeface="Tahoma" panose="020B0604030504040204" pitchFamily="34" charset="0"/>
                <a:sym typeface="Symbol" panose="05050102010706020507" pitchFamily="18" charset="2"/>
              </a:rPr>
              <a:t>D</a:t>
            </a:r>
            <a:r>
              <a:rPr lang="it-IT" altLang="en-US" sz="2200" b="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H&gt;0 with </a:t>
            </a:r>
            <a:r>
              <a:rPr lang="it-IT" altLang="en-US" sz="2200" b="0" dirty="0">
                <a:latin typeface="Symbol" panose="05050102010706020507" pitchFamily="18" charset="2"/>
                <a:ea typeface="Tahoma" panose="020B0604030504040204" pitchFamily="34" charset="0"/>
                <a:cs typeface="Tahoma" panose="020B0604030504040204" pitchFamily="34" charset="0"/>
                <a:sym typeface="Symbol" panose="05050102010706020507" pitchFamily="18" charset="2"/>
              </a:rPr>
              <a:t>D</a:t>
            </a:r>
            <a:r>
              <a:rPr lang="it-IT" altLang="en-US" sz="2200" b="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S~0)</a:t>
            </a:r>
          </a:p>
        </p:txBody>
      </p:sp>
      <p:sp>
        <p:nvSpPr>
          <p:cNvPr id="30" name="Titolo 4"/>
          <p:cNvSpPr txBox="1">
            <a:spLocks/>
          </p:cNvSpPr>
          <p:nvPr/>
        </p:nvSpPr>
        <p:spPr>
          <a:xfrm>
            <a:off x="119062" y="-78343"/>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NO</a:t>
            </a:r>
            <a:r>
              <a:rPr lang="it-IT" altLang="en-US" sz="3500" baseline="-25000" dirty="0" smtClean="0">
                <a:solidFill>
                  <a:srgbClr val="3333FF"/>
                </a:solidFill>
                <a:latin typeface="Tahoma" panose="020B0604030504040204" pitchFamily="34" charset="0"/>
                <a:cs typeface="Tahoma" panose="020B0604030504040204" pitchFamily="34" charset="0"/>
              </a:rPr>
              <a:t>x</a:t>
            </a:r>
            <a:r>
              <a:rPr lang="it-IT" altLang="en-US" sz="3500" dirty="0" smtClean="0">
                <a:solidFill>
                  <a:srgbClr val="3333FF"/>
                </a:solidFill>
                <a:latin typeface="Tahoma" panose="020B0604030504040204" pitchFamily="34" charset="0"/>
                <a:cs typeface="Tahoma" panose="020B0604030504040204" pitchFamily="34" charset="0"/>
              </a:rPr>
              <a:t> production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1" name="Connettore diritto 9"/>
          <p:cNvCxnSpPr/>
          <p:nvPr/>
        </p:nvCxnSpPr>
        <p:spPr>
          <a:xfrm>
            <a:off x="534986"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67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07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07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07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07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07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07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07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702" grpId="0"/>
      <p:bldP spid="1010703" grpId="0"/>
      <p:bldP spid="1010704" grpId="0"/>
      <p:bldP spid="1010706" grpId="0" animBg="1"/>
      <p:bldP spid="1010709" grpId="0"/>
      <p:bldP spid="1010710" grpId="0"/>
      <p:bldP spid="1010711"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57150">
          <a:solidFill>
            <a:schemeClr val="tx1"/>
          </a:solidFill>
          <a:tailEnd type="stealth" w="lg" len="lg"/>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5690</TotalTime>
  <Words>3257</Words>
  <Application>Microsoft Office PowerPoint</Application>
  <PresentationFormat>On-screen Show (4:3)</PresentationFormat>
  <Paragraphs>368</Paragraphs>
  <Slides>29</Slides>
  <Notes>27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vt:lpstr>
      <vt:lpstr>Calibri</vt:lpstr>
      <vt:lpstr>Symbol</vt:lpstr>
      <vt:lpstr>Tahoma</vt:lpstr>
      <vt:lpstr>Wingdings</vt:lpstr>
      <vt:lpstr>Tema di Office</vt:lpstr>
      <vt:lpstr>Equation</vt:lpstr>
      <vt:lpstr>University of Trento Master of Science in Environmental Meteorology https://international.unitn.it/environmental-meteorology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Oxidation mechanisms of generic VOC</vt:lpstr>
      <vt:lpstr>Oxidation rates for organic species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mancini</dc:creator>
  <cp:lastModifiedBy>Daniela</cp:lastModifiedBy>
  <cp:revision>169</cp:revision>
  <cp:lastPrinted>2023-12-12T01:00:04Z</cp:lastPrinted>
  <dcterms:created xsi:type="dcterms:W3CDTF">2018-11-26T08:41:19Z</dcterms:created>
  <dcterms:modified xsi:type="dcterms:W3CDTF">2023-12-12T01:56:26Z</dcterms:modified>
</cp:coreProperties>
</file>