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383" r:id="rId2"/>
    <p:sldId id="576" r:id="rId3"/>
    <p:sldId id="511" r:id="rId4"/>
    <p:sldId id="538" r:id="rId5"/>
    <p:sldId id="539" r:id="rId6"/>
    <p:sldId id="694" r:id="rId7"/>
    <p:sldId id="526" r:id="rId8"/>
    <p:sldId id="524" r:id="rId9"/>
    <p:sldId id="698" r:id="rId10"/>
    <p:sldId id="695" r:id="rId11"/>
    <p:sldId id="696" r:id="rId12"/>
    <p:sldId id="525" r:id="rId13"/>
    <p:sldId id="530" r:id="rId14"/>
    <p:sldId id="541" r:id="rId15"/>
    <p:sldId id="529" r:id="rId16"/>
    <p:sldId id="532" r:id="rId17"/>
    <p:sldId id="547" r:id="rId18"/>
    <p:sldId id="548" r:id="rId19"/>
    <p:sldId id="533" r:id="rId20"/>
    <p:sldId id="534" r:id="rId21"/>
    <p:sldId id="652" r:id="rId22"/>
    <p:sldId id="536" r:id="rId23"/>
    <p:sldId id="542" r:id="rId24"/>
    <p:sldId id="543" r:id="rId25"/>
    <p:sldId id="689" r:id="rId26"/>
    <p:sldId id="690" r:id="rId27"/>
    <p:sldId id="544" r:id="rId28"/>
    <p:sldId id="523" r:id="rId29"/>
    <p:sldId id="545" r:id="rId30"/>
    <p:sldId id="546" r:id="rId31"/>
    <p:sldId id="549" r:id="rId32"/>
    <p:sldId id="550" r:id="rId33"/>
    <p:sldId id="551" r:id="rId34"/>
    <p:sldId id="565" r:id="rId35"/>
    <p:sldId id="552" r:id="rId36"/>
    <p:sldId id="553" r:id="rId37"/>
    <p:sldId id="649" r:id="rId38"/>
    <p:sldId id="650" r:id="rId39"/>
    <p:sldId id="651" r:id="rId40"/>
    <p:sldId id="700" r:id="rId41"/>
    <p:sldId id="555" r:id="rId42"/>
    <p:sldId id="706" r:id="rId43"/>
    <p:sldId id="556" r:id="rId44"/>
    <p:sldId id="560" r:id="rId45"/>
    <p:sldId id="559" r:id="rId46"/>
    <p:sldId id="722" r:id="rId47"/>
    <p:sldId id="723" r:id="rId48"/>
    <p:sldId id="724" r:id="rId49"/>
    <p:sldId id="561" r:id="rId50"/>
    <p:sldId id="562" r:id="rId51"/>
    <p:sldId id="563" r:id="rId52"/>
    <p:sldId id="659" r:id="rId53"/>
    <p:sldId id="564" r:id="rId54"/>
    <p:sldId id="568" r:id="rId55"/>
    <p:sldId id="569" r:id="rId56"/>
    <p:sldId id="570" r:id="rId57"/>
    <p:sldId id="572" r:id="rId58"/>
    <p:sldId id="571" r:id="rId59"/>
    <p:sldId id="703" r:id="rId60"/>
    <p:sldId id="573" r:id="rId61"/>
    <p:sldId id="597" r:id="rId62"/>
    <p:sldId id="602" r:id="rId63"/>
    <p:sldId id="603" r:id="rId64"/>
    <p:sldId id="600" r:id="rId65"/>
    <p:sldId id="606" r:id="rId66"/>
    <p:sldId id="660" r:id="rId67"/>
    <p:sldId id="607" r:id="rId68"/>
    <p:sldId id="592" r:id="rId69"/>
    <p:sldId id="609" r:id="rId70"/>
    <p:sldId id="669" r:id="rId71"/>
    <p:sldId id="618" r:id="rId72"/>
    <p:sldId id="589" r:id="rId73"/>
    <p:sldId id="610" r:id="rId74"/>
    <p:sldId id="624" r:id="rId75"/>
    <p:sldId id="578" r:id="rId76"/>
    <p:sldId id="579" r:id="rId77"/>
    <p:sldId id="625" r:id="rId78"/>
    <p:sldId id="626" r:id="rId79"/>
    <p:sldId id="627" r:id="rId80"/>
    <p:sldId id="628" r:id="rId81"/>
    <p:sldId id="629" r:id="rId82"/>
    <p:sldId id="630" r:id="rId83"/>
    <p:sldId id="631" r:id="rId84"/>
    <p:sldId id="632" r:id="rId85"/>
    <p:sldId id="633" r:id="rId86"/>
    <p:sldId id="634" r:id="rId87"/>
    <p:sldId id="635" r:id="rId88"/>
    <p:sldId id="636" r:id="rId89"/>
    <p:sldId id="688" r:id="rId90"/>
    <p:sldId id="721" r:id="rId91"/>
    <p:sldId id="612" r:id="rId92"/>
    <p:sldId id="621" r:id="rId93"/>
    <p:sldId id="613" r:id="rId94"/>
    <p:sldId id="614" r:id="rId95"/>
    <p:sldId id="725" r:id="rId96"/>
    <p:sldId id="622" r:id="rId97"/>
    <p:sldId id="623" r:id="rId98"/>
    <p:sldId id="639" r:id="rId99"/>
    <p:sldId id="640" r:id="rId100"/>
    <p:sldId id="638" r:id="rId101"/>
    <p:sldId id="641" r:id="rId102"/>
    <p:sldId id="644" r:id="rId103"/>
    <p:sldId id="642" r:id="rId104"/>
    <p:sldId id="643" r:id="rId105"/>
    <p:sldId id="646" r:id="rId106"/>
    <p:sldId id="647" r:id="rId107"/>
    <p:sldId id="645" r:id="rId108"/>
    <p:sldId id="616" r:id="rId109"/>
    <p:sldId id="617" r:id="rId110"/>
    <p:sldId id="691" r:id="rId111"/>
    <p:sldId id="693" r:id="rId112"/>
    <p:sldId id="697" r:id="rId113"/>
    <p:sldId id="702" r:id="rId114"/>
    <p:sldId id="704" r:id="rId115"/>
    <p:sldId id="705" r:id="rId1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FF9900"/>
    <a:srgbClr val="FFFF99"/>
    <a:srgbClr val="00FFFF"/>
    <a:srgbClr val="66FF33"/>
    <a:srgbClr val="66CCFF"/>
    <a:srgbClr val="FF0000"/>
    <a:srgbClr val="D9DE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4" autoAdjust="0"/>
    <p:restoredTop sz="71462" autoAdjust="0"/>
  </p:normalViewPr>
  <p:slideViewPr>
    <p:cSldViewPr snapToGrid="0">
      <p:cViewPr varScale="1">
        <p:scale>
          <a:sx n="42" d="100"/>
          <a:sy n="42" d="100"/>
        </p:scale>
        <p:origin x="195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5" Type="http://schemas.openxmlformats.org/officeDocument/2006/relationships/image" Target="../media/image102.wmf"/><Relationship Id="rId4" Type="http://schemas.openxmlformats.org/officeDocument/2006/relationships/image" Target="../media/image10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AA9D4C-5B9A-4EEC-8642-289DFC7C698C}" type="datetimeFigureOut">
              <a:rPr lang="en-US" smtClean="0"/>
              <a:t>12/12/23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11466-55C5-4CF3-9598-38760188208C}" type="slidenum">
              <a:rPr lang="en-US" smtClean="0"/>
              <a:t>‹#›</a:t>
            </a:fld>
            <a:endParaRPr lang="en-US"/>
          </a:p>
        </p:txBody>
      </p:sp>
    </p:spTree>
    <p:extLst>
      <p:ext uri="{BB962C8B-B14F-4D97-AF65-F5344CB8AC3E}">
        <p14:creationId xmlns:p14="http://schemas.microsoft.com/office/powerpoint/2010/main" val="305874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72A241F-2EA6-4AB4-939A-29BEED1BF981}" type="datetimeFigureOut">
              <a:rPr lang="en-GB"/>
              <a:pPr>
                <a:defRPr/>
              </a:pPr>
              <a:t>12/12/2023</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6514768-1712-4DBD-AC96-CD162AE3235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8" Type="http://schemas.openxmlformats.org/officeDocument/2006/relationships/hyperlink" Target="https://pubs.rsc.org/en/results?searchtext=Author:Siegfried%20Schobesberger" TargetMode="External"/><Relationship Id="rId13" Type="http://schemas.openxmlformats.org/officeDocument/2006/relationships/hyperlink" Target="https://pubs.rsc.org/en/results?searchtext=Author:Hanna%20Vehkamaki" TargetMode="External"/><Relationship Id="rId3" Type="http://schemas.openxmlformats.org/officeDocument/2006/relationships/hyperlink" Target="https://pubs.rsc.org/en/results?searchtext=Author:Neil%20M.%20Donahue" TargetMode="External"/><Relationship Id="rId7" Type="http://schemas.openxmlformats.org/officeDocument/2006/relationships/hyperlink" Target="https://pubs.rsc.org/en/results?searchtext=Author:Francesco%20Riccobono" TargetMode="External"/><Relationship Id="rId12" Type="http://schemas.openxmlformats.org/officeDocument/2006/relationships/hyperlink" Target="https://pubs.rsc.org/en/results?searchtext=Author:Douglas%20R.%20Worsnop"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s://pubs.rsc.org/en/results?searchtext=Author:Ilona%20Riipinen" TargetMode="External"/><Relationship Id="rId11" Type="http://schemas.openxmlformats.org/officeDocument/2006/relationships/hyperlink" Target="https://pubs.rsc.org/en/results?searchtext=Author:Markku%20Kulmala" TargetMode="External"/><Relationship Id="rId5" Type="http://schemas.openxmlformats.org/officeDocument/2006/relationships/hyperlink" Target="https://pubs.rsc.org/en/results?searchtext=Author:Wayne%20Chuang" TargetMode="External"/><Relationship Id="rId10" Type="http://schemas.openxmlformats.org/officeDocument/2006/relationships/hyperlink" Target="https://pubs.rsc.org/en/results?searchtext=Author:Urs%20Baltensperger" TargetMode="External"/><Relationship Id="rId4" Type="http://schemas.openxmlformats.org/officeDocument/2006/relationships/hyperlink" Target="https://pubs.rsc.org/en/results?searchtext=Author:Ismael%20K.%20Ortega" TargetMode="External"/><Relationship Id="rId9" Type="http://schemas.openxmlformats.org/officeDocument/2006/relationships/hyperlink" Target="https://pubs.rsc.org/en/results?searchtext=Author:Josef%20Dommen" TargetMode="External"/><Relationship Id="rId14" Type="http://schemas.openxmlformats.org/officeDocument/2006/relationships/hyperlink" Target="https://pubs.rsc.org/en/journals/journal/fd?issueid=fd013165&amp;type=current&amp;issnprint=1359-6640" TargetMode="Externa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elte.prompt.hu/sites/default/files/tananyagok/AtmosphericChemistry/ch09.html#ftn.d0e13602"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Respiratory_tract" TargetMode="External"/><Relationship Id="rId13" Type="http://schemas.openxmlformats.org/officeDocument/2006/relationships/hyperlink" Target="https://en.wikipedia.org/wiki/Great_Smog_of_London#cite_note-5" TargetMode="External"/><Relationship Id="rId3" Type="http://schemas.openxmlformats.org/officeDocument/2006/relationships/hyperlink" Target="https://en.wikipedia.org/wiki/Air_pollution" TargetMode="External"/><Relationship Id="rId7" Type="http://schemas.openxmlformats.org/officeDocument/2006/relationships/hyperlink" Target="https://en.wikipedia.org/wiki/Pea_soup_fog" TargetMode="External"/><Relationship Id="rId12" Type="http://schemas.openxmlformats.org/officeDocument/2006/relationships/hyperlink" Target="https://en.wikipedia.org/wiki/Great_Smog_of_London#cite_note-4"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Smog" TargetMode="External"/><Relationship Id="rId11" Type="http://schemas.openxmlformats.org/officeDocument/2006/relationships/hyperlink" Target="https://en.wikipedia.org/wiki/Great_Smog_of_London#cite_note-Fumifugium-3" TargetMode="External"/><Relationship Id="rId5" Type="http://schemas.openxmlformats.org/officeDocument/2006/relationships/hyperlink" Target="https://en.wikipedia.org/wiki/Anticyclone" TargetMode="External"/><Relationship Id="rId10" Type="http://schemas.openxmlformats.org/officeDocument/2006/relationships/hyperlink" Target="https://en.wikipedia.org/wiki/Great_Smog_of_London#cite_note-2" TargetMode="External"/><Relationship Id="rId4" Type="http://schemas.openxmlformats.org/officeDocument/2006/relationships/hyperlink" Target="https://en.wikipedia.org/wiki/London" TargetMode="External"/><Relationship Id="rId9" Type="http://schemas.openxmlformats.org/officeDocument/2006/relationships/hyperlink" Target="https://en.wikipedia.org/wiki/Great_Smog_of_London#cite_note-EHP_112_1-1" TargetMode="External"/><Relationship Id="rId14" Type="http://schemas.openxmlformats.org/officeDocument/2006/relationships/hyperlink" Target="https://en.wikipedia.org/wiki/Clean_Air_Act_195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hys.org/news/2018-02-scientists-impacts-aerosol-radiative.html#jC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en.wikipedia.org/wiki/Drag_force" TargetMode="External"/><Relationship Id="rId3" Type="http://schemas.openxmlformats.org/officeDocument/2006/relationships/hyperlink" Target="https://it.wikipedia.org/wiki/Massa_volumica" TargetMode="External"/><Relationship Id="rId7" Type="http://schemas.openxmlformats.org/officeDocument/2006/relationships/hyperlink" Target="https://en.wikipedia.org/wiki/Knudsen_number"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en.wikipedia.org/wiki/No-slip_condition" TargetMode="External"/><Relationship Id="rId5" Type="http://schemas.openxmlformats.org/officeDocument/2006/relationships/hyperlink" Target="https://en.wikipedia.org/wiki/Stokes'_law" TargetMode="External"/><Relationship Id="rId4" Type="http://schemas.openxmlformats.org/officeDocument/2006/relationships/hyperlink" Target="https://it.wikipedia.org/wiki/Viscosit%C3%A0#Viscosit%C3%A0_dinamica" TargetMode="External"/><Relationship Id="rId9" Type="http://schemas.openxmlformats.org/officeDocument/2006/relationships/hyperlink" Target="https://en.wikipedia.org/wiki/Free_molecular_flow"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personal.ems.psu.edu/~brune/m532/meteo532_ch6_atmospheric_particles.htm"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lte.prompt.hu/sites/default/files/tananyagok/AtmosphericChemistry/ch09.html#ftn.d0e1360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2021: </a:t>
            </a:r>
            <a:r>
              <a:rPr lang="en-US" dirty="0" smtClean="0"/>
              <a:t>NUOVO LINK UTILE PER RIVEDERE LE LEZIONI </a:t>
            </a:r>
          </a:p>
          <a:p>
            <a:r>
              <a:rPr lang="en-US" dirty="0" smtClean="0"/>
              <a:t>https://www.dwd.de/EN/research/observing_atmosphere/composition_atmosphere/aerosol/aerosol_node.html;jsessionid=04FD958C9ED5BD5188F4A159211F4EBC.live21073</a:t>
            </a:r>
          </a:p>
          <a:p>
            <a:endParaRPr lang="it-IT" dirty="0" smtClean="0"/>
          </a:p>
          <a:p>
            <a:endParaRPr lang="it-IT" dirty="0" smtClean="0"/>
          </a:p>
          <a:p>
            <a:r>
              <a:rPr lang="it-IT" dirty="0" smtClean="0"/>
              <a:t>European Environment Agency: data</a:t>
            </a:r>
            <a:r>
              <a:rPr lang="it-IT" baseline="0" dirty="0" smtClean="0"/>
              <a:t> on air pollution emissions by Country in EU:</a:t>
            </a:r>
            <a:endParaRPr lang="it-IT" dirty="0" smtClean="0"/>
          </a:p>
          <a:p>
            <a:r>
              <a:rPr lang="en-US" dirty="0" smtClean="0"/>
              <a:t>https://www.eea.europa.eu/data-and-maps/dashboards/air-pollutant-emissions-data-viewer-1</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http://cires1.colorado.edu/jimenez/AtmChem/</a:t>
            </a:r>
          </a:p>
          <a:p>
            <a:r>
              <a:rPr lang="en-US" altLang="en-US" dirty="0" smtClean="0"/>
              <a:t>http://elte.prompt.hu/sites/default/files/tananyagok/AtmosphericChemistry/ch09.html</a:t>
            </a:r>
          </a:p>
          <a:p>
            <a:r>
              <a:rPr lang="en-US" altLang="en-US" dirty="0" smtClean="0"/>
              <a:t>http://iopscience.iop.org/article/10.1088/0957-0233/21/8/085901/meta</a:t>
            </a:r>
          </a:p>
          <a:p>
            <a:r>
              <a:rPr lang="en-US" altLang="en-US" dirty="0" smtClean="0"/>
              <a:t>https://www.ipcc.ch/publications_and_data/ar4/wg1/en/ch2s2-9-2.html</a:t>
            </a:r>
          </a:p>
          <a:p>
            <a:r>
              <a:rPr lang="en-US" altLang="en-US" dirty="0" smtClean="0"/>
              <a:t>https://www.narsto.org/pm_science_assessment:</a:t>
            </a:r>
            <a:r>
              <a:rPr lang="en-US" altLang="en-US" baseline="0" dirty="0" smtClean="0"/>
              <a:t> </a:t>
            </a:r>
            <a:r>
              <a:rPr lang="en-US" altLang="en-US" baseline="0" dirty="0" err="1" smtClean="0"/>
              <a:t>scaricati</a:t>
            </a:r>
            <a:r>
              <a:rPr lang="en-US" altLang="en-US" baseline="0" dirty="0" smtClean="0"/>
              <a:t> </a:t>
            </a:r>
            <a:r>
              <a:rPr lang="en-US" altLang="en-US" baseline="0" dirty="0" err="1" smtClean="0"/>
              <a:t>una</a:t>
            </a:r>
            <a:r>
              <a:rPr lang="en-US" altLang="en-US" baseline="0" dirty="0" smtClean="0"/>
              <a:t> </a:t>
            </a:r>
            <a:r>
              <a:rPr lang="en-US" altLang="en-US" baseline="0" dirty="0" err="1" smtClean="0"/>
              <a:t>serie</a:t>
            </a:r>
            <a:r>
              <a:rPr lang="en-US" altLang="en-US" baseline="0" dirty="0" smtClean="0"/>
              <a:t> di file</a:t>
            </a:r>
          </a:p>
          <a:p>
            <a:r>
              <a:rPr lang="en-US" altLang="en-US" baseline="0" dirty="0" err="1" smtClean="0"/>
              <a:t>Riferimento</a:t>
            </a:r>
            <a:r>
              <a:rPr lang="en-US" altLang="en-US" baseline="0" dirty="0" smtClean="0"/>
              <a:t>: </a:t>
            </a:r>
            <a:r>
              <a:rPr lang="en-US" sz="1200" b="0" i="0" kern="1200" dirty="0" smtClean="0">
                <a:solidFill>
                  <a:schemeClr val="tx1"/>
                </a:solidFill>
                <a:effectLst/>
                <a:latin typeface="+mn-lt"/>
                <a:ea typeface="+mn-ea"/>
                <a:cs typeface="+mn-cs"/>
              </a:rPr>
              <a:t>NARSTO (2004) Particulate Matter Science for Policy Makers: A NARSTO Assessment. P. </a:t>
            </a:r>
            <a:r>
              <a:rPr lang="en-US" sz="1200" b="0" i="0" kern="1200" dirty="0" err="1" smtClean="0">
                <a:solidFill>
                  <a:schemeClr val="tx1"/>
                </a:solidFill>
                <a:effectLst/>
                <a:latin typeface="+mn-lt"/>
                <a:ea typeface="+mn-ea"/>
                <a:cs typeface="+mn-cs"/>
              </a:rPr>
              <a:t>McMurry</a:t>
            </a:r>
            <a:r>
              <a:rPr lang="en-US" sz="1200" b="0" i="0" kern="1200" dirty="0" smtClean="0">
                <a:solidFill>
                  <a:schemeClr val="tx1"/>
                </a:solidFill>
                <a:effectLst/>
                <a:latin typeface="+mn-lt"/>
                <a:ea typeface="+mn-ea"/>
                <a:cs typeface="+mn-cs"/>
              </a:rPr>
              <a:t>, M. Shepherd, and J. Vickery, eds. Cambridge University Press, Cambridge, England. ISBN 0 52 184287 5.</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Libri</a:t>
            </a:r>
            <a:r>
              <a:rPr lang="en-US" dirty="0" smtClean="0"/>
              <a:t> </a:t>
            </a:r>
            <a:r>
              <a:rPr lang="en-US" dirty="0" err="1" smtClean="0"/>
              <a:t>Hewit</a:t>
            </a:r>
            <a:r>
              <a:rPr lang="en-US" dirty="0" smtClean="0"/>
              <a:t> </a:t>
            </a:r>
            <a:r>
              <a:rPr lang="en-US" dirty="0" err="1" smtClean="0"/>
              <a:t>Jacskon</a:t>
            </a:r>
            <a:r>
              <a:rPr lang="en-US" baseline="0" dirty="0" smtClean="0"/>
              <a:t> 169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Seinfeld </a:t>
            </a:r>
            <a:r>
              <a:rPr lang="en-US" baseline="0" dirty="0" err="1" smtClean="0"/>
              <a:t>Pandis</a:t>
            </a:r>
            <a:r>
              <a:rPr lang="en-US" baseline="0" dirty="0" smtClean="0"/>
              <a:t>: 720 per Rayleigh scattering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Aerosol lecture CHEM-5151_S05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Aerosol light scattering _lesson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a:t>
            </a:fld>
            <a:endParaRPr lang="en-GB"/>
          </a:p>
        </p:txBody>
      </p:sp>
    </p:spTree>
    <p:extLst>
      <p:ext uri="{BB962C8B-B14F-4D97-AF65-F5344CB8AC3E}">
        <p14:creationId xmlns:p14="http://schemas.microsoft.com/office/powerpoint/2010/main" val="25754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10</a:t>
            </a:fld>
            <a:endParaRPr lang="en-GB" altLang="en-US" smtClean="0"/>
          </a:p>
        </p:txBody>
      </p:sp>
    </p:spTree>
    <p:extLst>
      <p:ext uri="{BB962C8B-B14F-4D97-AF65-F5344CB8AC3E}">
        <p14:creationId xmlns:p14="http://schemas.microsoft.com/office/powerpoint/2010/main" val="28267072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Nucleation is a fundamental step in atmospheric new-particle formation. However, laboratory experiments on nucleation have systematically failed to demonstrate sulfuric acid particle</a:t>
            </a:r>
          </a:p>
          <a:p>
            <a:r>
              <a:rPr lang="en-US" sz="1200" b="0" i="0" u="none" strike="noStrike" kern="1200" baseline="0" dirty="0" smtClean="0">
                <a:solidFill>
                  <a:schemeClr val="tx1"/>
                </a:solidFill>
                <a:latin typeface="+mn-lt"/>
                <a:ea typeface="+mn-ea"/>
                <a:cs typeface="+mn-cs"/>
              </a:rPr>
              <a:t>formation rates as high as those necessary to account for ambient atmospheric concentrations, and the role of sulfuric acid in atmospheric nucleation has remained a mystery. Here, we report</a:t>
            </a:r>
          </a:p>
          <a:p>
            <a:r>
              <a:rPr lang="en-US" sz="1200" b="0" i="0" u="none" strike="noStrike" kern="1200" baseline="0" dirty="0" smtClean="0">
                <a:solidFill>
                  <a:schemeClr val="tx1"/>
                </a:solidFill>
                <a:latin typeface="+mn-lt"/>
                <a:ea typeface="+mn-ea"/>
                <a:cs typeface="+mn-cs"/>
              </a:rPr>
              <a:t>measurements of new particles (with diameters of approximately 1.5 nanometers) observed immediately after their formation at atmospherically relevant sulfuric acid concentrations.</a:t>
            </a:r>
          </a:p>
          <a:p>
            <a:r>
              <a:rPr lang="en-US" sz="1200" b="0" i="0" u="none" strike="noStrike" kern="1200" baseline="0" dirty="0" smtClean="0">
                <a:solidFill>
                  <a:schemeClr val="tx1"/>
                </a:solidFill>
                <a:latin typeface="+mn-lt"/>
                <a:ea typeface="+mn-ea"/>
                <a:cs typeface="+mn-cs"/>
              </a:rPr>
              <a:t>Furthermore, we show that correlations between measured nucleation rates and sulfuric acid concentrations suggest that freshly formed particles contain one to two sulfuric acid molecules, a</a:t>
            </a:r>
          </a:p>
          <a:p>
            <a:r>
              <a:rPr lang="en-US" sz="1200" b="0" i="0" u="none" strike="noStrike" kern="1200" baseline="0" dirty="0" smtClean="0">
                <a:solidFill>
                  <a:schemeClr val="tx1"/>
                </a:solidFill>
                <a:latin typeface="+mn-lt"/>
                <a:ea typeface="+mn-ea"/>
                <a:cs typeface="+mn-cs"/>
              </a:rPr>
              <a:t>number consistent with assumptions that are based on atmospheric observations. Incorporation of these findings into global models should improve the understanding of the impact of secondary</a:t>
            </a:r>
          </a:p>
          <a:p>
            <a:r>
              <a:rPr lang="en-US" sz="1200" b="0" i="0" u="none" strike="noStrike" kern="1200" baseline="0" dirty="0" smtClean="0">
                <a:solidFill>
                  <a:schemeClr val="tx1"/>
                </a:solidFill>
                <a:latin typeface="+mn-lt"/>
                <a:ea typeface="+mn-ea"/>
                <a:cs typeface="+mn-cs"/>
              </a:rPr>
              <a:t>particle formation on climate.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106</a:t>
            </a:fld>
            <a:endParaRPr lang="en-GB"/>
          </a:p>
        </p:txBody>
      </p:sp>
    </p:spTree>
    <p:extLst>
      <p:ext uri="{BB962C8B-B14F-4D97-AF65-F5344CB8AC3E}">
        <p14:creationId xmlns:p14="http://schemas.microsoft.com/office/powerpoint/2010/main" val="15441247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Vedere anche </a:t>
            </a:r>
            <a:r>
              <a:rPr lang="en-US" sz="1200" b="1" i="0" kern="1200" dirty="0" smtClean="0">
                <a:solidFill>
                  <a:schemeClr val="tx1"/>
                </a:solidFill>
                <a:effectLst/>
                <a:latin typeface="+mn-lt"/>
                <a:ea typeface="+mn-ea"/>
                <a:cs typeface="+mn-cs"/>
              </a:rPr>
              <a:t>How do organic vapors contribute to new-particle formation?</a:t>
            </a:r>
          </a:p>
          <a:p>
            <a:r>
              <a:rPr lang="en-US" sz="1200" b="0" i="0" kern="1200" dirty="0" smtClean="0">
                <a:solidFill>
                  <a:schemeClr val="tx1"/>
                </a:solidFill>
                <a:effectLst/>
                <a:latin typeface="+mn-lt"/>
                <a:ea typeface="+mn-ea"/>
                <a:cs typeface="+mn-cs"/>
                <a:hlinkClick r:id="rId3"/>
              </a:rPr>
              <a:t>Neil M. Donahue</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Ismael K. </a:t>
            </a:r>
            <a:r>
              <a:rPr lang="en-US" sz="1200" b="0" i="0" kern="1200" dirty="0" err="1" smtClean="0">
                <a:solidFill>
                  <a:schemeClr val="tx1"/>
                </a:solidFill>
                <a:effectLst/>
                <a:latin typeface="+mn-lt"/>
                <a:ea typeface="+mn-ea"/>
                <a:cs typeface="+mn-cs"/>
                <a:hlinkClick r:id="rId4"/>
              </a:rPr>
              <a:t>Ortega</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5"/>
              </a:rPr>
              <a:t>Wayne </a:t>
            </a:r>
            <a:r>
              <a:rPr lang="en-US" sz="1200" b="0" i="0" kern="1200" dirty="0" err="1" smtClean="0">
                <a:solidFill>
                  <a:schemeClr val="tx1"/>
                </a:solidFill>
                <a:effectLst/>
                <a:latin typeface="+mn-lt"/>
                <a:ea typeface="+mn-ea"/>
                <a:cs typeface="+mn-cs"/>
                <a:hlinkClick r:id="rId5"/>
              </a:rPr>
              <a:t>Chuang</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6"/>
              </a:rPr>
              <a:t>Ilona </a:t>
            </a:r>
            <a:r>
              <a:rPr lang="en-US" sz="1200" b="0" i="0" kern="1200" dirty="0" err="1" smtClean="0">
                <a:solidFill>
                  <a:schemeClr val="tx1"/>
                </a:solidFill>
                <a:effectLst/>
                <a:latin typeface="+mn-lt"/>
                <a:ea typeface="+mn-ea"/>
                <a:cs typeface="+mn-cs"/>
                <a:hlinkClick r:id="rId6"/>
              </a:rPr>
              <a:t>Riipinen</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abcd</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7"/>
              </a:rPr>
              <a:t>Francesco </a:t>
            </a:r>
            <a:r>
              <a:rPr lang="en-US" sz="1200" b="0" i="0" kern="1200" dirty="0" err="1" smtClean="0">
                <a:solidFill>
                  <a:schemeClr val="tx1"/>
                </a:solidFill>
                <a:effectLst/>
                <a:latin typeface="+mn-lt"/>
                <a:ea typeface="+mn-ea"/>
                <a:cs typeface="+mn-cs"/>
                <a:hlinkClick r:id="rId7"/>
              </a:rPr>
              <a:t>Riccobono</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8"/>
              </a:rPr>
              <a:t>Siegfried </a:t>
            </a:r>
            <a:r>
              <a:rPr lang="en-US" sz="1200" b="0" i="0" kern="1200" dirty="0" err="1" smtClean="0">
                <a:solidFill>
                  <a:schemeClr val="tx1"/>
                </a:solidFill>
                <a:effectLst/>
                <a:latin typeface="+mn-lt"/>
                <a:ea typeface="+mn-ea"/>
                <a:cs typeface="+mn-cs"/>
                <a:hlinkClick r:id="rId8"/>
              </a:rPr>
              <a:t>Schobesberger</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9"/>
              </a:rPr>
              <a:t>Josef </a:t>
            </a:r>
            <a:r>
              <a:rPr lang="en-US" sz="1200" b="0" i="0" kern="1200" dirty="0" err="1" smtClean="0">
                <a:solidFill>
                  <a:schemeClr val="tx1"/>
                </a:solidFill>
                <a:effectLst/>
                <a:latin typeface="+mn-lt"/>
                <a:ea typeface="+mn-ea"/>
                <a:cs typeface="+mn-cs"/>
                <a:hlinkClick r:id="rId9"/>
              </a:rPr>
              <a:t>Dommen</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10"/>
              </a:rPr>
              <a:t>Urs</a:t>
            </a:r>
            <a:r>
              <a:rPr lang="en-US" sz="1200" b="0" i="0" kern="1200" dirty="0" smtClean="0">
                <a:solidFill>
                  <a:schemeClr val="tx1"/>
                </a:solidFill>
                <a:effectLst/>
                <a:latin typeface="+mn-lt"/>
                <a:ea typeface="+mn-ea"/>
                <a:cs typeface="+mn-cs"/>
                <a:hlinkClick r:id="rId10"/>
              </a:rPr>
              <a:t> </a:t>
            </a:r>
            <a:r>
              <a:rPr lang="en-US" sz="1200" b="0" i="0" kern="1200" dirty="0" err="1" smtClean="0">
                <a:solidFill>
                  <a:schemeClr val="tx1"/>
                </a:solidFill>
                <a:effectLst/>
                <a:latin typeface="+mn-lt"/>
                <a:ea typeface="+mn-ea"/>
                <a:cs typeface="+mn-cs"/>
                <a:hlinkClick r:id="rId10"/>
              </a:rPr>
              <a:t>Baltensperger</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11"/>
              </a:rPr>
              <a:t>Markku</a:t>
            </a:r>
            <a:r>
              <a:rPr lang="en-US" sz="1200" b="0" i="0" kern="1200" dirty="0" smtClean="0">
                <a:solidFill>
                  <a:schemeClr val="tx1"/>
                </a:solidFill>
                <a:effectLst/>
                <a:latin typeface="+mn-lt"/>
                <a:ea typeface="+mn-ea"/>
                <a:cs typeface="+mn-cs"/>
                <a:hlinkClick r:id="rId11"/>
              </a:rPr>
              <a:t> </a:t>
            </a:r>
            <a:r>
              <a:rPr lang="en-US" sz="1200" b="0" i="0" kern="1200" dirty="0" err="1" smtClean="0">
                <a:solidFill>
                  <a:schemeClr val="tx1"/>
                </a:solidFill>
                <a:effectLst/>
                <a:latin typeface="+mn-lt"/>
                <a:ea typeface="+mn-ea"/>
                <a:cs typeface="+mn-cs"/>
                <a:hlinkClick r:id="rId11"/>
              </a:rPr>
              <a:t>Kulmala</a:t>
            </a:r>
            <a:r>
              <a:rPr lang="en-US" sz="1200" b="0" i="0" kern="1200" dirty="0" err="1" smtClean="0">
                <a:solidFill>
                  <a:schemeClr val="tx1"/>
                </a:solidFill>
                <a:effectLst/>
                <a:latin typeface="+mn-lt"/>
                <a:ea typeface="+mn-ea"/>
                <a:cs typeface="+mn-cs"/>
              </a:rPr>
              <a:t>,</a:t>
            </a:r>
            <a:r>
              <a:rPr lang="en-US" sz="1200" b="0" i="0" kern="1200" baseline="30000" dirty="0" err="1"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12"/>
              </a:rPr>
              <a:t>Douglas R. </a:t>
            </a:r>
            <a:r>
              <a:rPr lang="en-US" sz="1200" b="0" i="0" kern="1200" dirty="0" err="1" smtClean="0">
                <a:solidFill>
                  <a:schemeClr val="tx1"/>
                </a:solidFill>
                <a:effectLst/>
                <a:latin typeface="+mn-lt"/>
                <a:ea typeface="+mn-ea"/>
                <a:cs typeface="+mn-cs"/>
                <a:hlinkClick r:id="rId12"/>
              </a:rPr>
              <a:t>Worsnop</a:t>
            </a:r>
            <a:r>
              <a:rPr lang="en-US" sz="1200" b="0" i="0" kern="1200" baseline="30000" dirty="0" err="1" smtClean="0">
                <a:solidFill>
                  <a:schemeClr val="tx1"/>
                </a:solidFill>
                <a:effectLst/>
                <a:latin typeface="+mn-lt"/>
                <a:ea typeface="+mn-ea"/>
                <a:cs typeface="+mn-cs"/>
              </a:rPr>
              <a:t>be</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13"/>
              </a:rPr>
              <a:t>Hanna </a:t>
            </a:r>
            <a:r>
              <a:rPr lang="en-US" sz="1200" b="0" i="0" kern="1200" dirty="0" err="1" smtClean="0">
                <a:solidFill>
                  <a:schemeClr val="tx1"/>
                </a:solidFill>
                <a:effectLst/>
                <a:latin typeface="+mn-lt"/>
                <a:ea typeface="+mn-ea"/>
                <a:cs typeface="+mn-cs"/>
                <a:hlinkClick r:id="rId13"/>
              </a:rPr>
              <a:t>Vehkamaki</a:t>
            </a:r>
            <a:r>
              <a:rPr lang="en-US" sz="1200" b="0" i="0" kern="1200" baseline="30000" dirty="0" err="1"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p>
          <a:p>
            <a:r>
              <a:rPr lang="it-IT" sz="1200" b="0" i="0" u="none" strike="noStrike" kern="1200" baseline="0" dirty="0" smtClean="0">
                <a:solidFill>
                  <a:schemeClr val="tx1"/>
                </a:solidFill>
                <a:latin typeface="+mn-lt"/>
                <a:ea typeface="+mn-ea"/>
                <a:cs typeface="+mn-cs"/>
              </a:rPr>
              <a:t>Faraday Discussions </a:t>
            </a:r>
            <a:r>
              <a:rPr lang="en-US" sz="1200" b="0" i="0" u="none" strike="noStrike" kern="1200" smtClean="0">
                <a:solidFill>
                  <a:schemeClr val="tx1"/>
                </a:solidFill>
                <a:effectLst/>
                <a:latin typeface="+mn-lt"/>
                <a:ea typeface="+mn-ea"/>
                <a:cs typeface="+mn-cs"/>
                <a:hlinkClick r:id="rId14" tooltip="Volume 165, 2013"/>
              </a:rPr>
              <a:t>Volume 165, 2013</a:t>
            </a:r>
            <a:endParaRPr lang="it-IT" sz="1200" b="0" i="0" u="none" strike="noStrike" kern="1200" baseline="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New particle formation in the atmosphere is an important parameter in governing the radiative forcing of atmospheric aerosols.</a:t>
            </a:r>
          </a:p>
          <a:p>
            <a:r>
              <a:rPr lang="en-US" sz="1200" b="0" i="0" u="none" strike="noStrike" kern="1200" baseline="0" dirty="0" smtClean="0">
                <a:solidFill>
                  <a:schemeClr val="tx1"/>
                </a:solidFill>
                <a:latin typeface="+mn-lt"/>
                <a:ea typeface="+mn-ea"/>
                <a:cs typeface="+mn-cs"/>
              </a:rPr>
              <a:t>However, detailed nucleation mechanisms remain ambiguous, as laboratory data have so far not been successful in explaining atmospheric nucleation. We investigated the formation of new particles in a smog chamber simulating the photochemical formation of H2SO4 and organic condensable species. Nucleation occurs at H2SO4 concentrations similar to those found in the ambient atmosphere during nucleation events. The measured particle formation</a:t>
            </a:r>
          </a:p>
          <a:p>
            <a:r>
              <a:rPr lang="en-US" sz="1200" b="0" i="0" u="none" strike="noStrike" kern="1200" baseline="0" dirty="0" smtClean="0">
                <a:solidFill>
                  <a:schemeClr val="tx1"/>
                </a:solidFill>
                <a:latin typeface="+mn-lt"/>
                <a:ea typeface="+mn-ea"/>
                <a:cs typeface="+mn-cs"/>
              </a:rPr>
              <a:t>rates are proportional to the product of the concentrations of H2SO4 and an organic molecule. This suggests that only one H2SO4 molecule and one organic molecule are involved in the rate-limiting step of the observed nucleation process. Parameterizing</a:t>
            </a:r>
          </a:p>
          <a:p>
            <a:r>
              <a:rPr lang="en-US" sz="1200" b="0" i="0" u="none" strike="noStrike" kern="1200" baseline="0" dirty="0" smtClean="0">
                <a:solidFill>
                  <a:schemeClr val="tx1"/>
                </a:solidFill>
                <a:latin typeface="+mn-lt"/>
                <a:ea typeface="+mn-ea"/>
                <a:cs typeface="+mn-cs"/>
              </a:rPr>
              <a:t>this process in a global aerosol model results in substantially better agreement with ambient observations compared to control</a:t>
            </a:r>
          </a:p>
          <a:p>
            <a:r>
              <a:rPr lang="en-US" sz="1200" b="0" i="0" u="none" strike="noStrike" kern="1200" baseline="0" dirty="0" smtClean="0">
                <a:solidFill>
                  <a:schemeClr val="tx1"/>
                </a:solidFill>
                <a:latin typeface="+mn-lt"/>
                <a:ea typeface="+mn-ea"/>
                <a:cs typeface="+mn-cs"/>
              </a:rPr>
              <a:t>runs.</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the figure: </a:t>
            </a:r>
            <a:r>
              <a:rPr lang="en-US" sz="1200" b="0" i="0" u="none" strike="noStrike" kern="1200" baseline="0" dirty="0" smtClean="0">
                <a:solidFill>
                  <a:schemeClr val="tx1"/>
                </a:solidFill>
                <a:latin typeface="+mn-lt"/>
                <a:ea typeface="+mn-ea"/>
                <a:cs typeface="+mn-cs"/>
              </a:rPr>
              <a:t>estimated nucleation rates (J1.5) from this study and atmospheric nucleation rates from </a:t>
            </a:r>
            <a:r>
              <a:rPr lang="en-US" sz="1200" b="0" i="0" u="none" strike="noStrike" kern="1200" baseline="0" dirty="0" err="1" smtClean="0">
                <a:solidFill>
                  <a:schemeClr val="tx1"/>
                </a:solidFill>
                <a:latin typeface="+mn-lt"/>
                <a:ea typeface="+mn-ea"/>
                <a:cs typeface="+mn-cs"/>
              </a:rPr>
              <a:t>Hyytiälä</a:t>
            </a:r>
            <a:r>
              <a:rPr lang="en-US" sz="1200" b="0" i="0" u="none" strike="noStrike" kern="1200" baseline="0" dirty="0" smtClean="0">
                <a:solidFill>
                  <a:schemeClr val="tx1"/>
                </a:solidFill>
                <a:latin typeface="+mn-lt"/>
                <a:ea typeface="+mn-ea"/>
                <a:cs typeface="+mn-cs"/>
              </a:rPr>
              <a:t>, Finland (7) as a function of gaseous H2SO4</a:t>
            </a:r>
          </a:p>
          <a:p>
            <a:r>
              <a:rPr lang="en-US" sz="1200" b="0" i="0" u="none" strike="noStrike" kern="1200" baseline="0" dirty="0" smtClean="0">
                <a:solidFill>
                  <a:schemeClr val="tx1"/>
                </a:solidFill>
                <a:latin typeface="+mn-lt"/>
                <a:ea typeface="+mn-ea"/>
                <a:cs typeface="+mn-cs"/>
              </a:rPr>
              <a:t>concentration. Colored symbols: this study; gray symbols: ambient data. The black lines represent log(J1.5)= m · log(H2SO4)+ b with slopes of m=1 and 2.  The colored lines indicate the slope of the nucleation rate as a function of the H2SO4 concentration at roughly constant </a:t>
            </a:r>
            <a:r>
              <a:rPr lang="en-US" sz="1200" b="0" i="0" u="none" strike="noStrike" kern="1200" baseline="0" dirty="0" err="1" smtClean="0">
                <a:solidFill>
                  <a:schemeClr val="tx1"/>
                </a:solidFill>
                <a:latin typeface="+mn-lt"/>
                <a:ea typeface="+mn-ea"/>
                <a:cs typeface="+mn-cs"/>
              </a:rPr>
              <a:t>NucOrg</a:t>
            </a:r>
            <a:r>
              <a:rPr lang="en-US" sz="1200" b="0" i="0" u="none" strike="noStrike" kern="1200" baseline="0" dirty="0" smtClean="0">
                <a:solidFill>
                  <a:schemeClr val="tx1"/>
                </a:solidFill>
                <a:latin typeface="+mn-lt"/>
                <a:ea typeface="+mn-ea"/>
                <a:cs typeface="+mn-cs"/>
              </a:rPr>
              <a:t>, which</a:t>
            </a:r>
          </a:p>
          <a:p>
            <a:r>
              <a:rPr lang="en-US" sz="1200" b="0" i="0" u="none" strike="noStrike" kern="1200" baseline="0" dirty="0" smtClean="0">
                <a:solidFill>
                  <a:schemeClr val="tx1"/>
                </a:solidFill>
                <a:latin typeface="+mn-lt"/>
                <a:ea typeface="+mn-ea"/>
                <a:cs typeface="+mn-cs"/>
              </a:rPr>
              <a:t>is binned to concentration intervals </a:t>
            </a:r>
          </a:p>
          <a:p>
            <a:r>
              <a:rPr lang="en-US" sz="1200" b="0" i="0" u="none" strike="noStrike" kern="1200" baseline="0" dirty="0" smtClean="0">
                <a:solidFill>
                  <a:schemeClr val="tx1"/>
                </a:solidFill>
                <a:latin typeface="+mn-lt"/>
                <a:ea typeface="+mn-ea"/>
                <a:cs typeface="+mn-cs"/>
              </a:rPr>
              <a:t>The scatter of the atmospheric nucleation rates is attributed to varying temperature, humidity, or varying contributions of unknown species in the nucleation process (29). Our laboratory data</a:t>
            </a:r>
          </a:p>
          <a:p>
            <a:r>
              <a:rPr lang="en-US" sz="1200" b="0" i="0" u="none" strike="noStrike" kern="1200" baseline="0" dirty="0" smtClean="0">
                <a:solidFill>
                  <a:schemeClr val="tx1"/>
                </a:solidFill>
                <a:latin typeface="+mn-lt"/>
                <a:ea typeface="+mn-ea"/>
                <a:cs typeface="+mn-cs"/>
              </a:rPr>
              <a:t>agree surprisingly well with nucleation rates observed in the atmosphere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107</a:t>
            </a:fld>
            <a:endParaRPr lang="en-GB"/>
          </a:p>
        </p:txBody>
      </p:sp>
    </p:spTree>
    <p:extLst>
      <p:ext uri="{BB962C8B-B14F-4D97-AF65-F5344CB8AC3E}">
        <p14:creationId xmlns:p14="http://schemas.microsoft.com/office/powerpoint/2010/main" val="41589432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Heterogeneous reactions are those involving more than one phase, such as reactions of gaseous molecules</a:t>
            </a:r>
          </a:p>
          <a:p>
            <a:r>
              <a:rPr lang="en-US" sz="1200" b="0" i="0" u="none" strike="noStrike" kern="1200" baseline="0" dirty="0" smtClean="0">
                <a:solidFill>
                  <a:schemeClr val="tx1"/>
                </a:solidFill>
                <a:latin typeface="+mn-lt"/>
                <a:ea typeface="+mn-ea"/>
                <a:cs typeface="+mn-cs"/>
              </a:rPr>
              <a:t>with compounds on a solid or liquid surface or in bulk liquids. Some reactions that are </a:t>
            </a:r>
            <a:r>
              <a:rPr lang="en-US" sz="1200" b="0" i="0" u="none" strike="noStrike" kern="1200" baseline="0" dirty="0" err="1" smtClean="0">
                <a:solidFill>
                  <a:schemeClr val="tx1"/>
                </a:solidFill>
                <a:latin typeface="+mn-lt"/>
                <a:ea typeface="+mn-ea"/>
                <a:cs typeface="+mn-cs"/>
              </a:rPr>
              <a:t>unfavourable</a:t>
            </a:r>
            <a:r>
              <a:rPr lang="en-US" sz="1200" b="0" i="0" u="none" strike="noStrike" kern="1200" baseline="0" dirty="0" smtClean="0">
                <a:solidFill>
                  <a:schemeClr val="tx1"/>
                </a:solidFill>
                <a:latin typeface="+mn-lt"/>
                <a:ea typeface="+mn-ea"/>
                <a:cs typeface="+mn-cs"/>
              </a:rPr>
              <a:t> in the gas phase are able to occur on the surfaces or in the bulk of atmospheric aerosol particles.</a:t>
            </a:r>
          </a:p>
          <a:p>
            <a:r>
              <a:rPr lang="en-US" sz="1200" b="0" i="0" u="none" strike="noStrike" kern="1200" baseline="0" dirty="0" smtClean="0">
                <a:solidFill>
                  <a:schemeClr val="tx1"/>
                </a:solidFill>
                <a:latin typeface="+mn-lt"/>
                <a:ea typeface="+mn-ea"/>
                <a:cs typeface="+mn-cs"/>
              </a:rPr>
              <a:t>There are two different implications when considering heterogeneous chemistry, they modify the aerosol composition and they influence gas-phase chemistry. The most basic example of a heterogeneous</a:t>
            </a:r>
          </a:p>
          <a:p>
            <a:r>
              <a:rPr lang="en-US" sz="1200" b="0" i="0" u="none" strike="noStrike" kern="1200" baseline="0" dirty="0" smtClean="0">
                <a:solidFill>
                  <a:schemeClr val="tx1"/>
                </a:solidFill>
                <a:latin typeface="+mn-lt"/>
                <a:ea typeface="+mn-ea"/>
                <a:cs typeface="+mn-cs"/>
              </a:rPr>
              <a:t>Reaction is the adsorption of a gaseous molecule </a:t>
            </a:r>
            <a:r>
              <a:rPr lang="fr-FR" sz="1200" b="0" i="0" u="none" strike="noStrike" kern="1200" baseline="0" dirty="0" smtClean="0">
                <a:solidFill>
                  <a:schemeClr val="tx1"/>
                </a:solidFill>
                <a:latin typeface="+mn-lt"/>
                <a:ea typeface="+mn-ea"/>
                <a:cs typeface="+mn-cs"/>
              </a:rPr>
              <a:t>onto a </a:t>
            </a:r>
            <a:r>
              <a:rPr lang="fr-FR" sz="1200" b="0" i="0" u="none" strike="noStrike" kern="1200" baseline="0" dirty="0" err="1" smtClean="0">
                <a:solidFill>
                  <a:schemeClr val="tx1"/>
                </a:solidFill>
                <a:latin typeface="+mn-lt"/>
                <a:ea typeface="+mn-ea"/>
                <a:cs typeface="+mn-cs"/>
              </a:rPr>
              <a:t>solid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particle</a:t>
            </a:r>
            <a:r>
              <a:rPr lang="fr-FR" sz="1200" b="0" i="0" u="none" strike="noStrike" kern="1200" baseline="0" dirty="0" smtClean="0">
                <a:solidFill>
                  <a:schemeClr val="tx1"/>
                </a:solidFill>
                <a:latin typeface="+mn-lt"/>
                <a:ea typeface="+mn-ea"/>
                <a:cs typeface="+mn-cs"/>
              </a:rPr>
              <a:t> surface </a:t>
            </a:r>
            <a:r>
              <a:rPr lang="en-US" sz="1200" b="0" i="0" u="none" strike="noStrike" kern="1200" baseline="0" dirty="0" smtClean="0">
                <a:solidFill>
                  <a:schemeClr val="tx1"/>
                </a:solidFill>
                <a:latin typeface="+mn-lt"/>
                <a:ea typeface="+mn-ea"/>
                <a:cs typeface="+mn-cs"/>
              </a:rPr>
              <a:t>The adsorbed molecule may also undergo a chemical reaction on/in the aerosol, resulting in either an altered aerosol composition or a release of</a:t>
            </a:r>
          </a:p>
          <a:p>
            <a:r>
              <a:rPr lang="en-US" sz="1200" b="0" i="0" u="none" strike="noStrike" kern="1200" baseline="0" dirty="0" smtClean="0">
                <a:solidFill>
                  <a:schemeClr val="tx1"/>
                </a:solidFill>
                <a:latin typeface="+mn-lt"/>
                <a:ea typeface="+mn-ea"/>
                <a:cs typeface="+mn-cs"/>
              </a:rPr>
              <a:t>a reaction product into the gas phase, or both.</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108</a:t>
            </a:fld>
            <a:endParaRPr lang="en-GB"/>
          </a:p>
        </p:txBody>
      </p:sp>
    </p:spTree>
    <p:extLst>
      <p:ext uri="{BB962C8B-B14F-4D97-AF65-F5344CB8AC3E}">
        <p14:creationId xmlns:p14="http://schemas.microsoft.com/office/powerpoint/2010/main" val="11885998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109</a:t>
            </a:fld>
            <a:endParaRPr lang="en-GB"/>
          </a:p>
        </p:txBody>
      </p:sp>
    </p:spTree>
    <p:extLst>
      <p:ext uri="{BB962C8B-B14F-4D97-AF65-F5344CB8AC3E}">
        <p14:creationId xmlns:p14="http://schemas.microsoft.com/office/powerpoint/2010/main" val="15203062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Secondary organic PM is formed when VOCs are oxidized in the atmosphere to form higher polarity and therefore lower volatility reaction products that then</a:t>
            </a:r>
          </a:p>
          <a:p>
            <a:r>
              <a:rPr lang="en-US" sz="1200" b="0" i="0" u="none" strike="noStrike" kern="1200" baseline="0" dirty="0" smtClean="0">
                <a:solidFill>
                  <a:schemeClr val="tx1"/>
                </a:solidFill>
                <a:latin typeface="+mn-lt"/>
                <a:ea typeface="+mn-ea"/>
                <a:cs typeface="+mn-cs"/>
              </a:rPr>
              <a:t>condense and thereby increase the mass concentration of PM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111</a:t>
            </a:fld>
            <a:endParaRPr lang="en-GB"/>
          </a:p>
        </p:txBody>
      </p:sp>
    </p:spTree>
    <p:extLst>
      <p:ext uri="{BB962C8B-B14F-4D97-AF65-F5344CB8AC3E}">
        <p14:creationId xmlns:p14="http://schemas.microsoft.com/office/powerpoint/2010/main" val="15133635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Aerosols can be removed from the atmosphere by different ways </a:t>
            </a:r>
            <a:r>
              <a:rPr lang="en-US" sz="1200" b="1" i="0" kern="1200" dirty="0" smtClean="0">
                <a:solidFill>
                  <a:schemeClr val="tx1"/>
                </a:solidFill>
                <a:effectLst/>
                <a:latin typeface="+mn-lt"/>
                <a:ea typeface="+mn-ea"/>
                <a:cs typeface="+mn-cs"/>
              </a:rPr>
              <a:t>in the function of their size and disposition</a:t>
            </a:r>
            <a:r>
              <a:rPr lang="en-US" sz="1200" b="0" i="0" kern="1200" dirty="0" smtClean="0">
                <a:solidFill>
                  <a:schemeClr val="tx1"/>
                </a:solidFill>
                <a:effectLst/>
                <a:latin typeface="+mn-lt"/>
                <a:ea typeface="+mn-ea"/>
                <a:cs typeface="+mn-cs"/>
              </a:rPr>
              <a:t>. Two main types of removing processes of aerosol particles </a:t>
            </a:r>
            <a:r>
              <a:rPr lang="en-US" sz="1200" b="1" i="0" kern="1200" dirty="0" smtClean="0">
                <a:solidFill>
                  <a:schemeClr val="tx1"/>
                </a:solidFill>
                <a:effectLst/>
                <a:latin typeface="+mn-lt"/>
                <a:ea typeface="+mn-ea"/>
                <a:cs typeface="+mn-cs"/>
              </a:rPr>
              <a:t>are wet and dry deposition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In an annual global mean, about 80–90% of aerosol particles are removed from the atmosphere by in-cloud and below-cloud scavenging (wet deposition). Remaining part of particles is removed by different ways of dry deposition.</a:t>
            </a:r>
          </a:p>
          <a:p>
            <a:r>
              <a:rPr lang="en-US" sz="1200" b="0" i="0" kern="1200" dirty="0" smtClean="0">
                <a:solidFill>
                  <a:schemeClr val="tx1"/>
                </a:solidFill>
                <a:effectLst/>
                <a:latin typeface="+mn-lt"/>
                <a:ea typeface="+mn-ea"/>
                <a:cs typeface="+mn-cs"/>
              </a:rPr>
              <a:t>Wet deposition processes (the main sink of atmospheric aerosol particles):</a:t>
            </a:r>
          </a:p>
          <a:p>
            <a:r>
              <a:rPr lang="en-US" sz="1200" b="0" i="0" kern="1200" dirty="0" smtClean="0">
                <a:solidFill>
                  <a:schemeClr val="tx1"/>
                </a:solidFill>
                <a:effectLst/>
                <a:latin typeface="+mn-lt"/>
                <a:ea typeface="+mn-ea"/>
                <a:cs typeface="+mn-cs"/>
              </a:rPr>
              <a:t>Rain-out and washout: a part of cloud droplets form precipitation which reaches Earth’s surface removing aerosols from cloud and from the column of air below the cloud.</a:t>
            </a:r>
          </a:p>
          <a:p>
            <a:r>
              <a:rPr lang="en-US" sz="1200" b="0" i="0" kern="1200" dirty="0" smtClean="0">
                <a:solidFill>
                  <a:schemeClr val="tx1"/>
                </a:solidFill>
                <a:effectLst/>
                <a:latin typeface="+mn-lt"/>
                <a:ea typeface="+mn-ea"/>
                <a:cs typeface="+mn-cs"/>
              </a:rPr>
              <a:t>Cloud deposition: deposition form of aerosols in high elevation ecosystems due to interception of cloud droplets by vegetation.</a:t>
            </a:r>
          </a:p>
          <a:p>
            <a:r>
              <a:rPr lang="en-US" sz="1200" b="0" i="0" kern="1200" dirty="0" smtClean="0">
                <a:solidFill>
                  <a:schemeClr val="tx1"/>
                </a:solidFill>
                <a:effectLst/>
                <a:latin typeface="+mn-lt"/>
                <a:ea typeface="+mn-ea"/>
                <a:cs typeface="+mn-cs"/>
              </a:rPr>
              <a:t>Dry deposition processes (less important on a global scale):</a:t>
            </a:r>
          </a:p>
          <a:p>
            <a:r>
              <a:rPr lang="en-US" sz="1200" b="0" i="0" kern="1200" dirty="0" smtClean="0">
                <a:solidFill>
                  <a:schemeClr val="tx1"/>
                </a:solidFill>
                <a:effectLst/>
                <a:latin typeface="+mn-lt"/>
                <a:ea typeface="+mn-ea"/>
                <a:cs typeface="+mn-cs"/>
              </a:rPr>
              <a:t>Turbulent diffusion: for larger particles (with a diameter larger than 1 µm) eddy diffusivity becomes important.</a:t>
            </a:r>
          </a:p>
          <a:p>
            <a:r>
              <a:rPr lang="en-US" sz="1200" b="0" i="0" kern="1200" dirty="0" smtClean="0">
                <a:solidFill>
                  <a:schemeClr val="tx1"/>
                </a:solidFill>
                <a:effectLst/>
                <a:latin typeface="+mn-lt"/>
                <a:ea typeface="+mn-ea"/>
                <a:cs typeface="+mn-cs"/>
              </a:rPr>
              <a:t>Gravitational settling (sedimentation): larger particles are influenced more by gravity and fall back to the surface. This process becomes increasingly important for particle sizes above 1 µm.</a:t>
            </a:r>
          </a:p>
          <a:p>
            <a:r>
              <a:rPr lang="en-US" sz="1200" b="0" i="0" kern="1200" dirty="0" smtClean="0">
                <a:solidFill>
                  <a:schemeClr val="tx1"/>
                </a:solidFill>
                <a:effectLst/>
                <a:latin typeface="+mn-lt"/>
                <a:ea typeface="+mn-ea"/>
                <a:cs typeface="+mn-cs"/>
              </a:rPr>
              <a:t>Impaction: if a particle cannot follow the flow streamline around an obstacle (e.g. a larger particle), small particle can hit this obstacle (Figure 9.3).</a:t>
            </a:r>
          </a:p>
          <a:p>
            <a:r>
              <a:rPr lang="en-US" sz="1200" b="0" i="0" kern="1200" dirty="0" smtClean="0">
                <a:solidFill>
                  <a:schemeClr val="tx1"/>
                </a:solidFill>
                <a:effectLst/>
                <a:latin typeface="+mn-lt"/>
                <a:ea typeface="+mn-ea"/>
                <a:cs typeface="+mn-cs"/>
              </a:rPr>
              <a:t>Interception: if an object is not directly in the path of particle moving in the gas stream (as in case of impaction), but particle approaches the edge of the obstacles, it may collected by the obstacle (Figure 9.4).</a:t>
            </a:r>
          </a:p>
          <a:p>
            <a:r>
              <a:rPr lang="en-US" sz="1200" b="0" i="0" kern="1200" dirty="0" smtClean="0">
                <a:solidFill>
                  <a:schemeClr val="tx1"/>
                </a:solidFill>
                <a:effectLst/>
                <a:latin typeface="+mn-lt"/>
                <a:ea typeface="+mn-ea"/>
                <a:cs typeface="+mn-cs"/>
              </a:rPr>
              <a:t>Brownian diffusion: randomly moving smaller particles bump each other (thermal coagulation</a:t>
            </a:r>
            <a:r>
              <a:rPr lang="en-US" sz="1200" b="0" i="0" kern="1200" baseline="30000" dirty="0" smtClean="0">
                <a:solidFill>
                  <a:schemeClr val="tx1"/>
                </a:solidFill>
                <a:effectLst/>
                <a:latin typeface="+mn-lt"/>
                <a:ea typeface="+mn-ea"/>
                <a:cs typeface="+mn-cs"/>
                <a:hlinkClick r:id="rId3"/>
              </a:rPr>
              <a:t>[21]</a:t>
            </a:r>
            <a:r>
              <a:rPr lang="en-US" sz="1200" b="0" i="0" kern="1200" dirty="0" smtClean="0">
                <a:solidFill>
                  <a:schemeClr val="tx1"/>
                </a:solidFill>
                <a:effectLst/>
                <a:latin typeface="+mn-lt"/>
                <a:ea typeface="+mn-ea"/>
                <a:cs typeface="+mn-cs"/>
              </a:rPr>
              <a:t>) or to a larger obstacles (Figure 9.5). This process dominates for particle sizes below 0.2 µm. Brownian diffusion coefficients increase as particle diameter decreases. Additionally, in a very thin (about 1 mm) layer over the surface, the Brownian diffusion becomes more important for larger particles too.</a:t>
            </a:r>
            <a:endParaRPr lang="it-IT" altLang="en-US" sz="1200" b="0" i="0" kern="1200" dirty="0" smtClean="0">
              <a:solidFill>
                <a:schemeClr val="tx1"/>
              </a:solidFill>
              <a:effectLst/>
              <a:latin typeface="+mn-lt"/>
              <a:ea typeface="+mn-ea"/>
              <a:cs typeface="+mn-cs"/>
            </a:endParaRPr>
          </a:p>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112</a:t>
            </a:fld>
            <a:endParaRPr lang="en-GB" altLang="en-US" smtClean="0"/>
          </a:p>
        </p:txBody>
      </p:sp>
    </p:spTree>
    <p:extLst>
      <p:ext uri="{BB962C8B-B14F-4D97-AF65-F5344CB8AC3E}">
        <p14:creationId xmlns:p14="http://schemas.microsoft.com/office/powerpoint/2010/main" val="39013136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From Hewitt-Jackson: Atmospheric aerosol may be composed of a range of chemical species. When particles are chemically</a:t>
            </a:r>
          </a:p>
          <a:p>
            <a:r>
              <a:rPr lang="en-US" sz="1200" b="0" i="0" u="none" strike="noStrike" kern="1200" baseline="0" dirty="0" smtClean="0">
                <a:solidFill>
                  <a:schemeClr val="tx1"/>
                </a:solidFill>
                <a:latin typeface="+mn-lt"/>
                <a:ea typeface="+mn-ea"/>
                <a:cs typeface="+mn-cs"/>
              </a:rPr>
              <a:t>distinct from one another, they are termed as </a:t>
            </a:r>
            <a:r>
              <a:rPr lang="en-US" sz="1200" b="1" i="0" u="none" strike="noStrike" kern="1200" baseline="0" dirty="0" smtClean="0">
                <a:solidFill>
                  <a:schemeClr val="tx1"/>
                </a:solidFill>
                <a:latin typeface="+mn-lt"/>
                <a:ea typeface="+mn-ea"/>
                <a:cs typeface="+mn-cs"/>
              </a:rPr>
              <a:t>externally mixed</a:t>
            </a:r>
            <a:r>
              <a:rPr lang="en-US" sz="1200" b="0" i="0" u="none" strike="noStrike" kern="1200" baseline="0" dirty="0" smtClean="0">
                <a:solidFill>
                  <a:schemeClr val="tx1"/>
                </a:solidFill>
                <a:latin typeface="+mn-lt"/>
                <a:ea typeface="+mn-ea"/>
                <a:cs typeface="+mn-cs"/>
              </a:rPr>
              <a:t>. Alternatively, when particles have a similar composition they are known as </a:t>
            </a:r>
            <a:r>
              <a:rPr lang="en-US" sz="1200" b="1" i="0" u="none" strike="noStrike" kern="1200" baseline="0" dirty="0" smtClean="0">
                <a:solidFill>
                  <a:schemeClr val="tx1"/>
                </a:solidFill>
                <a:latin typeface="+mn-lt"/>
                <a:ea typeface="+mn-ea"/>
                <a:cs typeface="+mn-cs"/>
              </a:rPr>
              <a:t>internally</a:t>
            </a:r>
          </a:p>
          <a:p>
            <a:r>
              <a:rPr lang="en-US" sz="1200" b="1" i="0" u="none" strike="noStrike" kern="1200" baseline="0" dirty="0" smtClean="0">
                <a:solidFill>
                  <a:schemeClr val="tx1"/>
                </a:solidFill>
                <a:latin typeface="+mn-lt"/>
                <a:ea typeface="+mn-ea"/>
                <a:cs typeface="+mn-cs"/>
              </a:rPr>
              <a:t>mixed</a:t>
            </a:r>
            <a:r>
              <a:rPr lang="en-US" sz="1200" b="0" i="0" u="none" strike="noStrike" kern="1200" baseline="0" dirty="0" smtClean="0">
                <a:solidFill>
                  <a:schemeClr val="tx1"/>
                </a:solidFill>
                <a:latin typeface="+mn-lt"/>
                <a:ea typeface="+mn-ea"/>
                <a:cs typeface="+mn-cs"/>
              </a:rPr>
              <a:t>. The degree of internal mixing of ambient particles is complex, and can range from a complete chemical mixing (e.g. all components dissolved</a:t>
            </a:r>
          </a:p>
          <a:p>
            <a:r>
              <a:rPr lang="en-US" sz="1200" b="0" i="0" u="none" strike="noStrike" kern="1200" baseline="0" dirty="0" smtClean="0">
                <a:solidFill>
                  <a:schemeClr val="tx1"/>
                </a:solidFill>
                <a:latin typeface="+mn-lt"/>
                <a:ea typeface="+mn-ea"/>
                <a:cs typeface="+mn-cs"/>
              </a:rPr>
              <a:t>in a cloud droplet) to less well mixed (e.g. </a:t>
            </a:r>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 coating on soot aerosol).</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113</a:t>
            </a:fld>
            <a:endParaRPr lang="en-GB" altLang="en-US" smtClean="0"/>
          </a:p>
        </p:txBody>
      </p:sp>
    </p:spTree>
    <p:extLst>
      <p:ext uri="{BB962C8B-B14F-4D97-AF65-F5344CB8AC3E}">
        <p14:creationId xmlns:p14="http://schemas.microsoft.com/office/powerpoint/2010/main" val="22013663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114</a:t>
            </a:fld>
            <a:endParaRPr lang="en-GB"/>
          </a:p>
        </p:txBody>
      </p:sp>
    </p:spTree>
    <p:extLst>
      <p:ext uri="{BB962C8B-B14F-4D97-AF65-F5344CB8AC3E}">
        <p14:creationId xmlns:p14="http://schemas.microsoft.com/office/powerpoint/2010/main" val="165628367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of the elements found in coarse particles over land or sea are </a:t>
            </a:r>
            <a:r>
              <a:rPr lang="en-US" sz="1200" b="0" i="0" u="none" strike="noStrike" kern="1200" baseline="0" dirty="0" err="1" smtClean="0">
                <a:solidFill>
                  <a:schemeClr val="tx1"/>
                </a:solidFill>
                <a:latin typeface="+mn-lt"/>
                <a:ea typeface="+mn-ea"/>
                <a:cs typeface="+mn-cs"/>
              </a:rPr>
              <a:t>involatile</a:t>
            </a:r>
            <a:r>
              <a:rPr lang="en-US" sz="1200" b="0" i="0" u="none" strike="noStrike" kern="1200" baseline="0" dirty="0" smtClean="0">
                <a:solidFill>
                  <a:schemeClr val="tx1"/>
                </a:solidFill>
                <a:latin typeface="+mn-lt"/>
                <a:ea typeface="+mn-ea"/>
                <a:cs typeface="+mn-cs"/>
              </a:rPr>
              <a:t> and relatively chemically</a:t>
            </a:r>
          </a:p>
          <a:p>
            <a:r>
              <a:rPr lang="en-US" sz="1200" b="0" i="0" u="none" strike="noStrike" kern="1200" baseline="0" dirty="0" smtClean="0">
                <a:solidFill>
                  <a:schemeClr val="tx1"/>
                </a:solidFill>
                <a:latin typeface="+mn-lt"/>
                <a:ea typeface="+mn-ea"/>
                <a:cs typeface="+mn-cs"/>
              </a:rPr>
              <a:t>inert; however, for a few elements, such as the halogens this is not true.</a:t>
            </a:r>
          </a:p>
          <a:p>
            <a:r>
              <a:rPr lang="en-US" sz="1200" b="0" i="0" u="none" strike="noStrike" kern="1200" baseline="0" dirty="0" smtClean="0">
                <a:solidFill>
                  <a:schemeClr val="tx1"/>
                </a:solidFill>
                <a:latin typeface="+mn-lt"/>
                <a:ea typeface="+mn-ea"/>
                <a:cs typeface="+mn-cs"/>
              </a:rPr>
              <a:t>It was noted that marine aerosols on the Florida coast that the particles contained nitrate and that the NO3/Cl ratio was</a:t>
            </a:r>
          </a:p>
          <a:p>
            <a:r>
              <a:rPr lang="en-US" sz="1200" b="0" i="0" u="none" strike="noStrike" kern="1200" baseline="0" dirty="0" smtClean="0">
                <a:solidFill>
                  <a:schemeClr val="tx1"/>
                </a:solidFill>
                <a:latin typeface="+mn-lt"/>
                <a:ea typeface="+mn-ea"/>
                <a:cs typeface="+mn-cs"/>
              </a:rPr>
              <a:t>highest when the wind direction was from the land and lowest when it was from the ocean; presumably the</a:t>
            </a:r>
          </a:p>
          <a:p>
            <a:r>
              <a:rPr lang="en-US" sz="1200" b="0" i="0" u="none" strike="noStrike" kern="1200" baseline="0" dirty="0" smtClean="0">
                <a:solidFill>
                  <a:schemeClr val="tx1"/>
                </a:solidFill>
                <a:latin typeface="+mn-lt"/>
                <a:ea typeface="+mn-ea"/>
                <a:cs typeface="+mn-cs"/>
              </a:rPr>
              <a:t>breeze from the land contained anthropogenic pollutants that could react with the particles.</a:t>
            </a:r>
          </a:p>
          <a:p>
            <a:r>
              <a:rPr lang="en-US" sz="1200" b="0" i="0" u="none" strike="noStrike" kern="1200" baseline="0" dirty="0" smtClean="0">
                <a:solidFill>
                  <a:schemeClr val="tx1"/>
                </a:solidFill>
                <a:latin typeface="+mn-lt"/>
                <a:ea typeface="+mn-ea"/>
                <a:cs typeface="+mn-cs"/>
              </a:rPr>
              <a:t>Numerous investigators have observed such a chloride ion deficiency relative to the sodium concentration,</a:t>
            </a:r>
          </a:p>
          <a:p>
            <a:r>
              <a:rPr lang="en-US" sz="1200" b="0" i="0" u="none" strike="noStrike" kern="1200" baseline="0" dirty="0" smtClean="0">
                <a:solidFill>
                  <a:schemeClr val="tx1"/>
                </a:solidFill>
                <a:latin typeface="+mn-lt"/>
                <a:ea typeface="+mn-ea"/>
                <a:cs typeface="+mn-cs"/>
              </a:rPr>
              <a:t>and it has generally been ascribed to reactions of acids (e.g. H2SO4, HNO3) with </a:t>
            </a:r>
            <a:r>
              <a:rPr lang="en-US" sz="1200" b="0" i="0" u="none" strike="noStrike" kern="1200" baseline="0" dirty="0" err="1" smtClean="0">
                <a:solidFill>
                  <a:schemeClr val="tx1"/>
                </a:solidFill>
                <a:latin typeface="+mn-lt"/>
                <a:ea typeface="+mn-ea"/>
                <a:cs typeface="+mn-cs"/>
              </a:rPr>
              <a:t>NaCl</a:t>
            </a:r>
            <a:r>
              <a:rPr lang="en-US" sz="1200" b="0" i="0" u="none" strike="noStrike" kern="1200" baseline="0" dirty="0" smtClean="0">
                <a:solidFill>
                  <a:schemeClr val="tx1"/>
                </a:solidFill>
                <a:latin typeface="+mn-lt"/>
                <a:ea typeface="+mn-ea"/>
                <a:cs typeface="+mn-cs"/>
              </a:rPr>
              <a:t> to produce gaseous </a:t>
            </a:r>
            <a:r>
              <a:rPr lang="en-US" sz="1200" b="0" i="0" u="none" strike="noStrike" kern="1200" baseline="0" dirty="0" err="1" smtClean="0">
                <a:solidFill>
                  <a:schemeClr val="tx1"/>
                </a:solidFill>
                <a:latin typeface="+mn-lt"/>
                <a:ea typeface="+mn-ea"/>
                <a:cs typeface="+mn-cs"/>
              </a:rPr>
              <a:t>HCl</a:t>
            </a:r>
            <a:endParaRPr lang="en-US"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Other reactions that can consume Cl-:</a:t>
            </a:r>
          </a:p>
          <a:p>
            <a:r>
              <a:rPr lang="en-US" sz="1200" b="0" i="0" u="none" strike="noStrike" kern="1200" baseline="0" dirty="0" smtClean="0">
                <a:solidFill>
                  <a:schemeClr val="tx1"/>
                </a:solidFill>
                <a:latin typeface="+mn-lt"/>
                <a:ea typeface="+mn-ea"/>
                <a:cs typeface="+mn-cs"/>
              </a:rPr>
              <a:t>2NO2 + </a:t>
            </a:r>
            <a:r>
              <a:rPr lang="en-US" sz="1200" b="0" i="0" u="none" strike="noStrike" kern="1200" baseline="0" dirty="0" err="1" smtClean="0">
                <a:solidFill>
                  <a:schemeClr val="tx1"/>
                </a:solidFill>
                <a:latin typeface="+mn-lt"/>
                <a:ea typeface="+mn-ea"/>
                <a:cs typeface="+mn-cs"/>
              </a:rPr>
              <a:t>NaCl</a:t>
            </a:r>
            <a:r>
              <a:rPr lang="en-US" sz="1200" b="0" i="0" u="none" strike="noStrike" kern="1200" baseline="0" dirty="0" smtClean="0">
                <a:solidFill>
                  <a:schemeClr val="tx1"/>
                </a:solidFill>
                <a:latin typeface="+mn-lt"/>
                <a:ea typeface="+mn-ea"/>
                <a:cs typeface="+mn-cs"/>
              </a:rPr>
              <a:t> -&gt; </a:t>
            </a:r>
            <a:r>
              <a:rPr lang="en-US" sz="1200" b="0" i="0" u="none" strike="noStrike" kern="1200" baseline="0" dirty="0" err="1" smtClean="0">
                <a:solidFill>
                  <a:schemeClr val="tx1"/>
                </a:solidFill>
                <a:latin typeface="+mn-lt"/>
                <a:ea typeface="+mn-ea"/>
                <a:cs typeface="+mn-cs"/>
              </a:rPr>
              <a:t>ClNO</a:t>
            </a:r>
            <a:r>
              <a:rPr lang="en-US" sz="1200" b="0" i="0" u="none" strike="noStrike" kern="1200" baseline="0" dirty="0" smtClean="0">
                <a:solidFill>
                  <a:schemeClr val="tx1"/>
                </a:solidFill>
                <a:latin typeface="+mn-lt"/>
                <a:ea typeface="+mn-ea"/>
                <a:cs typeface="+mn-cs"/>
              </a:rPr>
              <a:t>(g)+NaNO3(s)   gaseous </a:t>
            </a:r>
            <a:r>
              <a:rPr lang="en-US" sz="1200" b="0" i="0" u="none" strike="noStrike" kern="1200" baseline="0" dirty="0" err="1" smtClean="0">
                <a:solidFill>
                  <a:schemeClr val="tx1"/>
                </a:solidFill>
                <a:latin typeface="+mn-lt"/>
                <a:ea typeface="+mn-ea"/>
                <a:cs typeface="+mn-cs"/>
              </a:rPr>
              <a:t>nitrosyl</a:t>
            </a:r>
            <a:r>
              <a:rPr lang="en-US" sz="1200" b="0" i="0" u="none" strike="noStrike" kern="1200" baseline="0" dirty="0" smtClean="0">
                <a:solidFill>
                  <a:schemeClr val="tx1"/>
                </a:solidFill>
                <a:latin typeface="+mn-lt"/>
                <a:ea typeface="+mn-ea"/>
                <a:cs typeface="+mn-cs"/>
              </a:rPr>
              <a:t> chloride, </a:t>
            </a:r>
            <a:r>
              <a:rPr lang="en-US" sz="1200" b="0" i="0" u="none" strike="noStrike" kern="1200" baseline="0" dirty="0" err="1" smtClean="0">
                <a:solidFill>
                  <a:schemeClr val="tx1"/>
                </a:solidFill>
                <a:latin typeface="+mn-lt"/>
                <a:ea typeface="+mn-ea"/>
                <a:cs typeface="+mn-cs"/>
              </a:rPr>
              <a:t>ClNO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number of different gaseous oxides of nitrogen, including N205</a:t>
            </a:r>
          </a:p>
          <a:p>
            <a:r>
              <a:rPr lang="en-US" sz="1200" b="0" i="0" u="none" strike="noStrike" kern="1200" baseline="0" dirty="0" smtClean="0">
                <a:solidFill>
                  <a:schemeClr val="tx1"/>
                </a:solidFill>
                <a:latin typeface="+mn-lt"/>
                <a:ea typeface="+mn-ea"/>
                <a:cs typeface="+mn-cs"/>
              </a:rPr>
              <a:t>and ClONO2, also react rapidly with </a:t>
            </a:r>
            <a:r>
              <a:rPr lang="en-US" sz="1200" b="0" i="0" u="none" strike="noStrike" kern="1200" baseline="0" dirty="0" err="1" smtClean="0">
                <a:solidFill>
                  <a:schemeClr val="tx1"/>
                </a:solidFill>
                <a:latin typeface="+mn-lt"/>
                <a:ea typeface="+mn-ea"/>
                <a:cs typeface="+mn-cs"/>
              </a:rPr>
              <a:t>NaCl</a:t>
            </a:r>
            <a:r>
              <a:rPr lang="en-US" sz="1200" b="0" i="0" u="none" strike="noStrike" kern="1200" baseline="0" dirty="0" smtClean="0">
                <a:solidFill>
                  <a:schemeClr val="tx1"/>
                </a:solidFill>
                <a:latin typeface="+mn-lt"/>
                <a:ea typeface="+mn-ea"/>
                <a:cs typeface="+mn-cs"/>
              </a:rPr>
              <a:t> to generate NaNO3 and gaseous products such as ClNO2 and Cl2</a:t>
            </a:r>
          </a:p>
          <a:p>
            <a:r>
              <a:rPr lang="it-IT" sz="1200" b="0" i="0" u="none" strike="noStrike" kern="1200" baseline="0" dirty="0" smtClean="0">
                <a:solidFill>
                  <a:schemeClr val="tx1"/>
                </a:solidFill>
                <a:latin typeface="+mn-lt"/>
                <a:ea typeface="+mn-ea"/>
                <a:cs typeface="+mn-cs"/>
              </a:rPr>
              <a:t>(see Fynlayson p. 383 and Cap 7)</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115</a:t>
            </a:fld>
            <a:endParaRPr lang="en-GB"/>
          </a:p>
        </p:txBody>
      </p:sp>
    </p:spTree>
    <p:extLst>
      <p:ext uri="{BB962C8B-B14F-4D97-AF65-F5344CB8AC3E}">
        <p14:creationId xmlns:p14="http://schemas.microsoft.com/office/powerpoint/2010/main" val="244982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11</a:t>
            </a:fld>
            <a:endParaRPr lang="en-GB" altLang="en-US" smtClean="0"/>
          </a:p>
        </p:txBody>
      </p:sp>
    </p:spTree>
    <p:extLst>
      <p:ext uri="{BB962C8B-B14F-4D97-AF65-F5344CB8AC3E}">
        <p14:creationId xmlns:p14="http://schemas.microsoft.com/office/powerpoint/2010/main" val="399200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Usually the</a:t>
            </a:r>
            <a:r>
              <a:rPr lang="it-IT" altLang="en-US" baseline="0" dirty="0" smtClean="0"/>
              <a:t> terminology is also related to the sampling techniques</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12</a:t>
            </a:fld>
            <a:endParaRPr lang="en-GB" altLang="en-US" smtClean="0"/>
          </a:p>
        </p:txBody>
      </p:sp>
    </p:spTree>
    <p:extLst>
      <p:ext uri="{BB962C8B-B14F-4D97-AF65-F5344CB8AC3E}">
        <p14:creationId xmlns:p14="http://schemas.microsoft.com/office/powerpoint/2010/main" val="354337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13</a:t>
            </a:fld>
            <a:endParaRPr lang="en-GB"/>
          </a:p>
        </p:txBody>
      </p:sp>
    </p:spTree>
    <p:extLst>
      <p:ext uri="{BB962C8B-B14F-4D97-AF65-F5344CB8AC3E}">
        <p14:creationId xmlns:p14="http://schemas.microsoft.com/office/powerpoint/2010/main" val="80159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Bubble</a:t>
            </a:r>
            <a:r>
              <a:rPr lang="it-IT" altLang="en-US" baseline="0" dirty="0" smtClean="0"/>
              <a:t> bursting is the mayor mechanims for aerosol generation over oceans. Both small and larger droplets can be ejected into the air when an air bubble burst at the surface. </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14</a:t>
            </a:fld>
            <a:endParaRPr lang="en-GB" altLang="en-US" smtClean="0"/>
          </a:p>
        </p:txBody>
      </p:sp>
    </p:spTree>
    <p:extLst>
      <p:ext uri="{BB962C8B-B14F-4D97-AF65-F5344CB8AC3E}">
        <p14:creationId xmlns:p14="http://schemas.microsoft.com/office/powerpoint/2010/main" val="144201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15</a:t>
            </a:fld>
            <a:endParaRPr lang="en-GB" altLang="en-US" smtClean="0"/>
          </a:p>
        </p:txBody>
      </p:sp>
    </p:spTree>
    <p:extLst>
      <p:ext uri="{BB962C8B-B14F-4D97-AF65-F5344CB8AC3E}">
        <p14:creationId xmlns:p14="http://schemas.microsoft.com/office/powerpoint/2010/main" val="130547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Inhalable fraction – the mass fraction of total airborne particles which is inhaled through the nose and mouth.</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Extrathoracic</a:t>
            </a:r>
            <a:r>
              <a:rPr lang="en-US" sz="1200" b="0" i="0" kern="1200" dirty="0" smtClean="0">
                <a:solidFill>
                  <a:schemeClr val="tx1"/>
                </a:solidFill>
                <a:effectLst/>
                <a:latin typeface="+mn-lt"/>
                <a:ea typeface="+mn-ea"/>
                <a:cs typeface="+mn-cs"/>
              </a:rPr>
              <a:t> fraction – the mass fraction of inhaled particles failing to penetrate beyond the larynx.</a:t>
            </a:r>
          </a:p>
          <a:p>
            <a:r>
              <a:rPr lang="en-US" sz="1200" b="0" i="0" kern="1200" dirty="0" smtClean="0">
                <a:solidFill>
                  <a:schemeClr val="tx1"/>
                </a:solidFill>
                <a:effectLst/>
                <a:latin typeface="+mn-lt"/>
                <a:ea typeface="+mn-ea"/>
                <a:cs typeface="+mn-cs"/>
              </a:rPr>
              <a:t>•Thoracic fraction – the mass fraction of inhaled particles penetrating beyond the larynx.</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Respirable</a:t>
            </a:r>
            <a:r>
              <a:rPr lang="en-US" sz="1200" b="0" i="0" kern="1200" dirty="0" smtClean="0">
                <a:solidFill>
                  <a:schemeClr val="tx1"/>
                </a:solidFill>
                <a:effectLst/>
                <a:latin typeface="+mn-lt"/>
                <a:ea typeface="+mn-ea"/>
                <a:cs typeface="+mn-cs"/>
              </a:rPr>
              <a:t> fraction – the mass fraction of inhaled particles penetrating to the </a:t>
            </a:r>
            <a:r>
              <a:rPr lang="en-US" sz="1200" b="0" i="0" kern="1200" dirty="0" err="1" smtClean="0">
                <a:solidFill>
                  <a:schemeClr val="tx1"/>
                </a:solidFill>
                <a:effectLst/>
                <a:latin typeface="+mn-lt"/>
                <a:ea typeface="+mn-ea"/>
                <a:cs typeface="+mn-cs"/>
              </a:rPr>
              <a:t>unciliated</a:t>
            </a:r>
            <a:r>
              <a:rPr lang="en-US" sz="1200" b="0" i="0" kern="1200" dirty="0" smtClean="0">
                <a:solidFill>
                  <a:schemeClr val="tx1"/>
                </a:solidFill>
                <a:effectLst/>
                <a:latin typeface="+mn-lt"/>
                <a:ea typeface="+mn-ea"/>
                <a:cs typeface="+mn-cs"/>
              </a:rPr>
              <a:t> airways</a:t>
            </a:r>
          </a:p>
          <a:p>
            <a:pPr>
              <a:spcBef>
                <a:spcPct val="0"/>
              </a:spcBef>
            </a:pPr>
            <a:endParaRPr lang="en-GB" altLang="en-US" dirty="0" smtClean="0"/>
          </a:p>
          <a:p>
            <a:pPr>
              <a:spcBef>
                <a:spcPct val="0"/>
              </a:spcBef>
            </a:pPr>
            <a:r>
              <a:rPr lang="en-GB" altLang="en-US" dirty="0" smtClean="0"/>
              <a:t>Accumulation-mode aerosols </a:t>
            </a:r>
            <a:r>
              <a:rPr lang="en-GB" altLang="en-US" b="1" dirty="0" smtClean="0"/>
              <a:t>(0.1-2 </a:t>
            </a:r>
            <a:r>
              <a:rPr lang="en-GB" altLang="en-US" dirty="0" smtClean="0"/>
              <a:t>pm diameter) are those that penetrate most</a:t>
            </a:r>
            <a:r>
              <a:rPr lang="en-GB" altLang="en-US" baseline="0" dirty="0" smtClean="0"/>
              <a:t> </a:t>
            </a:r>
            <a:r>
              <a:rPr lang="en-GB" altLang="en-US" dirty="0" smtClean="0"/>
              <a:t>deeply into the lung. The observations that acidic ionic species and toxic and</a:t>
            </a:r>
            <a:r>
              <a:rPr lang="en-GB" altLang="en-US" baseline="0" dirty="0" smtClean="0"/>
              <a:t> </a:t>
            </a:r>
            <a:r>
              <a:rPr lang="en-GB" altLang="en-US" dirty="0" smtClean="0"/>
              <a:t>mutagenic compounds such as metals and PAHs are found primarily in this size</a:t>
            </a:r>
          </a:p>
          <a:p>
            <a:pPr>
              <a:spcBef>
                <a:spcPct val="0"/>
              </a:spcBef>
            </a:pPr>
            <a:r>
              <a:rPr lang="en-GB" altLang="en-US" dirty="0" smtClean="0"/>
              <a:t>fraction raise issues with respect to the health effects of fine particulate matter.</a:t>
            </a:r>
          </a:p>
          <a:p>
            <a:pPr>
              <a:spcBef>
                <a:spcPct val="0"/>
              </a:spcBef>
            </a:pPr>
            <a:endParaRPr lang="en-GB" altLang="en-US" dirty="0" smtClean="0"/>
          </a:p>
          <a:p>
            <a:pPr>
              <a:spcBef>
                <a:spcPct val="0"/>
              </a:spcBef>
            </a:pPr>
            <a:r>
              <a:rPr lang="en-US" sz="1200" b="0" i="0" kern="1200" dirty="0" smtClean="0">
                <a:solidFill>
                  <a:schemeClr val="tx1"/>
                </a:solidFill>
                <a:effectLst/>
                <a:latin typeface="+mn-lt"/>
                <a:ea typeface="+mn-ea"/>
                <a:cs typeface="+mn-cs"/>
              </a:rPr>
              <a:t>Ambient (outdoor) air pollution in both cities and rural areas was estimated to cause 4.2 million premature deaths worldwide per year in 2016; this mortality is due to exposure to small particulate matter of 2.5 microns or less in diameter (PM</a:t>
            </a:r>
            <a:r>
              <a:rPr lang="en-US" sz="1200" b="0" i="0" kern="1200" baseline="-25000" dirty="0" smtClean="0">
                <a:solidFill>
                  <a:schemeClr val="tx1"/>
                </a:solidFill>
                <a:effectLst/>
                <a:latin typeface="+mn-lt"/>
                <a:ea typeface="+mn-ea"/>
                <a:cs typeface="+mn-cs"/>
              </a:rPr>
              <a:t>2.5</a:t>
            </a:r>
            <a:r>
              <a:rPr lang="en-US" sz="1200" b="0" i="0" kern="1200" dirty="0" smtClean="0">
                <a:solidFill>
                  <a:schemeClr val="tx1"/>
                </a:solidFill>
                <a:effectLst/>
                <a:latin typeface="+mn-lt"/>
                <a:ea typeface="+mn-ea"/>
                <a:cs typeface="+mn-cs"/>
              </a:rPr>
              <a:t>), which cause cardiovascular and respiratory disease, and cancers.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16</a:t>
            </a:fld>
            <a:endParaRPr lang="en-GB" altLang="en-US" smtClean="0"/>
          </a:p>
        </p:txBody>
      </p:sp>
    </p:spTree>
    <p:extLst>
      <p:ext uri="{BB962C8B-B14F-4D97-AF65-F5344CB8AC3E}">
        <p14:creationId xmlns:p14="http://schemas.microsoft.com/office/powerpoint/2010/main" val="162794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From Chapt2 NARSTO: A considerable and growing body of evidence shows an association between adverse health outcomes, especially of the cardio-respiratory system, </a:t>
            </a:r>
          </a:p>
          <a:p>
            <a:r>
              <a:rPr lang="en-US" sz="1200" b="0" i="0" u="none" strike="noStrike" kern="1200" baseline="0" dirty="0" smtClean="0">
                <a:solidFill>
                  <a:schemeClr val="tx1"/>
                </a:solidFill>
                <a:latin typeface="+mn-lt"/>
                <a:ea typeface="+mn-ea"/>
                <a:cs typeface="+mn-cs"/>
              </a:rPr>
              <a:t>and short- and long-term exposures to ambient PM, especially PM2.5. Evidence, from both opportunistic studies of significant reductions in ambient PM over short time periods as well as long-term studies, also</a:t>
            </a:r>
          </a:p>
          <a:p>
            <a:r>
              <a:rPr lang="en-US" sz="1200" b="0" i="0" u="none" strike="noStrike" kern="1200" baseline="0" dirty="0" smtClean="0">
                <a:solidFill>
                  <a:schemeClr val="tx1"/>
                </a:solidFill>
                <a:latin typeface="+mn-lt"/>
                <a:ea typeface="+mn-ea"/>
                <a:cs typeface="+mn-cs"/>
              </a:rPr>
              <a:t>suggests that health improves when the ambient concentration of PM is reduced.</a:t>
            </a:r>
          </a:p>
          <a:p>
            <a:r>
              <a:rPr lang="en-US" sz="1200" b="0" i="0" u="none" strike="noStrike" kern="1200" baseline="0" dirty="0" smtClean="0">
                <a:solidFill>
                  <a:schemeClr val="tx1"/>
                </a:solidFill>
                <a:latin typeface="+mn-lt"/>
                <a:ea typeface="+mn-ea"/>
                <a:cs typeface="+mn-cs"/>
              </a:rPr>
              <a:t>Hypotheses that explain how the various chemical and physical characteristics of PM cause specific adverse health impacts have been proposed and partially tested. Continuing to test these hypotheses will require ongoing close collaboration between the atmospheric and health-science communities.</a:t>
            </a:r>
          </a:p>
          <a:p>
            <a:r>
              <a:rPr lang="en-US" altLang="en-US" sz="1200" b="0" i="0" u="none" strike="noStrike" kern="1200" baseline="0" dirty="0" smtClean="0">
                <a:solidFill>
                  <a:schemeClr val="tx1"/>
                </a:solidFill>
                <a:latin typeface="+mn-lt"/>
                <a:ea typeface="+mn-ea"/>
                <a:cs typeface="+mn-cs"/>
              </a:rPr>
              <a:t>Studies from 1999</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17</a:t>
            </a:fld>
            <a:endParaRPr lang="en-GB" altLang="en-US" smtClean="0"/>
          </a:p>
        </p:txBody>
      </p:sp>
    </p:spTree>
    <p:extLst>
      <p:ext uri="{BB962C8B-B14F-4D97-AF65-F5344CB8AC3E}">
        <p14:creationId xmlns:p14="http://schemas.microsoft.com/office/powerpoint/2010/main" val="186170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Great Smog of London</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Great Smog of 1952</a:t>
            </a:r>
            <a:r>
              <a:rPr lang="en-US" sz="1200" b="0" i="0" kern="1200" dirty="0" smtClean="0">
                <a:solidFill>
                  <a:schemeClr val="tx1"/>
                </a:solidFill>
                <a:effectLst/>
                <a:latin typeface="+mn-lt"/>
                <a:ea typeface="+mn-ea"/>
                <a:cs typeface="+mn-cs"/>
              </a:rPr>
              <a:t>, was a severe </a:t>
            </a:r>
            <a:r>
              <a:rPr lang="en-US" sz="1200" b="0" i="0" u="none" strike="noStrike" kern="1200" dirty="0" smtClean="0">
                <a:solidFill>
                  <a:schemeClr val="tx1"/>
                </a:solidFill>
                <a:effectLst/>
                <a:latin typeface="+mn-lt"/>
                <a:ea typeface="+mn-ea"/>
                <a:cs typeface="+mn-cs"/>
                <a:hlinkClick r:id="rId3" tooltip="Air pollution"/>
              </a:rPr>
              <a:t>air-pollution</a:t>
            </a:r>
            <a:r>
              <a:rPr lang="en-US" sz="1200" b="0" i="0" kern="1200" dirty="0" smtClean="0">
                <a:solidFill>
                  <a:schemeClr val="tx1"/>
                </a:solidFill>
                <a:effectLst/>
                <a:latin typeface="+mn-lt"/>
                <a:ea typeface="+mn-ea"/>
                <a:cs typeface="+mn-cs"/>
              </a:rPr>
              <a:t> event that affected the British capital of </a:t>
            </a:r>
            <a:r>
              <a:rPr lang="en-US" sz="1200" b="0" i="0" u="none" strike="noStrike" kern="1200" dirty="0" smtClean="0">
                <a:solidFill>
                  <a:schemeClr val="tx1"/>
                </a:solidFill>
                <a:effectLst/>
                <a:latin typeface="+mn-lt"/>
                <a:ea typeface="+mn-ea"/>
                <a:cs typeface="+mn-cs"/>
                <a:hlinkClick r:id="rId4" tooltip="London"/>
              </a:rPr>
              <a:t>London</a:t>
            </a:r>
            <a:r>
              <a:rPr lang="en-US" sz="1200" b="0" i="0" kern="1200" dirty="0" smtClean="0">
                <a:solidFill>
                  <a:schemeClr val="tx1"/>
                </a:solidFill>
                <a:effectLst/>
                <a:latin typeface="+mn-lt"/>
                <a:ea typeface="+mn-ea"/>
                <a:cs typeface="+mn-cs"/>
              </a:rPr>
              <a:t> in early December 1952. A period of cold weather, combined with an </a:t>
            </a:r>
            <a:r>
              <a:rPr lang="en-US" sz="1200" b="0" i="0" u="none" strike="noStrike" kern="1200" dirty="0" smtClean="0">
                <a:solidFill>
                  <a:schemeClr val="tx1"/>
                </a:solidFill>
                <a:effectLst/>
                <a:latin typeface="+mn-lt"/>
                <a:ea typeface="+mn-ea"/>
                <a:cs typeface="+mn-cs"/>
                <a:hlinkClick r:id="rId5" tooltip="Anticyclone"/>
              </a:rPr>
              <a:t>anticyclone</a:t>
            </a:r>
            <a:r>
              <a:rPr lang="en-US" sz="1200" b="0" i="0" kern="1200" dirty="0" smtClean="0">
                <a:solidFill>
                  <a:schemeClr val="tx1"/>
                </a:solidFill>
                <a:effectLst/>
                <a:latin typeface="+mn-lt"/>
                <a:ea typeface="+mn-ea"/>
                <a:cs typeface="+mn-cs"/>
              </a:rPr>
              <a:t> and windless conditions, collected airborne pollutants—mostly arising from the use of coal—to form a thick layer of </a:t>
            </a:r>
            <a:r>
              <a:rPr lang="en-US" sz="1200" b="0" i="0" u="none" strike="noStrike" kern="1200" dirty="0" smtClean="0">
                <a:solidFill>
                  <a:schemeClr val="tx1"/>
                </a:solidFill>
                <a:effectLst/>
                <a:latin typeface="+mn-lt"/>
                <a:ea typeface="+mn-ea"/>
                <a:cs typeface="+mn-cs"/>
                <a:hlinkClick r:id="rId6" tooltip="Smog"/>
              </a:rPr>
              <a:t>smog</a:t>
            </a:r>
            <a:r>
              <a:rPr lang="en-US" sz="1200" b="0" i="0" kern="1200" dirty="0" smtClean="0">
                <a:solidFill>
                  <a:schemeClr val="tx1"/>
                </a:solidFill>
                <a:effectLst/>
                <a:latin typeface="+mn-lt"/>
                <a:ea typeface="+mn-ea"/>
                <a:cs typeface="+mn-cs"/>
              </a:rPr>
              <a:t> over the city. It lasted from Friday, 5 December to Tuesday, 9 December 1952 and then dispersed quickly when the weather changed.</a:t>
            </a:r>
          </a:p>
          <a:p>
            <a:r>
              <a:rPr lang="en-US" sz="1200" b="0" i="0" kern="1200" dirty="0" smtClean="0">
                <a:solidFill>
                  <a:schemeClr val="tx1"/>
                </a:solidFill>
                <a:effectLst/>
                <a:latin typeface="+mn-lt"/>
                <a:ea typeface="+mn-ea"/>
                <a:cs typeface="+mn-cs"/>
              </a:rPr>
              <a:t>It caused major disruption by reducing visibility and even penetrating indoor areas, far more severe than previous smog events experienced in the past, called "</a:t>
            </a:r>
            <a:r>
              <a:rPr lang="en-US" sz="1200" b="0" i="0" u="none" strike="noStrike" kern="1200" dirty="0" smtClean="0">
                <a:solidFill>
                  <a:schemeClr val="tx1"/>
                </a:solidFill>
                <a:effectLst/>
                <a:latin typeface="+mn-lt"/>
                <a:ea typeface="+mn-ea"/>
                <a:cs typeface="+mn-cs"/>
                <a:hlinkClick r:id="rId7" tooltip="Pea soup fog"/>
              </a:rPr>
              <a:t>pea-</a:t>
            </a:r>
            <a:r>
              <a:rPr lang="en-US" sz="1200" b="0" i="0" u="none" strike="noStrike" kern="1200" dirty="0" err="1" smtClean="0">
                <a:solidFill>
                  <a:schemeClr val="tx1"/>
                </a:solidFill>
                <a:effectLst/>
                <a:latin typeface="+mn-lt"/>
                <a:ea typeface="+mn-ea"/>
                <a:cs typeface="+mn-cs"/>
                <a:hlinkClick r:id="rId7" tooltip="Pea soup fog"/>
              </a:rPr>
              <a:t>soupers</a:t>
            </a:r>
            <a:r>
              <a:rPr lang="en-US" sz="1200" b="0" i="0" kern="1200" dirty="0" smtClean="0">
                <a:solidFill>
                  <a:schemeClr val="tx1"/>
                </a:solidFill>
                <a:effectLst/>
                <a:latin typeface="+mn-lt"/>
                <a:ea typeface="+mn-ea"/>
                <a:cs typeface="+mn-cs"/>
              </a:rPr>
              <a:t>". Government medical reports in the following weeks, however, estimated that up until 8 December, 4,000 people had died as a direct result of the smog and 100,000 more were made ill by the smog's effects on the human </a:t>
            </a:r>
            <a:r>
              <a:rPr lang="en-US" sz="1200" b="0" i="0" u="none" strike="noStrike" kern="1200" dirty="0" smtClean="0">
                <a:solidFill>
                  <a:schemeClr val="tx1"/>
                </a:solidFill>
                <a:effectLst/>
                <a:latin typeface="+mn-lt"/>
                <a:ea typeface="+mn-ea"/>
                <a:cs typeface="+mn-cs"/>
                <a:hlinkClick r:id="rId8" tooltip="Respiratory tract"/>
              </a:rPr>
              <a:t>respiratory tract</a:t>
            </a:r>
            <a:r>
              <a:rPr lang="en-US" sz="1200" b="0" i="0" kern="1200" dirty="0" smtClean="0">
                <a:solidFill>
                  <a:schemeClr val="tx1"/>
                </a:solidFill>
                <a:effectLst/>
                <a:latin typeface="+mn-lt"/>
                <a:ea typeface="+mn-ea"/>
                <a:cs typeface="+mn-cs"/>
              </a:rPr>
              <a:t>. More recent research suggests that the total number of fatalities was considerably greater; about 6,000 more died in the following months as a result of the event.</a:t>
            </a:r>
            <a:r>
              <a:rPr lang="en-US" sz="1200" b="0" i="0" u="none" strike="noStrike" kern="1200" baseline="30000" dirty="0" smtClean="0">
                <a:solidFill>
                  <a:schemeClr val="tx1"/>
                </a:solidFill>
                <a:effectLst/>
                <a:latin typeface="+mn-lt"/>
                <a:ea typeface="+mn-ea"/>
                <a:cs typeface="+mn-cs"/>
                <a:hlinkClick r:id="rId9"/>
              </a:rPr>
              <a:t>[1]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London had suffered since the 13th century from poor air quality,</a:t>
            </a:r>
            <a:r>
              <a:rPr lang="en-US" sz="1200" b="0" i="0" u="none" strike="noStrike" kern="1200" baseline="30000" dirty="0" smtClean="0">
                <a:solidFill>
                  <a:schemeClr val="tx1"/>
                </a:solidFill>
                <a:effectLst/>
                <a:latin typeface="+mn-lt"/>
                <a:ea typeface="+mn-ea"/>
                <a:cs typeface="+mn-cs"/>
                <a:hlinkClick r:id="rId10"/>
              </a:rPr>
              <a:t>[2]</a:t>
            </a:r>
            <a:r>
              <a:rPr lang="en-US" sz="1200" b="0" i="0" kern="1200" dirty="0" smtClean="0">
                <a:solidFill>
                  <a:schemeClr val="tx1"/>
                </a:solidFill>
                <a:effectLst/>
                <a:latin typeface="+mn-lt"/>
                <a:ea typeface="+mn-ea"/>
                <a:cs typeface="+mn-cs"/>
              </a:rPr>
              <a:t> which worsened in the 1600s,</a:t>
            </a:r>
            <a:r>
              <a:rPr lang="en-US" sz="1200" b="0" i="0" u="none" strike="noStrike" kern="1200" baseline="30000" dirty="0" smtClean="0">
                <a:solidFill>
                  <a:schemeClr val="tx1"/>
                </a:solidFill>
                <a:effectLst/>
                <a:latin typeface="+mn-lt"/>
                <a:ea typeface="+mn-ea"/>
                <a:cs typeface="+mn-cs"/>
                <a:hlinkClick r:id="rId11"/>
              </a:rPr>
              <a:t>[3]</a:t>
            </a:r>
            <a:r>
              <a:rPr lang="en-US" sz="1200" b="0" i="0" u="none" strike="noStrike" kern="1200" baseline="30000" dirty="0" smtClean="0">
                <a:solidFill>
                  <a:schemeClr val="tx1"/>
                </a:solidFill>
                <a:effectLst/>
                <a:latin typeface="+mn-lt"/>
                <a:ea typeface="+mn-ea"/>
                <a:cs typeface="+mn-cs"/>
                <a:hlinkClick r:id="rId12"/>
              </a:rPr>
              <a:t>[4]</a:t>
            </a:r>
            <a:r>
              <a:rPr lang="en-US" sz="1200" b="0" i="0" kern="1200" dirty="0" smtClean="0">
                <a:solidFill>
                  <a:schemeClr val="tx1"/>
                </a:solidFill>
                <a:effectLst/>
                <a:latin typeface="+mn-lt"/>
                <a:ea typeface="+mn-ea"/>
                <a:cs typeface="+mn-cs"/>
              </a:rPr>
              <a:t> but the Great Smog is known to be the worst air-pollution event in the history of the United Kingdom,</a:t>
            </a:r>
            <a:r>
              <a:rPr lang="en-US" sz="1200" b="0" i="0" u="none" strike="noStrike" kern="1200" baseline="30000" dirty="0" smtClean="0">
                <a:solidFill>
                  <a:schemeClr val="tx1"/>
                </a:solidFill>
                <a:effectLst/>
                <a:latin typeface="+mn-lt"/>
                <a:ea typeface="+mn-ea"/>
                <a:cs typeface="+mn-cs"/>
                <a:hlinkClick r:id="rId13"/>
              </a:rPr>
              <a:t>[5]</a:t>
            </a:r>
            <a:r>
              <a:rPr lang="en-US" sz="1200" b="0" i="0" kern="1200" dirty="0" smtClean="0">
                <a:solidFill>
                  <a:schemeClr val="tx1"/>
                </a:solidFill>
                <a:effectLst/>
                <a:latin typeface="+mn-lt"/>
                <a:ea typeface="+mn-ea"/>
                <a:cs typeface="+mn-cs"/>
              </a:rPr>
              <a:t> and the most significant in terms of its effect on environmental research, government regulation, and public awareness of the relationship between air quality and health.</a:t>
            </a:r>
            <a:r>
              <a:rPr lang="en-US" sz="1200" b="0" i="0" u="none" strike="noStrike" kern="1200" baseline="30000" dirty="0" smtClean="0">
                <a:solidFill>
                  <a:schemeClr val="tx1"/>
                </a:solidFill>
                <a:effectLst/>
                <a:latin typeface="+mn-lt"/>
                <a:ea typeface="+mn-ea"/>
                <a:cs typeface="+mn-cs"/>
                <a:hlinkClick r:id="rId9"/>
              </a:rPr>
              <a:t>[1]</a:t>
            </a:r>
            <a:r>
              <a:rPr lang="en-US" sz="1200" b="0" i="0" u="none" strike="noStrike" kern="1200" baseline="30000" dirty="0" smtClean="0">
                <a:solidFill>
                  <a:schemeClr val="tx1"/>
                </a:solidFill>
                <a:effectLst/>
                <a:latin typeface="+mn-lt"/>
                <a:ea typeface="+mn-ea"/>
                <a:cs typeface="+mn-cs"/>
                <a:hlinkClick r:id="rId11"/>
              </a:rPr>
              <a:t>[3]</a:t>
            </a:r>
            <a:r>
              <a:rPr lang="en-US" sz="1200" b="0" i="0" kern="1200" dirty="0" smtClean="0">
                <a:solidFill>
                  <a:schemeClr val="tx1"/>
                </a:solidFill>
                <a:effectLst/>
                <a:latin typeface="+mn-lt"/>
                <a:ea typeface="+mn-ea"/>
                <a:cs typeface="+mn-cs"/>
              </a:rPr>
              <a:t> It led to several changes in practices and regulations, including the </a:t>
            </a:r>
            <a:r>
              <a:rPr lang="en-US" sz="1200" b="0" i="0" u="none" strike="noStrike" kern="1200" dirty="0" smtClean="0">
                <a:solidFill>
                  <a:schemeClr val="tx1"/>
                </a:solidFill>
                <a:effectLst/>
                <a:latin typeface="+mn-lt"/>
                <a:ea typeface="+mn-ea"/>
                <a:cs typeface="+mn-cs"/>
                <a:hlinkClick r:id="rId14" tooltip="Clean Air Act 1956"/>
              </a:rPr>
              <a:t>Clean Air Act 1956</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18</a:t>
            </a:fld>
            <a:endParaRPr lang="en-GB" altLang="en-US" smtClean="0"/>
          </a:p>
        </p:txBody>
      </p:sp>
    </p:spTree>
    <p:extLst>
      <p:ext uri="{BB962C8B-B14F-4D97-AF65-F5344CB8AC3E}">
        <p14:creationId xmlns:p14="http://schemas.microsoft.com/office/powerpoint/2010/main" val="155186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19</a:t>
            </a:fld>
            <a:endParaRPr lang="en-GB" altLang="en-US" smtClean="0"/>
          </a:p>
        </p:txBody>
      </p:sp>
    </p:spTree>
    <p:extLst>
      <p:ext uri="{BB962C8B-B14F-4D97-AF65-F5344CB8AC3E}">
        <p14:creationId xmlns:p14="http://schemas.microsoft.com/office/powerpoint/2010/main" val="380972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Small enough to be suspended in the atmosphere,</a:t>
            </a:r>
            <a:r>
              <a:rPr lang="en-US" baseline="0" dirty="0" smtClean="0"/>
              <a:t> so rain and hail are not falling inside this definition because they precipitate too quickly.</a:t>
            </a:r>
          </a:p>
          <a:p>
            <a:r>
              <a:rPr lang="it-IT" altLang="en-US" baseline="0" dirty="0" smtClean="0"/>
              <a:t>Size range from nm to 100 micrometers, but the lower end of the size not clearly defined (at what point a cluster of molecules become a particle?)</a:t>
            </a:r>
            <a:endParaRPr lang="en-US" altLang="en-US" dirty="0" smtClean="0"/>
          </a:p>
          <a:p>
            <a:endParaRPr lang="en-US" altLang="en-US" dirty="0" smtClean="0"/>
          </a:p>
          <a:p>
            <a:r>
              <a:rPr lang="en-US" sz="1200" b="0" i="0" kern="1200" dirty="0" smtClean="0">
                <a:solidFill>
                  <a:schemeClr val="tx1"/>
                </a:solidFill>
                <a:effectLst/>
                <a:latin typeface="+mn-lt"/>
                <a:ea typeface="+mn-ea"/>
                <a:cs typeface="+mn-cs"/>
              </a:rPr>
              <a:t>NARSTO (NARSTO stands for North American Research Strategy for Tropospheric Ozone) and  is a public / private partnership dedicated to improving management of air quality in North America.</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a:t>
            </a:fld>
            <a:endParaRPr lang="en-GB" altLang="en-US" smtClean="0"/>
          </a:p>
        </p:txBody>
      </p:sp>
    </p:spTree>
    <p:extLst>
      <p:ext uri="{BB962C8B-B14F-4D97-AF65-F5344CB8AC3E}">
        <p14:creationId xmlns:p14="http://schemas.microsoft.com/office/powerpoint/2010/main" val="250521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Electromagnetic radiation incident on an aerosol interacts with the electric fields of the electrons and protons in a process known as scattering, described by Maxwell’s equations. Light scattering by an aerosol particle may be </a:t>
            </a:r>
            <a:r>
              <a:rPr lang="en-US" sz="1200" b="1" i="0" kern="1200" dirty="0" smtClean="0">
                <a:solidFill>
                  <a:schemeClr val="tx1"/>
                </a:solidFill>
                <a:effectLst/>
                <a:latin typeface="+mn-lt"/>
                <a:ea typeface="+mn-ea"/>
                <a:cs typeface="+mn-cs"/>
              </a:rPr>
              <a:t>elastic</a:t>
            </a:r>
            <a:r>
              <a:rPr lang="en-US" sz="1200" b="0" i="0" kern="1200" dirty="0" smtClean="0">
                <a:solidFill>
                  <a:schemeClr val="tx1"/>
                </a:solidFill>
                <a:effectLst/>
                <a:latin typeface="+mn-lt"/>
                <a:ea typeface="+mn-ea"/>
                <a:cs typeface="+mn-cs"/>
              </a:rPr>
              <a:t>, where the emitted light is the same wavelength as the incident radiation, or </a:t>
            </a:r>
            <a:r>
              <a:rPr lang="en-US" sz="1200" b="1" i="0" kern="1200" dirty="0" smtClean="0">
                <a:solidFill>
                  <a:schemeClr val="tx1"/>
                </a:solidFill>
                <a:effectLst/>
                <a:latin typeface="+mn-lt"/>
                <a:ea typeface="+mn-ea"/>
                <a:cs typeface="+mn-cs"/>
              </a:rPr>
              <a:t>inelastic</a:t>
            </a:r>
            <a:r>
              <a:rPr lang="en-US" sz="1200" b="0" i="0" kern="1200" dirty="0" smtClean="0">
                <a:solidFill>
                  <a:schemeClr val="tx1"/>
                </a:solidFill>
                <a:effectLst/>
                <a:latin typeface="+mn-lt"/>
                <a:ea typeface="+mn-ea"/>
                <a:cs typeface="+mn-cs"/>
              </a:rPr>
              <a:t>, where the wavelength of the emitted light is increased due to a loss of energy following absorption. The processes by which particles interact with light are shown here schematically. The optical properties of an individual aerosol particle determine the amount of </a:t>
            </a:r>
            <a:r>
              <a:rPr lang="en-US" sz="1200" b="1" i="0" kern="1200" dirty="0" smtClean="0">
                <a:solidFill>
                  <a:schemeClr val="tx1"/>
                </a:solidFill>
                <a:effectLst/>
                <a:latin typeface="+mn-lt"/>
                <a:ea typeface="+mn-ea"/>
                <a:cs typeface="+mn-cs"/>
              </a:rPr>
              <a:t>scattering and absorption</a:t>
            </a:r>
            <a:r>
              <a:rPr lang="en-US" sz="1200" b="0" i="0" kern="1200" dirty="0" smtClean="0">
                <a:solidFill>
                  <a:schemeClr val="tx1"/>
                </a:solidFill>
                <a:effectLst/>
                <a:latin typeface="+mn-lt"/>
                <a:ea typeface="+mn-ea"/>
                <a:cs typeface="+mn-cs"/>
              </a:rPr>
              <a:t> which take place during its interaction with light and depend upon the size, shape, morphology and refractive index of the particle and the wavelength of the light.</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20</a:t>
            </a:fld>
            <a:endParaRPr lang="en-GB" altLang="en-US" smtClean="0"/>
          </a:p>
        </p:txBody>
      </p:sp>
    </p:spTree>
    <p:extLst>
      <p:ext uri="{BB962C8B-B14F-4D97-AF65-F5344CB8AC3E}">
        <p14:creationId xmlns:p14="http://schemas.microsoft.com/office/powerpoint/2010/main" val="3907929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Electromagnetic radiation incident on an aerosol interacts with the electric fields of the electrons and protons in a process known as scattering, described by Maxwell’s equations. Light scattering by an aerosol particle may be </a:t>
            </a:r>
            <a:r>
              <a:rPr lang="en-US" sz="1200" b="1" i="0" kern="1200" dirty="0" smtClean="0">
                <a:solidFill>
                  <a:schemeClr val="tx1"/>
                </a:solidFill>
                <a:effectLst/>
                <a:latin typeface="+mn-lt"/>
                <a:ea typeface="+mn-ea"/>
                <a:cs typeface="+mn-cs"/>
              </a:rPr>
              <a:t>elastic</a:t>
            </a:r>
            <a:r>
              <a:rPr lang="en-US" sz="1200" b="0" i="0" kern="1200" dirty="0" smtClean="0">
                <a:solidFill>
                  <a:schemeClr val="tx1"/>
                </a:solidFill>
                <a:effectLst/>
                <a:latin typeface="+mn-lt"/>
                <a:ea typeface="+mn-ea"/>
                <a:cs typeface="+mn-cs"/>
              </a:rPr>
              <a:t>, where the emitted light is the same wavelength as the incident radiation, or </a:t>
            </a:r>
            <a:r>
              <a:rPr lang="en-US" sz="1200" b="1" i="0" kern="1200" dirty="0" smtClean="0">
                <a:solidFill>
                  <a:schemeClr val="tx1"/>
                </a:solidFill>
                <a:effectLst/>
                <a:latin typeface="+mn-lt"/>
                <a:ea typeface="+mn-ea"/>
                <a:cs typeface="+mn-cs"/>
              </a:rPr>
              <a:t>inelastic</a:t>
            </a:r>
            <a:r>
              <a:rPr lang="en-US" sz="1200" b="0" i="0" kern="1200" dirty="0" smtClean="0">
                <a:solidFill>
                  <a:schemeClr val="tx1"/>
                </a:solidFill>
                <a:effectLst/>
                <a:latin typeface="+mn-lt"/>
                <a:ea typeface="+mn-ea"/>
                <a:cs typeface="+mn-cs"/>
              </a:rPr>
              <a:t>, where the wavelength of the emitted light is increased due to a loss of energy following absorption. The processes by which particles interact with light are shown here schematically. The optical properties of an individual aerosol particle determine the amount of </a:t>
            </a:r>
            <a:r>
              <a:rPr lang="en-US" sz="1200" b="1" i="0" kern="1200" dirty="0" smtClean="0">
                <a:solidFill>
                  <a:schemeClr val="tx1"/>
                </a:solidFill>
                <a:effectLst/>
                <a:latin typeface="+mn-lt"/>
                <a:ea typeface="+mn-ea"/>
                <a:cs typeface="+mn-cs"/>
              </a:rPr>
              <a:t>scattering and absorption</a:t>
            </a:r>
            <a:r>
              <a:rPr lang="en-US" sz="1200" b="0" i="0" kern="1200" dirty="0" smtClean="0">
                <a:solidFill>
                  <a:schemeClr val="tx1"/>
                </a:solidFill>
                <a:effectLst/>
                <a:latin typeface="+mn-lt"/>
                <a:ea typeface="+mn-ea"/>
                <a:cs typeface="+mn-cs"/>
              </a:rPr>
              <a:t> which take place during its interaction with light and depend upon the size, shape, morphology and refractive index of the particle and the wavelength of the light.</a:t>
            </a:r>
          </a:p>
          <a:p>
            <a:endParaRPr lang="it-IT" alt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Very large particles act like a bulk sample and simple </a:t>
            </a:r>
            <a:r>
              <a:rPr lang="en-US" sz="1200" b="1" i="0" kern="1200" dirty="0" smtClean="0">
                <a:solidFill>
                  <a:schemeClr val="tx1"/>
                </a:solidFill>
                <a:effectLst/>
                <a:latin typeface="+mn-lt"/>
                <a:ea typeface="+mn-ea"/>
                <a:cs typeface="+mn-cs"/>
              </a:rPr>
              <a:t>geometric lens optics</a:t>
            </a:r>
            <a:r>
              <a:rPr lang="en-US" sz="1200" b="0" i="0" kern="1200" dirty="0" smtClean="0">
                <a:solidFill>
                  <a:schemeClr val="tx1"/>
                </a:solidFill>
                <a:effectLst/>
                <a:latin typeface="+mn-lt"/>
                <a:ea typeface="+mn-ea"/>
                <a:cs typeface="+mn-cs"/>
              </a:rPr>
              <a:t> may be applied to understand their interactions with light. For very small particles, with radius much smaller than the wavelength of light, </a:t>
            </a:r>
            <a:r>
              <a:rPr lang="en-US" sz="1200" b="1" i="0" kern="1200" dirty="0" smtClean="0">
                <a:solidFill>
                  <a:schemeClr val="tx1"/>
                </a:solidFill>
                <a:effectLst/>
                <a:latin typeface="+mn-lt"/>
                <a:ea typeface="+mn-ea"/>
                <a:cs typeface="+mn-cs"/>
              </a:rPr>
              <a:t>Rayleigh scattering</a:t>
            </a:r>
            <a:r>
              <a:rPr lang="en-US" sz="1200" b="0" i="0" kern="1200" dirty="0" smtClean="0">
                <a:solidFill>
                  <a:schemeClr val="tx1"/>
                </a:solidFill>
                <a:effectLst/>
                <a:latin typeface="+mn-lt"/>
                <a:ea typeface="+mn-ea"/>
                <a:cs typeface="+mn-cs"/>
              </a:rPr>
              <a:t> theory can be applied and scattered radiation is emitted uniformly in all directions. When particles are in the size regime with radii 20 – 100x the wavelength  of light, more complex scattering treatments must be employed to describe the interactions.</a:t>
            </a:r>
          </a:p>
          <a:p>
            <a:endParaRPr lang="en-US" altLang="en-US" sz="1200" b="0" i="0" kern="1200" dirty="0" smtClean="0">
              <a:solidFill>
                <a:schemeClr val="tx1"/>
              </a:solidFill>
              <a:effectLst/>
              <a:latin typeface="+mn-lt"/>
              <a:ea typeface="+mn-ea"/>
              <a:cs typeface="+mn-cs"/>
            </a:endParaRPr>
          </a:p>
          <a:p>
            <a:r>
              <a:rPr lang="en-US" altLang="en-US" sz="1200" b="0" i="0" kern="1200" dirty="0" smtClean="0">
                <a:solidFill>
                  <a:schemeClr val="tx1"/>
                </a:solidFill>
                <a:effectLst/>
                <a:latin typeface="+mn-lt"/>
                <a:ea typeface="+mn-ea"/>
                <a:cs typeface="+mn-cs"/>
              </a:rPr>
              <a:t>Picture from https://allaboutaerosol.com/optical-properties/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21</a:t>
            </a:fld>
            <a:endParaRPr lang="en-GB" altLang="en-US" smtClean="0"/>
          </a:p>
        </p:txBody>
      </p:sp>
    </p:spTree>
    <p:extLst>
      <p:ext uri="{BB962C8B-B14F-4D97-AF65-F5344CB8AC3E}">
        <p14:creationId xmlns:p14="http://schemas.microsoft.com/office/powerpoint/2010/main" val="36556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Electromagnetic radiation incident on an aerosol interacts with the electric fields of the electrons and protons in a process known as scattering, described by Maxwell’s equations. Light scattering by an aerosol particle may be </a:t>
            </a:r>
            <a:r>
              <a:rPr lang="en-US" sz="1200" b="1" i="0" kern="1200" dirty="0" smtClean="0">
                <a:solidFill>
                  <a:schemeClr val="tx1"/>
                </a:solidFill>
                <a:effectLst/>
                <a:latin typeface="+mn-lt"/>
                <a:ea typeface="+mn-ea"/>
                <a:cs typeface="+mn-cs"/>
              </a:rPr>
              <a:t>elastic</a:t>
            </a:r>
            <a:r>
              <a:rPr lang="en-US" sz="1200" b="0" i="0" kern="1200" dirty="0" smtClean="0">
                <a:solidFill>
                  <a:schemeClr val="tx1"/>
                </a:solidFill>
                <a:effectLst/>
                <a:latin typeface="+mn-lt"/>
                <a:ea typeface="+mn-ea"/>
                <a:cs typeface="+mn-cs"/>
              </a:rPr>
              <a:t>, where the emitted light is the same wavelength as the incident radiation, or </a:t>
            </a:r>
            <a:r>
              <a:rPr lang="en-US" sz="1200" b="1" i="0" kern="1200" dirty="0" smtClean="0">
                <a:solidFill>
                  <a:schemeClr val="tx1"/>
                </a:solidFill>
                <a:effectLst/>
                <a:latin typeface="+mn-lt"/>
                <a:ea typeface="+mn-ea"/>
                <a:cs typeface="+mn-cs"/>
              </a:rPr>
              <a:t>inelastic</a:t>
            </a:r>
            <a:r>
              <a:rPr lang="en-US" sz="1200" b="0" i="0" kern="1200" dirty="0" smtClean="0">
                <a:solidFill>
                  <a:schemeClr val="tx1"/>
                </a:solidFill>
                <a:effectLst/>
                <a:latin typeface="+mn-lt"/>
                <a:ea typeface="+mn-ea"/>
                <a:cs typeface="+mn-cs"/>
              </a:rPr>
              <a:t>, where the wavelength of the emitted light is increased due to a loss of energy following absorption. The processes by which particles interact with light are shown here schematically. The optical properties of an individual aerosol particle determine the amount of </a:t>
            </a:r>
            <a:r>
              <a:rPr lang="en-US" sz="1200" b="1" i="0" kern="1200" dirty="0" smtClean="0">
                <a:solidFill>
                  <a:schemeClr val="tx1"/>
                </a:solidFill>
                <a:effectLst/>
                <a:latin typeface="+mn-lt"/>
                <a:ea typeface="+mn-ea"/>
                <a:cs typeface="+mn-cs"/>
              </a:rPr>
              <a:t>scattering and absorption</a:t>
            </a:r>
            <a:r>
              <a:rPr lang="en-US" sz="1200" b="0" i="0" kern="1200" dirty="0" smtClean="0">
                <a:solidFill>
                  <a:schemeClr val="tx1"/>
                </a:solidFill>
                <a:effectLst/>
                <a:latin typeface="+mn-lt"/>
                <a:ea typeface="+mn-ea"/>
                <a:cs typeface="+mn-cs"/>
              </a:rPr>
              <a:t> which take place during its interaction with light and depend upon the size, shape, morphology and refractive index of the particle and the wavelength of the light.</a:t>
            </a:r>
          </a:p>
          <a:p>
            <a:endParaRPr lang="it-IT" alt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Very large particles act like a bulk sample and simple </a:t>
            </a:r>
            <a:r>
              <a:rPr lang="en-US" sz="1200" b="1" i="0" kern="1200" dirty="0" smtClean="0">
                <a:solidFill>
                  <a:schemeClr val="tx1"/>
                </a:solidFill>
                <a:effectLst/>
                <a:latin typeface="+mn-lt"/>
                <a:ea typeface="+mn-ea"/>
                <a:cs typeface="+mn-cs"/>
              </a:rPr>
              <a:t>geometric lens optics</a:t>
            </a:r>
            <a:r>
              <a:rPr lang="en-US" sz="1200" b="0" i="0" kern="1200" dirty="0" smtClean="0">
                <a:solidFill>
                  <a:schemeClr val="tx1"/>
                </a:solidFill>
                <a:effectLst/>
                <a:latin typeface="+mn-lt"/>
                <a:ea typeface="+mn-ea"/>
                <a:cs typeface="+mn-cs"/>
              </a:rPr>
              <a:t> may be applied to understand their interactions with light. For very small particles, with radius much smaller than the wavelength of light, </a:t>
            </a:r>
            <a:r>
              <a:rPr lang="en-US" sz="1200" b="1" i="0" kern="1200" dirty="0" smtClean="0">
                <a:solidFill>
                  <a:schemeClr val="tx1"/>
                </a:solidFill>
                <a:effectLst/>
                <a:latin typeface="+mn-lt"/>
                <a:ea typeface="+mn-ea"/>
                <a:cs typeface="+mn-cs"/>
              </a:rPr>
              <a:t>Rayleigh scattering</a:t>
            </a:r>
            <a:r>
              <a:rPr lang="en-US" sz="1200" b="0" i="0" kern="1200" dirty="0" smtClean="0">
                <a:solidFill>
                  <a:schemeClr val="tx1"/>
                </a:solidFill>
                <a:effectLst/>
                <a:latin typeface="+mn-lt"/>
                <a:ea typeface="+mn-ea"/>
                <a:cs typeface="+mn-cs"/>
              </a:rPr>
              <a:t> theory can be applied and scattered radiation is emitted uniformly in all directions. When particles are in the size regime with radii 20 – 100x the wavelength  of light, more complex scattering treatments must be employed to describe the interactions.</a:t>
            </a:r>
          </a:p>
          <a:p>
            <a:endParaRPr lang="en-US" altLang="en-US" sz="1200" b="0" i="0" kern="1200" dirty="0" smtClean="0">
              <a:solidFill>
                <a:schemeClr val="tx1"/>
              </a:solidFill>
              <a:effectLst/>
              <a:latin typeface="+mn-lt"/>
              <a:ea typeface="+mn-ea"/>
              <a:cs typeface="+mn-cs"/>
            </a:endParaRPr>
          </a:p>
          <a:p>
            <a:r>
              <a:rPr lang="en-US" altLang="en-US" sz="1200" b="0" i="0" kern="1200" dirty="0" smtClean="0">
                <a:solidFill>
                  <a:schemeClr val="tx1"/>
                </a:solidFill>
                <a:effectLst/>
                <a:latin typeface="+mn-lt"/>
                <a:ea typeface="+mn-ea"/>
                <a:cs typeface="+mn-cs"/>
              </a:rPr>
              <a:t>Picture from https://allaboutaerosol.com/optical-properties/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22</a:t>
            </a:fld>
            <a:endParaRPr lang="en-GB" altLang="en-US" smtClean="0"/>
          </a:p>
        </p:txBody>
      </p:sp>
    </p:spTree>
    <p:extLst>
      <p:ext uri="{BB962C8B-B14F-4D97-AF65-F5344CB8AC3E}">
        <p14:creationId xmlns:p14="http://schemas.microsoft.com/office/powerpoint/2010/main" val="4023007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Visual range is defined as the distance at which a black object can just be distinguished against the horizon.</a:t>
            </a:r>
          </a:p>
          <a:p>
            <a:r>
              <a:rPr lang="en-US" sz="1200" b="0" i="0" u="none" strike="noStrike" kern="1200" baseline="0" dirty="0" smtClean="0">
                <a:solidFill>
                  <a:schemeClr val="tx1"/>
                </a:solidFill>
                <a:latin typeface="+mn-lt"/>
                <a:ea typeface="+mn-ea"/>
                <a:cs typeface="+mn-cs"/>
              </a:rPr>
              <a:t>Two factors enter into visual range: visual acuity and contrast. In the daytime atmosphere, particles reduce the contrast perceived by an observer by scattering light from the object out of the line of sight to the observer's eyes; simultaneously, sunlight is scattered into the line of sight, making dark objects appear lighter. The result is a decrease in the contrast between the object and the horizon.</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23</a:t>
            </a:fld>
            <a:endParaRPr lang="en-GB" altLang="en-US" smtClean="0"/>
          </a:p>
        </p:txBody>
      </p:sp>
    </p:spTree>
    <p:extLst>
      <p:ext uri="{BB962C8B-B14F-4D97-AF65-F5344CB8AC3E}">
        <p14:creationId xmlns:p14="http://schemas.microsoft.com/office/powerpoint/2010/main" val="233720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Black carbon aerosols, similar to the soot in a chimney, absorb sunlight rather than reflecting it. This warms the layer of the atmosphere carrying the black carbon, but also shades and cools the surface below. </a:t>
            </a:r>
            <a:r>
              <a:rPr lang="en-US" sz="1200" b="0" i="0" kern="1200" dirty="0" err="1" smtClean="0">
                <a:solidFill>
                  <a:schemeClr val="tx1"/>
                </a:solidFill>
                <a:effectLst/>
                <a:latin typeface="+mn-lt"/>
                <a:ea typeface="+mn-ea"/>
                <a:cs typeface="+mn-cs"/>
              </a:rPr>
              <a:t>Aereosol</a:t>
            </a:r>
            <a:r>
              <a:rPr lang="en-US" sz="1200" b="0" i="0" kern="1200" baseline="0" dirty="0" smtClean="0">
                <a:solidFill>
                  <a:schemeClr val="tx1"/>
                </a:solidFill>
                <a:effectLst/>
                <a:latin typeface="+mn-lt"/>
                <a:ea typeface="+mn-ea"/>
                <a:cs typeface="+mn-cs"/>
              </a:rPr>
              <a:t> deposition can alter the albedo of the planet. </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Aerosols are recognized as a major factor influencing global and regional climate change owing to their ability to scatter </a:t>
            </a:r>
            <a:r>
              <a:rPr lang="en-US" sz="1200" b="1" i="0" kern="1200" dirty="0" smtClean="0">
                <a:solidFill>
                  <a:schemeClr val="tx1"/>
                </a:solidFill>
                <a:effectLst/>
                <a:latin typeface="+mn-lt"/>
                <a:ea typeface="+mn-ea"/>
                <a:cs typeface="+mn-cs"/>
              </a:rPr>
              <a:t>When the black smoke lands on snow dramatically change the reflectivity of the surface. Long-term accumulation of black carbon aerosols in the Arctic and Himalaya is leading to increased melting of </a:t>
            </a:r>
            <a:r>
              <a:rPr lang="en-US" sz="1200" b="1" i="0" kern="1200" dirty="0" err="1" smtClean="0">
                <a:solidFill>
                  <a:schemeClr val="tx1"/>
                </a:solidFill>
                <a:effectLst/>
                <a:latin typeface="+mn-lt"/>
                <a:ea typeface="+mn-ea"/>
                <a:cs typeface="+mn-cs"/>
              </a:rPr>
              <a:t>snow.</a:t>
            </a:r>
            <a:r>
              <a:rPr lang="en-US" sz="1200" b="0" i="0" kern="1200" dirty="0" err="1"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absorb solar radiation. </a:t>
            </a:r>
          </a:p>
          <a:p>
            <a:r>
              <a:rPr lang="en-US" sz="1200" b="0" i="0" kern="1200" dirty="0" smtClean="0">
                <a:solidFill>
                  <a:schemeClr val="tx1"/>
                </a:solidFill>
                <a:effectLst/>
                <a:latin typeface="+mn-lt"/>
                <a:ea typeface="+mn-ea"/>
                <a:cs typeface="+mn-cs"/>
              </a:rPr>
              <a:t>Aerosol</a:t>
            </a:r>
            <a:r>
              <a:rPr lang="en-US" sz="1200" b="0" i="0" kern="1200" baseline="0" dirty="0" smtClean="0">
                <a:solidFill>
                  <a:schemeClr val="tx1"/>
                </a:solidFill>
                <a:effectLst/>
                <a:latin typeface="+mn-lt"/>
                <a:ea typeface="+mn-ea"/>
                <a:cs typeface="+mn-cs"/>
              </a:rPr>
              <a:t> emissions can be very localized (e.g. emission of a volcano) so it is more complex to predict the impact at a global scale.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Read more at: </a:t>
            </a:r>
            <a:r>
              <a:rPr lang="en-US" sz="1200" b="0" i="0" u="none" strike="noStrike" kern="1200" dirty="0" smtClean="0">
                <a:solidFill>
                  <a:schemeClr val="tx1"/>
                </a:solidFill>
                <a:effectLst/>
                <a:latin typeface="+mn-lt"/>
                <a:ea typeface="+mn-ea"/>
                <a:cs typeface="+mn-cs"/>
                <a:hlinkClick r:id="rId3"/>
              </a:rPr>
              <a:t>https://phys.org/news/2018-02-scientists-impacts-aerosol-radiative.html#jCp</a:t>
            </a:r>
            <a:endParaRPr lang="en-US" sz="1200" b="0" i="0" u="none" strike="noStrike" kern="1200" dirty="0" smtClean="0">
              <a:solidFill>
                <a:schemeClr val="tx1"/>
              </a:solidFill>
              <a:effectLst/>
              <a:latin typeface="+mn-lt"/>
              <a:ea typeface="+mn-ea"/>
              <a:cs typeface="+mn-cs"/>
            </a:endParaRPr>
          </a:p>
          <a:p>
            <a:r>
              <a:rPr lang="en-GB" altLang="en-US" dirty="0" smtClean="0"/>
              <a:t>See also https://earthobservatory.nasa.gov/Features/Aerosols/page3.php</a:t>
            </a:r>
          </a:p>
          <a:p>
            <a:endParaRPr lang="en-GB" altLang="en-US" dirty="0" smtClean="0"/>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24</a:t>
            </a:fld>
            <a:endParaRPr lang="en-GB" altLang="en-US" smtClean="0"/>
          </a:p>
        </p:txBody>
      </p:sp>
    </p:spTree>
    <p:extLst>
      <p:ext uri="{BB962C8B-B14F-4D97-AF65-F5344CB8AC3E}">
        <p14:creationId xmlns:p14="http://schemas.microsoft.com/office/powerpoint/2010/main" val="2991097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Indirect effect:</a:t>
            </a:r>
            <a:r>
              <a:rPr lang="en-US" sz="1200" b="0" i="0" kern="1200" dirty="0" smtClean="0">
                <a:solidFill>
                  <a:schemeClr val="tx1"/>
                </a:solidFill>
                <a:effectLst/>
                <a:latin typeface="+mn-lt"/>
                <a:ea typeface="+mn-ea"/>
                <a:cs typeface="+mn-cs"/>
              </a:rPr>
              <a:t> they modulate Earth's energy balance by altering cloud properties—in particular, cloud droplet size—by serving as cloud condensation nuclei, which further influence the cloud fraction, height and lifetime. All these aspects result in modification of the planetary albedo and hydrological cycle. Some important environmental issues, such as haze, acid rain and tropospheric ozone pollution, are also closely correlated with aerosol pollution.</a:t>
            </a: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Per Twomey</a:t>
            </a:r>
            <a:r>
              <a:rPr lang="it-IT" sz="1200" b="0" i="0" kern="1200" baseline="0" dirty="0" smtClean="0">
                <a:solidFill>
                  <a:schemeClr val="tx1"/>
                </a:solidFill>
                <a:effectLst/>
                <a:latin typeface="+mn-lt"/>
                <a:ea typeface="+mn-ea"/>
                <a:cs typeface="+mn-cs"/>
              </a:rPr>
              <a:t> effect vedere il file twomey effect 1974 e twomey effect  slides in directory my directory «aerosols particles clouds»</a:t>
            </a:r>
          </a:p>
          <a:p>
            <a:r>
              <a:rPr lang="it-IT" sz="1200" b="0" i="0" kern="1200" baseline="0" dirty="0" smtClean="0">
                <a:solidFill>
                  <a:schemeClr val="tx1"/>
                </a:solidFill>
                <a:effectLst/>
                <a:latin typeface="+mn-lt"/>
                <a:ea typeface="+mn-ea"/>
                <a:cs typeface="+mn-cs"/>
              </a:rPr>
              <a:t>https://en.wikipedia.org/wiki/Twomey_effect</a:t>
            </a:r>
          </a:p>
          <a:p>
            <a:endParaRPr lang="it-IT" sz="1200" b="0" i="0" kern="1200" baseline="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Indirect: not directly related with absorption/scattering</a:t>
            </a:r>
            <a:r>
              <a:rPr lang="it-IT" sz="1200" b="0" i="0" kern="1200" baseline="0" dirty="0" smtClean="0">
                <a:solidFill>
                  <a:schemeClr val="tx1"/>
                </a:solidFill>
                <a:effectLst/>
                <a:latin typeface="+mn-lt"/>
                <a:ea typeface="+mn-ea"/>
                <a:cs typeface="+mn-cs"/>
              </a:rPr>
              <a:t> of radiation.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https://earthobservatory.nasa.gov/features/Aerosols/page4.php</a:t>
            </a:r>
          </a:p>
          <a:p>
            <a:r>
              <a:rPr lang="en-US" dirty="0" smtClean="0">
                <a:solidFill>
                  <a:srgbClr val="000000"/>
                </a:solidFill>
                <a:latin typeface="Myriad Pro"/>
              </a:rPr>
              <a:t>Natural aerosols—often sulfates, sea salt or ammonium salts—are the most common condensation nuclei in pristine environments. Polluted air, in contrast, usually contains much higher concentrations of water-soluble particles, which means pollution-rich clouds tend to have more numerous, but smaller, droplets. </a:t>
            </a:r>
            <a:r>
              <a:rPr lang="en-US" b="1" dirty="0" smtClean="0">
                <a:solidFill>
                  <a:srgbClr val="000000"/>
                </a:solidFill>
                <a:latin typeface="Myriad Pro"/>
              </a:rPr>
              <a:t>The small droplets make polluted clouds look brighter than they would otherwise be. Just as many bits of crushed ice give light more surfaces to reflect off—appearing brighter than a solid cube of ice—if the water in a cloud is divided into a larger number of smaller droplets, it will scatter more light and become more reflective</a:t>
            </a:r>
            <a:r>
              <a:rPr lang="en-US" dirty="0" smtClean="0">
                <a:solidFill>
                  <a:srgbClr val="000000"/>
                </a:solidFill>
                <a:latin typeface="Myriad Pro"/>
              </a:rPr>
              <a:t>.</a:t>
            </a:r>
            <a:endParaRPr lang="en-US" dirty="0" smtClean="0"/>
          </a:p>
          <a:p>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latin typeface="Myriad Pro"/>
              </a:rPr>
              <a:t>Brighter clouds, in turn, block sunlight from reaching Earth’s surface, shading the planet and producing net cooling. This cloud brightening effect—called the “cloud albedo effect”—may have a big impact on the climate, though only in recent years has it been possible to start quantifying the effect.</a:t>
            </a:r>
            <a:endParaRPr lang="en-US" dirty="0" smtClean="0"/>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25</a:t>
            </a:fld>
            <a:endParaRPr lang="en-GB" altLang="en-US" smtClean="0"/>
          </a:p>
        </p:txBody>
      </p:sp>
    </p:spTree>
    <p:extLst>
      <p:ext uri="{BB962C8B-B14F-4D97-AF65-F5344CB8AC3E}">
        <p14:creationId xmlns:p14="http://schemas.microsoft.com/office/powerpoint/2010/main" val="150957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https://earthobservatory.nasa.gov/features/Aerosols/page4.php</a:t>
            </a:r>
          </a:p>
          <a:p>
            <a:r>
              <a:rPr lang="en-US" dirty="0" smtClean="0">
                <a:solidFill>
                  <a:srgbClr val="000000"/>
                </a:solidFill>
                <a:latin typeface="Myriad Pro"/>
              </a:rPr>
              <a:t>Natural aerosols—often sulfates, sea salt or ammonium salts—are the most common condensation nuclei in pristine environments. Polluted air, in contrast, usually contains much higher concentrations of water-soluble particles, which means pollution-rich clouds tend to have more numerous, but smaller, droplets. The small droplets make polluted clouds look brighter than they would otherwise be. Just as many bits of crushed ice give light more surfaces to reflect off—appearing brighter than a solid cube of ice—if the water in a cloud is divided into a larger number of smaller droplets, it will scatter more light and become more reflective.</a:t>
            </a:r>
            <a:endParaRPr lang="en-US" dirty="0" smtClean="0"/>
          </a:p>
          <a:p>
            <a:endParaRPr lang="en-GB"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00"/>
                </a:solidFill>
                <a:latin typeface="Myriad Pro"/>
              </a:rPr>
              <a:t>Brighter clouds, in turn, block sunlight from reaching Earth’s surface, shading the planet and producing net cooling. This cloud brightening effect—called the “cloud albedo effect”—may have a big impact on the climate, though only in recent years has it been possible to start quantifying the effect.</a:t>
            </a:r>
            <a:endParaRPr lang="en-US" dirty="0" smtClean="0"/>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26</a:t>
            </a:fld>
            <a:endParaRPr lang="en-GB" altLang="en-US" smtClean="0"/>
          </a:p>
        </p:txBody>
      </p:sp>
    </p:spTree>
    <p:extLst>
      <p:ext uri="{BB962C8B-B14F-4D97-AF65-F5344CB8AC3E}">
        <p14:creationId xmlns:p14="http://schemas.microsoft.com/office/powerpoint/2010/main" val="2902129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Left portion of the figure: global, annual mean radiative </a:t>
            </a:r>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(W/m2) for the period from pre-industrial (1750) as given by the IPCC. The height of each rectangular bar denotes a best estimate value while its absence denotes no best estimate is </a:t>
            </a:r>
            <a:r>
              <a:rPr lang="en-US" sz="1200" b="0" i="0" u="none" strike="noStrike" kern="1200" baseline="0" dirty="0" err="1" smtClean="0">
                <a:solidFill>
                  <a:schemeClr val="tx1"/>
                </a:solidFill>
                <a:latin typeface="+mn-lt"/>
                <a:ea typeface="+mn-ea"/>
                <a:cs typeface="+mn-cs"/>
              </a:rPr>
              <a:t>possible+estimated</a:t>
            </a:r>
            <a:r>
              <a:rPr lang="en-US" sz="1200" b="0" i="0" u="none" strike="noStrike" kern="1200" baseline="0" dirty="0" smtClean="0">
                <a:solidFill>
                  <a:schemeClr val="tx1"/>
                </a:solidFill>
                <a:latin typeface="+mn-lt"/>
                <a:ea typeface="+mn-ea"/>
                <a:cs typeface="+mn-cs"/>
              </a:rPr>
              <a:t> uncertainties. Level of scientific understanding represents the subjective judgment of the IPCC working group on radiative forcing of the reliability of the forcing estimate. Bars and I-beams at right denote estimates of total aerosol forcing, total forcing, and associated uncertainties. First bar denotes total aerosol forcing evaluated as algebraic sum of IPCC aerosol </a:t>
            </a:r>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with mineral dust and aerosol indirect </a:t>
            </a:r>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taken as 0; for second bar, these</a:t>
            </a:r>
          </a:p>
          <a:p>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are taken as the midpoints of the IPCC uncertainty ranges. Third and fourth bars denote total forcing evaluated in the same way, again with mineral dust and aerosol indirect </a:t>
            </a:r>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taken as 0 and as the midpoints of the IPCC uncertainty</a:t>
            </a:r>
          </a:p>
          <a:p>
            <a:r>
              <a:rPr lang="en-US" sz="1200" b="0" i="0" u="none" strike="noStrike" kern="1200" baseline="0" dirty="0" smtClean="0">
                <a:solidFill>
                  <a:schemeClr val="tx1"/>
                </a:solidFill>
                <a:latin typeface="+mn-lt"/>
                <a:ea typeface="+mn-ea"/>
                <a:cs typeface="+mn-cs"/>
              </a:rPr>
              <a:t>ranges, respectively. For each bar, two uncertainty estimates are provided. Upper and lower limits of the first (larger) uncertainty range are calculated as algebraic sum of upper and lower limits, respectively, of the uncertainties of the several</a:t>
            </a:r>
          </a:p>
          <a:p>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Upper and lower limits of the second (smaller) uncertainty range are calculated as the square root of the sum of the squares, respectively, of the of the upper and lower uncertainty ranges relative to the estimated </a:t>
            </a:r>
            <a:r>
              <a:rPr lang="en-US" sz="1200" b="0" i="0" u="none" strike="noStrike" kern="1200" baseline="0" dirty="0" err="1" smtClean="0">
                <a:solidFill>
                  <a:schemeClr val="tx1"/>
                </a:solidFill>
                <a:latin typeface="+mn-lt"/>
                <a:ea typeface="+mn-ea"/>
                <a:cs typeface="+mn-cs"/>
              </a:rPr>
              <a:t>forcings</a:t>
            </a:r>
            <a:r>
              <a:rPr lang="en-US" sz="1200" b="0" i="0" u="none" strike="noStrike" kern="1200" baseline="0" dirty="0" smtClean="0">
                <a:solidFill>
                  <a:schemeClr val="tx1"/>
                </a:solidFill>
                <a:latin typeface="+mn-lt"/>
                <a:ea typeface="+mn-ea"/>
                <a:cs typeface="+mn-cs"/>
              </a:rPr>
              <a:t> denoted by the bars.</a:t>
            </a:r>
          </a:p>
          <a:p>
            <a:endParaRPr lang="en-US" altLang="en-US"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Figure 7.10 </a:t>
            </a:r>
            <a:r>
              <a:rPr lang="fr-FR" sz="1200" b="0" i="0" u="none" strike="noStrike" kern="1200" baseline="0" dirty="0" err="1" smtClean="0">
                <a:solidFill>
                  <a:schemeClr val="tx1"/>
                </a:solidFill>
                <a:latin typeface="+mn-lt"/>
                <a:ea typeface="+mn-ea"/>
                <a:cs typeface="+mn-cs"/>
              </a:rPr>
              <a:t>illustrates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recent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estimates</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mean annual radiative forcing for various climate-change mechanisms, averaged globally for the period 1750–2000 (IPCC, 2001). When viewed on a global scale, shortwave radiative forcing</a:t>
            </a:r>
          </a:p>
          <a:p>
            <a:r>
              <a:rPr lang="en-US" sz="1200" b="0" i="0" u="none" strike="noStrike" kern="1200" baseline="0" dirty="0" smtClean="0">
                <a:solidFill>
                  <a:schemeClr val="tx1"/>
                </a:solidFill>
                <a:latin typeface="+mn-lt"/>
                <a:ea typeface="+mn-ea"/>
                <a:cs typeface="+mn-cs"/>
              </a:rPr>
              <a:t>from anthropogenic aerosols is considered to offset part of the longwave radiative forcing due to greenhouse gases. However, the same argument cannot be applied on a regional scale for a number of reasons. First, greenhouse gases have lifetimes measured in decades to centuries and are globally well mixed, in contrast to aerosols, which have lifetimes of less than one week on average and are geographically variable in extent. Second, aerosol forcing responds more rapidly to changes in aerosol emissions than</a:t>
            </a:r>
          </a:p>
          <a:p>
            <a:r>
              <a:rPr lang="en-US" sz="1200" b="0" i="0" u="none" strike="noStrike" kern="1200" baseline="0" dirty="0" smtClean="0">
                <a:solidFill>
                  <a:schemeClr val="tx1"/>
                </a:solidFill>
                <a:latin typeface="+mn-lt"/>
                <a:ea typeface="+mn-ea"/>
                <a:cs typeface="+mn-cs"/>
              </a:rPr>
              <a:t>greenhouse forcing, which is still </a:t>
            </a:r>
            <a:r>
              <a:rPr lang="en-US" sz="1200" b="0" i="0" u="none" strike="noStrike" kern="1200" baseline="0" dirty="0" err="1" smtClean="0">
                <a:solidFill>
                  <a:schemeClr val="tx1"/>
                </a:solidFill>
                <a:latin typeface="+mn-lt"/>
                <a:ea typeface="+mn-ea"/>
                <a:cs typeface="+mn-cs"/>
              </a:rPr>
              <a:t>infl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uenced</a:t>
            </a:r>
            <a:r>
              <a:rPr lang="en-US" sz="1200" b="0" i="0" u="none" strike="noStrike" kern="1200" baseline="0" dirty="0" smtClean="0">
                <a:solidFill>
                  <a:schemeClr val="tx1"/>
                </a:solidFill>
                <a:latin typeface="+mn-lt"/>
                <a:ea typeface="+mn-ea"/>
                <a:cs typeface="+mn-cs"/>
              </a:rPr>
              <a:t> by accumulated past emissions. Third, aerosol radiative forcing is more restricted to source and downwind regions, which may then experience an overall negative forcing. Last, greenhouse-gas</a:t>
            </a:r>
          </a:p>
          <a:p>
            <a:r>
              <a:rPr lang="en-US" sz="1200" b="0" i="0" u="none" strike="noStrike" kern="1200" baseline="0" dirty="0" smtClean="0">
                <a:solidFill>
                  <a:schemeClr val="tx1"/>
                </a:solidFill>
                <a:latin typeface="+mn-lt"/>
                <a:ea typeface="+mn-ea"/>
                <a:cs typeface="+mn-cs"/>
              </a:rPr>
              <a:t>forcing is not as diurnally and seasonally variable as aerosol forcing, which has a greater </a:t>
            </a:r>
            <a:r>
              <a:rPr lang="en-US" sz="1200" b="0" i="0" u="none" strike="noStrike" kern="1200" baseline="0" dirty="0" err="1" smtClean="0">
                <a:solidFill>
                  <a:schemeClr val="tx1"/>
                </a:solidFill>
                <a:latin typeface="+mn-lt"/>
                <a:ea typeface="+mn-ea"/>
                <a:cs typeface="+mn-cs"/>
              </a:rPr>
              <a:t>infl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uence</a:t>
            </a:r>
            <a:r>
              <a:rPr lang="en-US" sz="1200" b="0" i="0" u="none" strike="noStrike" kern="1200" baseline="0" dirty="0" smtClean="0">
                <a:solidFill>
                  <a:schemeClr val="tx1"/>
                </a:solidFill>
                <a:latin typeface="+mn-lt"/>
                <a:ea typeface="+mn-ea"/>
                <a:cs typeface="+mn-cs"/>
              </a:rPr>
              <a:t> during: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daylight, (ii) cloudless conditions and (iii) summer. Such difficulties greatly hinder the modelling of aerosol direct and indirect effects</a:t>
            </a:r>
          </a:p>
          <a:p>
            <a:endParaRPr lang="it-IT" alt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Su radiative forcing </a:t>
            </a:r>
            <a:r>
              <a:rPr lang="en-US" sz="1200" b="0" i="0" u="none" strike="noStrike" kern="1200" baseline="0" dirty="0" err="1" smtClean="0">
                <a:solidFill>
                  <a:schemeClr val="tx1"/>
                </a:solidFill>
                <a:latin typeface="+mn-lt"/>
                <a:ea typeface="+mn-ea"/>
                <a:cs typeface="+mn-cs"/>
              </a:rPr>
              <a:t>guardare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sito</a:t>
            </a:r>
            <a:r>
              <a:rPr lang="en-US" sz="1200" b="0" i="0" u="none" strike="noStrike" kern="1200" baseline="0" dirty="0" smtClean="0">
                <a:solidFill>
                  <a:schemeClr val="tx1"/>
                </a:solidFill>
                <a:latin typeface="+mn-lt"/>
                <a:ea typeface="+mn-ea"/>
                <a:cs typeface="+mn-cs"/>
              </a:rPr>
              <a:t> IPCC https://www.ipcc.ch/publications_and_data/ar4/wg1/en/ch2s2-9-2.html</a:t>
            </a:r>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27</a:t>
            </a:fld>
            <a:endParaRPr lang="en-GB" altLang="en-US" smtClean="0"/>
          </a:p>
        </p:txBody>
      </p:sp>
    </p:spTree>
    <p:extLst>
      <p:ext uri="{BB962C8B-B14F-4D97-AF65-F5344CB8AC3E}">
        <p14:creationId xmlns:p14="http://schemas.microsoft.com/office/powerpoint/2010/main" val="404573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http://elte.prompt.hu/sites/default/files/tananyagok/AtmosphericChemistry/ch09.html</a:t>
            </a:r>
          </a:p>
          <a:p>
            <a:r>
              <a:rPr lang="en-US" altLang="en-US" dirty="0" smtClean="0"/>
              <a:t>http://iopscience.iop.org/article/10.1088/0957-0233/21/8/085901/meta</a:t>
            </a:r>
          </a:p>
          <a:p>
            <a:r>
              <a:rPr lang="en-US" altLang="en-US" dirty="0" smtClean="0"/>
              <a:t>http://cires1.colorado.edu/jimenez/AtmChem/</a:t>
            </a:r>
          </a:p>
          <a:p>
            <a:r>
              <a:rPr lang="en-US" altLang="en-US" dirty="0" smtClean="0"/>
              <a:t>https://www.ipcc.ch/publications_and_data/ar4/wg1/en/ch2s2-9-2.html</a:t>
            </a: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28</a:t>
            </a:fld>
            <a:endParaRPr lang="en-GB" altLang="en-US" smtClean="0"/>
          </a:p>
        </p:txBody>
      </p:sp>
    </p:spTree>
    <p:extLst>
      <p:ext uri="{BB962C8B-B14F-4D97-AF65-F5344CB8AC3E}">
        <p14:creationId xmlns:p14="http://schemas.microsoft.com/office/powerpoint/2010/main" val="284001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Most of the light scattering by particles in the atmosphere is due to particles in the size range 0.1-1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as</a:t>
            </a:r>
          </a:p>
          <a:p>
            <a:r>
              <a:rPr lang="en-US" sz="1200" b="0" i="0" u="none" strike="noStrike" kern="1200" baseline="0" dirty="0" smtClean="0">
                <a:solidFill>
                  <a:schemeClr val="tx1"/>
                </a:solidFill>
                <a:latin typeface="+mn-lt"/>
                <a:ea typeface="+mn-ea"/>
                <a:cs typeface="+mn-cs"/>
              </a:rPr>
              <a:t>shown by calculations carried out during World War II for screening smoke particle sizes. This can be seen in Fig. 9.22, which shows the scattering coefficient of a single particle per unit volume as a function of the particle diameter for spheres with a refractive index of 1.50 and light of wavelength 550 nm.</a:t>
            </a:r>
          </a:p>
          <a:p>
            <a:r>
              <a:rPr lang="en-US" sz="1200" b="0" i="0" u="none" strike="noStrike" kern="1200" baseline="0" dirty="0" smtClean="0">
                <a:solidFill>
                  <a:schemeClr val="tx1"/>
                </a:solidFill>
                <a:latin typeface="+mn-lt"/>
                <a:ea typeface="+mn-ea"/>
                <a:cs typeface="+mn-cs"/>
              </a:rPr>
              <a:t>The portion of the total extinction coefficient due to particle scattering, </a:t>
            </a:r>
            <a:r>
              <a:rPr lang="en-US" sz="1200" b="0" i="0" u="none" strike="noStrike" kern="1200" baseline="0" dirty="0" err="1" smtClean="0">
                <a:solidFill>
                  <a:schemeClr val="tx1"/>
                </a:solidFill>
                <a:latin typeface="+mn-lt"/>
                <a:ea typeface="+mn-ea"/>
                <a:cs typeface="+mn-cs"/>
              </a:rPr>
              <a:t>bsp</a:t>
            </a:r>
            <a:r>
              <a:rPr lang="en-US" sz="1200" b="0" i="0" u="none" strike="noStrike" kern="1200" baseline="0" dirty="0" smtClean="0">
                <a:solidFill>
                  <a:schemeClr val="tx1"/>
                </a:solidFill>
                <a:latin typeface="+mn-lt"/>
                <a:ea typeface="+mn-ea"/>
                <a:cs typeface="+mn-cs"/>
              </a:rPr>
              <a:t>, can be obtained by combining</a:t>
            </a:r>
          </a:p>
          <a:p>
            <a:r>
              <a:rPr lang="en-US" sz="1200" b="0" i="0" u="none" strike="noStrike" kern="1200" baseline="0" dirty="0" smtClean="0">
                <a:solidFill>
                  <a:schemeClr val="tx1"/>
                </a:solidFill>
                <a:latin typeface="+mn-lt"/>
                <a:ea typeface="+mn-ea"/>
                <a:cs typeface="+mn-cs"/>
              </a:rPr>
              <a:t>the curve in Fig. 9.22 with the particle volume size distribution, that is, by the curve of AV A log D vs</a:t>
            </a:r>
          </a:p>
          <a:p>
            <a:r>
              <a:rPr lang="en-US" sz="1200" b="0" i="0" u="none" strike="noStrike" kern="1200" baseline="0" dirty="0" smtClean="0">
                <a:solidFill>
                  <a:schemeClr val="tx1"/>
                </a:solidFill>
                <a:latin typeface="+mn-lt"/>
                <a:ea typeface="+mn-ea"/>
                <a:cs typeface="+mn-cs"/>
              </a:rPr>
              <a:t>log D.</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29</a:t>
            </a:fld>
            <a:endParaRPr lang="en-GB" altLang="en-US" smtClean="0"/>
          </a:p>
        </p:txBody>
      </p:sp>
    </p:spTree>
    <p:extLst>
      <p:ext uri="{BB962C8B-B14F-4D97-AF65-F5344CB8AC3E}">
        <p14:creationId xmlns:p14="http://schemas.microsoft.com/office/powerpoint/2010/main" val="148699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Small enough to be suspended in the atmosphere,</a:t>
            </a:r>
            <a:r>
              <a:rPr lang="en-US" baseline="0" dirty="0" smtClean="0"/>
              <a:t> so rain and hail are not falling inside this definition because they precipitate too quickly.</a:t>
            </a:r>
          </a:p>
          <a:p>
            <a:r>
              <a:rPr lang="it-IT" altLang="en-US" baseline="0" dirty="0" smtClean="0"/>
              <a:t>Size range from nm to 100 micrometers, but the lower end of the size not clearly defined (at what point a cluster of molecules become a particle?)</a:t>
            </a:r>
            <a:endParaRPr lang="en-US" altLang="en-US" dirty="0" smtClean="0"/>
          </a:p>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a:t>
            </a:fld>
            <a:endParaRPr lang="en-GB" altLang="en-US" smtClean="0"/>
          </a:p>
        </p:txBody>
      </p:sp>
    </p:spTree>
    <p:extLst>
      <p:ext uri="{BB962C8B-B14F-4D97-AF65-F5344CB8AC3E}">
        <p14:creationId xmlns:p14="http://schemas.microsoft.com/office/powerpoint/2010/main" val="29063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What is the size of an aerosol particle? Throughout this chapter, the size of a particle is classified by its diameter,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Diameter immediately implies that a particle is spherical. However, dry aerosol particles are rarely spherical. Figure 7.2 shows images from an electron microscope of four different aerosol types. It can clearly be seen that the particles are not spherical, so how should they be categorized?</a:t>
            </a:r>
          </a:p>
          <a:p>
            <a:r>
              <a:rPr lang="en-US" sz="1200" b="0" i="0" u="none" strike="noStrike" kern="1200" baseline="0" dirty="0" smtClean="0">
                <a:solidFill>
                  <a:schemeClr val="tx1"/>
                </a:solidFill>
                <a:latin typeface="+mn-lt"/>
                <a:ea typeface="+mn-ea"/>
                <a:cs typeface="+mn-cs"/>
              </a:rPr>
              <a:t>This is where the notion of </a:t>
            </a:r>
            <a:r>
              <a:rPr lang="en-US" sz="1200" b="1" i="0" u="none" strike="noStrike" kern="1200" baseline="0" dirty="0" smtClean="0">
                <a:solidFill>
                  <a:schemeClr val="tx1"/>
                </a:solidFill>
                <a:latin typeface="+mn-lt"/>
                <a:ea typeface="+mn-ea"/>
                <a:cs typeface="+mn-cs"/>
              </a:rPr>
              <a:t>equivalent diameters </a:t>
            </a:r>
            <a:r>
              <a:rPr lang="en-US" sz="1200" b="0" i="0" u="none" strike="noStrike" kern="1200" baseline="0" dirty="0" smtClean="0">
                <a:solidFill>
                  <a:schemeClr val="tx1"/>
                </a:solidFill>
                <a:latin typeface="+mn-lt"/>
                <a:ea typeface="+mn-ea"/>
                <a:cs typeface="+mn-cs"/>
              </a:rPr>
              <a:t>is used.</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30</a:t>
            </a:fld>
            <a:endParaRPr lang="en-GB" altLang="en-US" smtClean="0"/>
          </a:p>
        </p:txBody>
      </p:sp>
    </p:spTree>
    <p:extLst>
      <p:ext uri="{BB962C8B-B14F-4D97-AF65-F5344CB8AC3E}">
        <p14:creationId xmlns:p14="http://schemas.microsoft.com/office/powerpoint/2010/main" val="2061838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31</a:t>
            </a:fld>
            <a:endParaRPr lang="en-GB" altLang="en-US" smtClean="0"/>
          </a:p>
        </p:txBody>
      </p:sp>
    </p:spTree>
    <p:extLst>
      <p:ext uri="{BB962C8B-B14F-4D97-AF65-F5344CB8AC3E}">
        <p14:creationId xmlns:p14="http://schemas.microsoft.com/office/powerpoint/2010/main" val="114622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In generale le particelle hanno forma qualunque. Per semplificare si assumono sferiche.</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Aerodynamical:</a:t>
            </a:r>
            <a:r>
              <a:rPr lang="it-IT" altLang="en-US" sz="1200" baseline="0" dirty="0" smtClean="0">
                <a:latin typeface="Arial" panose="020B0604020202020204" pitchFamily="34" charset="0"/>
              </a:rPr>
              <a:t> assume the density of water (renormalize as if it is made of water)</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baseline="0" dirty="0" smtClean="0">
                <a:latin typeface="Arial" panose="020B0604020202020204" pitchFamily="34" charset="0"/>
              </a:rPr>
              <a:t>Stokes: takes into account the density</a:t>
            </a:r>
            <a:endParaRPr lang="it-IT" altLang="en-US" sz="1200" dirty="0" smtClean="0">
              <a:latin typeface="Arial" panose="020B0604020202020204" pitchFamily="34" charset="0"/>
            </a:endParaRPr>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32</a:t>
            </a:fld>
            <a:endParaRPr lang="en-GB" altLang="en-US" smtClean="0"/>
          </a:p>
        </p:txBody>
      </p:sp>
    </p:spTree>
    <p:extLst>
      <p:ext uri="{BB962C8B-B14F-4D97-AF65-F5344CB8AC3E}">
        <p14:creationId xmlns:p14="http://schemas.microsoft.com/office/powerpoint/2010/main" val="2286580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Assumiamo che le forze viscose siano dominanti su quelle inerziali (numero di Reynolds</a:t>
            </a:r>
            <a:r>
              <a:rPr lang="it-IT" altLang="en-US" sz="1200" baseline="0" dirty="0" smtClean="0">
                <a:latin typeface="Arial" panose="020B0604020202020204" pitchFamily="34" charset="0"/>
              </a:rPr>
              <a:t> </a:t>
            </a:r>
            <a:r>
              <a:rPr lang="it-IT" altLang="en-US" sz="1200" i="1" dirty="0" smtClean="0">
                <a:latin typeface="Arial" panose="020B0604020202020204" pitchFamily="34" charset="0"/>
              </a:rPr>
              <a:t>R</a:t>
            </a:r>
            <a:r>
              <a:rPr lang="it-IT" altLang="en-US" sz="1200" baseline="-25000" dirty="0" smtClean="0">
                <a:latin typeface="Arial" panose="020B0604020202020204" pitchFamily="34" charset="0"/>
              </a:rPr>
              <a:t>e</a:t>
            </a:r>
            <a:r>
              <a:rPr lang="it-IT" altLang="en-US" sz="1200" dirty="0" smtClean="0">
                <a:latin typeface="Arial" panose="020B0604020202020204" pitchFamily="34" charset="0"/>
              </a:rPr>
              <a:t>&lt;&lt;1) Re=</a:t>
            </a:r>
            <a:r>
              <a:rPr lang="it-IT" sz="1200" b="0" i="0" kern="1200" dirty="0" smtClean="0">
                <a:solidFill>
                  <a:schemeClr val="tx1"/>
                </a:solidFill>
                <a:effectLst/>
                <a:latin typeface="+mn-lt"/>
                <a:ea typeface="+mn-ea"/>
                <a:cs typeface="+mn-cs"/>
              </a:rPr>
              <a:t>ρ</a:t>
            </a:r>
            <a:r>
              <a:rPr lang="it-IT" altLang="en-US" sz="1200" dirty="0" smtClean="0">
                <a:latin typeface="Arial" panose="020B0604020202020204" pitchFamily="34" charset="0"/>
              </a:rPr>
              <a:t>&lt;v&gt;d/</a:t>
            </a:r>
            <a:r>
              <a:rPr lang="el-GR" sz="1200" b="0" i="0" kern="1200" dirty="0" smtClean="0">
                <a:solidFill>
                  <a:schemeClr val="tx1"/>
                </a:solidFill>
                <a:effectLst/>
                <a:latin typeface="+mn-lt"/>
                <a:ea typeface="+mn-ea"/>
                <a:cs typeface="+mn-cs"/>
              </a:rPr>
              <a:t>μ</a:t>
            </a:r>
            <a:endParaRPr lang="it-IT" altLang="en-US" sz="1200" dirty="0" smtClean="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With *&lt;v&gt;=macroscopic velocity</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0" i="0" kern="1200" dirty="0" smtClean="0">
                <a:solidFill>
                  <a:schemeClr val="tx1"/>
                </a:solidFill>
                <a:effectLst/>
                <a:latin typeface="+mn-lt"/>
                <a:ea typeface="+mn-ea"/>
                <a:cs typeface="+mn-cs"/>
              </a:rPr>
              <a:t>ρ è la </a:t>
            </a:r>
            <a:r>
              <a:rPr lang="it-IT" sz="1200" b="0" i="0" u="none" strike="noStrike" kern="1200" dirty="0" smtClean="0">
                <a:solidFill>
                  <a:schemeClr val="tx1"/>
                </a:solidFill>
                <a:effectLst/>
                <a:latin typeface="+mn-lt"/>
                <a:ea typeface="+mn-ea"/>
                <a:cs typeface="+mn-cs"/>
                <a:hlinkClick r:id="rId3" tooltip="Massa volumica"/>
              </a:rPr>
              <a:t>massa volumica</a:t>
            </a:r>
            <a:r>
              <a:rPr lang="it-IT" sz="1200" b="0" i="0" kern="1200" dirty="0" smtClean="0">
                <a:solidFill>
                  <a:schemeClr val="tx1"/>
                </a:solidFill>
                <a:effectLst/>
                <a:latin typeface="+mn-lt"/>
                <a:ea typeface="+mn-ea"/>
                <a:cs typeface="+mn-cs"/>
              </a:rPr>
              <a:t> densità (kg/m</a:t>
            </a:r>
            <a:r>
              <a:rPr lang="it-IT" sz="1200" b="0" i="0" kern="1200" baseline="30000" dirty="0" smtClean="0">
                <a:solidFill>
                  <a:schemeClr val="tx1"/>
                </a:solidFill>
                <a:effectLst/>
                <a:latin typeface="+mn-lt"/>
                <a:ea typeface="+mn-ea"/>
                <a:cs typeface="+mn-cs"/>
              </a:rPr>
              <a:t>3</a:t>
            </a:r>
            <a:r>
              <a:rPr lang="it-IT" sz="1200" b="0" i="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d=</a:t>
            </a:r>
            <a:r>
              <a:rPr lang="it-IT" sz="1200" b="0" i="0" kern="1200" dirty="0" smtClean="0">
                <a:solidFill>
                  <a:schemeClr val="tx1"/>
                </a:solidFill>
                <a:effectLst/>
                <a:latin typeface="+mn-lt"/>
                <a:ea typeface="+mn-ea"/>
                <a:cs typeface="+mn-cs"/>
              </a:rPr>
              <a:t> lunghezza caratteristica del fenomeno considerato</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b="0" i="0" kern="1200" dirty="0" smtClean="0">
                <a:solidFill>
                  <a:schemeClr val="tx1"/>
                </a:solidFill>
                <a:effectLst/>
                <a:latin typeface="+mn-lt"/>
                <a:ea typeface="+mn-ea"/>
                <a:cs typeface="+mn-cs"/>
              </a:rPr>
              <a:t>μ </a:t>
            </a:r>
            <a:r>
              <a:rPr lang="en-US" sz="1200" b="0" i="0" kern="1200" dirty="0" smtClean="0">
                <a:solidFill>
                  <a:schemeClr val="tx1"/>
                </a:solidFill>
                <a:effectLst/>
                <a:latin typeface="+mn-lt"/>
                <a:ea typeface="+mn-ea"/>
                <a:cs typeface="+mn-cs"/>
              </a:rPr>
              <a:t>è la </a:t>
            </a:r>
            <a:r>
              <a:rPr lang="en-US" sz="1200" b="0" i="0" u="none" strike="noStrike" kern="1200" dirty="0" err="1" smtClean="0">
                <a:solidFill>
                  <a:schemeClr val="tx1"/>
                </a:solidFill>
                <a:effectLst/>
                <a:latin typeface="+mn-lt"/>
                <a:ea typeface="+mn-ea"/>
                <a:cs typeface="+mn-cs"/>
                <a:hlinkClick r:id="rId4" tooltip="Viscosità"/>
              </a:rPr>
              <a:t>viscosità</a:t>
            </a:r>
            <a:r>
              <a:rPr lang="en-US" sz="1200" b="0" i="0" u="none" strike="noStrike" kern="1200" dirty="0" smtClean="0">
                <a:solidFill>
                  <a:schemeClr val="tx1"/>
                </a:solidFill>
                <a:effectLst/>
                <a:latin typeface="+mn-lt"/>
                <a:ea typeface="+mn-ea"/>
                <a:cs typeface="+mn-cs"/>
                <a:hlinkClick r:id="rId4" tooltip="Viscosità"/>
              </a:rPr>
              <a:t> </a:t>
            </a:r>
            <a:r>
              <a:rPr lang="en-US" sz="1200" b="0" i="0" u="none" strike="noStrike" kern="1200" dirty="0" err="1" smtClean="0">
                <a:solidFill>
                  <a:schemeClr val="tx1"/>
                </a:solidFill>
                <a:effectLst/>
                <a:latin typeface="+mn-lt"/>
                <a:ea typeface="+mn-ea"/>
                <a:cs typeface="+mn-cs"/>
                <a:hlinkClick r:id="rId4" tooltip="Viscosità"/>
              </a:rPr>
              <a:t>dinamica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Pa·s</a:t>
            </a:r>
            <a:r>
              <a:rPr lang="en-US" sz="1200" b="0" i="0" kern="1200" dirty="0" smtClean="0">
                <a:solidFill>
                  <a:schemeClr val="tx1"/>
                </a:solidFill>
                <a:effectLst/>
                <a:latin typeface="+mn-lt"/>
                <a:ea typeface="+mn-ea"/>
                <a:cs typeface="+mn-cs"/>
              </a:rPr>
              <a:t> o N·s/m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o kg/(</a:t>
            </a:r>
            <a:r>
              <a:rPr lang="en-US" sz="1200" b="0" i="0" kern="1200" dirty="0" err="1" smtClean="0">
                <a:solidFill>
                  <a:schemeClr val="tx1"/>
                </a:solidFill>
                <a:effectLst/>
                <a:latin typeface="+mn-lt"/>
                <a:ea typeface="+mn-ea"/>
                <a:cs typeface="+mn-cs"/>
              </a:rPr>
              <a:t>m·s</a:t>
            </a:r>
            <a:r>
              <a:rPr lang="en-US" sz="1200" b="0" i="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Cunningham correction factor</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Cunningham slip correction factor</a:t>
            </a:r>
            <a:r>
              <a:rPr lang="en-US" sz="1200" b="0" i="0" kern="1200" dirty="0" smtClean="0">
                <a:solidFill>
                  <a:schemeClr val="tx1"/>
                </a:solidFill>
                <a:effectLst/>
                <a:latin typeface="+mn-lt"/>
                <a:ea typeface="+mn-ea"/>
                <a:cs typeface="+mn-cs"/>
              </a:rPr>
              <a:t> is used to account for </a:t>
            </a:r>
            <a:r>
              <a:rPr lang="en-US" sz="1200" b="0" i="0" kern="1200" dirty="0" err="1" smtClean="0">
                <a:solidFill>
                  <a:schemeClr val="tx1"/>
                </a:solidFill>
                <a:effectLst/>
                <a:latin typeface="+mn-lt"/>
                <a:ea typeface="+mn-ea"/>
                <a:cs typeface="+mn-cs"/>
              </a:rPr>
              <a:t>noncontinuum</a:t>
            </a:r>
            <a:r>
              <a:rPr lang="en-US" sz="1200" b="0" i="0" kern="1200" dirty="0" smtClean="0">
                <a:solidFill>
                  <a:schemeClr val="tx1"/>
                </a:solidFill>
                <a:effectLst/>
                <a:latin typeface="+mn-lt"/>
                <a:ea typeface="+mn-ea"/>
                <a:cs typeface="+mn-cs"/>
              </a:rPr>
              <a:t> effects when calculating the drag on small particles. The derivation of </a:t>
            </a:r>
            <a:r>
              <a:rPr lang="en-US" sz="1200" b="0" i="0" u="none" strike="noStrike" kern="1200" dirty="0" smtClean="0">
                <a:solidFill>
                  <a:schemeClr val="tx1"/>
                </a:solidFill>
                <a:effectLst/>
                <a:latin typeface="+mn-lt"/>
                <a:ea typeface="+mn-ea"/>
                <a:cs typeface="+mn-cs"/>
                <a:hlinkClick r:id="rId5" tooltip="Stokes' law"/>
              </a:rPr>
              <a:t>Stokes' law</a:t>
            </a:r>
            <a:r>
              <a:rPr lang="en-US" sz="1200" b="0" i="0" kern="1200" dirty="0" smtClean="0">
                <a:solidFill>
                  <a:schemeClr val="tx1"/>
                </a:solidFill>
                <a:effectLst/>
                <a:latin typeface="+mn-lt"/>
                <a:ea typeface="+mn-ea"/>
                <a:cs typeface="+mn-cs"/>
              </a:rPr>
              <a:t>, which is used to calculate the drag force on small particles, assumes a </a:t>
            </a:r>
            <a:r>
              <a:rPr lang="en-US" sz="1200" b="0" i="0" u="none" strike="noStrike" kern="1200" dirty="0" smtClean="0">
                <a:solidFill>
                  <a:schemeClr val="tx1"/>
                </a:solidFill>
                <a:effectLst/>
                <a:latin typeface="+mn-lt"/>
                <a:ea typeface="+mn-ea"/>
                <a:cs typeface="+mn-cs"/>
                <a:hlinkClick r:id="rId6" tooltip="No-slip condition"/>
              </a:rPr>
              <a:t>no-slip condition</a:t>
            </a:r>
            <a:r>
              <a:rPr lang="en-US" sz="1200" b="0" i="0" kern="1200" dirty="0" smtClean="0">
                <a:solidFill>
                  <a:schemeClr val="tx1"/>
                </a:solidFill>
                <a:effectLst/>
                <a:latin typeface="+mn-lt"/>
                <a:ea typeface="+mn-ea"/>
                <a:cs typeface="+mn-cs"/>
              </a:rPr>
              <a:t> which is no longer correct at high </a:t>
            </a:r>
            <a:r>
              <a:rPr lang="en-US" sz="1200" b="0" i="0" u="none" strike="noStrike" kern="1200" dirty="0" smtClean="0">
                <a:solidFill>
                  <a:schemeClr val="tx1"/>
                </a:solidFill>
                <a:effectLst/>
                <a:latin typeface="+mn-lt"/>
                <a:ea typeface="+mn-ea"/>
                <a:cs typeface="+mn-cs"/>
                <a:hlinkClick r:id="rId7" tooltip="Knudsen number"/>
              </a:rPr>
              <a:t>Knudsen number</a:t>
            </a:r>
            <a:r>
              <a:rPr lang="en-US" sz="1200" b="0" i="0" kern="1200" dirty="0" smtClean="0">
                <a:solidFill>
                  <a:schemeClr val="tx1"/>
                </a:solidFill>
                <a:effectLst/>
                <a:latin typeface="+mn-lt"/>
                <a:ea typeface="+mn-ea"/>
                <a:cs typeface="+mn-cs"/>
              </a:rPr>
              <a:t>. The Cunningham slip correction factor allows predicting the </a:t>
            </a:r>
            <a:r>
              <a:rPr lang="en-US" sz="1200" b="0" i="0" u="none" strike="noStrike" kern="1200" dirty="0" smtClean="0">
                <a:solidFill>
                  <a:schemeClr val="tx1"/>
                </a:solidFill>
                <a:effectLst/>
                <a:latin typeface="+mn-lt"/>
                <a:ea typeface="+mn-ea"/>
                <a:cs typeface="+mn-cs"/>
                <a:hlinkClick r:id="rId8" tooltip="Drag force"/>
              </a:rPr>
              <a:t>drag force</a:t>
            </a:r>
            <a:r>
              <a:rPr lang="en-US" sz="1200" b="0" i="0" kern="1200" dirty="0" smtClean="0">
                <a:solidFill>
                  <a:schemeClr val="tx1"/>
                </a:solidFill>
                <a:effectLst/>
                <a:latin typeface="+mn-lt"/>
                <a:ea typeface="+mn-ea"/>
                <a:cs typeface="+mn-cs"/>
              </a:rPr>
              <a:t> on a particle moving a fluid with </a:t>
            </a:r>
            <a:r>
              <a:rPr lang="en-US" sz="1200" b="0" i="0" u="none" strike="noStrike" kern="1200" dirty="0" smtClean="0">
                <a:solidFill>
                  <a:schemeClr val="tx1"/>
                </a:solidFill>
                <a:effectLst/>
                <a:latin typeface="+mn-lt"/>
                <a:ea typeface="+mn-ea"/>
                <a:cs typeface="+mn-cs"/>
                <a:hlinkClick r:id="rId7" tooltip="Knudsen number"/>
              </a:rPr>
              <a:t>Knudsen number</a:t>
            </a:r>
            <a:r>
              <a:rPr lang="en-US" sz="1200" b="0" i="0" kern="1200" dirty="0" smtClean="0">
                <a:solidFill>
                  <a:schemeClr val="tx1"/>
                </a:solidFill>
                <a:effectLst/>
                <a:latin typeface="+mn-lt"/>
                <a:ea typeface="+mn-ea"/>
                <a:cs typeface="+mn-cs"/>
              </a:rPr>
              <a:t> between the continuum regime and </a:t>
            </a:r>
            <a:r>
              <a:rPr lang="en-US" sz="1200" b="0" i="0" u="none" strike="noStrike" kern="1200" dirty="0" smtClean="0">
                <a:solidFill>
                  <a:schemeClr val="tx1"/>
                </a:solidFill>
                <a:effectLst/>
                <a:latin typeface="+mn-lt"/>
                <a:ea typeface="+mn-ea"/>
                <a:cs typeface="+mn-cs"/>
                <a:hlinkClick r:id="rId9" tooltip="Free molecular flow"/>
              </a:rPr>
              <a:t>free molecular flow</a:t>
            </a:r>
            <a:r>
              <a:rPr lang="en-US" sz="1200" b="0" i="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en-US" sz="1200" dirty="0" smtClean="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en-US" sz="1200" dirty="0" smtClean="0">
              <a:latin typeface="Arial" panose="020B0604020202020204" pitchFamily="34" charset="0"/>
            </a:endParaRPr>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33</a:t>
            </a:fld>
            <a:endParaRPr lang="en-GB" altLang="en-US" smtClean="0"/>
          </a:p>
        </p:txBody>
      </p:sp>
    </p:spTree>
    <p:extLst>
      <p:ext uri="{BB962C8B-B14F-4D97-AF65-F5344CB8AC3E}">
        <p14:creationId xmlns:p14="http://schemas.microsoft.com/office/powerpoint/2010/main" val="3090462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The</a:t>
            </a:r>
            <a:r>
              <a:rPr lang="it-IT" altLang="en-US" sz="1200" baseline="0" dirty="0" smtClean="0">
                <a:latin typeface="Arial" panose="020B0604020202020204" pitchFamily="34" charset="0"/>
              </a:rPr>
              <a:t> aerodynamics can be extracted from the Stokes one </a:t>
            </a:r>
          </a:p>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Il Da è quello maggiormente</a:t>
            </a:r>
            <a:r>
              <a:rPr lang="it-IT" altLang="en-US" sz="1200" baseline="0" dirty="0" smtClean="0">
                <a:latin typeface="Arial" panose="020B0604020202020204" pitchFamily="34" charset="0"/>
              </a:rPr>
              <a:t> utilizzato in quanto:</a:t>
            </a:r>
          </a:p>
          <a:p>
            <a:pPr>
              <a:buFontTx/>
              <a:buChar char="•"/>
            </a:pPr>
            <a:r>
              <a:rPr lang="it-IT" altLang="en-US" dirty="0" smtClean="0"/>
              <a:t>governa il trasporto e la rimozione delle particelle dall’aria;</a:t>
            </a:r>
          </a:p>
          <a:p>
            <a:pPr>
              <a:buFontTx/>
              <a:buChar char="•"/>
            </a:pPr>
            <a:r>
              <a:rPr lang="it-IT" altLang="en-US" dirty="0" smtClean="0"/>
              <a:t>governa la loro deposizione nel sistema respiratorio;</a:t>
            </a:r>
          </a:p>
          <a:p>
            <a:pPr>
              <a:buFontTx/>
              <a:buChar char="•"/>
            </a:pPr>
            <a:r>
              <a:rPr lang="it-IT" altLang="en-US" dirty="0" smtClean="0"/>
              <a:t>associato alla loro composizione chimica e la loro possibile sorgente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altLang="en-US" sz="1200" dirty="0" smtClean="0">
              <a:latin typeface="Arial" panose="020B0604020202020204" pitchFamily="34" charset="0"/>
            </a:endParaRPr>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34</a:t>
            </a:fld>
            <a:endParaRPr lang="en-GB" altLang="en-US" smtClean="0"/>
          </a:p>
        </p:txBody>
      </p:sp>
    </p:spTree>
    <p:extLst>
      <p:ext uri="{BB962C8B-B14F-4D97-AF65-F5344CB8AC3E}">
        <p14:creationId xmlns:p14="http://schemas.microsoft.com/office/powerpoint/2010/main" val="1328570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altLang="en-US" sz="1200" dirty="0" smtClean="0">
                <a:latin typeface="Arial" panose="020B0604020202020204" pitchFamily="34" charset="0"/>
              </a:rPr>
              <a:t>In generale le particelle hanno forma qualunque. Per semplificare si assumono sferiche.</a:t>
            </a:r>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35</a:t>
            </a:fld>
            <a:endParaRPr lang="en-GB" altLang="en-US" smtClean="0"/>
          </a:p>
        </p:txBody>
      </p:sp>
    </p:spTree>
    <p:extLst>
      <p:ext uri="{BB962C8B-B14F-4D97-AF65-F5344CB8AC3E}">
        <p14:creationId xmlns:p14="http://schemas.microsoft.com/office/powerpoint/2010/main" val="3157852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sz="1200" b="1" i="0" u="none" strike="noStrike" kern="1200" baseline="0" dirty="0" smtClean="0">
                <a:solidFill>
                  <a:schemeClr val="tx1"/>
                </a:solidFill>
                <a:latin typeface="+mn-lt"/>
                <a:ea typeface="+mn-ea"/>
                <a:cs typeface="+mn-cs"/>
              </a:rPr>
              <a:t>Aerosol </a:t>
            </a:r>
            <a:r>
              <a:rPr lang="en-US" sz="1200" b="1" i="0" u="none" strike="noStrike" kern="1200" baseline="0" dirty="0" smtClean="0">
                <a:solidFill>
                  <a:schemeClr val="tx1"/>
                </a:solidFill>
                <a:latin typeface="+mn-lt"/>
                <a:ea typeface="+mn-ea"/>
                <a:cs typeface="+mn-cs"/>
              </a:rPr>
              <a:t>size is one of the most important parameters in describing aerosol properties and their interactions with the atmosphere and each other, and its determination and use is of fundamental importance. </a:t>
            </a:r>
          </a:p>
          <a:p>
            <a:r>
              <a:rPr lang="en-US" sz="1200" b="0" i="0" u="none" strike="noStrike" kern="1200" baseline="0" dirty="0" smtClean="0">
                <a:solidFill>
                  <a:schemeClr val="tx1"/>
                </a:solidFill>
                <a:latin typeface="+mn-lt"/>
                <a:ea typeface="+mn-ea"/>
                <a:cs typeface="+mn-cs"/>
              </a:rPr>
              <a:t>Characterization of the life cycle of atmospheric aerosols is a complex and much faceted issue.</a:t>
            </a:r>
          </a:p>
          <a:p>
            <a:r>
              <a:rPr lang="en-US" sz="1200" b="0" i="0" u="none" strike="noStrike" kern="1200" baseline="0" dirty="0" smtClean="0">
                <a:solidFill>
                  <a:schemeClr val="tx1"/>
                </a:solidFill>
                <a:latin typeface="+mn-lt"/>
                <a:ea typeface="+mn-ea"/>
                <a:cs typeface="+mn-cs"/>
              </a:rPr>
              <a:t>In the picture we see: aerosols sized and their connections to:</a:t>
            </a:r>
          </a:p>
          <a:p>
            <a:r>
              <a:rPr lang="fr-FR" sz="1200" b="0" i="0" u="none" strike="noStrike" kern="1200" baseline="0" dirty="0" smtClean="0">
                <a:solidFill>
                  <a:schemeClr val="tx1"/>
                </a:solidFill>
                <a:latin typeface="+mn-lt"/>
                <a:ea typeface="+mn-ea"/>
                <a:cs typeface="+mn-cs"/>
              </a:rPr>
              <a:t>(i) </a:t>
            </a:r>
            <a:r>
              <a:rPr lang="fr-FR" sz="1200" b="0" i="0" u="none" strike="noStrike" kern="1200" baseline="0" dirty="0" err="1" smtClean="0">
                <a:solidFill>
                  <a:schemeClr val="tx1"/>
                </a:solidFill>
                <a:latin typeface="+mn-lt"/>
                <a:ea typeface="+mn-ea"/>
                <a:cs typeface="+mn-cs"/>
              </a:rPr>
              <a:t>aerosol</a:t>
            </a:r>
            <a:r>
              <a:rPr lang="fr-FR" sz="1200" b="0" i="0" u="none" strike="noStrike" kern="1200" baseline="0" dirty="0" smtClean="0">
                <a:solidFill>
                  <a:schemeClr val="tx1"/>
                </a:solidFill>
                <a:latin typeface="+mn-lt"/>
                <a:ea typeface="+mn-ea"/>
                <a:cs typeface="+mn-cs"/>
              </a:rPr>
              <a:t> sources; (ii) transformation </a:t>
            </a:r>
            <a:r>
              <a:rPr lang="fr-FR" sz="1200" b="0" i="0" u="none" strike="noStrike" kern="1200" baseline="0" dirty="0" err="1" smtClean="0">
                <a:solidFill>
                  <a:schemeClr val="tx1"/>
                </a:solidFill>
                <a:latin typeface="+mn-lt"/>
                <a:ea typeface="+mn-ea"/>
                <a:cs typeface="+mn-cs"/>
              </a:rPr>
              <a:t>mechanisms</a:t>
            </a:r>
            <a:r>
              <a:rPr lang="fr-FR" sz="1200" b="0" i="0" u="none" strike="noStrike" kern="1200" baseline="0" dirty="0" smtClean="0">
                <a:solidFill>
                  <a:schemeClr val="tx1"/>
                </a:solidFill>
                <a:latin typeface="+mn-lt"/>
                <a:ea typeface="+mn-ea"/>
                <a:cs typeface="+mn-cs"/>
              </a:rPr>
              <a:t>  </a:t>
            </a:r>
            <a:r>
              <a:rPr lang="pt-BR" sz="1200" b="0" i="0" u="none" strike="noStrike" kern="1200" baseline="0" dirty="0" smtClean="0">
                <a:solidFill>
                  <a:schemeClr val="tx1"/>
                </a:solidFill>
                <a:latin typeface="+mn-lt"/>
                <a:ea typeface="+mn-ea"/>
                <a:cs typeface="+mn-cs"/>
              </a:rPr>
              <a:t>and (iii) aerosol sink processes. </a:t>
            </a:r>
          </a:p>
          <a:p>
            <a:r>
              <a:rPr lang="en-US" sz="1200" b="0" i="0" u="none" strike="noStrike" kern="1200" baseline="0" dirty="0" smtClean="0">
                <a:solidFill>
                  <a:schemeClr val="tx1"/>
                </a:solidFill>
                <a:latin typeface="+mn-lt"/>
                <a:ea typeface="+mn-ea"/>
                <a:cs typeface="+mn-cs"/>
              </a:rPr>
              <a:t>Size fraction with diameter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&gt; 1–2 </a:t>
            </a:r>
            <a:r>
              <a:rPr lang="en-US" sz="1200" b="0" i="1" u="none" strike="noStrike" kern="1200" baseline="0" dirty="0" err="1" smtClean="0">
                <a:solidFill>
                  <a:schemeClr val="tx1"/>
                </a:solidFill>
                <a:latin typeface="+mn-lt"/>
                <a:ea typeface="+mn-ea"/>
                <a:cs typeface="+mn-cs"/>
              </a:rPr>
              <a:t>μ</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is usually referred to as the </a:t>
            </a:r>
            <a:r>
              <a:rPr lang="en-US" sz="1200" b="1" i="0" u="none" strike="noStrike" kern="1200" baseline="0" dirty="0" smtClean="0">
                <a:solidFill>
                  <a:schemeClr val="tx1"/>
                </a:solidFill>
                <a:latin typeface="+mn-lt"/>
                <a:ea typeface="+mn-ea"/>
                <a:cs typeface="+mn-cs"/>
              </a:rPr>
              <a:t>coarse mode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fraction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&lt; 1–2 </a:t>
            </a:r>
            <a:r>
              <a:rPr lang="en-US" sz="1200" b="0" i="1" u="none" strike="noStrike" kern="1200" baseline="0" dirty="0" err="1" smtClean="0">
                <a:solidFill>
                  <a:schemeClr val="tx1"/>
                </a:solidFill>
                <a:latin typeface="+mn-lt"/>
                <a:ea typeface="+mn-ea"/>
                <a:cs typeface="+mn-cs"/>
              </a:rPr>
              <a:t>μ</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is the </a:t>
            </a:r>
            <a:r>
              <a:rPr lang="en-US" sz="1200" b="1" i="0" u="none" strike="noStrike" kern="1200" baseline="0" dirty="0" smtClean="0">
                <a:solidFill>
                  <a:schemeClr val="tx1"/>
                </a:solidFill>
                <a:latin typeface="+mn-lt"/>
                <a:ea typeface="+mn-ea"/>
                <a:cs typeface="+mn-cs"/>
              </a:rPr>
              <a:t>fine mode</a:t>
            </a:r>
            <a:r>
              <a:rPr lang="en-US" sz="1200" b="0" i="0" u="none" strike="noStrike" kern="1200" baseline="0" dirty="0" smtClean="0">
                <a:solidFill>
                  <a:schemeClr val="tx1"/>
                </a:solidFill>
                <a:latin typeface="+mn-lt"/>
                <a:ea typeface="+mn-ea"/>
                <a:cs typeface="+mn-cs"/>
              </a:rPr>
              <a:t>. The latter mode can be further divided into the accumulation mode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0.1–</a:t>
            </a:r>
          </a:p>
          <a:p>
            <a:r>
              <a:rPr lang="en-US" sz="1200" b="0" i="0" u="none" strike="noStrike" kern="1200" baseline="0" dirty="0" smtClean="0">
                <a:solidFill>
                  <a:schemeClr val="tx1"/>
                </a:solidFill>
                <a:latin typeface="+mn-lt"/>
                <a:ea typeface="+mn-ea"/>
                <a:cs typeface="+mn-cs"/>
              </a:rPr>
              <a:t>1.0 </a:t>
            </a:r>
            <a:r>
              <a:rPr lang="en-US" sz="1200" b="0" i="1" u="none" strike="noStrike" kern="1200" baseline="0" dirty="0" err="1" smtClean="0">
                <a:solidFill>
                  <a:schemeClr val="tx1"/>
                </a:solidFill>
                <a:latin typeface="+mn-lt"/>
                <a:ea typeface="+mn-ea"/>
                <a:cs typeface="+mn-cs"/>
              </a:rPr>
              <a:t>μ</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Aitken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 0.01–0.1 </a:t>
            </a:r>
            <a:r>
              <a:rPr lang="en-US" sz="1200" b="0" i="1" u="none" strike="noStrike" kern="1200" baseline="0" dirty="0" err="1" smtClean="0">
                <a:solidFill>
                  <a:schemeClr val="tx1"/>
                </a:solidFill>
                <a:latin typeface="+mn-lt"/>
                <a:ea typeface="+mn-ea"/>
                <a:cs typeface="+mn-cs"/>
              </a:rPr>
              <a:t>μ</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and nucleation (</a:t>
            </a:r>
            <a:r>
              <a:rPr lang="en-US" sz="1200" b="0" i="1" u="none" strike="noStrike" kern="1200" baseline="0" dirty="0" smtClean="0">
                <a:solidFill>
                  <a:schemeClr val="tx1"/>
                </a:solidFill>
                <a:latin typeface="+mn-lt"/>
                <a:ea typeface="+mn-ea"/>
                <a:cs typeface="+mn-cs"/>
              </a:rPr>
              <a:t>d </a:t>
            </a:r>
            <a:r>
              <a:rPr lang="en-US" sz="1200" b="0" i="0" u="none" strike="noStrike" kern="1200" baseline="0" dirty="0" smtClean="0">
                <a:solidFill>
                  <a:schemeClr val="tx1"/>
                </a:solidFill>
                <a:latin typeface="+mn-lt"/>
                <a:ea typeface="+mn-ea"/>
                <a:cs typeface="+mn-cs"/>
              </a:rPr>
              <a:t>&lt; 0.001 </a:t>
            </a:r>
            <a:r>
              <a:rPr lang="en-US" sz="1200" b="0" i="1" u="none" strike="noStrike" kern="1200" baseline="0" dirty="0" err="1" smtClean="0">
                <a:solidFill>
                  <a:schemeClr val="tx1"/>
                </a:solidFill>
                <a:latin typeface="+mn-lt"/>
                <a:ea typeface="+mn-ea"/>
                <a:cs typeface="+mn-cs"/>
              </a:rPr>
              <a:t>μ</a:t>
            </a:r>
            <a:r>
              <a:rPr lang="en-US" sz="1200" b="0" i="0" u="none" strike="noStrike" kern="1200" baseline="0" dirty="0" err="1" smtClean="0">
                <a:solidFill>
                  <a:schemeClr val="tx1"/>
                </a:solidFill>
                <a:latin typeface="+mn-lt"/>
                <a:ea typeface="+mn-ea"/>
                <a:cs typeface="+mn-cs"/>
              </a:rPr>
              <a:t>m</a:t>
            </a:r>
            <a:r>
              <a:rPr lang="en-US" sz="1200" b="0" i="0" u="none" strike="noStrike" kern="1200" baseline="0" dirty="0" smtClean="0">
                <a:solidFill>
                  <a:schemeClr val="tx1"/>
                </a:solidFill>
                <a:latin typeface="+mn-lt"/>
                <a:ea typeface="+mn-ea"/>
                <a:cs typeface="+mn-cs"/>
              </a:rPr>
              <a:t>) modes. </a:t>
            </a:r>
          </a:p>
          <a:p>
            <a:r>
              <a:rPr lang="en-US" sz="1200" b="0" i="0" u="none" strike="noStrike" kern="1200" baseline="0" dirty="0" smtClean="0">
                <a:solidFill>
                  <a:schemeClr val="tx1"/>
                </a:solidFill>
                <a:latin typeface="+mn-lt"/>
                <a:ea typeface="+mn-ea"/>
                <a:cs typeface="+mn-cs"/>
              </a:rPr>
              <a:t>The volume (and mass) of a particle is proportional to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3, hence the coarse mode is typified by a maximum volume concentration. </a:t>
            </a:r>
          </a:p>
          <a:p>
            <a:r>
              <a:rPr lang="en-US" sz="1200" b="0" i="0" u="none" strike="noStrike" kern="1200" baseline="0" dirty="0" smtClean="0">
                <a:solidFill>
                  <a:schemeClr val="tx1"/>
                </a:solidFill>
                <a:latin typeface="+mn-lt"/>
                <a:ea typeface="+mn-ea"/>
                <a:cs typeface="+mn-cs"/>
              </a:rPr>
              <a:t>The surface area of the aerosol is proportional to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and has a maximum in the accumulation mode, whereas the Aitken and nucleation modes are typified by maximum number concentrations.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36</a:t>
            </a:fld>
            <a:endParaRPr lang="en-GB" altLang="en-US" smtClean="0"/>
          </a:p>
        </p:txBody>
      </p:sp>
    </p:spTree>
    <p:extLst>
      <p:ext uri="{BB962C8B-B14F-4D97-AF65-F5344CB8AC3E}">
        <p14:creationId xmlns:p14="http://schemas.microsoft.com/office/powerpoint/2010/main" val="2748220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Gas molecules are typically in the 10-4-10-3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size range.</a:t>
            </a:r>
          </a:p>
          <a:p>
            <a:r>
              <a:rPr lang="en-US" sz="1200" b="0" i="0" u="none" strike="noStrike" kern="1200" baseline="0" dirty="0" smtClean="0">
                <a:solidFill>
                  <a:schemeClr val="tx1"/>
                </a:solidFill>
                <a:latin typeface="+mn-lt"/>
                <a:ea typeface="+mn-ea"/>
                <a:cs typeface="+mn-cs"/>
              </a:rPr>
              <a:t>Clustering of gas molecules (</a:t>
            </a:r>
            <a:r>
              <a:rPr lang="en-US" sz="1200" b="0" i="1" u="none" strike="noStrike" kern="1200" baseline="0" dirty="0" smtClean="0">
                <a:solidFill>
                  <a:schemeClr val="tx1"/>
                </a:solidFill>
                <a:latin typeface="+mn-lt"/>
                <a:ea typeface="+mn-ea"/>
                <a:cs typeface="+mn-cs"/>
              </a:rPr>
              <a:t>nucleation</a:t>
            </a:r>
            <a:r>
              <a:rPr lang="en-US" sz="1200" b="0" i="0" u="none" strike="noStrike" kern="1200" baseline="0" dirty="0" smtClean="0">
                <a:solidFill>
                  <a:schemeClr val="tx1"/>
                </a:solidFill>
                <a:latin typeface="+mn-lt"/>
                <a:ea typeface="+mn-ea"/>
                <a:cs typeface="+mn-cs"/>
              </a:rPr>
              <a:t>) produces </a:t>
            </a:r>
            <a:r>
              <a:rPr lang="en-US" sz="1200" b="0" i="1" u="none" strike="noStrike" kern="1200" baseline="0" dirty="0" smtClean="0">
                <a:solidFill>
                  <a:schemeClr val="tx1"/>
                </a:solidFill>
                <a:latin typeface="+mn-lt"/>
                <a:ea typeface="+mn-ea"/>
                <a:cs typeface="+mn-cs"/>
              </a:rPr>
              <a:t>ultrafine aerosols </a:t>
            </a:r>
            <a:r>
              <a:rPr lang="en-US" sz="1200" b="0" i="0" u="none" strike="noStrike" kern="1200" baseline="0" dirty="0" smtClean="0">
                <a:solidFill>
                  <a:schemeClr val="tx1"/>
                </a:solidFill>
                <a:latin typeface="+mn-lt"/>
                <a:ea typeface="+mn-ea"/>
                <a:cs typeface="+mn-cs"/>
              </a:rPr>
              <a:t>in the 10-3-10-2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size range. These ultrafine aerosols </a:t>
            </a:r>
            <a:r>
              <a:rPr lang="en-US" sz="1200" b="0" i="0" u="none" strike="noStrike" kern="1200" baseline="0" dirty="0" err="1" smtClean="0">
                <a:solidFill>
                  <a:schemeClr val="tx1"/>
                </a:solidFill>
                <a:latin typeface="+mn-lt"/>
                <a:ea typeface="+mn-ea"/>
                <a:cs typeface="+mn-cs"/>
              </a:rPr>
              <a:t>growrapidly</a:t>
            </a:r>
            <a:r>
              <a:rPr lang="en-US" sz="1200" b="0" i="0" u="none" strike="noStrike" kern="1200" baseline="0" dirty="0" smtClean="0">
                <a:solidFill>
                  <a:schemeClr val="tx1"/>
                </a:solidFill>
                <a:latin typeface="+mn-lt"/>
                <a:ea typeface="+mn-ea"/>
                <a:cs typeface="+mn-cs"/>
              </a:rPr>
              <a:t> to the 0.01-1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fine aerosol </a:t>
            </a:r>
            <a:r>
              <a:rPr lang="en-US" sz="1200" b="0" i="0" u="none" strike="noStrike" kern="1200" baseline="0" dirty="0" smtClean="0">
                <a:solidFill>
                  <a:schemeClr val="tx1"/>
                </a:solidFill>
                <a:latin typeface="+mn-lt"/>
                <a:ea typeface="+mn-ea"/>
                <a:cs typeface="+mn-cs"/>
              </a:rPr>
              <a:t>size range by condensation of gases and by </a:t>
            </a:r>
            <a:r>
              <a:rPr lang="en-US" sz="1200" b="0" i="1" u="none" strike="noStrike" kern="1200" baseline="0" dirty="0" smtClean="0">
                <a:solidFill>
                  <a:schemeClr val="tx1"/>
                </a:solidFill>
                <a:latin typeface="+mn-lt"/>
                <a:ea typeface="+mn-ea"/>
                <a:cs typeface="+mn-cs"/>
              </a:rPr>
              <a:t>coagulation </a:t>
            </a:r>
            <a:r>
              <a:rPr lang="en-US" sz="1200" b="0" i="0" u="none" strike="noStrike" kern="1200" baseline="0" dirty="0" smtClean="0">
                <a:solidFill>
                  <a:schemeClr val="tx1"/>
                </a:solidFill>
                <a:latin typeface="+mn-lt"/>
                <a:ea typeface="+mn-ea"/>
                <a:cs typeface="+mn-cs"/>
              </a:rPr>
              <a:t>(collisions between particles during their random motions). </a:t>
            </a:r>
          </a:p>
          <a:p>
            <a:r>
              <a:rPr lang="en-US" sz="1200" b="0" i="0" u="none" strike="noStrike" kern="1200" baseline="0" dirty="0" smtClean="0">
                <a:solidFill>
                  <a:schemeClr val="tx1"/>
                </a:solidFill>
                <a:latin typeface="+mn-lt"/>
                <a:ea typeface="+mn-ea"/>
                <a:cs typeface="+mn-cs"/>
              </a:rPr>
              <a:t>Growth beyond 1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is much slower because the particles are by then too large to grow rapidly by condensation of gases, and because the slower random motion of large particles reduces the coagulation rate. </a:t>
            </a:r>
          </a:p>
          <a:p>
            <a:r>
              <a:rPr lang="en-US" sz="1200" b="1" i="0" u="none" strike="noStrike" kern="1200" baseline="0" dirty="0" smtClean="0">
                <a:solidFill>
                  <a:schemeClr val="tx1"/>
                </a:solidFill>
                <a:latin typeface="+mn-lt"/>
                <a:ea typeface="+mn-ea"/>
                <a:cs typeface="+mn-cs"/>
              </a:rPr>
              <a:t>Aerosol particles originating from condensation of gases tend therefore to accumulate in the 0.01-1 mm size range</a:t>
            </a:r>
            <a:r>
              <a:rPr lang="en-US" sz="1200" b="0" i="0" u="none" strike="noStrike" kern="1200" baseline="0" dirty="0" smtClean="0">
                <a:solidFill>
                  <a:schemeClr val="tx1"/>
                </a:solidFill>
                <a:latin typeface="+mn-lt"/>
                <a:ea typeface="+mn-ea"/>
                <a:cs typeface="+mn-cs"/>
              </a:rPr>
              <a:t>, often called the </a:t>
            </a:r>
            <a:r>
              <a:rPr lang="en-US" sz="1200" b="0" i="1" u="none" strike="noStrike" kern="1200" baseline="0" dirty="0" smtClean="0">
                <a:solidFill>
                  <a:schemeClr val="tx1"/>
                </a:solidFill>
                <a:latin typeface="+mn-lt"/>
                <a:ea typeface="+mn-ea"/>
                <a:cs typeface="+mn-cs"/>
              </a:rPr>
              <a:t>accumulation mode </a:t>
            </a:r>
            <a:r>
              <a:rPr lang="en-US" sz="1200" b="0" i="0" u="none" strike="noStrike" kern="1200" baseline="0" dirty="0" smtClean="0">
                <a:solidFill>
                  <a:schemeClr val="tx1"/>
                </a:solidFill>
                <a:latin typeface="+mn-lt"/>
                <a:ea typeface="+mn-ea"/>
                <a:cs typeface="+mn-cs"/>
              </a:rPr>
              <a:t>(as opposed to the</a:t>
            </a:r>
          </a:p>
          <a:p>
            <a:r>
              <a:rPr lang="en-US" sz="1200" b="0" i="1" u="none" strike="noStrike" kern="1200" baseline="0" dirty="0" smtClean="0">
                <a:solidFill>
                  <a:schemeClr val="tx1"/>
                </a:solidFill>
                <a:latin typeface="+mn-lt"/>
                <a:ea typeface="+mn-ea"/>
                <a:cs typeface="+mn-cs"/>
              </a:rPr>
              <a:t>ultrafine mode </a:t>
            </a:r>
            <a:r>
              <a:rPr lang="en-US" sz="1200" b="0" i="0" u="none" strike="noStrike" kern="1200" baseline="0" dirty="0" smtClean="0">
                <a:solidFill>
                  <a:schemeClr val="tx1"/>
                </a:solidFill>
                <a:latin typeface="+mn-lt"/>
                <a:ea typeface="+mn-ea"/>
                <a:cs typeface="+mn-cs"/>
              </a:rPr>
              <a:t>or the </a:t>
            </a:r>
            <a:r>
              <a:rPr lang="en-US" sz="1200" b="0" i="1" u="none" strike="noStrike" kern="1200" baseline="0" dirty="0" smtClean="0">
                <a:solidFill>
                  <a:schemeClr val="tx1"/>
                </a:solidFill>
                <a:latin typeface="+mn-lt"/>
                <a:ea typeface="+mn-ea"/>
                <a:cs typeface="+mn-cs"/>
              </a:rPr>
              <a:t>coarse mode</a:t>
            </a:r>
            <a:r>
              <a:rPr lang="en-US" sz="1200" b="0" i="0" u="none" strike="noStrike" kern="1200" baseline="0" dirty="0" smtClean="0">
                <a:solidFill>
                  <a:schemeClr val="tx1"/>
                </a:solidFill>
                <a:latin typeface="+mn-lt"/>
                <a:ea typeface="+mn-ea"/>
                <a:cs typeface="+mn-cs"/>
              </a:rPr>
              <a:t>). These particles are too small to sediment at a significant rate, and are removed from the</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tmosphere</a:t>
            </a:r>
            <a:r>
              <a:rPr lang="en-US" sz="1200" b="0" i="0" u="none" strike="noStrike" kern="1200" baseline="0" dirty="0" smtClean="0">
                <a:solidFill>
                  <a:schemeClr val="tx1"/>
                </a:solidFill>
                <a:latin typeface="+mn-lt"/>
                <a:ea typeface="+mn-ea"/>
                <a:cs typeface="+mn-cs"/>
              </a:rPr>
              <a:t> mainly by scavenging by cloud droplets and subsequent rainout (or direct scavenging by raindrops).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37</a:t>
            </a:fld>
            <a:endParaRPr lang="en-GB" altLang="en-US" smtClean="0"/>
          </a:p>
        </p:txBody>
      </p:sp>
    </p:spTree>
    <p:extLst>
      <p:ext uri="{BB962C8B-B14F-4D97-AF65-F5344CB8AC3E}">
        <p14:creationId xmlns:p14="http://schemas.microsoft.com/office/powerpoint/2010/main" val="2641866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Sources</a:t>
            </a:r>
            <a:r>
              <a:rPr lang="en-GB" altLang="en-US" baseline="0" dirty="0" smtClean="0"/>
              <a:t> and chemical composition of FINE and COARSE particles are different.</a:t>
            </a:r>
          </a:p>
          <a:p>
            <a:r>
              <a:rPr lang="en-GB" altLang="en-US" baseline="0" dirty="0" smtClean="0"/>
              <a:t>COARSE are generated by mechanical processes and consist of soil dust, sea salt, fly </a:t>
            </a:r>
            <a:r>
              <a:rPr lang="en-GB" altLang="en-US" baseline="0" dirty="0" err="1" smtClean="0"/>
              <a:t>ashes,m</a:t>
            </a:r>
            <a:r>
              <a:rPr lang="en-GB" altLang="en-US" baseline="0" dirty="0" smtClean="0"/>
              <a:t> tire wear particles.</a:t>
            </a:r>
          </a:p>
          <a:p>
            <a:r>
              <a:rPr lang="en-GB" altLang="en-US" baseline="0" dirty="0" smtClean="0"/>
              <a:t>FINE particles contain primary particles (e.g. combustion) but also secondary ones (</a:t>
            </a:r>
            <a:r>
              <a:rPr lang="en-GB" altLang="en-US" baseline="0" dirty="0" err="1" smtClean="0"/>
              <a:t>sulfate</a:t>
            </a:r>
            <a:r>
              <a:rPr lang="en-GB" altLang="en-US" baseline="0" dirty="0" smtClean="0"/>
              <a:t>, nitrate, ammonium, secondary organics) formed by chemical reactions (gas to particle conversion processes) and coagulation of smaller particles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38</a:t>
            </a:fld>
            <a:endParaRPr lang="en-GB" altLang="en-US" smtClean="0"/>
          </a:p>
        </p:txBody>
      </p:sp>
    </p:spTree>
    <p:extLst>
      <p:ext uri="{BB962C8B-B14F-4D97-AF65-F5344CB8AC3E}">
        <p14:creationId xmlns:p14="http://schemas.microsoft.com/office/powerpoint/2010/main" val="2711015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Gas molecules are typically in the 10-4-10-3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size range.</a:t>
            </a:r>
          </a:p>
          <a:p>
            <a:r>
              <a:rPr lang="en-US" sz="1200" b="0" i="0" u="none" strike="noStrike" kern="1200" baseline="0" dirty="0" smtClean="0">
                <a:solidFill>
                  <a:schemeClr val="tx1"/>
                </a:solidFill>
                <a:latin typeface="+mn-lt"/>
                <a:ea typeface="+mn-ea"/>
                <a:cs typeface="+mn-cs"/>
              </a:rPr>
              <a:t>Clustering of gas molecules (</a:t>
            </a:r>
            <a:r>
              <a:rPr lang="en-US" sz="1200" b="0" i="1" u="none" strike="noStrike" kern="1200" baseline="0" dirty="0" smtClean="0">
                <a:solidFill>
                  <a:schemeClr val="tx1"/>
                </a:solidFill>
                <a:latin typeface="+mn-lt"/>
                <a:ea typeface="+mn-ea"/>
                <a:cs typeface="+mn-cs"/>
              </a:rPr>
              <a:t>nucleation</a:t>
            </a:r>
            <a:r>
              <a:rPr lang="en-US" sz="1200" b="0" i="0" u="none" strike="noStrike" kern="1200" baseline="0" dirty="0" smtClean="0">
                <a:solidFill>
                  <a:schemeClr val="tx1"/>
                </a:solidFill>
                <a:latin typeface="+mn-lt"/>
                <a:ea typeface="+mn-ea"/>
                <a:cs typeface="+mn-cs"/>
              </a:rPr>
              <a:t>) produces </a:t>
            </a:r>
            <a:r>
              <a:rPr lang="en-US" sz="1200" b="0" i="1" u="none" strike="noStrike" kern="1200" baseline="0" dirty="0" smtClean="0">
                <a:solidFill>
                  <a:schemeClr val="tx1"/>
                </a:solidFill>
                <a:latin typeface="+mn-lt"/>
                <a:ea typeface="+mn-ea"/>
                <a:cs typeface="+mn-cs"/>
              </a:rPr>
              <a:t>ultrafine aerosols </a:t>
            </a:r>
            <a:r>
              <a:rPr lang="en-US" sz="1200" b="0" i="0" u="none" strike="noStrike" kern="1200" baseline="0" dirty="0" smtClean="0">
                <a:solidFill>
                  <a:schemeClr val="tx1"/>
                </a:solidFill>
                <a:latin typeface="+mn-lt"/>
                <a:ea typeface="+mn-ea"/>
                <a:cs typeface="+mn-cs"/>
              </a:rPr>
              <a:t>in the 10-3-10-2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size range. These ultrafine aerosols </a:t>
            </a:r>
            <a:r>
              <a:rPr lang="en-US" sz="1200" b="0" i="0" u="none" strike="noStrike" kern="1200" baseline="0" dirty="0" err="1" smtClean="0">
                <a:solidFill>
                  <a:schemeClr val="tx1"/>
                </a:solidFill>
                <a:latin typeface="+mn-lt"/>
                <a:ea typeface="+mn-ea"/>
                <a:cs typeface="+mn-cs"/>
              </a:rPr>
              <a:t>growrapidly</a:t>
            </a:r>
            <a:r>
              <a:rPr lang="en-US" sz="1200" b="0" i="0" u="none" strike="noStrike" kern="1200" baseline="0" dirty="0" smtClean="0">
                <a:solidFill>
                  <a:schemeClr val="tx1"/>
                </a:solidFill>
                <a:latin typeface="+mn-lt"/>
                <a:ea typeface="+mn-ea"/>
                <a:cs typeface="+mn-cs"/>
              </a:rPr>
              <a:t> to the 0.01-1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fine aerosol </a:t>
            </a:r>
            <a:r>
              <a:rPr lang="en-US" sz="1200" b="0" i="0" u="none" strike="noStrike" kern="1200" baseline="0" dirty="0" smtClean="0">
                <a:solidFill>
                  <a:schemeClr val="tx1"/>
                </a:solidFill>
                <a:latin typeface="+mn-lt"/>
                <a:ea typeface="+mn-ea"/>
                <a:cs typeface="+mn-cs"/>
              </a:rPr>
              <a:t>size range by condensation of gases and by </a:t>
            </a:r>
            <a:r>
              <a:rPr lang="en-US" sz="1200" b="0" i="1" u="none" strike="noStrike" kern="1200" baseline="0" dirty="0" smtClean="0">
                <a:solidFill>
                  <a:schemeClr val="tx1"/>
                </a:solidFill>
                <a:latin typeface="+mn-lt"/>
                <a:ea typeface="+mn-ea"/>
                <a:cs typeface="+mn-cs"/>
              </a:rPr>
              <a:t>coagulation </a:t>
            </a:r>
            <a:r>
              <a:rPr lang="en-US" sz="1200" b="0" i="0" u="none" strike="noStrike" kern="1200" baseline="0" dirty="0" smtClean="0">
                <a:solidFill>
                  <a:schemeClr val="tx1"/>
                </a:solidFill>
                <a:latin typeface="+mn-lt"/>
                <a:ea typeface="+mn-ea"/>
                <a:cs typeface="+mn-cs"/>
              </a:rPr>
              <a:t>(collisions between particles during their random motions). </a:t>
            </a:r>
          </a:p>
          <a:p>
            <a:r>
              <a:rPr lang="en-US" sz="1200" b="0" i="0" u="none" strike="noStrike" kern="1200" baseline="0" dirty="0" smtClean="0">
                <a:solidFill>
                  <a:schemeClr val="tx1"/>
                </a:solidFill>
                <a:latin typeface="+mn-lt"/>
                <a:ea typeface="+mn-ea"/>
                <a:cs typeface="+mn-cs"/>
              </a:rPr>
              <a:t>Growth beyond 1 </a:t>
            </a:r>
            <a:r>
              <a:rPr lang="en-US" sz="1200" b="0" i="0" u="none" strike="noStrike" kern="1200" baseline="0" dirty="0" err="1" smtClean="0">
                <a:solidFill>
                  <a:schemeClr val="tx1"/>
                </a:solidFill>
                <a:latin typeface="+mn-lt"/>
                <a:ea typeface="+mn-ea"/>
                <a:cs typeface="+mn-cs"/>
              </a:rPr>
              <a:t>microm</a:t>
            </a:r>
            <a:r>
              <a:rPr lang="en-US" sz="1200" b="0" i="0" u="none" strike="noStrike" kern="1200" baseline="0" dirty="0" smtClean="0">
                <a:solidFill>
                  <a:schemeClr val="tx1"/>
                </a:solidFill>
                <a:latin typeface="+mn-lt"/>
                <a:ea typeface="+mn-ea"/>
                <a:cs typeface="+mn-cs"/>
              </a:rPr>
              <a:t> is much slower because the particles are by then too large to grow rapidly by condensation of gases, and because the slower random motion of large particles reduces the coagulation rate. </a:t>
            </a:r>
          </a:p>
          <a:p>
            <a:r>
              <a:rPr lang="en-US" sz="1200" b="1" i="0" u="none" strike="noStrike" kern="1200" baseline="0" dirty="0" smtClean="0">
                <a:solidFill>
                  <a:schemeClr val="tx1"/>
                </a:solidFill>
                <a:latin typeface="+mn-lt"/>
                <a:ea typeface="+mn-ea"/>
                <a:cs typeface="+mn-cs"/>
              </a:rPr>
              <a:t>Aerosol particles originating from condensation of gases tend therefore to accumulate in the 0.01-1 mm size range</a:t>
            </a:r>
            <a:r>
              <a:rPr lang="en-US" sz="1200" b="0" i="0" u="none" strike="noStrike" kern="1200" baseline="0" dirty="0" smtClean="0">
                <a:solidFill>
                  <a:schemeClr val="tx1"/>
                </a:solidFill>
                <a:latin typeface="+mn-lt"/>
                <a:ea typeface="+mn-ea"/>
                <a:cs typeface="+mn-cs"/>
              </a:rPr>
              <a:t>, often called the </a:t>
            </a:r>
            <a:r>
              <a:rPr lang="en-US" sz="1200" b="0" i="1" u="none" strike="noStrike" kern="1200" baseline="0" dirty="0" smtClean="0">
                <a:solidFill>
                  <a:schemeClr val="tx1"/>
                </a:solidFill>
                <a:latin typeface="+mn-lt"/>
                <a:ea typeface="+mn-ea"/>
                <a:cs typeface="+mn-cs"/>
              </a:rPr>
              <a:t>accumulation mode </a:t>
            </a:r>
            <a:r>
              <a:rPr lang="en-US" sz="1200" b="0" i="0" u="none" strike="noStrike" kern="1200" baseline="0" dirty="0" smtClean="0">
                <a:solidFill>
                  <a:schemeClr val="tx1"/>
                </a:solidFill>
                <a:latin typeface="+mn-lt"/>
                <a:ea typeface="+mn-ea"/>
                <a:cs typeface="+mn-cs"/>
              </a:rPr>
              <a:t>(as opposed to the </a:t>
            </a:r>
            <a:r>
              <a:rPr lang="en-US" sz="1200" b="0" i="1" u="none" strike="noStrike" kern="1200" baseline="0" dirty="0" smtClean="0">
                <a:solidFill>
                  <a:schemeClr val="tx1"/>
                </a:solidFill>
                <a:latin typeface="+mn-lt"/>
                <a:ea typeface="+mn-ea"/>
                <a:cs typeface="+mn-cs"/>
              </a:rPr>
              <a:t>ultrafine mode </a:t>
            </a:r>
            <a:r>
              <a:rPr lang="en-US" sz="1200" b="0" i="0" u="none" strike="noStrike" kern="1200" baseline="0" dirty="0" smtClean="0">
                <a:solidFill>
                  <a:schemeClr val="tx1"/>
                </a:solidFill>
                <a:latin typeface="+mn-lt"/>
                <a:ea typeface="+mn-ea"/>
                <a:cs typeface="+mn-cs"/>
              </a:rPr>
              <a:t>or the </a:t>
            </a:r>
            <a:r>
              <a:rPr lang="en-US" sz="1200" b="0" i="1" u="none" strike="noStrike" kern="1200" baseline="0" dirty="0" smtClean="0">
                <a:solidFill>
                  <a:schemeClr val="tx1"/>
                </a:solidFill>
                <a:latin typeface="+mn-lt"/>
                <a:ea typeface="+mn-ea"/>
                <a:cs typeface="+mn-cs"/>
              </a:rPr>
              <a:t>coarse mode</a:t>
            </a:r>
            <a:r>
              <a:rPr lang="en-US" sz="1200" b="0" i="0" u="none" strike="noStrike" kern="1200" baseline="0" dirty="0" smtClean="0">
                <a:solidFill>
                  <a:schemeClr val="tx1"/>
                </a:solidFill>
                <a:latin typeface="+mn-lt"/>
                <a:ea typeface="+mn-ea"/>
                <a:cs typeface="+mn-cs"/>
              </a:rPr>
              <a:t>). These particles are too small to sediment at a significant rate, and are removed from the atmosphere mainly by scavenging by cloud droplets and subsequent rainout (or direct scavenging by raindrops).</a:t>
            </a:r>
            <a:endParaRPr lang="en-GB" altLang="en-US" dirty="0" smtClean="0"/>
          </a:p>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39</a:t>
            </a:fld>
            <a:endParaRPr lang="en-GB" altLang="en-US" smtClean="0"/>
          </a:p>
        </p:txBody>
      </p:sp>
    </p:spTree>
    <p:extLst>
      <p:ext uri="{BB962C8B-B14F-4D97-AF65-F5344CB8AC3E}">
        <p14:creationId xmlns:p14="http://schemas.microsoft.com/office/powerpoint/2010/main" val="383586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Small enough to be suspended in the atmosphere,</a:t>
            </a:r>
            <a:r>
              <a:rPr lang="en-US" baseline="0" dirty="0" smtClean="0"/>
              <a:t> so rain and hail are not falling inside this definition because they precipitate too quickly.</a:t>
            </a:r>
          </a:p>
          <a:p>
            <a:r>
              <a:rPr lang="it-IT" altLang="en-US" baseline="0" dirty="0" smtClean="0"/>
              <a:t>Size range from nm to 100 micrometers, but the lower end of the size not clearly defined (at what point a cluster of molecules become a particle?)</a:t>
            </a:r>
            <a:endParaRPr lang="en-US" altLang="en-US" dirty="0" smtClean="0"/>
          </a:p>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a:t>
            </a:fld>
            <a:endParaRPr lang="en-GB" altLang="en-US" smtClean="0"/>
          </a:p>
        </p:txBody>
      </p:sp>
    </p:spTree>
    <p:extLst>
      <p:ext uri="{BB962C8B-B14F-4D97-AF65-F5344CB8AC3E}">
        <p14:creationId xmlns:p14="http://schemas.microsoft.com/office/powerpoint/2010/main" val="2322762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The particle number size-distribution (PSD) and even more distinct the surface- and the volume size-distribution of the particle size typically exhibit one or several modes which result from different source and sink mechanisms. These modes overlap in the size spectrum, because the particles sizes continuously change due to condensation, coagulation, fragmentation and evaporation. In Fig. 1 a schematic view of a multi-modal particle size distribution illustrates the different growth- and shrink processes: The smallest particles form by Gas-to-particle conversion (nucleation mode) and grow through condensation of gases and water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initially relatively fast (Aitken mode) and from size of 50-100 nm diameter (accumulation mode) slower in size by coagulation and coalescence. Beyond particle sizes of several 100 nm the efficiency of thermodynamic (evaporation, sublimation) and mechanical sink mechanisms (e.g. sedimentation, deposition/impaction) strongly increases. Simultaneously, fragmentation/grinding- and evaporation processes act against a growth of particle sizes. The activation of cloud condensation nuclei, the oxidation-induced increase of solubility, incorporation into cloud- and rain droplets followed by scavenging (wet deposition) are the most important processes which remove particles from the atmosphere.</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40</a:t>
            </a:fld>
            <a:endParaRPr lang="en-GB" altLang="en-US" smtClean="0"/>
          </a:p>
        </p:txBody>
      </p:sp>
    </p:spTree>
    <p:extLst>
      <p:ext uri="{BB962C8B-B14F-4D97-AF65-F5344CB8AC3E}">
        <p14:creationId xmlns:p14="http://schemas.microsoft.com/office/powerpoint/2010/main" val="479492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41</a:t>
            </a:fld>
            <a:endParaRPr lang="en-GB" altLang="en-US" smtClean="0"/>
          </a:p>
        </p:txBody>
      </p:sp>
    </p:spTree>
    <p:extLst>
      <p:ext uri="{BB962C8B-B14F-4D97-AF65-F5344CB8AC3E}">
        <p14:creationId xmlns:p14="http://schemas.microsoft.com/office/powerpoint/2010/main" val="3866011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42</a:t>
            </a:fld>
            <a:endParaRPr lang="en-GB" altLang="en-US" smtClean="0"/>
          </a:p>
        </p:txBody>
      </p:sp>
    </p:spTree>
    <p:extLst>
      <p:ext uri="{BB962C8B-B14F-4D97-AF65-F5344CB8AC3E}">
        <p14:creationId xmlns:p14="http://schemas.microsoft.com/office/powerpoint/2010/main" val="405602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43</a:t>
            </a:fld>
            <a:endParaRPr lang="en-GB" altLang="en-US" smtClean="0"/>
          </a:p>
        </p:txBody>
      </p:sp>
    </p:spTree>
    <p:extLst>
      <p:ext uri="{BB962C8B-B14F-4D97-AF65-F5344CB8AC3E}">
        <p14:creationId xmlns:p14="http://schemas.microsoft.com/office/powerpoint/2010/main" val="1349422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44</a:t>
            </a:fld>
            <a:endParaRPr lang="en-GB" altLang="en-US" smtClean="0"/>
          </a:p>
        </p:txBody>
      </p:sp>
    </p:spTree>
    <p:extLst>
      <p:ext uri="{BB962C8B-B14F-4D97-AF65-F5344CB8AC3E}">
        <p14:creationId xmlns:p14="http://schemas.microsoft.com/office/powerpoint/2010/main" val="1100230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45</a:t>
            </a:fld>
            <a:endParaRPr lang="en-GB" altLang="en-US" smtClean="0"/>
          </a:p>
        </p:txBody>
      </p:sp>
    </p:spTree>
    <p:extLst>
      <p:ext uri="{BB962C8B-B14F-4D97-AF65-F5344CB8AC3E}">
        <p14:creationId xmlns:p14="http://schemas.microsoft.com/office/powerpoint/2010/main" val="2019434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46</a:t>
            </a:fld>
            <a:endParaRPr lang="en-GB" altLang="en-US" smtClean="0"/>
          </a:p>
        </p:txBody>
      </p:sp>
    </p:spTree>
    <p:extLst>
      <p:ext uri="{BB962C8B-B14F-4D97-AF65-F5344CB8AC3E}">
        <p14:creationId xmlns:p14="http://schemas.microsoft.com/office/powerpoint/2010/main" val="3127853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47</a:t>
            </a:fld>
            <a:endParaRPr lang="en-GB" altLang="en-US" smtClean="0"/>
          </a:p>
        </p:txBody>
      </p:sp>
    </p:spTree>
    <p:extLst>
      <p:ext uri="{BB962C8B-B14F-4D97-AF65-F5344CB8AC3E}">
        <p14:creationId xmlns:p14="http://schemas.microsoft.com/office/powerpoint/2010/main" val="4043271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48</a:t>
            </a:fld>
            <a:endParaRPr lang="en-GB" altLang="en-US" smtClean="0"/>
          </a:p>
        </p:txBody>
      </p:sp>
    </p:spTree>
    <p:extLst>
      <p:ext uri="{BB962C8B-B14F-4D97-AF65-F5344CB8AC3E}">
        <p14:creationId xmlns:p14="http://schemas.microsoft.com/office/powerpoint/2010/main" val="1373348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49</a:t>
            </a:fld>
            <a:endParaRPr lang="en-GB" altLang="en-US" smtClean="0"/>
          </a:p>
        </p:txBody>
      </p:sp>
    </p:spTree>
    <p:extLst>
      <p:ext uri="{BB962C8B-B14F-4D97-AF65-F5344CB8AC3E}">
        <p14:creationId xmlns:p14="http://schemas.microsoft.com/office/powerpoint/2010/main" val="331320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Small enough to be suspended in the atmosphere,</a:t>
            </a:r>
            <a:r>
              <a:rPr lang="en-US" baseline="0" dirty="0" smtClean="0"/>
              <a:t> so rain and hail are not falling inside this definition because they precipitate too quickly.</a:t>
            </a:r>
          </a:p>
          <a:p>
            <a:r>
              <a:rPr lang="it-IT" altLang="en-US" baseline="0" dirty="0" smtClean="0"/>
              <a:t>Size range from nm to 100 micrometers, but the lower end of the size not clearly defined (at what point a cluster of molecules become a particle?)</a:t>
            </a:r>
            <a:endParaRPr lang="en-US" altLang="en-US" dirty="0" smtClean="0"/>
          </a:p>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a:t>
            </a:fld>
            <a:endParaRPr lang="en-GB" altLang="en-US" smtClean="0"/>
          </a:p>
        </p:txBody>
      </p:sp>
    </p:spTree>
    <p:extLst>
      <p:ext uri="{BB962C8B-B14F-4D97-AF65-F5344CB8AC3E}">
        <p14:creationId xmlns:p14="http://schemas.microsoft.com/office/powerpoint/2010/main" val="78768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50</a:t>
            </a:fld>
            <a:endParaRPr lang="en-GB" altLang="en-US" smtClean="0"/>
          </a:p>
        </p:txBody>
      </p:sp>
    </p:spTree>
    <p:extLst>
      <p:ext uri="{BB962C8B-B14F-4D97-AF65-F5344CB8AC3E}">
        <p14:creationId xmlns:p14="http://schemas.microsoft.com/office/powerpoint/2010/main" val="1279059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 a result of particle emission, in-situ formation, and subsequent processes, the atmospheric particle distribution is characterized by a number of modes.</a:t>
            </a:r>
          </a:p>
          <a:p>
            <a:r>
              <a:rPr lang="en-US" sz="1200" b="0" i="0" u="none" strike="noStrike" kern="1200" baseline="0" dirty="0" smtClean="0">
                <a:solidFill>
                  <a:schemeClr val="tx1"/>
                </a:solidFill>
                <a:latin typeface="+mn-lt"/>
                <a:ea typeface="+mn-ea"/>
                <a:cs typeface="+mn-cs"/>
              </a:rPr>
              <a:t>The volume or mass distribution is dominated in most areas by two modes (lower panel): the accumulation mode (from around 0.1 to around 2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and the coarse mode (from around 2 to around </a:t>
            </a:r>
            <a:r>
              <a:rPr lang="fr-FR" sz="1200" b="0" i="0" u="none" strike="noStrike" kern="1200" baseline="0" dirty="0" smtClean="0">
                <a:solidFill>
                  <a:schemeClr val="tx1"/>
                </a:solidFill>
                <a:latin typeface="+mn-lt"/>
                <a:ea typeface="+mn-ea"/>
                <a:cs typeface="+mn-cs"/>
              </a:rPr>
              <a:t>50 </a:t>
            </a:r>
            <a:r>
              <a:rPr lang="fr-FR" sz="1200" b="0" i="0" u="none" strike="noStrike" kern="1200" baseline="0" dirty="0" err="1" smtClean="0">
                <a:solidFill>
                  <a:schemeClr val="tx1"/>
                </a:solidFill>
                <a:latin typeface="+mn-lt"/>
                <a:ea typeface="+mn-ea"/>
                <a:cs typeface="+mn-cs"/>
              </a:rPr>
              <a:t>μm</a:t>
            </a:r>
            <a:r>
              <a:rPr lang="fr-FR" sz="1200" b="0" i="0" u="none" strike="noStrike" kern="1200" baseline="0" dirty="0" smtClean="0">
                <a:solidFill>
                  <a:schemeClr val="tx1"/>
                </a:solidFill>
                <a:latin typeface="+mn-lt"/>
                <a:ea typeface="+mn-ea"/>
                <a:cs typeface="+mn-cs"/>
              </a:rPr>
              <a:t>). Accumulation-mode </a:t>
            </a:r>
            <a:r>
              <a:rPr lang="fr-FR" sz="1200" b="0" i="0" u="none" strike="noStrike" kern="1200" baseline="0" dirty="0" err="1" smtClean="0">
                <a:solidFill>
                  <a:schemeClr val="tx1"/>
                </a:solidFill>
                <a:latin typeface="+mn-lt"/>
                <a:ea typeface="+mn-ea"/>
                <a:cs typeface="+mn-cs"/>
              </a:rPr>
              <a:t>particles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result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primary emissions, condensation of secondary</a:t>
            </a:r>
          </a:p>
          <a:p>
            <a:r>
              <a:rPr lang="en-US" sz="1200" b="0" i="0" u="none" strike="noStrike" kern="1200" baseline="0" dirty="0" smtClean="0">
                <a:solidFill>
                  <a:schemeClr val="tx1"/>
                </a:solidFill>
                <a:latin typeface="+mn-lt"/>
                <a:ea typeface="+mn-ea"/>
                <a:cs typeface="+mn-cs"/>
              </a:rPr>
              <a:t>sulfates, nitrates, and organics from the gas phase, and coagulation of smaller particles. In a number of cases the accumulation mode consists of two</a:t>
            </a:r>
          </a:p>
          <a:p>
            <a:r>
              <a:rPr lang="en-US" sz="1200" b="0" i="0" u="none" strike="noStrike" kern="1200" baseline="0" dirty="0" smtClean="0">
                <a:solidFill>
                  <a:schemeClr val="tx1"/>
                </a:solidFill>
                <a:latin typeface="+mn-lt"/>
                <a:ea typeface="+mn-ea"/>
                <a:cs typeface="+mn-cs"/>
              </a:rPr>
              <a:t>overlapping sub-modes, the condensation and droplet</a:t>
            </a:r>
          </a:p>
          <a:p>
            <a:r>
              <a:rPr lang="en-US" sz="1200" b="0" i="0" u="none" strike="noStrike" kern="1200" baseline="0" dirty="0" smtClean="0">
                <a:solidFill>
                  <a:schemeClr val="tx1"/>
                </a:solidFill>
                <a:latin typeface="+mn-lt"/>
                <a:ea typeface="+mn-ea"/>
                <a:cs typeface="+mn-cs"/>
              </a:rPr>
              <a:t>mode (lower panel)</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51</a:t>
            </a:fld>
            <a:endParaRPr lang="en-GB" altLang="en-US" smtClean="0"/>
          </a:p>
        </p:txBody>
      </p:sp>
    </p:spTree>
    <p:extLst>
      <p:ext uri="{BB962C8B-B14F-4D97-AF65-F5344CB8AC3E}">
        <p14:creationId xmlns:p14="http://schemas.microsoft.com/office/powerpoint/2010/main" val="2758331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 a result of particle emission, in-situ formation, and subsequent processes, the atmospheric particle distribution is characterized by a number of modes.</a:t>
            </a:r>
          </a:p>
          <a:p>
            <a:r>
              <a:rPr lang="en-US" sz="1200" b="0" i="0" u="none" strike="noStrike" kern="1200" baseline="0" dirty="0" smtClean="0">
                <a:solidFill>
                  <a:schemeClr val="tx1"/>
                </a:solidFill>
                <a:latin typeface="+mn-lt"/>
                <a:ea typeface="+mn-ea"/>
                <a:cs typeface="+mn-cs"/>
              </a:rPr>
              <a:t>The volume or mass distribution is dominated in most areas by two modes (lower panel): the accumulation mode (from around 0.1 to around 2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and the coarse mode (from around 2 to around </a:t>
            </a:r>
            <a:r>
              <a:rPr lang="fr-FR" sz="1200" b="0" i="0" u="none" strike="noStrike" kern="1200" baseline="0" dirty="0" smtClean="0">
                <a:solidFill>
                  <a:schemeClr val="tx1"/>
                </a:solidFill>
                <a:latin typeface="+mn-lt"/>
                <a:ea typeface="+mn-ea"/>
                <a:cs typeface="+mn-cs"/>
              </a:rPr>
              <a:t>50 </a:t>
            </a:r>
            <a:r>
              <a:rPr lang="fr-FR" sz="1200" b="0" i="0" u="none" strike="noStrike" kern="1200" baseline="0" dirty="0" err="1" smtClean="0">
                <a:solidFill>
                  <a:schemeClr val="tx1"/>
                </a:solidFill>
                <a:latin typeface="+mn-lt"/>
                <a:ea typeface="+mn-ea"/>
                <a:cs typeface="+mn-cs"/>
              </a:rPr>
              <a:t>μm</a:t>
            </a:r>
            <a:r>
              <a:rPr lang="fr-FR" sz="1200" b="0" i="0" u="none" strike="noStrike" kern="1200" baseline="0" dirty="0" smtClean="0">
                <a:solidFill>
                  <a:schemeClr val="tx1"/>
                </a:solidFill>
                <a:latin typeface="+mn-lt"/>
                <a:ea typeface="+mn-ea"/>
                <a:cs typeface="+mn-cs"/>
              </a:rPr>
              <a:t>). Accumulation-mode </a:t>
            </a:r>
            <a:r>
              <a:rPr lang="fr-FR" sz="1200" b="0" i="0" u="none" strike="noStrike" kern="1200" baseline="0" dirty="0" err="1" smtClean="0">
                <a:solidFill>
                  <a:schemeClr val="tx1"/>
                </a:solidFill>
                <a:latin typeface="+mn-lt"/>
                <a:ea typeface="+mn-ea"/>
                <a:cs typeface="+mn-cs"/>
              </a:rPr>
              <a:t>particles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result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primary emissions, condensation of secondary</a:t>
            </a:r>
          </a:p>
          <a:p>
            <a:r>
              <a:rPr lang="en-US" sz="1200" b="0" i="0" u="none" strike="noStrike" kern="1200" baseline="0" dirty="0" smtClean="0">
                <a:solidFill>
                  <a:schemeClr val="tx1"/>
                </a:solidFill>
                <a:latin typeface="+mn-lt"/>
                <a:ea typeface="+mn-ea"/>
                <a:cs typeface="+mn-cs"/>
              </a:rPr>
              <a:t>sulfates, nitrates, and organics from the gas phase, and coagulation of smaller particles. In a number of cases the accumulation mode consists of two</a:t>
            </a:r>
          </a:p>
          <a:p>
            <a:r>
              <a:rPr lang="en-US" sz="1200" b="0" i="0" u="none" strike="noStrike" kern="1200" baseline="0" dirty="0" smtClean="0">
                <a:solidFill>
                  <a:schemeClr val="tx1"/>
                </a:solidFill>
                <a:latin typeface="+mn-lt"/>
                <a:ea typeface="+mn-ea"/>
                <a:cs typeface="+mn-cs"/>
              </a:rPr>
              <a:t>overlapping sub-modes, the condensation and droplet</a:t>
            </a:r>
          </a:p>
          <a:p>
            <a:r>
              <a:rPr lang="en-US" sz="1200" b="0" i="0" u="none" strike="noStrike" kern="1200" baseline="0" dirty="0" smtClean="0">
                <a:solidFill>
                  <a:schemeClr val="tx1"/>
                </a:solidFill>
                <a:latin typeface="+mn-lt"/>
                <a:ea typeface="+mn-ea"/>
                <a:cs typeface="+mn-cs"/>
              </a:rPr>
              <a:t>mode (lower panel)</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52</a:t>
            </a:fld>
            <a:endParaRPr lang="en-GB" altLang="en-US" smtClean="0"/>
          </a:p>
        </p:txBody>
      </p:sp>
    </p:spTree>
    <p:extLst>
      <p:ext uri="{BB962C8B-B14F-4D97-AF65-F5344CB8AC3E}">
        <p14:creationId xmlns:p14="http://schemas.microsoft.com/office/powerpoint/2010/main" val="135648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Sources</a:t>
            </a:r>
            <a:r>
              <a:rPr lang="en-GB" altLang="en-US" baseline="0" dirty="0" smtClean="0"/>
              <a:t> and chemical composition of FINE and COARSE particles are different.</a:t>
            </a:r>
          </a:p>
          <a:p>
            <a:r>
              <a:rPr lang="en-GB" altLang="en-US" baseline="0" dirty="0" smtClean="0"/>
              <a:t>COARSE are generated by mechanical processes (e.g. wind erosion) and consist of soil dust, sea salt, fly ashes, tire wear particles, pollens.</a:t>
            </a:r>
          </a:p>
          <a:p>
            <a:r>
              <a:rPr lang="en-GB" altLang="en-US" baseline="0" dirty="0" smtClean="0"/>
              <a:t>FINE particles contain primary particles (e.g. combustion) but also secondary ones (</a:t>
            </a:r>
            <a:r>
              <a:rPr lang="en-GB" altLang="en-US" baseline="0" dirty="0" err="1" smtClean="0"/>
              <a:t>sulfate</a:t>
            </a:r>
            <a:r>
              <a:rPr lang="en-GB" altLang="en-US" baseline="0" dirty="0" smtClean="0"/>
              <a:t>, nitrate, ammonium, secondary organics) formed by chemical reactions (gas to particle conversion processes) and coagulation of smaller particles</a:t>
            </a:r>
          </a:p>
          <a:p>
            <a:r>
              <a:rPr lang="en-US" sz="1200" b="0" i="0" u="none" strike="noStrike" kern="1200" baseline="0" dirty="0" smtClean="0">
                <a:solidFill>
                  <a:schemeClr val="tx1"/>
                </a:solidFill>
                <a:latin typeface="+mn-lt"/>
                <a:ea typeface="+mn-ea"/>
                <a:cs typeface="+mn-cs"/>
              </a:rPr>
              <a:t>The condensation sub-mode results from primary particle emissions and growth of smaller particles by coagulation and vapor condensation. The droplet sub-mode is created during the cloud processing of some of the accumulation-mode particles. </a:t>
            </a:r>
          </a:p>
          <a:p>
            <a:endParaRPr lang="it-IT" alt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Aqueous reactions (in fog/cloud droplets) are responsible for the bimodal distribution of the accumulation mode (i.e. for the droplet </a:t>
            </a:r>
            <a:r>
              <a:rPr lang="en-US" sz="1200" b="1" i="0" u="none" strike="noStrike" kern="1200" baseline="0" dirty="0" err="1" smtClean="0">
                <a:solidFill>
                  <a:schemeClr val="tx1"/>
                </a:solidFill>
                <a:latin typeface="+mn-lt"/>
                <a:ea typeface="+mn-ea"/>
                <a:cs typeface="+mn-cs"/>
              </a:rPr>
              <a:t>submode</a:t>
            </a:r>
            <a:r>
              <a:rPr lang="en-US" sz="1200" b="1" i="0" u="none" strike="noStrike" kern="1200" baseline="0" dirty="0" smtClean="0">
                <a:solidFill>
                  <a:schemeClr val="tx1"/>
                </a:solidFill>
                <a:latin typeface="+mn-lt"/>
                <a:ea typeface="+mn-ea"/>
                <a:cs typeface="+mn-cs"/>
              </a:rPr>
              <a:t>).</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53</a:t>
            </a:fld>
            <a:endParaRPr lang="en-GB" altLang="en-US" smtClean="0"/>
          </a:p>
        </p:txBody>
      </p:sp>
    </p:spTree>
    <p:extLst>
      <p:ext uri="{BB962C8B-B14F-4D97-AF65-F5344CB8AC3E}">
        <p14:creationId xmlns:p14="http://schemas.microsoft.com/office/powerpoint/2010/main" val="1494979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 different picture of the ambient PM distribution is obtained if one focuses on the </a:t>
            </a:r>
            <a:r>
              <a:rPr lang="en-US" sz="1200" b="0" i="1" u="none" strike="noStrike" kern="1200" baseline="0" dirty="0" smtClean="0">
                <a:solidFill>
                  <a:schemeClr val="tx1"/>
                </a:solidFill>
                <a:latin typeface="+mn-lt"/>
                <a:ea typeface="+mn-ea"/>
                <a:cs typeface="+mn-cs"/>
              </a:rPr>
              <a:t>number of particles </a:t>
            </a:r>
            <a:r>
              <a:rPr lang="en-US" sz="1200" b="0" i="0" u="none" strike="noStrike" kern="1200" baseline="0" dirty="0" smtClean="0">
                <a:solidFill>
                  <a:schemeClr val="tx1"/>
                </a:solidFill>
                <a:latin typeface="+mn-lt"/>
                <a:ea typeface="+mn-ea"/>
                <a:cs typeface="+mn-cs"/>
              </a:rPr>
              <a:t>instead of their mass. Particles with D&gt;0.1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that contribute practically all the PM mass are negligible in number compared to the particles smaller than 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Two modes usually dominate the PM number distribution in urban and rural areas: the </a:t>
            </a:r>
            <a:r>
              <a:rPr lang="en-US" sz="1200" b="1" i="0" u="none" strike="noStrike" kern="1200" baseline="0" dirty="0" smtClean="0">
                <a:solidFill>
                  <a:schemeClr val="tx1"/>
                </a:solidFill>
                <a:latin typeface="+mn-lt"/>
                <a:ea typeface="+mn-ea"/>
                <a:cs typeface="+mn-cs"/>
              </a:rPr>
              <a:t>nucleation mode </a:t>
            </a:r>
            <a:r>
              <a:rPr lang="en-US" sz="1200" b="0" i="0" u="none" strike="noStrike" kern="1200" baseline="0" dirty="0" smtClean="0">
                <a:solidFill>
                  <a:schemeClr val="tx1"/>
                </a:solidFill>
                <a:latin typeface="+mn-lt"/>
                <a:ea typeface="+mn-ea"/>
                <a:cs typeface="+mn-cs"/>
              </a:rPr>
              <a:t>(particles smaller than 0.01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or so) and the </a:t>
            </a:r>
            <a:r>
              <a:rPr lang="en-US" sz="1200" b="1" i="0" u="none" strike="noStrike" kern="1200" baseline="0" dirty="0" smtClean="0">
                <a:solidFill>
                  <a:schemeClr val="tx1"/>
                </a:solidFill>
                <a:latin typeface="+mn-lt"/>
                <a:ea typeface="+mn-ea"/>
                <a:cs typeface="+mn-cs"/>
              </a:rPr>
              <a:t>Aitken nucleus mode </a:t>
            </a:r>
            <a:r>
              <a:rPr lang="en-US" sz="1200" b="0" i="0" u="none" strike="noStrike" kern="1200" baseline="0" dirty="0" smtClean="0">
                <a:solidFill>
                  <a:schemeClr val="tx1"/>
                </a:solidFill>
                <a:latin typeface="+mn-lt"/>
                <a:ea typeface="+mn-ea"/>
                <a:cs typeface="+mn-cs"/>
              </a:rPr>
              <a:t>(particles with diameters between 0.01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and 0.1 </a:t>
            </a:r>
            <a:r>
              <a:rPr lang="en-US" sz="1200" b="0" i="0" u="none" strike="noStrike" kern="1200" baseline="0" dirty="0" err="1" smtClean="0">
                <a:solidFill>
                  <a:schemeClr val="tx1"/>
                </a:solidFill>
                <a:latin typeface="+mn-lt"/>
                <a:ea typeface="+mn-ea"/>
                <a:cs typeface="+mn-cs"/>
              </a:rPr>
              <a:t>μm</a:t>
            </a:r>
            <a:r>
              <a:rPr lang="en-US" sz="1200" b="0" i="0" u="none" strike="noStrike" kern="1200" baseline="0" dirty="0" smtClean="0">
                <a:solidFill>
                  <a:schemeClr val="tx1"/>
                </a:solidFill>
                <a:latin typeface="+mn-lt"/>
                <a:ea typeface="+mn-ea"/>
                <a:cs typeface="+mn-cs"/>
              </a:rPr>
              <a:t> or so). </a:t>
            </a: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nucleation-mode</a:t>
            </a:r>
            <a:r>
              <a:rPr lang="en-US" sz="1200" b="0" i="0" u="none" strike="noStrike" kern="1200" baseline="0" dirty="0" smtClean="0">
                <a:solidFill>
                  <a:schemeClr val="tx1"/>
                </a:solidFill>
                <a:latin typeface="+mn-lt"/>
                <a:ea typeface="+mn-ea"/>
                <a:cs typeface="+mn-cs"/>
              </a:rPr>
              <a:t> particles are usually fresh, created in-situ from the gas phase by nucleation. A nucleation mode may or may not be present in a particular aerosol, depending on the atmospheric conditions.</a:t>
            </a:r>
          </a:p>
          <a:p>
            <a:r>
              <a:rPr lang="en-US" sz="1200" b="0" i="0" u="none" strike="noStrike" kern="1200" baseline="0" dirty="0" smtClean="0">
                <a:solidFill>
                  <a:schemeClr val="tx1"/>
                </a:solidFill>
                <a:latin typeface="+mn-lt"/>
                <a:ea typeface="+mn-ea"/>
                <a:cs typeface="+mn-cs"/>
              </a:rPr>
              <a:t>Most of the </a:t>
            </a:r>
            <a:r>
              <a:rPr lang="en-US" sz="1200" b="1" i="0" u="none" strike="noStrike" kern="1200" baseline="0" dirty="0" smtClean="0">
                <a:solidFill>
                  <a:schemeClr val="tx1"/>
                </a:solidFill>
                <a:latin typeface="+mn-lt"/>
                <a:ea typeface="+mn-ea"/>
                <a:cs typeface="+mn-cs"/>
              </a:rPr>
              <a:t>Aitken nuclei </a:t>
            </a:r>
            <a:r>
              <a:rPr lang="en-US" sz="1200" b="0" i="0" u="none" strike="noStrike" kern="1200" baseline="0" dirty="0" smtClean="0">
                <a:solidFill>
                  <a:schemeClr val="tx1"/>
                </a:solidFill>
                <a:latin typeface="+mn-lt"/>
                <a:ea typeface="+mn-ea"/>
                <a:cs typeface="+mn-cs"/>
              </a:rPr>
              <a:t>start their atmospheric life as primary particles, and secondary material condenses on them as they are transported through the atmosphere. Nucleation-mode particles have negligible mass (for example 100,000 particles per cubic centimeter with a diameter equal to 0.01 </a:t>
            </a:r>
            <a:r>
              <a:rPr lang="en-US" sz="1200" b="0" i="0" u="none" strike="noStrike" kern="1200" baseline="0" dirty="0" err="1" smtClean="0">
                <a:solidFill>
                  <a:schemeClr val="tx1"/>
                </a:solidFill>
                <a:latin typeface="+mn-lt"/>
                <a:ea typeface="+mn-ea"/>
                <a:cs typeface="+mn-cs"/>
              </a:rPr>
              <a:t>μm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have a mass concentration of less than 0.05 </a:t>
            </a:r>
            <a:r>
              <a:rPr lang="en-US" sz="1200" b="0" i="0" u="none" strike="noStrike" kern="1200" baseline="0" dirty="0" err="1" smtClean="0">
                <a:solidFill>
                  <a:schemeClr val="tx1"/>
                </a:solidFill>
                <a:latin typeface="+mn-lt"/>
                <a:ea typeface="+mn-ea"/>
                <a:cs typeface="+mn-cs"/>
              </a:rPr>
              <a:t>μg</a:t>
            </a:r>
            <a:r>
              <a:rPr lang="en-US" sz="1200" b="0" i="0" u="none" strike="noStrike" kern="1200" baseline="0" dirty="0" smtClean="0">
                <a:solidFill>
                  <a:schemeClr val="tx1"/>
                </a:solidFill>
                <a:latin typeface="+mn-lt"/>
                <a:ea typeface="+mn-ea"/>
                <a:cs typeface="+mn-cs"/>
              </a:rPr>
              <a:t>/m3) while the larger Aitken nuclei form the accumulation mode in the mass distribution.</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54</a:t>
            </a:fld>
            <a:endParaRPr lang="en-GB" altLang="en-US" smtClean="0"/>
          </a:p>
        </p:txBody>
      </p:sp>
    </p:spTree>
    <p:extLst>
      <p:ext uri="{BB962C8B-B14F-4D97-AF65-F5344CB8AC3E}">
        <p14:creationId xmlns:p14="http://schemas.microsoft.com/office/powerpoint/2010/main" val="26450629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55</a:t>
            </a:fld>
            <a:endParaRPr lang="en-GB" altLang="en-US" smtClean="0"/>
          </a:p>
        </p:txBody>
      </p:sp>
    </p:spTree>
    <p:extLst>
      <p:ext uri="{BB962C8B-B14F-4D97-AF65-F5344CB8AC3E}">
        <p14:creationId xmlns:p14="http://schemas.microsoft.com/office/powerpoint/2010/main" val="668518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total n. of particles depends on the location,</a:t>
            </a:r>
            <a:r>
              <a:rPr lang="en-GB" altLang="en-US" baseline="0" dirty="0" smtClean="0"/>
              <a:t> but ranges from few 10-100 of particles per cc (ex in free troposphere) to about 10^5 in urban areas</a:t>
            </a:r>
            <a:endParaRPr lang="en-GB"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56</a:t>
            </a:fld>
            <a:endParaRPr lang="en-GB" altLang="en-US" smtClean="0"/>
          </a:p>
        </p:txBody>
      </p:sp>
    </p:spTree>
    <p:extLst>
      <p:ext uri="{BB962C8B-B14F-4D97-AF65-F5344CB8AC3E}">
        <p14:creationId xmlns:p14="http://schemas.microsoft.com/office/powerpoint/2010/main" val="2073122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Sulphate</a:t>
            </a:r>
            <a:r>
              <a:rPr lang="en-US" sz="1200" b="0" i="0" u="none" strike="noStrike" kern="1200" baseline="0" dirty="0" smtClean="0">
                <a:solidFill>
                  <a:schemeClr val="tx1"/>
                </a:solidFill>
                <a:latin typeface="+mn-lt"/>
                <a:ea typeface="+mn-ea"/>
                <a:cs typeface="+mn-cs"/>
              </a:rPr>
              <a:t> and organics are the major aerosol components of urban and remote continental</a:t>
            </a:r>
          </a:p>
          <a:p>
            <a:r>
              <a:rPr lang="en-US" sz="1200" b="0" i="0" u="none" strike="noStrike" kern="1200" baseline="0" dirty="0" smtClean="0">
                <a:solidFill>
                  <a:schemeClr val="tx1"/>
                </a:solidFill>
                <a:latin typeface="+mn-lt"/>
                <a:ea typeface="+mn-ea"/>
                <a:cs typeface="+mn-cs"/>
              </a:rPr>
              <a:t>regions and sodium chloride of remote marine regions.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58</a:t>
            </a:fld>
            <a:endParaRPr lang="en-GB"/>
          </a:p>
        </p:txBody>
      </p:sp>
    </p:spTree>
    <p:extLst>
      <p:ext uri="{BB962C8B-B14F-4D97-AF65-F5344CB8AC3E}">
        <p14:creationId xmlns:p14="http://schemas.microsoft.com/office/powerpoint/2010/main" val="11130995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59</a:t>
            </a:fld>
            <a:endParaRPr lang="en-GB"/>
          </a:p>
        </p:txBody>
      </p:sp>
    </p:spTree>
    <p:extLst>
      <p:ext uri="{BB962C8B-B14F-4D97-AF65-F5344CB8AC3E}">
        <p14:creationId xmlns:p14="http://schemas.microsoft.com/office/powerpoint/2010/main" val="4192164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sulfate, ammonium, organic and elemental carbon, and certain transition metals are found</a:t>
            </a:r>
          </a:p>
          <a:p>
            <a:r>
              <a:rPr lang="en-US" sz="1200" b="0" i="0" u="none" strike="noStrike" kern="1200" baseline="0" dirty="0" smtClean="0">
                <a:solidFill>
                  <a:schemeClr val="tx1"/>
                </a:solidFill>
                <a:latin typeface="+mn-lt"/>
                <a:ea typeface="+mn-ea"/>
                <a:cs typeface="+mn-cs"/>
              </a:rPr>
              <a:t>predominantly in the </a:t>
            </a:r>
            <a:r>
              <a:rPr lang="en-US" sz="1200" b="1" i="0" u="none" strike="noStrike" kern="1200" baseline="0" dirty="0" smtClean="0">
                <a:solidFill>
                  <a:schemeClr val="tx1"/>
                </a:solidFill>
                <a:latin typeface="+mn-lt"/>
                <a:ea typeface="+mn-ea"/>
                <a:cs typeface="+mn-cs"/>
              </a:rPr>
              <a:t>fine particles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sulfate in the accumulation mode are a signature of the fact that are secondary aerosols generated by nucleation/condensation/coagulation, but a small fraction (the one in the coarse mode) comes from primary processes</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60</a:t>
            </a:fld>
            <a:endParaRPr lang="en-GB"/>
          </a:p>
        </p:txBody>
      </p:sp>
    </p:spTree>
    <p:extLst>
      <p:ext uri="{BB962C8B-B14F-4D97-AF65-F5344CB8AC3E}">
        <p14:creationId xmlns:p14="http://schemas.microsoft.com/office/powerpoint/2010/main" val="163265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6</a:t>
            </a:fld>
            <a:endParaRPr lang="en-GB" altLang="en-US" smtClean="0"/>
          </a:p>
        </p:txBody>
      </p:sp>
    </p:spTree>
    <p:extLst>
      <p:ext uri="{BB962C8B-B14F-4D97-AF65-F5344CB8AC3E}">
        <p14:creationId xmlns:p14="http://schemas.microsoft.com/office/powerpoint/2010/main" val="844958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combustion processes of inorganic solids (here for instance iron sulfide, or Calcium carbonate)</a:t>
            </a:r>
          </a:p>
          <a:p>
            <a:r>
              <a:rPr lang="en-US" sz="1200" b="0" i="0" u="none" strike="noStrike" kern="1200" baseline="0" dirty="0" smtClean="0">
                <a:solidFill>
                  <a:schemeClr val="tx1"/>
                </a:solidFill>
                <a:latin typeface="+mn-lt"/>
                <a:ea typeface="+mn-ea"/>
                <a:cs typeface="+mn-cs"/>
              </a:rPr>
              <a:t>Gas to particle: remember </a:t>
            </a:r>
          </a:p>
          <a:p>
            <a:r>
              <a:rPr lang="en-US" sz="1200" b="0" i="0" u="none" strike="noStrike" kern="1200" baseline="0" dirty="0" smtClean="0">
                <a:solidFill>
                  <a:schemeClr val="tx1"/>
                </a:solidFill>
                <a:latin typeface="+mn-lt"/>
                <a:ea typeface="+mn-ea"/>
                <a:cs typeface="+mn-cs"/>
              </a:rPr>
              <a:t>NH3 from industrial exhaust but also from agricultural (manure evaporates ammonia)</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61</a:t>
            </a:fld>
            <a:endParaRPr lang="en-GB"/>
          </a:p>
        </p:txBody>
      </p:sp>
    </p:spTree>
    <p:extLst>
      <p:ext uri="{BB962C8B-B14F-4D97-AF65-F5344CB8AC3E}">
        <p14:creationId xmlns:p14="http://schemas.microsoft.com/office/powerpoint/2010/main" val="2926559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formation of SO4= from the oxidation of SO2 is an important process</a:t>
            </a:r>
          </a:p>
          <a:p>
            <a:r>
              <a:rPr lang="en-US" sz="1200" b="0" i="0" u="none" strike="noStrike" kern="1200" baseline="0" dirty="0" smtClean="0">
                <a:solidFill>
                  <a:schemeClr val="tx1"/>
                </a:solidFill>
                <a:latin typeface="+mn-lt"/>
                <a:ea typeface="+mn-ea"/>
                <a:cs typeface="+mn-cs"/>
              </a:rPr>
              <a:t>There are three different pathways for this transformation:</a:t>
            </a:r>
          </a:p>
          <a:p>
            <a:r>
              <a:rPr lang="en-US" sz="1200" b="1" i="0" u="none" strike="noStrike" kern="1200" baseline="0" dirty="0" smtClean="0">
                <a:solidFill>
                  <a:schemeClr val="tx1"/>
                </a:solidFill>
                <a:latin typeface="+mn-lt"/>
                <a:ea typeface="+mn-ea"/>
                <a:cs typeface="+mn-cs"/>
              </a:rPr>
              <a:t>1. </a:t>
            </a:r>
            <a:r>
              <a:rPr lang="en-US" sz="1200" b="0" i="0" u="sng" strike="noStrike" kern="1200" baseline="0" dirty="0" smtClean="0">
                <a:solidFill>
                  <a:schemeClr val="tx1"/>
                </a:solidFill>
                <a:latin typeface="+mn-lt"/>
                <a:ea typeface="+mn-ea"/>
                <a:cs typeface="+mn-cs"/>
              </a:rPr>
              <a:t>The oxidation of SO2 in the gas phase </a:t>
            </a:r>
            <a:r>
              <a:rPr lang="en-US" sz="1200" b="0" i="0" u="none" strike="noStrike" kern="1200" baseline="0" dirty="0" smtClean="0">
                <a:solidFill>
                  <a:schemeClr val="tx1"/>
                </a:solidFill>
                <a:latin typeface="+mn-lt"/>
                <a:ea typeface="+mn-ea"/>
                <a:cs typeface="+mn-cs"/>
              </a:rPr>
              <a:t>by the hydroxyl radical,</a:t>
            </a:r>
          </a:p>
          <a:p>
            <a:r>
              <a:rPr lang="en-US" sz="1200" b="0" i="0" u="none" strike="noStrike" kern="1200" baseline="0" dirty="0" smtClean="0">
                <a:solidFill>
                  <a:schemeClr val="tx1"/>
                </a:solidFill>
                <a:latin typeface="+mn-lt"/>
                <a:ea typeface="+mn-ea"/>
                <a:cs typeface="+mn-cs"/>
              </a:rPr>
              <a:t>OH. This occurs at an average rate of 0.1 percent to 1 percent of SO2 per hour (with peak</a:t>
            </a:r>
          </a:p>
          <a:p>
            <a:r>
              <a:rPr lang="en-US" sz="1200" b="0" i="0" u="none" strike="noStrike" kern="1200" baseline="0" dirty="0" smtClean="0">
                <a:solidFill>
                  <a:schemeClr val="tx1"/>
                </a:solidFill>
                <a:latin typeface="+mn-lt"/>
                <a:ea typeface="+mn-ea"/>
                <a:cs typeface="+mn-cs"/>
              </a:rPr>
              <a:t>rates up to 5 percent per hour) during the daytime. Nighttime conversion via this pathway is essentially negligible.</a:t>
            </a:r>
          </a:p>
          <a:p>
            <a:r>
              <a:rPr lang="en-US" sz="1200" b="1" i="0" u="none" strike="noStrike" kern="1200" baseline="0" dirty="0" smtClean="0">
                <a:solidFill>
                  <a:schemeClr val="tx1"/>
                </a:solidFill>
                <a:latin typeface="+mn-lt"/>
                <a:ea typeface="+mn-ea"/>
                <a:cs typeface="+mn-cs"/>
              </a:rPr>
              <a:t>2. </a:t>
            </a:r>
            <a:r>
              <a:rPr lang="en-US" sz="1200" b="0" i="0" u="sng" strike="noStrike" kern="1200" baseline="0" dirty="0" smtClean="0">
                <a:solidFill>
                  <a:schemeClr val="tx1"/>
                </a:solidFill>
                <a:latin typeface="+mn-lt"/>
                <a:ea typeface="+mn-ea"/>
                <a:cs typeface="+mn-cs"/>
              </a:rPr>
              <a:t>The dissolution of SO2 in cloud, fog, or rain water and subsequent aqueous-phase</a:t>
            </a:r>
          </a:p>
          <a:p>
            <a:r>
              <a:rPr lang="en-US" sz="1200" b="0" i="0" u="sng" strike="noStrike" kern="1200" baseline="0" dirty="0" smtClean="0">
                <a:solidFill>
                  <a:schemeClr val="tx1"/>
                </a:solidFill>
                <a:latin typeface="+mn-lt"/>
                <a:ea typeface="+mn-ea"/>
                <a:cs typeface="+mn-cs"/>
              </a:rPr>
              <a:t>oxidization</a:t>
            </a:r>
            <a:r>
              <a:rPr lang="en-US" sz="1200" b="0" i="0" u="none" strike="noStrike" kern="1200" baseline="0" dirty="0" smtClean="0">
                <a:solidFill>
                  <a:schemeClr val="tx1"/>
                </a:solidFill>
                <a:latin typeface="+mn-lt"/>
                <a:ea typeface="+mn-ea"/>
                <a:cs typeface="+mn-cs"/>
              </a:rPr>
              <a:t>. After the cloud evaporates, the SO4= remains in the particles and is eventually deposited to the surface. Aqueous phase production can be very fast: in some cases all the available SO2 can be oxidized in less than an hour. Near SO2 sources the process is usually limited by the availability of oxidants such as hydrogen peroxide, H2O2. An oxidation mechanism that generally takes place more slowly than oxidant-driven transformation of dissolved SO2 is catalysis by transition heavy metals such as manganese and iron.</a:t>
            </a:r>
          </a:p>
          <a:p>
            <a:r>
              <a:rPr lang="en-US" sz="1200" b="1" i="0" u="none" strike="noStrike" kern="1200" baseline="0" dirty="0" smtClean="0">
                <a:solidFill>
                  <a:schemeClr val="tx1"/>
                </a:solidFill>
                <a:latin typeface="+mn-lt"/>
                <a:ea typeface="+mn-ea"/>
                <a:cs typeface="+mn-cs"/>
              </a:rPr>
              <a:t>3. </a:t>
            </a:r>
            <a:r>
              <a:rPr lang="en-US" sz="1200" b="0" i="0" u="sng" strike="noStrike" kern="1200" baseline="0" dirty="0" smtClean="0">
                <a:solidFill>
                  <a:schemeClr val="tx1"/>
                </a:solidFill>
                <a:latin typeface="+mn-lt"/>
                <a:ea typeface="+mn-ea"/>
                <a:cs typeface="+mn-cs"/>
              </a:rPr>
              <a:t>The oxidation of SO2 in reactions in the water of the aerosol particles themselves</a:t>
            </a:r>
            <a:r>
              <a:rPr lang="en-US" sz="1200" b="0" i="0" u="none" strike="noStrike" kern="1200" baseline="0" dirty="0" smtClean="0">
                <a:solidFill>
                  <a:schemeClr val="tx1"/>
                </a:solidFill>
                <a:latin typeface="+mn-lt"/>
                <a:ea typeface="+mn-ea"/>
                <a:cs typeface="+mn-cs"/>
              </a:rPr>
              <a:t>. This process</a:t>
            </a:r>
          </a:p>
          <a:p>
            <a:r>
              <a:rPr lang="en-US" sz="1200" b="0" i="0" u="none" strike="noStrike" kern="1200" baseline="0" dirty="0" smtClean="0">
                <a:solidFill>
                  <a:schemeClr val="tx1"/>
                </a:solidFill>
                <a:latin typeface="+mn-lt"/>
                <a:ea typeface="+mn-ea"/>
                <a:cs typeface="+mn-cs"/>
              </a:rPr>
              <a:t>takes place continuously, but only produces appreciable SO4</a:t>
            </a:r>
            <a:r>
              <a:rPr lang="it-IT" sz="1200" b="0" i="0" u="none" strike="noStrike" kern="1200" baseline="0" dirty="0" smtClean="0">
                <a:solidFill>
                  <a:schemeClr val="tx1"/>
                </a:solidFill>
                <a:latin typeface="+mn-lt"/>
                <a:ea typeface="+mn-ea"/>
                <a:cs typeface="+mn-cs"/>
              </a:rPr>
              <a:t>= in alkaline (dust, sea salt) coarse</a:t>
            </a:r>
          </a:p>
          <a:p>
            <a:r>
              <a:rPr lang="en-US" sz="1200" b="0" i="0" u="none" strike="noStrike" kern="1200" baseline="0" dirty="0" smtClean="0">
                <a:solidFill>
                  <a:schemeClr val="tx1"/>
                </a:solidFill>
                <a:latin typeface="+mn-lt"/>
                <a:ea typeface="+mn-ea"/>
                <a:cs typeface="+mn-cs"/>
              </a:rPr>
              <a:t>particles (</a:t>
            </a:r>
            <a:r>
              <a:rPr lang="en-US" sz="1200" b="0" i="0" u="none" strike="noStrike" kern="1200" baseline="0" dirty="0" err="1" smtClean="0">
                <a:solidFill>
                  <a:schemeClr val="tx1"/>
                </a:solidFill>
                <a:latin typeface="+mn-lt"/>
                <a:ea typeface="+mn-ea"/>
                <a:cs typeface="+mn-cs"/>
              </a:rPr>
              <a:t>Sievering</a:t>
            </a:r>
            <a:r>
              <a:rPr lang="en-US" sz="1200" b="0" i="0" u="none" strike="noStrike" kern="1200" baseline="0" dirty="0" smtClean="0">
                <a:solidFill>
                  <a:schemeClr val="tx1"/>
                </a:solidFill>
                <a:latin typeface="+mn-lt"/>
                <a:ea typeface="+mn-ea"/>
                <a:cs typeface="+mn-cs"/>
              </a:rPr>
              <a:t> et al., 1992). Oxidation of SO2 has been also observed on the surfaces of</a:t>
            </a:r>
          </a:p>
          <a:p>
            <a:r>
              <a:rPr lang="en-US" sz="1200" b="0" i="0" u="none" strike="noStrike" kern="1200" baseline="0" dirty="0" smtClean="0">
                <a:solidFill>
                  <a:schemeClr val="tx1"/>
                </a:solidFill>
                <a:latin typeface="+mn-lt"/>
                <a:ea typeface="+mn-ea"/>
                <a:cs typeface="+mn-cs"/>
              </a:rPr>
              <a:t>black carbon and metal oxide particles.</a:t>
            </a:r>
          </a:p>
          <a:p>
            <a:r>
              <a:rPr lang="en-US" sz="1200" b="0" i="0" u="none" strike="noStrike" kern="1200" baseline="0" dirty="0" smtClean="0">
                <a:solidFill>
                  <a:schemeClr val="tx1"/>
                </a:solidFill>
                <a:latin typeface="+mn-lt"/>
                <a:ea typeface="+mn-ea"/>
                <a:cs typeface="+mn-cs"/>
              </a:rPr>
              <a:t>NARSTO chap.3</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62</a:t>
            </a:fld>
            <a:endParaRPr lang="en-GB"/>
          </a:p>
        </p:txBody>
      </p:sp>
    </p:spTree>
    <p:extLst>
      <p:ext uri="{BB962C8B-B14F-4D97-AF65-F5344CB8AC3E}">
        <p14:creationId xmlns:p14="http://schemas.microsoft.com/office/powerpoint/2010/main" val="1363037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Vedi</a:t>
            </a:r>
            <a:r>
              <a:rPr lang="en-US" sz="1200" b="0" i="0" u="none" strike="noStrike" kern="1200" baseline="0" dirty="0" smtClean="0">
                <a:solidFill>
                  <a:schemeClr val="tx1"/>
                </a:solidFill>
                <a:latin typeface="+mn-lt"/>
                <a:ea typeface="+mn-ea"/>
                <a:cs typeface="+mn-cs"/>
              </a:rPr>
              <a:t> NARSTO chap.3 e Finlayson-Pitts</a:t>
            </a:r>
          </a:p>
          <a:p>
            <a:r>
              <a:rPr lang="en-US" sz="1200" b="0" i="0" u="none" strike="noStrike" kern="1200" baseline="0" dirty="0" smtClean="0">
                <a:solidFill>
                  <a:schemeClr val="tx1"/>
                </a:solidFill>
                <a:latin typeface="+mn-lt"/>
                <a:ea typeface="+mn-ea"/>
                <a:cs typeface="+mn-cs"/>
              </a:rPr>
              <a:t>Nitrates are formed from the oxidation of NO and NO2 (NOx) either during the daytime (reaction with</a:t>
            </a:r>
          </a:p>
          <a:p>
            <a:r>
              <a:rPr lang="en-US" sz="1200" b="0" i="0" u="none" strike="noStrike" kern="1200" baseline="0" dirty="0" smtClean="0">
                <a:solidFill>
                  <a:schemeClr val="tx1"/>
                </a:solidFill>
                <a:latin typeface="+mn-lt"/>
                <a:ea typeface="+mn-ea"/>
                <a:cs typeface="+mn-cs"/>
              </a:rPr>
              <a:t>OH) or during the night (reactions with ozone and water). Nitric acid is continuously transferred between the gas and the condensed phases (condensation and evaporation) in the atmosphere (Figure 3.8). It naturally prefers the gas phase (when left alone), but reactions with gas phase NH3, sea salt, and dust result in its transfer to the condensed phase.</a:t>
            </a:r>
          </a:p>
          <a:p>
            <a:r>
              <a:rPr lang="en-US" sz="1200" b="0" i="0" u="none" strike="noStrike" kern="1200" baseline="0" dirty="0" smtClean="0">
                <a:solidFill>
                  <a:schemeClr val="tx1"/>
                </a:solidFill>
                <a:latin typeface="+mn-lt"/>
                <a:ea typeface="+mn-ea"/>
                <a:cs typeface="+mn-cs"/>
              </a:rPr>
              <a:t>The formation of aerosol NH4NO3 is favored by availability of NH3, low temperatures, and high</a:t>
            </a:r>
          </a:p>
          <a:p>
            <a:r>
              <a:rPr lang="en-US" sz="1200" b="0" i="0" u="none" strike="noStrike" kern="1200" baseline="0" dirty="0" smtClean="0">
                <a:solidFill>
                  <a:schemeClr val="tx1"/>
                </a:solidFill>
                <a:latin typeface="+mn-lt"/>
                <a:ea typeface="+mn-ea"/>
                <a:cs typeface="+mn-cs"/>
              </a:rPr>
              <a:t>relative humidity. The resulting NH4NO3 is usually in the sub-micrometer particle range. Reactions with</a:t>
            </a:r>
          </a:p>
          <a:p>
            <a:r>
              <a:rPr lang="en-US" sz="1200" b="0" i="0" u="none" strike="noStrike" kern="1200" baseline="0" dirty="0" smtClean="0">
                <a:solidFill>
                  <a:schemeClr val="tx1"/>
                </a:solidFill>
                <a:latin typeface="+mn-lt"/>
                <a:ea typeface="+mn-ea"/>
                <a:cs typeface="+mn-cs"/>
              </a:rPr>
              <a:t>sea salt and dust lead to the formation of NO3- in the coarse particles. The availability of significant HNO3 vapor in an area (even if the particulate NO3-</a:t>
            </a:r>
          </a:p>
          <a:p>
            <a:r>
              <a:rPr lang="en-US" sz="1200" b="0" i="0" u="none" strike="noStrike" kern="1200" baseline="0" dirty="0" smtClean="0">
                <a:solidFill>
                  <a:schemeClr val="tx1"/>
                </a:solidFill>
                <a:latin typeface="+mn-lt"/>
                <a:ea typeface="+mn-ea"/>
                <a:cs typeface="+mn-cs"/>
              </a:rPr>
              <a:t>concentrations are low or zero) is an indication of the potential for the future formation of NO3-</a:t>
            </a:r>
          </a:p>
          <a:p>
            <a:r>
              <a:rPr lang="en-US" sz="1200" b="0" i="0" u="none" strike="noStrike" kern="1200" baseline="0" dirty="0" smtClean="0">
                <a:solidFill>
                  <a:schemeClr val="tx1"/>
                </a:solidFill>
                <a:latin typeface="+mn-lt"/>
                <a:ea typeface="+mn-ea"/>
                <a:cs typeface="+mn-cs"/>
              </a:rPr>
              <a:t>containing particles. Heterogeneous reactions and perhaps photolysis lead to the reduction of particulate</a:t>
            </a:r>
          </a:p>
          <a:p>
            <a:r>
              <a:rPr lang="en-US" sz="1200" b="0" i="0" u="none" strike="noStrike" kern="1200" baseline="0" dirty="0" smtClean="0">
                <a:solidFill>
                  <a:schemeClr val="tx1"/>
                </a:solidFill>
                <a:latin typeface="+mn-lt"/>
                <a:ea typeface="+mn-ea"/>
                <a:cs typeface="+mn-cs"/>
              </a:rPr>
              <a:t>NO3- and return nitrogen oxides to the gas phase.</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63</a:t>
            </a:fld>
            <a:endParaRPr lang="en-GB"/>
          </a:p>
        </p:txBody>
      </p:sp>
    </p:spTree>
    <p:extLst>
      <p:ext uri="{BB962C8B-B14F-4D97-AF65-F5344CB8AC3E}">
        <p14:creationId xmlns:p14="http://schemas.microsoft.com/office/powerpoint/2010/main" val="1057696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Insoluble particles may develop a water-soluble coating of substances with low </a:t>
            </a:r>
            <a:r>
              <a:rPr lang="en-US" sz="1200" b="0" i="0" kern="1200" dirty="0" err="1" smtClean="0">
                <a:solidFill>
                  <a:schemeClr val="tx1"/>
                </a:solidFill>
                <a:effectLst/>
                <a:latin typeface="+mn-lt"/>
                <a:ea typeface="+mn-ea"/>
                <a:cs typeface="+mn-cs"/>
              </a:rPr>
              <a:t>vapour</a:t>
            </a:r>
            <a:r>
              <a:rPr lang="en-US" sz="1200" b="0" i="0" kern="1200" dirty="0" smtClean="0">
                <a:solidFill>
                  <a:schemeClr val="tx1"/>
                </a:solidFill>
                <a:effectLst/>
                <a:latin typeface="+mn-lt"/>
                <a:ea typeface="+mn-ea"/>
                <a:cs typeface="+mn-cs"/>
              </a:rPr>
              <a:t> pressure (e.g. </a:t>
            </a:r>
            <a:r>
              <a:rPr lang="en-US" sz="1200" b="0" i="0" kern="1200" dirty="0" err="1" smtClean="0">
                <a:solidFill>
                  <a:schemeClr val="tx1"/>
                </a:solidFill>
                <a:effectLst/>
                <a:latin typeface="+mn-lt"/>
                <a:ea typeface="+mn-ea"/>
                <a:cs typeface="+mn-cs"/>
              </a:rPr>
              <a:t>sulphuric</a:t>
            </a:r>
            <a:r>
              <a:rPr lang="en-US" sz="1200" b="0" i="0" kern="1200" dirty="0" smtClean="0">
                <a:solidFill>
                  <a:schemeClr val="tx1"/>
                </a:solidFill>
                <a:effectLst/>
                <a:latin typeface="+mn-lt"/>
                <a:ea typeface="+mn-ea"/>
                <a:cs typeface="+mn-cs"/>
              </a:rPr>
              <a:t> acid,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or nitric acid, HNO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which may further adsorb other more volatile substances thus leading to changing particle properties. Such coated particles have differing optical properties and may act as cloud condensation nuclei, despite their hydrophobic nature.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64</a:t>
            </a:fld>
            <a:endParaRPr lang="en-GB"/>
          </a:p>
        </p:txBody>
      </p:sp>
    </p:spTree>
    <p:extLst>
      <p:ext uri="{BB962C8B-B14F-4D97-AF65-F5344CB8AC3E}">
        <p14:creationId xmlns:p14="http://schemas.microsoft.com/office/powerpoint/2010/main" val="1596348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Si </a:t>
            </a:r>
            <a:r>
              <a:rPr lang="en-US" sz="1200" dirty="0" err="1" smtClean="0">
                <a:latin typeface="Tahoma" panose="020B0604030504040204" pitchFamily="34" charset="0"/>
                <a:ea typeface="Tahoma" panose="020B0604030504040204" pitchFamily="34" charset="0"/>
                <a:cs typeface="Tahoma" panose="020B0604030504040204" pitchFamily="34" charset="0"/>
              </a:rPr>
              <a:t>può</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err="1" smtClean="0">
                <a:latin typeface="Tahoma" panose="020B0604030504040204" pitchFamily="34" charset="0"/>
                <a:ea typeface="Tahoma" panose="020B0604030504040204" pitchFamily="34" charset="0"/>
                <a:cs typeface="Tahoma" panose="020B0604030504040204" pitchFamily="34" charset="0"/>
              </a:rPr>
              <a:t>vedere</a:t>
            </a:r>
            <a:r>
              <a:rPr lang="en-US" sz="1200" dirty="0" smtClean="0">
                <a:latin typeface="Tahoma" panose="020B0604030504040204" pitchFamily="34" charset="0"/>
                <a:ea typeface="Tahoma" panose="020B0604030504040204" pitchFamily="34" charset="0"/>
                <a:cs typeface="Tahoma" panose="020B0604030504040204" pitchFamily="34" charset="0"/>
              </a:rPr>
              <a:t> un </a:t>
            </a:r>
            <a:r>
              <a:rPr lang="en-US" sz="1200" dirty="0" err="1" smtClean="0">
                <a:latin typeface="Tahoma" panose="020B0604030504040204" pitchFamily="34" charset="0"/>
                <a:ea typeface="Tahoma" panose="020B0604030504040204" pitchFamily="34" charset="0"/>
                <a:cs typeface="Tahoma" panose="020B0604030504040204" pitchFamily="34" charset="0"/>
              </a:rPr>
              <a:t>riassunto</a:t>
            </a:r>
            <a:r>
              <a:rPr lang="en-US" sz="1200" dirty="0" smtClean="0">
                <a:latin typeface="Tahoma" panose="020B0604030504040204" pitchFamily="34" charset="0"/>
                <a:ea typeface="Tahoma" panose="020B0604030504040204" pitchFamily="34" charset="0"/>
                <a:cs typeface="Tahoma" panose="020B0604030504040204" pitchFamily="34" charset="0"/>
              </a:rPr>
              <a:t> qui:</a:t>
            </a:r>
            <a:endParaRPr lang="en-US" dirty="0" smtClean="0">
              <a:hlinkClick r:id="rId3"/>
            </a:endParaRPr>
          </a:p>
          <a:p>
            <a:r>
              <a:rPr lang="en-US" dirty="0" smtClean="0">
                <a:hlinkClick r:id="rId3"/>
              </a:rPr>
              <a:t>https://personal.ems.psu.edu/~brune/m532/meteo532_ch6_atmospheric_particles.htm</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66</a:t>
            </a:fld>
            <a:endParaRPr lang="en-GB"/>
          </a:p>
        </p:txBody>
      </p:sp>
    </p:spTree>
    <p:extLst>
      <p:ext uri="{BB962C8B-B14F-4D97-AF65-F5344CB8AC3E}">
        <p14:creationId xmlns:p14="http://schemas.microsoft.com/office/powerpoint/2010/main" val="22533019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file: Aerosol lecture_CHEM-5151_S05</a:t>
            </a:r>
          </a:p>
          <a:p>
            <a:r>
              <a:rPr lang="en-US" sz="1200" b="0" i="1" u="none" strike="noStrike" kern="1200" baseline="0" dirty="0" smtClean="0">
                <a:solidFill>
                  <a:schemeClr val="tx1"/>
                </a:solidFill>
                <a:latin typeface="+mn-lt"/>
                <a:ea typeface="+mn-ea"/>
                <a:cs typeface="+mn-cs"/>
              </a:rPr>
              <a:t>Required reading: Seinfeld, J.H., and J.F. </a:t>
            </a:r>
            <a:r>
              <a:rPr lang="en-US" sz="1200" b="0" i="1" u="none" strike="noStrike" kern="1200" baseline="0" dirty="0" err="1" smtClean="0">
                <a:solidFill>
                  <a:schemeClr val="tx1"/>
                </a:solidFill>
                <a:latin typeface="+mn-lt"/>
                <a:ea typeface="+mn-ea"/>
                <a:cs typeface="+mn-cs"/>
              </a:rPr>
              <a:t>Pankow</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Organic atmospheric particulate material</a:t>
            </a:r>
            <a:r>
              <a:rPr lang="en-US" sz="1200" b="0" i="1" u="none" strike="noStrike" kern="1200" baseline="0" dirty="0" smtClean="0">
                <a:solidFill>
                  <a:schemeClr val="tx1"/>
                </a:solidFill>
                <a:latin typeface="+mn-lt"/>
                <a:ea typeface="+mn-ea"/>
                <a:cs typeface="+mn-cs"/>
              </a:rPr>
              <a:t>, Annual Review of Physical Chemistry, 54, 121-140, 2003.</a:t>
            </a:r>
          </a:p>
          <a:p>
            <a:r>
              <a:rPr lang="en-US" sz="1200" b="0" i="1" u="none" strike="noStrike" kern="1200" baseline="0" dirty="0" smtClean="0">
                <a:solidFill>
                  <a:schemeClr val="tx1"/>
                </a:solidFill>
                <a:latin typeface="+mn-lt"/>
                <a:ea typeface="+mn-ea"/>
                <a:cs typeface="+mn-cs"/>
              </a:rPr>
              <a:t>Recommended reading: 1) S&amp;P chapter 13 2) F-P &amp; P chapters 9.C.2, 9.D</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Aerosol particulate material (PM) in the atmosphere affects the climate by absorbing</a:t>
            </a:r>
          </a:p>
          <a:p>
            <a:r>
              <a:rPr lang="en-US" sz="1200" b="0" i="0" u="none" strike="noStrike" kern="1200" baseline="0" dirty="0" smtClean="0">
                <a:solidFill>
                  <a:schemeClr val="tx1"/>
                </a:solidFill>
                <a:latin typeface="+mn-lt"/>
                <a:ea typeface="+mn-ea"/>
                <a:cs typeface="+mn-cs"/>
              </a:rPr>
              <a:t>and scattering solar radiation, and by altering the properties and lifetimes of</a:t>
            </a:r>
          </a:p>
          <a:p>
            <a:r>
              <a:rPr lang="en-US" sz="1200" b="0" i="0" u="none" strike="noStrike" kern="1200" baseline="0" dirty="0" smtClean="0">
                <a:solidFill>
                  <a:schemeClr val="tx1"/>
                </a:solidFill>
                <a:latin typeface="+mn-lt"/>
                <a:ea typeface="+mn-ea"/>
                <a:cs typeface="+mn-cs"/>
              </a:rPr>
              <a:t>clouds (1). It has also been implicated in human disease and mortality (2). Atmospheric</a:t>
            </a:r>
          </a:p>
          <a:p>
            <a:r>
              <a:rPr lang="en-US" sz="1200" b="0" i="0" u="none" strike="noStrike" kern="1200" baseline="0" dirty="0" smtClean="0">
                <a:solidFill>
                  <a:schemeClr val="tx1"/>
                </a:solidFill>
                <a:latin typeface="+mn-lt"/>
                <a:ea typeface="+mn-ea"/>
                <a:cs typeface="+mn-cs"/>
              </a:rPr>
              <a:t>particles range in diameter from a few nanometers to tens of micrometers,</a:t>
            </a:r>
          </a:p>
          <a:p>
            <a:r>
              <a:rPr lang="en-US" sz="1200" b="0" i="0" u="none" strike="noStrike" kern="1200" baseline="0" dirty="0" smtClean="0">
                <a:solidFill>
                  <a:schemeClr val="tx1"/>
                </a:solidFill>
                <a:latin typeface="+mn-lt"/>
                <a:ea typeface="+mn-ea"/>
                <a:cs typeface="+mn-cs"/>
              </a:rPr>
              <a:t>and contain a myriad of chemical species. The major categories of atmospheric</a:t>
            </a:r>
          </a:p>
          <a:p>
            <a:r>
              <a:rPr lang="en-US" sz="1200" b="0" i="0" u="none" strike="noStrike" kern="1200" baseline="0" dirty="0" smtClean="0">
                <a:solidFill>
                  <a:schemeClr val="tx1"/>
                </a:solidFill>
                <a:latin typeface="+mn-lt"/>
                <a:ea typeface="+mn-ea"/>
                <a:cs typeface="+mn-cs"/>
              </a:rPr>
              <a:t>PM are inorganic salts, siliceous crustal minerals, carbonaceous materials, and</a:t>
            </a:r>
          </a:p>
          <a:p>
            <a:r>
              <a:rPr lang="en-US" sz="1200" b="0" i="0" u="none" strike="noStrike" kern="1200" baseline="0" dirty="0" smtClean="0">
                <a:solidFill>
                  <a:schemeClr val="tx1"/>
                </a:solidFill>
                <a:latin typeface="+mn-lt"/>
                <a:ea typeface="+mn-ea"/>
                <a:cs typeface="+mn-cs"/>
              </a:rPr>
              <a:t>water. Whereas the inorganic salt and mineral fractions are generally amenable</a:t>
            </a:r>
          </a:p>
          <a:p>
            <a:r>
              <a:rPr lang="en-US" sz="1200" b="0" i="0" u="none" strike="noStrike" kern="1200" baseline="0" dirty="0" smtClean="0">
                <a:solidFill>
                  <a:schemeClr val="tx1"/>
                </a:solidFill>
                <a:latin typeface="+mn-lt"/>
                <a:ea typeface="+mn-ea"/>
                <a:cs typeface="+mn-cs"/>
              </a:rPr>
              <a:t>to good chemical characterization, and reliable techniques certainly exist to measure</a:t>
            </a:r>
          </a:p>
          <a:p>
            <a:r>
              <a:rPr lang="en-US" sz="1200" b="0" i="0" u="none" strike="noStrike" kern="1200" baseline="0" dirty="0" smtClean="0">
                <a:solidFill>
                  <a:schemeClr val="tx1"/>
                </a:solidFill>
                <a:latin typeface="+mn-lt"/>
                <a:ea typeface="+mn-ea"/>
                <a:cs typeface="+mn-cs"/>
              </a:rPr>
              <a:t>particulate-phase water, the great complexity of the carbonaceous fraction</a:t>
            </a:r>
          </a:p>
          <a:p>
            <a:r>
              <a:rPr lang="en-US" sz="1200" b="0" i="0" u="none" strike="noStrike" kern="1200" baseline="0" dirty="0" smtClean="0">
                <a:solidFill>
                  <a:schemeClr val="tx1"/>
                </a:solidFill>
                <a:latin typeface="+mn-lt"/>
                <a:ea typeface="+mn-ea"/>
                <a:cs typeface="+mn-cs"/>
              </a:rPr>
              <a:t>poses analytical problems that currently prevent the compositional determinations</a:t>
            </a:r>
          </a:p>
          <a:p>
            <a:r>
              <a:rPr lang="en-US" sz="1200" b="0" i="0" u="none" strike="noStrike" kern="1200" baseline="0" dirty="0" smtClean="0">
                <a:solidFill>
                  <a:schemeClr val="tx1"/>
                </a:solidFill>
                <a:latin typeface="+mn-lt"/>
                <a:ea typeface="+mn-ea"/>
                <a:cs typeface="+mn-cs"/>
              </a:rPr>
              <a:t>needed by those interested in predicting/modeling the chemical, physical, and</a:t>
            </a:r>
          </a:p>
          <a:p>
            <a:r>
              <a:rPr lang="en-US" sz="1200" b="0" i="0" u="none" strike="noStrike" kern="1200" baseline="0" dirty="0" smtClean="0">
                <a:solidFill>
                  <a:schemeClr val="tx1"/>
                </a:solidFill>
                <a:latin typeface="+mn-lt"/>
                <a:ea typeface="+mn-ea"/>
                <a:cs typeface="+mn-cs"/>
              </a:rPr>
              <a:t>concentration aspects of atmospheric PM.</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69</a:t>
            </a:fld>
            <a:endParaRPr lang="en-GB"/>
          </a:p>
        </p:txBody>
      </p:sp>
    </p:spTree>
    <p:extLst>
      <p:ext uri="{BB962C8B-B14F-4D97-AF65-F5344CB8AC3E}">
        <p14:creationId xmlns:p14="http://schemas.microsoft.com/office/powerpoint/2010/main" val="26007050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Vedi</a:t>
            </a:r>
            <a:r>
              <a:rPr lang="en-US" sz="1200" b="0" i="0" u="none" strike="noStrike" kern="1200" baseline="0" dirty="0" smtClean="0">
                <a:solidFill>
                  <a:schemeClr val="tx1"/>
                </a:solidFill>
                <a:latin typeface="+mn-lt"/>
                <a:ea typeface="+mn-ea"/>
                <a:cs typeface="+mn-cs"/>
              </a:rPr>
              <a:t> NARSTO chap.3 e Finlayson-Pitts</a:t>
            </a:r>
          </a:p>
          <a:p>
            <a:r>
              <a:rPr lang="en-US" sz="1200" b="0" i="0" u="none" strike="noStrike" kern="1200" baseline="0" dirty="0" smtClean="0">
                <a:solidFill>
                  <a:schemeClr val="tx1"/>
                </a:solidFill>
                <a:latin typeface="+mn-lt"/>
                <a:ea typeface="+mn-ea"/>
                <a:cs typeface="+mn-cs"/>
              </a:rPr>
              <a:t>POA( primary organic aerosol): Particulate organic PM emitted directly into the atmosphere, for example as products of fossil fuel combustion or biomass burning</a:t>
            </a:r>
          </a:p>
          <a:p>
            <a:r>
              <a:rPr lang="en-US" sz="1200" b="0" i="0" u="none" strike="noStrike" kern="1200" baseline="0" dirty="0" smtClean="0">
                <a:solidFill>
                  <a:schemeClr val="tx1"/>
                </a:solidFill>
                <a:latin typeface="+mn-lt"/>
                <a:ea typeface="+mn-ea"/>
                <a:cs typeface="+mn-cs"/>
              </a:rPr>
              <a:t>SOA (secondary organic aerosol): particulate organic PM that is formed in the atmosphere when the oxidation products of certain volatile organic</a:t>
            </a:r>
          </a:p>
          <a:p>
            <a:r>
              <a:rPr lang="en-US" sz="1200" b="0" i="0" u="none" strike="noStrike" kern="1200" baseline="0" dirty="0" smtClean="0">
                <a:solidFill>
                  <a:schemeClr val="tx1"/>
                </a:solidFill>
                <a:latin typeface="+mn-lt"/>
                <a:ea typeface="+mn-ea"/>
                <a:cs typeface="+mn-cs"/>
              </a:rPr>
              <a:t>compounds (VOCs) condense on pre-existing aerosols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organic component of ambient particles is a complex mixture of hundreds or even thousands of</a:t>
            </a:r>
          </a:p>
          <a:p>
            <a:r>
              <a:rPr lang="en-US" sz="1200" b="0" i="0" u="none" strike="noStrike" kern="1200" baseline="0" dirty="0" smtClean="0">
                <a:solidFill>
                  <a:schemeClr val="tx1"/>
                </a:solidFill>
                <a:latin typeface="+mn-lt"/>
                <a:ea typeface="+mn-ea"/>
                <a:cs typeface="+mn-cs"/>
              </a:rPr>
              <a:t>organic compounds. These organic compounds are either emitted directly from sources (primary organic aerosol) or can be formed in-situ by condensation of low-volatility hydrocarbon-oxidation products (secondary organic aerosol). As organic gases are oxidized by species such as OH, ozone, and NO3, their oxidation products accumulate. Some of these products have low volatilities and condense on available particles (Figure 3.9).</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70</a:t>
            </a:fld>
            <a:endParaRPr lang="en-GB"/>
          </a:p>
        </p:txBody>
      </p:sp>
    </p:spTree>
    <p:extLst>
      <p:ext uri="{BB962C8B-B14F-4D97-AF65-F5344CB8AC3E}">
        <p14:creationId xmlns:p14="http://schemas.microsoft.com/office/powerpoint/2010/main" val="520834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file: Aerosol lecture_CHEM-5151_S05</a:t>
            </a:r>
          </a:p>
          <a:p>
            <a:r>
              <a:rPr lang="en-US" sz="1200" b="0" i="1" u="none" strike="noStrike" kern="1200" baseline="0" dirty="0" smtClean="0">
                <a:solidFill>
                  <a:schemeClr val="tx1"/>
                </a:solidFill>
                <a:latin typeface="+mn-lt"/>
                <a:ea typeface="+mn-ea"/>
                <a:cs typeface="+mn-cs"/>
              </a:rPr>
              <a:t>Required reading: Seinfeld, J.H., and J.F. </a:t>
            </a:r>
            <a:r>
              <a:rPr lang="en-US" sz="1200" b="0" i="1" u="none" strike="noStrike" kern="1200" baseline="0" dirty="0" err="1" smtClean="0">
                <a:solidFill>
                  <a:schemeClr val="tx1"/>
                </a:solidFill>
                <a:latin typeface="+mn-lt"/>
                <a:ea typeface="+mn-ea"/>
                <a:cs typeface="+mn-cs"/>
              </a:rPr>
              <a:t>Pankow</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Organic atmospheric particulate material</a:t>
            </a:r>
            <a:r>
              <a:rPr lang="en-US" sz="1200" b="0" i="1" u="none" strike="noStrike" kern="1200" baseline="0" dirty="0" smtClean="0">
                <a:solidFill>
                  <a:schemeClr val="tx1"/>
                </a:solidFill>
                <a:latin typeface="+mn-lt"/>
                <a:ea typeface="+mn-ea"/>
                <a:cs typeface="+mn-cs"/>
              </a:rPr>
              <a:t>, Annual Review of Physical Chemistry, 54, 121-140, 2003.</a:t>
            </a:r>
          </a:p>
          <a:p>
            <a:r>
              <a:rPr lang="en-US" sz="1200" b="0" i="1" u="none" strike="noStrike" kern="1200" baseline="0" dirty="0" smtClean="0">
                <a:solidFill>
                  <a:schemeClr val="tx1"/>
                </a:solidFill>
                <a:latin typeface="+mn-lt"/>
                <a:ea typeface="+mn-ea"/>
                <a:cs typeface="+mn-cs"/>
              </a:rPr>
              <a:t>Recommended reading: 1) S&amp;P chapter 13 2) F-P &amp; P chapters 9.C.2, 9.D</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Aerosol particulate material (PM) in the atmosphere affects the climate by absorbing</a:t>
            </a:r>
          </a:p>
          <a:p>
            <a:r>
              <a:rPr lang="en-US" sz="1200" b="0" i="0" u="none" strike="noStrike" kern="1200" baseline="0" dirty="0" smtClean="0">
                <a:solidFill>
                  <a:schemeClr val="tx1"/>
                </a:solidFill>
                <a:latin typeface="+mn-lt"/>
                <a:ea typeface="+mn-ea"/>
                <a:cs typeface="+mn-cs"/>
              </a:rPr>
              <a:t>and scattering solar radiation, and by altering the properties and lifetimes of</a:t>
            </a:r>
          </a:p>
          <a:p>
            <a:r>
              <a:rPr lang="en-US" sz="1200" b="0" i="0" u="none" strike="noStrike" kern="1200" baseline="0" dirty="0" smtClean="0">
                <a:solidFill>
                  <a:schemeClr val="tx1"/>
                </a:solidFill>
                <a:latin typeface="+mn-lt"/>
                <a:ea typeface="+mn-ea"/>
                <a:cs typeface="+mn-cs"/>
              </a:rPr>
              <a:t>clouds (1). It has also been implicated in human disease and mortality (2). Atmospheric</a:t>
            </a:r>
          </a:p>
          <a:p>
            <a:r>
              <a:rPr lang="en-US" sz="1200" b="0" i="0" u="none" strike="noStrike" kern="1200" baseline="0" dirty="0" smtClean="0">
                <a:solidFill>
                  <a:schemeClr val="tx1"/>
                </a:solidFill>
                <a:latin typeface="+mn-lt"/>
                <a:ea typeface="+mn-ea"/>
                <a:cs typeface="+mn-cs"/>
              </a:rPr>
              <a:t>particles range in diameter from a few nanometers to tens of micrometers,</a:t>
            </a:r>
          </a:p>
          <a:p>
            <a:r>
              <a:rPr lang="en-US" sz="1200" b="0" i="0" u="none" strike="noStrike" kern="1200" baseline="0" dirty="0" smtClean="0">
                <a:solidFill>
                  <a:schemeClr val="tx1"/>
                </a:solidFill>
                <a:latin typeface="+mn-lt"/>
                <a:ea typeface="+mn-ea"/>
                <a:cs typeface="+mn-cs"/>
              </a:rPr>
              <a:t>and contain a myriad of chemical species. The major categories of atmospheric</a:t>
            </a:r>
          </a:p>
          <a:p>
            <a:r>
              <a:rPr lang="en-US" sz="1200" b="0" i="0" u="none" strike="noStrike" kern="1200" baseline="0" dirty="0" smtClean="0">
                <a:solidFill>
                  <a:schemeClr val="tx1"/>
                </a:solidFill>
                <a:latin typeface="+mn-lt"/>
                <a:ea typeface="+mn-ea"/>
                <a:cs typeface="+mn-cs"/>
              </a:rPr>
              <a:t>PM are inorganic salts, siliceous crustal minerals, carbonaceous materials, and</a:t>
            </a:r>
          </a:p>
          <a:p>
            <a:r>
              <a:rPr lang="en-US" sz="1200" b="0" i="0" u="none" strike="noStrike" kern="1200" baseline="0" dirty="0" smtClean="0">
                <a:solidFill>
                  <a:schemeClr val="tx1"/>
                </a:solidFill>
                <a:latin typeface="+mn-lt"/>
                <a:ea typeface="+mn-ea"/>
                <a:cs typeface="+mn-cs"/>
              </a:rPr>
              <a:t>water. Whereas the inorganic salt and mineral fractions are generally amenable</a:t>
            </a:r>
          </a:p>
          <a:p>
            <a:r>
              <a:rPr lang="en-US" sz="1200" b="0" i="0" u="none" strike="noStrike" kern="1200" baseline="0" dirty="0" smtClean="0">
                <a:solidFill>
                  <a:schemeClr val="tx1"/>
                </a:solidFill>
                <a:latin typeface="+mn-lt"/>
                <a:ea typeface="+mn-ea"/>
                <a:cs typeface="+mn-cs"/>
              </a:rPr>
              <a:t>to good chemical characterization, and reliable techniques certainly exist to measure</a:t>
            </a:r>
          </a:p>
          <a:p>
            <a:r>
              <a:rPr lang="en-US" sz="1200" b="0" i="0" u="none" strike="noStrike" kern="1200" baseline="0" dirty="0" smtClean="0">
                <a:solidFill>
                  <a:schemeClr val="tx1"/>
                </a:solidFill>
                <a:latin typeface="+mn-lt"/>
                <a:ea typeface="+mn-ea"/>
                <a:cs typeface="+mn-cs"/>
              </a:rPr>
              <a:t>particulate-phase water, the great complexity of the carbonaceous fraction</a:t>
            </a:r>
          </a:p>
          <a:p>
            <a:r>
              <a:rPr lang="en-US" sz="1200" b="0" i="0" u="none" strike="noStrike" kern="1200" baseline="0" dirty="0" smtClean="0">
                <a:solidFill>
                  <a:schemeClr val="tx1"/>
                </a:solidFill>
                <a:latin typeface="+mn-lt"/>
                <a:ea typeface="+mn-ea"/>
                <a:cs typeface="+mn-cs"/>
              </a:rPr>
              <a:t>poses analytical problems that currently prevent the compositional determinations</a:t>
            </a:r>
          </a:p>
          <a:p>
            <a:r>
              <a:rPr lang="en-US" sz="1200" b="0" i="0" u="none" strike="noStrike" kern="1200" baseline="0" dirty="0" smtClean="0">
                <a:solidFill>
                  <a:schemeClr val="tx1"/>
                </a:solidFill>
                <a:latin typeface="+mn-lt"/>
                <a:ea typeface="+mn-ea"/>
                <a:cs typeface="+mn-cs"/>
              </a:rPr>
              <a:t>needed by those interested in predicting/modeling the chemical, physical, and</a:t>
            </a:r>
          </a:p>
          <a:p>
            <a:r>
              <a:rPr lang="en-US" sz="1200" b="0" i="0" u="none" strike="noStrike" kern="1200" baseline="0" dirty="0" smtClean="0">
                <a:solidFill>
                  <a:schemeClr val="tx1"/>
                </a:solidFill>
                <a:latin typeface="+mn-lt"/>
                <a:ea typeface="+mn-ea"/>
                <a:cs typeface="+mn-cs"/>
              </a:rPr>
              <a:t>concentration aspects of atmospheric PM.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fact that particulate OC is always an aggregate mix of countless individual</a:t>
            </a:r>
          </a:p>
          <a:p>
            <a:r>
              <a:rPr lang="en-US" sz="1200" b="0" i="0" u="none" strike="noStrike" kern="1200" baseline="0" dirty="0" smtClean="0">
                <a:solidFill>
                  <a:schemeClr val="tx1"/>
                </a:solidFill>
                <a:latin typeface="+mn-lt"/>
                <a:ea typeface="+mn-ea"/>
                <a:cs typeface="+mn-cs"/>
              </a:rPr>
              <a:t>compounds that possess a wide range of chemical and thermodynamic properties</a:t>
            </a:r>
          </a:p>
          <a:p>
            <a:r>
              <a:rPr lang="en-US" sz="1200" b="0" i="0" u="none" strike="noStrike" kern="1200" baseline="0" dirty="0" smtClean="0">
                <a:solidFill>
                  <a:schemeClr val="tx1"/>
                </a:solidFill>
                <a:latin typeface="+mn-lt"/>
                <a:ea typeface="+mn-ea"/>
                <a:cs typeface="+mn-cs"/>
              </a:rPr>
              <a:t>makes measurements of particulate OC concentration difficult using any single direct</a:t>
            </a:r>
          </a:p>
          <a:p>
            <a:r>
              <a:rPr lang="en-US" sz="1200" b="0" i="0" u="none" strike="noStrike" kern="1200" baseline="0" dirty="0" smtClean="0">
                <a:solidFill>
                  <a:schemeClr val="tx1"/>
                </a:solidFill>
                <a:latin typeface="+mn-lt"/>
                <a:ea typeface="+mn-ea"/>
                <a:cs typeface="+mn-cs"/>
              </a:rPr>
              <a:t>analytical technique.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71</a:t>
            </a:fld>
            <a:endParaRPr lang="en-GB"/>
          </a:p>
        </p:txBody>
      </p:sp>
    </p:spTree>
    <p:extLst>
      <p:ext uri="{BB962C8B-B14F-4D97-AF65-F5344CB8AC3E}">
        <p14:creationId xmlns:p14="http://schemas.microsoft.com/office/powerpoint/2010/main" val="1798612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 </a:t>
            </a:r>
            <a:r>
              <a:rPr lang="en-US" sz="1200" b="0" i="0" u="none" strike="noStrike" kern="1200" baseline="0" dirty="0" smtClean="0">
                <a:solidFill>
                  <a:schemeClr val="tx1"/>
                </a:solidFill>
                <a:latin typeface="+mn-lt"/>
                <a:ea typeface="+mn-ea"/>
                <a:cs typeface="+mn-cs"/>
              </a:rPr>
              <a:t>carbon, often referred to as elemental carbon. On a practical level, this is the</a:t>
            </a:r>
          </a:p>
          <a:p>
            <a:r>
              <a:rPr lang="en-US" sz="1200" b="0" i="0" u="none" strike="noStrike" kern="1200" baseline="0" dirty="0" smtClean="0">
                <a:solidFill>
                  <a:schemeClr val="tx1"/>
                </a:solidFill>
                <a:latin typeface="+mn-lt"/>
                <a:ea typeface="+mn-ea"/>
                <a:cs typeface="+mn-cs"/>
              </a:rPr>
              <a:t>aerosol component that is insoluble in organic solvents and is not oxidized at temperatures below 400~</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Penner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Novakov</a:t>
            </a:r>
            <a:r>
              <a:rPr lang="en-US" sz="1200" b="0" i="0" u="none" strike="noStrike" kern="1200" baseline="0" dirty="0" smtClean="0">
                <a:solidFill>
                  <a:schemeClr val="tx1"/>
                </a:solidFill>
                <a:latin typeface="+mn-lt"/>
                <a:ea typeface="+mn-ea"/>
                <a:cs typeface="+mn-cs"/>
              </a:rPr>
              <a:t>, 1996). However, as discussed by Chang </a:t>
            </a:r>
            <a:r>
              <a:rPr lang="en-US" sz="1200" b="0" i="1" u="none" strike="noStrike" kern="1200" baseline="0" dirty="0" smtClean="0">
                <a:solidFill>
                  <a:schemeClr val="tx1"/>
                </a:solidFill>
                <a:latin typeface="+mn-lt"/>
                <a:ea typeface="+mn-ea"/>
                <a:cs typeface="+mn-cs"/>
              </a:rPr>
              <a:t>et al. </a:t>
            </a:r>
            <a:r>
              <a:rPr lang="en-US" sz="1200" b="0" i="0" u="none" strike="noStrike" kern="1200" baseline="0" dirty="0" smtClean="0">
                <a:solidFill>
                  <a:schemeClr val="tx1"/>
                </a:solidFill>
                <a:latin typeface="+mn-lt"/>
                <a:ea typeface="+mn-ea"/>
                <a:cs typeface="+mn-cs"/>
              </a:rPr>
              <a:t>(1982), carbon particles in the air are</a:t>
            </a:r>
          </a:p>
          <a:p>
            <a:r>
              <a:rPr lang="en-US" sz="1200" b="0" i="0" u="none" strike="noStrike" kern="1200" baseline="0" dirty="0" smtClean="0">
                <a:solidFill>
                  <a:schemeClr val="tx1"/>
                </a:solidFill>
                <a:latin typeface="+mn-lt"/>
                <a:ea typeface="+mn-ea"/>
                <a:cs typeface="+mn-cs"/>
              </a:rPr>
              <a:t>made up of a number of crystallites 2-3 nm in diameter, with each crystallite consisting of several carbon</a:t>
            </a:r>
          </a:p>
          <a:p>
            <a:r>
              <a:rPr lang="en-US" sz="1200" b="0" i="0" u="none" strike="noStrike" kern="1200" baseline="0" dirty="0" smtClean="0">
                <a:solidFill>
                  <a:schemeClr val="tx1"/>
                </a:solidFill>
                <a:latin typeface="+mn-lt"/>
                <a:ea typeface="+mn-ea"/>
                <a:cs typeface="+mn-cs"/>
              </a:rPr>
              <a:t>layers having the hexagonal structure of graphite. Because of the presence of defects, dislocations,</a:t>
            </a:r>
          </a:p>
          <a:p>
            <a:r>
              <a:rPr lang="en-US" sz="1200" b="0" i="0" u="none" strike="noStrike" kern="1200" baseline="0" dirty="0" smtClean="0">
                <a:solidFill>
                  <a:schemeClr val="tx1"/>
                </a:solidFill>
                <a:latin typeface="+mn-lt"/>
                <a:ea typeface="+mn-ea"/>
                <a:cs typeface="+mn-cs"/>
              </a:rPr>
              <a:t>and discontinuities, there are unpaired electrons that constitute active sites in the carbon; during the formation</a:t>
            </a:r>
          </a:p>
          <a:p>
            <a:r>
              <a:rPr lang="en-US" sz="1200" b="0" i="0" u="none" strike="noStrike" kern="1200" baseline="0" dirty="0" smtClean="0">
                <a:solidFill>
                  <a:schemeClr val="tx1"/>
                </a:solidFill>
                <a:latin typeface="+mn-lt"/>
                <a:ea typeface="+mn-ea"/>
                <a:cs typeface="+mn-cs"/>
              </a:rPr>
              <a:t>of the carbon particle in combustion processes, these active sites can react with gases to incorporate</a:t>
            </a:r>
          </a:p>
          <a:p>
            <a:r>
              <a:rPr lang="en-US" sz="1200" b="0" i="0" u="none" strike="noStrike" kern="1200" baseline="0" dirty="0" smtClean="0">
                <a:solidFill>
                  <a:schemeClr val="tx1"/>
                </a:solidFill>
                <a:latin typeface="+mn-lt"/>
                <a:ea typeface="+mn-ea"/>
                <a:cs typeface="+mn-cs"/>
              </a:rPr>
              <a:t>other elements such as oxygen, nitrogen, and hydrogen into the structure. Thus </a:t>
            </a:r>
            <a:r>
              <a:rPr lang="en-US" sz="1200" b="0" i="1" u="none" strike="noStrike" kern="1200" baseline="0" dirty="0" smtClean="0">
                <a:solidFill>
                  <a:schemeClr val="tx1"/>
                </a:solidFill>
                <a:latin typeface="+mn-lt"/>
                <a:ea typeface="+mn-ea"/>
                <a:cs typeface="+mn-cs"/>
              </a:rPr>
              <a:t>elemental, 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a:t>
            </a:r>
          </a:p>
          <a:p>
            <a:r>
              <a:rPr lang="en-US" sz="1200" b="0" i="0" u="none" strike="noStrike" kern="1200" baseline="0" dirty="0" smtClean="0">
                <a:solidFill>
                  <a:schemeClr val="tx1"/>
                </a:solidFill>
                <a:latin typeface="+mn-lt"/>
                <a:ea typeface="+mn-ea"/>
                <a:cs typeface="+mn-cs"/>
              </a:rPr>
              <a:t>carbon found in atmospheric particles is not chunks of highly structured pure graphite, but rather is a related,</a:t>
            </a:r>
          </a:p>
          <a:p>
            <a:r>
              <a:rPr lang="en-US" sz="1200" b="0" i="0" u="none" strike="noStrike" kern="1200" baseline="0" dirty="0" smtClean="0">
                <a:solidFill>
                  <a:schemeClr val="tx1"/>
                </a:solidFill>
                <a:latin typeface="+mn-lt"/>
                <a:ea typeface="+mn-ea"/>
                <a:cs typeface="+mn-cs"/>
              </a:rPr>
              <a:t>but more complex, three-dimensional array of carbon with small amounts of other elements. As discussed later, the presence of polar groups on the surface is</a:t>
            </a:r>
          </a:p>
          <a:p>
            <a:r>
              <a:rPr lang="en-US" sz="1200" b="0" i="0" u="none" strike="noStrike" kern="1200" baseline="0" dirty="0" smtClean="0">
                <a:solidFill>
                  <a:schemeClr val="tx1"/>
                </a:solidFill>
                <a:latin typeface="+mn-lt"/>
                <a:ea typeface="+mn-ea"/>
                <a:cs typeface="+mn-cs"/>
              </a:rPr>
              <a:t>believed to play an important role in determining their properties, such as uptake of water.</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72</a:t>
            </a:fld>
            <a:endParaRPr lang="en-GB"/>
          </a:p>
        </p:txBody>
      </p:sp>
    </p:spTree>
    <p:extLst>
      <p:ext uri="{BB962C8B-B14F-4D97-AF65-F5344CB8AC3E}">
        <p14:creationId xmlns:p14="http://schemas.microsoft.com/office/powerpoint/2010/main" val="3035469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 </a:t>
            </a:r>
            <a:r>
              <a:rPr lang="en-US" sz="1200" b="0" i="0" u="none" strike="noStrike" kern="1200" baseline="0" dirty="0" smtClean="0">
                <a:solidFill>
                  <a:schemeClr val="tx1"/>
                </a:solidFill>
                <a:latin typeface="+mn-lt"/>
                <a:ea typeface="+mn-ea"/>
                <a:cs typeface="+mn-cs"/>
              </a:rPr>
              <a:t>carbon, often referred to as elemental carbon. </a:t>
            </a:r>
            <a:r>
              <a:rPr lang="en-US" sz="1200" b="0" i="0" u="none" strike="noStrike" kern="1200" baseline="0" dirty="0" err="1" smtClean="0">
                <a:solidFill>
                  <a:schemeClr val="tx1"/>
                </a:solidFill>
                <a:latin typeface="+mn-lt"/>
                <a:ea typeface="+mn-ea"/>
                <a:cs typeface="+mn-cs"/>
              </a:rPr>
              <a:t>Pybproducts</a:t>
            </a:r>
            <a:r>
              <a:rPr lang="en-US" sz="1200" b="0" i="0" u="none" strike="noStrike" kern="1200" baseline="0" dirty="0" smtClean="0">
                <a:solidFill>
                  <a:schemeClr val="tx1"/>
                </a:solidFill>
                <a:latin typeface="+mn-lt"/>
                <a:ea typeface="+mn-ea"/>
                <a:cs typeface="+mn-cs"/>
              </a:rPr>
              <a:t> of combustion of liquid and gaseous fuels. Sooth is agglomerate of roughly spherical EC particles, diameters in the range 20-30 nm, that cluster with each other</a:t>
            </a:r>
          </a:p>
          <a:p>
            <a:r>
              <a:rPr lang="en-US" sz="1200" b="0" i="0" u="none" strike="noStrike" kern="1200" baseline="0" dirty="0" smtClean="0">
                <a:solidFill>
                  <a:schemeClr val="tx1"/>
                </a:solidFill>
                <a:latin typeface="+mn-lt"/>
                <a:ea typeface="+mn-ea"/>
                <a:cs typeface="+mn-cs"/>
              </a:rPr>
              <a:t>On a practical level, this is the aerosol component that is insoluble in organic solvents and is not oxidized at temperatures below 400~</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Penner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Novakov</a:t>
            </a:r>
            <a:r>
              <a:rPr lang="en-US" sz="1200" b="0" i="0" u="none" strike="noStrike" kern="1200" baseline="0" dirty="0" smtClean="0">
                <a:solidFill>
                  <a:schemeClr val="tx1"/>
                </a:solidFill>
                <a:latin typeface="+mn-lt"/>
                <a:ea typeface="+mn-ea"/>
                <a:cs typeface="+mn-cs"/>
              </a:rPr>
              <a:t>, 1996). However, as discussed by Chang </a:t>
            </a:r>
            <a:r>
              <a:rPr lang="en-US" sz="1200" b="0" i="1" u="none" strike="noStrike" kern="1200" baseline="0" dirty="0" smtClean="0">
                <a:solidFill>
                  <a:schemeClr val="tx1"/>
                </a:solidFill>
                <a:latin typeface="+mn-lt"/>
                <a:ea typeface="+mn-ea"/>
                <a:cs typeface="+mn-cs"/>
              </a:rPr>
              <a:t>et al. </a:t>
            </a:r>
            <a:r>
              <a:rPr lang="en-US" sz="1200" b="0" i="0" u="none" strike="noStrike" kern="1200" baseline="0" dirty="0" smtClean="0">
                <a:solidFill>
                  <a:schemeClr val="tx1"/>
                </a:solidFill>
                <a:latin typeface="+mn-lt"/>
                <a:ea typeface="+mn-ea"/>
                <a:cs typeface="+mn-cs"/>
              </a:rPr>
              <a:t>(1982), carbon particles in the air are</a:t>
            </a:r>
          </a:p>
          <a:p>
            <a:r>
              <a:rPr lang="en-US" sz="1200" b="0" i="0" u="none" strike="noStrike" kern="1200" baseline="0" dirty="0" smtClean="0">
                <a:solidFill>
                  <a:schemeClr val="tx1"/>
                </a:solidFill>
                <a:latin typeface="+mn-lt"/>
                <a:ea typeface="+mn-ea"/>
                <a:cs typeface="+mn-cs"/>
              </a:rPr>
              <a:t>made up of a number of crystallites 2-3 nm in diameter, with each crystallite consisting of several carbon</a:t>
            </a:r>
          </a:p>
          <a:p>
            <a:r>
              <a:rPr lang="en-US" sz="1200" b="0" i="0" u="none" strike="noStrike" kern="1200" baseline="0" dirty="0" smtClean="0">
                <a:solidFill>
                  <a:schemeClr val="tx1"/>
                </a:solidFill>
                <a:latin typeface="+mn-lt"/>
                <a:ea typeface="+mn-ea"/>
                <a:cs typeface="+mn-cs"/>
              </a:rPr>
              <a:t>layers having the hexagonal structure of graphite. Because of the presence of defects, dislocations,</a:t>
            </a:r>
          </a:p>
          <a:p>
            <a:r>
              <a:rPr lang="en-US" sz="1200" b="0" i="0" u="none" strike="noStrike" kern="1200" baseline="0" dirty="0" smtClean="0">
                <a:solidFill>
                  <a:schemeClr val="tx1"/>
                </a:solidFill>
                <a:latin typeface="+mn-lt"/>
                <a:ea typeface="+mn-ea"/>
                <a:cs typeface="+mn-cs"/>
              </a:rPr>
              <a:t>and discontinuities, there are unpaired electrons that constitute active sites in the carbon; during the formation</a:t>
            </a:r>
          </a:p>
          <a:p>
            <a:r>
              <a:rPr lang="en-US" sz="1200" b="0" i="0" u="none" strike="noStrike" kern="1200" baseline="0" dirty="0" smtClean="0">
                <a:solidFill>
                  <a:schemeClr val="tx1"/>
                </a:solidFill>
                <a:latin typeface="+mn-lt"/>
                <a:ea typeface="+mn-ea"/>
                <a:cs typeface="+mn-cs"/>
              </a:rPr>
              <a:t>of the carbon particle in combustion processes, these active sites can react with gases to incorporate</a:t>
            </a:r>
          </a:p>
          <a:p>
            <a:r>
              <a:rPr lang="en-US" sz="1200" b="0" i="0" u="none" strike="noStrike" kern="1200" baseline="0" dirty="0" smtClean="0">
                <a:solidFill>
                  <a:schemeClr val="tx1"/>
                </a:solidFill>
                <a:latin typeface="+mn-lt"/>
                <a:ea typeface="+mn-ea"/>
                <a:cs typeface="+mn-cs"/>
              </a:rPr>
              <a:t>other elements such as oxygen, nitrogen, and hydrogen into the structure. Thus </a:t>
            </a:r>
            <a:r>
              <a:rPr lang="en-US" sz="1200" b="0" i="1" u="none" strike="noStrike" kern="1200" baseline="0" dirty="0" smtClean="0">
                <a:solidFill>
                  <a:schemeClr val="tx1"/>
                </a:solidFill>
                <a:latin typeface="+mn-lt"/>
                <a:ea typeface="+mn-ea"/>
                <a:cs typeface="+mn-cs"/>
              </a:rPr>
              <a:t>elemental, 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a:t>
            </a:r>
          </a:p>
          <a:p>
            <a:r>
              <a:rPr lang="en-US" sz="1200" b="0" i="0" u="none" strike="noStrike" kern="1200" baseline="0" dirty="0" smtClean="0">
                <a:solidFill>
                  <a:schemeClr val="tx1"/>
                </a:solidFill>
                <a:latin typeface="+mn-lt"/>
                <a:ea typeface="+mn-ea"/>
                <a:cs typeface="+mn-cs"/>
              </a:rPr>
              <a:t>carbon found in atmospheric particles is not chunks of highly structured pure graphite, but rather is a related,</a:t>
            </a:r>
          </a:p>
          <a:p>
            <a:r>
              <a:rPr lang="en-US" sz="1200" b="0" i="0" u="none" strike="noStrike" kern="1200" baseline="0" dirty="0" smtClean="0">
                <a:solidFill>
                  <a:schemeClr val="tx1"/>
                </a:solidFill>
                <a:latin typeface="+mn-lt"/>
                <a:ea typeface="+mn-ea"/>
                <a:cs typeface="+mn-cs"/>
              </a:rPr>
              <a:t>but more complex, three-dimensional array of carbon with small amounts of other elements. As discussed</a:t>
            </a:r>
          </a:p>
          <a:p>
            <a:r>
              <a:rPr lang="en-US" sz="1200" b="0" i="0" u="none" strike="noStrike" kern="1200" baseline="0" dirty="0" smtClean="0">
                <a:solidFill>
                  <a:schemeClr val="tx1"/>
                </a:solidFill>
                <a:latin typeface="+mn-lt"/>
                <a:ea typeface="+mn-ea"/>
                <a:cs typeface="+mn-cs"/>
              </a:rPr>
              <a:t>later, the presence of polar groups on the surface is believed to play an important role in determining their</a:t>
            </a:r>
          </a:p>
          <a:p>
            <a:r>
              <a:rPr lang="en-US" sz="1200" b="0" i="0" u="none" strike="noStrike" kern="1200" baseline="0" dirty="0" smtClean="0">
                <a:solidFill>
                  <a:schemeClr val="tx1"/>
                </a:solidFill>
                <a:latin typeface="+mn-lt"/>
                <a:ea typeface="+mn-ea"/>
                <a:cs typeface="+mn-cs"/>
              </a:rPr>
              <a:t>properties, such as uptake of water.</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73</a:t>
            </a:fld>
            <a:endParaRPr lang="en-GB"/>
          </a:p>
        </p:txBody>
      </p:sp>
    </p:spTree>
    <p:extLst>
      <p:ext uri="{BB962C8B-B14F-4D97-AF65-F5344CB8AC3E}">
        <p14:creationId xmlns:p14="http://schemas.microsoft.com/office/powerpoint/2010/main" val="1213575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Following the genesis of aerosol particles we classify primary aerosols such as dust or sea salt, while secondary aerosols are typically generated by either chemical reactions of trace gases (ammonium nitrate, ammonium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or spontaneous condensation and crystallization from the gas phase. Secondary aerosol particles are for example generated by condensation of </a:t>
            </a:r>
            <a:r>
              <a:rPr lang="en-US" sz="1200" b="0" i="0" kern="1200" dirty="0" err="1" smtClean="0">
                <a:solidFill>
                  <a:schemeClr val="tx1"/>
                </a:solidFill>
                <a:effectLst/>
                <a:latin typeface="+mn-lt"/>
                <a:ea typeface="+mn-ea"/>
                <a:cs typeface="+mn-cs"/>
              </a:rPr>
              <a:t>sulphuric</a:t>
            </a:r>
            <a:r>
              <a:rPr lang="en-US" sz="1200" b="0" i="0" kern="1200" dirty="0" smtClean="0">
                <a:solidFill>
                  <a:schemeClr val="tx1"/>
                </a:solidFill>
                <a:effectLst/>
                <a:latin typeface="+mn-lt"/>
                <a:ea typeface="+mn-ea"/>
                <a:cs typeface="+mn-cs"/>
              </a:rPr>
              <a:t> acid, oxidized hydrocarbons and chemical precursors of nitrate.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“Secondary” particles, on the other hand, are formed in the atmosphere from chemical reactions involving primary gaseous emissions. These particles can form at </a:t>
            </a:r>
            <a:r>
              <a:rPr lang="en-US" sz="1200" b="1" i="0" u="none" strike="noStrike" kern="1200" baseline="0" dirty="0" smtClean="0">
                <a:solidFill>
                  <a:schemeClr val="tx1"/>
                </a:solidFill>
                <a:latin typeface="+mn-lt"/>
                <a:ea typeface="+mn-ea"/>
                <a:cs typeface="+mn-cs"/>
              </a:rPr>
              <a:t>locations distant from the sources </a:t>
            </a:r>
            <a:r>
              <a:rPr lang="en-US" sz="1200" b="0" i="0" u="none" strike="noStrike" kern="1200" baseline="0" dirty="0" smtClean="0">
                <a:solidFill>
                  <a:schemeClr val="tx1"/>
                </a:solidFill>
                <a:latin typeface="+mn-lt"/>
                <a:ea typeface="+mn-ea"/>
                <a:cs typeface="+mn-cs"/>
              </a:rPr>
              <a:t>that release the precursor gases. </a:t>
            </a:r>
          </a:p>
          <a:p>
            <a:r>
              <a:rPr lang="en-US" sz="1200" b="0" i="0" u="none" strike="noStrike" kern="1200" baseline="0" dirty="0" smtClean="0">
                <a:solidFill>
                  <a:schemeClr val="tx1"/>
                </a:solidFill>
                <a:latin typeface="+mn-lt"/>
                <a:ea typeface="+mn-ea"/>
                <a:cs typeface="+mn-cs"/>
              </a:rPr>
              <a:t>Ex: sulfates formed from SO2 emissions from power plants and industrial facilities and nitrates formed from nitrogen oxides released from power plants, mobile sources, other combustion sources. </a:t>
            </a:r>
          </a:p>
          <a:p>
            <a:r>
              <a:rPr lang="en-US" sz="1200" b="0" i="0" u="none" strike="noStrike" kern="1200" baseline="0" dirty="0" smtClean="0">
                <a:solidFill>
                  <a:schemeClr val="tx1"/>
                </a:solidFill>
                <a:latin typeface="+mn-lt"/>
                <a:ea typeface="+mn-ea"/>
                <a:cs typeface="+mn-cs"/>
              </a:rPr>
              <a:t>Unlike coarse PM, a much greater portion of fine PM (PM 2.5) contains secondary particles.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the emission of aerosol particles, they undergo various physical and chemical processes. During these processes, size, composition and structure of particles can be changed. Finally, they can be removed from the atmosphere to the surfaces by dry or wet deposition processes.</a:t>
            </a:r>
          </a:p>
          <a:p>
            <a:endParaRPr lang="it-IT"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Aerosols can be removed from the atmosphere by different ways in the function of their size and disposition. Two main types of removing processes of aerosol particles are wet and dry deposition. In an annual global mean, about 80–90% of aerosol particles are removed from the atmosphere by in-cloud and below-cloud scavenging (wet deposition). Remaining part of particles is removed by different ways of dry deposition.</a:t>
            </a:r>
          </a:p>
          <a:p>
            <a:r>
              <a:rPr lang="en-US" sz="1200" b="0" i="0" kern="1200" dirty="0" smtClean="0">
                <a:solidFill>
                  <a:schemeClr val="tx1"/>
                </a:solidFill>
                <a:effectLst/>
                <a:latin typeface="+mn-lt"/>
                <a:ea typeface="+mn-ea"/>
                <a:cs typeface="+mn-cs"/>
              </a:rPr>
              <a:t>Wet deposition processes (the main sink of atmospheric aerosol particles):</a:t>
            </a:r>
          </a:p>
          <a:p>
            <a:r>
              <a:rPr lang="en-US" sz="1200" b="0" i="0" kern="1200" dirty="0" smtClean="0">
                <a:solidFill>
                  <a:schemeClr val="tx1"/>
                </a:solidFill>
                <a:effectLst/>
                <a:latin typeface="+mn-lt"/>
                <a:ea typeface="+mn-ea"/>
                <a:cs typeface="+mn-cs"/>
              </a:rPr>
              <a:t>Rain-out and washout: a part of cloud droplets form precipitation which reaches Earth’s surface removing aerosols from cloud and from the column of air below the cloud.</a:t>
            </a:r>
          </a:p>
          <a:p>
            <a:r>
              <a:rPr lang="en-US" sz="1200" b="0" i="0" kern="1200" dirty="0" smtClean="0">
                <a:solidFill>
                  <a:schemeClr val="tx1"/>
                </a:solidFill>
                <a:effectLst/>
                <a:latin typeface="+mn-lt"/>
                <a:ea typeface="+mn-ea"/>
                <a:cs typeface="+mn-cs"/>
              </a:rPr>
              <a:t>Cloud deposition: deposition form of aerosols in high elevation ecosystems due to interception of cloud droplets by vegetation.</a:t>
            </a:r>
          </a:p>
          <a:p>
            <a:r>
              <a:rPr lang="en-US" sz="1200" b="0" i="0" kern="1200" dirty="0" smtClean="0">
                <a:solidFill>
                  <a:schemeClr val="tx1"/>
                </a:solidFill>
                <a:effectLst/>
                <a:latin typeface="+mn-lt"/>
                <a:ea typeface="+mn-ea"/>
                <a:cs typeface="+mn-cs"/>
              </a:rPr>
              <a:t>Dry deposition processes (less important on a global scale):</a:t>
            </a:r>
          </a:p>
          <a:p>
            <a:r>
              <a:rPr lang="en-US" sz="1200" b="0" i="0" kern="1200" dirty="0" smtClean="0">
                <a:solidFill>
                  <a:schemeClr val="tx1"/>
                </a:solidFill>
                <a:effectLst/>
                <a:latin typeface="+mn-lt"/>
                <a:ea typeface="+mn-ea"/>
                <a:cs typeface="+mn-cs"/>
              </a:rPr>
              <a:t>Turbulent diffusion: for larger particles (with a diameter larger than 1 µm) eddy diffusivity becomes important.</a:t>
            </a:r>
          </a:p>
          <a:p>
            <a:r>
              <a:rPr lang="en-US" sz="1200" b="0" i="0" kern="1200" dirty="0" smtClean="0">
                <a:solidFill>
                  <a:schemeClr val="tx1"/>
                </a:solidFill>
                <a:effectLst/>
                <a:latin typeface="+mn-lt"/>
                <a:ea typeface="+mn-ea"/>
                <a:cs typeface="+mn-cs"/>
              </a:rPr>
              <a:t>Gravitational settling (sedimentation): larger particles are influenced more by gravity and fall back to the surface. This process becomes increasingly important for particle sizes above 1 µm.</a:t>
            </a:r>
          </a:p>
          <a:p>
            <a:r>
              <a:rPr lang="en-US" sz="1200" b="0" i="0" kern="1200" dirty="0" smtClean="0">
                <a:solidFill>
                  <a:schemeClr val="tx1"/>
                </a:solidFill>
                <a:effectLst/>
                <a:latin typeface="+mn-lt"/>
                <a:ea typeface="+mn-ea"/>
                <a:cs typeface="+mn-cs"/>
              </a:rPr>
              <a:t>Impaction: if a particle cannot follow the flow streamline around an obstacle (e.g. a larger particle), small particle can hit this obstacle (Figure 9.3).</a:t>
            </a:r>
          </a:p>
          <a:p>
            <a:r>
              <a:rPr lang="en-US" sz="1200" b="0" i="0" kern="1200" dirty="0" smtClean="0">
                <a:solidFill>
                  <a:schemeClr val="tx1"/>
                </a:solidFill>
                <a:effectLst/>
                <a:latin typeface="+mn-lt"/>
                <a:ea typeface="+mn-ea"/>
                <a:cs typeface="+mn-cs"/>
              </a:rPr>
              <a:t>Interception: if an object is not directly in the path of particle moving in the gas stream (as in case of impaction), but particle approaches the edge of the obstacles, it may collected by the obstacle (Figure 9.4).</a:t>
            </a:r>
          </a:p>
          <a:p>
            <a:r>
              <a:rPr lang="en-US" sz="1200" b="0" i="0" kern="1200" dirty="0" smtClean="0">
                <a:solidFill>
                  <a:schemeClr val="tx1"/>
                </a:solidFill>
                <a:effectLst/>
                <a:latin typeface="+mn-lt"/>
                <a:ea typeface="+mn-ea"/>
                <a:cs typeface="+mn-cs"/>
              </a:rPr>
              <a:t>Brownian diffusion: randomly moving smaller particles bump each other (thermal coagulation</a:t>
            </a:r>
            <a:r>
              <a:rPr lang="en-US" sz="1200" b="0" i="0" kern="1200" baseline="30000" dirty="0" smtClean="0">
                <a:solidFill>
                  <a:schemeClr val="tx1"/>
                </a:solidFill>
                <a:effectLst/>
                <a:latin typeface="+mn-lt"/>
                <a:ea typeface="+mn-ea"/>
                <a:cs typeface="+mn-cs"/>
                <a:hlinkClick r:id="rId3"/>
              </a:rPr>
              <a:t>[21]</a:t>
            </a:r>
            <a:r>
              <a:rPr lang="en-US" sz="1200" b="0" i="0" kern="1200" dirty="0" smtClean="0">
                <a:solidFill>
                  <a:schemeClr val="tx1"/>
                </a:solidFill>
                <a:effectLst/>
                <a:latin typeface="+mn-lt"/>
                <a:ea typeface="+mn-ea"/>
                <a:cs typeface="+mn-cs"/>
              </a:rPr>
              <a:t>) or to a larger obstacles (Figure 9.5). This process dominates for particle sizes below 0.2 µm. Brownian diffusion coefficients increase as particle diameter decreases. Additionally, in a very thin (about 1 mm) layer over the surface, the Brownian diffusion becomes more important for larger particles too.</a:t>
            </a:r>
          </a:p>
          <a:p>
            <a:r>
              <a:rPr lang="en-US" dirty="0" smtClean="0"/>
              <a:t/>
            </a:r>
            <a:br>
              <a:rPr lang="en-US" dirty="0" smtClean="0"/>
            </a:br>
            <a:endParaRPr lang="en-US" sz="1200" b="0" i="0" kern="1200" dirty="0" smtClean="0">
              <a:solidFill>
                <a:schemeClr val="tx1"/>
              </a:solidFill>
              <a:effectLst/>
              <a:latin typeface="+mn-lt"/>
              <a:ea typeface="+mn-ea"/>
              <a:cs typeface="+mn-cs"/>
            </a:endParaRPr>
          </a:p>
          <a:p>
            <a:endParaRPr lang="it-IT" altLang="en-US" sz="1200" b="0" i="0" kern="1200" dirty="0" smtClean="0">
              <a:solidFill>
                <a:schemeClr val="tx1"/>
              </a:solidFill>
              <a:effectLst/>
              <a:latin typeface="+mn-lt"/>
              <a:ea typeface="+mn-ea"/>
              <a:cs typeface="+mn-cs"/>
            </a:endParaRPr>
          </a:p>
          <a:p>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7</a:t>
            </a:fld>
            <a:endParaRPr lang="en-GB" altLang="en-US" smtClean="0"/>
          </a:p>
        </p:txBody>
      </p:sp>
    </p:spTree>
    <p:extLst>
      <p:ext uri="{BB962C8B-B14F-4D97-AF65-F5344CB8AC3E}">
        <p14:creationId xmlns:p14="http://schemas.microsoft.com/office/powerpoint/2010/main" val="2606443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 </a:t>
            </a:r>
            <a:r>
              <a:rPr lang="en-US" sz="1200" b="0" i="0" u="none" strike="noStrike" kern="1200" baseline="0" dirty="0" smtClean="0">
                <a:solidFill>
                  <a:schemeClr val="tx1"/>
                </a:solidFill>
                <a:latin typeface="+mn-lt"/>
                <a:ea typeface="+mn-ea"/>
                <a:cs typeface="+mn-cs"/>
              </a:rPr>
              <a:t>carbon, often referred to as elemental carbon. </a:t>
            </a:r>
            <a:r>
              <a:rPr lang="en-US" sz="1200" b="0" i="0" u="none" strike="noStrike" kern="1200" baseline="0" dirty="0" err="1" smtClean="0">
                <a:solidFill>
                  <a:schemeClr val="tx1"/>
                </a:solidFill>
                <a:latin typeface="+mn-lt"/>
                <a:ea typeface="+mn-ea"/>
                <a:cs typeface="+mn-cs"/>
              </a:rPr>
              <a:t>Pybproducts</a:t>
            </a:r>
            <a:r>
              <a:rPr lang="en-US" sz="1200" b="0" i="0" u="none" strike="noStrike" kern="1200" baseline="0" dirty="0" smtClean="0">
                <a:solidFill>
                  <a:schemeClr val="tx1"/>
                </a:solidFill>
                <a:latin typeface="+mn-lt"/>
                <a:ea typeface="+mn-ea"/>
                <a:cs typeface="+mn-cs"/>
              </a:rPr>
              <a:t> of combustion of liquid and gaseous fuels. Sooth is agglomerate of roughly spherical EC particles, diameters in the range 20-30 nm, that cluster with each other</a:t>
            </a:r>
          </a:p>
          <a:p>
            <a:r>
              <a:rPr lang="en-US" sz="1200" b="0" i="0" u="none" strike="noStrike" kern="1200" baseline="0" dirty="0" smtClean="0">
                <a:solidFill>
                  <a:schemeClr val="tx1"/>
                </a:solidFill>
                <a:latin typeface="+mn-lt"/>
                <a:ea typeface="+mn-ea"/>
                <a:cs typeface="+mn-cs"/>
              </a:rPr>
              <a:t>On a practical level, this is the aerosol component that is insoluble in organic solvents and is not oxidized at temperatures below 400~</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Penner</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Novakov</a:t>
            </a:r>
            <a:r>
              <a:rPr lang="en-US" sz="1200" b="0" i="0" u="none" strike="noStrike" kern="1200" baseline="0" dirty="0" smtClean="0">
                <a:solidFill>
                  <a:schemeClr val="tx1"/>
                </a:solidFill>
                <a:latin typeface="+mn-lt"/>
                <a:ea typeface="+mn-ea"/>
                <a:cs typeface="+mn-cs"/>
              </a:rPr>
              <a:t>, 1996). However, as discussed by Chang </a:t>
            </a:r>
            <a:r>
              <a:rPr lang="en-US" sz="1200" b="0" i="1" u="none" strike="noStrike" kern="1200" baseline="0" dirty="0" smtClean="0">
                <a:solidFill>
                  <a:schemeClr val="tx1"/>
                </a:solidFill>
                <a:latin typeface="+mn-lt"/>
                <a:ea typeface="+mn-ea"/>
                <a:cs typeface="+mn-cs"/>
              </a:rPr>
              <a:t>et al. </a:t>
            </a:r>
            <a:r>
              <a:rPr lang="en-US" sz="1200" b="0" i="0" u="none" strike="noStrike" kern="1200" baseline="0" dirty="0" smtClean="0">
                <a:solidFill>
                  <a:schemeClr val="tx1"/>
                </a:solidFill>
                <a:latin typeface="+mn-lt"/>
                <a:ea typeface="+mn-ea"/>
                <a:cs typeface="+mn-cs"/>
              </a:rPr>
              <a:t>(1982), carbon particles in the air are</a:t>
            </a:r>
          </a:p>
          <a:p>
            <a:r>
              <a:rPr lang="en-US" sz="1200" b="0" i="0" u="none" strike="noStrike" kern="1200" baseline="0" dirty="0" smtClean="0">
                <a:solidFill>
                  <a:schemeClr val="tx1"/>
                </a:solidFill>
                <a:latin typeface="+mn-lt"/>
                <a:ea typeface="+mn-ea"/>
                <a:cs typeface="+mn-cs"/>
              </a:rPr>
              <a:t>made up of a number of crystallites 2-3 nm in diameter, with each crystallite consisting of several carbon</a:t>
            </a:r>
          </a:p>
          <a:p>
            <a:r>
              <a:rPr lang="en-US" sz="1200" b="0" i="0" u="none" strike="noStrike" kern="1200" baseline="0" dirty="0" smtClean="0">
                <a:solidFill>
                  <a:schemeClr val="tx1"/>
                </a:solidFill>
                <a:latin typeface="+mn-lt"/>
                <a:ea typeface="+mn-ea"/>
                <a:cs typeface="+mn-cs"/>
              </a:rPr>
              <a:t>layers having the hexagonal structure of graphite. Because of the presence of defects, dislocations,</a:t>
            </a:r>
          </a:p>
          <a:p>
            <a:r>
              <a:rPr lang="en-US" sz="1200" b="0" i="0" u="none" strike="noStrike" kern="1200" baseline="0" dirty="0" smtClean="0">
                <a:solidFill>
                  <a:schemeClr val="tx1"/>
                </a:solidFill>
                <a:latin typeface="+mn-lt"/>
                <a:ea typeface="+mn-ea"/>
                <a:cs typeface="+mn-cs"/>
              </a:rPr>
              <a:t>and discontinuities, there are unpaired electrons that constitute active sites in the carbon; during the formation</a:t>
            </a:r>
          </a:p>
          <a:p>
            <a:r>
              <a:rPr lang="en-US" sz="1200" b="0" i="0" u="none" strike="noStrike" kern="1200" baseline="0" dirty="0" smtClean="0">
                <a:solidFill>
                  <a:schemeClr val="tx1"/>
                </a:solidFill>
                <a:latin typeface="+mn-lt"/>
                <a:ea typeface="+mn-ea"/>
                <a:cs typeface="+mn-cs"/>
              </a:rPr>
              <a:t>of the carbon particle in combustion processes, these active sites can react with gases to incorporate</a:t>
            </a:r>
          </a:p>
          <a:p>
            <a:r>
              <a:rPr lang="en-US" sz="1200" b="0" i="0" u="none" strike="noStrike" kern="1200" baseline="0" dirty="0" smtClean="0">
                <a:solidFill>
                  <a:schemeClr val="tx1"/>
                </a:solidFill>
                <a:latin typeface="+mn-lt"/>
                <a:ea typeface="+mn-ea"/>
                <a:cs typeface="+mn-cs"/>
              </a:rPr>
              <a:t>other elements such as oxygen, nitrogen, and hydrogen into the structure. Thus </a:t>
            </a:r>
            <a:r>
              <a:rPr lang="en-US" sz="1200" b="0" i="1" u="none" strike="noStrike" kern="1200" baseline="0" dirty="0" smtClean="0">
                <a:solidFill>
                  <a:schemeClr val="tx1"/>
                </a:solidFill>
                <a:latin typeface="+mn-lt"/>
                <a:ea typeface="+mn-ea"/>
                <a:cs typeface="+mn-cs"/>
              </a:rPr>
              <a:t>elemental, black,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graphitic</a:t>
            </a:r>
          </a:p>
          <a:p>
            <a:r>
              <a:rPr lang="en-US" sz="1200" b="0" i="0" u="none" strike="noStrike" kern="1200" baseline="0" dirty="0" smtClean="0">
                <a:solidFill>
                  <a:schemeClr val="tx1"/>
                </a:solidFill>
                <a:latin typeface="+mn-lt"/>
                <a:ea typeface="+mn-ea"/>
                <a:cs typeface="+mn-cs"/>
              </a:rPr>
              <a:t>carbon found in atmospheric particles is not chunks of highly structured pure graphite, but rather is a related,</a:t>
            </a:r>
          </a:p>
          <a:p>
            <a:r>
              <a:rPr lang="en-US" sz="1200" b="0" i="0" u="none" strike="noStrike" kern="1200" baseline="0" dirty="0" smtClean="0">
                <a:solidFill>
                  <a:schemeClr val="tx1"/>
                </a:solidFill>
                <a:latin typeface="+mn-lt"/>
                <a:ea typeface="+mn-ea"/>
                <a:cs typeface="+mn-cs"/>
              </a:rPr>
              <a:t>but more complex, three-dimensional array of carbon with small amounts of other elements. As discussed</a:t>
            </a:r>
          </a:p>
          <a:p>
            <a:r>
              <a:rPr lang="en-US" sz="1200" b="0" i="0" u="none" strike="noStrike" kern="1200" baseline="0" dirty="0" smtClean="0">
                <a:solidFill>
                  <a:schemeClr val="tx1"/>
                </a:solidFill>
                <a:latin typeface="+mn-lt"/>
                <a:ea typeface="+mn-ea"/>
                <a:cs typeface="+mn-cs"/>
              </a:rPr>
              <a:t>later, the presence of polar groups on the surface is believed to play an important role in determining their</a:t>
            </a:r>
          </a:p>
          <a:p>
            <a:r>
              <a:rPr lang="en-US" sz="1200" b="0" i="0" u="none" strike="noStrike" kern="1200" baseline="0" dirty="0" smtClean="0">
                <a:solidFill>
                  <a:schemeClr val="tx1"/>
                </a:solidFill>
                <a:latin typeface="+mn-lt"/>
                <a:ea typeface="+mn-ea"/>
                <a:cs typeface="+mn-cs"/>
              </a:rPr>
              <a:t>properties, such as uptake of water.</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74</a:t>
            </a:fld>
            <a:endParaRPr lang="en-GB"/>
          </a:p>
        </p:txBody>
      </p:sp>
    </p:spTree>
    <p:extLst>
      <p:ext uri="{BB962C8B-B14F-4D97-AF65-F5344CB8AC3E}">
        <p14:creationId xmlns:p14="http://schemas.microsoft.com/office/powerpoint/2010/main" val="5648320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03671-5C07-41BF-8F6F-E470E7345833}" type="slidenum">
              <a:rPr lang="it-IT" altLang="en-US"/>
              <a:pPr/>
              <a:t>75</a:t>
            </a:fld>
            <a:endParaRPr lang="it-IT"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altLang="en-US" dirty="0" err="1" smtClean="0"/>
              <a:t>Arrivata</a:t>
            </a:r>
            <a:r>
              <a:rPr lang="en-US" altLang="en-US" dirty="0" smtClean="0"/>
              <a:t> qui </a:t>
            </a:r>
            <a:r>
              <a:rPr lang="en-US" altLang="en-US" dirty="0" err="1" smtClean="0"/>
              <a:t>il</a:t>
            </a:r>
            <a:r>
              <a:rPr lang="en-US" altLang="en-US" dirty="0" smtClean="0"/>
              <a:t> 11 </a:t>
            </a:r>
            <a:r>
              <a:rPr lang="en-US" altLang="en-US" dirty="0" err="1" smtClean="0"/>
              <a:t>dicembre</a:t>
            </a:r>
            <a:r>
              <a:rPr lang="en-US" altLang="en-US" smtClean="0"/>
              <a:t> 2023</a:t>
            </a:r>
            <a:endParaRPr lang="en-US" altLang="en-US"/>
          </a:p>
        </p:txBody>
      </p:sp>
    </p:spTree>
    <p:extLst>
      <p:ext uri="{BB962C8B-B14F-4D97-AF65-F5344CB8AC3E}">
        <p14:creationId xmlns:p14="http://schemas.microsoft.com/office/powerpoint/2010/main" val="6781193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ADF39-3986-41B5-B160-D0D3C32A9868}" type="slidenum">
              <a:rPr lang="it-IT" altLang="en-US"/>
              <a:pPr/>
              <a:t>76</a:t>
            </a:fld>
            <a:endParaRPr lang="it-IT"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98879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9F1CA-7ADD-4F66-8D65-00A16026DA4A}" type="slidenum">
              <a:rPr lang="it-IT" altLang="en-US"/>
              <a:pPr/>
              <a:t>77</a:t>
            </a:fld>
            <a:endParaRPr lang="it-IT"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376769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0A63A-C1C5-4BA1-BCDB-610D85A1B96E}" type="slidenum">
              <a:rPr lang="it-IT" altLang="en-US"/>
              <a:pPr/>
              <a:t>78</a:t>
            </a:fld>
            <a:endParaRPr lang="it-IT" alt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79340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A1B09-5F49-4A10-8214-3268B6D435B0}" type="slidenum">
              <a:rPr lang="it-IT" altLang="en-US"/>
              <a:pPr/>
              <a:t>80</a:t>
            </a:fld>
            <a:endParaRPr lang="it-IT" altLang="en-US"/>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41072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6538F-406F-4664-A0B1-468F930D6EE2}" type="slidenum">
              <a:rPr lang="it-IT" altLang="en-US"/>
              <a:pPr/>
              <a:t>81</a:t>
            </a:fld>
            <a:endParaRPr lang="it-IT" alt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835046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DDAD6-818E-4CD3-8972-7F5A442806EA}" type="slidenum">
              <a:rPr lang="it-IT" altLang="en-US"/>
              <a:pPr/>
              <a:t>82</a:t>
            </a:fld>
            <a:endParaRPr lang="it-IT" alt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67475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6538F-406F-4664-A0B1-468F930D6EE2}" type="slidenum">
              <a:rPr lang="it-IT" altLang="en-US"/>
              <a:pPr/>
              <a:t>83</a:t>
            </a:fld>
            <a:endParaRPr lang="it-IT" alt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370917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6538F-406F-4664-A0B1-468F930D6EE2}" type="slidenum">
              <a:rPr lang="it-IT" altLang="en-US"/>
              <a:pPr/>
              <a:t>84</a:t>
            </a:fld>
            <a:endParaRPr lang="it-IT" alt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98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smtClean="0">
                <a:solidFill>
                  <a:schemeClr val="tx1"/>
                </a:solidFill>
                <a:effectLst/>
                <a:latin typeface="+mn-lt"/>
                <a:ea typeface="+mn-ea"/>
                <a:cs typeface="+mn-cs"/>
              </a:rPr>
              <a:t>According to the origin of aerosols we distinguish between </a:t>
            </a:r>
            <a:r>
              <a:rPr lang="en-US" sz="1200" b="1" i="0" kern="1200" dirty="0" smtClean="0">
                <a:solidFill>
                  <a:schemeClr val="tx1"/>
                </a:solidFill>
                <a:effectLst/>
                <a:latin typeface="+mn-lt"/>
                <a:ea typeface="+mn-ea"/>
                <a:cs typeface="+mn-cs"/>
              </a:rPr>
              <a:t>natural </a:t>
            </a:r>
            <a:r>
              <a:rPr lang="en-US" sz="1200" b="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anthropogenic</a:t>
            </a:r>
            <a:r>
              <a:rPr lang="en-US" sz="1200" b="0" i="0" kern="1200" dirty="0" smtClean="0">
                <a:solidFill>
                  <a:schemeClr val="tx1"/>
                </a:solidFill>
                <a:effectLst/>
                <a:latin typeface="+mn-lt"/>
                <a:ea typeface="+mn-ea"/>
                <a:cs typeface="+mn-cs"/>
              </a:rPr>
              <a:t> particles. Typical anthropogenic aerosols such as soot and </a:t>
            </a:r>
            <a:r>
              <a:rPr lang="en-US" sz="1200" b="0" i="0" kern="1200" dirty="0" err="1" smtClean="0">
                <a:solidFill>
                  <a:schemeClr val="tx1"/>
                </a:solidFill>
                <a:effectLst/>
                <a:latin typeface="+mn-lt"/>
                <a:ea typeface="+mn-ea"/>
                <a:cs typeface="+mn-cs"/>
              </a:rPr>
              <a:t>sulphate</a:t>
            </a:r>
            <a:r>
              <a:rPr lang="en-US" sz="1200" b="0" i="0" kern="1200" dirty="0" smtClean="0">
                <a:solidFill>
                  <a:schemeClr val="tx1"/>
                </a:solidFill>
                <a:effectLst/>
                <a:latin typeface="+mn-lt"/>
                <a:ea typeface="+mn-ea"/>
                <a:cs typeface="+mn-cs"/>
              </a:rPr>
              <a:t> and ammonium-based particles originate from combustion processes in industrial environment, the traffic sector and human agricultural activities. Natural sources of aerosols are often erosion processes but also (natural) biomass burning, generation of sea salt particles from sea spray and volcanoes for volcanic ash. The size spectrum of aerosol particles extends across six magnitudes. It starts at the lower end with molecule clusters being smaller than a </a:t>
            </a:r>
            <a:r>
              <a:rPr lang="en-US" sz="1200" b="0" i="0" kern="1200" dirty="0" err="1" smtClean="0">
                <a:solidFill>
                  <a:schemeClr val="tx1"/>
                </a:solidFill>
                <a:effectLst/>
                <a:latin typeface="+mn-lt"/>
                <a:ea typeface="+mn-ea"/>
                <a:cs typeface="+mn-cs"/>
              </a:rPr>
              <a:t>nanometre</a:t>
            </a:r>
            <a:r>
              <a:rPr lang="en-US" sz="1200" b="0" i="0" kern="1200" dirty="0" smtClean="0">
                <a:solidFill>
                  <a:schemeClr val="tx1"/>
                </a:solidFill>
                <a:effectLst/>
                <a:latin typeface="+mn-lt"/>
                <a:ea typeface="+mn-ea"/>
                <a:cs typeface="+mn-cs"/>
              </a:rPr>
              <a:t> (10</a:t>
            </a:r>
            <a:r>
              <a:rPr lang="en-US" sz="1200" b="0" i="0" kern="1200" baseline="30000" dirty="0" smtClean="0">
                <a:solidFill>
                  <a:schemeClr val="tx1"/>
                </a:solidFill>
                <a:effectLst/>
                <a:latin typeface="+mn-lt"/>
                <a:ea typeface="+mn-ea"/>
                <a:cs typeface="+mn-cs"/>
              </a:rPr>
              <a:t>-9</a:t>
            </a:r>
            <a:r>
              <a:rPr lang="en-US" sz="1200" b="0" i="0" kern="1200" dirty="0" smtClean="0">
                <a:solidFill>
                  <a:schemeClr val="tx1"/>
                </a:solidFill>
                <a:effectLst/>
                <a:latin typeface="+mn-lt"/>
                <a:ea typeface="+mn-ea"/>
                <a:cs typeface="+mn-cs"/>
              </a:rPr>
              <a:t>m) and ends with visible dust particles, plant matter, Pollen, algae, bacteria, fungal spores or precipitation in the </a:t>
            </a:r>
            <a:r>
              <a:rPr lang="en-US" sz="1200" b="0" i="0" kern="1200" dirty="0" err="1" smtClean="0">
                <a:solidFill>
                  <a:schemeClr val="tx1"/>
                </a:solidFill>
                <a:effectLst/>
                <a:latin typeface="+mn-lt"/>
                <a:ea typeface="+mn-ea"/>
                <a:cs typeface="+mn-cs"/>
              </a:rPr>
              <a:t>millimetre</a:t>
            </a:r>
            <a:r>
              <a:rPr lang="en-US" sz="1200" b="0" i="0" kern="1200" dirty="0" smtClean="0">
                <a:solidFill>
                  <a:schemeClr val="tx1"/>
                </a:solidFill>
                <a:effectLst/>
                <a:latin typeface="+mn-lt"/>
                <a:ea typeface="+mn-ea"/>
                <a:cs typeface="+mn-cs"/>
              </a:rPr>
              <a:t> range.</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8</a:t>
            </a:fld>
            <a:endParaRPr lang="en-GB" altLang="en-US" smtClean="0"/>
          </a:p>
        </p:txBody>
      </p:sp>
    </p:spTree>
    <p:extLst>
      <p:ext uri="{BB962C8B-B14F-4D97-AF65-F5344CB8AC3E}">
        <p14:creationId xmlns:p14="http://schemas.microsoft.com/office/powerpoint/2010/main" val="20236835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6538F-406F-4664-A0B1-468F930D6EE2}" type="slidenum">
              <a:rPr lang="it-IT" altLang="en-US"/>
              <a:pPr/>
              <a:t>85</a:t>
            </a:fld>
            <a:endParaRPr lang="it-IT" alt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75432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Estimated global annual emissions of primary organic PM, elemental carbon (EC), and gaseous precursors to secondary organic PM.</a:t>
            </a:r>
          </a:p>
          <a:p>
            <a:r>
              <a:rPr lang="en-US" sz="1200" b="0" i="0" u="none" strike="noStrike" kern="1200" baseline="0" dirty="0" smtClean="0">
                <a:solidFill>
                  <a:schemeClr val="tx1"/>
                </a:solidFill>
                <a:latin typeface="+mn-lt"/>
                <a:ea typeface="+mn-ea"/>
                <a:cs typeface="+mn-cs"/>
              </a:rPr>
              <a:t>Globally, 45% of all EC emitted and 55% of all primary OC emitted are estimated to originate from fossil fuel burning</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86</a:t>
            </a:fld>
            <a:endParaRPr lang="en-GB"/>
          </a:p>
        </p:txBody>
      </p:sp>
    </p:spTree>
    <p:extLst>
      <p:ext uri="{BB962C8B-B14F-4D97-AF65-F5344CB8AC3E}">
        <p14:creationId xmlns:p14="http://schemas.microsoft.com/office/powerpoint/2010/main" val="22071347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Estimated global annual emissions of primary organic PM, elemental carbon (EC), and gaseous precursors to secondary organic PM.</a:t>
            </a:r>
          </a:p>
          <a:p>
            <a:r>
              <a:rPr lang="en-US" sz="1200" b="0" i="0" u="none" strike="noStrike" kern="1200" baseline="0" dirty="0" smtClean="0">
                <a:solidFill>
                  <a:schemeClr val="tx1"/>
                </a:solidFill>
                <a:latin typeface="+mn-lt"/>
                <a:ea typeface="+mn-ea"/>
                <a:cs typeface="+mn-cs"/>
              </a:rPr>
              <a:t>Globally, 45% of all EC emitted and 55% of all primary OC emitted are estimated to originate from fossil fuel burning</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87</a:t>
            </a:fld>
            <a:endParaRPr lang="en-GB"/>
          </a:p>
        </p:txBody>
      </p:sp>
    </p:spTree>
    <p:extLst>
      <p:ext uri="{BB962C8B-B14F-4D97-AF65-F5344CB8AC3E}">
        <p14:creationId xmlns:p14="http://schemas.microsoft.com/office/powerpoint/2010/main" val="23337875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Estimated global annual emissions of primary organic PM, elemental carbon (EC), and gaseous precursors to secondary organic PM.</a:t>
            </a:r>
          </a:p>
          <a:p>
            <a:r>
              <a:rPr lang="en-US" sz="1200" b="0" i="0" u="none" strike="noStrike" kern="1200" baseline="0" dirty="0" smtClean="0">
                <a:solidFill>
                  <a:schemeClr val="tx1"/>
                </a:solidFill>
                <a:latin typeface="+mn-lt"/>
                <a:ea typeface="+mn-ea"/>
                <a:cs typeface="+mn-cs"/>
              </a:rPr>
              <a:t>Globally, 45% of all EC emitted and 55% of all primary OC emitted are estimated to originate from fossil fuel burning</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88</a:t>
            </a:fld>
            <a:endParaRPr lang="en-GB"/>
          </a:p>
        </p:txBody>
      </p:sp>
    </p:spTree>
    <p:extLst>
      <p:ext uri="{BB962C8B-B14F-4D97-AF65-F5344CB8AC3E}">
        <p14:creationId xmlns:p14="http://schemas.microsoft.com/office/powerpoint/2010/main" val="8212081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Estimated global annual emissions of primary organic PM, elemental carbon (EC), and gaseous precursors to secondary organic PM.</a:t>
            </a:r>
          </a:p>
          <a:p>
            <a:r>
              <a:rPr lang="en-US" sz="1200" b="0" i="0" u="none" strike="noStrike" kern="1200" baseline="0" dirty="0" smtClean="0">
                <a:solidFill>
                  <a:schemeClr val="tx1"/>
                </a:solidFill>
                <a:latin typeface="+mn-lt"/>
                <a:ea typeface="+mn-ea"/>
                <a:cs typeface="+mn-cs"/>
              </a:rPr>
              <a:t>Globally, 45% of all EC emitted and 55% of all primary OC emitted are estimated to originate from fossil fuel burning</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89</a:t>
            </a:fld>
            <a:endParaRPr lang="en-GB"/>
          </a:p>
        </p:txBody>
      </p:sp>
    </p:spTree>
    <p:extLst>
      <p:ext uri="{BB962C8B-B14F-4D97-AF65-F5344CB8AC3E}">
        <p14:creationId xmlns:p14="http://schemas.microsoft.com/office/powerpoint/2010/main" val="743712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86F962E-AA8F-4125-8EEA-046E01C96374}" type="slidenum">
              <a:rPr lang="it-IT" smtClean="0"/>
              <a:pPr/>
              <a:t>90</a:t>
            </a:fld>
            <a:endParaRPr lang="it-IT"/>
          </a:p>
        </p:txBody>
      </p:sp>
    </p:spTree>
    <p:extLst>
      <p:ext uri="{BB962C8B-B14F-4D97-AF65-F5344CB8AC3E}">
        <p14:creationId xmlns:p14="http://schemas.microsoft.com/office/powerpoint/2010/main" val="19082992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Secondary organic PM is formed when VOCs are oxidized in the atmosphere to form higher polarity and therefore lower volatility reaction products that then</a:t>
            </a:r>
          </a:p>
          <a:p>
            <a:r>
              <a:rPr lang="en-US" sz="1200" b="0" i="0" u="none" strike="noStrike" kern="1200" baseline="0" dirty="0" smtClean="0">
                <a:solidFill>
                  <a:schemeClr val="tx1"/>
                </a:solidFill>
                <a:latin typeface="+mn-lt"/>
                <a:ea typeface="+mn-ea"/>
                <a:cs typeface="+mn-cs"/>
              </a:rPr>
              <a:t>condense and thereby increase the mass concentration of PM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91</a:t>
            </a:fld>
            <a:endParaRPr lang="en-GB"/>
          </a:p>
        </p:txBody>
      </p:sp>
    </p:spTree>
    <p:extLst>
      <p:ext uri="{BB962C8B-B14F-4D97-AF65-F5344CB8AC3E}">
        <p14:creationId xmlns:p14="http://schemas.microsoft.com/office/powerpoint/2010/main" val="2034364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vapor pressure of a molecule is determined largely by its polarity and size. As a result, a key determinant of the volatility of an oxidation product is the importance of reactions that add polar functional groups relative to those that break the carbon skeleton.</a:t>
            </a:r>
          </a:p>
          <a:p>
            <a:r>
              <a:rPr lang="en-US" sz="1200" b="0" i="0" u="none" strike="noStrike" kern="1200" baseline="0" dirty="0" smtClean="0">
                <a:solidFill>
                  <a:schemeClr val="tx1"/>
                </a:solidFill>
                <a:latin typeface="+mn-lt"/>
                <a:ea typeface="+mn-ea"/>
                <a:cs typeface="+mn-cs"/>
              </a:rPr>
              <a:t>Owing to variations in polarity, the identity of the added functional group also plays a major role in volatility. Shown in</a:t>
            </a:r>
          </a:p>
          <a:p>
            <a:r>
              <a:rPr lang="en-US" sz="1200" b="0" i="0" u="none" strike="noStrike" kern="1200" baseline="0" dirty="0" smtClean="0">
                <a:solidFill>
                  <a:schemeClr val="tx1"/>
                </a:solidFill>
                <a:latin typeface="+mn-lt"/>
                <a:ea typeface="+mn-ea"/>
                <a:cs typeface="+mn-cs"/>
              </a:rPr>
              <a:t>Table 1 are the approximate effects of common functional groups on the vapor pressure of organics, as predicted by the group-contribution model</a:t>
            </a:r>
          </a:p>
          <a:p>
            <a:r>
              <a:rPr lang="en-US" sz="1200" b="0" i="0" u="none" strike="noStrike" kern="1200" baseline="0" dirty="0" smtClean="0">
                <a:solidFill>
                  <a:schemeClr val="tx1"/>
                </a:solidFill>
                <a:latin typeface="+mn-lt"/>
                <a:ea typeface="+mn-ea"/>
                <a:cs typeface="+mn-cs"/>
              </a:rPr>
              <a:t>proposed by </a:t>
            </a:r>
            <a:r>
              <a:rPr lang="en-US" sz="1200" b="0" i="0" u="none" strike="noStrike" kern="1200" baseline="0" dirty="0" err="1" smtClean="0">
                <a:solidFill>
                  <a:schemeClr val="tx1"/>
                </a:solidFill>
                <a:latin typeface="+mn-lt"/>
                <a:ea typeface="+mn-ea"/>
                <a:cs typeface="+mn-cs"/>
              </a:rPr>
              <a:t>Pankow</a:t>
            </a:r>
            <a:r>
              <a:rPr lang="en-US" sz="1200" b="0" i="0" u="none" strike="noStrike" kern="1200" baseline="0" dirty="0" smtClean="0">
                <a:solidFill>
                  <a:schemeClr val="tx1"/>
                </a:solidFill>
                <a:latin typeface="+mn-lt"/>
                <a:ea typeface="+mn-ea"/>
                <a:cs typeface="+mn-cs"/>
              </a:rPr>
              <a:t> and Asher (2007). The addition of any oxygen-containing functional group has a greater effect on vapor pressure than an</a:t>
            </a:r>
          </a:p>
          <a:p>
            <a:r>
              <a:rPr lang="en-US" sz="1200" b="0" i="0" u="none" strike="noStrike" kern="1200" baseline="0" dirty="0" smtClean="0">
                <a:solidFill>
                  <a:schemeClr val="tx1"/>
                </a:solidFill>
                <a:latin typeface="+mn-lt"/>
                <a:ea typeface="+mn-ea"/>
                <a:cs typeface="+mn-cs"/>
              </a:rPr>
              <a:t>increase in the size of the carbon skeleton by one carbon atom. However, this change is moderate for</a:t>
            </a:r>
          </a:p>
          <a:p>
            <a:r>
              <a:rPr lang="en-US" sz="1200" b="0" i="0" u="none" strike="noStrike" kern="1200" baseline="0" dirty="0" smtClean="0">
                <a:solidFill>
                  <a:schemeClr val="tx1"/>
                </a:solidFill>
                <a:latin typeface="+mn-lt"/>
                <a:ea typeface="+mn-ea"/>
                <a:cs typeface="+mn-cs"/>
              </a:rPr>
              <a:t>aldehydes and ketones, which are relatively nonpolar.</a:t>
            </a:r>
          </a:p>
          <a:p>
            <a:r>
              <a:rPr lang="en-US" sz="1200" b="0" i="0" u="none" strike="noStrike" kern="1200" baseline="0" dirty="0" smtClean="0">
                <a:solidFill>
                  <a:schemeClr val="tx1"/>
                </a:solidFill>
                <a:latin typeface="+mn-lt"/>
                <a:ea typeface="+mn-ea"/>
                <a:cs typeface="+mn-cs"/>
              </a:rPr>
              <a:t>Much larger decreases in volatility result from the addition of hydroxyl, </a:t>
            </a:r>
            <a:r>
              <a:rPr lang="en-US" sz="1200" b="0" i="0" u="none" strike="noStrike" kern="1200" baseline="0" dirty="0" err="1" smtClean="0">
                <a:solidFill>
                  <a:schemeClr val="tx1"/>
                </a:solidFill>
                <a:latin typeface="+mn-lt"/>
                <a:ea typeface="+mn-ea"/>
                <a:cs typeface="+mn-cs"/>
              </a:rPr>
              <a:t>hydroperoxyl</a:t>
            </a:r>
            <a:r>
              <a:rPr lang="en-US" sz="1200" b="0" i="0" u="none" strike="noStrike" kern="1200" baseline="0" dirty="0" smtClean="0">
                <a:solidFill>
                  <a:schemeClr val="tx1"/>
                </a:solidFill>
                <a:latin typeface="+mn-lt"/>
                <a:ea typeface="+mn-ea"/>
                <a:cs typeface="+mn-cs"/>
              </a:rPr>
              <a:t>, nitrate, and acid groups, each of which may lower</a:t>
            </a:r>
          </a:p>
          <a:p>
            <a:r>
              <a:rPr lang="en-US" sz="1200" b="0" i="0" u="none" strike="noStrike" kern="1200" baseline="0" dirty="0" smtClean="0">
                <a:solidFill>
                  <a:schemeClr val="tx1"/>
                </a:solidFill>
                <a:latin typeface="+mn-lt"/>
                <a:ea typeface="+mn-ea"/>
                <a:cs typeface="+mn-cs"/>
              </a:rPr>
              <a:t>vapor pressure by over two orders of magnitude.</a:t>
            </a:r>
          </a:p>
          <a:p>
            <a:r>
              <a:rPr lang="en-US" sz="1200" b="0" i="0" u="none" strike="noStrike" kern="1200" baseline="0" dirty="0" smtClean="0">
                <a:solidFill>
                  <a:schemeClr val="tx1"/>
                </a:solidFill>
                <a:latin typeface="+mn-lt"/>
                <a:ea typeface="+mn-ea"/>
                <a:cs typeface="+mn-cs"/>
              </a:rPr>
              <a:t>Thus the reaction pathways that lead to the addition of these polar functional groups to the carbon skeleton, with little to no fragmentation by the</a:t>
            </a:r>
          </a:p>
          <a:p>
            <a:r>
              <a:rPr lang="en-US" sz="1200" b="0" i="0" u="none" strike="noStrike" kern="1200" baseline="0" dirty="0" smtClean="0">
                <a:solidFill>
                  <a:schemeClr val="tx1"/>
                </a:solidFill>
                <a:latin typeface="+mn-lt"/>
                <a:ea typeface="+mn-ea"/>
                <a:cs typeface="+mn-cs"/>
              </a:rPr>
              <a:t>breaking of C–C bonds, are those most likely to lead to the formation of low-volatility organics and hence SOA.</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92</a:t>
            </a:fld>
            <a:endParaRPr lang="en-GB"/>
          </a:p>
        </p:txBody>
      </p:sp>
    </p:spTree>
    <p:extLst>
      <p:ext uri="{BB962C8B-B14F-4D97-AF65-F5344CB8AC3E}">
        <p14:creationId xmlns:p14="http://schemas.microsoft.com/office/powerpoint/2010/main" val="6616140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reduction in volatility that accompanies the conversion of a “parent” VOC to an oxidized product is a result of the fact that adding oxygen</a:t>
            </a:r>
          </a:p>
          <a:p>
            <a:r>
              <a:rPr lang="en-US" sz="1200" b="0" i="0" u="none" strike="noStrike" kern="1200" baseline="0" dirty="0" smtClean="0">
                <a:solidFill>
                  <a:schemeClr val="tx1"/>
                </a:solidFill>
                <a:latin typeface="+mn-lt"/>
                <a:ea typeface="+mn-ea"/>
                <a:cs typeface="+mn-cs"/>
              </a:rPr>
              <a:t>and/or nitrogen to organic molecules reduces volatility. This is true regardless of whether the addition places alcohol, aldehyde, ketone, alkyl nitrate, nitro, and/or</a:t>
            </a:r>
          </a:p>
          <a:p>
            <a:r>
              <a:rPr lang="en-US" sz="1200" b="0" i="0" u="none" strike="noStrike" kern="1200" baseline="0" dirty="0" smtClean="0">
                <a:solidFill>
                  <a:schemeClr val="tx1"/>
                </a:solidFill>
                <a:latin typeface="+mn-lt"/>
                <a:ea typeface="+mn-ea"/>
                <a:cs typeface="+mn-cs"/>
              </a:rPr>
              <a:t>carboxylic acid groups on the parent compound.</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93</a:t>
            </a:fld>
            <a:endParaRPr lang="en-GB"/>
          </a:p>
        </p:txBody>
      </p:sp>
    </p:spTree>
    <p:extLst>
      <p:ext uri="{BB962C8B-B14F-4D97-AF65-F5344CB8AC3E}">
        <p14:creationId xmlns:p14="http://schemas.microsoft.com/office/powerpoint/2010/main" val="10988575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Route of formation of secondary organic particulate matter. Products of sufficiently low volatility, so-called “semi-volatile,” may condense on pre-existing particles,</a:t>
            </a:r>
          </a:p>
          <a:p>
            <a:r>
              <a:rPr lang="en-US" sz="1200" b="0" i="0" u="none" strike="noStrike" kern="1200" baseline="0" dirty="0" smtClean="0">
                <a:solidFill>
                  <a:schemeClr val="tx1"/>
                </a:solidFill>
                <a:latin typeface="+mn-lt"/>
                <a:ea typeface="+mn-ea"/>
                <a:cs typeface="+mn-cs"/>
              </a:rPr>
              <a:t>which generally consist of inorganics, organics, and water, or nucleate homogeneously to form new particles.</a:t>
            </a:r>
          </a:p>
          <a:p>
            <a:r>
              <a:rPr lang="en-US" sz="1200" b="0" i="0" u="none" strike="noStrike" kern="1200" baseline="0" dirty="0" smtClean="0">
                <a:solidFill>
                  <a:schemeClr val="tx1"/>
                </a:solidFill>
                <a:latin typeface="+mn-lt"/>
                <a:ea typeface="+mn-ea"/>
                <a:cs typeface="+mn-cs"/>
              </a:rPr>
              <a:t>Because significant secondary organic PM will not condense unless low-vapor pressure products are formed, in general only those parent organic molecules with six or more carbon atoms are capable of producing oxidized products that are important in the formation of secondary organic PM.</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94</a:t>
            </a:fld>
            <a:endParaRPr lang="en-GB"/>
          </a:p>
        </p:txBody>
      </p:sp>
    </p:spTree>
    <p:extLst>
      <p:ext uri="{BB962C8B-B14F-4D97-AF65-F5344CB8AC3E}">
        <p14:creationId xmlns:p14="http://schemas.microsoft.com/office/powerpoint/2010/main" val="148152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dirty="0" smtClean="0"/>
              <a:t>Bubble</a:t>
            </a:r>
            <a:r>
              <a:rPr lang="it-IT" altLang="en-US" baseline="0" dirty="0" smtClean="0"/>
              <a:t> bursting is the mayor mechanims for aerosol generation over oceans. Both small and larger droplets can be ejected into the air when an air bubble burst at the surface. </a:t>
            </a:r>
            <a:endParaRPr lang="en-US" altLang="en-US" dirty="0" smtClean="0"/>
          </a:p>
        </p:txBody>
      </p:sp>
      <p:sp>
        <p:nvSpPr>
          <p:cNvPr id="71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FC3AF9-A3EB-4D80-BBB9-4282863813D7}" type="slidenum">
              <a:rPr lang="en-GB" altLang="en-US" smtClean="0"/>
              <a:pPr/>
              <a:t>9</a:t>
            </a:fld>
            <a:endParaRPr lang="en-GB" altLang="en-US" smtClean="0"/>
          </a:p>
        </p:txBody>
      </p:sp>
    </p:spTree>
    <p:extLst>
      <p:ext uri="{BB962C8B-B14F-4D97-AF65-F5344CB8AC3E}">
        <p14:creationId xmlns:p14="http://schemas.microsoft.com/office/powerpoint/2010/main" val="1963713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FinlaYSON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pag</a:t>
            </a:r>
            <a:r>
              <a:rPr lang="en-US" sz="1200" b="0" i="0" u="none" strike="noStrike" kern="1200" baseline="0" dirty="0" smtClean="0">
                <a:solidFill>
                  <a:schemeClr val="tx1"/>
                </a:solidFill>
                <a:latin typeface="+mn-lt"/>
                <a:ea typeface="+mn-ea"/>
                <a:cs typeface="+mn-cs"/>
              </a:rPr>
              <a:t> 200 pdf. Organic species get oxidized</a:t>
            </a:r>
          </a:p>
          <a:p>
            <a:r>
              <a:rPr lang="en-US" sz="1200" b="0" i="0" u="none" strike="noStrike" kern="1200" baseline="0" dirty="0" smtClean="0">
                <a:solidFill>
                  <a:schemeClr val="tx1"/>
                </a:solidFill>
                <a:latin typeface="+mn-lt"/>
                <a:ea typeface="+mn-ea"/>
                <a:cs typeface="+mn-cs"/>
              </a:rPr>
              <a:t>The major recognized oxidants for organics in the</a:t>
            </a:r>
          </a:p>
          <a:p>
            <a:r>
              <a:rPr lang="en-US" sz="1200" b="0" i="0" u="none" strike="noStrike" kern="1200" baseline="0" dirty="0" smtClean="0">
                <a:solidFill>
                  <a:schemeClr val="tx1"/>
                </a:solidFill>
                <a:latin typeface="+mn-lt"/>
                <a:ea typeface="+mn-ea"/>
                <a:cs typeface="+mn-cs"/>
              </a:rPr>
              <a:t>troposphere are OH and 03, with a contribution from</a:t>
            </a:r>
          </a:p>
          <a:p>
            <a:r>
              <a:rPr lang="en-US" sz="1200" b="0" i="0" u="none" strike="noStrike" kern="1200" baseline="0" dirty="0" smtClean="0">
                <a:solidFill>
                  <a:schemeClr val="tx1"/>
                </a:solidFill>
                <a:latin typeface="+mn-lt"/>
                <a:ea typeface="+mn-ea"/>
                <a:cs typeface="+mn-cs"/>
              </a:rPr>
              <a:t>NO 3 at night. </a:t>
            </a:r>
          </a:p>
          <a:p>
            <a:r>
              <a:rPr lang="en-US" sz="1200" b="0" i="0" u="none" strike="noStrike" kern="1200" baseline="0" dirty="0" smtClean="0">
                <a:solidFill>
                  <a:schemeClr val="tx1"/>
                </a:solidFill>
                <a:latin typeface="+mn-lt"/>
                <a:ea typeface="+mn-ea"/>
                <a:cs typeface="+mn-cs"/>
              </a:rPr>
              <a:t>OH: mechanisms of formation oxidant during daytime due to photolytic generation</a:t>
            </a:r>
          </a:p>
          <a:p>
            <a:r>
              <a:rPr lang="en-US" sz="1200" b="0" i="0" u="none" strike="noStrike" kern="1200" baseline="0" dirty="0" smtClean="0">
                <a:solidFill>
                  <a:schemeClr val="tx1"/>
                </a:solidFill>
                <a:latin typeface="+mn-lt"/>
                <a:ea typeface="+mn-ea"/>
                <a:cs typeface="+mn-cs"/>
              </a:rPr>
              <a:t>O3: </a:t>
            </a:r>
            <a:r>
              <a:rPr lang="en-US" sz="1200" b="0" i="0" u="none" strike="noStrike" kern="1200" baseline="0" dirty="0" err="1" smtClean="0">
                <a:solidFill>
                  <a:schemeClr val="tx1"/>
                </a:solidFill>
                <a:latin typeface="+mn-lt"/>
                <a:ea typeface="+mn-ea"/>
                <a:cs typeface="+mn-cs"/>
              </a:rPr>
              <a:t>gia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visto</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NO3: The nitrate radical is formed by the reaction of NO 2</a:t>
            </a:r>
          </a:p>
          <a:p>
            <a:r>
              <a:rPr lang="en-US" sz="1200" b="0" i="0" u="none" strike="noStrike" kern="1200" baseline="0" dirty="0" smtClean="0">
                <a:solidFill>
                  <a:schemeClr val="tx1"/>
                </a:solidFill>
                <a:latin typeface="+mn-lt"/>
                <a:ea typeface="+mn-ea"/>
                <a:cs typeface="+mn-cs"/>
              </a:rPr>
              <a:t>with O3“ NO 2 + 03 ~ NO 3 + 0 2. ( 8 )</a:t>
            </a:r>
          </a:p>
          <a:p>
            <a:r>
              <a:rPr lang="en-US" sz="1200" b="0" i="0" u="none" strike="noStrike" kern="1200" baseline="0" dirty="0" smtClean="0">
                <a:solidFill>
                  <a:schemeClr val="tx1"/>
                </a:solidFill>
                <a:latin typeface="+mn-lt"/>
                <a:ea typeface="+mn-ea"/>
                <a:cs typeface="+mn-cs"/>
              </a:rPr>
              <a:t>NO 3 only exists in sufficient concentrations to play a role in nighttime chemistry,</a:t>
            </a:r>
          </a:p>
          <a:p>
            <a:r>
              <a:rPr lang="en-US" sz="1200" b="0" i="0" u="none" strike="noStrike" kern="1200" baseline="0" dirty="0" smtClean="0">
                <a:solidFill>
                  <a:schemeClr val="tx1"/>
                </a:solidFill>
                <a:latin typeface="+mn-lt"/>
                <a:ea typeface="+mn-ea"/>
                <a:cs typeface="+mn-cs"/>
              </a:rPr>
              <a:t>due to its strong absorption of light in the visible and subsequent </a:t>
            </a:r>
            <a:r>
              <a:rPr lang="en-US" sz="1200" b="0" i="0" u="none" strike="noStrike" kern="1200" baseline="0" dirty="0" err="1" smtClean="0">
                <a:solidFill>
                  <a:schemeClr val="tx1"/>
                </a:solidFill>
                <a:latin typeface="+mn-lt"/>
                <a:ea typeface="+mn-ea"/>
                <a:cs typeface="+mn-cs"/>
              </a:rPr>
              <a:t>photodissociation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HO2: </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96</a:t>
            </a:fld>
            <a:endParaRPr lang="en-GB"/>
          </a:p>
        </p:txBody>
      </p:sp>
    </p:spTree>
    <p:extLst>
      <p:ext uri="{BB962C8B-B14F-4D97-AF65-F5344CB8AC3E}">
        <p14:creationId xmlns:p14="http://schemas.microsoft.com/office/powerpoint/2010/main" val="41833486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FinlaYSON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pag</a:t>
            </a:r>
            <a:r>
              <a:rPr lang="en-US" sz="1200" b="0" i="0" u="none" strike="noStrike" kern="1200" baseline="0" dirty="0" smtClean="0">
                <a:solidFill>
                  <a:schemeClr val="tx1"/>
                </a:solidFill>
                <a:latin typeface="+mn-lt"/>
                <a:ea typeface="+mn-ea"/>
                <a:cs typeface="+mn-cs"/>
              </a:rPr>
              <a:t> 204</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Tabelle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rate di </a:t>
            </a:r>
            <a:r>
              <a:rPr lang="en-US" sz="1200" b="0" i="0" u="none" strike="noStrike" kern="1200" baseline="0" dirty="0" err="1" smtClean="0">
                <a:solidFill>
                  <a:schemeClr val="tx1"/>
                </a:solidFill>
                <a:latin typeface="+mn-lt"/>
                <a:ea typeface="+mn-ea"/>
                <a:cs typeface="+mn-cs"/>
              </a:rPr>
              <a:t>ossidazione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sostanze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organiche</a:t>
            </a:r>
            <a:r>
              <a:rPr lang="en-US" sz="1200" b="0" i="0" u="none" strike="noStrike" kern="1200" baseline="0" dirty="0" smtClean="0">
                <a:solidFill>
                  <a:schemeClr val="tx1"/>
                </a:solidFill>
                <a:latin typeface="+mn-lt"/>
                <a:ea typeface="+mn-ea"/>
                <a:cs typeface="+mn-cs"/>
              </a:rPr>
              <a:t> in base </a:t>
            </a:r>
            <a:r>
              <a:rPr lang="en-US" sz="1200" b="0" i="0" u="none" strike="noStrike" kern="1200" baseline="0" dirty="0" err="1" smtClean="0">
                <a:solidFill>
                  <a:schemeClr val="tx1"/>
                </a:solidFill>
                <a:latin typeface="+mn-lt"/>
                <a:ea typeface="+mn-ea"/>
                <a:cs typeface="+mn-cs"/>
              </a:rPr>
              <a:t>alla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loro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classe</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seconda</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tipo</a:t>
            </a:r>
            <a:r>
              <a:rPr lang="en-US" sz="1200" b="0" i="0" u="none" strike="noStrike" kern="1200" baseline="0" dirty="0" smtClean="0">
                <a:solidFill>
                  <a:schemeClr val="tx1"/>
                </a:solidFill>
                <a:latin typeface="+mn-lt"/>
                <a:ea typeface="+mn-ea"/>
                <a:cs typeface="+mn-cs"/>
              </a:rPr>
              <a:t> di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err="1" smtClean="0">
                <a:solidFill>
                  <a:schemeClr val="tx1"/>
                </a:solidFill>
                <a:latin typeface="+mn-lt"/>
                <a:ea typeface="+mn-ea"/>
                <a:cs typeface="+mn-cs"/>
              </a:rPr>
              <a:t>ossidante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97</a:t>
            </a:fld>
            <a:endParaRPr lang="en-GB"/>
          </a:p>
        </p:txBody>
      </p:sp>
    </p:spTree>
    <p:extLst>
      <p:ext uri="{BB962C8B-B14F-4D97-AF65-F5344CB8AC3E}">
        <p14:creationId xmlns:p14="http://schemas.microsoft.com/office/powerpoint/2010/main" val="42287354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Problem:</a:t>
            </a:r>
            <a:r>
              <a:rPr lang="it-IT" baseline="0" dirty="0" smtClean="0"/>
              <a:t> </a:t>
            </a:r>
            <a:r>
              <a:rPr lang="en-US" dirty="0" smtClean="0"/>
              <a:t>The fact that nucleation takes place at sizes below the detection limit of traditional instruments and is therefore not directly accessible to measurements has so far hampered the elucidation of the nucleation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anose="020B0604030504040204" pitchFamily="34" charset="0"/>
                <a:ea typeface="Tahoma" panose="020B0604030504040204" pitchFamily="34" charset="0"/>
                <a:cs typeface="Tahoma" panose="020B0604030504040204" pitchFamily="34" charset="0"/>
              </a:rPr>
              <a:t>the growth of clusters to a detectable size is restricted by the availability of condensable </a:t>
            </a:r>
            <a:r>
              <a:rPr lang="en-US" sz="1200" dirty="0" err="1" smtClean="0">
                <a:latin typeface="Tahoma" panose="020B0604030504040204" pitchFamily="34" charset="0"/>
                <a:ea typeface="Tahoma" panose="020B0604030504040204" pitchFamily="34" charset="0"/>
                <a:cs typeface="Tahoma" panose="020B0604030504040204" pitchFamily="34" charset="0"/>
              </a:rPr>
              <a:t>vapour</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98</a:t>
            </a:fld>
            <a:endParaRPr lang="en-GB"/>
          </a:p>
        </p:txBody>
      </p:sp>
    </p:spTree>
    <p:extLst>
      <p:ext uri="{BB962C8B-B14F-4D97-AF65-F5344CB8AC3E}">
        <p14:creationId xmlns:p14="http://schemas.microsoft.com/office/powerpoint/2010/main" val="9881052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According to current knowledge, sulfuric acid is a major driver of the first steps of NPF in most environments</a:t>
            </a:r>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99</a:t>
            </a:fld>
            <a:endParaRPr lang="en-GB"/>
          </a:p>
        </p:txBody>
      </p:sp>
    </p:spTree>
    <p:extLst>
      <p:ext uri="{BB962C8B-B14F-4D97-AF65-F5344CB8AC3E}">
        <p14:creationId xmlns:p14="http://schemas.microsoft.com/office/powerpoint/2010/main" val="33409237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Base compounds, such as ammonia and amines, are also important due to their ability to cluster efficiently with</a:t>
            </a:r>
          </a:p>
          <a:p>
            <a:r>
              <a:rPr lang="en-US" sz="1200" b="0" i="0" u="none" strike="noStrike" kern="1200" baseline="0" dirty="0" smtClean="0">
                <a:solidFill>
                  <a:schemeClr val="tx1"/>
                </a:solidFill>
                <a:latin typeface="+mn-lt"/>
                <a:ea typeface="+mn-ea"/>
                <a:cs typeface="+mn-cs"/>
              </a:rPr>
              <a:t>sulfuric acid and stabilize the initial nanoparticles. </a:t>
            </a:r>
            <a:r>
              <a:rPr lang="da-DK" sz="1200" b="0"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addition, electric charge may enhance clustering when electrically</a:t>
            </a:r>
          </a:p>
          <a:p>
            <a:r>
              <a:rPr lang="en-US" sz="1200" b="0" i="0" u="none" strike="noStrike" kern="1200" baseline="0" dirty="0" smtClean="0">
                <a:solidFill>
                  <a:schemeClr val="tx1"/>
                </a:solidFill>
                <a:latin typeface="+mn-lt"/>
                <a:ea typeface="+mn-ea"/>
                <a:cs typeface="+mn-cs"/>
              </a:rPr>
              <a:t>neutral clusters are unstable or vapor concentrations are low</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100</a:t>
            </a:fld>
            <a:endParaRPr lang="en-GB"/>
          </a:p>
        </p:txBody>
      </p:sp>
    </p:spTree>
    <p:extLst>
      <p:ext uri="{BB962C8B-B14F-4D97-AF65-F5344CB8AC3E}">
        <p14:creationId xmlns:p14="http://schemas.microsoft.com/office/powerpoint/2010/main" val="16062366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study we review more than 100 publications that report observations of </a:t>
            </a:r>
            <a:r>
              <a:rPr lang="en-US" sz="1200" b="0" i="0" u="none" strike="noStrike" kern="1200" baseline="0" dirty="0" err="1" smtClean="0">
                <a:solidFill>
                  <a:schemeClr val="tx1"/>
                </a:solidFill>
                <a:latin typeface="+mn-lt"/>
                <a:ea typeface="+mn-ea"/>
                <a:cs typeface="+mn-cs"/>
              </a:rPr>
              <a:t>ultra$ne</a:t>
            </a:r>
            <a:r>
              <a:rPr lang="en-US" sz="1200" b="0" i="0" u="none" strike="noStrike" kern="1200" baseline="0" dirty="0" smtClean="0">
                <a:solidFill>
                  <a:schemeClr val="tx1"/>
                </a:solidFill>
                <a:latin typeface="+mn-lt"/>
                <a:ea typeface="+mn-ea"/>
                <a:cs typeface="+mn-cs"/>
              </a:rPr>
              <a:t> particles in</a:t>
            </a:r>
          </a:p>
          <a:p>
            <a:r>
              <a:rPr lang="en-US" sz="1200" b="0" i="0" u="none" strike="noStrike" kern="1200" baseline="0" dirty="0" smtClean="0">
                <a:solidFill>
                  <a:schemeClr val="tx1"/>
                </a:solidFill>
                <a:latin typeface="+mn-lt"/>
                <a:ea typeface="+mn-ea"/>
                <a:cs typeface="+mn-cs"/>
              </a:rPr>
              <a:t>the atmosphere. Global map. The dots indicate observation sites, the dashed lines and rectangles indicate regions where airborne</a:t>
            </a:r>
          </a:p>
          <a:p>
            <a:r>
              <a:rPr lang="en-US" sz="1200" b="0" i="0" u="none" strike="noStrike" kern="1200" baseline="0" dirty="0" smtClean="0">
                <a:solidFill>
                  <a:schemeClr val="tx1"/>
                </a:solidFill>
                <a:latin typeface="+mn-lt"/>
                <a:ea typeface="+mn-ea"/>
                <a:cs typeface="+mn-cs"/>
              </a:rPr>
              <a:t>or ship observations have been made.</a:t>
            </a: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 volatile organic vapors have long been considered responsible for growing the freshly formed particles to larger sizes Furthermore, recent experimental results show</a:t>
            </a:r>
          </a:p>
          <a:p>
            <a:r>
              <a:rPr lang="en-US" sz="1200" b="0" i="0" u="none" strike="noStrike" kern="1200" baseline="0" dirty="0" smtClean="0">
                <a:solidFill>
                  <a:schemeClr val="tx1"/>
                </a:solidFill>
                <a:latin typeface="+mn-lt"/>
                <a:ea typeface="+mn-ea"/>
                <a:cs typeface="+mn-cs"/>
              </a:rPr>
              <a:t>that highly oxidized organic species, formed by oxidation of monoterpenes, can participate in NPF already at nanometer </a:t>
            </a:r>
            <a:r>
              <a:rPr lang="da-DK" sz="1200" b="0" i="0" u="none" strike="noStrike" kern="1200" baseline="0" dirty="0" smtClean="0">
                <a:solidFill>
                  <a:schemeClr val="tx1"/>
                </a:solidFill>
                <a:latin typeface="+mn-lt"/>
                <a:ea typeface="+mn-ea"/>
                <a:cs typeface="+mn-cs"/>
              </a:rPr>
              <a:t>sizes. However </a:t>
            </a:r>
            <a:r>
              <a:rPr lang="en-US" sz="1200" b="0" i="0" u="none" strike="noStrike" kern="1200" baseline="0" dirty="0" smtClean="0">
                <a:solidFill>
                  <a:schemeClr val="tx1"/>
                </a:solidFill>
                <a:latin typeface="+mn-lt"/>
                <a:ea typeface="+mn-ea"/>
                <a:cs typeface="+mn-cs"/>
              </a:rPr>
              <a:t>understanding of the physics and chemistry of NPF involving organic compounds is still very limited, largely because the identities and properties of the organic species are</a:t>
            </a:r>
          </a:p>
          <a:p>
            <a:r>
              <a:rPr lang="en-US" sz="1200" b="0" i="0" u="none" strike="noStrike" kern="1200" baseline="0" dirty="0" smtClean="0">
                <a:solidFill>
                  <a:schemeClr val="tx1"/>
                </a:solidFill>
                <a:latin typeface="+mn-lt"/>
                <a:ea typeface="+mn-ea"/>
                <a:cs typeface="+mn-cs"/>
              </a:rPr>
              <a:t>poorly known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101</a:t>
            </a:fld>
            <a:endParaRPr lang="en-GB"/>
          </a:p>
        </p:txBody>
      </p:sp>
    </p:spTree>
    <p:extLst>
      <p:ext uri="{BB962C8B-B14F-4D97-AF65-F5344CB8AC3E}">
        <p14:creationId xmlns:p14="http://schemas.microsoft.com/office/powerpoint/2010/main" val="12539311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study we review more than 100 publications that report observations of ultrafine particles in</a:t>
            </a:r>
          </a:p>
          <a:p>
            <a:r>
              <a:rPr lang="en-US" sz="1200" b="0" i="0" u="none" strike="noStrike" kern="1200" baseline="0" dirty="0" smtClean="0">
                <a:solidFill>
                  <a:schemeClr val="tx1"/>
                </a:solidFill>
                <a:latin typeface="+mn-lt"/>
                <a:ea typeface="+mn-ea"/>
                <a:cs typeface="+mn-cs"/>
              </a:rPr>
              <a:t>the atmosphere. Global map. The dots indicate observation sites, the dashed lines and rectangles indicate regions where airborne</a:t>
            </a:r>
          </a:p>
          <a:p>
            <a:r>
              <a:rPr lang="en-US" sz="1200" b="0" i="0" u="none" strike="noStrike" kern="1200" baseline="0" dirty="0" smtClean="0">
                <a:solidFill>
                  <a:schemeClr val="tx1"/>
                </a:solidFill>
                <a:latin typeface="+mn-lt"/>
                <a:ea typeface="+mn-ea"/>
                <a:cs typeface="+mn-cs"/>
              </a:rPr>
              <a:t>or ship observations have been made.</a:t>
            </a:r>
          </a:p>
          <a:p>
            <a:r>
              <a:rPr lang="en-US" dirty="0" smtClean="0"/>
              <a:t>Technique for the measurement of gas phase </a:t>
            </a:r>
            <a:r>
              <a:rPr lang="en-US" dirty="0" err="1" smtClean="0"/>
              <a:t>sulphuric</a:t>
            </a:r>
            <a:r>
              <a:rPr lang="en-US" dirty="0" smtClean="0"/>
              <a:t> acid at concentrations down to about 104 cm−3 is</a:t>
            </a:r>
            <a:r>
              <a:rPr lang="en-US" baseline="0" dirty="0" smtClean="0"/>
              <a:t> </a:t>
            </a:r>
            <a:r>
              <a:rPr lang="en-US" dirty="0" smtClean="0"/>
              <a:t>available (</a:t>
            </a:r>
            <a:r>
              <a:rPr lang="en-US" dirty="0" err="1" smtClean="0"/>
              <a:t>Eisele</a:t>
            </a:r>
            <a:r>
              <a:rPr lang="en-US" dirty="0" smtClean="0"/>
              <a:t> &amp; Tanner, 1993), and techniques for </a:t>
            </a:r>
            <a:r>
              <a:rPr lang="en-US" dirty="0" err="1" smtClean="0"/>
              <a:t>measuringammonia</a:t>
            </a:r>
            <a:r>
              <a:rPr lang="en-US" dirty="0" smtClean="0"/>
              <a:t> in the </a:t>
            </a:r>
            <a:r>
              <a:rPr lang="en-US" dirty="0" err="1" smtClean="0"/>
              <a:t>ppt</a:t>
            </a:r>
            <a:r>
              <a:rPr lang="en-US" dirty="0" smtClean="0"/>
              <a:t> range with</a:t>
            </a:r>
          </a:p>
          <a:p>
            <a:r>
              <a:rPr lang="en-US" dirty="0" smtClean="0"/>
              <a:t>high time resolution have recently been deployed.</a:t>
            </a: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 volatile organic vapors have long been considered responsible for growing the freshly formed particles to larger sizes Furthermore, recent experimental results show</a:t>
            </a:r>
          </a:p>
          <a:p>
            <a:r>
              <a:rPr lang="en-US" sz="1200" b="0" i="0" u="none" strike="noStrike" kern="1200" baseline="0" dirty="0" smtClean="0">
                <a:solidFill>
                  <a:schemeClr val="tx1"/>
                </a:solidFill>
                <a:latin typeface="+mn-lt"/>
                <a:ea typeface="+mn-ea"/>
                <a:cs typeface="+mn-cs"/>
              </a:rPr>
              <a:t>that highly oxidized organic species, formed by oxidation of monoterpenes, can participate in NPF already at nanometer </a:t>
            </a:r>
            <a:r>
              <a:rPr lang="da-DK" sz="1200" b="0" i="0" u="none" strike="noStrike" kern="1200" baseline="0" dirty="0" smtClean="0">
                <a:solidFill>
                  <a:schemeClr val="tx1"/>
                </a:solidFill>
                <a:latin typeface="+mn-lt"/>
                <a:ea typeface="+mn-ea"/>
                <a:cs typeface="+mn-cs"/>
              </a:rPr>
              <a:t>sizes. However </a:t>
            </a:r>
            <a:r>
              <a:rPr lang="en-US" sz="1200" b="0" i="0" u="none" strike="noStrike" kern="1200" baseline="0" dirty="0" smtClean="0">
                <a:solidFill>
                  <a:schemeClr val="tx1"/>
                </a:solidFill>
                <a:latin typeface="+mn-lt"/>
                <a:ea typeface="+mn-ea"/>
                <a:cs typeface="+mn-cs"/>
              </a:rPr>
              <a:t>understanding of the physics and chemistry of NPF involving organic compounds is still very limited, largely because the identities and properties of the organic species are poorly known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102</a:t>
            </a:fld>
            <a:endParaRPr lang="en-GB"/>
          </a:p>
        </p:txBody>
      </p:sp>
    </p:spTree>
    <p:extLst>
      <p:ext uri="{BB962C8B-B14F-4D97-AF65-F5344CB8AC3E}">
        <p14:creationId xmlns:p14="http://schemas.microsoft.com/office/powerpoint/2010/main" val="427611526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study we review more than 100 publications that report observations of </a:t>
            </a:r>
            <a:r>
              <a:rPr lang="en-US" sz="1200" b="0" i="0" u="none" strike="noStrike" kern="1200" baseline="0" dirty="0" err="1" smtClean="0">
                <a:solidFill>
                  <a:schemeClr val="tx1"/>
                </a:solidFill>
                <a:latin typeface="+mn-lt"/>
                <a:ea typeface="+mn-ea"/>
                <a:cs typeface="+mn-cs"/>
              </a:rPr>
              <a:t>ultra$ne</a:t>
            </a:r>
            <a:r>
              <a:rPr lang="en-US" sz="1200" b="0" i="0" u="none" strike="noStrike" kern="1200" baseline="0" dirty="0" smtClean="0">
                <a:solidFill>
                  <a:schemeClr val="tx1"/>
                </a:solidFill>
                <a:latin typeface="+mn-lt"/>
                <a:ea typeface="+mn-ea"/>
                <a:cs typeface="+mn-cs"/>
              </a:rPr>
              <a:t> particles in</a:t>
            </a:r>
          </a:p>
          <a:p>
            <a:r>
              <a:rPr lang="en-US" sz="1200" b="0" i="0" u="none" strike="noStrike" kern="1200" baseline="0" dirty="0" smtClean="0">
                <a:solidFill>
                  <a:schemeClr val="tx1"/>
                </a:solidFill>
                <a:latin typeface="+mn-lt"/>
                <a:ea typeface="+mn-ea"/>
                <a:cs typeface="+mn-cs"/>
              </a:rPr>
              <a:t>the atmosphere. Global map. The dots indicate observation sites, the dashed lines and rectangles indicate regions where airborne</a:t>
            </a:r>
          </a:p>
          <a:p>
            <a:r>
              <a:rPr lang="en-US" sz="1200" b="0" i="0" u="none" strike="noStrike" kern="1200" baseline="0" dirty="0" smtClean="0">
                <a:solidFill>
                  <a:schemeClr val="tx1"/>
                </a:solidFill>
                <a:latin typeface="+mn-lt"/>
                <a:ea typeface="+mn-ea"/>
                <a:cs typeface="+mn-cs"/>
              </a:rPr>
              <a:t>or ship observations have been made.</a:t>
            </a: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 volatile organic vapors have long been considered responsible for growing the freshly formed particles to larger sizes Furthermore, recent experimental results show</a:t>
            </a:r>
          </a:p>
          <a:p>
            <a:r>
              <a:rPr lang="en-US" sz="1200" b="0" i="0" u="none" strike="noStrike" kern="1200" baseline="0" dirty="0" smtClean="0">
                <a:solidFill>
                  <a:schemeClr val="tx1"/>
                </a:solidFill>
                <a:latin typeface="+mn-lt"/>
                <a:ea typeface="+mn-ea"/>
                <a:cs typeface="+mn-cs"/>
              </a:rPr>
              <a:t>that highly oxidized organic species, formed by oxidation of monoterpenes, can participate in NPF already at nanometer </a:t>
            </a:r>
            <a:r>
              <a:rPr lang="da-DK" sz="1200" b="0" i="0" u="none" strike="noStrike" kern="1200" baseline="0" dirty="0" smtClean="0">
                <a:solidFill>
                  <a:schemeClr val="tx1"/>
                </a:solidFill>
                <a:latin typeface="+mn-lt"/>
                <a:ea typeface="+mn-ea"/>
                <a:cs typeface="+mn-cs"/>
              </a:rPr>
              <a:t>sizes. However </a:t>
            </a:r>
            <a:r>
              <a:rPr lang="en-US" sz="1200" b="0" i="0" u="none" strike="noStrike" kern="1200" baseline="0" dirty="0" smtClean="0">
                <a:solidFill>
                  <a:schemeClr val="tx1"/>
                </a:solidFill>
                <a:latin typeface="+mn-lt"/>
                <a:ea typeface="+mn-ea"/>
                <a:cs typeface="+mn-cs"/>
              </a:rPr>
              <a:t>understanding of the physics and chemistry of NPF involving organic compounds is still very limited, largely because the identities and properties of the organic species are poorly known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103</a:t>
            </a:fld>
            <a:endParaRPr lang="en-GB"/>
          </a:p>
        </p:txBody>
      </p:sp>
    </p:spTree>
    <p:extLst>
      <p:ext uri="{BB962C8B-B14F-4D97-AF65-F5344CB8AC3E}">
        <p14:creationId xmlns:p14="http://schemas.microsoft.com/office/powerpoint/2010/main" val="13145810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study we review more than 100 publications that report observations of </a:t>
            </a:r>
            <a:r>
              <a:rPr lang="en-US" sz="1200" b="0" i="0" u="none" strike="noStrike" kern="1200" baseline="0" dirty="0" err="1" smtClean="0">
                <a:solidFill>
                  <a:schemeClr val="tx1"/>
                </a:solidFill>
                <a:latin typeface="+mn-lt"/>
                <a:ea typeface="+mn-ea"/>
                <a:cs typeface="+mn-cs"/>
              </a:rPr>
              <a:t>ultra$ne</a:t>
            </a:r>
            <a:r>
              <a:rPr lang="en-US" sz="1200" b="0" i="0" u="none" strike="noStrike" kern="1200" baseline="0" dirty="0" smtClean="0">
                <a:solidFill>
                  <a:schemeClr val="tx1"/>
                </a:solidFill>
                <a:latin typeface="+mn-lt"/>
                <a:ea typeface="+mn-ea"/>
                <a:cs typeface="+mn-cs"/>
              </a:rPr>
              <a:t> particles in</a:t>
            </a:r>
          </a:p>
          <a:p>
            <a:r>
              <a:rPr lang="en-US" sz="1200" b="0" i="0" u="none" strike="noStrike" kern="1200" baseline="0" dirty="0" smtClean="0">
                <a:solidFill>
                  <a:schemeClr val="tx1"/>
                </a:solidFill>
                <a:latin typeface="+mn-lt"/>
                <a:ea typeface="+mn-ea"/>
                <a:cs typeface="+mn-cs"/>
              </a:rPr>
              <a:t>the atmosphere. Global map. The dots indicate observation sites, the dashed lines and rectangles indicate regions where airborne</a:t>
            </a:r>
          </a:p>
          <a:p>
            <a:r>
              <a:rPr lang="en-US" sz="1200" b="0" i="0" u="none" strike="noStrike" kern="1200" baseline="0" dirty="0" smtClean="0">
                <a:solidFill>
                  <a:schemeClr val="tx1"/>
                </a:solidFill>
                <a:latin typeface="+mn-lt"/>
                <a:ea typeface="+mn-ea"/>
                <a:cs typeface="+mn-cs"/>
              </a:rPr>
              <a:t>or ship observations have been made.</a:t>
            </a:r>
          </a:p>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Low volatile organic vapors have long been considered responsible for growing the freshly formed particles to larger sizes Furthermore, recent experimental results show</a:t>
            </a:r>
          </a:p>
          <a:p>
            <a:r>
              <a:rPr lang="en-US" sz="1200" b="0" i="0" u="none" strike="noStrike" kern="1200" baseline="0" dirty="0" smtClean="0">
                <a:solidFill>
                  <a:schemeClr val="tx1"/>
                </a:solidFill>
                <a:latin typeface="+mn-lt"/>
                <a:ea typeface="+mn-ea"/>
                <a:cs typeface="+mn-cs"/>
              </a:rPr>
              <a:t>that highly oxidized organic species, formed by oxidation of monoterpenes, can participate in NPF already at nanometer </a:t>
            </a:r>
            <a:r>
              <a:rPr lang="da-DK" sz="1200" b="0" i="0" u="none" strike="noStrike" kern="1200" baseline="0" dirty="0" smtClean="0">
                <a:solidFill>
                  <a:schemeClr val="tx1"/>
                </a:solidFill>
                <a:latin typeface="+mn-lt"/>
                <a:ea typeface="+mn-ea"/>
                <a:cs typeface="+mn-cs"/>
              </a:rPr>
              <a:t>sizes. However </a:t>
            </a:r>
            <a:r>
              <a:rPr lang="en-US" sz="1200" b="0" i="0" u="none" strike="noStrike" kern="1200" baseline="0" dirty="0" smtClean="0">
                <a:solidFill>
                  <a:schemeClr val="tx1"/>
                </a:solidFill>
                <a:latin typeface="+mn-lt"/>
                <a:ea typeface="+mn-ea"/>
                <a:cs typeface="+mn-cs"/>
              </a:rPr>
              <a:t>understanding of the physics and chemistry of NPF involving organic compounds is still very limited, largely because the identities and properties of the organic species are poorly known</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104</a:t>
            </a:fld>
            <a:endParaRPr lang="en-GB"/>
          </a:p>
        </p:txBody>
      </p:sp>
    </p:spTree>
    <p:extLst>
      <p:ext uri="{BB962C8B-B14F-4D97-AF65-F5344CB8AC3E}">
        <p14:creationId xmlns:p14="http://schemas.microsoft.com/office/powerpoint/2010/main" val="1020664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Nucleation is a fundamental step in atmospheric new-particle formation. However, laboratory experiments on nucleation have systematically failed to demonstrate sulfuric acid particle</a:t>
            </a:r>
          </a:p>
          <a:p>
            <a:r>
              <a:rPr lang="en-US" sz="1200" b="0" i="0" u="none" strike="noStrike" kern="1200" baseline="0" dirty="0" smtClean="0">
                <a:solidFill>
                  <a:schemeClr val="tx1"/>
                </a:solidFill>
                <a:latin typeface="+mn-lt"/>
                <a:ea typeface="+mn-ea"/>
                <a:cs typeface="+mn-cs"/>
              </a:rPr>
              <a:t>formation rates as high as those necessary to account for ambient atmospheric concentrations, and the role of sulfuric acid in atmospheric nucleation has remained a mystery. Here, we report</a:t>
            </a:r>
          </a:p>
          <a:p>
            <a:r>
              <a:rPr lang="en-US" sz="1200" b="0" i="0" u="none" strike="noStrike" kern="1200" baseline="0" dirty="0" smtClean="0">
                <a:solidFill>
                  <a:schemeClr val="tx1"/>
                </a:solidFill>
                <a:latin typeface="+mn-lt"/>
                <a:ea typeface="+mn-ea"/>
                <a:cs typeface="+mn-cs"/>
              </a:rPr>
              <a:t>measurements of new particles (with diameters of approximately 1.5 nanometers) observed immediately after their formation at atmospherically relevant sulfuric acid concentrations.</a:t>
            </a:r>
          </a:p>
          <a:p>
            <a:r>
              <a:rPr lang="en-US" sz="1200" b="0" i="0" u="none" strike="noStrike" kern="1200" baseline="0" dirty="0" smtClean="0">
                <a:solidFill>
                  <a:schemeClr val="tx1"/>
                </a:solidFill>
                <a:latin typeface="+mn-lt"/>
                <a:ea typeface="+mn-ea"/>
                <a:cs typeface="+mn-cs"/>
              </a:rPr>
              <a:t>Furthermore, we show that correlations between measured nucleation rates and sulfuric acid concentrations suggest that freshly formed particles contain one to two sulfuric acid molecules, a</a:t>
            </a:r>
          </a:p>
          <a:p>
            <a:r>
              <a:rPr lang="en-US" sz="1200" b="0" i="0" u="none" strike="noStrike" kern="1200" baseline="0" dirty="0" smtClean="0">
                <a:solidFill>
                  <a:schemeClr val="tx1"/>
                </a:solidFill>
                <a:latin typeface="+mn-lt"/>
                <a:ea typeface="+mn-ea"/>
                <a:cs typeface="+mn-cs"/>
              </a:rPr>
              <a:t>number consistent with assumptions that are based on atmospheric observations. Incorporation of these findings into global models should improve the understanding of the impact of secondary</a:t>
            </a:r>
          </a:p>
          <a:p>
            <a:r>
              <a:rPr lang="en-US" sz="1200" b="0" i="0" u="none" strike="noStrike" kern="1200" baseline="0" dirty="0" smtClean="0">
                <a:solidFill>
                  <a:schemeClr val="tx1"/>
                </a:solidFill>
                <a:latin typeface="+mn-lt"/>
                <a:ea typeface="+mn-ea"/>
                <a:cs typeface="+mn-cs"/>
              </a:rPr>
              <a:t>particle formation on climate.</a:t>
            </a:r>
            <a:endParaRPr lang="en-US" dirty="0"/>
          </a:p>
        </p:txBody>
      </p:sp>
      <p:sp>
        <p:nvSpPr>
          <p:cNvPr id="4" name="Slide Number Placeholder 3"/>
          <p:cNvSpPr>
            <a:spLocks noGrp="1"/>
          </p:cNvSpPr>
          <p:nvPr>
            <p:ph type="sldNum" sz="quarter" idx="10"/>
          </p:nvPr>
        </p:nvSpPr>
        <p:spPr/>
        <p:txBody>
          <a:bodyPr/>
          <a:lstStyle/>
          <a:p>
            <a:pPr>
              <a:defRPr/>
            </a:pPr>
            <a:fld id="{66514768-1712-4DBD-AC96-CD162AE32355}" type="slidenum">
              <a:rPr lang="en-GB" smtClean="0"/>
              <a:pPr>
                <a:defRPr/>
              </a:pPr>
              <a:t>105</a:t>
            </a:fld>
            <a:endParaRPr lang="en-GB"/>
          </a:p>
        </p:txBody>
      </p:sp>
    </p:spTree>
    <p:extLst>
      <p:ext uri="{BB962C8B-B14F-4D97-AF65-F5344CB8AC3E}">
        <p14:creationId xmlns:p14="http://schemas.microsoft.com/office/powerpoint/2010/main" val="121791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5FA474-AECD-4FBC-9634-E7FE2BAD438F}" type="slidenum">
              <a:rPr lang="en-US" altLang="en-US"/>
              <a:pPr>
                <a:defRPr/>
              </a:pPr>
              <a:t>‹#›</a:t>
            </a:fld>
            <a:endParaRPr lang="en-US" altLang="en-US"/>
          </a:p>
        </p:txBody>
      </p:sp>
    </p:spTree>
    <p:extLst>
      <p:ext uri="{BB962C8B-B14F-4D97-AF65-F5344CB8AC3E}">
        <p14:creationId xmlns:p14="http://schemas.microsoft.com/office/powerpoint/2010/main" val="6827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9B2B62-5A76-46A9-B4CF-01222971C4AC}" type="slidenum">
              <a:rPr lang="en-US" altLang="en-US"/>
              <a:pPr>
                <a:defRPr/>
              </a:pPr>
              <a:t>‹#›</a:t>
            </a:fld>
            <a:endParaRPr lang="en-US" altLang="en-US"/>
          </a:p>
        </p:txBody>
      </p:sp>
    </p:spTree>
    <p:extLst>
      <p:ext uri="{BB962C8B-B14F-4D97-AF65-F5344CB8AC3E}">
        <p14:creationId xmlns:p14="http://schemas.microsoft.com/office/powerpoint/2010/main" val="23112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0487A8-75FB-4324-A8CB-10ABE06B2289}" type="slidenum">
              <a:rPr lang="en-US" altLang="en-US"/>
              <a:pPr>
                <a:defRPr/>
              </a:pPr>
              <a:t>‹#›</a:t>
            </a:fld>
            <a:endParaRPr lang="en-US" altLang="en-US"/>
          </a:p>
        </p:txBody>
      </p:sp>
    </p:spTree>
    <p:extLst>
      <p:ext uri="{BB962C8B-B14F-4D97-AF65-F5344CB8AC3E}">
        <p14:creationId xmlns:p14="http://schemas.microsoft.com/office/powerpoint/2010/main" val="357250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8229600" cy="908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9900" y="1600200"/>
            <a:ext cx="8229600" cy="4525963"/>
          </a:xfrm>
        </p:spPr>
        <p:txBody>
          <a:bodyPr/>
          <a:lstStyle/>
          <a:p>
            <a:endParaRPr lang="en-US"/>
          </a:p>
        </p:txBody>
      </p:sp>
      <p:sp>
        <p:nvSpPr>
          <p:cNvPr id="4" name="Date Placeholder 3"/>
          <p:cNvSpPr>
            <a:spLocks noGrp="1"/>
          </p:cNvSpPr>
          <p:nvPr>
            <p:ph type="dt" sz="half" idx="10"/>
          </p:nvPr>
        </p:nvSpPr>
        <p:spPr>
          <a:xfrm>
            <a:off x="2033588" y="6240463"/>
            <a:ext cx="1700212" cy="325437"/>
          </a:xfrm>
        </p:spPr>
        <p:txBody>
          <a:bodyPr/>
          <a:lstStyle>
            <a:lvl1pPr>
              <a:defRPr/>
            </a:lvl1pPr>
          </a:lstStyle>
          <a:p>
            <a:fld id="{D32D89D0-AE37-4366-84DA-68B7AD868B3A}" type="datetime1">
              <a:rPr lang="it-IT" altLang="en-US"/>
              <a:pPr/>
              <a:t>12/12/2023</a:t>
            </a:fld>
            <a:endParaRPr lang="it-IT" altLang="en-US" sz="1200">
              <a:latin typeface="+mn-lt"/>
            </a:endParaRPr>
          </a:p>
        </p:txBody>
      </p:sp>
      <p:sp>
        <p:nvSpPr>
          <p:cNvPr id="5" name="Slide Number Placeholder 4"/>
          <p:cNvSpPr>
            <a:spLocks noGrp="1"/>
          </p:cNvSpPr>
          <p:nvPr>
            <p:ph type="sldNum" sz="quarter" idx="11"/>
          </p:nvPr>
        </p:nvSpPr>
        <p:spPr>
          <a:xfrm>
            <a:off x="7010400" y="0"/>
            <a:ext cx="2133600" cy="476250"/>
          </a:xfrm>
        </p:spPr>
        <p:txBody>
          <a:bodyPr/>
          <a:lstStyle>
            <a:lvl1pPr>
              <a:defRPr/>
            </a:lvl1pPr>
          </a:lstStyle>
          <a:p>
            <a:fld id="{88F14DA1-DC81-4D20-A00E-03CBA3C98222}" type="slidenum">
              <a:rPr lang="it-IT" altLang="en-US"/>
              <a:pPr/>
              <a:t>‹#›</a:t>
            </a:fld>
            <a:endParaRPr lang="it-IT" altLang="en-US"/>
          </a:p>
        </p:txBody>
      </p:sp>
    </p:spTree>
    <p:extLst>
      <p:ext uri="{BB962C8B-B14F-4D97-AF65-F5344CB8AC3E}">
        <p14:creationId xmlns:p14="http://schemas.microsoft.com/office/powerpoint/2010/main" val="13604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58FC87-FD49-4962-8216-A6A8D8F096D9}" type="slidenum">
              <a:rPr lang="en-US" altLang="en-US"/>
              <a:pPr>
                <a:defRPr/>
              </a:pPr>
              <a:t>‹#›</a:t>
            </a:fld>
            <a:endParaRPr lang="en-US" altLang="en-US"/>
          </a:p>
        </p:txBody>
      </p:sp>
    </p:spTree>
    <p:extLst>
      <p:ext uri="{BB962C8B-B14F-4D97-AF65-F5344CB8AC3E}">
        <p14:creationId xmlns:p14="http://schemas.microsoft.com/office/powerpoint/2010/main" val="31625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Modifica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31E17-50F0-4A51-83F8-5CDF4C0177C3}" type="slidenum">
              <a:rPr lang="en-US" altLang="en-US"/>
              <a:pPr>
                <a:defRPr/>
              </a:pPr>
              <a:t>‹#›</a:t>
            </a:fld>
            <a:endParaRPr lang="en-US" altLang="en-US"/>
          </a:p>
        </p:txBody>
      </p:sp>
    </p:spTree>
    <p:extLst>
      <p:ext uri="{BB962C8B-B14F-4D97-AF65-F5344CB8AC3E}">
        <p14:creationId xmlns:p14="http://schemas.microsoft.com/office/powerpoint/2010/main" val="236954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1D8A1-B0AE-430F-97C2-2960FDFD9B58}" type="slidenum">
              <a:rPr lang="en-US" altLang="en-US"/>
              <a:pPr>
                <a:defRPr/>
              </a:pPr>
              <a:t>‹#›</a:t>
            </a:fld>
            <a:endParaRPr lang="en-US" altLang="en-US"/>
          </a:p>
        </p:txBody>
      </p:sp>
    </p:spTree>
    <p:extLst>
      <p:ext uri="{BB962C8B-B14F-4D97-AF65-F5344CB8AC3E}">
        <p14:creationId xmlns:p14="http://schemas.microsoft.com/office/powerpoint/2010/main" val="6039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FC2B2E-B4A2-4C54-B60C-4EF2399D47C3}" type="slidenum">
              <a:rPr lang="en-US" altLang="en-US"/>
              <a:pPr>
                <a:defRPr/>
              </a:pPr>
              <a:t>‹#›</a:t>
            </a:fld>
            <a:endParaRPr lang="en-US" altLang="en-US"/>
          </a:p>
        </p:txBody>
      </p:sp>
    </p:spTree>
    <p:extLst>
      <p:ext uri="{BB962C8B-B14F-4D97-AF65-F5344CB8AC3E}">
        <p14:creationId xmlns:p14="http://schemas.microsoft.com/office/powerpoint/2010/main" val="403382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19F4B-016E-4E61-B679-499B05E5346C}" type="slidenum">
              <a:rPr lang="en-US" altLang="en-US"/>
              <a:pPr>
                <a:defRPr/>
              </a:pPr>
              <a:t>‹#›</a:t>
            </a:fld>
            <a:endParaRPr lang="en-US" altLang="en-US"/>
          </a:p>
        </p:txBody>
      </p:sp>
    </p:spTree>
    <p:extLst>
      <p:ext uri="{BB962C8B-B14F-4D97-AF65-F5344CB8AC3E}">
        <p14:creationId xmlns:p14="http://schemas.microsoft.com/office/powerpoint/2010/main" val="1914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C0DE0E1-2B17-4668-88F7-DC8E16E48B14}" type="slidenum">
              <a:rPr lang="en-US" altLang="en-US"/>
              <a:pPr>
                <a:defRPr/>
              </a:pPr>
              <a:t>‹#›</a:t>
            </a:fld>
            <a:endParaRPr lang="en-US" altLang="en-US"/>
          </a:p>
        </p:txBody>
      </p:sp>
    </p:spTree>
    <p:extLst>
      <p:ext uri="{BB962C8B-B14F-4D97-AF65-F5344CB8AC3E}">
        <p14:creationId xmlns:p14="http://schemas.microsoft.com/office/powerpoint/2010/main" val="1323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2B7D3F-5233-4DFB-98C4-C6ED15A9C022}" type="slidenum">
              <a:rPr lang="en-US" altLang="en-US"/>
              <a:pPr>
                <a:defRPr/>
              </a:pPr>
              <a:t>‹#›</a:t>
            </a:fld>
            <a:endParaRPr lang="en-US" altLang="en-US"/>
          </a:p>
        </p:txBody>
      </p:sp>
    </p:spTree>
    <p:extLst>
      <p:ext uri="{BB962C8B-B14F-4D97-AF65-F5344CB8AC3E}">
        <p14:creationId xmlns:p14="http://schemas.microsoft.com/office/powerpoint/2010/main" val="1680346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16DE2-E929-45EC-85F9-7709290B7650}" type="slidenum">
              <a:rPr lang="en-US" altLang="en-US"/>
              <a:pPr>
                <a:defRPr/>
              </a:pPr>
              <a:t>‹#›</a:t>
            </a:fld>
            <a:endParaRPr lang="en-US" altLang="en-US"/>
          </a:p>
        </p:txBody>
      </p:sp>
    </p:spTree>
    <p:extLst>
      <p:ext uri="{BB962C8B-B14F-4D97-AF65-F5344CB8AC3E}">
        <p14:creationId xmlns:p14="http://schemas.microsoft.com/office/powerpoint/2010/main" val="5057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CBF733-B218-4889-B0B3-BA1D628A56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60.emf"/></Relationships>
</file>

<file path=ppt/slides/_rels/slide102.x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64.emf"/><Relationship Id="rId7" Type="http://schemas.openxmlformats.org/officeDocument/2006/relationships/image" Target="../media/image168.emf"/><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67.emf"/><Relationship Id="rId5" Type="http://schemas.openxmlformats.org/officeDocument/2006/relationships/image" Target="../media/image166.emf"/><Relationship Id="rId4" Type="http://schemas.openxmlformats.org/officeDocument/2006/relationships/image" Target="../media/image165.emf"/></Relationships>
</file>

<file path=ppt/slides/_rels/slide106.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image" Target="../media/image174.emf"/><Relationship Id="rId3" Type="http://schemas.openxmlformats.org/officeDocument/2006/relationships/image" Target="../media/image170.emf"/><Relationship Id="rId7" Type="http://schemas.openxmlformats.org/officeDocument/2006/relationships/image" Target="../media/image173.emf"/><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172.emf"/><Relationship Id="rId5" Type="http://schemas.openxmlformats.org/officeDocument/2006/relationships/image" Target="../media/image166.emf"/><Relationship Id="rId4" Type="http://schemas.openxmlformats.org/officeDocument/2006/relationships/image" Target="../media/image171.emf"/><Relationship Id="rId9" Type="http://schemas.openxmlformats.org/officeDocument/2006/relationships/image" Target="../media/image175.emf"/></Relationships>
</file>

<file path=ppt/slides/_rels/slide108.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0.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image" Target="../media/image182.emf"/><Relationship Id="rId3" Type="http://schemas.openxmlformats.org/officeDocument/2006/relationships/notesSlide" Target="../notesSlides/notesSlide104.xml"/><Relationship Id="rId7"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3.bin"/><Relationship Id="rId5" Type="http://schemas.openxmlformats.org/officeDocument/2006/relationships/image" Target="../media/image181.emf"/><Relationship Id="rId4" Type="http://schemas.openxmlformats.org/officeDocument/2006/relationships/image" Target="../media/image180.emf"/></Relationships>
</file>

<file path=ppt/slides/_rels/slide112.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85.emf"/></Relationships>
</file>

<file path=ppt/slides/_rels/slide114.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image" Target="../media/image187.emf"/></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88.wmf"/><Relationship Id="rId5" Type="http://schemas.openxmlformats.org/officeDocument/2006/relationships/oleObject" Target="../embeddings/oleObject44.bin"/><Relationship Id="rId4" Type="http://schemas.openxmlformats.org/officeDocument/2006/relationships/image" Target="../media/image18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7.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9.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1.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47.wmf"/></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4.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4.wmf"/><Relationship Id="rId4" Type="http://schemas.openxmlformats.org/officeDocument/2006/relationships/oleObject" Target="../embeddings/oleObject7.bin"/><Relationship Id="rId9" Type="http://schemas.openxmlformats.org/officeDocument/2006/relationships/image" Target="../media/image56.wmf"/></Relationships>
</file>

<file path=ppt/slides/_rels/slide4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45.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6.wmf"/><Relationship Id="rId5" Type="http://schemas.openxmlformats.org/officeDocument/2006/relationships/oleObject" Target="../embeddings/oleObject10.bin"/><Relationship Id="rId10" Type="http://schemas.openxmlformats.org/officeDocument/2006/relationships/image" Target="../media/image58.wmf"/><Relationship Id="rId4" Type="http://schemas.openxmlformats.org/officeDocument/2006/relationships/image" Target="../media/image59.emf"/><Relationship Id="rId9"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64.wmf"/><Relationship Id="rId3" Type="http://schemas.openxmlformats.org/officeDocument/2006/relationships/notesSlide" Target="../notesSlides/notesSlide46.xml"/><Relationship Id="rId7" Type="http://schemas.openxmlformats.org/officeDocument/2006/relationships/image" Target="../media/image61.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62.wmf"/><Relationship Id="rId1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69.wmf"/><Relationship Id="rId3" Type="http://schemas.openxmlformats.org/officeDocument/2006/relationships/notesSlide" Target="../notesSlides/notesSlide47.xml"/><Relationship Id="rId7" Type="http://schemas.openxmlformats.org/officeDocument/2006/relationships/image" Target="../media/image67.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68.wmf"/><Relationship Id="rId5" Type="http://schemas.openxmlformats.org/officeDocument/2006/relationships/image" Target="../media/image66.wmf"/><Relationship Id="rId15" Type="http://schemas.openxmlformats.org/officeDocument/2006/relationships/image" Target="../media/image70.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63.wmf"/><Relationship Id="rId1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71.wmf"/><Relationship Id="rId4" Type="http://schemas.openxmlformats.org/officeDocument/2006/relationships/oleObject" Target="../embeddings/oleObject25.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49.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75.wmf"/><Relationship Id="rId5" Type="http://schemas.openxmlformats.org/officeDocument/2006/relationships/image" Target="../media/image77.emf"/><Relationship Id="rId10" Type="http://schemas.openxmlformats.org/officeDocument/2006/relationships/oleObject" Target="../embeddings/oleObject29.bin"/><Relationship Id="rId4" Type="http://schemas.openxmlformats.org/officeDocument/2006/relationships/image" Target="../media/image76.emf"/><Relationship Id="rId9" Type="http://schemas.openxmlformats.org/officeDocument/2006/relationships/image" Target="../media/image74.w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79.emf"/></Relationships>
</file>

<file path=ppt/slides/_rels/slide51.x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52.x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7.emf"/><Relationship Id="rId4" Type="http://schemas.openxmlformats.org/officeDocument/2006/relationships/image" Target="../media/image82.emf"/></Relationships>
</file>

<file path=ppt/slides/_rels/slide5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5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57.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notesSlide" Target="../notesSlides/notesSlide59.xml"/><Relationship Id="rId7" Type="http://schemas.openxmlformats.org/officeDocument/2006/relationships/oleObject" Target="../embeddings/oleObject31.bin"/><Relationship Id="rId12" Type="http://schemas.openxmlformats.org/officeDocument/2006/relationships/image" Target="../media/image96.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93.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95.wmf"/><Relationship Id="rId4" Type="http://schemas.openxmlformats.org/officeDocument/2006/relationships/image" Target="../media/image97.png"/><Relationship Id="rId9" Type="http://schemas.openxmlformats.org/officeDocument/2006/relationships/oleObject" Target="../embeddings/oleObject32.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102.wmf"/><Relationship Id="rId3" Type="http://schemas.openxmlformats.org/officeDocument/2006/relationships/notesSlide" Target="../notesSlides/notesSlide60.xml"/><Relationship Id="rId7" Type="http://schemas.openxmlformats.org/officeDocument/2006/relationships/image" Target="../media/image99.w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100.wmf"/></Relationships>
</file>

<file path=ppt/slides/_rels/slide6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5.emf"/><Relationship Id="rId4" Type="http://schemas.openxmlformats.org/officeDocument/2006/relationships/image" Target="../media/image104.emf"/></Relationships>
</file>

<file path=ppt/slides/_rels/slide63.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08.emf"/><Relationship Id="rId4" Type="http://schemas.openxmlformats.org/officeDocument/2006/relationships/image" Target="../media/image107.emf"/></Relationships>
</file>

<file path=ppt/slides/_rels/slide64.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5.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18.emf"/></Relationships>
</file>

<file path=ppt/slides/_rels/slide74.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notesSlide" Target="../notesSlides/notesSlide73.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22.wmf"/><Relationship Id="rId5" Type="http://schemas.openxmlformats.org/officeDocument/2006/relationships/oleObject" Target="../embeddings/oleObject39.bin"/><Relationship Id="rId4" Type="http://schemas.openxmlformats.org/officeDocument/2006/relationships/image" Target="../media/image12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26.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125.wmf"/><Relationship Id="rId4" Type="http://schemas.openxmlformats.org/officeDocument/2006/relationships/oleObject" Target="../embeddings/oleObject41.bin"/></Relationships>
</file>

<file path=ppt/slides/_rels/slide7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81.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136.png"/><Relationship Id="rId4" Type="http://schemas.openxmlformats.org/officeDocument/2006/relationships/image" Target="../media/image13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41.emf"/></Relationships>
</file>

<file path=ppt/slides/_rels/slide87.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44.emf"/><Relationship Id="rId4" Type="http://schemas.openxmlformats.org/officeDocument/2006/relationships/image" Target="../media/image143.emf"/></Relationships>
</file>

<file path=ppt/slides/_rels/slide88.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46.emf"/></Relationships>
</file>

<file path=ppt/slides/_rels/slide89.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52.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56.emf"/></Relationships>
</file>

<file path=ppt/slides/_rels/slide99.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ter of Science in Environmental Meteo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85800" y="309082"/>
            <a:ext cx="7772400" cy="1143000"/>
          </a:xfrm>
        </p:spPr>
        <p:txBody>
          <a:bodyPr rtlCol="0">
            <a:normAutofit fontScale="90000"/>
          </a:bodyPr>
          <a:lstStyle/>
          <a:p>
            <a:pPr eaLnBrk="1" fontAlgn="auto" hangingPunct="1">
              <a:spcAft>
                <a:spcPts val="0"/>
              </a:spcAft>
              <a:defRPr/>
            </a:pPr>
            <a:r>
              <a:rPr lang="it-IT" sz="2400"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Trento</a:t>
            </a:r>
            <a:br>
              <a:rPr lang="it-IT"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Master of Science in Environmental </a:t>
            </a:r>
            <a: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Meteorology</a:t>
            </a:r>
            <a:br>
              <a:rPr lang="en-GB" sz="24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GB" sz="2400"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https://international.unitn.it/environmental-meteorology</a:t>
            </a:r>
            <a:endParaRPr lang="en-GB" sz="24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076" name="Titolo 1"/>
          <p:cNvSpPr txBox="1">
            <a:spLocks/>
          </p:cNvSpPr>
          <p:nvPr/>
        </p:nvSpPr>
        <p:spPr bwMode="auto">
          <a:xfrm>
            <a:off x="776288"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514350" indent="-171450">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4200" b="1">
                <a:solidFill>
                  <a:srgbClr val="FF0000"/>
                </a:solidFill>
                <a:latin typeface="Tahoma" panose="020B0604030504040204" pitchFamily="34" charset="0"/>
                <a:cs typeface="Tahoma" panose="020B0604030504040204" pitchFamily="34" charset="0"/>
              </a:rPr>
              <a:t>Environmental Physical Chemistry</a:t>
            </a:r>
          </a:p>
        </p:txBody>
      </p:sp>
      <p:sp>
        <p:nvSpPr>
          <p:cNvPr id="3077" name="Titolo 4"/>
          <p:cNvSpPr txBox="1">
            <a:spLocks/>
          </p:cNvSpPr>
          <p:nvPr/>
        </p:nvSpPr>
        <p:spPr bwMode="auto">
          <a:xfrm>
            <a:off x="719138" y="3892154"/>
            <a:ext cx="78867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en-US" sz="4000" b="1" dirty="0" smtClean="0">
                <a:solidFill>
                  <a:srgbClr val="3333FF"/>
                </a:solidFill>
                <a:latin typeface="Tahoma" panose="020B0604030504040204" pitchFamily="34" charset="0"/>
                <a:cs typeface="Tahoma" panose="020B0604030504040204" pitchFamily="34" charset="0"/>
              </a:rPr>
              <a:t>Particles in the atmosphere</a:t>
            </a:r>
            <a:endParaRPr lang="en-GB" altLang="en-US" sz="4000" b="1" dirty="0">
              <a:solidFill>
                <a:srgbClr val="3333FF"/>
              </a:solidFill>
              <a:latin typeface="Tahoma" panose="020B0604030504040204" pitchFamily="34" charset="0"/>
              <a:cs typeface="Tahoma" panose="020B0604030504040204" pitchFamily="34" charset="0"/>
            </a:endParaRPr>
          </a:p>
        </p:txBody>
      </p:sp>
      <p:sp>
        <p:nvSpPr>
          <p:cNvPr id="6" name="Text Box 3"/>
          <p:cNvSpPr txBox="1">
            <a:spLocks noChangeArrowheads="1"/>
          </p:cNvSpPr>
          <p:nvPr/>
        </p:nvSpPr>
        <p:spPr bwMode="auto">
          <a:xfrm>
            <a:off x="1693701" y="5732238"/>
            <a:ext cx="575659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Daniela Ascenzi</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Dept. Physics, University of Trento, Italy</a:t>
            </a:r>
          </a:p>
          <a:p>
            <a:pPr algn="ctr"/>
            <a:r>
              <a:rPr lang="it-IT" altLang="en-US" sz="2200" dirty="0" smtClean="0">
                <a:latin typeface="Tahoma" panose="020B0604030504040204" pitchFamily="34" charset="0"/>
                <a:ea typeface="Tahoma" panose="020B0604030504040204" pitchFamily="34" charset="0"/>
                <a:cs typeface="Tahoma" panose="020B0604030504040204" pitchFamily="34" charset="0"/>
              </a:rPr>
              <a:t>e-mail: daniela.ascenzi@unitn.it</a:t>
            </a:r>
          </a:p>
        </p:txBody>
      </p:sp>
      <p:sp>
        <p:nvSpPr>
          <p:cNvPr id="7" name="Text Box 3"/>
          <p:cNvSpPr txBox="1">
            <a:spLocks noChangeArrowheads="1"/>
          </p:cNvSpPr>
          <p:nvPr/>
        </p:nvSpPr>
        <p:spPr bwMode="auto">
          <a:xfrm>
            <a:off x="3532013" y="1474113"/>
            <a:ext cx="22609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 2023-24</a:t>
            </a:r>
          </a:p>
          <a:p>
            <a:pPr algn="ct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it-IT" altLang="en-US" sz="22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9072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Global emission source strengths (Tg year</a:t>
            </a:r>
            <a:r>
              <a:rPr lang="it-IT" altLang="en-US" sz="3500" baseline="30000" dirty="0" smtClean="0">
                <a:solidFill>
                  <a:srgbClr val="3333FF"/>
                </a:solidFill>
                <a:latin typeface="Tahoma" panose="020B0604030504040204" pitchFamily="34" charset="0"/>
                <a:cs typeface="Tahoma" panose="020B0604030504040204" pitchFamily="34" charset="0"/>
              </a:rPr>
              <a:t>-1</a:t>
            </a:r>
            <a:r>
              <a:rPr lang="it-IT" altLang="en-US" sz="3500" dirty="0" smtClean="0">
                <a:solidFill>
                  <a:srgbClr val="3333FF"/>
                </a:solidFill>
                <a:latin typeface="Tahoma" panose="020B0604030504040204" pitchFamily="34" charset="0"/>
                <a:cs typeface="Tahoma" panose="020B0604030504040204" pitchFamily="34" charset="0"/>
              </a:rPr>
              <a: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34988" y="1034835"/>
            <a:ext cx="8004514" cy="4823777"/>
          </a:xfrm>
          <a:prstGeom prst="rect">
            <a:avLst/>
          </a:prstGeom>
        </p:spPr>
      </p:pic>
      <p:sp>
        <p:nvSpPr>
          <p:cNvPr id="2" name="Oval 1"/>
          <p:cNvSpPr/>
          <p:nvPr/>
        </p:nvSpPr>
        <p:spPr bwMode="auto">
          <a:xfrm>
            <a:off x="5535560" y="1708693"/>
            <a:ext cx="727587" cy="40312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TextBox 2"/>
          <p:cNvSpPr txBox="1"/>
          <p:nvPr/>
        </p:nvSpPr>
        <p:spPr>
          <a:xfrm>
            <a:off x="393291" y="6010756"/>
            <a:ext cx="7983793" cy="707886"/>
          </a:xfrm>
          <a:prstGeom prst="rect">
            <a:avLst/>
          </a:prstGeom>
          <a:noFill/>
        </p:spPr>
        <p:txBody>
          <a:bodyPr wrap="square" rtlCol="0">
            <a:spAutoFit/>
          </a:bodyPr>
          <a:lstStyle/>
          <a:p>
            <a:r>
              <a:rPr lang="it-IT" sz="2200" dirty="0" smtClean="0">
                <a:solidFill>
                  <a:srgbClr val="FF0000"/>
                </a:solidFill>
              </a:rPr>
              <a:t>*</a:t>
            </a:r>
            <a:r>
              <a:rPr lang="it-IT" dirty="0" smtClean="0">
                <a:solidFill>
                  <a:srgbClr val="FF0000"/>
                </a:solidFill>
              </a:rPr>
              <a:t> Production in large amount from natural sources but mainly coarse </a:t>
            </a:r>
            <a:r>
              <a:rPr lang="it-IT" dirty="0" smtClean="0">
                <a:solidFill>
                  <a:srgbClr val="FF0000"/>
                </a:solidFill>
                <a:sym typeface="Symbol" panose="05050102010706020507" pitchFamily="18" charset="2"/>
              </a:rPr>
              <a:t> minor health issues</a:t>
            </a:r>
            <a:endParaRPr lang="en-US" dirty="0">
              <a:solidFill>
                <a:srgbClr val="FF0000"/>
              </a:solidFill>
            </a:endParaRPr>
          </a:p>
        </p:txBody>
      </p:sp>
      <p:sp>
        <p:nvSpPr>
          <p:cNvPr id="4" name="Rectangle 3"/>
          <p:cNvSpPr/>
          <p:nvPr/>
        </p:nvSpPr>
        <p:spPr>
          <a:xfrm>
            <a:off x="6125930" y="1540922"/>
            <a:ext cx="274434" cy="369332"/>
          </a:xfrm>
          <a:prstGeom prst="rect">
            <a:avLst/>
          </a:prstGeom>
        </p:spPr>
        <p:txBody>
          <a:bodyPr wrap="none">
            <a:spAutoFit/>
          </a:bodyPr>
          <a:lstStyle/>
          <a:p>
            <a:r>
              <a:rPr lang="it-IT" dirty="0">
                <a:solidFill>
                  <a:srgbClr val="FF0000"/>
                </a:solidFill>
              </a:rPr>
              <a:t>*</a:t>
            </a:r>
            <a:endParaRPr lang="en-US" dirty="0"/>
          </a:p>
        </p:txBody>
      </p:sp>
    </p:spTree>
    <p:extLst>
      <p:ext uri="{BB962C8B-B14F-4D97-AF65-F5344CB8AC3E}">
        <p14:creationId xmlns:p14="http://schemas.microsoft.com/office/powerpoint/2010/main" val="15662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 b="30038"/>
          <a:stretch/>
        </p:blipFill>
        <p:spPr>
          <a:xfrm>
            <a:off x="484884" y="1730403"/>
            <a:ext cx="7624380" cy="3383280"/>
          </a:xfrm>
          <a:prstGeom prst="rect">
            <a:avLst/>
          </a:prstGeom>
        </p:spPr>
      </p:pic>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 models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84884" y="854749"/>
            <a:ext cx="7138926" cy="830997"/>
          </a:xfrm>
          <a:prstGeom prst="rect">
            <a:avLst/>
          </a:prstGeom>
          <a:ln w="38100">
            <a:solidFill>
              <a:srgbClr val="00B050"/>
            </a:solidFill>
          </a:ln>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NH</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amines </a:t>
            </a:r>
            <a:r>
              <a:rPr lang="en-US" sz="2400" dirty="0" smtClean="0">
                <a:latin typeface="Tahoma" panose="020B0604030504040204" pitchFamily="34" charset="0"/>
                <a:ea typeface="Tahoma" panose="020B0604030504040204" pitchFamily="34" charset="0"/>
                <a:cs typeface="Tahoma" panose="020B0604030504040204" pitchFamily="34" charset="0"/>
              </a:rPr>
              <a:t>are important due to ability to cluster efficiently with 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latin typeface="Tahoma" panose="020B0604030504040204" pitchFamily="34" charset="0"/>
                <a:ea typeface="Tahoma" panose="020B0604030504040204" pitchFamily="34" charset="0"/>
                <a:cs typeface="Tahoma" panose="020B0604030504040204" pitchFamily="34" charset="0"/>
              </a:rPr>
              <a:t>4</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5966425" y="4313730"/>
            <a:ext cx="3097565" cy="1391150"/>
          </a:xfrm>
          <a:prstGeom prst="rect">
            <a:avLst/>
          </a:prstGeom>
          <a:ln w="28575">
            <a:solidFill>
              <a:srgbClr val="FF0000"/>
            </a:solidFill>
          </a:ln>
        </p:spPr>
        <p:txBody>
          <a:bodyPr wrap="square" lIns="91440" tIns="18288" rIns="0" bIns="18288">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Ions </a:t>
            </a:r>
            <a:r>
              <a:rPr lang="en-US" sz="2200" dirty="0" smtClean="0">
                <a:latin typeface="Tahoma" panose="020B0604030504040204" pitchFamily="34" charset="0"/>
                <a:ea typeface="Tahoma" panose="020B0604030504040204" pitchFamily="34" charset="0"/>
                <a:cs typeface="Tahoma" panose="020B0604030504040204" pitchFamily="34" charset="0"/>
              </a:rPr>
              <a:t>may enhance clustering (for unstable neutral clusters, low </a:t>
            </a:r>
            <a:r>
              <a:rPr lang="en-US" sz="2200" dirty="0" err="1" smtClean="0">
                <a:latin typeface="Tahoma" panose="020B0604030504040204" pitchFamily="34" charset="0"/>
                <a:ea typeface="Tahoma" panose="020B0604030504040204" pitchFamily="34" charset="0"/>
                <a:cs typeface="Tahoma" panose="020B0604030504040204" pitchFamily="34" charset="0"/>
              </a:rPr>
              <a:t>vapour</a:t>
            </a:r>
            <a:r>
              <a:rPr lang="en-US" sz="2200" dirty="0" smtClean="0">
                <a:latin typeface="Tahoma" panose="020B0604030504040204" pitchFamily="34" charset="0"/>
                <a:ea typeface="Tahoma" panose="020B0604030504040204" pitchFamily="34" charset="0"/>
                <a:cs typeface="Tahoma" panose="020B0604030504040204" pitchFamily="34" charset="0"/>
              </a:rPr>
              <a:t> concentrations</a:t>
            </a:r>
            <a:endParaRPr lang="en-US" sz="2200" baseline="-250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3"/>
          <a:srcRect l="1267" t="80058" r="388" b="-861"/>
          <a:stretch/>
        </p:blipFill>
        <p:spPr>
          <a:xfrm>
            <a:off x="484884" y="5852160"/>
            <a:ext cx="7498080" cy="1005840"/>
          </a:xfrm>
          <a:prstGeom prst="rect">
            <a:avLst/>
          </a:prstGeom>
        </p:spPr>
      </p:pic>
      <p:sp>
        <p:nvSpPr>
          <p:cNvPr id="10" name="Freeform 9"/>
          <p:cNvSpPr/>
          <p:nvPr/>
        </p:nvSpPr>
        <p:spPr bwMode="auto">
          <a:xfrm>
            <a:off x="244265" y="1211580"/>
            <a:ext cx="1881715" cy="3543300"/>
          </a:xfrm>
          <a:custGeom>
            <a:avLst/>
            <a:gdLst>
              <a:gd name="connsiteX0" fmla="*/ 75775 w 1881715"/>
              <a:gd name="connsiteY0" fmla="*/ 0 h 3543300"/>
              <a:gd name="connsiteX1" fmla="*/ 212935 w 1881715"/>
              <a:gd name="connsiteY1" fmla="*/ 2834640 h 3543300"/>
              <a:gd name="connsiteX2" fmla="*/ 1881715 w 1881715"/>
              <a:gd name="connsiteY2" fmla="*/ 3543300 h 3543300"/>
            </a:gdLst>
            <a:ahLst/>
            <a:cxnLst>
              <a:cxn ang="0">
                <a:pos x="connsiteX0" y="connsiteY0"/>
              </a:cxn>
              <a:cxn ang="0">
                <a:pos x="connsiteX1" y="connsiteY1"/>
              </a:cxn>
              <a:cxn ang="0">
                <a:pos x="connsiteX2" y="connsiteY2"/>
              </a:cxn>
            </a:cxnLst>
            <a:rect l="l" t="t" r="r" b="b"/>
            <a:pathLst>
              <a:path w="1881715" h="3543300">
                <a:moveTo>
                  <a:pt x="75775" y="0"/>
                </a:moveTo>
                <a:cubicBezTo>
                  <a:pt x="-6140" y="1122045"/>
                  <a:pt x="-88055" y="2244090"/>
                  <a:pt x="212935" y="2834640"/>
                </a:cubicBezTo>
                <a:cubicBezTo>
                  <a:pt x="513925" y="3425190"/>
                  <a:pt x="1197820" y="3484245"/>
                  <a:pt x="1881715" y="3543300"/>
                </a:cubicBezTo>
              </a:path>
            </a:pathLst>
          </a:custGeom>
          <a:noFill/>
          <a:ln w="38100" cap="flat" cmpd="sng" algn="ctr">
            <a:solidFill>
              <a:srgbClr val="00B05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 name="Freeform 12"/>
          <p:cNvSpPr/>
          <p:nvPr/>
        </p:nvSpPr>
        <p:spPr bwMode="auto">
          <a:xfrm>
            <a:off x="4960620" y="4766310"/>
            <a:ext cx="845820" cy="685800"/>
          </a:xfrm>
          <a:custGeom>
            <a:avLst/>
            <a:gdLst>
              <a:gd name="connsiteX0" fmla="*/ 845820 w 845820"/>
              <a:gd name="connsiteY0" fmla="*/ 685800 h 685800"/>
              <a:gd name="connsiteX1" fmla="*/ 171450 w 845820"/>
              <a:gd name="connsiteY1" fmla="*/ 491490 h 685800"/>
              <a:gd name="connsiteX2" fmla="*/ 0 w 845820"/>
              <a:gd name="connsiteY2" fmla="*/ 0 h 685800"/>
            </a:gdLst>
            <a:ahLst/>
            <a:cxnLst>
              <a:cxn ang="0">
                <a:pos x="connsiteX0" y="connsiteY0"/>
              </a:cxn>
              <a:cxn ang="0">
                <a:pos x="connsiteX1" y="connsiteY1"/>
              </a:cxn>
              <a:cxn ang="0">
                <a:pos x="connsiteX2" y="connsiteY2"/>
              </a:cxn>
            </a:cxnLst>
            <a:rect l="l" t="t" r="r" b="b"/>
            <a:pathLst>
              <a:path w="845820" h="685800">
                <a:moveTo>
                  <a:pt x="845820" y="685800"/>
                </a:moveTo>
                <a:cubicBezTo>
                  <a:pt x="579120" y="645795"/>
                  <a:pt x="312420" y="605790"/>
                  <a:pt x="171450" y="491490"/>
                </a:cubicBezTo>
                <a:cubicBezTo>
                  <a:pt x="30480" y="377190"/>
                  <a:pt x="15240" y="188595"/>
                  <a:pt x="0" y="0"/>
                </a:cubicBezTo>
              </a:path>
            </a:pathLst>
          </a:custGeom>
          <a:noFill/>
          <a:ln w="381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67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 observations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75402" y="1353472"/>
            <a:ext cx="7327933" cy="4224480"/>
          </a:xfrm>
          <a:prstGeom prst="rect">
            <a:avLst/>
          </a:prstGeom>
        </p:spPr>
      </p:pic>
      <p:sp>
        <p:nvSpPr>
          <p:cNvPr id="12" name="TextBox 11"/>
          <p:cNvSpPr txBox="1"/>
          <p:nvPr/>
        </p:nvSpPr>
        <p:spPr>
          <a:xfrm>
            <a:off x="1091726" y="804400"/>
            <a:ext cx="6860340" cy="477054"/>
          </a:xfrm>
          <a:prstGeom prst="rect">
            <a:avLst/>
          </a:prstGeom>
          <a:noFill/>
        </p:spPr>
        <p:txBody>
          <a:bodyPr wrap="none" rtlCol="0">
            <a:spAutoFit/>
          </a:bodyPr>
          <a:lstStyle/>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NPF happens just about everywhere one looks!</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4"/>
          <a:stretch>
            <a:fillRect/>
          </a:stretch>
        </p:blipFill>
        <p:spPr>
          <a:xfrm>
            <a:off x="239272" y="5649970"/>
            <a:ext cx="8207896" cy="1029669"/>
          </a:xfrm>
          <a:prstGeom prst="rect">
            <a:avLst/>
          </a:prstGeom>
        </p:spPr>
      </p:pic>
      <p:sp>
        <p:nvSpPr>
          <p:cNvPr id="16" name="Rectangle 15"/>
          <p:cNvSpPr/>
          <p:nvPr/>
        </p:nvSpPr>
        <p:spPr>
          <a:xfrm>
            <a:off x="5647197" y="6304002"/>
            <a:ext cx="2799971" cy="553998"/>
          </a:xfrm>
          <a:prstGeom prst="rect">
            <a:avLst/>
          </a:prstGeom>
          <a:solidFill>
            <a:schemeClr val="bg1"/>
          </a:solidFill>
        </p:spPr>
        <p:txBody>
          <a:bodyPr wrap="square">
            <a:spAutoFit/>
          </a:bodyPr>
          <a:lstStyle/>
          <a:p>
            <a:r>
              <a:rPr lang="en-US" sz="1500" dirty="0" smtClean="0"/>
              <a:t>M. </a:t>
            </a:r>
            <a:r>
              <a:rPr lang="en-US" sz="1500" dirty="0" err="1" smtClean="0"/>
              <a:t>Kulmala</a:t>
            </a:r>
            <a:r>
              <a:rPr lang="en-US" sz="1500" dirty="0" smtClean="0"/>
              <a:t> et al. </a:t>
            </a:r>
            <a:r>
              <a:rPr lang="es-ES" sz="1500" dirty="0"/>
              <a:t>Aerosol </a:t>
            </a:r>
            <a:r>
              <a:rPr lang="es-ES" sz="1500" dirty="0" err="1"/>
              <a:t>Science</a:t>
            </a:r>
            <a:r>
              <a:rPr lang="es-ES" sz="1500" dirty="0"/>
              <a:t> 35 (2004) 143–176</a:t>
            </a:r>
            <a:r>
              <a:rPr lang="en-US" sz="1500" dirty="0" smtClean="0"/>
              <a:t> </a:t>
            </a:r>
            <a:endParaRPr lang="en-US" sz="1500" dirty="0"/>
          </a:p>
        </p:txBody>
      </p:sp>
    </p:spTree>
    <p:extLst>
      <p:ext uri="{BB962C8B-B14F-4D97-AF65-F5344CB8AC3E}">
        <p14:creationId xmlns:p14="http://schemas.microsoft.com/office/powerpoint/2010/main" val="17651817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 observation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96587" y="1760384"/>
            <a:ext cx="8650618" cy="2318088"/>
          </a:xfrm>
          <a:prstGeom prst="rect">
            <a:avLst/>
          </a:prstGeom>
        </p:spPr>
      </p:pic>
      <p:sp>
        <p:nvSpPr>
          <p:cNvPr id="8" name="Rectangle 7"/>
          <p:cNvSpPr/>
          <p:nvPr/>
        </p:nvSpPr>
        <p:spPr>
          <a:xfrm>
            <a:off x="484884" y="762687"/>
            <a:ext cx="7723695" cy="830997"/>
          </a:xfrm>
          <a:prstGeom prst="rect">
            <a:avLst/>
          </a:prstGeom>
        </p:spPr>
        <p:txBody>
          <a:bodyPr wrap="square">
            <a:spAutoFit/>
          </a:bodyPr>
          <a:lstStyle/>
          <a:p>
            <a:pPr algn="ctr"/>
            <a:r>
              <a:rPr lang="en-US" sz="2400" dirty="0" smtClean="0">
                <a:solidFill>
                  <a:srgbClr val="FF0000"/>
                </a:solidFill>
              </a:rPr>
              <a:t>Measurements strategies</a:t>
            </a:r>
            <a:r>
              <a:rPr lang="en-US" sz="2400" dirty="0" smtClean="0"/>
              <a:t> for particles in the nucleation mode (3-20nm)</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835214" y="4078472"/>
            <a:ext cx="7723695" cy="461665"/>
          </a:xfrm>
          <a:prstGeom prst="rect">
            <a:avLst/>
          </a:prstGeom>
        </p:spPr>
        <p:txBody>
          <a:bodyPr wrap="square">
            <a:spAutoFit/>
          </a:bodyPr>
          <a:lstStyle/>
          <a:p>
            <a:pPr algn="ctr"/>
            <a:r>
              <a:rPr lang="en-US" sz="2400" dirty="0" smtClean="0"/>
              <a:t>In addition to: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96587" y="4540137"/>
            <a:ext cx="8778247" cy="1200329"/>
          </a:xfrm>
          <a:prstGeom prst="rect">
            <a:avLst/>
          </a:prstGeom>
        </p:spPr>
        <p:txBody>
          <a:bodyPr wrap="square">
            <a:spAutoFit/>
          </a:bodyPr>
          <a:lstStyle/>
          <a:p>
            <a:pPr marL="342900" indent="-342900">
              <a:buFont typeface="Arial" panose="020B0604020202020204" pitchFamily="34" charset="0"/>
              <a:buChar char="•"/>
            </a:pPr>
            <a:r>
              <a:rPr lang="en-US" sz="2400" dirty="0" smtClean="0"/>
              <a:t>concentration measurements </a:t>
            </a:r>
            <a:r>
              <a:rPr lang="en-US" sz="2400" dirty="0"/>
              <a:t>of </a:t>
            </a:r>
            <a:r>
              <a:rPr lang="en-US" sz="2400" dirty="0" smtClean="0"/>
              <a:t>nucleating gases (</a:t>
            </a:r>
            <a:r>
              <a:rPr lang="en-US" sz="2400" dirty="0"/>
              <a:t>or </a:t>
            </a:r>
            <a:r>
              <a:rPr lang="en-US" sz="2400" dirty="0" smtClean="0"/>
              <a:t>their precursors</a:t>
            </a:r>
            <a:r>
              <a:rPr lang="en-US" sz="2400" dirty="0"/>
              <a:t>) </a:t>
            </a:r>
            <a:endParaRPr lang="en-US" sz="2400" dirty="0" smtClean="0"/>
          </a:p>
          <a:p>
            <a:pPr marL="342900" indent="-342900">
              <a:buFont typeface="Arial" panose="020B0604020202020204" pitchFamily="34" charset="0"/>
              <a:buChar char="•"/>
            </a:pPr>
            <a:r>
              <a:rPr lang="en-US" sz="2400" dirty="0" smtClean="0"/>
              <a:t>composition </a:t>
            </a:r>
            <a:r>
              <a:rPr lang="en-US" sz="2400" dirty="0"/>
              <a:t>of freshly nucleated </a:t>
            </a:r>
            <a:r>
              <a:rPr lang="en-US" sz="2400" dirty="0" smtClean="0"/>
              <a:t>particles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26548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 nucleation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31036" y="804728"/>
            <a:ext cx="8543798" cy="830997"/>
          </a:xfrm>
          <a:prstGeom prst="rect">
            <a:avLst/>
          </a:prstGeom>
        </p:spPr>
        <p:txBody>
          <a:bodyPr wrap="squar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Several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mechanisms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have been proposed to </a:t>
            </a:r>
            <a:r>
              <a:rPr lang="en-US" sz="2400" dirty="0">
                <a:latin typeface="Tahoma" panose="020B0604030504040204" pitchFamily="34" charset="0"/>
                <a:ea typeface="Tahoma" panose="020B0604030504040204" pitchFamily="34" charset="0"/>
                <a:cs typeface="Tahoma" panose="020B0604030504040204" pitchFamily="34" charset="0"/>
              </a:rPr>
              <a:t>describe </a:t>
            </a:r>
            <a:r>
              <a:rPr lang="en-US" sz="2400" dirty="0" smtClean="0">
                <a:latin typeface="Tahoma" panose="020B0604030504040204" pitchFamily="34" charset="0"/>
                <a:ea typeface="Tahoma" panose="020B0604030504040204" pitchFamily="34" charset="0"/>
                <a:cs typeface="Tahoma" panose="020B0604030504040204" pitchFamily="34" charset="0"/>
              </a:rPr>
              <a:t>the initial particle formation (generation of nm-sized clusters)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742951" y="1655112"/>
            <a:ext cx="8231883" cy="193899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heterogeneous nucleation </a:t>
            </a:r>
            <a:r>
              <a:rPr lang="en-US" sz="2400" dirty="0">
                <a:latin typeface="Tahoma" panose="020B0604030504040204" pitchFamily="34" charset="0"/>
                <a:ea typeface="Tahoma" panose="020B0604030504040204" pitchFamily="34" charset="0"/>
                <a:cs typeface="Tahoma" panose="020B0604030504040204" pitchFamily="34" charset="0"/>
              </a:rPr>
              <a:t>of organic </a:t>
            </a:r>
            <a:r>
              <a:rPr lang="en-US" sz="2400" dirty="0" smtClean="0">
                <a:latin typeface="Tahoma" panose="020B0604030504040204" pitchFamily="34" charset="0"/>
                <a:ea typeface="Tahoma" panose="020B0604030504040204" pitchFamily="34" charset="0"/>
                <a:cs typeface="Tahoma" panose="020B0604030504040204" pitchFamily="34" charset="0"/>
              </a:rPr>
              <a:t>vapors</a:t>
            </a:r>
          </a:p>
          <a:p>
            <a:pPr marL="342900" indent="-342900">
              <a:buFont typeface="Arial" panose="020B0604020202020204" pitchFamily="34" charset="0"/>
              <a:buChar cha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heterogeneous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reactions </a:t>
            </a:r>
            <a:r>
              <a:rPr lang="en-US" sz="2400" dirty="0">
                <a:latin typeface="Tahoma" panose="020B0604030504040204" pitchFamily="34" charset="0"/>
                <a:ea typeface="Tahoma" panose="020B0604030504040204" pitchFamily="34" charset="0"/>
                <a:cs typeface="Tahoma" panose="020B0604030504040204" pitchFamily="34" charset="0"/>
              </a:rPr>
              <a:t>between clusters and </a:t>
            </a:r>
            <a:r>
              <a:rPr lang="en-US" sz="2400" dirty="0" smtClean="0">
                <a:latin typeface="Tahoma" panose="020B0604030504040204" pitchFamily="34" charset="0"/>
                <a:ea typeface="Tahoma" panose="020B0604030504040204" pitchFamily="34" charset="0"/>
                <a:cs typeface="Tahoma" panose="020B0604030504040204" pitchFamily="34" charset="0"/>
              </a:rPr>
              <a:t>organic vapors</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adsorption of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organics</a:t>
            </a:r>
            <a:r>
              <a:rPr lang="en-US" sz="2400" dirty="0">
                <a:latin typeface="Tahoma" panose="020B0604030504040204" pitchFamily="34" charset="0"/>
                <a:ea typeface="Tahoma" panose="020B0604030504040204" pitchFamily="34" charset="0"/>
                <a:cs typeface="Tahoma" panose="020B0604030504040204" pitchFamily="34" charset="0"/>
              </a:rPr>
              <a:t> on cluster </a:t>
            </a:r>
            <a:r>
              <a:rPr lang="en-US" sz="2400" dirty="0" smtClean="0">
                <a:latin typeface="Tahoma" panose="020B0604030504040204" pitchFamily="34" charset="0"/>
                <a:ea typeface="Tahoma" panose="020B0604030504040204" pitchFamily="34" charset="0"/>
                <a:cs typeface="Tahoma" panose="020B0604030504040204" pitchFamily="34" charset="0"/>
              </a:rPr>
              <a:t>surface</a:t>
            </a:r>
          </a:p>
          <a:p>
            <a:pPr marL="342900" indent="-342900">
              <a:buFont typeface="Arial" panose="020B0604020202020204" pitchFamily="34" charset="0"/>
              <a:buChar char="•"/>
            </a:pP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nano</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Köhler</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-type mechanism</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14562" y="4139325"/>
            <a:ext cx="4450167" cy="1938992"/>
          </a:xfrm>
          <a:prstGeom prst="rect">
            <a:avLst/>
          </a:prstGeom>
          <a:ln w="38100">
            <a:solidFill>
              <a:srgbClr val="FF0000"/>
            </a:solidFill>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activation </a:t>
            </a:r>
            <a:r>
              <a:rPr lang="en-US" sz="2400" dirty="0">
                <a:latin typeface="Tahoma" panose="020B0604030504040204" pitchFamily="34" charset="0"/>
                <a:ea typeface="Tahoma" panose="020B0604030504040204" pitchFamily="34" charset="0"/>
                <a:cs typeface="Tahoma" panose="020B0604030504040204" pitchFamily="34" charset="0"/>
              </a:rPr>
              <a:t>of nanometer-sized </a:t>
            </a:r>
            <a:r>
              <a:rPr lang="en-US" sz="2400" dirty="0" smtClean="0">
                <a:latin typeface="Tahoma" panose="020B0604030504040204" pitchFamily="34" charset="0"/>
                <a:ea typeface="Tahoma" panose="020B0604030504040204" pitchFamily="34" charset="0"/>
                <a:cs typeface="Tahoma" panose="020B0604030504040204" pitchFamily="34" charset="0"/>
              </a:rPr>
              <a:t>inorganic clusters </a:t>
            </a:r>
            <a:r>
              <a:rPr lang="en-US" sz="2400" dirty="0">
                <a:latin typeface="Tahoma" panose="020B0604030504040204" pitchFamily="34" charset="0"/>
                <a:ea typeface="Tahoma" panose="020B0604030504040204" pitchFamily="34" charset="0"/>
                <a:cs typeface="Tahoma" panose="020B0604030504040204" pitchFamily="34" charset="0"/>
              </a:rPr>
              <a:t>to growth by condensation of organic </a:t>
            </a:r>
            <a:r>
              <a:rPr lang="en-US" sz="2400" dirty="0" smtClean="0">
                <a:latin typeface="Tahoma" panose="020B0604030504040204" pitchFamily="34" charset="0"/>
                <a:ea typeface="Tahoma" panose="020B0604030504040204" pitchFamily="34" charset="0"/>
                <a:cs typeface="Tahoma" panose="020B0604030504040204" pitchFamily="34" charset="0"/>
              </a:rPr>
              <a:t>vapor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(soluble </a:t>
            </a:r>
            <a:r>
              <a:rPr lang="en-US" sz="2400" dirty="0">
                <a:latin typeface="Tahoma" panose="020B0604030504040204" pitchFamily="34" charset="0"/>
                <a:ea typeface="Tahoma" panose="020B0604030504040204" pitchFamily="34" charset="0"/>
                <a:cs typeface="Tahoma" panose="020B0604030504040204" pitchFamily="34" charset="0"/>
              </a:rPr>
              <a:t>in the inorganic compound and </a:t>
            </a:r>
            <a:r>
              <a:rPr lang="en-US" sz="2400" dirty="0" smtClean="0">
                <a:latin typeface="Tahoma" panose="020B0604030504040204" pitchFamily="34" charset="0"/>
                <a:ea typeface="Tahoma" panose="020B0604030504040204" pitchFamily="34" charset="0"/>
                <a:cs typeface="Tahoma" panose="020B0604030504040204" pitchFamily="34" charset="0"/>
              </a:rPr>
              <a:t>water)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5556170" y="3303959"/>
            <a:ext cx="3139900" cy="3449704"/>
          </a:xfrm>
          <a:prstGeom prst="rect">
            <a:avLst/>
          </a:prstGeom>
        </p:spPr>
      </p:pic>
      <p:sp>
        <p:nvSpPr>
          <p:cNvPr id="9" name="Down Arrow 8"/>
          <p:cNvSpPr/>
          <p:nvPr/>
        </p:nvSpPr>
        <p:spPr bwMode="auto">
          <a:xfrm>
            <a:off x="2103120" y="3594104"/>
            <a:ext cx="205740" cy="372106"/>
          </a:xfrm>
          <a:prstGeom prst="down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68959" y="6199665"/>
            <a:ext cx="4572000" cy="553998"/>
          </a:xfrm>
          <a:prstGeom prst="rect">
            <a:avLst/>
          </a:prstGeom>
        </p:spPr>
        <p:txBody>
          <a:bodyPr>
            <a:spAutoFit/>
          </a:bodyPr>
          <a:lstStyle/>
          <a:p>
            <a:r>
              <a:rPr lang="fi-FI" sz="1500" dirty="0" smtClean="0"/>
              <a:t>J. Kontkanen, T. Olenius, M. Kulmala et al.</a:t>
            </a:r>
            <a:endParaRPr lang="fi-FI" sz="1500" dirty="0"/>
          </a:p>
          <a:p>
            <a:r>
              <a:rPr lang="en-US" sz="1500" dirty="0" smtClean="0"/>
              <a:t>Atmos</a:t>
            </a:r>
            <a:r>
              <a:rPr lang="en-US" sz="1500" dirty="0"/>
              <a:t>. Chem. Phys., 18, 13733–13754, 2018</a:t>
            </a:r>
          </a:p>
        </p:txBody>
      </p:sp>
    </p:spTree>
    <p:extLst>
      <p:ext uri="{BB962C8B-B14F-4D97-AF65-F5344CB8AC3E}">
        <p14:creationId xmlns:p14="http://schemas.microsoft.com/office/powerpoint/2010/main" val="896703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Nano-Koehler theory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14562" y="930450"/>
            <a:ext cx="5043505" cy="5790390"/>
          </a:xfrm>
          <a:prstGeom prst="rect">
            <a:avLst/>
          </a:prstGeom>
        </p:spPr>
      </p:pic>
      <p:sp>
        <p:nvSpPr>
          <p:cNvPr id="10" name="Rectangle 9"/>
          <p:cNvSpPr/>
          <p:nvPr/>
        </p:nvSpPr>
        <p:spPr>
          <a:xfrm>
            <a:off x="6058067" y="1178264"/>
            <a:ext cx="2916767" cy="1569660"/>
          </a:xfrm>
          <a:prstGeom prst="rect">
            <a:avLst/>
          </a:prstGeom>
          <a:ln w="38100">
            <a:noFill/>
          </a:ln>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Comparison between Koehler theory and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nano</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-Koehler theory</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bwMode="auto">
          <a:xfrm>
            <a:off x="4057650" y="1405890"/>
            <a:ext cx="1120140" cy="30861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03070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Evidence of the role of H</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SO</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dirty="0" smtClean="0">
                <a:solidFill>
                  <a:srgbClr val="3333FF"/>
                </a:solidFill>
                <a:latin typeface="Tahoma" panose="020B0604030504040204" pitchFamily="34" charset="0"/>
                <a:cs typeface="Tahoma" panose="020B0604030504040204" pitchFamily="34" charset="0"/>
              </a:rPr>
              <a:t> in NPF</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47767" y="826432"/>
            <a:ext cx="1670873" cy="856494"/>
          </a:xfrm>
          <a:prstGeom prst="rect">
            <a:avLst/>
          </a:prstGeom>
        </p:spPr>
      </p:pic>
      <p:pic>
        <p:nvPicPr>
          <p:cNvPr id="4" name="Picture 3"/>
          <p:cNvPicPr>
            <a:picLocks noChangeAspect="1"/>
          </p:cNvPicPr>
          <p:nvPr/>
        </p:nvPicPr>
        <p:blipFill>
          <a:blip r:embed="rId4"/>
          <a:stretch>
            <a:fillRect/>
          </a:stretch>
        </p:blipFill>
        <p:spPr>
          <a:xfrm>
            <a:off x="1897449" y="826432"/>
            <a:ext cx="5722552" cy="1523819"/>
          </a:xfrm>
          <a:prstGeom prst="rect">
            <a:avLst/>
          </a:prstGeom>
        </p:spPr>
      </p:pic>
      <p:pic>
        <p:nvPicPr>
          <p:cNvPr id="7" name="Picture 6"/>
          <p:cNvPicPr>
            <a:picLocks noChangeAspect="1"/>
          </p:cNvPicPr>
          <p:nvPr/>
        </p:nvPicPr>
        <p:blipFill>
          <a:blip r:embed="rId5"/>
          <a:stretch>
            <a:fillRect/>
          </a:stretch>
        </p:blipFill>
        <p:spPr>
          <a:xfrm>
            <a:off x="6154688" y="1213040"/>
            <a:ext cx="2930625" cy="439500"/>
          </a:xfrm>
          <a:prstGeom prst="rect">
            <a:avLst/>
          </a:prstGeom>
        </p:spPr>
      </p:pic>
      <p:pic>
        <p:nvPicPr>
          <p:cNvPr id="8" name="Picture 7"/>
          <p:cNvPicPr>
            <a:picLocks noChangeAspect="1"/>
          </p:cNvPicPr>
          <p:nvPr/>
        </p:nvPicPr>
        <p:blipFill>
          <a:blip r:embed="rId6"/>
          <a:stretch>
            <a:fillRect/>
          </a:stretch>
        </p:blipFill>
        <p:spPr>
          <a:xfrm>
            <a:off x="332485" y="2494046"/>
            <a:ext cx="3990984" cy="2728193"/>
          </a:xfrm>
          <a:prstGeom prst="rect">
            <a:avLst/>
          </a:prstGeom>
        </p:spPr>
      </p:pic>
      <p:sp>
        <p:nvSpPr>
          <p:cNvPr id="10" name="Rectangle 9"/>
          <p:cNvSpPr/>
          <p:nvPr/>
        </p:nvSpPr>
        <p:spPr>
          <a:xfrm>
            <a:off x="4513313" y="2539532"/>
            <a:ext cx="4572000" cy="1938992"/>
          </a:xfrm>
          <a:prstGeom prst="rect">
            <a:avLst/>
          </a:prstGeom>
        </p:spPr>
        <p:txBody>
          <a:bodyPr>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Lab measurements </a:t>
            </a:r>
            <a:r>
              <a:rPr lang="en-US" sz="2400" dirty="0">
                <a:latin typeface="Tahoma" panose="020B0604030504040204" pitchFamily="34" charset="0"/>
                <a:ea typeface="Tahoma" panose="020B0604030504040204" pitchFamily="34" charset="0"/>
                <a:cs typeface="Tahoma" panose="020B0604030504040204" pitchFamily="34" charset="0"/>
              </a:rPr>
              <a:t>of new particles </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i="1" dirty="0" smtClean="0">
                <a:latin typeface="Tahoma" panose="020B0604030504040204" pitchFamily="34" charset="0"/>
                <a:ea typeface="Tahoma" panose="020B0604030504040204" pitchFamily="34" charset="0"/>
                <a:cs typeface="Tahoma" panose="020B0604030504040204" pitchFamily="34" charset="0"/>
              </a:rPr>
              <a:t>d </a:t>
            </a:r>
            <a:r>
              <a:rPr lang="en-US" sz="2400" dirty="0" smtClean="0">
                <a:latin typeface="Tahoma" panose="020B0604030504040204" pitchFamily="34" charset="0"/>
                <a:ea typeface="Tahoma" panose="020B0604030504040204" pitchFamily="34" charset="0"/>
                <a:cs typeface="Tahoma" panose="020B0604030504040204" pitchFamily="34" charset="0"/>
              </a:rPr>
              <a:t>down to 1.5 nm) </a:t>
            </a:r>
            <a:r>
              <a:rPr lang="en-US" sz="2400" dirty="0">
                <a:latin typeface="Tahoma" panose="020B0604030504040204" pitchFamily="34" charset="0"/>
                <a:ea typeface="Tahoma" panose="020B0604030504040204" pitchFamily="34" charset="0"/>
                <a:cs typeface="Tahoma" panose="020B0604030504040204" pitchFamily="34" charset="0"/>
              </a:rPr>
              <a:t>observed immediately after their formation at atmospherically relevant </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84884" y="5212076"/>
            <a:ext cx="5194556"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Correlations </a:t>
            </a:r>
            <a:r>
              <a:rPr lang="en-US" sz="2400" dirty="0">
                <a:latin typeface="Tahoma" panose="020B0604030504040204" pitchFamily="34" charset="0"/>
                <a:ea typeface="Tahoma" panose="020B0604030504040204" pitchFamily="34" charset="0"/>
                <a:cs typeface="Tahoma" panose="020B0604030504040204" pitchFamily="34" charset="0"/>
              </a:rPr>
              <a:t>between measured nucleation rates </a:t>
            </a:r>
            <a:r>
              <a:rPr lang="en-US" sz="2400" dirty="0" smtClean="0">
                <a:latin typeface="Tahoma" panose="020B0604030504040204" pitchFamily="34" charset="0"/>
                <a:ea typeface="Tahoma" panose="020B0604030504040204" pitchFamily="34" charset="0"/>
                <a:cs typeface="Tahoma" panose="020B0604030504040204" pitchFamily="34" charset="0"/>
              </a:rPr>
              <a:t>J and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sz="2400" dirty="0" smtClean="0">
                <a:latin typeface="Tahoma" panose="020B0604030504040204" pitchFamily="34" charset="0"/>
                <a:ea typeface="Tahoma" panose="020B0604030504040204" pitchFamily="34" charset="0"/>
                <a:cs typeface="Tahoma" panose="020B0604030504040204" pitchFamily="34" charset="0"/>
              </a:rPr>
              <a:t>] suggest </a:t>
            </a:r>
            <a:r>
              <a:rPr lang="en-US" sz="2400" dirty="0">
                <a:latin typeface="Tahoma" panose="020B0604030504040204" pitchFamily="34" charset="0"/>
                <a:ea typeface="Tahoma" panose="020B0604030504040204" pitchFamily="34" charset="0"/>
                <a:cs typeface="Tahoma" panose="020B0604030504040204" pitchFamily="34" charset="0"/>
              </a:rPr>
              <a:t>that freshly formed particles contain one to two H</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SO</a:t>
            </a:r>
            <a:r>
              <a:rPr lang="en-US" sz="2400" baseline="-25000" dirty="0">
                <a:latin typeface="Tahoma" panose="020B0604030504040204" pitchFamily="34" charset="0"/>
                <a:ea typeface="Tahoma" panose="020B0604030504040204" pitchFamily="34" charset="0"/>
                <a:cs typeface="Tahoma" panose="020B0604030504040204" pitchFamily="34" charset="0"/>
              </a:rPr>
              <a:t>4 </a:t>
            </a:r>
            <a:r>
              <a:rPr lang="en-US" sz="2400" dirty="0" smtClean="0">
                <a:latin typeface="Tahoma" panose="020B0604030504040204" pitchFamily="34" charset="0"/>
                <a:ea typeface="Tahoma" panose="020B0604030504040204" pitchFamily="34" charset="0"/>
                <a:cs typeface="Tahoma" panose="020B0604030504040204" pitchFamily="34" charset="0"/>
              </a:rPr>
              <a:t>molecule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7"/>
          <a:stretch>
            <a:fillRect/>
          </a:stretch>
        </p:blipFill>
        <p:spPr>
          <a:xfrm>
            <a:off x="5679440" y="5068281"/>
            <a:ext cx="2813400" cy="683667"/>
          </a:xfrm>
          <a:prstGeom prst="rect">
            <a:avLst/>
          </a:prstGeom>
        </p:spPr>
      </p:pic>
      <p:sp>
        <p:nvSpPr>
          <p:cNvPr id="13" name="Rectangle 12"/>
          <p:cNvSpPr/>
          <p:nvPr/>
        </p:nvSpPr>
        <p:spPr>
          <a:xfrm>
            <a:off x="5679440" y="5664910"/>
            <a:ext cx="3348717" cy="461665"/>
          </a:xfrm>
          <a:prstGeom prst="rect">
            <a:avLst/>
          </a:prstGeom>
        </p:spPr>
        <p:txBody>
          <a:bodyPr wrap="square">
            <a:spAutoFit/>
          </a:bodyPr>
          <a:lstStyle/>
          <a:p>
            <a:r>
              <a:rPr lang="en-US"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average slope p</a:t>
            </a:r>
            <a:r>
              <a:rPr lang="it-IT"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1.5</a:t>
            </a:r>
            <a:endParaRPr lang="en-US" sz="24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18226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Evidence of the role of H</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SO</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dirty="0" smtClean="0">
                <a:solidFill>
                  <a:srgbClr val="3333FF"/>
                </a:solidFill>
                <a:latin typeface="Tahoma" panose="020B0604030504040204" pitchFamily="34" charset="0"/>
                <a:cs typeface="Tahoma" panose="020B0604030504040204" pitchFamily="34" charset="0"/>
              </a:rPr>
              <a:t> in NPF</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84884" y="1011730"/>
            <a:ext cx="7836156" cy="5494409"/>
          </a:xfrm>
          <a:prstGeom prst="rect">
            <a:avLst/>
          </a:prstGeom>
        </p:spPr>
      </p:pic>
    </p:spTree>
    <p:extLst>
      <p:ext uri="{BB962C8B-B14F-4D97-AF65-F5344CB8AC3E}">
        <p14:creationId xmlns:p14="http://schemas.microsoft.com/office/powerpoint/2010/main" val="13949668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txBox="1">
            <a:spLocks/>
          </p:cNvSpPr>
          <p:nvPr/>
        </p:nvSpPr>
        <p:spPr bwMode="auto">
          <a:xfrm>
            <a:off x="68959" y="-395113"/>
            <a:ext cx="8905875"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Evidence of the role of organics in NPF</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rot="5400000">
            <a:off x="527139" y="413344"/>
            <a:ext cx="361489" cy="1277849"/>
          </a:xfrm>
          <a:prstGeom prst="rect">
            <a:avLst/>
          </a:prstGeom>
        </p:spPr>
      </p:pic>
      <p:pic>
        <p:nvPicPr>
          <p:cNvPr id="7" name="Picture 6"/>
          <p:cNvPicPr>
            <a:picLocks noChangeAspect="1"/>
          </p:cNvPicPr>
          <p:nvPr/>
        </p:nvPicPr>
        <p:blipFill>
          <a:blip r:embed="rId4"/>
          <a:stretch>
            <a:fillRect/>
          </a:stretch>
        </p:blipFill>
        <p:spPr>
          <a:xfrm>
            <a:off x="1346808" y="832551"/>
            <a:ext cx="5783100" cy="927833"/>
          </a:xfrm>
          <a:prstGeom prst="rect">
            <a:avLst/>
          </a:prstGeom>
        </p:spPr>
      </p:pic>
      <p:pic>
        <p:nvPicPr>
          <p:cNvPr id="12" name="Picture 11"/>
          <p:cNvPicPr>
            <a:picLocks noChangeAspect="1"/>
          </p:cNvPicPr>
          <p:nvPr/>
        </p:nvPicPr>
        <p:blipFill>
          <a:blip r:embed="rId5"/>
          <a:stretch>
            <a:fillRect/>
          </a:stretch>
        </p:blipFill>
        <p:spPr>
          <a:xfrm>
            <a:off x="6720614" y="1144433"/>
            <a:ext cx="2254220" cy="338061"/>
          </a:xfrm>
          <a:prstGeom prst="rect">
            <a:avLst/>
          </a:prstGeom>
        </p:spPr>
      </p:pic>
      <p:pic>
        <p:nvPicPr>
          <p:cNvPr id="9" name="Picture 8"/>
          <p:cNvPicPr>
            <a:picLocks noChangeAspect="1"/>
          </p:cNvPicPr>
          <p:nvPr/>
        </p:nvPicPr>
        <p:blipFill>
          <a:blip r:embed="rId6"/>
          <a:stretch>
            <a:fillRect/>
          </a:stretch>
        </p:blipFill>
        <p:spPr>
          <a:xfrm>
            <a:off x="5038537" y="5060515"/>
            <a:ext cx="3936297" cy="1314973"/>
          </a:xfrm>
          <a:prstGeom prst="rect">
            <a:avLst/>
          </a:prstGeom>
        </p:spPr>
      </p:pic>
      <p:sp>
        <p:nvSpPr>
          <p:cNvPr id="13" name="Rectangle 12"/>
          <p:cNvSpPr/>
          <p:nvPr/>
        </p:nvSpPr>
        <p:spPr>
          <a:xfrm>
            <a:off x="4521896" y="1886955"/>
            <a:ext cx="4572000" cy="3046988"/>
          </a:xfrm>
          <a:prstGeom prst="rect">
            <a:avLst/>
          </a:prstGeom>
        </p:spPr>
        <p:txBody>
          <a:bodyPr>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Nucleation </a:t>
            </a:r>
            <a:r>
              <a:rPr lang="en-US" sz="2400" dirty="0">
                <a:latin typeface="Tahoma" panose="020B0604030504040204" pitchFamily="34" charset="0"/>
                <a:ea typeface="Tahoma" panose="020B0604030504040204" pitchFamily="34" charset="0"/>
                <a:cs typeface="Tahoma" panose="020B0604030504040204" pitchFamily="34" charset="0"/>
              </a:rPr>
              <a:t>occurs at </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latin typeface="Tahoma" panose="020B0604030504040204" pitchFamily="34" charset="0"/>
                <a:ea typeface="Tahoma" panose="020B0604030504040204" pitchFamily="34" charset="0"/>
                <a:cs typeface="Tahoma" panose="020B0604030504040204" pitchFamily="34" charset="0"/>
              </a:rPr>
              <a:t>4</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concentrations similar to </a:t>
            </a:r>
            <a:r>
              <a:rPr lang="en-US" sz="2400" dirty="0" smtClean="0">
                <a:latin typeface="Tahoma" panose="020B0604030504040204" pitchFamily="34" charset="0"/>
                <a:ea typeface="Tahoma" panose="020B0604030504040204" pitchFamily="34" charset="0"/>
                <a:cs typeface="Tahoma" panose="020B0604030504040204" pitchFamily="34" charset="0"/>
              </a:rPr>
              <a:t>those found </a:t>
            </a:r>
            <a:r>
              <a:rPr lang="en-US" sz="2400" dirty="0">
                <a:latin typeface="Tahoma" panose="020B0604030504040204" pitchFamily="34" charset="0"/>
                <a:ea typeface="Tahoma" panose="020B0604030504040204" pitchFamily="34" charset="0"/>
                <a:cs typeface="Tahoma" panose="020B0604030504040204" pitchFamily="34" charset="0"/>
              </a:rPr>
              <a:t>in the ambient atmosphere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Nucleation rates J </a:t>
            </a:r>
            <a:r>
              <a:rPr lang="en-US" sz="2400" dirty="0">
                <a:latin typeface="Tahoma" panose="020B0604030504040204" pitchFamily="34" charset="0"/>
                <a:ea typeface="Tahoma" panose="020B0604030504040204" pitchFamily="34" charset="0"/>
                <a:cs typeface="Tahoma" panose="020B0604030504040204" pitchFamily="34" charset="0"/>
              </a:rPr>
              <a:t>are proportional to the product of the concentrations of H</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SO</a:t>
            </a:r>
            <a:r>
              <a:rPr lang="en-US" sz="2400" baseline="-25000" dirty="0">
                <a:latin typeface="Tahoma" panose="020B0604030504040204" pitchFamily="34" charset="0"/>
                <a:ea typeface="Tahoma" panose="020B0604030504040204" pitchFamily="34" charset="0"/>
                <a:cs typeface="Tahoma" panose="020B0604030504040204" pitchFamily="34" charset="0"/>
              </a:rPr>
              <a:t>4</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and an organic molecule. </a:t>
            </a:r>
          </a:p>
        </p:txBody>
      </p:sp>
      <p:pic>
        <p:nvPicPr>
          <p:cNvPr id="14" name="Picture 13"/>
          <p:cNvPicPr>
            <a:picLocks noChangeAspect="1"/>
          </p:cNvPicPr>
          <p:nvPr/>
        </p:nvPicPr>
        <p:blipFill>
          <a:blip r:embed="rId7"/>
          <a:stretch>
            <a:fillRect/>
          </a:stretch>
        </p:blipFill>
        <p:spPr>
          <a:xfrm>
            <a:off x="902605" y="4992533"/>
            <a:ext cx="3045749" cy="454908"/>
          </a:xfrm>
          <a:prstGeom prst="rect">
            <a:avLst/>
          </a:prstGeom>
        </p:spPr>
      </p:pic>
      <p:pic>
        <p:nvPicPr>
          <p:cNvPr id="15" name="Picture 14"/>
          <p:cNvPicPr>
            <a:picLocks noChangeAspect="1"/>
          </p:cNvPicPr>
          <p:nvPr/>
        </p:nvPicPr>
        <p:blipFill>
          <a:blip r:embed="rId8"/>
          <a:stretch>
            <a:fillRect/>
          </a:stretch>
        </p:blipFill>
        <p:spPr>
          <a:xfrm>
            <a:off x="774444" y="5421356"/>
            <a:ext cx="3454140" cy="306969"/>
          </a:xfrm>
          <a:prstGeom prst="rect">
            <a:avLst/>
          </a:prstGeom>
        </p:spPr>
      </p:pic>
      <p:pic>
        <p:nvPicPr>
          <p:cNvPr id="16" name="Picture 15"/>
          <p:cNvPicPr>
            <a:picLocks noChangeAspect="1"/>
          </p:cNvPicPr>
          <p:nvPr/>
        </p:nvPicPr>
        <p:blipFill>
          <a:blip r:embed="rId9"/>
          <a:stretch>
            <a:fillRect/>
          </a:stretch>
        </p:blipFill>
        <p:spPr>
          <a:xfrm>
            <a:off x="451349" y="1505507"/>
            <a:ext cx="3948263" cy="3581919"/>
          </a:xfrm>
          <a:prstGeom prst="rect">
            <a:avLst/>
          </a:prstGeom>
        </p:spPr>
      </p:pic>
      <p:sp>
        <p:nvSpPr>
          <p:cNvPr id="17" name="Rectangle 16"/>
          <p:cNvSpPr/>
          <p:nvPr/>
        </p:nvSpPr>
        <p:spPr>
          <a:xfrm>
            <a:off x="139480" y="5750004"/>
            <a:ext cx="4724068" cy="1107996"/>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Gray data: ambient. Colours: lab exp at different (but roughly constants) [organic]</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03357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4"/>
          <p:cNvSpPr txBox="1">
            <a:spLocks/>
          </p:cNvSpPr>
          <p:nvPr/>
        </p:nvSpPr>
        <p:spPr>
          <a:xfrm>
            <a:off x="0" y="-54566"/>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Reactions involving particles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3" name="Connettore diritto 9"/>
          <p:cNvCxnSpPr/>
          <p:nvPr/>
        </p:nvCxnSpPr>
        <p:spPr>
          <a:xfrm>
            <a:off x="591432" y="63221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3799" name="Picture 7" descr="Risultati immagini per Reactions involving particles atmosphere"/>
          <p:cNvPicPr>
            <a:picLocks noChangeAspect="1" noChangeArrowheads="1"/>
          </p:cNvPicPr>
          <p:nvPr/>
        </p:nvPicPr>
        <p:blipFill rotWithShape="1">
          <a:blip r:embed="rId3">
            <a:extLst>
              <a:ext uri="{28A0092B-C50C-407E-A947-70E740481C1C}">
                <a14:useLocalDpi xmlns:a14="http://schemas.microsoft.com/office/drawing/2010/main" val="0"/>
              </a:ext>
            </a:extLst>
          </a:blip>
          <a:srcRect l="12304" t="8494" r="12598" b="14353"/>
          <a:stretch/>
        </p:blipFill>
        <p:spPr bwMode="auto">
          <a:xfrm>
            <a:off x="1240971" y="1835652"/>
            <a:ext cx="6518366" cy="50223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7355" y="718824"/>
            <a:ext cx="8298102" cy="1200329"/>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Particles provide active surface upon which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heterogeneous reactions </a:t>
            </a:r>
            <a:r>
              <a:rPr lang="en-US" sz="2400" dirty="0" smtClean="0">
                <a:latin typeface="Tahoma" panose="020B0604030504040204" pitchFamily="34" charset="0"/>
                <a:ea typeface="Tahoma" panose="020B0604030504040204" pitchFamily="34" charset="0"/>
                <a:cs typeface="Tahoma" panose="020B0604030504040204" pitchFamily="34" charset="0"/>
              </a:rPr>
              <a:t>can occur</a:t>
            </a:r>
          </a:p>
          <a:p>
            <a:pPr marL="285750" indent="-285750">
              <a:buFont typeface="Arial" panose="020B0604020202020204" pitchFamily="34" charset="0"/>
              <a:buChar cha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Nucleation</a:t>
            </a:r>
            <a:r>
              <a:rPr lang="en-US" sz="2400" dirty="0" smtClean="0">
                <a:latin typeface="Tahoma" panose="020B0604030504040204" pitchFamily="34" charset="0"/>
                <a:ea typeface="Tahoma" panose="020B0604030504040204" pitchFamily="34" charset="0"/>
                <a:cs typeface="Tahoma" panose="020B0604030504040204" pitchFamily="34" charset="0"/>
              </a:rPr>
              <a:t> bodies for the condensation of water </a:t>
            </a:r>
            <a:r>
              <a:rPr lang="en-US" sz="2400" dirty="0" err="1" smtClean="0">
                <a:latin typeface="Tahoma" panose="020B0604030504040204" pitchFamily="34" charset="0"/>
                <a:ea typeface="Tahoma" panose="020B0604030504040204" pitchFamily="34" charset="0"/>
                <a:cs typeface="Tahoma" panose="020B0604030504040204" pitchFamily="34" charset="0"/>
              </a:rPr>
              <a:t>vapour</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09987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4"/>
          <p:cNvSpPr txBox="1">
            <a:spLocks/>
          </p:cNvSpPr>
          <p:nvPr/>
        </p:nvSpPr>
        <p:spPr>
          <a:xfrm>
            <a:off x="0" y="-54566"/>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Removal of 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3" name="Connettore diritto 9"/>
          <p:cNvCxnSpPr/>
          <p:nvPr/>
        </p:nvCxnSpPr>
        <p:spPr>
          <a:xfrm>
            <a:off x="591432" y="63221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91432" y="775218"/>
            <a:ext cx="7618917" cy="5668010"/>
          </a:xfrm>
          <a:prstGeom prst="rect">
            <a:avLst/>
          </a:prstGeom>
        </p:spPr>
      </p:pic>
    </p:spTree>
    <p:extLst>
      <p:ext uri="{BB962C8B-B14F-4D97-AF65-F5344CB8AC3E}">
        <p14:creationId xmlns:p14="http://schemas.microsoft.com/office/powerpoint/2010/main" val="27786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9072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Sources and trends: the EU situation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88390" y="1581281"/>
            <a:ext cx="8344760" cy="1674761"/>
          </a:xfrm>
          <a:prstGeom prst="rect">
            <a:avLst/>
          </a:prstGeom>
        </p:spPr>
      </p:pic>
      <p:sp>
        <p:nvSpPr>
          <p:cNvPr id="14" name="Rectangle 13"/>
          <p:cNvSpPr/>
          <p:nvPr/>
        </p:nvSpPr>
        <p:spPr>
          <a:xfrm>
            <a:off x="288390" y="918452"/>
            <a:ext cx="8567217" cy="892552"/>
          </a:xfrm>
          <a:prstGeom prst="rect">
            <a:avLst/>
          </a:prstGeom>
        </p:spPr>
        <p:txBody>
          <a:bodyPr wrap="square">
            <a:spAutoFit/>
          </a:bodyPr>
          <a:lstStyle/>
          <a:p>
            <a:pPr algn="ctr"/>
            <a:r>
              <a:rPr lang="it-IT" sz="2600" dirty="0" smtClean="0">
                <a:latin typeface="Tahoma" panose="020B0604030504040204" pitchFamily="34" charset="0"/>
                <a:ea typeface="Tahoma" panose="020B0604030504040204" pitchFamily="34" charset="0"/>
                <a:cs typeface="Tahoma" panose="020B0604030504040204" pitchFamily="34" charset="0"/>
              </a:rPr>
              <a:t>% contribution to EU-28 PM10 and PM2.5 emissions from main source sectors in 2016</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a:stretch>
            <a:fillRect/>
          </a:stretch>
        </p:blipFill>
        <p:spPr>
          <a:xfrm>
            <a:off x="288390" y="3183762"/>
            <a:ext cx="8360364" cy="586567"/>
          </a:xfrm>
          <a:prstGeom prst="rect">
            <a:avLst/>
          </a:prstGeom>
        </p:spPr>
      </p:pic>
      <p:pic>
        <p:nvPicPr>
          <p:cNvPr id="5" name="Picture 4"/>
          <p:cNvPicPr>
            <a:picLocks noChangeAspect="1"/>
          </p:cNvPicPr>
          <p:nvPr/>
        </p:nvPicPr>
        <p:blipFill>
          <a:blip r:embed="rId5"/>
          <a:stretch>
            <a:fillRect/>
          </a:stretch>
        </p:blipFill>
        <p:spPr>
          <a:xfrm>
            <a:off x="178375" y="3931931"/>
            <a:ext cx="976875" cy="205100"/>
          </a:xfrm>
          <a:prstGeom prst="rect">
            <a:avLst/>
          </a:prstGeom>
        </p:spPr>
      </p:pic>
      <p:pic>
        <p:nvPicPr>
          <p:cNvPr id="6" name="Picture 5"/>
          <p:cNvPicPr>
            <a:picLocks noChangeAspect="1"/>
          </p:cNvPicPr>
          <p:nvPr/>
        </p:nvPicPr>
        <p:blipFill>
          <a:blip r:embed="rId6"/>
          <a:stretch>
            <a:fillRect/>
          </a:stretch>
        </p:blipFill>
        <p:spPr>
          <a:xfrm>
            <a:off x="1270812" y="3802489"/>
            <a:ext cx="5607729" cy="2953980"/>
          </a:xfrm>
          <a:prstGeom prst="rect">
            <a:avLst/>
          </a:prstGeom>
        </p:spPr>
      </p:pic>
      <p:sp>
        <p:nvSpPr>
          <p:cNvPr id="7" name="Oval 6"/>
          <p:cNvSpPr/>
          <p:nvPr/>
        </p:nvSpPr>
        <p:spPr bwMode="auto">
          <a:xfrm>
            <a:off x="3476531" y="6509441"/>
            <a:ext cx="977774" cy="26513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45162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546" y="327259"/>
            <a:ext cx="8903595" cy="6366944"/>
          </a:xfrm>
          <a:prstGeom prst="rect">
            <a:avLst/>
          </a:prstGeom>
        </p:spPr>
      </p:pic>
    </p:spTree>
    <p:extLst>
      <p:ext uri="{BB962C8B-B14F-4D97-AF65-F5344CB8AC3E}">
        <p14:creationId xmlns:p14="http://schemas.microsoft.com/office/powerpoint/2010/main" val="11447660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S</a:t>
            </a:r>
            <a:r>
              <a:rPr lang="it-IT" altLang="en-US" sz="3500" dirty="0" smtClean="0">
                <a:solidFill>
                  <a:srgbClr val="3333FF"/>
                </a:solidFill>
                <a:latin typeface="Tahoma" panose="020B0604030504040204" pitchFamily="34" charset="0"/>
                <a:cs typeface="Tahoma" panose="020B0604030504040204" pitchFamily="34" charset="0"/>
              </a:rPr>
              <a:t>econdary organic aerosol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5598901" y="4877742"/>
            <a:ext cx="2034964" cy="578772"/>
          </a:xfrm>
          <a:prstGeom prst="rect">
            <a:avLst/>
          </a:prstGeom>
        </p:spPr>
      </p:pic>
      <p:sp>
        <p:nvSpPr>
          <p:cNvPr id="8" name="Rectangle 7"/>
          <p:cNvSpPr/>
          <p:nvPr/>
        </p:nvSpPr>
        <p:spPr>
          <a:xfrm>
            <a:off x="116872" y="5509305"/>
            <a:ext cx="8810048"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If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g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t>
            </a:r>
            <a:r>
              <a:rPr lang="en-US" sz="2400" dirty="0" smtClean="0">
                <a:latin typeface="Tahoma" panose="020B0604030504040204" pitchFamily="34" charset="0"/>
                <a:ea typeface="Tahoma" panose="020B0604030504040204" pitchFamily="34" charset="0"/>
                <a:cs typeface="Tahoma" panose="020B0604030504040204" pitchFamily="34" charset="0"/>
              </a:rPr>
              <a:t>: the species is in G/P equilibrium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no net transfer</a:t>
            </a: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If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g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&gt;</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eq</a:t>
            </a:r>
            <a:r>
              <a:rPr lang="en-US" sz="2400" dirty="0" smtClean="0">
                <a:latin typeface="Tahoma" panose="020B0604030504040204" pitchFamily="34" charset="0"/>
                <a:ea typeface="Tahoma" panose="020B0604030504040204" pitchFamily="34" charset="0"/>
                <a:cs typeface="Tahoma" panose="020B0604030504040204" pitchFamily="34" charset="0"/>
              </a:rPr>
              <a:t>: gas phase is supersaturated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part of the S</a:t>
            </a:r>
            <a:r>
              <a:rPr 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i</a:t>
            </a:r>
            <a:r>
              <a:rPr lang="en-US" sz="2400"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will condense on the particle and SOA will form</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5"/>
          <a:stretch>
            <a:fillRect/>
          </a:stretch>
        </p:blipFill>
        <p:spPr>
          <a:xfrm>
            <a:off x="484884" y="740809"/>
            <a:ext cx="4624462" cy="2019599"/>
          </a:xfrm>
          <a:prstGeom prst="rect">
            <a:avLst/>
          </a:prstGeom>
        </p:spPr>
      </p:pic>
      <p:sp>
        <p:nvSpPr>
          <p:cNvPr id="10" name="Rectangle 9"/>
          <p:cNvSpPr/>
          <p:nvPr/>
        </p:nvSpPr>
        <p:spPr>
          <a:xfrm>
            <a:off x="4924023" y="727628"/>
            <a:ext cx="4050811" cy="2308324"/>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Oxidation products S</a:t>
            </a:r>
            <a:r>
              <a:rPr lang="en-US" sz="2400" baseline="-25000" dirty="0" smtClean="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 and S</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of a VOC (e.g. hydrocarbon) form SOA by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mass transfer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from the gas phase into the particle phase</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41"/>
          <p:cNvGraphicFramePr>
            <a:graphicFrameLocks noChangeAspect="1"/>
          </p:cNvGraphicFramePr>
          <p:nvPr>
            <p:extLst/>
          </p:nvPr>
        </p:nvGraphicFramePr>
        <p:xfrm>
          <a:off x="4579171" y="2954843"/>
          <a:ext cx="1152525" cy="890588"/>
        </p:xfrm>
        <a:graphic>
          <a:graphicData uri="http://schemas.openxmlformats.org/presentationml/2006/ole">
            <mc:AlternateContent xmlns:mc="http://schemas.openxmlformats.org/markup-compatibility/2006">
              <mc:Choice xmlns:v="urn:schemas-microsoft-com:vml" Requires="v">
                <p:oleObj spid="_x0000_s42026" name="Equation" r:id="rId6" imgW="558720" imgH="431640" progId="Equation.3">
                  <p:embed/>
                </p:oleObj>
              </mc:Choice>
              <mc:Fallback>
                <p:oleObj name="Equation" r:id="rId6" imgW="558720" imgH="431640" progId="Equation.3">
                  <p:embed/>
                  <p:pic>
                    <p:nvPicPr>
                      <p:cNvPr id="11" name="Object 41"/>
                      <p:cNvPicPr>
                        <a:picLocks noChangeAspect="1" noChangeArrowheads="1"/>
                      </p:cNvPicPr>
                      <p:nvPr/>
                    </p:nvPicPr>
                    <p:blipFill>
                      <a:blip r:embed="rId7"/>
                      <a:srcRect/>
                      <a:stretch>
                        <a:fillRect/>
                      </a:stretch>
                    </p:blipFill>
                    <p:spPr bwMode="auto">
                      <a:xfrm>
                        <a:off x="4579171" y="2954843"/>
                        <a:ext cx="1152525" cy="890588"/>
                      </a:xfrm>
                      <a:prstGeom prst="rect">
                        <a:avLst/>
                      </a:prstGeom>
                      <a:noFill/>
                      <a:ln>
                        <a:noFill/>
                      </a:ln>
                      <a:effectLst/>
                    </p:spPr>
                  </p:pic>
                </p:oleObj>
              </mc:Fallback>
            </mc:AlternateContent>
          </a:graphicData>
        </a:graphic>
      </p:graphicFrame>
      <p:sp>
        <p:nvSpPr>
          <p:cNvPr id="12" name="Rectangle 11"/>
          <p:cNvSpPr/>
          <p:nvPr/>
        </p:nvSpPr>
        <p:spPr>
          <a:xfrm>
            <a:off x="116872" y="4137671"/>
            <a:ext cx="8324013" cy="1200329"/>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Mass transfer is proportional to the differences between concentrations of species </a:t>
            </a:r>
            <a:r>
              <a:rPr lang="en-US" sz="2400" i="1" dirty="0" smtClean="0">
                <a:latin typeface="Tahoma" panose="020B0604030504040204" pitchFamily="34" charset="0"/>
                <a:ea typeface="Tahoma" panose="020B0604030504040204" pitchFamily="34" charset="0"/>
                <a:cs typeface="Tahoma" panose="020B0604030504040204" pitchFamily="34" charset="0"/>
              </a:rPr>
              <a:t>S</a:t>
            </a:r>
            <a:r>
              <a:rPr lang="en-US" sz="2400" i="1" baseline="-25000" dirty="0" smtClean="0">
                <a:latin typeface="Tahoma" panose="020B0604030504040204" pitchFamily="34" charset="0"/>
                <a:ea typeface="Tahoma" panose="020B0604030504040204" pitchFamily="34" charset="0"/>
                <a:cs typeface="Tahoma" panose="020B0604030504040204" pitchFamily="34" charset="0"/>
              </a:rPr>
              <a:t>i</a:t>
            </a:r>
            <a:r>
              <a:rPr lang="en-US" sz="2400" dirty="0" smtClean="0">
                <a:latin typeface="Tahoma" panose="020B0604030504040204" pitchFamily="34" charset="0"/>
                <a:ea typeface="Tahoma" panose="020B0604030504040204" pitchFamily="34" charset="0"/>
                <a:cs typeface="Tahoma" panose="020B0604030504040204" pitchFamily="34" charset="0"/>
              </a:rPr>
              <a:t> (with </a:t>
            </a:r>
            <a:r>
              <a:rPr lang="en-US" sz="2400" dirty="0" err="1" smtClean="0">
                <a:latin typeface="Tahoma" panose="020B0604030504040204" pitchFamily="34" charset="0"/>
                <a:ea typeface="Tahoma" panose="020B0604030504040204" pitchFamily="34" charset="0"/>
                <a:cs typeface="Tahoma" panose="020B0604030504040204" pitchFamily="34" charset="0"/>
              </a:rPr>
              <a:t>i</a:t>
            </a:r>
            <a:r>
              <a:rPr lang="en-US" sz="2400" dirty="0" smtClean="0">
                <a:latin typeface="Tahoma" panose="020B0604030504040204" pitchFamily="34" charset="0"/>
                <a:ea typeface="Tahoma" panose="020B0604030504040204" pitchFamily="34" charset="0"/>
                <a:cs typeface="Tahoma" panose="020B0604030504040204" pitchFamily="34" charset="0"/>
              </a:rPr>
              <a:t>=1,2) in the gas phase (c</a:t>
            </a:r>
            <a:r>
              <a:rPr lang="en-US" sz="2400" baseline="-25000" dirty="0" smtClean="0">
                <a:latin typeface="Tahoma" panose="020B0604030504040204" pitchFamily="34" charset="0"/>
                <a:ea typeface="Tahoma" panose="020B0604030504040204" pitchFamily="34" charset="0"/>
                <a:cs typeface="Tahoma" panose="020B0604030504040204" pitchFamily="34" charset="0"/>
              </a:rPr>
              <a:t>g</a:t>
            </a:r>
            <a:r>
              <a:rPr lang="en-US" sz="2400" dirty="0" smtClean="0">
                <a:latin typeface="Tahoma" panose="020B0604030504040204" pitchFamily="34" charset="0"/>
                <a:ea typeface="Tahoma" panose="020B0604030504040204" pitchFamily="34" charset="0"/>
                <a:cs typeface="Tahoma" panose="020B0604030504040204" pitchFamily="34" charset="0"/>
              </a:rPr>
              <a:t>) and at the particle surface (</a:t>
            </a:r>
            <a:r>
              <a:rPr lang="en-US" sz="2400" dirty="0" err="1" smtClean="0">
                <a:latin typeface="Tahoma" panose="020B0604030504040204" pitchFamily="34" charset="0"/>
                <a:ea typeface="Tahoma" panose="020B0604030504040204" pitchFamily="34" charset="0"/>
                <a:cs typeface="Tahoma" panose="020B0604030504040204" pitchFamily="34" charset="0"/>
              </a:rPr>
              <a:t>c</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eq</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16872" y="2844631"/>
            <a:ext cx="4807151" cy="1200329"/>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Mass transfer is governed by the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partitioning equilibria </a:t>
            </a:r>
            <a:r>
              <a:rPr lang="en-US" sz="2400" dirty="0" smtClean="0">
                <a:latin typeface="Tahoma" panose="020B0604030504040204" pitchFamily="34" charset="0"/>
                <a:ea typeface="Tahoma" panose="020B0604030504040204" pitchFamily="34" charset="0"/>
                <a:cs typeface="Tahoma" panose="020B0604030504040204" pitchFamily="34" charset="0"/>
              </a:rPr>
              <a:t>gas/particle (G/P) constant </a:t>
            </a:r>
            <a:r>
              <a:rPr lang="en-US" sz="2400" dirty="0" err="1" smtClean="0">
                <a:latin typeface="Tahoma" panose="020B0604030504040204" pitchFamily="34" charset="0"/>
                <a:ea typeface="Tahoma" panose="020B0604030504040204" pitchFamily="34" charset="0"/>
                <a:cs typeface="Tahoma" panose="020B0604030504040204" pitchFamily="34" charset="0"/>
              </a:rPr>
              <a:t>K</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8"/>
          <a:stretch>
            <a:fillRect/>
          </a:stretch>
        </p:blipFill>
        <p:spPr>
          <a:xfrm>
            <a:off x="6009877" y="3149140"/>
            <a:ext cx="2917043" cy="778763"/>
          </a:xfrm>
          <a:prstGeom prst="rect">
            <a:avLst/>
          </a:prstGeom>
        </p:spPr>
      </p:pic>
    </p:spTree>
    <p:extLst>
      <p:ext uri="{BB962C8B-B14F-4D97-AF65-F5344CB8AC3E}">
        <p14:creationId xmlns:p14="http://schemas.microsoft.com/office/powerpoint/2010/main" val="30585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Life-cycle of atmospheric particles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3291" y="5445415"/>
            <a:ext cx="8763247"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Interaction with gas and aqueous phases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825986" y="882521"/>
            <a:ext cx="7156726" cy="4562894"/>
            <a:chOff x="567720" y="871131"/>
            <a:chExt cx="7756496" cy="4878620"/>
          </a:xfrm>
        </p:grpSpPr>
        <p:pic>
          <p:nvPicPr>
            <p:cNvPr id="6" name="Picture 5"/>
            <p:cNvPicPr>
              <a:picLocks noChangeAspect="1"/>
            </p:cNvPicPr>
            <p:nvPr/>
          </p:nvPicPr>
          <p:blipFill>
            <a:blip r:embed="rId3"/>
            <a:stretch>
              <a:fillRect/>
            </a:stretch>
          </p:blipFill>
          <p:spPr>
            <a:xfrm>
              <a:off x="567720" y="871131"/>
              <a:ext cx="7594403" cy="4878620"/>
            </a:xfrm>
            <a:prstGeom prst="rect">
              <a:avLst/>
            </a:prstGeom>
          </p:spPr>
        </p:pic>
        <p:sp>
          <p:nvSpPr>
            <p:cNvPr id="22" name="Rectangle 21"/>
            <p:cNvSpPr/>
            <p:nvPr/>
          </p:nvSpPr>
          <p:spPr>
            <a:xfrm>
              <a:off x="1317306" y="1165059"/>
              <a:ext cx="2283660" cy="658146"/>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Aqueous-phase chemistry</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2707157" y="2998035"/>
              <a:ext cx="2283660" cy="658146"/>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ATMOSPHERIC</a:t>
              </a:r>
            </a:p>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PARTICLES</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515293" y="2544747"/>
              <a:ext cx="1776309" cy="394888"/>
            </a:xfrm>
            <a:prstGeom prst="rect">
              <a:avLst/>
            </a:prstGeom>
          </p:spPr>
          <p:txBody>
            <a:bodyPr wrap="square">
              <a:spAutoFit/>
            </a:bodyPr>
            <a:lstStyle/>
            <a:p>
              <a:pPr algn="ctr"/>
              <a:r>
                <a:rPr lang="it-IT"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dispersion</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5557359" y="3105197"/>
              <a:ext cx="2283660" cy="658146"/>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PRIMARY </a:t>
              </a:r>
            </a:p>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POLLUTANTS</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4739714" y="1405954"/>
              <a:ext cx="2283660" cy="658146"/>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SECONDARY </a:t>
              </a:r>
            </a:p>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POLLUTANTS *</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6861282" y="1952139"/>
              <a:ext cx="1462934" cy="378434"/>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reactions</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5192695" y="4019187"/>
              <a:ext cx="1462934" cy="378434"/>
            </a:xfrm>
            <a:prstGeom prst="rect">
              <a:avLst/>
            </a:prstGeom>
          </p:spPr>
          <p:txBody>
            <a:bodyPr wrap="square">
              <a:spAutoFit/>
            </a:bodyPr>
            <a:lstStyle/>
            <a:p>
              <a:pPr algn="ctr"/>
              <a:r>
                <a:rPr lang="it-IT" sz="17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Emissions</a:t>
              </a:r>
              <a:endParaRPr lang="en-US" sz="17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p:cNvSpPr txBox="1"/>
          <p:nvPr/>
        </p:nvSpPr>
        <p:spPr>
          <a:xfrm>
            <a:off x="393290" y="5933903"/>
            <a:ext cx="7983793" cy="769441"/>
          </a:xfrm>
          <a:prstGeom prst="rect">
            <a:avLst/>
          </a:prstGeom>
          <a:noFill/>
        </p:spPr>
        <p:txBody>
          <a:bodyPr wrap="square" rtlCol="0">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Transport: secondary particles can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form at locations distant from the sources that release the precursor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06629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6656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8065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432038" y="836841"/>
            <a:ext cx="8438401" cy="2172500"/>
          </a:xfrm>
          <a:prstGeom prst="rect">
            <a:avLst/>
          </a:prstGeom>
        </p:spPr>
      </p:pic>
      <p:pic>
        <p:nvPicPr>
          <p:cNvPr id="3" name="Picture 2"/>
          <p:cNvPicPr>
            <a:picLocks noChangeAspect="1"/>
          </p:cNvPicPr>
          <p:nvPr/>
        </p:nvPicPr>
        <p:blipFill>
          <a:blip r:embed="rId4"/>
          <a:stretch>
            <a:fillRect/>
          </a:stretch>
        </p:blipFill>
        <p:spPr>
          <a:xfrm>
            <a:off x="534988" y="3009341"/>
            <a:ext cx="7987003" cy="3666574"/>
          </a:xfrm>
          <a:prstGeom prst="rect">
            <a:avLst/>
          </a:prstGeom>
        </p:spPr>
      </p:pic>
    </p:spTree>
    <p:extLst>
      <p:ext uri="{BB962C8B-B14F-4D97-AF65-F5344CB8AC3E}">
        <p14:creationId xmlns:p14="http://schemas.microsoft.com/office/powerpoint/2010/main" val="35736060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 of particles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6866" name="Picture 2" descr="Risultati immagini per composition of inorganic particles"/>
          <p:cNvPicPr>
            <a:picLocks noChangeAspect="1" noChangeArrowheads="1"/>
          </p:cNvPicPr>
          <p:nvPr/>
        </p:nvPicPr>
        <p:blipFill rotWithShape="1">
          <a:blip r:embed="rId3">
            <a:extLst>
              <a:ext uri="{28A0092B-C50C-407E-A947-70E740481C1C}">
                <a14:useLocalDpi xmlns:a14="http://schemas.microsoft.com/office/drawing/2010/main" val="0"/>
              </a:ext>
            </a:extLst>
          </a:blip>
          <a:srcRect l="6700" t="26486" r="12672" b="31014"/>
          <a:stretch/>
        </p:blipFill>
        <p:spPr bwMode="auto">
          <a:xfrm>
            <a:off x="477077" y="804206"/>
            <a:ext cx="8189846" cy="323784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19527" y="3182588"/>
            <a:ext cx="3324473" cy="3510916"/>
            <a:chOff x="-2386941" y="2042556"/>
            <a:chExt cx="3324473" cy="3510916"/>
          </a:xfrm>
        </p:grpSpPr>
        <p:pic>
          <p:nvPicPr>
            <p:cNvPr id="2" name="Picture 1"/>
            <p:cNvPicPr>
              <a:picLocks noChangeAspect="1"/>
            </p:cNvPicPr>
            <p:nvPr/>
          </p:nvPicPr>
          <p:blipFill>
            <a:blip r:embed="rId4"/>
            <a:stretch>
              <a:fillRect/>
            </a:stretch>
          </p:blipFill>
          <p:spPr>
            <a:xfrm>
              <a:off x="-2378973" y="2054432"/>
              <a:ext cx="3316505" cy="3499040"/>
            </a:xfrm>
            <a:prstGeom prst="rect">
              <a:avLst/>
            </a:prstGeom>
          </p:spPr>
        </p:pic>
        <p:sp>
          <p:nvSpPr>
            <p:cNvPr id="5" name="Rectangle 4"/>
            <p:cNvSpPr/>
            <p:nvPr/>
          </p:nvSpPr>
          <p:spPr bwMode="auto">
            <a:xfrm>
              <a:off x="-2386941" y="2042556"/>
              <a:ext cx="285008" cy="76002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bwMode="auto">
            <a:xfrm>
              <a:off x="-2386941" y="3764478"/>
              <a:ext cx="285008" cy="97377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805401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Composition of inorganic particles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4818" name="Picture 2" descr="Risultati immagini per composition of inorganic particles"/>
          <p:cNvPicPr>
            <a:picLocks noChangeAspect="1" noChangeArrowheads="1"/>
          </p:cNvPicPr>
          <p:nvPr/>
        </p:nvPicPr>
        <p:blipFill rotWithShape="1">
          <a:blip r:embed="rId4">
            <a:extLst>
              <a:ext uri="{28A0092B-C50C-407E-A947-70E740481C1C}">
                <a14:useLocalDpi xmlns:a14="http://schemas.microsoft.com/office/drawing/2010/main" val="0"/>
              </a:ext>
            </a:extLst>
          </a:blip>
          <a:srcRect l="7010" t="25385" r="5686" b="8364"/>
          <a:stretch/>
        </p:blipFill>
        <p:spPr bwMode="auto">
          <a:xfrm>
            <a:off x="214120" y="1130969"/>
            <a:ext cx="8715760" cy="4960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14119" y="5458348"/>
            <a:ext cx="5885891" cy="63293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390609" y="5458348"/>
            <a:ext cx="4602496" cy="1200329"/>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 can be used to identify source (and age) of aerosols</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p:cNvGraphicFramePr>
            <a:graphicFrameLocks noChangeAspect="1"/>
          </p:cNvGraphicFramePr>
          <p:nvPr>
            <p:extLst/>
          </p:nvPr>
        </p:nvGraphicFramePr>
        <p:xfrm>
          <a:off x="995779" y="3270569"/>
          <a:ext cx="3215272" cy="1016934"/>
        </p:xfrm>
        <a:graphic>
          <a:graphicData uri="http://schemas.openxmlformats.org/presentationml/2006/ole">
            <mc:AlternateContent xmlns:mc="http://schemas.openxmlformats.org/markup-compatibility/2006">
              <mc:Choice xmlns:v="urn:schemas-microsoft-com:vml" Requires="v">
                <p:oleObj spid="_x0000_s43032" name="Equation" r:id="rId5" imgW="1600200" imgH="507960" progId="Equation.3">
                  <p:embed/>
                </p:oleObj>
              </mc:Choice>
              <mc:Fallback>
                <p:oleObj name="Equation" r:id="rId5" imgW="1600200" imgH="507960" progId="Equation.3">
                  <p:embed/>
                  <p:pic>
                    <p:nvPicPr>
                      <p:cNvPr id="8" name="Object 7"/>
                      <p:cNvPicPr>
                        <a:picLocks noChangeAspect="1" noChangeArrowheads="1"/>
                      </p:cNvPicPr>
                      <p:nvPr/>
                    </p:nvPicPr>
                    <p:blipFill>
                      <a:blip r:embed="rId6"/>
                      <a:srcRect/>
                      <a:stretch>
                        <a:fillRect/>
                      </a:stretch>
                    </p:blipFill>
                    <p:spPr bwMode="auto">
                      <a:xfrm>
                        <a:off x="995779" y="3270569"/>
                        <a:ext cx="3215272" cy="1016934"/>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1487821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9845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Terms and sampling techniques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980" y="899184"/>
            <a:ext cx="4646785" cy="477054"/>
          </a:xfrm>
          <a:prstGeom prst="rect">
            <a:avLst/>
          </a:prstGeom>
        </p:spPr>
        <p:txBody>
          <a:bodyPr wrap="non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Total Suspended Particles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(TSP)</a:t>
            </a:r>
          </a:p>
        </p:txBody>
      </p:sp>
      <p:sp>
        <p:nvSpPr>
          <p:cNvPr id="3" name="Rectangle 2"/>
          <p:cNvSpPr/>
          <p:nvPr/>
        </p:nvSpPr>
        <p:spPr>
          <a:xfrm>
            <a:off x="251980" y="1274020"/>
            <a:ext cx="8772958"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Sampling by </a:t>
            </a:r>
            <a:r>
              <a:rPr lang="en-US" sz="2400" i="1" dirty="0" smtClean="0">
                <a:latin typeface="Tahoma" panose="020B0604030504040204" pitchFamily="34" charset="0"/>
                <a:ea typeface="Tahoma" panose="020B0604030504040204" pitchFamily="34" charset="0"/>
                <a:cs typeface="Tahoma" panose="020B0604030504040204" pitchFamily="34" charset="0"/>
              </a:rPr>
              <a:t>collection on a </a:t>
            </a:r>
            <a:r>
              <a:rPr lang="en-US" sz="2400" i="1" dirty="0">
                <a:latin typeface="Tahoma" panose="020B0604030504040204" pitchFamily="34" charset="0"/>
                <a:ea typeface="Tahoma" panose="020B0604030504040204" pitchFamily="34" charset="0"/>
                <a:cs typeface="Tahoma" panose="020B0604030504040204" pitchFamily="34" charset="0"/>
              </a:rPr>
              <a:t>glass-fiber </a:t>
            </a:r>
            <a:r>
              <a:rPr lang="en-US" sz="2400" i="1" dirty="0" smtClean="0">
                <a:latin typeface="Tahoma" panose="020B0604030504040204" pitchFamily="34" charset="0"/>
                <a:ea typeface="Tahoma" panose="020B0604030504040204" pitchFamily="34" charset="0"/>
                <a:cs typeface="Tahoma" panose="020B0604030504040204" pitchFamily="34" charset="0"/>
              </a:rPr>
              <a:t>filter</a:t>
            </a:r>
            <a:r>
              <a:rPr lang="en-US" sz="2400" dirty="0" smtClean="0">
                <a:latin typeface="Tahoma" panose="020B0604030504040204" pitchFamily="34" charset="0"/>
                <a:ea typeface="Tahoma" panose="020B0604030504040204" pitchFamily="34" charset="0"/>
                <a:cs typeface="Tahoma" panose="020B0604030504040204" pitchFamily="34" charset="0"/>
              </a:rPr>
              <a:t>. Includes </a:t>
            </a:r>
            <a:r>
              <a:rPr lang="en-US" sz="2400" dirty="0">
                <a:latin typeface="Tahoma" panose="020B0604030504040204" pitchFamily="34" charset="0"/>
                <a:ea typeface="Tahoma" panose="020B0604030504040204" pitchFamily="34" charset="0"/>
                <a:cs typeface="Tahoma" panose="020B0604030504040204" pitchFamily="34" charset="0"/>
              </a:rPr>
              <a:t>particles</a:t>
            </a:r>
          </a:p>
          <a:p>
            <a:r>
              <a:rPr lang="en-US" sz="2400" dirty="0">
                <a:latin typeface="Tahoma" panose="020B0604030504040204" pitchFamily="34" charset="0"/>
                <a:ea typeface="Tahoma" panose="020B0604030504040204" pitchFamily="34" charset="0"/>
                <a:cs typeface="Tahoma" panose="020B0604030504040204" pitchFamily="34" charset="0"/>
              </a:rPr>
              <a:t>of various </a:t>
            </a:r>
            <a:r>
              <a:rPr lang="en-US" sz="2400" dirty="0" smtClean="0">
                <a:latin typeface="Tahoma" panose="020B0604030504040204" pitchFamily="34" charset="0"/>
                <a:ea typeface="Tahoma" panose="020B0604030504040204" pitchFamily="34" charset="0"/>
                <a:cs typeface="Tahoma" panose="020B0604030504040204" pitchFamily="34" charset="0"/>
              </a:rPr>
              <a:t>sizes (up to 50-160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m </a:t>
            </a:r>
            <a:r>
              <a:rPr lang="en-US" sz="2400" dirty="0">
                <a:latin typeface="Tahoma" panose="020B0604030504040204" pitchFamily="34" charset="0"/>
                <a:ea typeface="Tahoma" panose="020B0604030504040204" pitchFamily="34" charset="0"/>
                <a:cs typeface="Tahoma" panose="020B0604030504040204" pitchFamily="34" charset="0"/>
              </a:rPr>
              <a:t>in </a:t>
            </a:r>
            <a:r>
              <a:rPr lang="en-US" sz="2400" dirty="0" smtClean="0">
                <a:latin typeface="Tahoma" panose="020B0604030504040204" pitchFamily="34" charset="0"/>
                <a:ea typeface="Tahoma" panose="020B0604030504040204" pitchFamily="34" charset="0"/>
                <a:cs typeface="Tahoma" panose="020B0604030504040204" pitchFamily="34" charset="0"/>
              </a:rPr>
              <a:t>diameter). Not </a:t>
            </a:r>
            <a:r>
              <a:rPr lang="en-US" sz="2400" dirty="0">
                <a:latin typeface="Tahoma" panose="020B0604030504040204" pitchFamily="34" charset="0"/>
                <a:ea typeface="Tahoma" panose="020B0604030504040204" pitchFamily="34" charset="0"/>
                <a:cs typeface="Tahoma" panose="020B0604030504040204" pitchFamily="34" charset="0"/>
              </a:rPr>
              <a:t>a good </a:t>
            </a:r>
            <a:r>
              <a:rPr lang="en-US" sz="2400" dirty="0" smtClean="0">
                <a:latin typeface="Tahoma" panose="020B0604030504040204" pitchFamily="34" charset="0"/>
                <a:ea typeface="Tahoma" panose="020B0604030504040204" pitchFamily="34" charset="0"/>
                <a:cs typeface="Tahoma" panose="020B0604030504040204" pitchFamily="34" charset="0"/>
              </a:rPr>
              <a:t>indicator of </a:t>
            </a:r>
            <a:r>
              <a:rPr lang="en-US" sz="2400" dirty="0">
                <a:latin typeface="Tahoma" panose="020B0604030504040204" pitchFamily="34" charset="0"/>
                <a:ea typeface="Tahoma" panose="020B0604030504040204" pitchFamily="34" charset="0"/>
                <a:cs typeface="Tahoma" panose="020B0604030504040204" pitchFamily="34" charset="0"/>
              </a:rPr>
              <a:t>health-related </a:t>
            </a:r>
            <a:r>
              <a:rPr lang="en-US" sz="2400" dirty="0" smtClean="0">
                <a:latin typeface="Tahoma" panose="020B0604030504040204" pitchFamily="34" charset="0"/>
                <a:ea typeface="Tahoma" panose="020B0604030504040204" pitchFamily="34" charset="0"/>
                <a:cs typeface="Tahoma" panose="020B0604030504040204" pitchFamily="34" charset="0"/>
              </a:rPr>
              <a:t>exposure (some particles too </a:t>
            </a:r>
            <a:r>
              <a:rPr lang="en-US" sz="2400" dirty="0">
                <a:latin typeface="Tahoma" panose="020B0604030504040204" pitchFamily="34" charset="0"/>
                <a:ea typeface="Tahoma" panose="020B0604030504040204" pitchFamily="34" charset="0"/>
                <a:cs typeface="Tahoma" panose="020B0604030504040204" pitchFamily="34" charset="0"/>
              </a:rPr>
              <a:t>large to enter </a:t>
            </a:r>
            <a:r>
              <a:rPr lang="en-US" sz="2400" dirty="0" smtClean="0">
                <a:latin typeface="Tahoma" panose="020B0604030504040204" pitchFamily="34" charset="0"/>
                <a:ea typeface="Tahoma" panose="020B0604030504040204" pitchFamily="34" charset="0"/>
                <a:cs typeface="Tahoma" panose="020B0604030504040204" pitchFamily="34" charset="0"/>
              </a:rPr>
              <a:t>human respiratory tract)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51980" y="2843680"/>
            <a:ext cx="2555508" cy="477054"/>
          </a:xfrm>
          <a:prstGeom prst="rect">
            <a:avLst/>
          </a:prstGeom>
        </p:spPr>
        <p:txBody>
          <a:bodyPr wrap="non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PM10 and PM2.5</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51979" y="3218516"/>
            <a:ext cx="8567217"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Fine particulates with dimensions smaller than 10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a:t>
            </a:r>
            <a:r>
              <a:rPr lang="en-US" sz="2400" dirty="0" smtClean="0">
                <a:latin typeface="Tahoma" panose="020B0604030504040204" pitchFamily="34" charset="0"/>
                <a:ea typeface="Tahoma" panose="020B0604030504040204" pitchFamily="34" charset="0"/>
                <a:cs typeface="Tahoma" panose="020B0604030504040204" pitchFamily="34" charset="0"/>
              </a:rPr>
              <a:t> (PM10) or</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2.5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m</a:t>
            </a:r>
            <a:r>
              <a:rPr lang="en-US" sz="2400" dirty="0" smtClean="0">
                <a:latin typeface="Tahoma" panose="020B0604030504040204" pitchFamily="34" charset="0"/>
                <a:ea typeface="Tahoma" panose="020B0604030504040204" pitchFamily="34" charset="0"/>
                <a:cs typeface="Tahoma" panose="020B0604030504040204" pitchFamily="34" charset="0"/>
              </a:rPr>
              <a:t> in aerodynamic diameter. </a:t>
            </a:r>
            <a:r>
              <a:rPr lang="it-IT" sz="2400" dirty="0" smtClean="0">
                <a:latin typeface="Tahoma" panose="020B0604030504040204" pitchFamily="34" charset="0"/>
                <a:ea typeface="Tahoma" panose="020B0604030504040204" pitchFamily="34" charset="0"/>
                <a:cs typeface="Tahoma" panose="020B0604030504040204" pitchFamily="34" charset="0"/>
              </a:rPr>
              <a:t>Sampling by </a:t>
            </a:r>
            <a:r>
              <a:rPr lang="it-IT" sz="2400" i="1" dirty="0" smtClean="0">
                <a:latin typeface="Tahoma" panose="020B0604030504040204" pitchFamily="34" charset="0"/>
                <a:ea typeface="Tahoma" panose="020B0604030504040204" pitchFamily="34" charset="0"/>
                <a:cs typeface="Tahoma" panose="020B0604030504040204" pitchFamily="34" charset="0"/>
              </a:rPr>
              <a:t>size-selective inlets</a:t>
            </a:r>
            <a:r>
              <a:rPr lang="it-IT" sz="2400" dirty="0" smtClean="0">
                <a:latin typeface="Tahoma" panose="020B0604030504040204" pitchFamily="34" charset="0"/>
                <a:ea typeface="Tahoma" panose="020B0604030504040204" pitchFamily="34" charset="0"/>
                <a:cs typeface="Tahoma" panose="020B0604030504040204" pitchFamily="34" charset="0"/>
              </a:rPr>
              <a:t>. Ambient standards use PM10 and PM2.5 rather than TSP</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51978" y="4788176"/>
            <a:ext cx="1938992" cy="477054"/>
          </a:xfrm>
          <a:prstGeom prst="rect">
            <a:avLst/>
          </a:prstGeom>
        </p:spPr>
        <p:txBody>
          <a:bodyPr wrap="non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Black smoke</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51978" y="5217864"/>
            <a:ext cx="8567217" cy="1200329"/>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Sampled by measuring </a:t>
            </a:r>
            <a:r>
              <a:rPr lang="en-US" sz="2400" i="1" dirty="0" smtClean="0">
                <a:latin typeface="Tahoma" panose="020B0604030504040204" pitchFamily="34" charset="0"/>
                <a:ea typeface="Tahoma" panose="020B0604030504040204" pitchFamily="34" charset="0"/>
                <a:cs typeface="Tahoma" panose="020B0604030504040204" pitchFamily="34" charset="0"/>
              </a:rPr>
              <a:t>light reflectance from stain caused by deposition of particulate on a white filter paper</a:t>
            </a:r>
            <a:r>
              <a:rPr lang="en-US" sz="2400" dirty="0" smtClean="0">
                <a:latin typeface="Tahoma" panose="020B0604030504040204" pitchFamily="34" charset="0"/>
                <a:ea typeface="Tahoma" panose="020B0604030504040204" pitchFamily="34" charset="0"/>
                <a:cs typeface="Tahoma" panose="020B0604030504040204" pitchFamily="34" charset="0"/>
              </a:rPr>
              <a:t> (used in areas where coal smoke is the main source of airborne particulate)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56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1950" y="3621769"/>
            <a:ext cx="7701440" cy="2612432"/>
          </a:xfrm>
          <a:prstGeom prst="rect">
            <a:avLst/>
          </a:prstGeom>
        </p:spPr>
      </p:pic>
      <p:sp>
        <p:nvSpPr>
          <p:cNvPr id="5" name="Titolo 4"/>
          <p:cNvSpPr>
            <a:spLocks noGrp="1"/>
          </p:cNvSpPr>
          <p:nvPr>
            <p:ph type="title"/>
          </p:nvPr>
        </p:nvSpPr>
        <p:spPr>
          <a:xfrm>
            <a:off x="119062" y="-150110"/>
            <a:ext cx="8905875" cy="914223"/>
          </a:xfrm>
        </p:spPr>
        <p:txBody>
          <a:bodyPr/>
          <a:lstStyle/>
          <a:p>
            <a:pPr eaLnBrk="1" hangingPunct="1"/>
            <a:r>
              <a:rPr lang="en-GB" altLang="en-US" sz="3500" dirty="0" smtClean="0">
                <a:solidFill>
                  <a:srgbClr val="3333FF"/>
                </a:solidFill>
                <a:latin typeface="Tahoma" panose="020B0604030504040204" pitchFamily="34" charset="0"/>
                <a:cs typeface="Tahoma" panose="020B0604030504040204" pitchFamily="34" charset="0"/>
              </a:rPr>
              <a:t>PM10 and PM2.5</a:t>
            </a:r>
          </a:p>
        </p:txBody>
      </p:sp>
      <p:cxnSp>
        <p:nvCxnSpPr>
          <p:cNvPr id="6" name="Connettore diritto 9"/>
          <p:cNvCxnSpPr/>
          <p:nvPr/>
        </p:nvCxnSpPr>
        <p:spPr>
          <a:xfrm>
            <a:off x="534988" y="625292"/>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345170" y="1611452"/>
            <a:ext cx="7815001" cy="1552900"/>
          </a:xfrm>
          <a:prstGeom prst="rect">
            <a:avLst/>
          </a:prstGeom>
        </p:spPr>
      </p:pic>
      <p:sp>
        <p:nvSpPr>
          <p:cNvPr id="8" name="Rectangle 7"/>
          <p:cNvSpPr/>
          <p:nvPr/>
        </p:nvSpPr>
        <p:spPr>
          <a:xfrm>
            <a:off x="288390" y="697229"/>
            <a:ext cx="8567217"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Air quality in terms of particulates is today given by PM10 and PM2.5</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bwMode="auto">
          <a:xfrm>
            <a:off x="3454402" y="2167467"/>
            <a:ext cx="857956" cy="38382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Oval 10"/>
          <p:cNvSpPr/>
          <p:nvPr/>
        </p:nvSpPr>
        <p:spPr bwMode="auto">
          <a:xfrm>
            <a:off x="3042356" y="4378762"/>
            <a:ext cx="1631245" cy="38382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p:nvPr/>
        </p:nvSpPr>
        <p:spPr>
          <a:xfrm>
            <a:off x="2000110" y="1287966"/>
            <a:ext cx="8532353" cy="369332"/>
          </a:xfrm>
          <a:prstGeom prst="rect">
            <a:avLst/>
          </a:prstGeom>
        </p:spPr>
        <p:txBody>
          <a:bodyPr wrap="square">
            <a:spAutoFit/>
          </a:body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World Health Organization (WHO) standards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000110" y="3286217"/>
            <a:ext cx="5570463" cy="369332"/>
          </a:xfrm>
          <a:prstGeom prst="rect">
            <a:avLst/>
          </a:prstGeom>
        </p:spPr>
        <p:txBody>
          <a:bodyPr wrap="square">
            <a:spAutoFit/>
          </a:body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European Union standards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6404" y="6195340"/>
            <a:ext cx="8642266"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Source: Air quality in Europe -2020 report </a:t>
            </a:r>
            <a:r>
              <a:rPr lang="en-US" dirty="0" smtClean="0"/>
              <a:t>https</a:t>
            </a:r>
            <a:r>
              <a:rPr lang="en-US" dirty="0"/>
              <a:t>://www.eea.europa.eu//publications/air-quality-in-europe-2020-report</a:t>
            </a:r>
          </a:p>
        </p:txBody>
      </p:sp>
    </p:spTree>
    <p:extLst>
      <p:ext uri="{BB962C8B-B14F-4D97-AF65-F5344CB8AC3E}">
        <p14:creationId xmlns:p14="http://schemas.microsoft.com/office/powerpoint/2010/main" val="2512710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of atmospheric 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8890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24377" y="1237785"/>
            <a:ext cx="7495245" cy="5285677"/>
          </a:xfrm>
          <a:prstGeom prst="rect">
            <a:avLst/>
          </a:prstGeom>
        </p:spPr>
      </p:pic>
    </p:spTree>
    <p:extLst>
      <p:ext uri="{BB962C8B-B14F-4D97-AF65-F5344CB8AC3E}">
        <p14:creationId xmlns:p14="http://schemas.microsoft.com/office/powerpoint/2010/main" val="3582086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of particulate matter </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34988" y="73177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19804" y="3426272"/>
            <a:ext cx="7504391" cy="2092881"/>
          </a:xfrm>
          <a:prstGeom prst="rect">
            <a:avLst/>
          </a:prstGeom>
        </p:spPr>
        <p:txBody>
          <a:bodyPr wrap="square">
            <a:spAutoFit/>
          </a:bodyPr>
          <a:lstStyle/>
          <a:p>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“PM </a:t>
            </a:r>
            <a:r>
              <a:rPr lang="en-US" sz="2600" dirty="0" smtClean="0">
                <a:latin typeface="Tahoma" panose="020B0604030504040204" pitchFamily="34" charset="0"/>
                <a:ea typeface="Tahoma" panose="020B0604030504040204" pitchFamily="34" charset="0"/>
                <a:cs typeface="Tahoma" panose="020B0604030504040204" pitchFamily="34" charset="0"/>
              </a:rPr>
              <a:t>affects the world population in a continuous way more than any </a:t>
            </a:r>
            <a:r>
              <a:rPr lang="en-US" sz="2600" dirty="0">
                <a:latin typeface="Tahoma" panose="020B0604030504040204" pitchFamily="34" charset="0"/>
                <a:ea typeface="Tahoma" panose="020B0604030504040204" pitchFamily="34" charset="0"/>
                <a:cs typeface="Tahoma" panose="020B0604030504040204" pitchFamily="34" charset="0"/>
              </a:rPr>
              <a:t>other pollutants…About 90% of the population living in cities in 2016 was exposed to </a:t>
            </a:r>
            <a:r>
              <a:rPr lang="en-US" sz="2600" dirty="0" smtClean="0">
                <a:latin typeface="Tahoma" panose="020B0604030504040204" pitchFamily="34" charset="0"/>
                <a:ea typeface="Tahoma" panose="020B0604030504040204" pitchFamily="34" charset="0"/>
                <a:cs typeface="Tahoma" panose="020B0604030504040204" pitchFamily="34" charset="0"/>
              </a:rPr>
              <a:t>PM in </a:t>
            </a:r>
            <a:r>
              <a:rPr lang="en-US" sz="2600" dirty="0">
                <a:latin typeface="Tahoma" panose="020B0604030504040204" pitchFamily="34" charset="0"/>
                <a:ea typeface="Tahoma" panose="020B0604030504040204" pitchFamily="34" charset="0"/>
                <a:cs typeface="Tahoma" panose="020B0604030504040204" pitchFamily="34" charset="0"/>
              </a:rPr>
              <a:t>concentrations exceeding the WHO air quality </a:t>
            </a:r>
            <a:r>
              <a:rPr lang="en-US" sz="2600" dirty="0" smtClean="0">
                <a:latin typeface="Tahoma" panose="020B0604030504040204" pitchFamily="34" charset="0"/>
                <a:ea typeface="Tahoma" panose="020B0604030504040204" pitchFamily="34" charset="0"/>
                <a:cs typeface="Tahoma" panose="020B0604030504040204" pitchFamily="34" charset="0"/>
              </a:rPr>
              <a:t>guidelines”</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3" name="Rettangolo 35"/>
          <p:cNvSpPr/>
          <p:nvPr/>
        </p:nvSpPr>
        <p:spPr>
          <a:xfrm>
            <a:off x="534988" y="1013925"/>
            <a:ext cx="8267893" cy="1692771"/>
          </a:xfrm>
          <a:prstGeom prst="rect">
            <a:avLst/>
          </a:prstGeom>
        </p:spPr>
        <p:txBody>
          <a:bodyPr wrap="square">
            <a:spAutoFit/>
          </a:bodyPr>
          <a:lstStyle/>
          <a:p>
            <a:pPr marL="342900" indent="-342900">
              <a:buFont typeface="Arial" panose="020B0604020202020204" pitchFamily="34" charset="0"/>
              <a:buChar char="•"/>
              <a:defRP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visibility </a:t>
            </a:r>
            <a:r>
              <a:rPr lang="it-IT" sz="2600" dirty="0">
                <a:latin typeface="Tahoma" panose="020B0604030504040204" pitchFamily="34" charset="0"/>
                <a:ea typeface="Tahoma" panose="020B0604030504040204" pitchFamily="34" charset="0"/>
                <a:cs typeface="Tahoma" panose="020B0604030504040204" pitchFamily="34" charset="0"/>
              </a:rPr>
              <a:t>(light scattering and absorption)</a:t>
            </a:r>
          </a:p>
          <a:p>
            <a:pPr marL="342900" indent="-342900">
              <a:buFont typeface="Arial" panose="020B0604020202020204" pitchFamily="34" charset="0"/>
              <a:buChar char="•"/>
              <a:defRPr/>
            </a:pPr>
            <a:r>
              <a:rPr lang="it-IT" sz="2600" dirty="0">
                <a:solidFill>
                  <a:srgbClr val="FF0000"/>
                </a:solidFill>
                <a:latin typeface="Tahoma" panose="020B0604030504040204" pitchFamily="34" charset="0"/>
                <a:ea typeface="Tahoma" panose="020B0604030504040204" pitchFamily="34" charset="0"/>
                <a:cs typeface="Tahoma" panose="020B0604030504040204" pitchFamily="34" charset="0"/>
              </a:rPr>
              <a:t>climate </a:t>
            </a:r>
            <a:r>
              <a:rPr lang="it-IT" sz="2600" dirty="0" smtClean="0">
                <a:latin typeface="Tahoma" panose="020B0604030504040204" pitchFamily="34" charset="0"/>
                <a:ea typeface="Tahoma" panose="020B0604030504040204" pitchFamily="34" charset="0"/>
                <a:cs typeface="Tahoma" panose="020B0604030504040204" pitchFamily="34" charset="0"/>
              </a:rPr>
              <a:t>(</a:t>
            </a:r>
            <a:r>
              <a:rPr lang="it-IT" sz="2600" dirty="0">
                <a:latin typeface="Tahoma" panose="020B0604030504040204" pitchFamily="34" charset="0"/>
                <a:ea typeface="Tahoma" panose="020B0604030504040204" pitchFamily="34" charset="0"/>
                <a:cs typeface="Tahoma" panose="020B0604030504040204" pitchFamily="34" charset="0"/>
              </a:rPr>
              <a:t>light scattering alters the amount of solar radiation reaching the surface)</a:t>
            </a:r>
          </a:p>
          <a:p>
            <a:pPr marL="342900" indent="-342900">
              <a:buFont typeface="Arial" panose="020B0604020202020204" pitchFamily="34" charset="0"/>
              <a:buChar char="•"/>
              <a:defRP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health</a:t>
            </a:r>
            <a:endParaRPr lang="en-GB" sz="2600" dirty="0">
              <a:latin typeface="Tahoma" panose="020B0604030504040204" pitchFamily="34" charset="0"/>
              <a:ea typeface="Tahoma" panose="020B0604030504040204" pitchFamily="34" charset="0"/>
              <a:cs typeface="Tahoma" panose="020B0604030504040204" pitchFamily="34" charset="0"/>
            </a:endParaRPr>
          </a:p>
        </p:txBody>
      </p:sp>
      <p:sp>
        <p:nvSpPr>
          <p:cNvPr id="2" name="Oval 1"/>
          <p:cNvSpPr/>
          <p:nvPr/>
        </p:nvSpPr>
        <p:spPr bwMode="auto">
          <a:xfrm>
            <a:off x="534988" y="2187147"/>
            <a:ext cx="1578017" cy="556620"/>
          </a:xfrm>
          <a:prstGeom prst="ellipse">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Down Arrow 2"/>
          <p:cNvSpPr/>
          <p:nvPr/>
        </p:nvSpPr>
        <p:spPr bwMode="auto">
          <a:xfrm rot="18792019">
            <a:off x="2387242" y="2449604"/>
            <a:ext cx="470442" cy="955981"/>
          </a:xfrm>
          <a:prstGeom prst="downArrow">
            <a:avLst/>
          </a:prstGeom>
          <a:solidFill>
            <a:srgbClr val="0000FF"/>
          </a:solidFill>
          <a:ln w="952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7822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Health effects: direct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34988" y="73177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2066520337"/>
              </p:ext>
            </p:extLst>
          </p:nvPr>
        </p:nvGraphicFramePr>
        <p:xfrm>
          <a:off x="1528091" y="1722071"/>
          <a:ext cx="6367344" cy="4601737"/>
        </p:xfrm>
        <a:graphic>
          <a:graphicData uri="http://schemas.openxmlformats.org/presentationml/2006/ole">
            <mc:AlternateContent xmlns:mc="http://schemas.openxmlformats.org/markup-compatibility/2006">
              <mc:Choice xmlns:v="urn:schemas-microsoft-com:vml" Requires="v">
                <p:oleObj spid="_x0000_s13502" name="Image" r:id="rId4" imgW="15439463" imgH="11157077" progId="Photoshop.Image.5">
                  <p:embed/>
                </p:oleObj>
              </mc:Choice>
              <mc:Fallback>
                <p:oleObj name="Image" r:id="rId4" imgW="15439463" imgH="11157077" progId="Photoshop.Image.5">
                  <p:embed/>
                  <p:pic>
                    <p:nvPicPr>
                      <p:cNvPr id="7171" name="Object 9"/>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1528091" y="1722071"/>
                        <a:ext cx="6367344" cy="4601737"/>
                      </a:xfrm>
                      <a:prstGeom prst="rect">
                        <a:avLst/>
                      </a:prstGeom>
                      <a:noFill/>
                      <a:ln>
                        <a:noFill/>
                      </a:ln>
                      <a:effectLst/>
                    </p:spPr>
                  </p:pic>
                </p:oleObj>
              </mc:Fallback>
            </mc:AlternateContent>
          </a:graphicData>
        </a:graphic>
      </p:graphicFrame>
      <p:sp>
        <p:nvSpPr>
          <p:cNvPr id="14" name="Rectangle 13"/>
          <p:cNvSpPr/>
          <p:nvPr/>
        </p:nvSpPr>
        <p:spPr>
          <a:xfrm>
            <a:off x="271850" y="823577"/>
            <a:ext cx="8337163" cy="1692771"/>
          </a:xfrm>
          <a:prstGeom prst="rect">
            <a:avLst/>
          </a:prstGeom>
          <a:solidFill>
            <a:schemeClr val="bg1"/>
          </a:solidFill>
        </p:spPr>
        <p:txBody>
          <a:bodyPr wrap="square">
            <a:spAutoFit/>
          </a:bodyPr>
          <a:lstStyle/>
          <a:p>
            <a:pPr algn="ct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PM </a:t>
            </a:r>
            <a:r>
              <a:rPr lang="en-US" sz="2600" dirty="0" smtClean="0">
                <a:latin typeface="Tahoma" panose="020B0604030504040204" pitchFamily="34" charset="0"/>
                <a:ea typeface="Tahoma" panose="020B0604030504040204" pitchFamily="34" charset="0"/>
                <a:cs typeface="Tahoma" panose="020B0604030504040204" pitchFamily="34" charset="0"/>
              </a:rPr>
              <a:t>are split into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three groups </a:t>
            </a:r>
            <a:r>
              <a:rPr lang="en-US" sz="2600" dirty="0" smtClean="0">
                <a:latin typeface="Tahoma" panose="020B0604030504040204" pitchFamily="34" charset="0"/>
                <a:ea typeface="Tahoma" panose="020B0604030504040204" pitchFamily="34" charset="0"/>
                <a:cs typeface="Tahoma" panose="020B0604030504040204" pitchFamily="34" charset="0"/>
              </a:rPr>
              <a:t>according to their health risk in relation to interaction with cardiovascular and respiratory system</a:t>
            </a:r>
          </a:p>
          <a:p>
            <a:pPr algn="ct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84209" y="2933805"/>
            <a:ext cx="2411238" cy="430887"/>
          </a:xfrm>
          <a:prstGeom prst="rect">
            <a:avLst/>
          </a:prstGeom>
          <a:solidFill>
            <a:schemeClr val="bg1"/>
          </a:solidFill>
        </p:spPr>
        <p:txBody>
          <a:bodyPr wrap="non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inhalable particles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14144" y="4010583"/>
            <a:ext cx="2278188" cy="430887"/>
          </a:xfrm>
          <a:prstGeom prst="rect">
            <a:avLst/>
          </a:prstGeom>
          <a:solidFill>
            <a:schemeClr val="bg1"/>
          </a:solidFill>
        </p:spPr>
        <p:txBody>
          <a:bodyPr wrap="non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thoracic particles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296564" y="4945573"/>
            <a:ext cx="2512483" cy="430887"/>
          </a:xfrm>
          <a:prstGeom prst="rect">
            <a:avLst/>
          </a:prstGeom>
          <a:solidFill>
            <a:schemeClr val="bg1"/>
          </a:solidFill>
        </p:spPr>
        <p:txBody>
          <a:bodyPr wrap="none">
            <a:spAutoFit/>
          </a:bodyPr>
          <a:lstStyle/>
          <a:p>
            <a:r>
              <a:rPr lang="en-US" sz="22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respirable</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particles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19063" y="2208041"/>
            <a:ext cx="9024938" cy="430887"/>
          </a:xfrm>
          <a:prstGeom prst="rect">
            <a:avLst/>
          </a:prstGeom>
          <a:solidFill>
            <a:schemeClr val="bg1"/>
          </a:solidFill>
        </p:spPr>
        <p:txBody>
          <a:bodyPr wrap="square">
            <a:spAutoFit/>
          </a:bodyPr>
          <a:lstStyle/>
          <a:p>
            <a:pPr algn="ctr"/>
            <a:r>
              <a:rPr 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Penetration levels of the various sizes of PM in respiratory system</a:t>
            </a:r>
            <a:endParaRPr lang="en-US" sz="2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5" name="Right Brace 4"/>
          <p:cNvSpPr/>
          <p:nvPr/>
        </p:nvSpPr>
        <p:spPr bwMode="auto">
          <a:xfrm>
            <a:off x="7574692" y="4598415"/>
            <a:ext cx="223858" cy="1725393"/>
          </a:xfrm>
          <a:prstGeom prst="rightBrace">
            <a:avLst/>
          </a:prstGeom>
          <a:solidFill>
            <a:schemeClr val="bg1"/>
          </a:solid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Text Box 11"/>
          <p:cNvSpPr txBox="1">
            <a:spLocks noChangeArrowheads="1"/>
          </p:cNvSpPr>
          <p:nvPr/>
        </p:nvSpPr>
        <p:spPr bwMode="auto">
          <a:xfrm>
            <a:off x="7864176" y="5247082"/>
            <a:ext cx="878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it-IT" altLang="en-US" sz="2400" dirty="0">
                <a:solidFill>
                  <a:srgbClr val="0000FF"/>
                </a:solidFill>
                <a:latin typeface="Tahoma" panose="020B0604030504040204" pitchFamily="34" charset="0"/>
                <a:ea typeface="Tahoma" panose="020B0604030504040204" pitchFamily="34" charset="0"/>
                <a:cs typeface="Tahoma" panose="020B0604030504040204" pitchFamily="34" charset="0"/>
              </a:rPr>
              <a:t>PM</a:t>
            </a:r>
            <a:r>
              <a:rPr lang="it-IT" altLang="en-US" sz="240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2.5</a:t>
            </a:r>
          </a:p>
        </p:txBody>
      </p:sp>
      <p:sp>
        <p:nvSpPr>
          <p:cNvPr id="20" name="Text Box 11"/>
          <p:cNvSpPr txBox="1">
            <a:spLocks noChangeArrowheads="1"/>
          </p:cNvSpPr>
          <p:nvPr/>
        </p:nvSpPr>
        <p:spPr bwMode="auto">
          <a:xfrm>
            <a:off x="7864176" y="3612842"/>
            <a:ext cx="816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PM</a:t>
            </a:r>
            <a:r>
              <a:rPr lang="it-IT" altLang="en-US" sz="2400" baseline="-25000" dirty="0" smtClean="0">
                <a:solidFill>
                  <a:srgbClr val="0000FF"/>
                </a:solidFill>
                <a:latin typeface="Tahoma" panose="020B0604030504040204" pitchFamily="34" charset="0"/>
                <a:ea typeface="Tahoma" panose="020B0604030504040204" pitchFamily="34" charset="0"/>
                <a:cs typeface="Tahoma" panose="020B0604030504040204" pitchFamily="34" charset="0"/>
              </a:rPr>
              <a:t>10</a:t>
            </a:r>
            <a:endParaRPr lang="it-IT" altLang="en-US" sz="2400" baseline="-25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Right Brace 21"/>
          <p:cNvSpPr/>
          <p:nvPr/>
        </p:nvSpPr>
        <p:spPr bwMode="auto">
          <a:xfrm>
            <a:off x="7574692" y="3214458"/>
            <a:ext cx="223858" cy="1258434"/>
          </a:xfrm>
          <a:prstGeom prst="rightBrace">
            <a:avLst/>
          </a:prstGeom>
          <a:solidFill>
            <a:schemeClr val="bg1"/>
          </a:solid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p:nvPr/>
        </p:nvSpPr>
        <p:spPr>
          <a:xfrm>
            <a:off x="0" y="6222791"/>
            <a:ext cx="7369303" cy="646331"/>
          </a:xfrm>
          <a:prstGeom prst="rect">
            <a:avLst/>
          </a:prstGeom>
        </p:spPr>
        <p:txBody>
          <a:bodyPr wrap="square">
            <a:spAutoFit/>
          </a:bodyPr>
          <a:lstStyle/>
          <a:p>
            <a:r>
              <a:rPr lang="en-US" dirty="0" smtClean="0"/>
              <a:t>See also http</a:t>
            </a:r>
            <a:r>
              <a:rPr lang="en-US" dirty="0"/>
              <a:t>://www.who.int/news-room/fact-sheets/detail/ambient-(outdoor)-air-quality-and-health</a:t>
            </a:r>
          </a:p>
        </p:txBody>
      </p:sp>
      <p:sp>
        <p:nvSpPr>
          <p:cNvPr id="3" name="Rectangle 141"/>
          <p:cNvSpPr>
            <a:spLocks noChangeArrowheads="1"/>
          </p:cNvSpPr>
          <p:nvPr/>
        </p:nvSpPr>
        <p:spPr bwMode="auto">
          <a:xfrm>
            <a:off x="5757521" y="5918101"/>
            <a:ext cx="1435391" cy="189804"/>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02124"/>
                </a:solidFill>
                <a:effectLst/>
                <a:latin typeface="inherit"/>
              </a:rPr>
              <a:t>pulmonary alveoli</a:t>
            </a:r>
            <a:r>
              <a:rPr kumimoji="0" lang="en-US" altLang="en-US" sz="1400" b="0" i="0" u="none" strike="noStrike" cap="none" normalizeH="0" baseline="0" dirty="0" smtClean="0">
                <a:ln>
                  <a:noFill/>
                </a:ln>
                <a:solidFill>
                  <a:schemeClr val="tx1"/>
                </a:solidFill>
                <a:effectLst/>
              </a:rPr>
              <a:t> </a:t>
            </a:r>
          </a:p>
        </p:txBody>
      </p:sp>
      <p:sp>
        <p:nvSpPr>
          <p:cNvPr id="21" name="Rectangle 141"/>
          <p:cNvSpPr>
            <a:spLocks noChangeArrowheads="1"/>
          </p:cNvSpPr>
          <p:nvPr/>
        </p:nvSpPr>
        <p:spPr bwMode="auto">
          <a:xfrm>
            <a:off x="6097875" y="4090474"/>
            <a:ext cx="1476817" cy="405247"/>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02124"/>
                </a:solidFill>
                <a:effectLst/>
                <a:latin typeface="inherit"/>
              </a:rPr>
              <a:t>windpipe/primary</a:t>
            </a:r>
            <a:r>
              <a:rPr kumimoji="0" lang="en-US" altLang="en-US" sz="1400" b="0" i="0" u="none" strike="noStrike" cap="none" normalizeH="0" dirty="0" smtClean="0">
                <a:ln>
                  <a:noFill/>
                </a:ln>
                <a:solidFill>
                  <a:srgbClr val="202124"/>
                </a:solidFill>
                <a:effectLst/>
                <a:latin typeface="inherit"/>
              </a:rPr>
              <a:t> bronchi</a:t>
            </a:r>
            <a:endParaRPr kumimoji="0" lang="en-US" altLang="en-US" sz="1400" b="0" i="0" u="none" strike="noStrike" cap="none" normalizeH="0" baseline="0" dirty="0" smtClean="0">
              <a:ln>
                <a:noFill/>
              </a:ln>
              <a:solidFill>
                <a:schemeClr val="tx1"/>
              </a:solidFill>
              <a:effectLst/>
            </a:endParaRPr>
          </a:p>
        </p:txBody>
      </p:sp>
      <p:sp>
        <p:nvSpPr>
          <p:cNvPr id="23" name="Rectangle 141"/>
          <p:cNvSpPr>
            <a:spLocks noChangeArrowheads="1"/>
          </p:cNvSpPr>
          <p:nvPr/>
        </p:nvSpPr>
        <p:spPr bwMode="auto">
          <a:xfrm>
            <a:off x="6130547" y="4795838"/>
            <a:ext cx="1454536" cy="189804"/>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02124"/>
                </a:solidFill>
                <a:effectLst/>
                <a:latin typeface="inherit"/>
              </a:rPr>
              <a:t>secondary</a:t>
            </a:r>
            <a:r>
              <a:rPr kumimoji="0" lang="en-US" altLang="en-US" sz="1400" b="0" i="0" u="none" strike="noStrike" cap="none" normalizeH="0" dirty="0" smtClean="0">
                <a:ln>
                  <a:noFill/>
                </a:ln>
                <a:solidFill>
                  <a:srgbClr val="202124"/>
                </a:solidFill>
                <a:effectLst/>
                <a:latin typeface="inherit"/>
              </a:rPr>
              <a:t> bronchi</a:t>
            </a:r>
            <a:endParaRPr kumimoji="0" lang="en-US" altLang="en-US" sz="1400" b="0" i="0" u="none" strike="noStrike" cap="none" normalizeH="0" baseline="0" dirty="0" smtClean="0">
              <a:ln>
                <a:noFill/>
              </a:ln>
              <a:solidFill>
                <a:schemeClr val="tx1"/>
              </a:solidFill>
              <a:effectLst/>
            </a:endParaRPr>
          </a:p>
        </p:txBody>
      </p:sp>
      <p:sp>
        <p:nvSpPr>
          <p:cNvPr id="24" name="Rectangle 141"/>
          <p:cNvSpPr>
            <a:spLocks noChangeArrowheads="1"/>
          </p:cNvSpPr>
          <p:nvPr/>
        </p:nvSpPr>
        <p:spPr bwMode="auto">
          <a:xfrm>
            <a:off x="5597097" y="2796166"/>
            <a:ext cx="1615328" cy="405247"/>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US" altLang="en-US" sz="1400" dirty="0" smtClean="0">
                <a:solidFill>
                  <a:srgbClr val="202124"/>
                </a:solidFill>
                <a:latin typeface="inherit"/>
              </a:rPr>
              <a:t>&gt; </a:t>
            </a:r>
            <a:r>
              <a:rPr kumimoji="0" lang="en-US" altLang="en-US" sz="1400" b="0" i="0" u="none" strike="noStrike" cap="none" normalizeH="0" baseline="0" dirty="0" smtClean="0">
                <a:ln>
                  <a:noFill/>
                </a:ln>
                <a:solidFill>
                  <a:srgbClr val="202124"/>
                </a:solidFill>
                <a:effectLst/>
                <a:latin typeface="inherit"/>
              </a:rPr>
              <a:t>7 </a:t>
            </a:r>
            <a:r>
              <a:rPr kumimoji="0" lang="en-US" altLang="en-US" sz="1400" b="0" i="0" u="none" strike="noStrike" cap="none" normalizeH="0" baseline="0" dirty="0" smtClean="0">
                <a:ln>
                  <a:noFill/>
                </a:ln>
                <a:solidFill>
                  <a:srgbClr val="202124"/>
                </a:solidFill>
                <a:effectLst/>
                <a:latin typeface="inherit"/>
                <a:sym typeface="Symbol" panose="05050102010706020507" pitchFamily="18" charset="2"/>
              </a:rPr>
              <a:t>m (micron)</a:t>
            </a:r>
          </a:p>
          <a:p>
            <a:pPr marR="0" lvl="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smtClean="0">
                <a:ln>
                  <a:noFill/>
                </a:ln>
                <a:solidFill>
                  <a:srgbClr val="202124"/>
                </a:solidFill>
                <a:effectLst/>
                <a:latin typeface="inherit"/>
              </a:rPr>
              <a:t>Oral/ nasal cavities</a:t>
            </a:r>
            <a:endParaRPr kumimoji="0" lang="en-US" altLang="en-US" sz="1400" b="0" i="0" u="none" strike="noStrike" cap="none" normalizeH="0" baseline="0" dirty="0" smtClean="0">
              <a:ln>
                <a:noFill/>
              </a:ln>
              <a:solidFill>
                <a:schemeClr val="tx1"/>
              </a:solidFill>
              <a:effectLst/>
            </a:endParaRPr>
          </a:p>
        </p:txBody>
      </p:sp>
      <p:sp>
        <p:nvSpPr>
          <p:cNvPr id="25" name="Rectangle 141"/>
          <p:cNvSpPr>
            <a:spLocks noChangeArrowheads="1"/>
          </p:cNvSpPr>
          <p:nvPr/>
        </p:nvSpPr>
        <p:spPr bwMode="auto">
          <a:xfrm>
            <a:off x="5584445" y="3571387"/>
            <a:ext cx="1125844" cy="189804"/>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02124"/>
                </a:solidFill>
                <a:effectLst/>
                <a:latin typeface="inherit"/>
              </a:rPr>
              <a:t>larynx</a:t>
            </a:r>
            <a:endParaRPr kumimoji="0" lang="en-US" altLang="en-US" sz="1400" b="0" i="0" u="none" strike="noStrike" cap="none" normalizeH="0" baseline="0" dirty="0" smtClean="0">
              <a:ln>
                <a:noFill/>
              </a:ln>
              <a:solidFill>
                <a:schemeClr val="tx1"/>
              </a:solidFill>
              <a:effectLst/>
            </a:endParaRPr>
          </a:p>
        </p:txBody>
      </p:sp>
      <p:sp>
        <p:nvSpPr>
          <p:cNvPr id="26" name="Rectangle 141"/>
          <p:cNvSpPr>
            <a:spLocks noChangeArrowheads="1"/>
          </p:cNvSpPr>
          <p:nvPr/>
        </p:nvSpPr>
        <p:spPr bwMode="auto">
          <a:xfrm>
            <a:off x="6132519" y="5305132"/>
            <a:ext cx="1454536" cy="189804"/>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202124"/>
                </a:solidFill>
                <a:effectLst/>
                <a:latin typeface="inherit"/>
              </a:rPr>
              <a:t>terminal</a:t>
            </a:r>
            <a:r>
              <a:rPr kumimoji="0" lang="en-US" altLang="en-US" sz="1400" b="0" i="0" u="none" strike="noStrike" cap="none" normalizeH="0" dirty="0" smtClean="0">
                <a:ln>
                  <a:noFill/>
                </a:ln>
                <a:solidFill>
                  <a:srgbClr val="202124"/>
                </a:solidFill>
                <a:effectLst/>
                <a:latin typeface="inherit"/>
              </a:rPr>
              <a:t> bronchi</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39755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Health effects: direct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34988" y="69367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71397" y="2349684"/>
            <a:ext cx="5372603" cy="1569660"/>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NOPL: </a:t>
            </a:r>
            <a:r>
              <a:rPr lang="en-US" sz="2400" dirty="0" err="1" smtClean="0">
                <a:latin typeface="Tahoma" panose="020B0604030504040204" pitchFamily="34" charset="0"/>
                <a:ea typeface="Tahoma" panose="020B0604030504040204" pitchFamily="34" charset="0"/>
                <a:cs typeface="Tahoma" panose="020B0604030504040204" pitchFamily="34" charset="0"/>
              </a:rPr>
              <a:t>naso</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dirty="0" err="1" smtClean="0">
                <a:latin typeface="Tahoma" panose="020B0604030504040204" pitchFamily="34" charset="0"/>
                <a:ea typeface="Tahoma" panose="020B0604030504040204" pitchFamily="34" charset="0"/>
                <a:cs typeface="Tahoma" panose="020B0604030504040204" pitchFamily="34" charset="0"/>
              </a:rPr>
              <a:t>oro</a:t>
            </a:r>
            <a:r>
              <a:rPr lang="en-US" sz="2400" dirty="0" smtClean="0">
                <a:latin typeface="Tahoma" panose="020B0604030504040204" pitchFamily="34" charset="0"/>
                <a:ea typeface="Tahoma" panose="020B0604030504040204" pitchFamily="34" charset="0"/>
                <a:cs typeface="Tahoma" panose="020B0604030504040204" pitchFamily="34" charset="0"/>
              </a:rPr>
              <a:t>-pharyngo-laryngeal region</a:t>
            </a: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TB: </a:t>
            </a:r>
            <a:r>
              <a:rPr lang="en-US" sz="2400" dirty="0" smtClean="0">
                <a:latin typeface="Tahoma" panose="020B0604030504040204" pitchFamily="34" charset="0"/>
                <a:ea typeface="Tahoma" panose="020B0604030504040204" pitchFamily="34" charset="0"/>
                <a:cs typeface="Tahoma" panose="020B0604030504040204" pitchFamily="34" charset="0"/>
              </a:rPr>
              <a:t>tracheobronchial region</a:t>
            </a:r>
          </a:p>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 </a:t>
            </a:r>
            <a:r>
              <a:rPr lang="en-US" sz="2400" dirty="0">
                <a:latin typeface="Tahoma" panose="020B0604030504040204" pitchFamily="34" charset="0"/>
                <a:ea typeface="Tahoma" panose="020B0604030504040204" pitchFamily="34" charset="0"/>
                <a:cs typeface="Tahoma" panose="020B0604030504040204" pitchFamily="34" charset="0"/>
              </a:rPr>
              <a:t>pulmonary </a:t>
            </a:r>
            <a:r>
              <a:rPr lang="en-US" sz="2400" dirty="0" smtClean="0">
                <a:latin typeface="Tahoma" panose="020B0604030504040204" pitchFamily="34" charset="0"/>
                <a:ea typeface="Tahoma" panose="020B0604030504040204" pitchFamily="34" charset="0"/>
                <a:cs typeface="Tahoma" panose="020B0604030504040204" pitchFamily="34" charset="0"/>
              </a:rPr>
              <a:t>region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stretch>
            <a:fillRect/>
          </a:stretch>
        </p:blipFill>
        <p:spPr>
          <a:xfrm>
            <a:off x="94920" y="804672"/>
            <a:ext cx="3471979" cy="3028468"/>
          </a:xfrm>
          <a:prstGeom prst="rect">
            <a:avLst/>
          </a:prstGeom>
        </p:spPr>
      </p:pic>
      <p:sp>
        <p:nvSpPr>
          <p:cNvPr id="21" name="Rectangle 20"/>
          <p:cNvSpPr/>
          <p:nvPr/>
        </p:nvSpPr>
        <p:spPr>
          <a:xfrm>
            <a:off x="3389225" y="804672"/>
            <a:ext cx="5813387" cy="1631216"/>
          </a:xfrm>
          <a:prstGeom prst="rect">
            <a:avLst/>
          </a:prstGeom>
        </p:spPr>
        <p:txBody>
          <a:bodyPr wrap="square">
            <a:spAutoFit/>
          </a:bodyPr>
          <a:lstStyle/>
          <a:p>
            <a:pPr algn="ct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Deposition efficiencies </a:t>
            </a:r>
            <a:r>
              <a:rPr lang="en-US" sz="2500" dirty="0" smtClean="0">
                <a:latin typeface="Tahoma" panose="020B0604030504040204" pitchFamily="34" charset="0"/>
                <a:ea typeface="Tahoma" panose="020B0604030504040204" pitchFamily="34" charset="0"/>
                <a:cs typeface="Tahoma" panose="020B0604030504040204" pitchFamily="34" charset="0"/>
              </a:rPr>
              <a:t>(here </a:t>
            </a:r>
            <a:r>
              <a:rPr lang="en-US" sz="2500" dirty="0">
                <a:latin typeface="Tahoma" panose="020B0604030504040204" pitchFamily="34" charset="0"/>
                <a:ea typeface="Tahoma" panose="020B0604030504040204" pitchFamily="34" charset="0"/>
                <a:cs typeface="Tahoma" panose="020B0604030504040204" pitchFamily="34" charset="0"/>
              </a:rPr>
              <a:t>corrected for size-dependent </a:t>
            </a:r>
            <a:r>
              <a:rPr lang="en-US" sz="2500" dirty="0" err="1" smtClean="0">
                <a:latin typeface="Tahoma" panose="020B0604030504040204" pitchFamily="34" charset="0"/>
                <a:ea typeface="Tahoma" panose="020B0604030504040204" pitchFamily="34" charset="0"/>
                <a:cs typeface="Tahoma" panose="020B0604030504040204" pitchFamily="34" charset="0"/>
              </a:rPr>
              <a:t>inhalability</a:t>
            </a:r>
            <a:r>
              <a:rPr lang="en-US" sz="2500" dirty="0" smtClean="0">
                <a:latin typeface="Tahoma" panose="020B0604030504040204" pitchFamily="34" charset="0"/>
                <a:ea typeface="Tahoma" panose="020B0604030504040204" pitchFamily="34" charset="0"/>
                <a:cs typeface="Tahoma" panose="020B0604030504040204" pitchFamily="34" charset="0"/>
              </a:rPr>
              <a:t>)</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in </a:t>
            </a:r>
            <a:r>
              <a:rPr lang="en-US" sz="2500" dirty="0">
                <a:latin typeface="Tahoma" panose="020B0604030504040204" pitchFamily="34" charset="0"/>
                <a:ea typeface="Tahoma" panose="020B0604030504040204" pitchFamily="34" charset="0"/>
                <a:cs typeface="Tahoma" panose="020B0604030504040204" pitchFamily="34" charset="0"/>
              </a:rPr>
              <a:t>the major </a:t>
            </a:r>
            <a:r>
              <a:rPr lang="en-US" sz="2500" dirty="0" smtClean="0">
                <a:latin typeface="Tahoma" panose="020B0604030504040204" pitchFamily="34" charset="0"/>
                <a:ea typeface="Tahoma" panose="020B0604030504040204" pitchFamily="34" charset="0"/>
                <a:cs typeface="Tahoma" panose="020B0604030504040204" pitchFamily="34" charset="0"/>
              </a:rPr>
              <a:t>regions of </a:t>
            </a:r>
            <a:r>
              <a:rPr lang="en-US" sz="2500" dirty="0">
                <a:latin typeface="Tahoma" panose="020B0604030504040204" pitchFamily="34" charset="0"/>
                <a:ea typeface="Tahoma" panose="020B0604030504040204" pitchFamily="34" charset="0"/>
                <a:cs typeface="Tahoma" panose="020B0604030504040204" pitchFamily="34" charset="0"/>
              </a:rPr>
              <a:t>the human respiratory </a:t>
            </a:r>
            <a:r>
              <a:rPr lang="en-US" sz="2500" dirty="0" smtClean="0">
                <a:latin typeface="Tahoma" panose="020B0604030504040204" pitchFamily="34" charset="0"/>
                <a:ea typeface="Tahoma" panose="020B0604030504040204" pitchFamily="34" charset="0"/>
                <a:cs typeface="Tahoma" panose="020B0604030504040204" pitchFamily="34" charset="0"/>
              </a:rPr>
              <a:t>tract depends on the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particle diameter</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370100" y="3928934"/>
            <a:ext cx="5562349" cy="2898435"/>
          </a:xfrm>
          <a:prstGeom prst="rect">
            <a:avLst/>
          </a:prstGeom>
        </p:spPr>
      </p:pic>
      <p:sp>
        <p:nvSpPr>
          <p:cNvPr id="3" name="Rectangle 2"/>
          <p:cNvSpPr/>
          <p:nvPr/>
        </p:nvSpPr>
        <p:spPr>
          <a:xfrm>
            <a:off x="6099717" y="3980900"/>
            <a:ext cx="2925221" cy="1938992"/>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Chronic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exposure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study</a:t>
            </a:r>
            <a:r>
              <a:rPr lang="en-US"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a:latin typeface="Tahoma" panose="020B0604030504040204" pitchFamily="34" charset="0"/>
                <a:ea typeface="Tahoma" panose="020B0604030504040204" pitchFamily="34" charset="0"/>
                <a:cs typeface="Tahoma" panose="020B0604030504040204" pitchFamily="34" charset="0"/>
              </a:rPr>
              <a:t>change in health </a:t>
            </a:r>
            <a:r>
              <a:rPr lang="en-US" sz="2400" dirty="0" smtClean="0">
                <a:latin typeface="Tahoma" panose="020B0604030504040204" pitchFamily="34" charset="0"/>
                <a:ea typeface="Tahoma" panose="020B0604030504040204" pitchFamily="34" charset="0"/>
                <a:cs typeface="Tahoma" panose="020B0604030504040204" pitchFamily="34" charset="0"/>
              </a:rPr>
              <a:t>issue </a:t>
            </a:r>
            <a:r>
              <a:rPr lang="en-US" sz="2400" dirty="0">
                <a:latin typeface="Tahoma" panose="020B0604030504040204" pitchFamily="34" charset="0"/>
                <a:ea typeface="Tahoma" panose="020B0604030504040204" pitchFamily="34" charset="0"/>
                <a:cs typeface="Tahoma" panose="020B0604030504040204" pitchFamily="34" charset="0"/>
              </a:rPr>
              <a:t>per 5 </a:t>
            </a:r>
            <a:r>
              <a:rPr lang="en-US" sz="2400" dirty="0" err="1" smtClean="0">
                <a:latin typeface="Tahoma" panose="020B0604030504040204" pitchFamily="34" charset="0"/>
                <a:ea typeface="Tahoma" panose="020B0604030504040204" pitchFamily="34" charset="0"/>
                <a:cs typeface="Tahoma" panose="020B0604030504040204" pitchFamily="34" charset="0"/>
              </a:rPr>
              <a:t>μg</a:t>
            </a:r>
            <a:r>
              <a:rPr lang="en-US" sz="2400" dirty="0" smtClean="0">
                <a:latin typeface="Tahoma" panose="020B0604030504040204" pitchFamily="34" charset="0"/>
                <a:ea typeface="Tahoma" panose="020B0604030504040204" pitchFamily="34" charset="0"/>
                <a:cs typeface="Tahoma" panose="020B0604030504040204" pitchFamily="34" charset="0"/>
              </a:rPr>
              <a:t>/m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increase </a:t>
            </a:r>
            <a:r>
              <a:rPr lang="en-US" sz="2400" dirty="0">
                <a:latin typeface="Tahoma" panose="020B0604030504040204" pitchFamily="34" charset="0"/>
                <a:ea typeface="Tahoma" panose="020B0604030504040204" pitchFamily="34" charset="0"/>
                <a:cs typeface="Tahoma" panose="020B0604030504040204" pitchFamily="34" charset="0"/>
              </a:rPr>
              <a:t>in </a:t>
            </a:r>
            <a:r>
              <a:rPr lang="en-US" sz="2400" dirty="0" smtClean="0">
                <a:latin typeface="Tahoma" panose="020B0604030504040204" pitchFamily="34" charset="0"/>
                <a:ea typeface="Tahoma" panose="020B0604030504040204" pitchFamily="34" charset="0"/>
                <a:cs typeface="Tahoma" panose="020B0604030504040204" pitchFamily="34" charset="0"/>
              </a:rPr>
              <a:t>PM2.5 exposure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82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The Great Smog of London 1952</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34988" y="724670"/>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38" y="968162"/>
            <a:ext cx="4722313" cy="4708981"/>
          </a:xfrm>
          <a:prstGeom prst="rect">
            <a:avLst/>
          </a:prstGeom>
        </p:spPr>
        <p:txBody>
          <a:bodyPr wrap="square">
            <a:spAutoFit/>
          </a:bodyPr>
          <a:lstStyle/>
          <a:p>
            <a:pPr marL="457200" indent="-4572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5-9 December 1952: the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worst air-pollution event in European history</a:t>
            </a:r>
          </a:p>
          <a:p>
            <a:pPr marL="457200" indent="-4572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Cold weather + coal burning + </a:t>
            </a:r>
            <a:r>
              <a:rPr lang="en-US" sz="2500" dirty="0" err="1" smtClean="0">
                <a:latin typeface="Tahoma" panose="020B0604030504040204" pitchFamily="34" charset="0"/>
                <a:ea typeface="Tahoma" panose="020B0604030504040204" pitchFamily="34" charset="0"/>
                <a:cs typeface="Tahoma" panose="020B0604030504040204" pitchFamily="34" charset="0"/>
              </a:rPr>
              <a:t>meteo</a:t>
            </a:r>
            <a:r>
              <a:rPr lang="en-US" sz="2500" dirty="0" smtClean="0">
                <a:latin typeface="Tahoma" panose="020B0604030504040204" pitchFamily="34" charset="0"/>
                <a:ea typeface="Tahoma" panose="020B0604030504040204" pitchFamily="34" charset="0"/>
                <a:cs typeface="Tahoma" panose="020B0604030504040204" pitchFamily="34" charset="0"/>
              </a:rPr>
              <a:t> conditions (anticyclone, no wind, T inversion)</a:t>
            </a:r>
          </a:p>
          <a:p>
            <a:pPr marL="457200" indent="-4572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4,000 dead as </a:t>
            </a:r>
            <a:r>
              <a:rPr lang="en-US" sz="2500" dirty="0">
                <a:latin typeface="Tahoma" panose="020B0604030504040204" pitchFamily="34" charset="0"/>
                <a:ea typeface="Tahoma" panose="020B0604030504040204" pitchFamily="34" charset="0"/>
                <a:cs typeface="Tahoma" panose="020B0604030504040204" pitchFamily="34" charset="0"/>
              </a:rPr>
              <a:t>a direct result of the </a:t>
            </a:r>
            <a:r>
              <a:rPr lang="en-US" sz="2500" dirty="0" smtClean="0">
                <a:latin typeface="Tahoma" panose="020B0604030504040204" pitchFamily="34" charset="0"/>
                <a:ea typeface="Tahoma" panose="020B0604030504040204" pitchFamily="34" charset="0"/>
                <a:cs typeface="Tahoma" panose="020B0604030504040204" pitchFamily="34" charset="0"/>
              </a:rPr>
              <a:t>smog and more than 100,000 ill. More </a:t>
            </a:r>
            <a:r>
              <a:rPr lang="en-US" sz="2500" dirty="0">
                <a:latin typeface="Tahoma" panose="020B0604030504040204" pitchFamily="34" charset="0"/>
                <a:ea typeface="Tahoma" panose="020B0604030504040204" pitchFamily="34" charset="0"/>
                <a:cs typeface="Tahoma" panose="020B0604030504040204" pitchFamily="34" charset="0"/>
              </a:rPr>
              <a:t>recent </a:t>
            </a:r>
            <a:r>
              <a:rPr lang="en-US" sz="2500" dirty="0" smtClean="0">
                <a:latin typeface="Tahoma" panose="020B0604030504040204" pitchFamily="34" charset="0"/>
                <a:ea typeface="Tahoma" panose="020B0604030504040204" pitchFamily="34" charset="0"/>
                <a:cs typeface="Tahoma" panose="020B0604030504040204" pitchFamily="34" charset="0"/>
              </a:rPr>
              <a:t>estimate: 6,000 </a:t>
            </a:r>
            <a:r>
              <a:rPr lang="en-US" sz="2500" dirty="0">
                <a:latin typeface="Tahoma" panose="020B0604030504040204" pitchFamily="34" charset="0"/>
                <a:ea typeface="Tahoma" panose="020B0604030504040204" pitchFamily="34" charset="0"/>
                <a:cs typeface="Tahoma" panose="020B0604030504040204" pitchFamily="34" charset="0"/>
              </a:rPr>
              <a:t>more died in the following </a:t>
            </a:r>
            <a:r>
              <a:rPr lang="en-US" sz="2500" dirty="0" smtClean="0">
                <a:latin typeface="Tahoma" panose="020B0604030504040204" pitchFamily="34" charset="0"/>
                <a:ea typeface="Tahoma" panose="020B0604030504040204" pitchFamily="34" charset="0"/>
                <a:cs typeface="Tahoma" panose="020B0604030504040204" pitchFamily="34" charset="0"/>
              </a:rPr>
              <a:t>months</a:t>
            </a:r>
          </a:p>
        </p:txBody>
      </p:sp>
      <p:pic>
        <p:nvPicPr>
          <p:cNvPr id="14338" name="Picture 2" descr="https://cdn.vox-cdn.com/thumbor/rlZJr_b4-SfEXdsx4IC9XzBv14Y=/0x0:3000x2340/1200x0/filters:focal(0x0:3000x2340):no_upscale()/cdn.vox-cdn.com/uploads/chorus_asset/file/9878097/Birds_in_Trafalgar_Square__TopFoto_The_Image_Wor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526" y="1022861"/>
            <a:ext cx="4111260" cy="3206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025" y="6384893"/>
            <a:ext cx="9175250" cy="369332"/>
          </a:xfrm>
          <a:prstGeom prst="rect">
            <a:avLst/>
          </a:prstGeom>
        </p:spPr>
        <p:txBody>
          <a:bodyPr wrap="square">
            <a:spAutoFit/>
          </a:bodyPr>
          <a:lstStyle/>
          <a:p>
            <a:r>
              <a:rPr lang="en-US" dirty="0"/>
              <a:t>https://www.cbsnews.com/news/londons-1952-killer-fog-cause-revealed/</a:t>
            </a:r>
          </a:p>
        </p:txBody>
      </p:sp>
      <p:sp>
        <p:nvSpPr>
          <p:cNvPr id="12" name="Rectangle 11"/>
          <p:cNvSpPr/>
          <p:nvPr/>
        </p:nvSpPr>
        <p:spPr>
          <a:xfrm>
            <a:off x="4708650" y="4299300"/>
            <a:ext cx="4280136" cy="2015936"/>
          </a:xfrm>
          <a:prstGeom prst="rect">
            <a:avLst/>
          </a:prstGeom>
        </p:spPr>
        <p:txBody>
          <a:bodyPr wrap="square">
            <a:spAutoFit/>
          </a:bodyPr>
          <a:lstStyle/>
          <a:p>
            <a:pPr marL="342900" indent="-342900">
              <a:buFont typeface="Arial" panose="020B0604020202020204" pitchFamily="34" charset="0"/>
              <a:buChar char="•"/>
            </a:pPr>
            <a:r>
              <a:rPr lang="en-US" sz="2500" dirty="0" smtClean="0">
                <a:latin typeface="Tahoma" panose="020B0604030504040204" pitchFamily="34" charset="0"/>
                <a:ea typeface="Tahoma" panose="020B0604030504040204" pitchFamily="34" charset="0"/>
                <a:cs typeface="Tahoma" panose="020B0604030504040204" pitchFamily="34" charset="0"/>
              </a:rPr>
              <a:t>Start of environmental research &amp; regulatory policy/ public awareness on air pollution</a:t>
            </a:r>
            <a:r>
              <a:rPr lang="en-US" sz="2500" dirty="0">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(Clean Air Act 1956)</a:t>
            </a:r>
          </a:p>
        </p:txBody>
      </p:sp>
    </p:spTree>
    <p:extLst>
      <p:ext uri="{BB962C8B-B14F-4D97-AF65-F5344CB8AC3E}">
        <p14:creationId xmlns:p14="http://schemas.microsoft.com/office/powerpoint/2010/main" val="386186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Health effects: indirect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34988" y="73177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1851" y="964946"/>
            <a:ext cx="8337163" cy="892552"/>
          </a:xfrm>
          <a:prstGeom prst="rect">
            <a:avLst/>
          </a:prstGeom>
        </p:spPr>
        <p:txBody>
          <a:bodyPr wrap="square">
            <a:spAutoFit/>
          </a:bodyPr>
          <a:lstStyle/>
          <a:p>
            <a:pPr algn="ctr"/>
            <a:r>
              <a:rPr lang="en-US" sz="2600" dirty="0" smtClean="0">
                <a:latin typeface="Tahoma" panose="020B0604030504040204" pitchFamily="34" charset="0"/>
                <a:ea typeface="Tahoma" panose="020B0604030504040204" pitchFamily="34" charset="0"/>
                <a:cs typeface="Tahoma" panose="020B0604030504040204" pitchFamily="34" charset="0"/>
              </a:rPr>
              <a:t>Indirect health related issue due to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transport </a:t>
            </a:r>
            <a:r>
              <a:rPr lang="en-US" sz="2600" dirty="0" smtClean="0">
                <a:latin typeface="Tahoma" panose="020B0604030504040204" pitchFamily="34" charset="0"/>
                <a:ea typeface="Tahoma" panose="020B0604030504040204" pitchFamily="34" charset="0"/>
                <a:cs typeface="Tahoma" panose="020B0604030504040204" pitchFamily="34" charset="0"/>
              </a:rPr>
              <a:t>and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catalysis</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4" descr="part5"/>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a:stretch>
            <a:fillRect/>
          </a:stretch>
        </p:blipFill>
        <p:spPr bwMode="auto">
          <a:xfrm>
            <a:off x="875528" y="2562133"/>
            <a:ext cx="2559651" cy="238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3855782" y="2090669"/>
            <a:ext cx="4753231" cy="4493538"/>
          </a:xfrm>
          <a:prstGeom prst="rect">
            <a:avLst/>
          </a:prstGeom>
        </p:spPr>
        <p:txBody>
          <a:bodyPr wrap="square">
            <a:spAutoFit/>
          </a:bodyPr>
          <a:lstStyle/>
          <a:p>
            <a:pPr algn="ctr"/>
            <a:r>
              <a:rPr lang="en-US" sz="2600" dirty="0" smtClean="0">
                <a:latin typeface="Tahoma" panose="020B0604030504040204" pitchFamily="34" charset="0"/>
                <a:ea typeface="Tahoma" panose="020B0604030504040204" pitchFamily="34" charset="0"/>
                <a:cs typeface="Tahoma" panose="020B0604030504040204" pitchFamily="34" charset="0"/>
              </a:rPr>
              <a:t>Suspended solid particles (e.g. carbonaceous particles) are very active as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catalysts</a:t>
            </a:r>
            <a:r>
              <a:rPr lang="en-US" sz="2600" dirty="0" smtClean="0">
                <a:latin typeface="Tahoma" panose="020B0604030504040204" pitchFamily="34" charset="0"/>
                <a:ea typeface="Tahoma" panose="020B0604030504040204" pitchFamily="34" charset="0"/>
                <a:cs typeface="Tahoma" panose="020B0604030504040204" pitchFamily="34" charset="0"/>
              </a:rPr>
              <a:t> for gas phase reactions (heterogeneous catalysis) and as </a:t>
            </a:r>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transport vehicles </a:t>
            </a:r>
            <a:r>
              <a:rPr lang="en-US" sz="2600" dirty="0" smtClean="0">
                <a:latin typeface="Tahoma" panose="020B0604030504040204" pitchFamily="34" charset="0"/>
                <a:ea typeface="Tahoma" panose="020B0604030504040204" pitchFamily="34" charset="0"/>
                <a:cs typeface="Tahoma" panose="020B0604030504040204" pitchFamily="34" charset="0"/>
              </a:rPr>
              <a:t>for gaseous pollutants (adsorbed on particles)</a:t>
            </a:r>
          </a:p>
          <a:p>
            <a:pPr algn="ctr"/>
            <a:endParaRPr lang="en-US" sz="26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600" dirty="0" smtClean="0">
                <a:latin typeface="Tahoma" panose="020B0604030504040204" pitchFamily="34" charset="0"/>
                <a:ea typeface="Tahoma" panose="020B0604030504040204" pitchFamily="34" charset="0"/>
                <a:cs typeface="Tahoma" panose="020B0604030504040204" pitchFamily="34" charset="0"/>
              </a:rPr>
              <a:t>Surface/volume ratio is a critical parameter</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370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525" y="0"/>
            <a:ext cx="8905875" cy="57812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Bibliography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57847" y="73256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63"/>
          <p:cNvSpPr>
            <a:spLocks noChangeArrowheads="1"/>
          </p:cNvSpPr>
          <p:nvPr/>
        </p:nvSpPr>
        <p:spPr bwMode="auto">
          <a:xfrm>
            <a:off x="239902" y="839974"/>
            <a:ext cx="890409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600" u="sng" dirty="0" smtClean="0">
                <a:latin typeface="Tahoma" panose="020B0604030504040204" pitchFamily="34" charset="0"/>
                <a:ea typeface="Tahoma" panose="020B0604030504040204" pitchFamily="34" charset="0"/>
                <a:cs typeface="Tahoma" panose="020B0604030504040204" pitchFamily="34" charset="0"/>
              </a:rPr>
              <a:t>Finlayson-Pitt</a:t>
            </a:r>
            <a:r>
              <a:rPr lang="en-US" altLang="en-US" sz="2600" dirty="0" smtClean="0">
                <a:latin typeface="Tahoma" panose="020B0604030504040204" pitchFamily="34" charset="0"/>
                <a:ea typeface="Tahoma" panose="020B0604030504040204" pitchFamily="34" charset="0"/>
                <a:cs typeface="Tahoma" panose="020B0604030504040204" pitchFamily="34" charset="0"/>
              </a:rPr>
              <a:t> et al. “Chemistry </a:t>
            </a:r>
            <a:r>
              <a:rPr lang="en-US" altLang="en-US" sz="2600" dirty="0">
                <a:latin typeface="Tahoma" panose="020B0604030504040204" pitchFamily="34" charset="0"/>
                <a:ea typeface="Tahoma" panose="020B0604030504040204" pitchFamily="34" charset="0"/>
                <a:cs typeface="Tahoma" panose="020B0604030504040204" pitchFamily="34" charset="0"/>
              </a:rPr>
              <a:t>of the Upper and Lower Atmosphere</a:t>
            </a:r>
            <a:r>
              <a:rPr lang="en-US" altLang="en-US" sz="2600" dirty="0" smtClean="0">
                <a:latin typeface="Tahoma" panose="020B0604030504040204" pitchFamily="34" charset="0"/>
                <a:ea typeface="Tahoma" panose="020B0604030504040204" pitchFamily="34" charset="0"/>
                <a:cs typeface="Tahoma" panose="020B0604030504040204" pitchFamily="34" charset="0"/>
              </a:rPr>
              <a:t>” </a:t>
            </a:r>
            <a:r>
              <a:rPr lang="en-US" altLang="en-US" sz="2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Chapt</a:t>
            </a: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9 “Particles in the troposphere”</a:t>
            </a:r>
          </a:p>
          <a:p>
            <a:pPr marL="457200" indent="-457200" eaLnBrk="1" hangingPunct="1">
              <a:buFont typeface="Arial" panose="020B0604020202020204" pitchFamily="34" charset="0"/>
              <a:buChar char="•"/>
            </a:pPr>
            <a:r>
              <a:rPr lang="en-US" altLang="en-US" sz="2600" u="sng" dirty="0" smtClean="0">
                <a:latin typeface="Tahoma" panose="020B0604030504040204" pitchFamily="34" charset="0"/>
                <a:ea typeface="Tahoma" panose="020B0604030504040204" pitchFamily="34" charset="0"/>
                <a:cs typeface="Tahoma" panose="020B0604030504040204" pitchFamily="34" charset="0"/>
              </a:rPr>
              <a:t>J.H</a:t>
            </a:r>
            <a:r>
              <a:rPr lang="en-US" altLang="en-US" sz="2600" u="sng" dirty="0">
                <a:latin typeface="Tahoma" panose="020B0604030504040204" pitchFamily="34" charset="0"/>
                <a:ea typeface="Tahoma" panose="020B0604030504040204" pitchFamily="34" charset="0"/>
                <a:cs typeface="Tahoma" panose="020B0604030504040204" pitchFamily="34" charset="0"/>
              </a:rPr>
              <a:t>. Seinfeld, S.N. </a:t>
            </a:r>
            <a:r>
              <a:rPr lang="en-US" altLang="en-US" sz="2600" u="sng" dirty="0" err="1">
                <a:latin typeface="Tahoma" panose="020B0604030504040204" pitchFamily="34" charset="0"/>
                <a:ea typeface="Tahoma" panose="020B0604030504040204" pitchFamily="34" charset="0"/>
                <a:cs typeface="Tahoma" panose="020B0604030504040204" pitchFamily="34" charset="0"/>
              </a:rPr>
              <a:t>Pandis</a:t>
            </a:r>
            <a:r>
              <a:rPr lang="en-US" altLang="en-US" sz="2600" u="sng" dirty="0">
                <a:latin typeface="Tahoma" panose="020B0604030504040204" pitchFamily="34" charset="0"/>
                <a:ea typeface="Tahoma" panose="020B0604030504040204" pitchFamily="34" charset="0"/>
                <a:cs typeface="Tahoma" panose="020B0604030504040204" pitchFamily="34" charset="0"/>
              </a:rPr>
              <a:t> </a:t>
            </a:r>
            <a:r>
              <a:rPr lang="en-US" altLang="en-US" sz="2600" dirty="0">
                <a:latin typeface="Tahoma" panose="020B0604030504040204" pitchFamily="34" charset="0"/>
                <a:ea typeface="Tahoma" panose="020B0604030504040204" pitchFamily="34" charset="0"/>
                <a:cs typeface="Tahoma" panose="020B0604030504040204" pitchFamily="34" charset="0"/>
              </a:rPr>
              <a:t>“Atmospheric Chemistry and Physics-From air pollution to climate change</a:t>
            </a:r>
            <a:r>
              <a:rPr lang="en-US" altLang="en-US" sz="2600" dirty="0" smtClean="0">
                <a:latin typeface="Tahoma" panose="020B0604030504040204" pitchFamily="34" charset="0"/>
                <a:ea typeface="Tahoma" panose="020B0604030504040204" pitchFamily="34" charset="0"/>
                <a:cs typeface="Tahoma" panose="020B0604030504040204" pitchFamily="34" charset="0"/>
              </a:rPr>
              <a:t>”:</a:t>
            </a:r>
          </a:p>
        </p:txBody>
      </p:sp>
      <p:sp>
        <p:nvSpPr>
          <p:cNvPr id="2" name="Rectangle 1"/>
          <p:cNvSpPr/>
          <p:nvPr/>
        </p:nvSpPr>
        <p:spPr>
          <a:xfrm>
            <a:off x="708267" y="2454764"/>
            <a:ext cx="7494608" cy="1938992"/>
          </a:xfrm>
          <a:prstGeom prst="rect">
            <a:avLst/>
          </a:prstGeom>
        </p:spPr>
        <p:txBody>
          <a:bodyPr wrap="square">
            <a:spAutoFit/>
          </a:bodyPr>
          <a:lstStyle/>
          <a:p>
            <a:r>
              <a:rPr lang="en-US" sz="2400" dirty="0" err="1" smtClean="0">
                <a:latin typeface="Tahoma" panose="020B0604030504040204" pitchFamily="34" charset="0"/>
                <a:ea typeface="Tahoma" panose="020B0604030504040204" pitchFamily="34" charset="0"/>
                <a:cs typeface="Tahoma" panose="020B0604030504040204" pitchFamily="34" charset="0"/>
              </a:rPr>
              <a:t>Chapt</a:t>
            </a:r>
            <a:r>
              <a:rPr lang="en-US" sz="2400" dirty="0" smtClean="0">
                <a:latin typeface="Tahoma" panose="020B0604030504040204" pitchFamily="34" charset="0"/>
                <a:ea typeface="Tahoma" panose="020B0604030504040204" pitchFamily="34" charset="0"/>
                <a:cs typeface="Tahoma" panose="020B0604030504040204" pitchFamily="34" charset="0"/>
              </a:rPr>
              <a:t>. 8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Properties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atmospheric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aereosols</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400" dirty="0" err="1">
                <a:latin typeface="Tahoma" panose="020B0604030504040204" pitchFamily="34" charset="0"/>
                <a:ea typeface="Tahoma" panose="020B0604030504040204" pitchFamily="34" charset="0"/>
                <a:cs typeface="Tahoma" panose="020B0604030504040204" pitchFamily="34" charset="0"/>
              </a:rPr>
              <a:t>Chapt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9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Dynamics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single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aereosol</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particles</a:t>
            </a:r>
          </a:p>
          <a:p>
            <a:r>
              <a:rPr lang="en-US" sz="2400" dirty="0" err="1">
                <a:latin typeface="Tahoma" panose="020B0604030504040204" pitchFamily="34" charset="0"/>
                <a:ea typeface="Tahoma" panose="020B0604030504040204" pitchFamily="34" charset="0"/>
                <a:cs typeface="Tahoma" panose="020B0604030504040204" pitchFamily="34" charset="0"/>
              </a:rPr>
              <a:t>Chapt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11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Nucleation </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400" dirty="0" err="1" smtClean="0">
                <a:latin typeface="Tahoma" panose="020B0604030504040204" pitchFamily="34" charset="0"/>
                <a:ea typeface="Tahoma" panose="020B0604030504040204" pitchFamily="34" charset="0"/>
                <a:cs typeface="Tahoma" panose="020B0604030504040204" pitchFamily="34" charset="0"/>
              </a:rPr>
              <a:t>Chapt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14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Organic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atmospheric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aereosols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400" dirty="0" err="1">
                <a:latin typeface="Tahoma" panose="020B0604030504040204" pitchFamily="34" charset="0"/>
                <a:ea typeface="Tahoma" panose="020B0604030504040204" pitchFamily="34" charset="0"/>
                <a:cs typeface="Tahoma" panose="020B0604030504040204" pitchFamily="34" charset="0"/>
              </a:rPr>
              <a:t>Chapt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15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Interaction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a:t>
            </a: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aereosols</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with radiation </a:t>
            </a:r>
          </a:p>
        </p:txBody>
      </p:sp>
      <p:sp>
        <p:nvSpPr>
          <p:cNvPr id="8" name="Rectangle 63"/>
          <p:cNvSpPr>
            <a:spLocks noChangeArrowheads="1"/>
          </p:cNvSpPr>
          <p:nvPr/>
        </p:nvSpPr>
        <p:spPr bwMode="auto">
          <a:xfrm>
            <a:off x="239902" y="4300623"/>
            <a:ext cx="889216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600" u="sng" dirty="0" smtClean="0">
                <a:latin typeface="Tahoma" panose="020B0604030504040204" pitchFamily="34" charset="0"/>
                <a:ea typeface="Tahoma" panose="020B0604030504040204" pitchFamily="34" charset="0"/>
                <a:cs typeface="Tahoma" panose="020B0604030504040204" pitchFamily="34" charset="0"/>
              </a:rPr>
              <a:t>Hewitt-Jackson </a:t>
            </a:r>
            <a:r>
              <a:rPr lang="en-US" altLang="en-US" sz="2600" dirty="0" smtClean="0">
                <a:latin typeface="Tahoma" panose="020B0604030504040204" pitchFamily="34" charset="0"/>
                <a:ea typeface="Tahoma" panose="020B0604030504040204" pitchFamily="34" charset="0"/>
                <a:cs typeface="Tahoma" panose="020B0604030504040204" pitchFamily="34" charset="0"/>
              </a:rPr>
              <a:t>“Atmospheric Science For Environmental Scientists”, </a:t>
            </a:r>
            <a:r>
              <a:rPr lang="en-US" altLang="en-US" sz="2600" dirty="0" err="1" smtClean="0">
                <a:latin typeface="Tahoma" panose="020B0604030504040204" pitchFamily="34" charset="0"/>
                <a:ea typeface="Tahoma" panose="020B0604030504040204" pitchFamily="34" charset="0"/>
                <a:cs typeface="Tahoma" panose="020B0604030504040204" pitchFamily="34" charset="0"/>
              </a:rPr>
              <a:t>Chapt</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smtClean="0">
                <a:latin typeface="Tahoma" panose="020B0604030504040204" pitchFamily="34" charset="0"/>
                <a:ea typeface="Tahoma" panose="020B0604030504040204" pitchFamily="34" charset="0"/>
                <a:cs typeface="Tahoma" panose="020B0604030504040204" pitchFamily="34" charset="0"/>
              </a:rPr>
              <a:t>7 </a:t>
            </a: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“Particulate </a:t>
            </a:r>
            <a:r>
              <a:rPr lang="en-US"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matter in the </a:t>
            </a: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atmosphere”</a:t>
            </a:r>
          </a:p>
          <a:p>
            <a:pPr marL="457200" indent="-457200" eaLnBrk="1" hangingPunct="1">
              <a:buFont typeface="Arial" panose="020B0604020202020204" pitchFamily="34" charset="0"/>
              <a:buChar char="•"/>
            </a:pPr>
            <a:r>
              <a:rPr lang="en-US" altLang="en-US" sz="2600" u="sng" dirty="0">
                <a:latin typeface="Tahoma" panose="020B0604030504040204" pitchFamily="34" charset="0"/>
                <a:ea typeface="Tahoma" panose="020B0604030504040204" pitchFamily="34" charset="0"/>
                <a:cs typeface="Tahoma" panose="020B0604030504040204" pitchFamily="34" charset="0"/>
              </a:rPr>
              <a:t>NARSTO Assessment</a:t>
            </a:r>
            <a:r>
              <a:rPr lang="en-US" altLang="en-US" sz="2600" u="sng" dirty="0" smtClean="0">
                <a:latin typeface="Tahoma" panose="020B0604030504040204" pitchFamily="34" charset="0"/>
                <a:ea typeface="Tahoma" panose="020B0604030504040204" pitchFamily="34" charset="0"/>
                <a:cs typeface="Tahoma" panose="020B0604030504040204" pitchFamily="34" charset="0"/>
              </a:rPr>
              <a:t> 2004 </a:t>
            </a:r>
            <a:r>
              <a:rPr lang="en-US" altLang="en-US" sz="2600" dirty="0">
                <a:latin typeface="Tahoma" panose="020B0604030504040204" pitchFamily="34" charset="0"/>
                <a:ea typeface="Tahoma" panose="020B0604030504040204" pitchFamily="34" charset="0"/>
                <a:cs typeface="Tahoma" panose="020B0604030504040204" pitchFamily="34" charset="0"/>
              </a:rPr>
              <a:t>Particulate Matter Science for Policy </a:t>
            </a:r>
            <a:r>
              <a:rPr lang="en-US" altLang="en-US" sz="2600" dirty="0" smtClean="0">
                <a:latin typeface="Tahoma" panose="020B0604030504040204" pitchFamily="34" charset="0"/>
                <a:ea typeface="Tahoma" panose="020B0604030504040204" pitchFamily="34" charset="0"/>
                <a:cs typeface="Tahoma" panose="020B0604030504040204" pitchFamily="34" charset="0"/>
              </a:rPr>
              <a:t>Makers, Cambridge </a:t>
            </a:r>
            <a:r>
              <a:rPr lang="en-US" altLang="en-US" sz="2600" dirty="0">
                <a:latin typeface="Tahoma" panose="020B0604030504040204" pitchFamily="34" charset="0"/>
                <a:ea typeface="Tahoma" panose="020B0604030504040204" pitchFamily="34" charset="0"/>
                <a:cs typeface="Tahoma" panose="020B0604030504040204" pitchFamily="34" charset="0"/>
              </a:rPr>
              <a:t>University Press https://www.narsto.org/pm_science_assessment</a:t>
            </a:r>
            <a:endParaRPr lang="en-US"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Down Arrow 8"/>
          <p:cNvSpPr/>
          <p:nvPr/>
        </p:nvSpPr>
        <p:spPr bwMode="auto">
          <a:xfrm rot="5400000">
            <a:off x="7687601" y="2477633"/>
            <a:ext cx="284261" cy="4533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Down Arrow 10"/>
          <p:cNvSpPr/>
          <p:nvPr/>
        </p:nvSpPr>
        <p:spPr bwMode="auto">
          <a:xfrm rot="5400000">
            <a:off x="8002075" y="3975054"/>
            <a:ext cx="284261" cy="45334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9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interaction with e.m. radiation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4413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597153" y="876977"/>
            <a:ext cx="5427785" cy="4484850"/>
          </a:xfrm>
          <a:prstGeom prst="rect">
            <a:avLst/>
          </a:prstGeom>
        </p:spPr>
      </p:pic>
      <p:sp>
        <p:nvSpPr>
          <p:cNvPr id="36" name="Rectangle 35"/>
          <p:cNvSpPr/>
          <p:nvPr/>
        </p:nvSpPr>
        <p:spPr>
          <a:xfrm>
            <a:off x="119064" y="852508"/>
            <a:ext cx="4008094" cy="1200329"/>
          </a:xfrm>
          <a:prstGeom prst="rect">
            <a:avLst/>
          </a:prstGeom>
        </p:spPr>
        <p:txBody>
          <a:bodyPr wrap="square">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Mechanisms of interaction between incident radiation and a particle</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259567" y="3622889"/>
            <a:ext cx="4235352" cy="461665"/>
          </a:xfrm>
          <a:prstGeom prst="rect">
            <a:avLst/>
          </a:prstGeom>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I</a:t>
            </a:r>
            <a:r>
              <a:rPr lang="en-US" sz="2400" baseline="-25000" dirty="0" smtClean="0">
                <a:latin typeface="Tahoma" panose="020B0604030504040204" pitchFamily="34" charset="0"/>
                <a:ea typeface="Tahoma" panose="020B0604030504040204" pitchFamily="34" charset="0"/>
                <a:cs typeface="Tahoma" panose="020B0604030504040204" pitchFamily="34" charset="0"/>
              </a:rPr>
              <a:t>0</a:t>
            </a:r>
            <a:r>
              <a:rPr lang="en-US" sz="2400" dirty="0" smtClean="0">
                <a:latin typeface="Tahoma" panose="020B0604030504040204" pitchFamily="34" charset="0"/>
                <a:ea typeface="Tahoma" panose="020B0604030504040204" pitchFamily="34" charset="0"/>
                <a:cs typeface="Tahoma" panose="020B0604030504040204" pitchFamily="34" charset="0"/>
              </a:rPr>
              <a:t>(incident) = </a:t>
            </a:r>
            <a:r>
              <a:rPr lang="en-US" sz="2400" dirty="0" err="1" smtClean="0">
                <a:latin typeface="Tahoma" panose="020B0604030504040204" pitchFamily="34" charset="0"/>
                <a:ea typeface="Tahoma" panose="020B0604030504040204" pitchFamily="34" charset="0"/>
                <a:cs typeface="Tahoma" panose="020B0604030504040204" pitchFamily="34" charset="0"/>
              </a:rPr>
              <a:t>I</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abs</a:t>
            </a:r>
            <a:r>
              <a:rPr lang="en-US" sz="2400" dirty="0" err="1" smtClean="0">
                <a:latin typeface="Tahoma" panose="020B0604030504040204" pitchFamily="34" charset="0"/>
                <a:ea typeface="Tahoma" panose="020B0604030504040204" pitchFamily="34" charset="0"/>
                <a:cs typeface="Tahoma" panose="020B0604030504040204" pitchFamily="34" charset="0"/>
              </a:rPr>
              <a:t>+I</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scattered</a:t>
            </a:r>
            <a:endParaRPr lang="en-US"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Rettangolo 35"/>
          <p:cNvSpPr/>
          <p:nvPr/>
        </p:nvSpPr>
        <p:spPr>
          <a:xfrm>
            <a:off x="137985" y="4990248"/>
            <a:ext cx="9082215" cy="1892826"/>
          </a:xfrm>
          <a:prstGeom prst="rect">
            <a:avLst/>
          </a:prstGeom>
        </p:spPr>
        <p:txBody>
          <a:bodyPr wrap="square">
            <a:spAutoFit/>
          </a:bodyPr>
          <a:lstStyle/>
          <a:p>
            <a:pPr marL="342900" indent="-342900">
              <a:buFont typeface="Arial" panose="020B0604020202020204" pitchFamily="34" charset="0"/>
              <a:buChar char="•"/>
              <a:defRPr/>
            </a:pP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elastic scattering</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(scatt)</a:t>
            </a:r>
            <a:r>
              <a:rPr lang="it-IT" sz="23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smtClean="0">
                <a:latin typeface="Tahoma" panose="020B0604030504040204" pitchFamily="34" charset="0"/>
                <a:ea typeface="Tahoma" panose="020B0604030504040204" pitchFamily="34" charset="0"/>
                <a:cs typeface="Tahoma" panose="020B0604030504040204" pitchFamily="34" charset="0"/>
              </a:rPr>
              <a:t>incident)</a:t>
            </a:r>
            <a:endPar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300" dirty="0">
                <a:solidFill>
                  <a:srgbClr val="FF9900"/>
                </a:solidFill>
                <a:latin typeface="Tahoma" panose="020B0604030504040204" pitchFamily="34" charset="0"/>
                <a:ea typeface="Tahoma" panose="020B0604030504040204" pitchFamily="34" charset="0"/>
                <a:cs typeface="Tahoma" panose="020B0604030504040204" pitchFamily="34" charset="0"/>
              </a:rPr>
              <a:t>q</a:t>
            </a:r>
            <a:r>
              <a:rPr lang="it-IT" sz="2300" dirty="0" smtClean="0">
                <a:solidFill>
                  <a:srgbClr val="FF9900"/>
                </a:solidFill>
                <a:latin typeface="Tahoma" panose="020B0604030504040204" pitchFamily="34" charset="0"/>
                <a:ea typeface="Tahoma" panose="020B0604030504040204" pitchFamily="34" charset="0"/>
                <a:cs typeface="Tahoma" panose="020B0604030504040204" pitchFamily="34" charset="0"/>
              </a:rPr>
              <a:t>uasi-elastic scattering</a:t>
            </a:r>
            <a:r>
              <a:rPr lang="it-IT" sz="2300" dirty="0">
                <a:solidFill>
                  <a:srgbClr val="FF99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shifts due to Doppler effects and diffusion</a:t>
            </a:r>
          </a:p>
          <a:p>
            <a:pPr marL="342900" indent="-342900">
              <a:buFont typeface="Arial" panose="020B0604020202020204" pitchFamily="34" charset="0"/>
              <a:buChar char="•"/>
              <a:defRPr/>
            </a:pPr>
            <a:r>
              <a:rPr lang="it-IT" sz="2300" dirty="0" smtClean="0">
                <a:solidFill>
                  <a:srgbClr val="00B050"/>
                </a:solidFill>
                <a:latin typeface="Tahoma" panose="020B0604030504040204" pitchFamily="34" charset="0"/>
                <a:ea typeface="Tahoma" panose="020B0604030504040204" pitchFamily="34" charset="0"/>
                <a:cs typeface="Tahoma" panose="020B0604030504040204" pitchFamily="34" charset="0"/>
              </a:rPr>
              <a:t>inelastic </a:t>
            </a:r>
            <a:r>
              <a:rPr lang="it-IT" sz="2300" dirty="0">
                <a:solidFill>
                  <a:srgbClr val="00B050"/>
                </a:solidFill>
                <a:latin typeface="Tahoma" panose="020B0604030504040204" pitchFamily="34" charset="0"/>
                <a:ea typeface="Tahoma" panose="020B0604030504040204" pitchFamily="34" charset="0"/>
                <a:cs typeface="Tahoma" panose="020B0604030504040204" pitchFamily="34" charset="0"/>
              </a:rPr>
              <a:t>scattering</a:t>
            </a:r>
            <a:r>
              <a:rPr lang="it-IT" sz="2300" dirty="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a:latin typeface="Tahoma" panose="020B0604030504040204" pitchFamily="34" charset="0"/>
                <a:ea typeface="Tahoma" panose="020B0604030504040204" pitchFamily="34" charset="0"/>
                <a:cs typeface="Tahoma" panose="020B0604030504040204" pitchFamily="34" charset="0"/>
              </a:rPr>
              <a:t>emitted</a:t>
            </a:r>
            <a:r>
              <a:rPr lang="it-IT" sz="2300" dirty="0" smtClean="0">
                <a:latin typeface="Tahoma" panose="020B0604030504040204" pitchFamily="34" charset="0"/>
                <a:ea typeface="Tahoma" panose="020B0604030504040204" pitchFamily="34" charset="0"/>
                <a:cs typeface="Tahoma" panose="020B0604030504040204" pitchFamily="34" charset="0"/>
              </a:rPr>
              <a:t>)</a:t>
            </a:r>
            <a:r>
              <a:rPr lang="en-GB" sz="2300" dirty="0" smtClean="0">
                <a:latin typeface="Tahoma" panose="020B0604030504040204" pitchFamily="34" charset="0"/>
                <a:ea typeface="Tahoma" panose="020B0604030504040204" pitchFamily="34" charset="0"/>
                <a:cs typeface="Tahoma" panose="020B0604030504040204" pitchFamily="34" charset="0"/>
              </a:rPr>
              <a:t>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baseline="-25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 </a:t>
            </a:r>
            <a:r>
              <a:rPr lang="it-IT"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300" dirty="0">
                <a:latin typeface="Tahoma" panose="020B0604030504040204" pitchFamily="34" charset="0"/>
                <a:ea typeface="Tahoma" panose="020B0604030504040204" pitchFamily="34" charset="0"/>
                <a:cs typeface="Tahoma" panose="020B0604030504040204" pitchFamily="34" charset="0"/>
              </a:rPr>
              <a:t>incident</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t>- loss </a:t>
            </a:r>
            <a:r>
              <a:rPr lang="en-US" sz="2400" dirty="0"/>
              <a:t>of energy following absorption</a:t>
            </a:r>
            <a:endParaRPr lang="en-GB" sz="2300" dirty="0">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259567" y="4569262"/>
            <a:ext cx="5653364" cy="461665"/>
          </a:xfrm>
          <a:prstGeom prst="rect">
            <a:avLst/>
          </a:prstGeom>
        </p:spPr>
        <p:txBody>
          <a:bodyPr wrap="square">
            <a:spAutoFit/>
          </a:bodyPr>
          <a:lstStyle/>
          <a:p>
            <a:pPr algn="ctr"/>
            <a:r>
              <a:rPr lang="en-US" sz="2400" dirty="0" smtClean="0">
                <a:latin typeface="Tahoma" panose="020B0604030504040204" pitchFamily="34" charset="0"/>
                <a:ea typeface="Tahoma" panose="020B0604030504040204" pitchFamily="34" charset="0"/>
                <a:cs typeface="Tahoma" panose="020B0604030504040204" pitchFamily="34" charset="0"/>
              </a:rPr>
              <a:t>Three type of scattering processes:</a:t>
            </a:r>
            <a:endParaRPr lang="en-US" sz="24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0" name="Oval 39"/>
          <p:cNvSpPr/>
          <p:nvPr/>
        </p:nvSpPr>
        <p:spPr bwMode="auto">
          <a:xfrm>
            <a:off x="6140161" y="944182"/>
            <a:ext cx="1919303" cy="794605"/>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Oval 40"/>
          <p:cNvSpPr/>
          <p:nvPr/>
        </p:nvSpPr>
        <p:spPr bwMode="auto">
          <a:xfrm>
            <a:off x="7447366" y="2214897"/>
            <a:ext cx="1053294" cy="44180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2" name="Oval 41"/>
          <p:cNvSpPr/>
          <p:nvPr/>
        </p:nvSpPr>
        <p:spPr bwMode="auto">
          <a:xfrm>
            <a:off x="6779211" y="3318566"/>
            <a:ext cx="1053294" cy="44180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Oval 42"/>
          <p:cNvSpPr/>
          <p:nvPr/>
        </p:nvSpPr>
        <p:spPr bwMode="auto">
          <a:xfrm>
            <a:off x="5110791" y="1032601"/>
            <a:ext cx="1053294" cy="441806"/>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85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48709"/>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interaction with e.m. radiation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4413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ttangolo 35"/>
          <p:cNvSpPr/>
          <p:nvPr/>
        </p:nvSpPr>
        <p:spPr>
          <a:xfrm>
            <a:off x="7144706" y="3633530"/>
            <a:ext cx="2269996" cy="892552"/>
          </a:xfrm>
          <a:prstGeom prst="rect">
            <a:avLst/>
          </a:prstGeom>
        </p:spPr>
        <p:txBody>
          <a:bodyPr wrap="square">
            <a:spAutoFit/>
          </a:bodyPr>
          <a:lstStyle/>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visibility </a:t>
            </a:r>
          </a:p>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climate</a:t>
            </a:r>
            <a:endParaRPr lang="en-GB" sz="2500" dirty="0">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61785" y="853283"/>
            <a:ext cx="5001576" cy="892552"/>
          </a:xfrm>
          <a:prstGeom prst="rect">
            <a:avLst/>
          </a:prstGeom>
        </p:spPr>
        <p:txBody>
          <a:bodyPr wrap="square">
            <a:spAutoFit/>
          </a:bodyPr>
          <a:lstStyle/>
          <a:p>
            <a:pPr algn="ctr"/>
            <a:r>
              <a:rPr lang="en-US" sz="2500" dirty="0" smtClean="0">
                <a:latin typeface="Tahoma" panose="020B0604030504040204" pitchFamily="34" charset="0"/>
                <a:ea typeface="Tahoma" panose="020B0604030504040204" pitchFamily="34" charset="0"/>
                <a:cs typeface="Tahoma" panose="020B0604030504040204" pitchFamily="34" charset="0"/>
              </a:rPr>
              <a:t>The amount of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scattering</a:t>
            </a:r>
            <a:r>
              <a:rPr lang="en-US" sz="2500" dirty="0" smtClean="0">
                <a:latin typeface="Tahoma" panose="020B0604030504040204" pitchFamily="34" charset="0"/>
                <a:ea typeface="Tahoma" panose="020B0604030504040204" pitchFamily="34" charset="0"/>
                <a:cs typeface="Tahoma" panose="020B0604030504040204" pitchFamily="34" charset="0"/>
              </a:rPr>
              <a:t> and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absorption</a:t>
            </a:r>
            <a:r>
              <a:rPr lang="en-US" sz="2500" dirty="0" smtClean="0">
                <a:latin typeface="Tahoma" panose="020B0604030504040204" pitchFamily="34" charset="0"/>
                <a:ea typeface="Tahoma" panose="020B0604030504040204" pitchFamily="34" charset="0"/>
                <a:cs typeface="Tahoma" panose="020B0604030504040204" pitchFamily="34" charset="0"/>
              </a:rPr>
              <a:t> depends on:</a:t>
            </a:r>
            <a:endParaRPr 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16386" name="Picture 2" descr="op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80" y="902711"/>
            <a:ext cx="3468744" cy="2789299"/>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35"/>
          <p:cNvSpPr/>
          <p:nvPr/>
        </p:nvSpPr>
        <p:spPr>
          <a:xfrm>
            <a:off x="2421133" y="1633944"/>
            <a:ext cx="3235084" cy="1631216"/>
          </a:xfrm>
          <a:prstGeom prst="rect">
            <a:avLst/>
          </a:prstGeom>
        </p:spPr>
        <p:txBody>
          <a:bodyPr wrap="square">
            <a:spAutoFit/>
          </a:bodyPr>
          <a:lstStyle/>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size</a:t>
            </a:r>
          </a:p>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shape</a:t>
            </a:r>
          </a:p>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morphology</a:t>
            </a:r>
          </a:p>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refractive index</a:t>
            </a:r>
          </a:p>
        </p:txBody>
      </p:sp>
      <p:sp>
        <p:nvSpPr>
          <p:cNvPr id="16" name="Rectangle 15"/>
          <p:cNvSpPr/>
          <p:nvPr/>
        </p:nvSpPr>
        <p:spPr>
          <a:xfrm>
            <a:off x="658427" y="2179019"/>
            <a:ext cx="1706055" cy="492443"/>
          </a:xfrm>
          <a:prstGeom prst="rect">
            <a:avLst/>
          </a:prstGeom>
        </p:spPr>
        <p:txBody>
          <a:bodyPr wrap="square">
            <a:spAutoFit/>
          </a:bodyPr>
          <a:lstStyle/>
          <a:p>
            <a:pPr algn="ctr"/>
            <a:r>
              <a:rPr lang="en-US" sz="2600" dirty="0" smtClean="0">
                <a:latin typeface="Tahoma" panose="020B0604030504040204" pitchFamily="34" charset="0"/>
                <a:ea typeface="Tahoma" panose="020B0604030504040204" pitchFamily="34" charset="0"/>
                <a:cs typeface="Tahoma" panose="020B0604030504040204" pitchFamily="34" charset="0"/>
              </a:rPr>
              <a:t>Particle:</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7" name="Rettangolo 35"/>
          <p:cNvSpPr/>
          <p:nvPr/>
        </p:nvSpPr>
        <p:spPr>
          <a:xfrm>
            <a:off x="1888269" y="3208282"/>
            <a:ext cx="3235084" cy="477054"/>
          </a:xfrm>
          <a:prstGeom prst="rect">
            <a:avLst/>
          </a:prstGeom>
        </p:spPr>
        <p:txBody>
          <a:bodyPr wrap="square">
            <a:spAutoFit/>
          </a:bodyPr>
          <a:lstStyle/>
          <a:p>
            <a:pPr marL="342900" indent="-342900">
              <a:buFont typeface="Arial" panose="020B0604020202020204" pitchFamily="34" charset="0"/>
              <a:buChar char="•"/>
              <a:defRPr/>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wavelength</a:t>
            </a:r>
          </a:p>
        </p:txBody>
      </p:sp>
      <p:sp>
        <p:nvSpPr>
          <p:cNvPr id="18" name="Rectangle 17"/>
          <p:cNvSpPr/>
          <p:nvPr/>
        </p:nvSpPr>
        <p:spPr>
          <a:xfrm>
            <a:off x="503518" y="3187525"/>
            <a:ext cx="1706055" cy="492443"/>
          </a:xfrm>
          <a:prstGeom prst="rect">
            <a:avLst/>
          </a:prstGeom>
        </p:spPr>
        <p:txBody>
          <a:bodyPr wrap="square">
            <a:spAutoFit/>
          </a:bodyPr>
          <a:lstStyle/>
          <a:p>
            <a:pPr algn="ctr"/>
            <a:r>
              <a:rPr lang="en-US" sz="2600" dirty="0" smtClean="0">
                <a:latin typeface="Tahoma" panose="020B0604030504040204" pitchFamily="34" charset="0"/>
                <a:ea typeface="Tahoma" panose="020B0604030504040204" pitchFamily="34" charset="0"/>
                <a:cs typeface="Tahoma" panose="020B0604030504040204" pitchFamily="34" charset="0"/>
              </a:rPr>
              <a:t>Light:</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9" name="Right Brace 18"/>
          <p:cNvSpPr/>
          <p:nvPr/>
        </p:nvSpPr>
        <p:spPr bwMode="auto">
          <a:xfrm flipH="1">
            <a:off x="2199853" y="1741867"/>
            <a:ext cx="333658" cy="1415369"/>
          </a:xfrm>
          <a:prstGeom prst="rightBrac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p:nvPr/>
        </p:nvSpPr>
        <p:spPr>
          <a:xfrm>
            <a:off x="174676" y="4491500"/>
            <a:ext cx="8877666" cy="2308324"/>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1. Very large particles</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it-IT" sz="2400" dirty="0">
                <a:latin typeface="Tahoma" panose="020B0604030504040204" pitchFamily="34" charset="0"/>
                <a:ea typeface="Tahoma" panose="020B0604030504040204" pitchFamily="34" charset="0"/>
                <a:cs typeface="Tahoma" panose="020B0604030504040204" pitchFamily="34" charset="0"/>
              </a:rPr>
              <a:t>(</a:t>
            </a:r>
            <a:r>
              <a:rPr lang="it-IT" sz="2400" dirty="0" smtClean="0">
                <a:latin typeface="Tahoma" panose="020B0604030504040204" pitchFamily="34" charset="0"/>
                <a:ea typeface="Tahoma" panose="020B0604030504040204" pitchFamily="34" charset="0"/>
                <a:cs typeface="Tahoma" panose="020B0604030504040204" pitchFamily="34" charset="0"/>
              </a:rPr>
              <a:t>dimensions&gt;&gt; </a:t>
            </a:r>
            <a:r>
              <a:rPr lang="it-IT"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act as bulk samples (scattering treated using </a:t>
            </a:r>
            <a:r>
              <a:rPr lang="en-US" sz="2400" i="1" dirty="0" smtClean="0">
                <a:latin typeface="Tahoma" panose="020B0604030504040204" pitchFamily="34" charset="0"/>
                <a:ea typeface="Tahoma" panose="020B0604030504040204" pitchFamily="34" charset="0"/>
                <a:cs typeface="Tahoma" panose="020B0604030504040204" pitchFamily="34" charset="0"/>
              </a:rPr>
              <a:t>geometric lens optics</a:t>
            </a:r>
            <a:r>
              <a:rPr lang="en-US" sz="2400" dirty="0" smtClean="0">
                <a:latin typeface="Tahoma" panose="020B0604030504040204" pitchFamily="34" charset="0"/>
                <a:ea typeface="Tahoma" panose="020B0604030504040204" pitchFamily="34" charset="0"/>
                <a:cs typeface="Tahoma" panose="020B0604030504040204" pitchFamily="34" charset="0"/>
              </a:rPr>
              <a:t>)</a:t>
            </a:r>
          </a:p>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Very small particles </a:t>
            </a:r>
            <a:r>
              <a:rPr lang="it-IT" sz="2400" dirty="0" smtClean="0">
                <a:latin typeface="Tahoma" panose="020B0604030504040204" pitchFamily="34" charset="0"/>
                <a:ea typeface="Tahoma" panose="020B0604030504040204" pitchFamily="34" charset="0"/>
                <a:cs typeface="Tahoma" panose="020B0604030504040204" pitchFamily="34" charset="0"/>
              </a:rPr>
              <a:t>(dimensions&lt;&lt; </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400" i="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Rayleigh scattering</a:t>
            </a:r>
            <a:endParaRPr lang="en-US" sz="2400" i="1" dirty="0" smtClean="0">
              <a:latin typeface="Tahoma" panose="020B0604030504040204" pitchFamily="34" charset="0"/>
              <a:ea typeface="Tahoma" panose="020B0604030504040204" pitchFamily="34" charset="0"/>
              <a:cs typeface="Tahoma" panose="020B0604030504040204" pitchFamily="34" charset="0"/>
            </a:endParaRPr>
          </a:p>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Intermediate particles </a:t>
            </a:r>
            <a:r>
              <a:rPr lang="it-IT" sz="2400" dirty="0">
                <a:latin typeface="Tahoma" panose="020B0604030504040204" pitchFamily="34" charset="0"/>
                <a:ea typeface="Tahoma" panose="020B0604030504040204" pitchFamily="34" charset="0"/>
                <a:cs typeface="Tahoma" panose="020B0604030504040204" pitchFamily="34" charset="0"/>
              </a:rPr>
              <a:t>(</a:t>
            </a:r>
            <a:r>
              <a:rPr lang="it-IT" sz="2400" dirty="0" smtClean="0">
                <a:latin typeface="Tahoma" panose="020B0604030504040204" pitchFamily="34" charset="0"/>
                <a:ea typeface="Tahoma" panose="020B0604030504040204" pitchFamily="34" charset="0"/>
                <a:cs typeface="Tahoma" panose="020B0604030504040204" pitchFamily="34" charset="0"/>
              </a:rPr>
              <a:t>dimensions </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400" dirty="0" smtClean="0">
                <a:latin typeface="Tahoma" panose="020B0604030504040204" pitchFamily="34" charset="0"/>
                <a:ea typeface="Tahoma" panose="020B0604030504040204" pitchFamily="34" charset="0"/>
                <a:cs typeface="Tahoma" panose="020B0604030504040204" pitchFamily="34" charset="0"/>
              </a:rPr>
              <a:t>: </a:t>
            </a:r>
            <a:r>
              <a:rPr lang="it-IT" sz="2400" i="1" dirty="0" smtClean="0">
                <a:latin typeface="Tahoma" panose="020B0604030504040204" pitchFamily="34" charset="0"/>
                <a:ea typeface="Tahoma" panose="020B0604030504040204" pitchFamily="34" charset="0"/>
                <a:cs typeface="Tahoma" panose="020B0604030504040204" pitchFamily="34" charset="0"/>
              </a:rPr>
              <a:t>Lorenz-Mie solution </a:t>
            </a:r>
            <a:r>
              <a:rPr lang="it-IT" sz="2400" dirty="0" smtClean="0">
                <a:latin typeface="Tahoma" panose="020B0604030504040204" pitchFamily="34" charset="0"/>
                <a:ea typeface="Tahoma" panose="020B0604030504040204" pitchFamily="34" charset="0"/>
                <a:cs typeface="Tahoma" panose="020B0604030504040204" pitchFamily="34" charset="0"/>
              </a:rPr>
              <a:t>of Maxwell eq.’s (scattering of a plane wave by an homogeneous sphere)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299393" y="3829535"/>
            <a:ext cx="6015805" cy="477054"/>
          </a:xfrm>
          <a:prstGeom prst="rect">
            <a:avLst/>
          </a:prstGeom>
        </p:spPr>
        <p:txBody>
          <a:bodyPr wrap="square">
            <a:spAutoFit/>
          </a:bodyPr>
          <a:lstStyle/>
          <a:p>
            <a:pPr algn="ctr"/>
            <a:r>
              <a:rPr lang="en-US" sz="2500" dirty="0" smtClean="0">
                <a:latin typeface="Tahoma" panose="020B0604030504040204" pitchFamily="34" charset="0"/>
                <a:ea typeface="Tahoma" panose="020B0604030504040204" pitchFamily="34" charset="0"/>
                <a:cs typeface="Tahoma" panose="020B0604030504040204" pitchFamily="34" charset="0"/>
              </a:rPr>
              <a:t>Interaction of particles with light affects:</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537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48709"/>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interaction with e.m. radiation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4413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1785" y="853283"/>
            <a:ext cx="8748386" cy="477054"/>
          </a:xfrm>
          <a:prstGeom prst="rect">
            <a:avLst/>
          </a:prstGeom>
        </p:spPr>
        <p:txBody>
          <a:bodyPr wrap="square">
            <a:spAutoFit/>
          </a:bodyPr>
          <a:lstStyle/>
          <a:p>
            <a:pPr algn="ctr"/>
            <a:r>
              <a:rPr lang="en-US" sz="2500" dirty="0" smtClean="0">
                <a:latin typeface="Tahoma" panose="020B0604030504040204" pitchFamily="34" charset="0"/>
                <a:ea typeface="Tahoma" panose="020B0604030504040204" pitchFamily="34" charset="0"/>
                <a:cs typeface="Tahoma" panose="020B0604030504040204" pitchFamily="34" charset="0"/>
              </a:rPr>
              <a:t>Relationship among </a:t>
            </a:r>
            <a:r>
              <a:rPr 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particle radius </a:t>
            </a:r>
            <a:r>
              <a:rPr lang="en-US" sz="2500" dirty="0" smtClean="0">
                <a:latin typeface="Tahoma" panose="020B0604030504040204" pitchFamily="34" charset="0"/>
                <a:ea typeface="Tahoma" panose="020B0604030504040204" pitchFamily="34" charset="0"/>
                <a:cs typeface="Tahoma" panose="020B0604030504040204" pitchFamily="34" charset="0"/>
              </a:rPr>
              <a:t>and </a:t>
            </a:r>
            <a:r>
              <a:rPr 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light wavelength</a:t>
            </a:r>
            <a:endParaRPr lang="en-US" sz="25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19063" y="2844478"/>
            <a:ext cx="5566116" cy="3757517"/>
          </a:xfrm>
          <a:prstGeom prst="rect">
            <a:avLst/>
          </a:prstGeom>
        </p:spPr>
      </p:pic>
      <p:sp>
        <p:nvSpPr>
          <p:cNvPr id="3" name="Rectangle 2"/>
          <p:cNvSpPr/>
          <p:nvPr/>
        </p:nvSpPr>
        <p:spPr>
          <a:xfrm>
            <a:off x="119063" y="1464160"/>
            <a:ext cx="8905875" cy="1246495"/>
          </a:xfrm>
          <a:prstGeom prst="rect">
            <a:avLst/>
          </a:prstGeom>
        </p:spPr>
        <p:txBody>
          <a:bodyPr wrap="square">
            <a:spAutoFit/>
          </a:bodyPr>
          <a:lstStyle/>
          <a:p>
            <a:r>
              <a:rPr lang="en-US" sz="2500" dirty="0">
                <a:latin typeface="Tahoma" panose="020B0604030504040204" pitchFamily="34" charset="0"/>
                <a:ea typeface="Tahoma" panose="020B0604030504040204" pitchFamily="34" charset="0"/>
                <a:cs typeface="Tahoma" panose="020B0604030504040204" pitchFamily="34" charset="0"/>
              </a:rPr>
              <a:t>Scattering is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maximum for a particle </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radius corresponding </a:t>
            </a: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to the wavelength of radiation</a:t>
            </a:r>
            <a:r>
              <a:rPr lang="en-US" sz="2500" dirty="0">
                <a:latin typeface="Tahoma" panose="020B0604030504040204" pitchFamily="34" charset="0"/>
                <a:ea typeface="Tahoma" panose="020B0604030504040204" pitchFamily="34" charset="0"/>
                <a:cs typeface="Tahoma" panose="020B0604030504040204" pitchFamily="34" charset="0"/>
              </a:rPr>
              <a:t>. Larger particles </a:t>
            </a:r>
            <a:r>
              <a:rPr lang="en-US" sz="2500" dirty="0" smtClean="0">
                <a:latin typeface="Tahoma" panose="020B0604030504040204" pitchFamily="34" charset="0"/>
                <a:ea typeface="Tahoma" panose="020B0604030504040204" pitchFamily="34" charset="0"/>
                <a:cs typeface="Tahoma" panose="020B0604030504040204" pitchFamily="34" charset="0"/>
              </a:rPr>
              <a:t>scatter </a:t>
            </a:r>
            <a:r>
              <a:rPr lang="en-US" sz="2500" dirty="0">
                <a:latin typeface="Tahoma" panose="020B0604030504040204" pitchFamily="34" charset="0"/>
                <a:ea typeface="Tahoma" panose="020B0604030504040204" pitchFamily="34" charset="0"/>
                <a:cs typeface="Tahoma" panose="020B0604030504040204" pitchFamily="34" charset="0"/>
              </a:rPr>
              <a:t>radiation efficiently, while smaller particles are </a:t>
            </a:r>
            <a:r>
              <a:rPr lang="en-US" sz="2500" dirty="0" smtClean="0">
                <a:latin typeface="Tahoma" panose="020B0604030504040204" pitchFamily="34" charset="0"/>
                <a:ea typeface="Tahoma" panose="020B0604030504040204" pitchFamily="34" charset="0"/>
                <a:cs typeface="Tahoma" panose="020B0604030504040204" pitchFamily="34" charset="0"/>
              </a:rPr>
              <a:t>inefficient </a:t>
            </a:r>
            <a:r>
              <a:rPr lang="en-US" sz="2500" dirty="0" err="1" smtClean="0">
                <a:latin typeface="Tahoma" panose="020B0604030504040204" pitchFamily="34" charset="0"/>
                <a:ea typeface="Tahoma" panose="020B0604030504040204" pitchFamily="34" charset="0"/>
                <a:cs typeface="Tahoma" panose="020B0604030504040204" pitchFamily="34" charset="0"/>
              </a:rPr>
              <a:t>scatterers</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5438549" y="3505769"/>
            <a:ext cx="3586389" cy="1631216"/>
          </a:xfrm>
          <a:prstGeom prst="rect">
            <a:avLst/>
          </a:prstGeom>
        </p:spPr>
        <p:txBody>
          <a:bodyPr wrap="square">
            <a:spAutoFit/>
          </a:bodyPr>
          <a:lstStyle/>
          <a:p>
            <a:pPr algn="ctr"/>
            <a:r>
              <a:rPr lang="en-US" sz="2500" dirty="0" err="1" smtClean="0">
                <a:latin typeface="Tahoma" panose="020B0604030504040204" pitchFamily="34" charset="0"/>
                <a:ea typeface="Tahoma" panose="020B0604030504040204" pitchFamily="34" charset="0"/>
                <a:cs typeface="Tahoma" panose="020B0604030504040204" pitchFamily="34" charset="0"/>
              </a:rPr>
              <a:t>Aereosol</a:t>
            </a:r>
            <a:r>
              <a:rPr lang="en-US" sz="2500" dirty="0" smtClean="0">
                <a:latin typeface="Tahoma" panose="020B0604030504040204" pitchFamily="34" charset="0"/>
                <a:ea typeface="Tahoma" panose="020B0604030504040204" pitchFamily="34" charset="0"/>
                <a:cs typeface="Tahoma" panose="020B0604030504040204" pitchFamily="34" charset="0"/>
              </a:rPr>
              <a:t> particles in the 0.01-1 </a:t>
            </a:r>
            <a:r>
              <a:rPr lang="en-US" sz="2500" dirty="0" smtClean="0">
                <a:latin typeface="Symbol" panose="05050102010706020507" pitchFamily="18" charset="2"/>
                <a:ea typeface="Tahoma" panose="020B0604030504040204" pitchFamily="34" charset="0"/>
                <a:cs typeface="Tahoma" panose="020B0604030504040204" pitchFamily="34" charset="0"/>
              </a:rPr>
              <a:t>m</a:t>
            </a:r>
            <a:r>
              <a:rPr lang="en-US" sz="2500" dirty="0" smtClean="0">
                <a:latin typeface="Tahoma" panose="020B0604030504040204" pitchFamily="34" charset="0"/>
                <a:ea typeface="Tahoma" panose="020B0604030504040204" pitchFamily="34" charset="0"/>
                <a:cs typeface="Tahoma" panose="020B0604030504040204" pitchFamily="34" charset="0"/>
              </a:rPr>
              <a:t>m range are efficient </a:t>
            </a:r>
            <a:r>
              <a:rPr lang="en-US" sz="2500" dirty="0" err="1" smtClean="0">
                <a:latin typeface="Tahoma" panose="020B0604030504040204" pitchFamily="34" charset="0"/>
                <a:ea typeface="Tahoma" panose="020B0604030504040204" pitchFamily="34" charset="0"/>
                <a:cs typeface="Tahoma" panose="020B0604030504040204" pitchFamily="34" charset="0"/>
              </a:rPr>
              <a:t>scatterers</a:t>
            </a:r>
            <a:r>
              <a:rPr lang="en-US" sz="2500" dirty="0" smtClean="0">
                <a:latin typeface="Tahoma" panose="020B0604030504040204" pitchFamily="34" charset="0"/>
                <a:ea typeface="Tahoma" panose="020B0604030504040204" pitchFamily="34" charset="0"/>
                <a:cs typeface="Tahoma" panose="020B0604030504040204" pitchFamily="34" charset="0"/>
              </a:rPr>
              <a:t> of solar radiation</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31891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on visibility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00359" y="1115757"/>
            <a:ext cx="4888049" cy="2215718"/>
          </a:xfrm>
          <a:prstGeom prst="rect">
            <a:avLst/>
          </a:prstGeom>
        </p:spPr>
      </p:pic>
      <p:sp>
        <p:nvSpPr>
          <p:cNvPr id="8" name="Text Box 4"/>
          <p:cNvSpPr txBox="1">
            <a:spLocks noChangeArrowheads="1"/>
          </p:cNvSpPr>
          <p:nvPr/>
        </p:nvSpPr>
        <p:spPr bwMode="auto">
          <a:xfrm>
            <a:off x="4787690" y="821825"/>
            <a:ext cx="4237248"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Visibility</a:t>
            </a:r>
            <a:r>
              <a:rPr lang="it-IT" altLang="en-US" sz="2300" dirty="0" smtClean="0">
                <a:latin typeface="Tahoma" panose="020B0604030504040204" pitchFamily="34" charset="0"/>
                <a:ea typeface="Tahoma" panose="020B0604030504040204" pitchFamily="34" charset="0"/>
                <a:cs typeface="Tahoma" panose="020B0604030504040204" pitchFamily="34" charset="0"/>
              </a:rPr>
              <a:t> of objects is determined by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contrast</a:t>
            </a:r>
            <a:r>
              <a:rPr lang="it-IT" altLang="en-US" sz="2300" dirty="0" smtClean="0">
                <a:latin typeface="Tahoma" panose="020B0604030504040204" pitchFamily="34" charset="0"/>
                <a:ea typeface="Tahoma" panose="020B0604030504040204" pitchFamily="34" charset="0"/>
                <a:cs typeface="Tahoma" panose="020B0604030504040204" pitchFamily="34" charset="0"/>
              </a:rPr>
              <a:t> with background (2 vs 3). Contrast is reduced by </a:t>
            </a: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elastic scattering processes</a:t>
            </a:r>
            <a:r>
              <a:rPr lang="it-IT" altLang="en-US" sz="2300" dirty="0" smtClean="0">
                <a:latin typeface="Tahoma" panose="020B0604030504040204" pitchFamily="34" charset="0"/>
                <a:ea typeface="Tahoma" panose="020B0604030504040204" pitchFamily="34" charset="0"/>
                <a:cs typeface="Tahoma" panose="020B0604030504040204" pitchFamily="34" charset="0"/>
              </a:rPr>
              <a:t> from particles: scattering in the line of sight (1) and scattering of radiation from the object out of the line of sight (4)</a:t>
            </a:r>
          </a:p>
        </p:txBody>
      </p:sp>
      <p:sp>
        <p:nvSpPr>
          <p:cNvPr id="9" name="Text Box 4"/>
          <p:cNvSpPr txBox="1">
            <a:spLocks noChangeArrowheads="1"/>
          </p:cNvSpPr>
          <p:nvPr/>
        </p:nvSpPr>
        <p:spPr bwMode="auto">
          <a:xfrm>
            <a:off x="207301" y="4083621"/>
            <a:ext cx="867997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300" dirty="0" smtClean="0">
                <a:latin typeface="Tahoma" panose="020B0604030504040204" pitchFamily="34" charset="0"/>
                <a:ea typeface="Tahoma" panose="020B0604030504040204" pitchFamily="34" charset="0"/>
                <a:cs typeface="Tahoma" panose="020B0604030504040204" pitchFamily="34" charset="0"/>
              </a:rPr>
              <a:t>Particles having dimensions similar to wavelenght of solar radiation (VIS 0.4-0.8 </a:t>
            </a:r>
            <a:r>
              <a:rPr lang="it-IT" alt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 give biggest effects</a:t>
            </a:r>
          </a:p>
        </p:txBody>
      </p:sp>
      <p:pic>
        <p:nvPicPr>
          <p:cNvPr id="2" name="Picture 1"/>
          <p:cNvPicPr>
            <a:picLocks noChangeAspect="1"/>
          </p:cNvPicPr>
          <p:nvPr/>
        </p:nvPicPr>
        <p:blipFill>
          <a:blip r:embed="rId4"/>
          <a:stretch>
            <a:fillRect/>
          </a:stretch>
        </p:blipFill>
        <p:spPr>
          <a:xfrm>
            <a:off x="146705" y="4967989"/>
            <a:ext cx="8850590" cy="1713618"/>
          </a:xfrm>
          <a:prstGeom prst="rect">
            <a:avLst/>
          </a:prstGeom>
        </p:spPr>
      </p:pic>
    </p:spTree>
    <p:extLst>
      <p:ext uri="{BB962C8B-B14F-4D97-AF65-F5344CB8AC3E}">
        <p14:creationId xmlns:p14="http://schemas.microsoft.com/office/powerpoint/2010/main" val="99236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on climate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0484" name="Picture 4" descr="Maps of atmospheric heating and surface cooling caused by man-made black carbon aeros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35" y="3157905"/>
            <a:ext cx="3261076" cy="36373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166645" y="2256098"/>
            <a:ext cx="85912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Direct </a:t>
            </a:r>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effect</a:t>
            </a:r>
            <a:r>
              <a:rPr lang="it-IT" altLang="en-US" sz="2400" dirty="0">
                <a:latin typeface="Tahoma" panose="020B0604030504040204" pitchFamily="34" charset="0"/>
                <a:ea typeface="Tahoma" panose="020B0604030504040204" pitchFamily="34" charset="0"/>
                <a:cs typeface="Tahoma" panose="020B0604030504040204" pitchFamily="34" charset="0"/>
              </a:rPr>
              <a:t>: </a:t>
            </a:r>
            <a:r>
              <a:rPr lang="it-IT" altLang="en-US" sz="2400" dirty="0" smtClean="0">
                <a:latin typeface="Tahoma" panose="020B0604030504040204" pitchFamily="34" charset="0"/>
                <a:ea typeface="Tahoma" panose="020B0604030504040204" pitchFamily="34" charset="0"/>
                <a:cs typeface="Tahoma" panose="020B0604030504040204" pitchFamily="34" charset="0"/>
              </a:rPr>
              <a:t>aerosols </a:t>
            </a:r>
            <a:r>
              <a:rPr lang="it-IT" altLang="en-US" sz="2400" dirty="0">
                <a:latin typeface="Tahoma" panose="020B0604030504040204" pitchFamily="34" charset="0"/>
                <a:ea typeface="Tahoma" panose="020B0604030504040204" pitchFamily="34" charset="0"/>
                <a:cs typeface="Tahoma" panose="020B0604030504040204" pitchFamily="34" charset="0"/>
              </a:rPr>
              <a:t>absorb and scatter solar radiation and IR radiation from </a:t>
            </a:r>
            <a:r>
              <a:rPr lang="it-IT" altLang="en-US" sz="2400" dirty="0" smtClean="0">
                <a:latin typeface="Tahoma" panose="020B0604030504040204" pitchFamily="34" charset="0"/>
                <a:ea typeface="Tahoma" panose="020B0604030504040204" pitchFamily="34" charset="0"/>
                <a:cs typeface="Tahoma" panose="020B0604030504040204" pitchFamily="34" charset="0"/>
              </a:rPr>
              <a:t>Earth</a:t>
            </a:r>
          </a:p>
        </p:txBody>
      </p:sp>
      <p:sp>
        <p:nvSpPr>
          <p:cNvPr id="9" name="Text Box 4"/>
          <p:cNvSpPr txBox="1">
            <a:spLocks noChangeArrowheads="1"/>
          </p:cNvSpPr>
          <p:nvPr/>
        </p:nvSpPr>
        <p:spPr bwMode="auto">
          <a:xfrm>
            <a:off x="166646" y="789308"/>
            <a:ext cx="87363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latin typeface="Tahoma" panose="020B0604030504040204" pitchFamily="34" charset="0"/>
                <a:ea typeface="Tahoma" panose="020B0604030504040204" pitchFamily="34" charset="0"/>
                <a:cs typeface="Tahoma" panose="020B0604030504040204" pitchFamily="34" charset="0"/>
              </a:rPr>
              <a:t>Aerosol presence influences the energetic balance of the atmosphere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radiative forcing=</a:t>
            </a:r>
            <a:r>
              <a:rPr lang="en-US" sz="2400" dirty="0">
                <a:latin typeface="Tahoma" panose="020B0604030504040204" pitchFamily="34" charset="0"/>
                <a:ea typeface="Tahoma" panose="020B0604030504040204" pitchFamily="34" charset="0"/>
                <a:cs typeface="Tahoma" panose="020B0604030504040204" pitchFamily="34" charset="0"/>
              </a:rPr>
              <a:t> a natural or anthropogenic perturbation in the radiative energy budget of Earth’s climate </a:t>
            </a:r>
            <a:r>
              <a:rPr lang="en-US" sz="2400" dirty="0" smtClean="0">
                <a:latin typeface="Tahoma" panose="020B0604030504040204" pitchFamily="34" charset="0"/>
                <a:ea typeface="Tahoma" panose="020B0604030504040204" pitchFamily="34" charset="0"/>
                <a:cs typeface="Tahoma" panose="020B0604030504040204" pitchFamily="34" charset="0"/>
              </a:rPr>
              <a:t>system</a:t>
            </a:r>
            <a:r>
              <a:rPr lang="it-IT" altLang="en-US" sz="2400" dirty="0" smtClean="0">
                <a:latin typeface="Tahoma" panose="020B0604030504040204" pitchFamily="34" charset="0"/>
                <a:ea typeface="Tahoma" panose="020B0604030504040204" pitchFamily="34" charset="0"/>
                <a:cs typeface="Tahoma" panose="020B0604030504040204" pitchFamily="34" charset="0"/>
              </a:rPr>
              <a:t>)</a:t>
            </a:r>
          </a:p>
        </p:txBody>
      </p:sp>
      <p:sp>
        <p:nvSpPr>
          <p:cNvPr id="2" name="Rectangle 1"/>
          <p:cNvSpPr/>
          <p:nvPr/>
        </p:nvSpPr>
        <p:spPr>
          <a:xfrm>
            <a:off x="3393319" y="4420021"/>
            <a:ext cx="2485649" cy="1323439"/>
          </a:xfrm>
          <a:prstGeom prst="rect">
            <a:avLst/>
          </a:prstGeom>
        </p:spPr>
        <p:txBody>
          <a:bodyPr wrap="square">
            <a:spAutoFit/>
          </a:bodyPr>
          <a:lstStyle/>
          <a:p>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bright-colored/ translucent particles</a:t>
            </a:r>
          </a:p>
          <a:p>
            <a:r>
              <a:rPr lang="it-IT"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sulfates/nitrates) </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Box 4"/>
          <p:cNvSpPr txBox="1">
            <a:spLocks noChangeArrowheads="1"/>
          </p:cNvSpPr>
          <p:nvPr/>
        </p:nvSpPr>
        <p:spPr bwMode="auto">
          <a:xfrm>
            <a:off x="3467590" y="2660782"/>
            <a:ext cx="567640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it-IT" altLang="en-US" sz="2100" dirty="0" smtClean="0">
                <a:latin typeface="Tahoma" panose="020B0604030504040204" pitchFamily="34" charset="0"/>
                <a:ea typeface="Tahoma" panose="020B0604030504040204" pitchFamily="34" charset="0"/>
                <a:cs typeface="Tahoma" panose="020B0604030504040204" pitchFamily="34" charset="0"/>
              </a:rPr>
              <a:t>Dependence on the </a:t>
            </a:r>
            <a:r>
              <a:rPr lang="it-IT" alt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aereosol composition</a:t>
            </a:r>
            <a:r>
              <a:rPr lang="it-IT" altLang="en-US" sz="2100" dirty="0" smtClean="0">
                <a:latin typeface="Tahoma" panose="020B0604030504040204" pitchFamily="34" charset="0"/>
                <a:ea typeface="Tahoma" panose="020B0604030504040204" pitchFamily="34" charset="0"/>
                <a:cs typeface="Tahoma" panose="020B0604030504040204" pitchFamily="34" charset="0"/>
              </a:rPr>
              <a:t> (most aereosol reflect light, but some absorbe it)</a:t>
            </a:r>
          </a:p>
          <a:p>
            <a:pPr marL="342900" indent="-342900">
              <a:buFont typeface="Arial" panose="020B0604020202020204" pitchFamily="34" charset="0"/>
              <a:buChar char="•"/>
            </a:pPr>
            <a:r>
              <a:rPr lang="it-IT" altLang="en-US" sz="2100" dirty="0" smtClean="0">
                <a:latin typeface="Tahoma" panose="020B0604030504040204" pitchFamily="34" charset="0"/>
                <a:ea typeface="Tahoma" panose="020B0604030504040204" pitchFamily="34" charset="0"/>
                <a:cs typeface="Tahoma" panose="020B0604030504040204" pitchFamily="34" charset="0"/>
              </a:rPr>
              <a:t>Overall effect is </a:t>
            </a:r>
            <a:r>
              <a:rPr lang="it-IT" alt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not simple </a:t>
            </a:r>
            <a:r>
              <a:rPr lang="it-IT" altLang="en-US" sz="2100" dirty="0" smtClean="0">
                <a:latin typeface="Tahoma" panose="020B0604030504040204" pitchFamily="34" charset="0"/>
                <a:ea typeface="Tahoma" panose="020B0604030504040204" pitchFamily="34" charset="0"/>
                <a:cs typeface="Tahoma" panose="020B0604030504040204" pitchFamily="34" charset="0"/>
              </a:rPr>
              <a:t>to predict</a:t>
            </a:r>
          </a:p>
          <a:p>
            <a:pPr marL="342900" indent="-342900">
              <a:buFont typeface="Arial" panose="020B0604020202020204" pitchFamily="34" charset="0"/>
              <a:buChar char="•"/>
            </a:pPr>
            <a:r>
              <a:rPr lang="it-IT" altLang="en-US" sz="2100" dirty="0" smtClean="0">
                <a:latin typeface="Tahoma" panose="020B0604030504040204" pitchFamily="34" charset="0"/>
                <a:ea typeface="Tahoma" panose="020B0604030504040204" pitchFamily="34" charset="0"/>
                <a:cs typeface="Tahoma" panose="020B0604030504040204" pitchFamily="34" charset="0"/>
              </a:rPr>
              <a:t>Impact on regional scales (localized emiss.)</a:t>
            </a:r>
          </a:p>
        </p:txBody>
      </p:sp>
      <p:sp>
        <p:nvSpPr>
          <p:cNvPr id="13" name="Rectangle 12"/>
          <p:cNvSpPr/>
          <p:nvPr/>
        </p:nvSpPr>
        <p:spPr>
          <a:xfrm>
            <a:off x="6393020" y="4381256"/>
            <a:ext cx="2750980" cy="1015663"/>
          </a:xfrm>
          <a:prstGeom prst="rect">
            <a:avLst/>
          </a:prstGeom>
        </p:spPr>
        <p:txBody>
          <a:bodyPr wrap="square">
            <a:spAutoFit/>
          </a:bodyPr>
          <a:lstStyle/>
          <a:p>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reflect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radiation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back to space (</a:t>
            </a: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negative forcing</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14" name="Rectangle 13"/>
          <p:cNvSpPr/>
          <p:nvPr/>
        </p:nvSpPr>
        <p:spPr>
          <a:xfrm>
            <a:off x="6351318" y="5426100"/>
            <a:ext cx="2912543" cy="1323439"/>
          </a:xfrm>
          <a:prstGeom prst="rect">
            <a:avLst/>
          </a:prstGeom>
        </p:spPr>
        <p:txBody>
          <a:bodyPr wrap="square">
            <a:spAutoFit/>
          </a:bodyPr>
          <a:lstStyle/>
          <a:p>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absorb radiation (warm the top layers of the atmosphere but cool the surface)</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ight Arrow 2"/>
          <p:cNvSpPr/>
          <p:nvPr/>
        </p:nvSpPr>
        <p:spPr bwMode="auto">
          <a:xfrm>
            <a:off x="5752157" y="4608039"/>
            <a:ext cx="578514" cy="403761"/>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ight Arrow 14"/>
          <p:cNvSpPr/>
          <p:nvPr/>
        </p:nvSpPr>
        <p:spPr bwMode="auto">
          <a:xfrm>
            <a:off x="5752157" y="5947331"/>
            <a:ext cx="578514" cy="403761"/>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p:nvPr/>
        </p:nvSpPr>
        <p:spPr>
          <a:xfrm>
            <a:off x="3429046" y="5593388"/>
            <a:ext cx="2518464" cy="1015663"/>
          </a:xfrm>
          <a:prstGeom prst="rect">
            <a:avLst/>
          </a:prstGeom>
        </p:spPr>
        <p:txBody>
          <a:bodyPr wrap="square">
            <a:spAutoFit/>
          </a:bodyPr>
          <a:lstStyle/>
          <a:p>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Dark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aerosols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(black smoke, volcanic eruptions)</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96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P spid="13" grpId="0"/>
      <p:bldP spid="14" grpId="0"/>
      <p:bldP spid="3" grpId="0" animBg="1"/>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on climate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38126" y="726587"/>
            <a:ext cx="89058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Indirect effect</a:t>
            </a:r>
            <a:r>
              <a:rPr lang="it-IT" altLang="en-US" sz="2400" dirty="0" smtClean="0">
                <a:latin typeface="Tahoma" panose="020B0604030504040204" pitchFamily="34" charset="0"/>
                <a:ea typeface="Tahoma" panose="020B0604030504040204" pitchFamily="34" charset="0"/>
                <a:cs typeface="Tahoma" panose="020B0604030504040204" pitchFamily="34" charset="0"/>
              </a:rPr>
              <a:t>: aerosols </a:t>
            </a:r>
            <a:r>
              <a:rPr lang="en-US" sz="2400" dirty="0" smtClean="0">
                <a:latin typeface="Tahoma" panose="020B0604030504040204" pitchFamily="34" charset="0"/>
                <a:ea typeface="Tahoma" panose="020B0604030504040204" pitchFamily="34" charset="0"/>
                <a:cs typeface="Tahoma" panose="020B0604030504040204" pitchFamily="34" charset="0"/>
              </a:rPr>
              <a:t>act </a:t>
            </a:r>
            <a:r>
              <a:rPr lang="en-US" sz="2400" dirty="0">
                <a:latin typeface="Tahoma" panose="020B0604030504040204" pitchFamily="34" charset="0"/>
                <a:ea typeface="Tahoma" panose="020B0604030504040204" pitchFamily="34" charset="0"/>
                <a:cs typeface="Tahoma" panose="020B0604030504040204" pitchFamily="34" charset="0"/>
              </a:rPr>
              <a:t>as </a:t>
            </a:r>
            <a:r>
              <a:rPr lang="en-US" sz="2400" u="sng" dirty="0" smtClean="0">
                <a:latin typeface="Tahoma" panose="020B0604030504040204" pitchFamily="34" charset="0"/>
                <a:ea typeface="Tahoma" panose="020B0604030504040204" pitchFamily="34" charset="0"/>
                <a:cs typeface="Tahoma" panose="020B0604030504040204" pitchFamily="34" charset="0"/>
              </a:rPr>
              <a:t>cloud </a:t>
            </a:r>
            <a:r>
              <a:rPr lang="en-US" sz="2400" u="sng" dirty="0">
                <a:latin typeface="Tahoma" panose="020B0604030504040204" pitchFamily="34" charset="0"/>
                <a:ea typeface="Tahoma" panose="020B0604030504040204" pitchFamily="34" charset="0"/>
                <a:cs typeface="Tahoma" panose="020B0604030504040204" pitchFamily="34" charset="0"/>
              </a:rPr>
              <a:t>condensation </a:t>
            </a:r>
            <a:r>
              <a:rPr lang="en-US" sz="2400" u="sng" dirty="0" smtClean="0">
                <a:latin typeface="Tahoma" panose="020B0604030504040204" pitchFamily="34" charset="0"/>
                <a:ea typeface="Tahoma" panose="020B0604030504040204" pitchFamily="34" charset="0"/>
                <a:cs typeface="Tahoma" panose="020B0604030504040204" pitchFamily="34" charset="0"/>
              </a:rPr>
              <a:t>nuclei</a:t>
            </a:r>
            <a:r>
              <a:rPr lang="en-US" sz="2400" dirty="0" smtClean="0">
                <a:latin typeface="Tahoma" panose="020B0604030504040204" pitchFamily="34" charset="0"/>
                <a:ea typeface="Tahoma" panose="020B0604030504040204" pitchFamily="34" charset="0"/>
                <a:cs typeface="Tahoma" panose="020B0604030504040204" pitchFamily="34" charset="0"/>
              </a:rPr>
              <a:t>, affecting </a:t>
            </a:r>
            <a:r>
              <a:rPr lang="en-US" sz="2400" dirty="0">
                <a:latin typeface="Tahoma" panose="020B0604030504040204" pitchFamily="34" charset="0"/>
                <a:ea typeface="Tahoma" panose="020B0604030504040204" pitchFamily="34" charset="0"/>
                <a:cs typeface="Tahoma" panose="020B0604030504040204" pitchFamily="34" charset="0"/>
              </a:rPr>
              <a:t>cloud formation and properties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38126" y="1483621"/>
            <a:ext cx="6901660" cy="415498"/>
          </a:xfrm>
          <a:prstGeom prst="rect">
            <a:avLst/>
          </a:prstGeom>
        </p:spPr>
        <p:txBody>
          <a:bodyPr wrap="square">
            <a:spAutoFit/>
          </a:bodyPr>
          <a:lstStyle/>
          <a:p>
            <a:pPr marL="342900" indent="-342900">
              <a:buFont typeface="Arial" panose="020B0604020202020204" pitchFamily="34" charset="0"/>
              <a:buChar char="•"/>
            </a:pPr>
            <a:r>
              <a:rPr lang="en-US" sz="2100" dirty="0" smtClean="0">
                <a:latin typeface="Tahoma" panose="020B0604030504040204" pitchFamily="34" charset="0"/>
                <a:ea typeface="Tahoma" panose="020B0604030504040204" pitchFamily="34" charset="0"/>
                <a:cs typeface="Tahoma" panose="020B0604030504040204" pitchFamily="34" charset="0"/>
              </a:rPr>
              <a:t>global scale: typically negative forcing</a:t>
            </a:r>
          </a:p>
        </p:txBody>
      </p:sp>
      <p:pic>
        <p:nvPicPr>
          <p:cNvPr id="39938" name="Picture 2" descr="Diagram of the effect of cloud condensation nuclei on cloud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458" y="1956653"/>
            <a:ext cx="4717715" cy="23392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15141" y="4353389"/>
            <a:ext cx="4572000" cy="1384995"/>
          </a:xfrm>
          <a:prstGeom prst="rect">
            <a:avLst/>
          </a:prstGeom>
        </p:spPr>
        <p:txBody>
          <a:bodyPr>
            <a:spAutoFit/>
          </a:bodyPr>
          <a:lstStyle/>
          <a:p>
            <a:r>
              <a:rPr 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Polluted air</a:t>
            </a:r>
            <a:r>
              <a:rPr lang="en-US" sz="2100" dirty="0" smtClean="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large number of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small </a:t>
            </a:r>
            <a:r>
              <a:rPr 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droplets</a:t>
            </a:r>
            <a:r>
              <a:rPr lang="en-US" sz="2100" dirty="0" smtClean="0">
                <a:latin typeface="Tahoma" panose="020B0604030504040204" pitchFamily="34" charset="0"/>
                <a:ea typeface="Tahoma" panose="020B0604030504040204" pitchFamily="34" charset="0"/>
                <a:cs typeface="Tahoma" panose="020B0604030504040204" pitchFamily="34" charset="0"/>
              </a:rPr>
              <a:t> (high conc. of </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water-soluble </a:t>
            </a:r>
            <a:r>
              <a:rPr lang="en-US" sz="21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particles)</a:t>
            </a:r>
            <a:r>
              <a:rPr lang="en-US" sz="2100" dirty="0" smtClean="0">
                <a:latin typeface="Tahoma" panose="020B0604030504040204" pitchFamily="34" charset="0"/>
                <a:ea typeface="Tahoma" panose="020B0604030504040204" pitchFamily="34" charset="0"/>
                <a:cs typeface="Tahoma" panose="020B0604030504040204" pitchFamily="34" charset="0"/>
              </a:rPr>
              <a:t> - dense, very </a:t>
            </a:r>
            <a:r>
              <a:rPr lang="en-US" sz="2100" dirty="0">
                <a:latin typeface="Tahoma" panose="020B0604030504040204" pitchFamily="34" charset="0"/>
                <a:ea typeface="Tahoma" panose="020B0604030504040204" pitchFamily="34" charset="0"/>
                <a:cs typeface="Tahoma" panose="020B0604030504040204" pitchFamily="34" charset="0"/>
              </a:rPr>
              <a:t>reflective, </a:t>
            </a:r>
            <a:r>
              <a:rPr lang="en-US" sz="2100" dirty="0" smtClean="0">
                <a:latin typeface="Tahoma" panose="020B0604030504040204" pitchFamily="34" charset="0"/>
                <a:ea typeface="Tahoma" panose="020B0604030504040204" pitchFamily="34" charset="0"/>
                <a:cs typeface="Tahoma" panose="020B0604030504040204" pitchFamily="34" charset="0"/>
              </a:rPr>
              <a:t>bright white clouds</a:t>
            </a:r>
            <a:endParaRPr lang="en-US" sz="21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38126" y="4410923"/>
            <a:ext cx="4572000" cy="2031325"/>
          </a:xfrm>
          <a:prstGeom prst="rect">
            <a:avLst/>
          </a:prstGeom>
        </p:spPr>
        <p:txBody>
          <a:bodyPr>
            <a:spAutoFit/>
          </a:bodyPr>
          <a:lstStyle/>
          <a:p>
            <a:r>
              <a:rPr lang="en-US" sz="21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2100" dirty="0" smtClean="0">
                <a:solidFill>
                  <a:srgbClr val="FF0000"/>
                </a:solidFill>
                <a:latin typeface="Tahoma" panose="020B0604030504040204" pitchFamily="34" charset="0"/>
                <a:ea typeface="Tahoma" panose="020B0604030504040204" pitchFamily="34" charset="0"/>
                <a:cs typeface="Tahoma" panose="020B0604030504040204" pitchFamily="34" charset="0"/>
              </a:rPr>
              <a:t>lean air</a:t>
            </a:r>
            <a:r>
              <a:rPr lang="en-US" sz="2100" dirty="0">
                <a:latin typeface="Tahoma" panose="020B0604030504040204" pitchFamily="34" charset="0"/>
                <a:ea typeface="Tahoma" panose="020B0604030504040204" pitchFamily="34" charset="0"/>
                <a:cs typeface="Tahoma" panose="020B0604030504040204" pitchFamily="34" charset="0"/>
              </a:rPr>
              <a:t> </a:t>
            </a:r>
            <a:r>
              <a:rPr lang="en-US" sz="2100" dirty="0" smtClean="0">
                <a:latin typeface="Tahoma" panose="020B0604030504040204" pitchFamily="34" charset="0"/>
                <a:ea typeface="Tahoma" panose="020B0604030504040204" pitchFamily="34" charset="0"/>
                <a:cs typeface="Tahoma" panose="020B0604030504040204" pitchFamily="34" charset="0"/>
              </a:rPr>
              <a:t>- small </a:t>
            </a:r>
            <a:r>
              <a:rPr lang="en-US" sz="2100" dirty="0">
                <a:latin typeface="Tahoma" panose="020B0604030504040204" pitchFamily="34" charset="0"/>
                <a:ea typeface="Tahoma" panose="020B0604030504040204" pitchFamily="34" charset="0"/>
                <a:cs typeface="Tahoma" panose="020B0604030504040204" pitchFamily="34" charset="0"/>
              </a:rPr>
              <a:t>number of </a:t>
            </a:r>
            <a:r>
              <a:rPr lang="en-US" sz="2100" dirty="0">
                <a:solidFill>
                  <a:srgbClr val="0000FF"/>
                </a:solidFill>
                <a:latin typeface="Tahoma" panose="020B0604030504040204" pitchFamily="34" charset="0"/>
                <a:ea typeface="Tahoma" panose="020B0604030504040204" pitchFamily="34" charset="0"/>
                <a:cs typeface="Tahoma" panose="020B0604030504040204" pitchFamily="34" charset="0"/>
              </a:rPr>
              <a:t>large </a:t>
            </a:r>
            <a:r>
              <a:rPr lang="en-US" sz="2100" dirty="0" smtClean="0">
                <a:solidFill>
                  <a:srgbClr val="0000FF"/>
                </a:solidFill>
                <a:latin typeface="Tahoma" panose="020B0604030504040204" pitchFamily="34" charset="0"/>
                <a:ea typeface="Tahoma" panose="020B0604030504040204" pitchFamily="34" charset="0"/>
                <a:cs typeface="Tahoma" panose="020B0604030504040204" pitchFamily="34" charset="0"/>
              </a:rPr>
              <a:t>droplets</a:t>
            </a:r>
            <a:r>
              <a:rPr lang="en-US" sz="2100" dirty="0" smtClean="0">
                <a:latin typeface="Tahoma" panose="020B0604030504040204" pitchFamily="34" charset="0"/>
                <a:ea typeface="Tahoma" panose="020B0604030504040204" pitchFamily="34" charset="0"/>
                <a:cs typeface="Tahoma" panose="020B0604030504040204" pitchFamily="34" charset="0"/>
              </a:rPr>
              <a:t> (</a:t>
            </a:r>
            <a:r>
              <a:rPr lang="it-IT" sz="2100" dirty="0">
                <a:latin typeface="Tahoma" panose="020B0604030504040204" pitchFamily="34" charset="0"/>
                <a:ea typeface="Tahoma" panose="020B0604030504040204" pitchFamily="34" charset="0"/>
                <a:cs typeface="Tahoma" panose="020B0604030504040204" pitchFamily="34" charset="0"/>
              </a:rPr>
              <a:t>mostyl poor soluble </a:t>
            </a:r>
            <a:r>
              <a:rPr lang="it-IT" sz="2100" dirty="0" smtClean="0">
                <a:latin typeface="Tahoma" panose="020B0604030504040204" pitchFamily="34" charset="0"/>
                <a:ea typeface="Tahoma" panose="020B0604030504040204" pitchFamily="34" charset="0"/>
                <a:cs typeface="Tahoma" panose="020B0604030504040204" pitchFamily="34" charset="0"/>
              </a:rPr>
              <a:t>particles) - </a:t>
            </a:r>
            <a:r>
              <a:rPr lang="en-US" sz="2100" dirty="0" smtClean="0">
                <a:latin typeface="Tahoma" panose="020B0604030504040204" pitchFamily="34" charset="0"/>
                <a:ea typeface="Tahoma" panose="020B0604030504040204" pitchFamily="34" charset="0"/>
                <a:cs typeface="Tahoma" panose="020B0604030504040204" pitchFamily="34" charset="0"/>
              </a:rPr>
              <a:t>dark </a:t>
            </a:r>
            <a:r>
              <a:rPr lang="en-US" sz="2100" dirty="0">
                <a:latin typeface="Tahoma" panose="020B0604030504040204" pitchFamily="34" charset="0"/>
                <a:ea typeface="Tahoma" panose="020B0604030504040204" pitchFamily="34" charset="0"/>
                <a:cs typeface="Tahoma" panose="020B0604030504040204" pitchFamily="34" charset="0"/>
              </a:rPr>
              <a:t>and </a:t>
            </a:r>
            <a:r>
              <a:rPr lang="en-US" sz="2100" dirty="0" smtClean="0">
                <a:latin typeface="Tahoma" panose="020B0604030504040204" pitchFamily="34" charset="0"/>
                <a:ea typeface="Tahoma" panose="020B0604030504040204" pitchFamily="34" charset="0"/>
                <a:cs typeface="Tahoma" panose="020B0604030504040204" pitchFamily="34" charset="0"/>
              </a:rPr>
              <a:t>translucent clouds</a:t>
            </a:r>
          </a:p>
          <a:p>
            <a:r>
              <a:rPr lang="it-IT" sz="2100" dirty="0" smtClean="0">
                <a:latin typeface="Tahoma" panose="020B0604030504040204" pitchFamily="34" charset="0"/>
                <a:ea typeface="Tahoma" panose="020B0604030504040204" pitchFamily="34" charset="0"/>
                <a:cs typeface="Tahoma" panose="020B0604030504040204" pitchFamily="34" charset="0"/>
              </a:rPr>
              <a:t>Reduced reflectivity</a:t>
            </a:r>
            <a:r>
              <a:rPr lang="it-IT" sz="21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100" dirty="0" smtClean="0">
                <a:latin typeface="Tahoma" panose="020B0604030504040204" pitchFamily="34" charset="0"/>
                <a:ea typeface="Tahoma" panose="020B0604030504040204" pitchFamily="34" charset="0"/>
                <a:cs typeface="Tahoma" panose="020B0604030504040204" pitchFamily="34" charset="0"/>
              </a:rPr>
              <a:t>More light from Sun is transmitted to Earth</a:t>
            </a:r>
            <a:endParaRPr lang="en-US" sz="21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035139" y="6027642"/>
            <a:ext cx="3989799" cy="646331"/>
          </a:xfrm>
          <a:prstGeom prst="rect">
            <a:avLst/>
          </a:prstGeom>
        </p:spPr>
        <p:txBody>
          <a:bodyPr wrap="square">
            <a:spAutoFit/>
          </a:bodyPr>
          <a:lstStyle/>
          <a:p>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Block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sunlight from reaching Earth’s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surface producing a net cooling</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ight Arrow 14"/>
          <p:cNvSpPr/>
          <p:nvPr/>
        </p:nvSpPr>
        <p:spPr bwMode="auto">
          <a:xfrm rot="5400000">
            <a:off x="7052410" y="5536504"/>
            <a:ext cx="578514" cy="403761"/>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TextBox 2"/>
          <p:cNvSpPr txBox="1"/>
          <p:nvPr/>
        </p:nvSpPr>
        <p:spPr>
          <a:xfrm>
            <a:off x="6997701" y="2362200"/>
            <a:ext cx="1831668" cy="769441"/>
          </a:xfrm>
          <a:prstGeom prst="rect">
            <a:avLst/>
          </a:prstGeom>
          <a:solidFill>
            <a:srgbClr val="FFFF00"/>
          </a:solidFill>
        </p:spPr>
        <p:txBody>
          <a:bodyPr wrap="square" rtlCol="0">
            <a:spAutoFit/>
          </a:bodyPr>
          <a:lstStyle/>
          <a:p>
            <a:pPr algn="ctr"/>
            <a:r>
              <a:rPr lang="it-IT" sz="2200" dirty="0" smtClean="0"/>
              <a:t>Twomey effect</a:t>
            </a:r>
            <a:endParaRPr lang="en-US" sz="2200" dirty="0"/>
          </a:p>
        </p:txBody>
      </p:sp>
    </p:spTree>
    <p:extLst>
      <p:ext uri="{BB962C8B-B14F-4D97-AF65-F5344CB8AC3E}">
        <p14:creationId xmlns:p14="http://schemas.microsoft.com/office/powerpoint/2010/main" val="270120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on climate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1345158" y="742132"/>
            <a:ext cx="8591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Effect on clouds </a:t>
            </a:r>
            <a:r>
              <a:rPr lang="en-US" sz="2400" dirty="0" smtClean="0">
                <a:latin typeface="Tahoma" panose="020B0604030504040204" pitchFamily="34" charset="0"/>
                <a:ea typeface="Tahoma" panose="020B0604030504040204" pitchFamily="34" charset="0"/>
                <a:cs typeface="Tahoma" panose="020B0604030504040204" pitchFamily="34" charset="0"/>
              </a:rPr>
              <a:t>visible </a:t>
            </a:r>
            <a:r>
              <a:rPr lang="en-US" sz="2400" dirty="0">
                <a:latin typeface="Tahoma" panose="020B0604030504040204" pitchFamily="34" charset="0"/>
                <a:ea typeface="Tahoma" panose="020B0604030504040204" pitchFamily="34" charset="0"/>
                <a:cs typeface="Tahoma" panose="020B0604030504040204" pitchFamily="34" charset="0"/>
              </a:rPr>
              <a:t>in ship </a:t>
            </a:r>
            <a:r>
              <a:rPr lang="en-US" sz="2400" dirty="0" smtClean="0">
                <a:latin typeface="Tahoma" panose="020B0604030504040204" pitchFamily="34" charset="0"/>
                <a:ea typeface="Tahoma" panose="020B0604030504040204" pitchFamily="34" charset="0"/>
                <a:cs typeface="Tahoma" panose="020B0604030504040204" pitchFamily="34" charset="0"/>
              </a:rPr>
              <a:t>tracks:</a:t>
            </a: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40962" name="Picture 2" descr="Satellite image of ship tracks in the North Paci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95" y="1235250"/>
            <a:ext cx="4892324" cy="32615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2330" y="1924581"/>
            <a:ext cx="3811670" cy="3647152"/>
          </a:xfrm>
          <a:prstGeom prst="rect">
            <a:avLst/>
          </a:prstGeom>
        </p:spPr>
        <p:txBody>
          <a:bodyPr wrap="square">
            <a:spAutoFit/>
          </a:bodyPr>
          <a:lstStyle/>
          <a:p>
            <a:r>
              <a:rPr lang="en-US" sz="2100" dirty="0" smtClean="0">
                <a:latin typeface="Tahoma" panose="020B0604030504040204" pitchFamily="34" charset="0"/>
                <a:ea typeface="Tahoma" panose="020B0604030504040204" pitchFamily="34" charset="0"/>
                <a:cs typeface="Tahoma" panose="020B0604030504040204" pitchFamily="34" charset="0"/>
              </a:rPr>
              <a:t>Dense</a:t>
            </a:r>
            <a:r>
              <a:rPr lang="en-US" sz="2100" dirty="0">
                <a:latin typeface="Tahoma" panose="020B0604030504040204" pitchFamily="34" charset="0"/>
                <a:ea typeface="Tahoma" panose="020B0604030504040204" pitchFamily="34" charset="0"/>
                <a:cs typeface="Tahoma" panose="020B0604030504040204" pitchFamily="34" charset="0"/>
              </a:rPr>
              <a:t>, bright marine clouds formed by the exhaust of passing ships. </a:t>
            </a:r>
            <a:endParaRPr lang="en-US" sz="2100" dirty="0" smtClean="0">
              <a:latin typeface="Tahoma" panose="020B0604030504040204" pitchFamily="34" charset="0"/>
              <a:ea typeface="Tahoma" panose="020B0604030504040204" pitchFamily="34" charset="0"/>
              <a:cs typeface="Tahoma" panose="020B0604030504040204" pitchFamily="34" charset="0"/>
            </a:endParaRPr>
          </a:p>
          <a:p>
            <a:endParaRPr lang="en-US" sz="2100" dirty="0">
              <a:latin typeface="Tahoma" panose="020B0604030504040204" pitchFamily="34" charset="0"/>
              <a:ea typeface="Tahoma" panose="020B0604030504040204" pitchFamily="34" charset="0"/>
              <a:cs typeface="Tahoma" panose="020B0604030504040204" pitchFamily="34" charset="0"/>
            </a:endParaRPr>
          </a:p>
          <a:p>
            <a:r>
              <a:rPr lang="en-US" sz="2100" dirty="0" smtClean="0">
                <a:latin typeface="Tahoma" panose="020B0604030504040204" pitchFamily="34" charset="0"/>
                <a:ea typeface="Tahoma" panose="020B0604030504040204" pitchFamily="34" charset="0"/>
                <a:cs typeface="Tahoma" panose="020B0604030504040204" pitchFamily="34" charset="0"/>
              </a:rPr>
              <a:t>Bright </a:t>
            </a:r>
            <a:r>
              <a:rPr lang="en-US" sz="2100" dirty="0">
                <a:latin typeface="Tahoma" panose="020B0604030504040204" pitchFamily="34" charset="0"/>
                <a:ea typeface="Tahoma" panose="020B0604030504040204" pitchFamily="34" charset="0"/>
                <a:cs typeface="Tahoma" panose="020B0604030504040204" pitchFamily="34" charset="0"/>
              </a:rPr>
              <a:t>white </a:t>
            </a:r>
            <a:r>
              <a:rPr lang="en-US" sz="2100" dirty="0" smtClean="0">
                <a:latin typeface="Tahoma" panose="020B0604030504040204" pitchFamily="34" charset="0"/>
                <a:ea typeface="Tahoma" panose="020B0604030504040204" pitchFamily="34" charset="0"/>
                <a:cs typeface="Tahoma" panose="020B0604030504040204" pitchFamily="34" charset="0"/>
              </a:rPr>
              <a:t>clouds</a:t>
            </a:r>
          </a:p>
          <a:p>
            <a:r>
              <a:rPr lang="en-US" sz="2100" dirty="0" smtClean="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(top) and a map of cloud droplet radius (bottom). </a:t>
            </a:r>
            <a:endParaRPr lang="en-US" sz="2100" dirty="0" smtClean="0">
              <a:latin typeface="Tahoma" panose="020B0604030504040204" pitchFamily="34" charset="0"/>
              <a:ea typeface="Tahoma" panose="020B0604030504040204" pitchFamily="34" charset="0"/>
              <a:cs typeface="Tahoma" panose="020B0604030504040204" pitchFamily="34" charset="0"/>
            </a:endParaRPr>
          </a:p>
          <a:p>
            <a:endParaRPr lang="en-US" sz="2100" dirty="0">
              <a:latin typeface="Tahoma" panose="020B0604030504040204" pitchFamily="34" charset="0"/>
              <a:ea typeface="Tahoma" panose="020B0604030504040204" pitchFamily="34" charset="0"/>
              <a:cs typeface="Tahoma" panose="020B0604030504040204" pitchFamily="34" charset="0"/>
            </a:endParaRPr>
          </a:p>
          <a:p>
            <a:r>
              <a:rPr lang="en-US" sz="2100" dirty="0" smtClean="0">
                <a:latin typeface="Tahoma" panose="020B0604030504040204" pitchFamily="34" charset="0"/>
                <a:ea typeface="Tahoma" panose="020B0604030504040204" pitchFamily="34" charset="0"/>
                <a:cs typeface="Tahoma" panose="020B0604030504040204" pitchFamily="34" charset="0"/>
              </a:rPr>
              <a:t>Where </a:t>
            </a:r>
            <a:r>
              <a:rPr lang="en-US" sz="2100" dirty="0">
                <a:latin typeface="Tahoma" panose="020B0604030504040204" pitchFamily="34" charset="0"/>
                <a:ea typeface="Tahoma" panose="020B0604030504040204" pitchFamily="34" charset="0"/>
                <a:cs typeface="Tahoma" panose="020B0604030504040204" pitchFamily="34" charset="0"/>
              </a:rPr>
              <a:t>ship exhaust mixed with the cloud layer, droplets became much </a:t>
            </a:r>
            <a:r>
              <a:rPr lang="en-US" sz="2100" dirty="0" smtClean="0">
                <a:latin typeface="Tahoma" panose="020B0604030504040204" pitchFamily="34" charset="0"/>
                <a:ea typeface="Tahoma" panose="020B0604030504040204" pitchFamily="34" charset="0"/>
                <a:cs typeface="Tahoma" panose="020B0604030504040204" pitchFamily="34" charset="0"/>
              </a:rPr>
              <a:t>smaller</a:t>
            </a: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40964" name="Picture 4" descr="Map of the cloud droplet radius of ship tracks and clean clouds in the North Pacif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95" y="4496799"/>
            <a:ext cx="4898573" cy="19322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5634" y="6482390"/>
            <a:ext cx="6805182" cy="369332"/>
          </a:xfrm>
          <a:prstGeom prst="rect">
            <a:avLst/>
          </a:prstGeom>
        </p:spPr>
        <p:txBody>
          <a:bodyPr wrap="square">
            <a:spAutoFit/>
          </a:bodyPr>
          <a:lstStyle/>
          <a:p>
            <a:r>
              <a:rPr lang="en-US" dirty="0"/>
              <a:t>https://earthobservatory.nasa.gov/features/Aerosols/page4.php</a:t>
            </a:r>
          </a:p>
        </p:txBody>
      </p:sp>
    </p:spTree>
    <p:extLst>
      <p:ext uri="{BB962C8B-B14F-4D97-AF65-F5344CB8AC3E}">
        <p14:creationId xmlns:p14="http://schemas.microsoft.com/office/powerpoint/2010/main" val="3515657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Effects on climate</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4340" name="Picture 4" descr="Risultati immagini per IPCC 2001 radiative for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84" y="2036241"/>
            <a:ext cx="6459059" cy="47689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p:cNvSpPr txBox="1">
            <a:spLocks noChangeArrowheads="1"/>
          </p:cNvSpPr>
          <p:nvPr/>
        </p:nvSpPr>
        <p:spPr bwMode="auto">
          <a:xfrm>
            <a:off x="0" y="763499"/>
            <a:ext cx="90249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Forcing depends on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a:t>
            </a:r>
            <a:r>
              <a:rPr lang="it-IT" altLang="en-US" sz="2400" dirty="0" smtClean="0">
                <a:latin typeface="Tahoma" panose="020B0604030504040204" pitchFamily="34" charset="0"/>
                <a:ea typeface="Tahoma" panose="020B0604030504040204" pitchFamily="34" charset="0"/>
                <a:cs typeface="Tahoma" panose="020B0604030504040204" pitchFamily="34" charset="0"/>
              </a:rPr>
              <a:t> of the aerosols </a:t>
            </a:r>
          </a:p>
          <a:p>
            <a:pPr marL="342900" indent="-342900">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Uncertainty in whether aerosol presence causes a net increase or decrease in average global T</a:t>
            </a:r>
          </a:p>
          <a:p>
            <a:pPr marL="342900" indent="-342900">
              <a:buFont typeface="Arial" panose="020B0604020202020204" pitchFamily="34" charset="0"/>
              <a:buChar char="•"/>
            </a:pPr>
            <a:endParaRPr lang="it-IT"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969333" y="5517990"/>
            <a:ext cx="2055605" cy="1200329"/>
          </a:xfrm>
          <a:prstGeom prst="rect">
            <a:avLst/>
          </a:prstGeom>
        </p:spPr>
        <p:txBody>
          <a:bodyPr wrap="square">
            <a:spAutoFit/>
          </a:bodyPr>
          <a:lstStyle/>
          <a:p>
            <a:r>
              <a:rPr lang="en-US" dirty="0"/>
              <a:t>https://www.ipcc.ch/publications_and_data/ar4/wg1/en/ch2s2-9-2.html</a:t>
            </a:r>
          </a:p>
        </p:txBody>
      </p:sp>
    </p:spTree>
    <p:extLst>
      <p:ext uri="{BB962C8B-B14F-4D97-AF65-F5344CB8AC3E}">
        <p14:creationId xmlns:p14="http://schemas.microsoft.com/office/powerpoint/2010/main" val="218982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Physical and chemical properties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3"/>
          <p:cNvSpPr txBox="1">
            <a:spLocks noChangeArrowheads="1"/>
          </p:cNvSpPr>
          <p:nvPr/>
        </p:nvSpPr>
        <p:spPr bwMode="auto">
          <a:xfrm>
            <a:off x="740002" y="1360690"/>
            <a:ext cx="435705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Size distribution, shape</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 Box 3"/>
          <p:cNvSpPr txBox="1">
            <a:spLocks noChangeArrowheads="1"/>
          </p:cNvSpPr>
          <p:nvPr/>
        </p:nvSpPr>
        <p:spPr bwMode="auto">
          <a:xfrm>
            <a:off x="740002" y="2427340"/>
            <a:ext cx="574008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Mass concentration</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22" name="Text Box 3"/>
          <p:cNvSpPr txBox="1">
            <a:spLocks noChangeArrowheads="1"/>
          </p:cNvSpPr>
          <p:nvPr/>
        </p:nvSpPr>
        <p:spPr bwMode="auto">
          <a:xfrm>
            <a:off x="740002" y="3479475"/>
            <a:ext cx="574008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Structure</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23" name="Text Box 3"/>
          <p:cNvSpPr txBox="1">
            <a:spLocks noChangeArrowheads="1"/>
          </p:cNvSpPr>
          <p:nvPr/>
        </p:nvSpPr>
        <p:spPr bwMode="auto">
          <a:xfrm>
            <a:off x="740002" y="4488067"/>
            <a:ext cx="574008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8697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Shape and dimensions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 Box 3"/>
          <p:cNvSpPr txBox="1">
            <a:spLocks noChangeArrowheads="1"/>
          </p:cNvSpPr>
          <p:nvPr/>
        </p:nvSpPr>
        <p:spPr bwMode="auto">
          <a:xfrm>
            <a:off x="119063" y="965201"/>
            <a:ext cx="140879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Size matters!</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Rettangolo 35"/>
          <p:cNvSpPr/>
          <p:nvPr/>
        </p:nvSpPr>
        <p:spPr>
          <a:xfrm>
            <a:off x="1527859" y="784266"/>
            <a:ext cx="7616142" cy="3046988"/>
          </a:xfrm>
          <a:prstGeom prst="rect">
            <a:avLst/>
          </a:prstGeom>
        </p:spPr>
        <p:txBody>
          <a:bodyPr wrap="square">
            <a:spAutoFit/>
          </a:bodyPr>
          <a:lstStyle/>
          <a:p>
            <a:pPr marL="342900" indent="-342900">
              <a:buFont typeface="Arial" panose="020B0604020202020204" pitchFamily="34" charset="0"/>
              <a:buChar char="•"/>
              <a:defRPr/>
            </a:pPr>
            <a:r>
              <a:rPr lang="it-IT" sz="2400" dirty="0" smtClean="0">
                <a:latin typeface="Tahoma" panose="020B0604030504040204" pitchFamily="34" charset="0"/>
                <a:ea typeface="Tahoma" panose="020B0604030504040204" pitchFamily="34" charset="0"/>
                <a:cs typeface="Tahoma" panose="020B0604030504040204" pitchFamily="34" charset="0"/>
              </a:rPr>
              <a:t>PM toxicity (deposition efficiencies are size dependent)</a:t>
            </a:r>
          </a:p>
          <a:p>
            <a:pPr marL="342900" indent="-342900">
              <a:buFont typeface="Arial" panose="020B0604020202020204" pitchFamily="34" charset="0"/>
              <a:buChar char="•"/>
              <a:defRPr/>
            </a:pPr>
            <a:r>
              <a:rPr lang="it-IT" sz="2400" dirty="0" smtClean="0">
                <a:latin typeface="Tahoma" panose="020B0604030504040204" pitchFamily="34" charset="0"/>
                <a:ea typeface="Tahoma" panose="020B0604030504040204" pitchFamily="34" charset="0"/>
                <a:cs typeface="Tahoma" panose="020B0604030504040204" pitchFamily="34" charset="0"/>
              </a:rPr>
              <a:t>Light scattering (0.1-1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 most efficient for scattering solar radiation)</a:t>
            </a:r>
          </a:p>
          <a:p>
            <a:pPr marL="342900" indent="-342900">
              <a:buFont typeface="Arial" panose="020B0604020202020204" pitchFamily="34" charset="0"/>
              <a:buChar char="•"/>
              <a:defRPr/>
            </a:pP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Surface reactions &amp; absorptions (with same PM mass, smaller particles higher total surface area)</a:t>
            </a:r>
          </a:p>
          <a:p>
            <a:pPr marL="342900" indent="-342900">
              <a:buFont typeface="Arial" panose="020B0604020202020204" pitchFamily="34" charset="0"/>
              <a:buChar char="•"/>
              <a:defRPr/>
            </a:pPr>
            <a:r>
              <a:rPr lang="it-IT" sz="2400" dirty="0" smtClean="0">
                <a:latin typeface="Tahoma" panose="020B0604030504040204" pitchFamily="34" charset="0"/>
                <a:ea typeface="Tahoma" panose="020B0604030504040204" pitchFamily="34" charset="0"/>
                <a:cs typeface="Tahoma" panose="020B0604030504040204" pitchFamily="34" charset="0"/>
              </a:rPr>
              <a:t>PM lifetime (faster sedimentation of bigger PM, loss via coagulation for small PM) </a:t>
            </a:r>
          </a:p>
        </p:txBody>
      </p:sp>
      <p:pic>
        <p:nvPicPr>
          <p:cNvPr id="5" name="Picture 4"/>
          <p:cNvPicPr>
            <a:picLocks noChangeAspect="1"/>
          </p:cNvPicPr>
          <p:nvPr/>
        </p:nvPicPr>
        <p:blipFill>
          <a:blip r:embed="rId3"/>
          <a:stretch>
            <a:fillRect/>
          </a:stretch>
        </p:blipFill>
        <p:spPr>
          <a:xfrm>
            <a:off x="510274" y="3779689"/>
            <a:ext cx="2492006" cy="3078311"/>
          </a:xfrm>
          <a:prstGeom prst="rect">
            <a:avLst/>
          </a:prstGeom>
        </p:spPr>
      </p:pic>
      <p:sp>
        <p:nvSpPr>
          <p:cNvPr id="15" name="Freeform 14"/>
          <p:cNvSpPr/>
          <p:nvPr/>
        </p:nvSpPr>
        <p:spPr bwMode="auto">
          <a:xfrm>
            <a:off x="959705" y="1959429"/>
            <a:ext cx="869095" cy="2125683"/>
          </a:xfrm>
          <a:custGeom>
            <a:avLst/>
            <a:gdLst>
              <a:gd name="connsiteX0" fmla="*/ 869095 w 869095"/>
              <a:gd name="connsiteY0" fmla="*/ 0 h 2125683"/>
              <a:gd name="connsiteX1" fmla="*/ 14072 w 869095"/>
              <a:gd name="connsiteY1" fmla="*/ 665018 h 2125683"/>
              <a:gd name="connsiteX2" fmla="*/ 417833 w 869095"/>
              <a:gd name="connsiteY2" fmla="*/ 2125683 h 2125683"/>
            </a:gdLst>
            <a:ahLst/>
            <a:cxnLst>
              <a:cxn ang="0">
                <a:pos x="connsiteX0" y="connsiteY0"/>
              </a:cxn>
              <a:cxn ang="0">
                <a:pos x="connsiteX1" y="connsiteY1"/>
              </a:cxn>
              <a:cxn ang="0">
                <a:pos x="connsiteX2" y="connsiteY2"/>
              </a:cxn>
            </a:cxnLst>
            <a:rect l="l" t="t" r="r" b="b"/>
            <a:pathLst>
              <a:path w="869095" h="2125683">
                <a:moveTo>
                  <a:pt x="869095" y="0"/>
                </a:moveTo>
                <a:cubicBezTo>
                  <a:pt x="479188" y="155369"/>
                  <a:pt x="89282" y="310738"/>
                  <a:pt x="14072" y="665018"/>
                </a:cubicBezTo>
                <a:cubicBezTo>
                  <a:pt x="-61138" y="1019299"/>
                  <a:pt x="178347" y="1572491"/>
                  <a:pt x="417833" y="2125683"/>
                </a:cubicBezTo>
              </a:path>
            </a:pathLst>
          </a:custGeom>
          <a:no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ular Callout 15"/>
          <p:cNvSpPr/>
          <p:nvPr/>
        </p:nvSpPr>
        <p:spPr bwMode="auto">
          <a:xfrm>
            <a:off x="3494898" y="4779390"/>
            <a:ext cx="5089401" cy="1788679"/>
          </a:xfrm>
          <a:prstGeom prst="wedgeRectCallout">
            <a:avLst>
              <a:gd name="adj1" fmla="val -67019"/>
              <a:gd name="adj2" fmla="val -2506"/>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2200" dirty="0">
                <a:latin typeface="Tahoma" panose="020B0604030504040204" pitchFamily="34" charset="0"/>
                <a:ea typeface="Tahoma" panose="020B0604030504040204" pitchFamily="34" charset="0"/>
                <a:cs typeface="Tahoma" panose="020B0604030504040204" pitchFamily="34" charset="0"/>
              </a:rPr>
              <a:t>scattering coefficient of a single particle per unit volume as a function of the particle diameter (spheres with a refractive index of 1.50 and light with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 550 nm)</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15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14986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Atmospheric particles: definitions &amp; terminology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11145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 Box 3"/>
          <p:cNvSpPr txBox="1">
            <a:spLocks noChangeArrowheads="1"/>
          </p:cNvSpPr>
          <p:nvPr/>
        </p:nvSpPr>
        <p:spPr bwMode="auto">
          <a:xfrm>
            <a:off x="411480" y="1271049"/>
            <a:ext cx="836676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“system </a:t>
            </a:r>
            <a:r>
              <a:rPr lang="en-US"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of solid or liquid particles suspended </a:t>
            </a: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 </a:t>
            </a:r>
            <a:r>
              <a:rPr lang="en-US"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a mixture of </a:t>
            </a:r>
            <a:r>
              <a:rPr lang="en-US"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 with a negligible terminal fall speed”</a:t>
            </a:r>
            <a:endParaRPr lang="it-IT" altLang="en-US" sz="26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Rectangle 63"/>
          <p:cNvSpPr>
            <a:spLocks noChangeArrowheads="1"/>
          </p:cNvSpPr>
          <p:nvPr/>
        </p:nvSpPr>
        <p:spPr bwMode="auto">
          <a:xfrm>
            <a:off x="1131570" y="2258947"/>
            <a:ext cx="7315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aerosols*</a:t>
            </a:r>
            <a:endParaRPr lang="it-IT" altLang="en-US"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total suspended particles (</a:t>
            </a:r>
            <a:r>
              <a:rPr lang="it-IT" altLang="en-US"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TSP</a:t>
            </a:r>
            <a:r>
              <a:rPr lang="it-IT" altLang="en-US" sz="2600" dirty="0" smtClean="0">
                <a:latin typeface="Tahoma" panose="020B0604030504040204" pitchFamily="34" charset="0"/>
                <a:ea typeface="Tahoma" panose="020B0604030504040204" pitchFamily="34" charset="0"/>
                <a:cs typeface="Tahoma" panose="020B0604030504040204" pitchFamily="34" charset="0"/>
              </a:rPr>
              <a:t>)</a:t>
            </a:r>
            <a:endParaRPr lang="it-IT"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particulate matter </a:t>
            </a:r>
            <a:r>
              <a:rPr lang="it-IT" altLang="en-US" sz="2600" dirty="0">
                <a:latin typeface="Tahoma" panose="020B0604030504040204" pitchFamily="34" charset="0"/>
                <a:ea typeface="Tahoma" panose="020B0604030504040204" pitchFamily="34" charset="0"/>
                <a:cs typeface="Tahoma" panose="020B0604030504040204" pitchFamily="34" charset="0"/>
              </a:rPr>
              <a:t>(</a:t>
            </a:r>
            <a:r>
              <a:rPr lang="it-IT" altLang="en-US" sz="2600" b="1" dirty="0">
                <a:solidFill>
                  <a:srgbClr val="FF0000"/>
                </a:solidFill>
                <a:latin typeface="Tahoma" panose="020B0604030504040204" pitchFamily="34" charset="0"/>
                <a:ea typeface="Tahoma" panose="020B0604030504040204" pitchFamily="34" charset="0"/>
                <a:cs typeface="Tahoma" panose="020B0604030504040204" pitchFamily="34" charset="0"/>
              </a:rPr>
              <a:t>PM</a:t>
            </a: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PM10, PM2.5 ... </a:t>
            </a:r>
            <a:endParaRPr lang="it-IT"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coarse, fine and ultrafine particles</a:t>
            </a:r>
            <a:endParaRPr lang="it-IT"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primary and secondary particles</a:t>
            </a:r>
            <a:endParaRPr lang="it-IT"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en-US" sz="2800" dirty="0" smtClean="0"/>
              <a:t>inhalable, </a:t>
            </a:r>
            <a:r>
              <a:rPr lang="en-US" sz="2800" dirty="0"/>
              <a:t>thoracic </a:t>
            </a:r>
            <a:r>
              <a:rPr lang="en-US" sz="2800" dirty="0" smtClean="0"/>
              <a:t>and </a:t>
            </a:r>
            <a:r>
              <a:rPr lang="en-US" sz="2800" dirty="0" err="1" smtClean="0"/>
              <a:t>respirable</a:t>
            </a:r>
            <a:r>
              <a:rPr lang="en-US" sz="2800" dirty="0" smtClean="0"/>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particles</a:t>
            </a:r>
          </a:p>
          <a:p>
            <a:pPr eaLnBrk="1" hangingPunct="1">
              <a:buFontTx/>
              <a:buChar char="•"/>
            </a:pPr>
            <a:r>
              <a:rPr lang="it-IT" altLang="en-US" sz="2600" dirty="0" smtClean="0">
                <a:latin typeface="Tahoma" panose="020B0604030504040204" pitchFamily="34" charset="0"/>
                <a:ea typeface="Tahoma" panose="020B0604030504040204" pitchFamily="34" charset="0"/>
                <a:cs typeface="Tahoma" panose="020B0604030504040204" pitchFamily="34" charset="0"/>
              </a:rPr>
              <a:t> black smoke</a:t>
            </a:r>
            <a:endParaRPr lang="it-IT"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it-IT" altLang="en-US" sz="2600" dirty="0">
                <a:latin typeface="Tahoma" panose="020B0604030504040204" pitchFamily="34" charset="0"/>
                <a:ea typeface="Tahoma" panose="020B0604030504040204" pitchFamily="34" charset="0"/>
                <a:cs typeface="Tahoma" panose="020B0604030504040204" pitchFamily="34" charset="0"/>
              </a:rPr>
              <a:t> </a:t>
            </a:r>
            <a:r>
              <a:rPr lang="it-IT" altLang="en-US" sz="2600" dirty="0" smtClean="0">
                <a:latin typeface="Tahoma" panose="020B0604030504040204" pitchFamily="34" charset="0"/>
                <a:ea typeface="Tahoma" panose="020B0604030504040204" pitchFamily="34" charset="0"/>
                <a:cs typeface="Tahoma" panose="020B0604030504040204" pitchFamily="34" charset="0"/>
              </a:rPr>
              <a:t>fog, clouds, pollens, dirt, dust </a:t>
            </a:r>
            <a:r>
              <a:rPr lang="it-IT" altLang="en-US" sz="26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3"/>
          <p:cNvSpPr txBox="1">
            <a:spLocks noChangeArrowheads="1"/>
          </p:cNvSpPr>
          <p:nvPr/>
        </p:nvSpPr>
        <p:spPr bwMode="auto">
          <a:xfrm>
            <a:off x="534988" y="5909826"/>
            <a:ext cx="8380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400" dirty="0" smtClean="0">
                <a:latin typeface="Tahoma" panose="020B0604030504040204" pitchFamily="34" charset="0"/>
                <a:ea typeface="Tahoma" panose="020B0604030504040204" pitchFamily="34" charset="0"/>
                <a:cs typeface="Tahoma" panose="020B0604030504040204" pitchFamily="34" charset="0"/>
              </a:rPr>
              <a:t>Usually the term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aerosol</a:t>
            </a:r>
            <a:r>
              <a:rPr lang="it-IT" altLang="en-US" sz="2400" dirty="0" smtClean="0">
                <a:latin typeface="Tahoma" panose="020B0604030504040204" pitchFamily="34" charset="0"/>
                <a:ea typeface="Tahoma" panose="020B0604030504040204" pitchFamily="34" charset="0"/>
                <a:cs typeface="Tahoma" panose="020B0604030504040204" pitchFamily="34" charset="0"/>
              </a:rPr>
              <a:t> include both the particles and the gas in which they are suspended (multiphase systems)</a:t>
            </a:r>
          </a:p>
        </p:txBody>
      </p:sp>
    </p:spTree>
    <p:extLst>
      <p:ext uri="{BB962C8B-B14F-4D97-AF65-F5344CB8AC3E}">
        <p14:creationId xmlns:p14="http://schemas.microsoft.com/office/powerpoint/2010/main" val="24291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Shape and dimensions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71067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14" y="4983264"/>
            <a:ext cx="23447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700" y="3808645"/>
            <a:ext cx="14668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05" y="3038898"/>
            <a:ext cx="217805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ttangolo 35"/>
          <p:cNvSpPr/>
          <p:nvPr/>
        </p:nvSpPr>
        <p:spPr>
          <a:xfrm>
            <a:off x="332690" y="737173"/>
            <a:ext cx="8811310" cy="2123658"/>
          </a:xfrm>
          <a:prstGeom prst="rect">
            <a:avLst/>
          </a:prstGeom>
        </p:spPr>
        <p:txBody>
          <a:bodyPr wrap="square">
            <a:spAutoFit/>
          </a:bodyPr>
          <a:lstStyle/>
          <a:p>
            <a:pPr marL="342900" indent="-342900">
              <a:buFont typeface="Arial" panose="020B0604020202020204" pitchFamily="34" charset="0"/>
              <a:buChar char="•"/>
              <a:defRPr/>
            </a:pPr>
            <a:r>
              <a:rPr lang="it-IT" sz="2600" dirty="0" smtClean="0">
                <a:latin typeface="Tahoma" panose="020B0604030504040204" pitchFamily="34" charset="0"/>
                <a:ea typeface="Tahoma" panose="020B0604030504040204" pitchFamily="34" charset="0"/>
                <a:cs typeface="Tahoma" panose="020B0604030504040204" pitchFamily="34" charset="0"/>
              </a:rPr>
              <a:t>Particle sizes usually reported as </a:t>
            </a: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diameters</a:t>
            </a:r>
          </a:p>
          <a:p>
            <a:pPr marL="342900" indent="-342900">
              <a:buFont typeface="Arial" panose="020B0604020202020204" pitchFamily="34" charset="0"/>
              <a:buChar char="•"/>
              <a:defRPr/>
            </a:pPr>
            <a:r>
              <a:rPr lang="it-IT" sz="2600"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Dimensions</a:t>
            </a:r>
            <a:r>
              <a:rPr lang="it-IT" sz="26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from 1-2 nm (0.001-2</a:t>
            </a:r>
            <a:r>
              <a:rPr lang="it-IT" altLang="en-US" sz="28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m) to 100 </a:t>
            </a:r>
            <a:r>
              <a:rPr lang="it-IT" altLang="en-US" sz="28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endPar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it-IT" sz="2600" dirty="0" smtClean="0">
                <a:latin typeface="Tahoma" panose="020B0604030504040204" pitchFamily="34" charset="0"/>
                <a:ea typeface="Tahoma" panose="020B0604030504040204" pitchFamily="34" charset="0"/>
                <a:cs typeface="Tahoma" panose="020B0604030504040204" pitchFamily="34" charset="0"/>
              </a:rPr>
              <a:t>Yet many particles have irregular shapes </a:t>
            </a:r>
            <a:r>
              <a:rPr lang="it-IT" sz="2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assume spherical particles and use </a:t>
            </a: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equivalent/effective diameters</a:t>
            </a:r>
          </a:p>
        </p:txBody>
      </p:sp>
      <p:sp>
        <p:nvSpPr>
          <p:cNvPr id="14" name="Text Box 6"/>
          <p:cNvSpPr txBox="1">
            <a:spLocks noChangeArrowheads="1"/>
          </p:cNvSpPr>
          <p:nvPr/>
        </p:nvSpPr>
        <p:spPr bwMode="auto">
          <a:xfrm>
            <a:off x="2609079" y="3098947"/>
            <a:ext cx="13708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Biogenic</a:t>
            </a:r>
            <a:endParaRPr lang="it-IT"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it-IT" altLang="en-US" sz="2500" dirty="0" smtClean="0">
                <a:latin typeface="Tahoma" panose="020B0604030504040204" pitchFamily="34" charset="0"/>
                <a:ea typeface="Tahoma" panose="020B0604030504040204" pitchFamily="34" charset="0"/>
                <a:cs typeface="Tahoma" panose="020B0604030504040204" pitchFamily="34" charset="0"/>
              </a:rPr>
              <a:t>pollens</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5" name="Text Box 7"/>
          <p:cNvSpPr txBox="1">
            <a:spLocks noChangeArrowheads="1"/>
          </p:cNvSpPr>
          <p:nvPr/>
        </p:nvSpPr>
        <p:spPr bwMode="auto">
          <a:xfrm>
            <a:off x="2697240" y="5360936"/>
            <a:ext cx="263950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Inorganic</a:t>
            </a:r>
            <a:endParaRPr lang="it-IT" alt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ct val="0"/>
              </a:spcBef>
              <a:buFontTx/>
              <a:buAutoNum type="arabicPeriod"/>
            </a:pPr>
            <a:r>
              <a:rPr lang="it-IT" altLang="en-US" sz="2500" dirty="0" smtClean="0">
                <a:latin typeface="Tahoma" panose="020B0604030504040204" pitchFamily="34" charset="0"/>
                <a:ea typeface="Tahoma" panose="020B0604030504040204" pitchFamily="34" charset="0"/>
                <a:cs typeface="Tahoma" panose="020B0604030504040204" pitchFamily="34" charset="0"/>
              </a:rPr>
              <a:t>2. sea-salts</a:t>
            </a:r>
          </a:p>
          <a:p>
            <a:pPr>
              <a:spcBef>
                <a:spcPct val="0"/>
              </a:spcBef>
              <a:buNone/>
            </a:pPr>
            <a:r>
              <a:rPr lang="it-IT" altLang="en-US" sz="2500" dirty="0" smtClean="0">
                <a:latin typeface="Tahoma" panose="020B0604030504040204" pitchFamily="34" charset="0"/>
                <a:ea typeface="Tahoma" panose="020B0604030504040204" pitchFamily="34" charset="0"/>
                <a:cs typeface="Tahoma" panose="020B0604030504040204" pitchFamily="34" charset="0"/>
              </a:rPr>
              <a:t>3</a:t>
            </a:r>
            <a:r>
              <a:rPr lang="it-IT" altLang="en-US" sz="2500" dirty="0">
                <a:latin typeface="Tahoma" panose="020B0604030504040204" pitchFamily="34" charset="0"/>
                <a:ea typeface="Tahoma" panose="020B0604030504040204" pitchFamily="34" charset="0"/>
                <a:cs typeface="Tahoma" panose="020B0604030504040204" pitchFamily="34" charset="0"/>
              </a:rPr>
              <a:t>. </a:t>
            </a:r>
            <a:r>
              <a:rPr lang="it-IT" altLang="en-US" sz="2500" dirty="0" smtClean="0">
                <a:latin typeface="Tahoma" panose="020B0604030504040204" pitchFamily="34" charset="0"/>
                <a:ea typeface="Tahoma" panose="020B0604030504040204" pitchFamily="34" charset="0"/>
                <a:cs typeface="Tahoma" panose="020B0604030504040204" pitchFamily="34" charset="0"/>
              </a:rPr>
              <a:t>aluminosilicate</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6" name="Text Box 8"/>
          <p:cNvSpPr txBox="1">
            <a:spLocks noChangeArrowheads="1"/>
          </p:cNvSpPr>
          <p:nvPr/>
        </p:nvSpPr>
        <p:spPr bwMode="auto">
          <a:xfrm>
            <a:off x="7029700" y="6052523"/>
            <a:ext cx="14093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Fibre</a:t>
            </a:r>
          </a:p>
          <a:p>
            <a:r>
              <a:rPr lang="it-IT" altLang="en-US" sz="2500" dirty="0" smtClean="0">
                <a:latin typeface="Tahoma" panose="020B0604030504040204" pitchFamily="34" charset="0"/>
                <a:ea typeface="Tahoma" panose="020B0604030504040204" pitchFamily="34" charset="0"/>
                <a:cs typeface="Tahoma" panose="020B0604030504040204" pitchFamily="34" charset="0"/>
              </a:rPr>
              <a:t>asbestos</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pic>
        <p:nvPicPr>
          <p:cNvPr id="16386" name="Picture 2" descr="Risultati immagini per soot particles TEM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06" y="3111494"/>
            <a:ext cx="1983977" cy="24430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8"/>
          <p:cNvSpPr txBox="1">
            <a:spLocks noChangeArrowheads="1"/>
          </p:cNvSpPr>
          <p:nvPr/>
        </p:nvSpPr>
        <p:spPr bwMode="auto">
          <a:xfrm>
            <a:off x="6007307" y="3121502"/>
            <a:ext cx="127316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Organic</a:t>
            </a:r>
          </a:p>
          <a:p>
            <a:r>
              <a:rPr lang="it-IT" altLang="en-US" sz="2500" dirty="0" smtClean="0">
                <a:latin typeface="Tahoma" panose="020B0604030504040204" pitchFamily="34" charset="0"/>
                <a:ea typeface="Tahoma" panose="020B0604030504040204" pitchFamily="34" charset="0"/>
                <a:cs typeface="Tahoma" panose="020B0604030504040204" pitchFamily="34" charset="0"/>
              </a:rPr>
              <a:t>soot</a:t>
            </a:r>
            <a:endParaRPr lang="it-IT" alt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59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Shape and dimensions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5130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33354" y="1229616"/>
            <a:ext cx="8967953" cy="5207000"/>
            <a:chOff x="765175" y="1123950"/>
            <a:chExt cx="8967953" cy="5207000"/>
          </a:xfrm>
        </p:grpSpPr>
        <p:sp>
          <p:nvSpPr>
            <p:cNvPr id="21" name="Text Box 6"/>
            <p:cNvSpPr txBox="1">
              <a:spLocks noChangeArrowheads="1"/>
            </p:cNvSpPr>
            <p:nvPr/>
          </p:nvSpPr>
          <p:spPr bwMode="auto">
            <a:xfrm>
              <a:off x="5845402" y="1373644"/>
              <a:ext cx="315253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Detection level limit for </a:t>
              </a:r>
            </a:p>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human eye</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2" name="Text Box 7"/>
            <p:cNvSpPr txBox="1">
              <a:spLocks noChangeArrowheads="1"/>
            </p:cNvSpPr>
            <p:nvPr/>
          </p:nvSpPr>
          <p:spPr bwMode="auto">
            <a:xfrm>
              <a:off x="5857875" y="2513820"/>
              <a:ext cx="34766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a:latin typeface="Tahoma" panose="020B0604030504040204" pitchFamily="34" charset="0"/>
                  <a:ea typeface="Tahoma" panose="020B0604030504040204" pitchFamily="34" charset="0"/>
                  <a:cs typeface="Tahoma" panose="020B0604030504040204" pitchFamily="34" charset="0"/>
                </a:rPr>
                <a:t>0.4-0.8 </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200" dirty="0" smtClean="0">
                  <a:latin typeface="Tahoma" panose="020B0604030504040204" pitchFamily="34" charset="0"/>
                  <a:ea typeface="Tahoma" panose="020B0604030504040204" pitchFamily="34" charset="0"/>
                  <a:cs typeface="Tahoma" panose="020B0604030504040204" pitchFamily="34" charset="0"/>
                </a:rPr>
                <a:t>m: detection </a:t>
              </a:r>
              <a:r>
                <a:rPr lang="it-IT" altLang="en-US" sz="2200" dirty="0">
                  <a:latin typeface="Tahoma" panose="020B0604030504040204" pitchFamily="34" charset="0"/>
                  <a:ea typeface="Tahoma" panose="020B0604030504040204" pitchFamily="34" charset="0"/>
                  <a:cs typeface="Tahoma" panose="020B0604030504040204" pitchFamily="34" charset="0"/>
                </a:rPr>
                <a:t>level limit</a:t>
              </a:r>
              <a:r>
                <a:rPr lang="it-IT" altLang="en-US" sz="2200" dirty="0" smtClean="0">
                  <a:latin typeface="Tahoma" panose="020B0604030504040204" pitchFamily="34" charset="0"/>
                  <a:ea typeface="Tahoma" panose="020B0604030504040204" pitchFamily="34" charset="0"/>
                  <a:cs typeface="Tahoma" panose="020B0604030504040204" pitchFamily="34" charset="0"/>
                </a:rPr>
                <a:t> for an optical microscope</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Box 8"/>
            <p:cNvSpPr txBox="1">
              <a:spLocks noChangeArrowheads="1"/>
            </p:cNvSpPr>
            <p:nvPr/>
          </p:nvSpPr>
          <p:spPr bwMode="auto">
            <a:xfrm>
              <a:off x="5854450" y="3764318"/>
              <a:ext cx="3878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200" dirty="0">
                  <a:latin typeface="Tahoma" panose="020B0604030504040204" pitchFamily="34" charset="0"/>
                  <a:ea typeface="Tahoma" panose="020B0604030504040204" pitchFamily="34" charset="0"/>
                  <a:cs typeface="Tahoma" panose="020B0604030504040204" pitchFamily="34" charset="0"/>
                </a:rPr>
                <a:t>Detection level limit for an </a:t>
              </a:r>
              <a:r>
                <a:rPr lang="it-IT" altLang="en-US" sz="2200" dirty="0" smtClean="0">
                  <a:latin typeface="Tahoma" panose="020B0604030504040204" pitchFamily="34" charset="0"/>
                  <a:ea typeface="Tahoma" panose="020B0604030504040204" pitchFamily="34" charset="0"/>
                  <a:cs typeface="Tahoma" panose="020B0604030504040204" pitchFamily="34" charset="0"/>
                </a:rPr>
                <a:t>electronic microscope</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24" name="Group 13"/>
            <p:cNvGrpSpPr>
              <a:grpSpLocks/>
            </p:cNvGrpSpPr>
            <p:nvPr/>
          </p:nvGrpSpPr>
          <p:grpSpPr bwMode="auto">
            <a:xfrm>
              <a:off x="765175" y="1123950"/>
              <a:ext cx="4994275" cy="5207000"/>
              <a:chOff x="482" y="708"/>
              <a:chExt cx="3146" cy="3280"/>
            </a:xfrm>
          </p:grpSpPr>
          <p:pic>
            <p:nvPicPr>
              <p:cNvPr id="25" name="Picture 4"/>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482" y="708"/>
                <a:ext cx="2881" cy="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Line 9"/>
              <p:cNvSpPr>
                <a:spLocks noChangeShapeType="1"/>
              </p:cNvSpPr>
              <p:nvPr/>
            </p:nvSpPr>
            <p:spPr bwMode="auto">
              <a:xfrm>
                <a:off x="1096" y="1001"/>
                <a:ext cx="2532"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 name="Line 10"/>
            <p:cNvSpPr>
              <a:spLocks noChangeShapeType="1"/>
            </p:cNvSpPr>
            <p:nvPr/>
          </p:nvSpPr>
          <p:spPr bwMode="auto">
            <a:xfrm>
              <a:off x="1725613" y="3251200"/>
              <a:ext cx="4035425"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1"/>
            <p:cNvSpPr>
              <a:spLocks noChangeShapeType="1"/>
            </p:cNvSpPr>
            <p:nvPr/>
          </p:nvSpPr>
          <p:spPr bwMode="auto">
            <a:xfrm>
              <a:off x="1725613" y="4049713"/>
              <a:ext cx="4006850"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 name="Rettangolo 35"/>
          <p:cNvSpPr/>
          <p:nvPr/>
        </p:nvSpPr>
        <p:spPr>
          <a:xfrm>
            <a:off x="1294591" y="750332"/>
            <a:ext cx="7053762" cy="492443"/>
          </a:xfrm>
          <a:prstGeom prst="rect">
            <a:avLst/>
          </a:prstGeom>
        </p:spPr>
        <p:txBody>
          <a:bodyPr wrap="square">
            <a:spAutoFit/>
          </a:bodyPr>
          <a:lstStyle/>
          <a:p>
            <a:pPr>
              <a:defRPr/>
            </a:pPr>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Typical dimensions of various aerosol particles</a:t>
            </a:r>
            <a:endPar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p:txBody>
      </p:sp>
      <p:sp>
        <p:nvSpPr>
          <p:cNvPr id="3" name="Rectangle 2"/>
          <p:cNvSpPr/>
          <p:nvPr/>
        </p:nvSpPr>
        <p:spPr>
          <a:xfrm>
            <a:off x="5055790" y="5018978"/>
            <a:ext cx="3528509" cy="1200329"/>
          </a:xfrm>
          <a:prstGeom prst="rect">
            <a:avLst/>
          </a:prstGeom>
        </p:spPr>
        <p:txBody>
          <a:bodyPr wrap="square">
            <a:spAutoFit/>
          </a:bodyPr>
          <a:lstStyle/>
          <a:p>
            <a:pPr algn="ctr"/>
            <a:r>
              <a:rPr lang="en-US" sz="2400" b="1" dirty="0" smtClean="0">
                <a:solidFill>
                  <a:srgbClr val="FF0000"/>
                </a:solidFill>
              </a:rPr>
              <a:t>Size </a:t>
            </a:r>
            <a:r>
              <a:rPr lang="en-US" sz="2400" b="1" dirty="0">
                <a:solidFill>
                  <a:srgbClr val="FF0000"/>
                </a:solidFill>
              </a:rPr>
              <a:t>range of </a:t>
            </a:r>
            <a:r>
              <a:rPr lang="en-US" sz="2400" b="1" dirty="0" smtClean="0">
                <a:solidFill>
                  <a:srgbClr val="FF0000"/>
                </a:solidFill>
              </a:rPr>
              <a:t>aerosols extends </a:t>
            </a:r>
            <a:r>
              <a:rPr lang="en-US" sz="2400" b="1" dirty="0">
                <a:solidFill>
                  <a:srgbClr val="FF0000"/>
                </a:solidFill>
              </a:rPr>
              <a:t>over more than 4 </a:t>
            </a:r>
            <a:r>
              <a:rPr lang="en-US" sz="2400" b="1" dirty="0" smtClean="0">
                <a:solidFill>
                  <a:srgbClr val="FF0000"/>
                </a:solidFill>
              </a:rPr>
              <a:t>decades!</a:t>
            </a:r>
            <a:endParaRPr lang="en-US" sz="2400" b="1" dirty="0">
              <a:solidFill>
                <a:srgbClr val="FF0000"/>
              </a:solidFill>
            </a:endParaRPr>
          </a:p>
        </p:txBody>
      </p:sp>
    </p:spTree>
    <p:extLst>
      <p:ext uri="{BB962C8B-B14F-4D97-AF65-F5344CB8AC3E}">
        <p14:creationId xmlns:p14="http://schemas.microsoft.com/office/powerpoint/2010/main" val="17829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diameters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5130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3015" y="763082"/>
            <a:ext cx="8869240" cy="1246495"/>
          </a:xfrm>
          <a:prstGeom prst="rect">
            <a:avLst/>
          </a:prstGeom>
        </p:spPr>
        <p:txBody>
          <a:bodyPr wrap="squar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Equivalent diameter</a:t>
            </a:r>
            <a:r>
              <a:rPr lang="en-US" sz="2500" dirty="0" smtClean="0">
                <a:latin typeface="Tahoma" panose="020B0604030504040204" pitchFamily="34" charset="0"/>
                <a:ea typeface="Tahoma" panose="020B0604030504040204" pitchFamily="34" charset="0"/>
                <a:cs typeface="Tahoma" panose="020B0604030504040204" pitchFamily="34" charset="0"/>
              </a:rPr>
              <a:t>: the diameter </a:t>
            </a:r>
            <a:r>
              <a:rPr lang="en-US" sz="2500" dirty="0">
                <a:latin typeface="Tahoma" panose="020B0604030504040204" pitchFamily="34" charset="0"/>
                <a:ea typeface="Tahoma" panose="020B0604030504040204" pitchFamily="34" charset="0"/>
                <a:cs typeface="Tahoma" panose="020B0604030504040204" pitchFamily="34" charset="0"/>
              </a:rPr>
              <a:t>of a spherical particle that has some </a:t>
            </a:r>
            <a:r>
              <a:rPr lang="en-US" sz="2500" dirty="0" smtClean="0">
                <a:latin typeface="Tahoma" panose="020B0604030504040204" pitchFamily="34" charset="0"/>
                <a:ea typeface="Tahoma" panose="020B0604030504040204" pitchFamily="34" charset="0"/>
                <a:cs typeface="Tahoma" panose="020B0604030504040204" pitchFamily="34" charset="0"/>
              </a:rPr>
              <a:t>of the </a:t>
            </a:r>
            <a:r>
              <a:rPr lang="en-US" sz="2500" dirty="0">
                <a:latin typeface="Tahoma" panose="020B0604030504040204" pitchFamily="34" charset="0"/>
                <a:ea typeface="Tahoma" panose="020B0604030504040204" pitchFamily="34" charset="0"/>
                <a:cs typeface="Tahoma" panose="020B0604030504040204" pitchFamily="34" charset="0"/>
              </a:rPr>
              <a:t>same physical properties as the one </a:t>
            </a:r>
            <a:r>
              <a:rPr lang="en-US" sz="2500" dirty="0" smtClean="0">
                <a:latin typeface="Tahoma" panose="020B0604030504040204" pitchFamily="34" charset="0"/>
                <a:ea typeface="Tahoma" panose="020B0604030504040204" pitchFamily="34" charset="0"/>
                <a:cs typeface="Tahoma" panose="020B0604030504040204" pitchFamily="34" charset="0"/>
              </a:rPr>
              <a:t>being studied</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848978" y="1829979"/>
            <a:ext cx="5396616" cy="477054"/>
          </a:xfrm>
          <a:prstGeom prst="rect">
            <a:avLst/>
          </a:prstGeom>
        </p:spPr>
        <p:txBody>
          <a:bodyPr wrap="square">
            <a:spAutoFit/>
          </a:bodyPr>
          <a:lstStyle/>
          <a:p>
            <a:r>
              <a:rPr lang="en-US" sz="2500" dirty="0" smtClean="0">
                <a:solidFill>
                  <a:srgbClr val="0000FF"/>
                </a:solidFill>
                <a:latin typeface="Tahoma" panose="020B0604030504040204" pitchFamily="34" charset="0"/>
                <a:ea typeface="Tahoma" panose="020B0604030504040204" pitchFamily="34" charset="0"/>
                <a:cs typeface="Tahoma" panose="020B0604030504040204" pitchFamily="34" charset="0"/>
              </a:rPr>
              <a:t>Commonly used effective diameters:</a:t>
            </a:r>
            <a:endParaRPr lang="en-US" sz="25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63015" y="2236499"/>
            <a:ext cx="8839726" cy="1200329"/>
          </a:xfrm>
          <a:prstGeom prst="rect">
            <a:avLst/>
          </a:prstGeom>
        </p:spPr>
        <p:txBody>
          <a:bodyPr wrap="square">
            <a:spAutoFit/>
          </a:bodyPr>
          <a:lstStyle/>
          <a:p>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Aerodynamic equivalent </a:t>
            </a:r>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diameter </a:t>
            </a:r>
            <a:r>
              <a:rPr lang="en-US" sz="2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1"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diameter of </a:t>
            </a:r>
            <a:r>
              <a:rPr lang="en-US" sz="2400" dirty="0">
                <a:latin typeface="Tahoma" panose="020B0604030504040204" pitchFamily="34" charset="0"/>
                <a:ea typeface="Tahoma" panose="020B0604030504040204" pitchFamily="34" charset="0"/>
                <a:cs typeface="Tahoma" panose="020B0604030504040204" pitchFamily="34" charset="0"/>
              </a:rPr>
              <a:t>a spherical particle </a:t>
            </a:r>
            <a:r>
              <a:rPr lang="en-US" sz="2400" dirty="0" smtClean="0">
                <a:latin typeface="Tahoma" panose="020B0604030504040204" pitchFamily="34" charset="0"/>
                <a:ea typeface="Tahoma" panose="020B0604030504040204" pitchFamily="34" charset="0"/>
                <a:cs typeface="Tahoma" panose="020B0604030504040204" pitchFamily="34" charset="0"/>
              </a:rPr>
              <a:t>of unit density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1 g</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cm</a:t>
            </a:r>
            <a:r>
              <a:rPr lang="en-US" sz="2400" baseline="30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with the </a:t>
            </a:r>
            <a:r>
              <a:rPr lang="en-US" sz="2400" dirty="0">
                <a:latin typeface="Tahoma" panose="020B0604030504040204" pitchFamily="34" charset="0"/>
                <a:ea typeface="Tahoma" panose="020B0604030504040204" pitchFamily="34" charset="0"/>
                <a:cs typeface="Tahoma" panose="020B0604030504040204" pitchFamily="34" charset="0"/>
              </a:rPr>
              <a:t>same </a:t>
            </a:r>
            <a:r>
              <a:rPr lang="en-US" sz="2400" dirty="0" smtClean="0">
                <a:latin typeface="Tahoma" panose="020B0604030504040204" pitchFamily="34" charset="0"/>
                <a:ea typeface="Tahoma" panose="020B0604030504040204" pitchFamily="34" charset="0"/>
                <a:cs typeface="Tahoma" panose="020B0604030504040204" pitchFamily="34" charset="0"/>
              </a:rPr>
              <a:t>terminal velocity </a:t>
            </a:r>
            <a:r>
              <a:rPr lang="en-US" sz="2400" dirty="0">
                <a:latin typeface="Tahoma" panose="020B0604030504040204" pitchFamily="34" charset="0"/>
                <a:ea typeface="Tahoma" panose="020B0604030504040204" pitchFamily="34" charset="0"/>
                <a:cs typeface="Tahoma" panose="020B0604030504040204" pitchFamily="34" charset="0"/>
              </a:rPr>
              <a:t>as the one of </a:t>
            </a:r>
            <a:r>
              <a:rPr lang="en-US" sz="2400" dirty="0" smtClean="0">
                <a:latin typeface="Tahoma" panose="020B0604030504040204" pitchFamily="34" charset="0"/>
                <a:ea typeface="Tahoma" panose="020B0604030504040204" pitchFamily="34" charset="0"/>
                <a:cs typeface="Tahoma" panose="020B0604030504040204" pitchFamily="34" charset="0"/>
              </a:rPr>
              <a:t>interest.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192528" y="3515310"/>
            <a:ext cx="8951471" cy="830997"/>
          </a:xfrm>
          <a:prstGeom prst="rect">
            <a:avLst/>
          </a:prstGeom>
        </p:spPr>
        <p:txBody>
          <a:bodyPr wrap="square">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Stokes diameter </a:t>
            </a:r>
            <a:r>
              <a:rPr lang="en-US" sz="2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1"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diameter of </a:t>
            </a:r>
            <a:r>
              <a:rPr lang="en-US" sz="2400" dirty="0">
                <a:latin typeface="Tahoma" panose="020B0604030504040204" pitchFamily="34" charset="0"/>
                <a:ea typeface="Tahoma" panose="020B0604030504040204" pitchFamily="34" charset="0"/>
                <a:cs typeface="Tahoma" panose="020B0604030504040204" pitchFamily="34" charset="0"/>
              </a:rPr>
              <a:t>a spherical particle </a:t>
            </a:r>
            <a:r>
              <a:rPr lang="en-US" sz="2400" dirty="0" smtClean="0">
                <a:latin typeface="Tahoma" panose="020B0604030504040204" pitchFamily="34" charset="0"/>
                <a:ea typeface="Tahoma" panose="020B0604030504040204" pitchFamily="34" charset="0"/>
                <a:cs typeface="Tahoma" panose="020B0604030504040204" pitchFamily="34" charset="0"/>
              </a:rPr>
              <a:t>with </a:t>
            </a:r>
            <a:r>
              <a:rPr lang="en-US" sz="2400" dirty="0">
                <a:latin typeface="Tahoma" panose="020B0604030504040204" pitchFamily="34" charset="0"/>
                <a:ea typeface="Tahoma" panose="020B0604030504040204" pitchFamily="34" charset="0"/>
                <a:cs typeface="Tahoma" panose="020B0604030504040204" pitchFamily="34" charset="0"/>
              </a:rPr>
              <a:t>the same </a:t>
            </a:r>
            <a:r>
              <a:rPr lang="en-US" sz="2400" dirty="0" smtClean="0">
                <a:latin typeface="Tahoma" panose="020B0604030504040204" pitchFamily="34" charset="0"/>
                <a:ea typeface="Tahoma" panose="020B0604030504040204" pitchFamily="34" charset="0"/>
                <a:cs typeface="Tahoma" panose="020B0604030504040204" pitchFamily="34" charset="0"/>
              </a:rPr>
              <a:t>terminal velocity and density as </a:t>
            </a:r>
            <a:r>
              <a:rPr lang="en-US" sz="2400" dirty="0">
                <a:latin typeface="Tahoma" panose="020B0604030504040204" pitchFamily="34" charset="0"/>
                <a:ea typeface="Tahoma" panose="020B0604030504040204" pitchFamily="34" charset="0"/>
                <a:cs typeface="Tahoma" panose="020B0604030504040204" pitchFamily="34" charset="0"/>
              </a:rPr>
              <a:t>the one of </a:t>
            </a:r>
            <a:r>
              <a:rPr lang="en-US" sz="2400" dirty="0" smtClean="0">
                <a:latin typeface="Tahoma" panose="020B0604030504040204" pitchFamily="34" charset="0"/>
                <a:ea typeface="Tahoma" panose="020B0604030504040204" pitchFamily="34" charset="0"/>
                <a:cs typeface="Tahoma" panose="020B0604030504040204" pitchFamily="34" charset="0"/>
              </a:rPr>
              <a:t>interest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192528" y="4380181"/>
            <a:ext cx="8810214" cy="1200329"/>
          </a:xfrm>
          <a:prstGeom prst="rect">
            <a:avLst/>
          </a:prstGeom>
        </p:spPr>
        <p:txBody>
          <a:bodyPr wrap="square">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Optical equivalent diameter </a:t>
            </a:r>
            <a:r>
              <a:rPr lang="en-US" sz="2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1"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o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diameter of </a:t>
            </a:r>
            <a:r>
              <a:rPr lang="en-US" sz="2400" dirty="0">
                <a:latin typeface="Tahoma" panose="020B0604030504040204" pitchFamily="34" charset="0"/>
                <a:ea typeface="Tahoma" panose="020B0604030504040204" pitchFamily="34" charset="0"/>
                <a:cs typeface="Tahoma" panose="020B0604030504040204" pitchFamily="34" charset="0"/>
              </a:rPr>
              <a:t>a spherical particle </a:t>
            </a:r>
            <a:r>
              <a:rPr lang="en-US" sz="2400" dirty="0" smtClean="0">
                <a:latin typeface="Tahoma" panose="020B0604030504040204" pitchFamily="34" charset="0"/>
                <a:ea typeface="Tahoma" panose="020B0604030504040204" pitchFamily="34" charset="0"/>
                <a:cs typeface="Tahoma" panose="020B0604030504040204" pitchFamily="34" charset="0"/>
              </a:rPr>
              <a:t>with the </a:t>
            </a:r>
            <a:r>
              <a:rPr lang="en-US" sz="2400" dirty="0">
                <a:latin typeface="Tahoma" panose="020B0604030504040204" pitchFamily="34" charset="0"/>
                <a:ea typeface="Tahoma" panose="020B0604030504040204" pitchFamily="34" charset="0"/>
                <a:cs typeface="Tahoma" panose="020B0604030504040204" pitchFamily="34" charset="0"/>
              </a:rPr>
              <a:t>same </a:t>
            </a:r>
            <a:r>
              <a:rPr lang="en-US" sz="2400" dirty="0" smtClean="0">
                <a:latin typeface="Tahoma" panose="020B0604030504040204" pitchFamily="34" charset="0"/>
                <a:ea typeface="Tahoma" panose="020B0604030504040204" pitchFamily="34" charset="0"/>
                <a:cs typeface="Tahoma" panose="020B0604030504040204" pitchFamily="34" charset="0"/>
              </a:rPr>
              <a:t>optical properties as the one of interest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192528" y="5546136"/>
            <a:ext cx="8810214" cy="1200329"/>
          </a:xfrm>
          <a:prstGeom prst="rect">
            <a:avLst/>
          </a:prstGeom>
        </p:spPr>
        <p:txBody>
          <a:bodyPr wrap="square">
            <a:spAutoFit/>
          </a:bodyPr>
          <a:lstStyle/>
          <a:p>
            <a:r>
              <a:rPr 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Electrical mobility diameter </a:t>
            </a:r>
            <a:r>
              <a:rPr lang="en-US" sz="2400" b="1" i="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1" i="1" baseline="-25000" dirty="0" err="1">
                <a:solidFill>
                  <a:srgbClr val="FF0000"/>
                </a:solidFill>
                <a:latin typeface="Tahoma" panose="020B0604030504040204" pitchFamily="34" charset="0"/>
                <a:ea typeface="Tahoma" panose="020B0604030504040204" pitchFamily="34" charset="0"/>
                <a:cs typeface="Tahoma" panose="020B0604030504040204" pitchFamily="34" charset="0"/>
              </a:rPr>
              <a:t>m</a:t>
            </a:r>
            <a:r>
              <a:rPr lang="en-US" sz="2400" b="1"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The </a:t>
            </a:r>
            <a:r>
              <a:rPr lang="en-US" sz="2400" dirty="0" smtClean="0">
                <a:latin typeface="Tahoma" panose="020B0604030504040204" pitchFamily="34" charset="0"/>
                <a:ea typeface="Tahoma" panose="020B0604030504040204" pitchFamily="34" charset="0"/>
                <a:cs typeface="Tahoma" panose="020B0604030504040204" pitchFamily="34" charset="0"/>
              </a:rPr>
              <a:t>diameter of </a:t>
            </a:r>
            <a:r>
              <a:rPr lang="en-US" sz="2400" dirty="0">
                <a:latin typeface="Tahoma" panose="020B0604030504040204" pitchFamily="34" charset="0"/>
                <a:ea typeface="Tahoma" panose="020B0604030504040204" pitchFamily="34" charset="0"/>
                <a:cs typeface="Tahoma" panose="020B0604030504040204" pitchFamily="34" charset="0"/>
              </a:rPr>
              <a:t>a </a:t>
            </a:r>
            <a:r>
              <a:rPr lang="en-US" sz="2400" dirty="0" smtClean="0">
                <a:latin typeface="Tahoma" panose="020B0604030504040204" pitchFamily="34" charset="0"/>
                <a:ea typeface="Tahoma" panose="020B0604030504040204" pitchFamily="34" charset="0"/>
                <a:cs typeface="Tahoma" panose="020B0604030504040204" pitchFamily="34" charset="0"/>
              </a:rPr>
              <a:t>charged spherical </a:t>
            </a:r>
            <a:r>
              <a:rPr lang="en-US" sz="2400" dirty="0">
                <a:latin typeface="Tahoma" panose="020B0604030504040204" pitchFamily="34" charset="0"/>
                <a:ea typeface="Tahoma" panose="020B0604030504040204" pitchFamily="34" charset="0"/>
                <a:cs typeface="Tahoma" panose="020B0604030504040204" pitchFamily="34" charset="0"/>
              </a:rPr>
              <a:t>particle </a:t>
            </a:r>
            <a:r>
              <a:rPr lang="en-US" sz="2400" dirty="0" smtClean="0">
                <a:latin typeface="Tahoma" panose="020B0604030504040204" pitchFamily="34" charset="0"/>
                <a:ea typeface="Tahoma" panose="020B0604030504040204" pitchFamily="34" charset="0"/>
                <a:cs typeface="Tahoma" panose="020B0604030504040204" pitchFamily="34" charset="0"/>
              </a:rPr>
              <a:t>with the </a:t>
            </a:r>
            <a:r>
              <a:rPr lang="en-US" sz="2400" dirty="0">
                <a:latin typeface="Tahoma" panose="020B0604030504040204" pitchFamily="34" charset="0"/>
                <a:ea typeface="Tahoma" panose="020B0604030504040204" pitchFamily="34" charset="0"/>
                <a:cs typeface="Tahoma" panose="020B0604030504040204" pitchFamily="34" charset="0"/>
              </a:rPr>
              <a:t>same </a:t>
            </a:r>
            <a:r>
              <a:rPr lang="en-US" sz="2400" dirty="0" smtClean="0">
                <a:latin typeface="Tahoma" panose="020B0604030504040204" pitchFamily="34" charset="0"/>
                <a:ea typeface="Tahoma" panose="020B0604030504040204" pitchFamily="34" charset="0"/>
                <a:cs typeface="Tahoma" panose="020B0604030504040204" pitchFamily="34" charset="0"/>
              </a:rPr>
              <a:t>migration velocity as the one of interest in a constant electric field at atmospheric pressure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01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29" grpId="0"/>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Stokes equivalent diameter</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5130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Oval 3"/>
          <p:cNvSpPr>
            <a:spLocks noChangeArrowheads="1"/>
          </p:cNvSpPr>
          <p:nvPr/>
        </p:nvSpPr>
        <p:spPr bwMode="auto">
          <a:xfrm>
            <a:off x="3377662" y="2338117"/>
            <a:ext cx="511252" cy="53974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nvGrpSpPr>
          <p:cNvPr id="13" name="Group 23"/>
          <p:cNvGrpSpPr>
            <a:grpSpLocks/>
          </p:cNvGrpSpPr>
          <p:nvPr/>
        </p:nvGrpSpPr>
        <p:grpSpPr bwMode="auto">
          <a:xfrm>
            <a:off x="2723644" y="3059617"/>
            <a:ext cx="2482854" cy="736600"/>
            <a:chOff x="-39" y="1728"/>
            <a:chExt cx="1564" cy="464"/>
          </a:xfrm>
        </p:grpSpPr>
        <p:sp>
          <p:nvSpPr>
            <p:cNvPr id="14" name="Line 5"/>
            <p:cNvSpPr>
              <a:spLocks noChangeShapeType="1"/>
            </p:cNvSpPr>
            <p:nvPr/>
          </p:nvSpPr>
          <p:spPr bwMode="auto">
            <a:xfrm flipH="1">
              <a:off x="535" y="1728"/>
              <a:ext cx="3" cy="21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latin typeface="Tahoma" panose="020B0604030504040204" pitchFamily="34" charset="0"/>
                <a:ea typeface="Tahoma" panose="020B0604030504040204" pitchFamily="34" charset="0"/>
                <a:cs typeface="Tahoma" panose="020B0604030504040204" pitchFamily="34" charset="0"/>
              </a:endParaRPr>
            </a:p>
          </p:txBody>
        </p:sp>
        <p:sp>
          <p:nvSpPr>
            <p:cNvPr id="15" name="Text Box 6"/>
            <p:cNvSpPr txBox="1">
              <a:spLocks noChangeArrowheads="1"/>
            </p:cNvSpPr>
            <p:nvPr/>
          </p:nvSpPr>
          <p:spPr bwMode="auto">
            <a:xfrm>
              <a:off x="-39" y="1921"/>
              <a:ext cx="15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force of gravity F</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t>
              </a:r>
              <a:endParaRPr lang="it-IT"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Text Box 24"/>
          <p:cNvSpPr txBox="1">
            <a:spLocks noChangeArrowheads="1"/>
          </p:cNvSpPr>
          <p:nvPr/>
        </p:nvSpPr>
        <p:spPr bwMode="auto">
          <a:xfrm>
            <a:off x="4544514" y="1891148"/>
            <a:ext cx="424186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b="1" i="1" dirty="0" smtClean="0">
                <a:latin typeface="Tahoma" panose="020B0604030504040204" pitchFamily="34" charset="0"/>
                <a:ea typeface="Tahoma" panose="020B0604030504040204" pitchFamily="34" charset="0"/>
                <a:cs typeface="Tahoma" panose="020B0604030504040204" pitchFamily="34" charset="0"/>
              </a:rPr>
              <a:t>Viscous and continuous fluid</a:t>
            </a:r>
            <a:endParaRPr lang="it-IT" altLang="en-US" sz="2200" b="1" i="1"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viscosity </a:t>
            </a:r>
            <a:r>
              <a:rPr lang="it-IT" altLang="en-US" sz="2200" dirty="0" smtClean="0">
                <a:latin typeface="Symbol" panose="05050102010706020507" pitchFamily="18" charset="2"/>
                <a:ea typeface="Tahoma" panose="020B0604030504040204" pitchFamily="34" charset="0"/>
                <a:cs typeface="Tahoma" panose="020B0604030504040204" pitchFamily="34" charset="0"/>
              </a:rPr>
              <a:t>h</a:t>
            </a:r>
            <a:endParaRPr lang="it-IT" altLang="en-US" sz="2200" dirty="0">
              <a:latin typeface="Symbol" panose="05050102010706020507" pitchFamily="18" charset="2"/>
              <a:ea typeface="Tahoma" panose="020B0604030504040204" pitchFamily="34" charset="0"/>
              <a:cs typeface="Tahoma" panose="020B0604030504040204" pitchFamily="34" charset="0"/>
            </a:endParaRPr>
          </a:p>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density </a:t>
            </a:r>
            <a:r>
              <a:rPr lang="it-IT" altLang="en-US" sz="2200" dirty="0">
                <a:latin typeface="Symbol" panose="05050102010706020507" pitchFamily="18" charset="2"/>
                <a:ea typeface="Tahoma" panose="020B0604030504040204" pitchFamily="34" charset="0"/>
                <a:cs typeface="Tahoma" panose="020B0604030504040204" pitchFamily="34" charset="0"/>
              </a:rPr>
              <a:t>r</a:t>
            </a:r>
          </a:p>
          <a:p>
            <a:pPr>
              <a:spcBef>
                <a:spcPct val="0"/>
              </a:spcBef>
              <a:buFontTx/>
              <a:buNone/>
            </a:pP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19" name="Group 40"/>
          <p:cNvGrpSpPr>
            <a:grpSpLocks/>
          </p:cNvGrpSpPr>
          <p:nvPr/>
        </p:nvGrpSpPr>
        <p:grpSpPr bwMode="auto">
          <a:xfrm>
            <a:off x="2485523" y="1321305"/>
            <a:ext cx="3549656" cy="915988"/>
            <a:chOff x="1657" y="1166"/>
            <a:chExt cx="2236" cy="577"/>
          </a:xfrm>
        </p:grpSpPr>
        <p:sp>
          <p:nvSpPr>
            <p:cNvPr id="20" name="Text Box 2"/>
            <p:cNvSpPr txBox="1">
              <a:spLocks noChangeArrowheads="1"/>
            </p:cNvSpPr>
            <p:nvPr/>
          </p:nvSpPr>
          <p:spPr bwMode="auto">
            <a:xfrm>
              <a:off x="1657" y="1166"/>
              <a:ext cx="223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viscous resistance force F</a:t>
              </a:r>
              <a:r>
                <a:rPr lang="it-IT" altLang="en-US" sz="22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endParaRPr lang="it-IT" altLang="en-US" sz="2200" baseline="-25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Line 28"/>
            <p:cNvSpPr>
              <a:spLocks noChangeShapeType="1"/>
            </p:cNvSpPr>
            <p:nvPr/>
          </p:nvSpPr>
          <p:spPr bwMode="auto">
            <a:xfrm flipH="1" flipV="1">
              <a:off x="2380" y="1460"/>
              <a:ext cx="0" cy="28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a:latin typeface="Tahoma" panose="020B0604030504040204" pitchFamily="34" charset="0"/>
                <a:ea typeface="Tahoma" panose="020B0604030504040204" pitchFamily="34" charset="0"/>
                <a:cs typeface="Tahoma" panose="020B0604030504040204" pitchFamily="34" charset="0"/>
              </a:endParaRPr>
            </a:p>
          </p:txBody>
        </p:sp>
      </p:grpSp>
      <p:sp>
        <p:nvSpPr>
          <p:cNvPr id="22" name="Text Box 37"/>
          <p:cNvSpPr txBox="1">
            <a:spLocks noChangeArrowheads="1"/>
          </p:cNvSpPr>
          <p:nvPr/>
        </p:nvSpPr>
        <p:spPr bwMode="auto">
          <a:xfrm>
            <a:off x="402211" y="3419578"/>
            <a:ext cx="19212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Newton’s law:</a:t>
            </a:r>
            <a:endParaRPr lang="it-IT" altLang="en-US" sz="22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it-IT" altLang="en-US" sz="2200" i="1" dirty="0">
                <a:latin typeface="Tahoma" panose="020B0604030504040204" pitchFamily="34" charset="0"/>
                <a:ea typeface="Tahoma" panose="020B0604030504040204" pitchFamily="34" charset="0"/>
                <a:cs typeface="Tahoma" panose="020B0604030504040204" pitchFamily="34" charset="0"/>
              </a:rPr>
              <a:t>F</a:t>
            </a:r>
            <a:r>
              <a:rPr lang="it-IT" altLang="en-US" sz="2200" baseline="-25000" dirty="0">
                <a:latin typeface="Tahoma" panose="020B0604030504040204" pitchFamily="34" charset="0"/>
                <a:ea typeface="Tahoma" panose="020B0604030504040204" pitchFamily="34" charset="0"/>
                <a:cs typeface="Tahoma" panose="020B0604030504040204" pitchFamily="34" charset="0"/>
              </a:rPr>
              <a:t>G</a:t>
            </a:r>
            <a:r>
              <a:rPr lang="it-IT" altLang="en-US" sz="2200" dirty="0">
                <a:latin typeface="Tahoma" panose="020B0604030504040204" pitchFamily="34" charset="0"/>
                <a:ea typeface="Tahoma" panose="020B0604030504040204" pitchFamily="34" charset="0"/>
                <a:cs typeface="Tahoma" panose="020B0604030504040204" pitchFamily="34" charset="0"/>
              </a:rPr>
              <a:t> = </a:t>
            </a:r>
            <a:r>
              <a:rPr lang="it-IT" altLang="en-US" sz="2200" i="1" dirty="0">
                <a:latin typeface="Tahoma" panose="020B0604030504040204" pitchFamily="34" charset="0"/>
                <a:ea typeface="Tahoma" panose="020B0604030504040204" pitchFamily="34" charset="0"/>
                <a:cs typeface="Tahoma" panose="020B0604030504040204" pitchFamily="34" charset="0"/>
              </a:rPr>
              <a:t>m</a:t>
            </a:r>
            <a:r>
              <a:rPr lang="it-IT" altLang="en-US" sz="2200" baseline="-25000" dirty="0">
                <a:latin typeface="Tahoma" panose="020B0604030504040204" pitchFamily="34" charset="0"/>
                <a:ea typeface="Tahoma" panose="020B0604030504040204" pitchFamily="34" charset="0"/>
                <a:cs typeface="Tahoma" panose="020B0604030504040204" pitchFamily="34" charset="0"/>
              </a:rPr>
              <a:t>P </a:t>
            </a:r>
            <a:r>
              <a:rPr lang="it-IT" altLang="en-US" sz="2200" i="1" dirty="0">
                <a:latin typeface="Tahoma" panose="020B0604030504040204" pitchFamily="34" charset="0"/>
                <a:ea typeface="Tahoma" panose="020B0604030504040204" pitchFamily="34" charset="0"/>
                <a:cs typeface="Tahoma" panose="020B0604030504040204" pitchFamily="34" charset="0"/>
              </a:rPr>
              <a:t>g</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Box 38"/>
          <p:cNvSpPr txBox="1">
            <a:spLocks noChangeArrowheads="1"/>
          </p:cNvSpPr>
          <p:nvPr/>
        </p:nvSpPr>
        <p:spPr bwMode="auto">
          <a:xfrm>
            <a:off x="2669566" y="3852832"/>
            <a:ext cx="50739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i="1" dirty="0">
                <a:latin typeface="Tahoma" panose="020B0604030504040204" pitchFamily="34" charset="0"/>
                <a:ea typeface="Tahoma" panose="020B0604030504040204" pitchFamily="34" charset="0"/>
                <a:cs typeface="Tahoma" panose="020B0604030504040204" pitchFamily="34" charset="0"/>
              </a:rPr>
              <a:t>v</a:t>
            </a:r>
            <a:r>
              <a:rPr lang="it-IT" altLang="en-US" sz="2200" dirty="0">
                <a:latin typeface="Tahoma" panose="020B0604030504040204" pitchFamily="34" charset="0"/>
                <a:ea typeface="Tahoma" panose="020B0604030504040204" pitchFamily="34" charset="0"/>
                <a:cs typeface="Tahoma" panose="020B0604030504040204" pitchFamily="34" charset="0"/>
              </a:rPr>
              <a:t> = </a:t>
            </a:r>
            <a:r>
              <a:rPr lang="it-IT" altLang="en-US" sz="2200" dirty="0" smtClean="0">
                <a:latin typeface="Tahoma" panose="020B0604030504040204" pitchFamily="34" charset="0"/>
                <a:ea typeface="Tahoma" panose="020B0604030504040204" pitchFamily="34" charset="0"/>
                <a:cs typeface="Tahoma" panose="020B0604030504040204" pitchFamily="34" charset="0"/>
              </a:rPr>
              <a:t>particle velocity relative to the fluid</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42"/>
          <p:cNvGrpSpPr>
            <a:grpSpLocks/>
          </p:cNvGrpSpPr>
          <p:nvPr/>
        </p:nvGrpSpPr>
        <p:grpSpPr bwMode="auto">
          <a:xfrm>
            <a:off x="402211" y="4262163"/>
            <a:ext cx="1720851" cy="1219201"/>
            <a:chOff x="417" y="3524"/>
            <a:chExt cx="1084" cy="768"/>
          </a:xfrm>
        </p:grpSpPr>
        <p:sp>
          <p:nvSpPr>
            <p:cNvPr id="26" name="Text Box 33"/>
            <p:cNvSpPr txBox="1">
              <a:spLocks noChangeArrowheads="1"/>
            </p:cNvSpPr>
            <p:nvPr/>
          </p:nvSpPr>
          <p:spPr bwMode="auto">
            <a:xfrm>
              <a:off x="417" y="3524"/>
              <a:ext cx="101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Stokes law:</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Object 41"/>
            <p:cNvGraphicFramePr>
              <a:graphicFrameLocks noChangeAspect="1"/>
            </p:cNvGraphicFramePr>
            <p:nvPr>
              <p:extLst>
                <p:ext uri="{D42A27DB-BD31-4B8C-83A1-F6EECF244321}">
                  <p14:modId xmlns:p14="http://schemas.microsoft.com/office/powerpoint/2010/main" val="1518179525"/>
                </p:ext>
              </p:extLst>
            </p:nvPr>
          </p:nvGraphicFramePr>
          <p:xfrm>
            <a:off x="468" y="3783"/>
            <a:ext cx="1033" cy="509"/>
          </p:xfrm>
          <a:graphic>
            <a:graphicData uri="http://schemas.openxmlformats.org/presentationml/2006/ole">
              <mc:AlternateContent xmlns:mc="http://schemas.openxmlformats.org/markup-compatibility/2006">
                <mc:Choice xmlns:v="urn:schemas-microsoft-com:vml" Requires="v">
                  <p:oleObj spid="_x0000_s18759" name="Equation" r:id="rId4" imgW="876240" imgH="431640" progId="Equation.3">
                    <p:embed/>
                  </p:oleObj>
                </mc:Choice>
                <mc:Fallback>
                  <p:oleObj name="Equation" r:id="rId4" imgW="876240" imgH="431640" progId="Equation.3">
                    <p:embed/>
                    <p:pic>
                      <p:nvPicPr>
                        <p:cNvPr id="16398" name="Object 41"/>
                        <p:cNvPicPr>
                          <a:picLocks noChangeAspect="1" noChangeArrowheads="1"/>
                        </p:cNvPicPr>
                        <p:nvPr/>
                      </p:nvPicPr>
                      <p:blipFill>
                        <a:blip r:embed="rId5"/>
                        <a:srcRect/>
                        <a:stretch>
                          <a:fillRect/>
                        </a:stretch>
                      </p:blipFill>
                      <p:spPr bwMode="auto">
                        <a:xfrm>
                          <a:off x="468" y="3783"/>
                          <a:ext cx="1033" cy="509"/>
                        </a:xfrm>
                        <a:prstGeom prst="rect">
                          <a:avLst/>
                        </a:prstGeom>
                        <a:noFill/>
                        <a:ln>
                          <a:noFill/>
                        </a:ln>
                        <a:effectLst/>
                      </p:spPr>
                    </p:pic>
                  </p:oleObj>
                </mc:Fallback>
              </mc:AlternateContent>
            </a:graphicData>
          </a:graphic>
        </p:graphicFrame>
      </p:grpSp>
      <p:sp>
        <p:nvSpPr>
          <p:cNvPr id="28" name="Text Box 43"/>
          <p:cNvSpPr txBox="1">
            <a:spLocks noChangeArrowheads="1"/>
          </p:cNvSpPr>
          <p:nvPr/>
        </p:nvSpPr>
        <p:spPr bwMode="auto">
          <a:xfrm>
            <a:off x="2669566" y="4253525"/>
            <a:ext cx="631066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Symbol" panose="05050102010706020507" pitchFamily="18" charset="2"/>
              <a:buNone/>
            </a:pPr>
            <a:r>
              <a:rPr lang="it-IT" altLang="en-US" sz="2200" i="1" dirty="0">
                <a:latin typeface="Tahoma" panose="020B0604030504040204" pitchFamily="34" charset="0"/>
                <a:ea typeface="Tahoma" panose="020B0604030504040204" pitchFamily="34" charset="0"/>
                <a:cs typeface="Tahoma" panose="020B0604030504040204" pitchFamily="34" charset="0"/>
              </a:rPr>
              <a:t>C</a:t>
            </a:r>
            <a:r>
              <a:rPr lang="it-IT" altLang="en-US" sz="2200" i="1" baseline="-25000" dirty="0">
                <a:latin typeface="Tahoma" panose="020B0604030504040204" pitchFamily="34" charset="0"/>
                <a:ea typeface="Tahoma" panose="020B0604030504040204" pitchFamily="34" charset="0"/>
                <a:cs typeface="Tahoma" panose="020B0604030504040204" pitchFamily="34" charset="0"/>
              </a:rPr>
              <a:t>c</a:t>
            </a:r>
            <a:r>
              <a:rPr lang="it-IT" altLang="en-US" sz="2200" dirty="0">
                <a:latin typeface="Tahoma" panose="020B0604030504040204" pitchFamily="34" charset="0"/>
                <a:ea typeface="Tahoma" panose="020B0604030504040204" pitchFamily="34" charset="0"/>
                <a:cs typeface="Tahoma" panose="020B0604030504040204" pitchFamily="34" charset="0"/>
              </a:rPr>
              <a:t>  = </a:t>
            </a:r>
            <a:r>
              <a:rPr lang="it-IT" altLang="en-US" sz="2200" dirty="0" smtClean="0">
                <a:latin typeface="Tahoma" panose="020B0604030504040204" pitchFamily="34" charset="0"/>
                <a:ea typeface="Tahoma" panose="020B0604030504040204" pitchFamily="34" charset="0"/>
                <a:cs typeface="Tahoma" panose="020B0604030504040204" pitchFamily="34" charset="0"/>
              </a:rPr>
              <a:t>Cunningham slip correction factor (accounts for the non-continuity of the fluid when </a:t>
            </a:r>
            <a:r>
              <a:rPr lang="it-IT" altLang="en-US" sz="2200" i="1" dirty="0" smtClean="0">
                <a:latin typeface="Tahoma" panose="020B0604030504040204" pitchFamily="34" charset="0"/>
                <a:ea typeface="Tahoma" panose="020B0604030504040204" pitchFamily="34" charset="0"/>
                <a:cs typeface="Tahoma" panose="020B0604030504040204" pitchFamily="34" charset="0"/>
              </a:rPr>
              <a:t>D</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200" dirty="0" smtClean="0">
                <a:latin typeface="Tahoma" panose="020B0604030504040204" pitchFamily="34" charset="0"/>
                <a:ea typeface="Tahoma" panose="020B0604030504040204" pitchFamily="34" charset="0"/>
                <a:cs typeface="Tahoma" panose="020B0604030504040204" pitchFamily="34" charset="0"/>
              </a:rPr>
              <a:t> is small )</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0" name="Text Box 43"/>
          <p:cNvSpPr txBox="1">
            <a:spLocks noChangeArrowheads="1"/>
          </p:cNvSpPr>
          <p:nvPr/>
        </p:nvSpPr>
        <p:spPr bwMode="auto">
          <a:xfrm>
            <a:off x="254420" y="5406871"/>
            <a:ext cx="58736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ea typeface="Tahoma" panose="020B0604030504040204" pitchFamily="34" charset="0"/>
                <a:cs typeface="Tahoma" panose="020B0604030504040204" pitchFamily="34" charset="0"/>
              </a:rPr>
              <a:t>Terminal (settling) velocity (neglecting buoyancy effect of air, i.e. </a:t>
            </a:r>
            <a:r>
              <a:rPr lang="it-IT" altLang="en-US" sz="2400" dirty="0" smtClean="0">
                <a:latin typeface="Symbol" panose="05050102010706020507" pitchFamily="18" charset="2"/>
                <a:ea typeface="Tahoma" panose="020B0604030504040204" pitchFamily="34" charset="0"/>
                <a:cs typeface="Tahoma" panose="020B0604030504040204" pitchFamily="34" charset="0"/>
              </a:rPr>
              <a:t>r</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P</a:t>
            </a:r>
            <a:r>
              <a:rPr lang="it-IT" altLang="en-US" sz="2400" dirty="0" smtClean="0">
                <a:latin typeface="Tahoma" panose="020B0604030504040204" pitchFamily="34" charset="0"/>
                <a:ea typeface="Tahoma" panose="020B0604030504040204" pitchFamily="34" charset="0"/>
                <a:cs typeface="Tahoma" panose="020B0604030504040204" pitchFamily="34" charset="0"/>
              </a:rPr>
              <a:t>&gt;&gt;</a:t>
            </a:r>
            <a:r>
              <a:rPr lang="it-IT" altLang="en-US" sz="2400" dirty="0" smtClean="0">
                <a:latin typeface="Symbol" panose="05050102010706020507" pitchFamily="18" charset="2"/>
                <a:ea typeface="Tahoma" panose="020B0604030504040204" pitchFamily="34" charset="0"/>
                <a:cs typeface="Tahoma" panose="020B0604030504040204" pitchFamily="34" charset="0"/>
              </a:rPr>
              <a:t>r</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air</a:t>
            </a:r>
            <a:r>
              <a:rPr lang="it-IT" altLang="en-US" sz="2400" dirty="0" smtClean="0">
                <a:latin typeface="Tahoma" panose="020B0604030504040204" pitchFamily="34" charset="0"/>
                <a:ea typeface="Tahoma" panose="020B0604030504040204" pitchFamily="34" charset="0"/>
                <a:cs typeface="Tahoma" panose="020B0604030504040204" pitchFamily="34" charset="0"/>
              </a:rPr>
              <a:t>) is given by equating </a:t>
            </a:r>
            <a:r>
              <a:rPr lang="it-IT" altLang="en-US" sz="2400" i="1" dirty="0">
                <a:latin typeface="Tahoma" panose="020B0604030504040204" pitchFamily="34" charset="0"/>
                <a:ea typeface="Tahoma" panose="020B0604030504040204" pitchFamily="34" charset="0"/>
                <a:cs typeface="Tahoma" panose="020B0604030504040204" pitchFamily="34" charset="0"/>
              </a:rPr>
              <a:t>F</a:t>
            </a:r>
            <a:r>
              <a:rPr lang="it-IT" altLang="en-US" sz="2400" baseline="-25000" dirty="0">
                <a:latin typeface="Tahoma" panose="020B0604030504040204" pitchFamily="34" charset="0"/>
                <a:ea typeface="Tahoma" panose="020B0604030504040204" pitchFamily="34" charset="0"/>
                <a:cs typeface="Tahoma" panose="020B0604030504040204" pitchFamily="34" charset="0"/>
              </a:rPr>
              <a:t>G</a:t>
            </a:r>
            <a:r>
              <a:rPr lang="it-IT" altLang="en-US" sz="2400" dirty="0">
                <a:latin typeface="Tahoma" panose="020B0604030504040204" pitchFamily="34" charset="0"/>
                <a:ea typeface="Tahoma" panose="020B0604030504040204" pitchFamily="34" charset="0"/>
                <a:cs typeface="Tahoma" panose="020B0604030504040204" pitchFamily="34" charset="0"/>
              </a:rPr>
              <a:t> = </a:t>
            </a:r>
            <a:r>
              <a:rPr lang="it-IT" altLang="en-US" sz="2400" i="1" dirty="0">
                <a:latin typeface="Tahoma" panose="020B0604030504040204" pitchFamily="34" charset="0"/>
                <a:ea typeface="Tahoma" panose="020B0604030504040204" pitchFamily="34" charset="0"/>
                <a:cs typeface="Tahoma" panose="020B0604030504040204" pitchFamily="34" charset="0"/>
              </a:rPr>
              <a:t>F</a:t>
            </a:r>
            <a:r>
              <a:rPr lang="it-IT" altLang="en-US" sz="2400" baseline="-25000" dirty="0">
                <a:latin typeface="Tahoma" panose="020B0604030504040204" pitchFamily="34" charset="0"/>
                <a:ea typeface="Tahoma" panose="020B0604030504040204" pitchFamily="34" charset="0"/>
                <a:cs typeface="Tahoma" panose="020B0604030504040204" pitchFamily="34" charset="0"/>
              </a:rPr>
              <a:t>D</a:t>
            </a:r>
            <a:endParaRPr lang="it-IT"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 typeface="Symbol" panose="05050102010706020507" pitchFamily="18" charset="2"/>
              <a:buNone/>
            </a:pP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402211" y="1772266"/>
            <a:ext cx="3156934" cy="1446550"/>
            <a:chOff x="476353" y="1203996"/>
            <a:chExt cx="3156934" cy="1446550"/>
          </a:xfrm>
        </p:grpSpPr>
        <p:sp>
          <p:nvSpPr>
            <p:cNvPr id="16" name="Text Box 20"/>
            <p:cNvSpPr txBox="1">
              <a:spLocks noChangeArrowheads="1"/>
            </p:cNvSpPr>
            <p:nvPr/>
          </p:nvSpPr>
          <p:spPr bwMode="auto">
            <a:xfrm>
              <a:off x="476353" y="1203996"/>
              <a:ext cx="17081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altLang="en-US" sz="2200" b="1" i="1" dirty="0" smtClean="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Particle</a:t>
              </a:r>
              <a:endParaRPr lang="it-IT" altLang="en-US" sz="2200" b="1" i="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it-IT" altLang="en-US" sz="2200" dirty="0" smtClean="0">
                  <a:latin typeface="Tahoma" panose="020B0604030504040204" pitchFamily="34" charset="0"/>
                  <a:ea typeface="Tahoma" panose="020B0604030504040204" pitchFamily="34" charset="0"/>
                  <a:cs typeface="Tahoma" panose="020B0604030504040204" pitchFamily="34" charset="0"/>
                </a:rPr>
                <a:t>diameter</a:t>
              </a:r>
              <a:r>
                <a:rPr lang="it-IT" altLang="en-US" sz="2200" i="1" dirty="0" smtClean="0">
                  <a:latin typeface="Tahoma" panose="020B0604030504040204" pitchFamily="34" charset="0"/>
                  <a:ea typeface="Tahoma" panose="020B0604030504040204" pitchFamily="34" charset="0"/>
                  <a:cs typeface="Tahoma" panose="020B0604030504040204" pitchFamily="34" charset="0"/>
                </a:rPr>
                <a:t> D</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S</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endParaRPr lang="it-IT" altLang="en-US" sz="2200" dirty="0">
                <a:latin typeface="Tahoma" panose="020B0604030504040204" pitchFamily="34" charset="0"/>
                <a:ea typeface="Tahoma" panose="020B0604030504040204" pitchFamily="34" charset="0"/>
                <a:cs typeface="Tahoma" panose="020B0604030504040204" pitchFamily="34" charset="0"/>
              </a:endParaRPr>
            </a:p>
            <a:p>
              <a:pPr>
                <a:defRPr/>
              </a:pPr>
              <a:r>
                <a:rPr lang="it-IT" altLang="en-US" sz="2200" dirty="0" smtClean="0">
                  <a:latin typeface="Tahoma" panose="020B0604030504040204" pitchFamily="34" charset="0"/>
                  <a:ea typeface="Tahoma" panose="020B0604030504040204" pitchFamily="34" charset="0"/>
                  <a:cs typeface="Tahoma" panose="020B0604030504040204" pitchFamily="34" charset="0"/>
                </a:rPr>
                <a:t>density mass </a:t>
              </a:r>
              <a:r>
                <a:rPr lang="it-IT" altLang="en-US" sz="2200" i="1" dirty="0">
                  <a:latin typeface="Tahoma" panose="020B0604030504040204" pitchFamily="34" charset="0"/>
                  <a:ea typeface="Tahoma" panose="020B0604030504040204" pitchFamily="34" charset="0"/>
                  <a:cs typeface="Tahoma" panose="020B0604030504040204" pitchFamily="34" charset="0"/>
                </a:rPr>
                <a:t>m</a:t>
              </a:r>
              <a:r>
                <a:rPr lang="it-IT" altLang="en-US" sz="2200" baseline="-25000" dirty="0">
                  <a:latin typeface="Tahoma" panose="020B0604030504040204" pitchFamily="34" charset="0"/>
                  <a:ea typeface="Tahoma" panose="020B0604030504040204" pitchFamily="34" charset="0"/>
                  <a:cs typeface="Tahoma" panose="020B0604030504040204" pitchFamily="34" charset="0"/>
                </a:rPr>
                <a:t>P</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4" name="Text Box 20"/>
            <p:cNvSpPr txBox="1">
              <a:spLocks noChangeArrowheads="1"/>
            </p:cNvSpPr>
            <p:nvPr/>
          </p:nvSpPr>
          <p:spPr bwMode="auto">
            <a:xfrm>
              <a:off x="1503523" y="1846483"/>
              <a:ext cx="21297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en-US" sz="2200" dirty="0" smtClean="0">
                  <a:latin typeface="Symbol" panose="05050102010706020507" pitchFamily="18" charset="2"/>
                  <a:ea typeface="Tahoma" panose="020B0604030504040204" pitchFamily="34" charset="0"/>
                  <a:cs typeface="Tahoma" panose="020B0604030504040204" pitchFamily="34" charset="0"/>
                </a:rPr>
                <a:t>r</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P</a:t>
              </a:r>
              <a:r>
                <a:rPr lang="it-IT" altLang="en-US" sz="2200" dirty="0" smtClean="0">
                  <a:latin typeface="Tahoma" panose="020B0604030504040204" pitchFamily="34" charset="0"/>
                  <a:ea typeface="Tahoma" panose="020B0604030504040204" pitchFamily="34" charset="0"/>
                  <a:cs typeface="Tahoma" panose="020B0604030504040204" pitchFamily="34" charset="0"/>
                </a:rPr>
                <a:t>=6</a:t>
              </a:r>
              <a:r>
                <a:rPr lang="it-IT" altLang="en-US" sz="2200" i="1" dirty="0" smtClean="0">
                  <a:latin typeface="Tahoma" panose="020B0604030504040204" pitchFamily="34" charset="0"/>
                  <a:ea typeface="Tahoma" panose="020B0604030504040204" pitchFamily="34" charset="0"/>
                  <a:cs typeface="Tahoma" panose="020B0604030504040204" pitchFamily="34" charset="0"/>
                </a:rPr>
                <a:t>m</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P</a:t>
              </a:r>
              <a:r>
                <a:rPr lang="it-IT" altLang="en-US" sz="2200" dirty="0" smtClean="0">
                  <a:latin typeface="Tahoma" panose="020B0604030504040204" pitchFamily="34" charset="0"/>
                  <a:ea typeface="Tahoma" panose="020B0604030504040204" pitchFamily="34" charset="0"/>
                  <a:cs typeface="Tahoma" panose="020B0604030504040204" pitchFamily="34" charset="0"/>
                </a:rPr>
                <a:t>/</a:t>
              </a:r>
              <a:r>
                <a:rPr lang="it-IT" altLang="en-US" sz="2200" dirty="0" smtClean="0">
                  <a:latin typeface="Symbol" panose="05050102010706020507" pitchFamily="18" charset="2"/>
                  <a:ea typeface="Tahoma" panose="020B0604030504040204" pitchFamily="34" charset="0"/>
                  <a:cs typeface="Tahoma" panose="020B0604030504040204" pitchFamily="34" charset="0"/>
                </a:rPr>
                <a:t>p</a:t>
              </a:r>
              <a:r>
                <a:rPr lang="it-IT" altLang="en-US" sz="2200" i="1" dirty="0" smtClean="0">
                  <a:latin typeface="Tahoma" panose="020B0604030504040204" pitchFamily="34" charset="0"/>
                  <a:ea typeface="Tahoma" panose="020B0604030504040204" pitchFamily="34" charset="0"/>
                  <a:cs typeface="Tahoma" panose="020B0604030504040204" pitchFamily="34" charset="0"/>
                </a:rPr>
                <a:t>D</a:t>
              </a:r>
              <a:r>
                <a:rPr lang="it-IT" altLang="en-US" sz="2200" baseline="-25000" dirty="0" smtClean="0">
                  <a:latin typeface="Tahoma" panose="020B0604030504040204" pitchFamily="34" charset="0"/>
                  <a:ea typeface="Tahoma" panose="020B0604030504040204" pitchFamily="34" charset="0"/>
                  <a:cs typeface="Tahoma" panose="020B0604030504040204" pitchFamily="34" charset="0"/>
                </a:rPr>
                <a:t>a</a:t>
              </a:r>
              <a:r>
                <a:rPr lang="it-IT" altLang="en-US" sz="2200" baseline="30000" dirty="0" smtClean="0">
                  <a:latin typeface="Tahoma" panose="020B0604030504040204" pitchFamily="34" charset="0"/>
                  <a:ea typeface="Tahoma" panose="020B0604030504040204" pitchFamily="34" charset="0"/>
                  <a:cs typeface="Tahoma" panose="020B0604030504040204" pitchFamily="34" charset="0"/>
                </a:rPr>
                <a:t>3</a:t>
              </a:r>
              <a:endParaRPr lang="it-IT" altLang="en-US" sz="2200" baseline="30000" dirty="0">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37" name="Object 41"/>
          <p:cNvGraphicFramePr>
            <a:graphicFrameLocks noChangeAspect="1"/>
          </p:cNvGraphicFramePr>
          <p:nvPr>
            <p:extLst>
              <p:ext uri="{D42A27DB-BD31-4B8C-83A1-F6EECF244321}">
                <p14:modId xmlns:p14="http://schemas.microsoft.com/office/powerpoint/2010/main" val="2635115970"/>
              </p:ext>
            </p:extLst>
          </p:nvPr>
        </p:nvGraphicFramePr>
        <p:xfrm>
          <a:off x="6402439" y="5690258"/>
          <a:ext cx="1808162" cy="917575"/>
        </p:xfrm>
        <a:graphic>
          <a:graphicData uri="http://schemas.openxmlformats.org/presentationml/2006/ole">
            <mc:AlternateContent xmlns:mc="http://schemas.openxmlformats.org/markup-compatibility/2006">
              <mc:Choice xmlns:v="urn:schemas-microsoft-com:vml" Requires="v">
                <p:oleObj spid="_x0000_s18760" name="Equation" r:id="rId6" imgW="876240" imgH="444240" progId="Equation.3">
                  <p:embed/>
                </p:oleObj>
              </mc:Choice>
              <mc:Fallback>
                <p:oleObj name="Equation" r:id="rId6" imgW="876240" imgH="444240" progId="Equation.3">
                  <p:embed/>
                  <p:pic>
                    <p:nvPicPr>
                      <p:cNvPr id="27" name="Object 41"/>
                      <p:cNvPicPr>
                        <a:picLocks noChangeAspect="1" noChangeArrowheads="1"/>
                      </p:cNvPicPr>
                      <p:nvPr/>
                    </p:nvPicPr>
                    <p:blipFill>
                      <a:blip r:embed="rId7"/>
                      <a:srcRect/>
                      <a:stretch>
                        <a:fillRect/>
                      </a:stretch>
                    </p:blipFill>
                    <p:spPr bwMode="auto">
                      <a:xfrm>
                        <a:off x="6402439" y="5690258"/>
                        <a:ext cx="1808162" cy="917575"/>
                      </a:xfrm>
                      <a:prstGeom prst="rect">
                        <a:avLst/>
                      </a:prstGeom>
                      <a:noFill/>
                      <a:ln>
                        <a:noFill/>
                      </a:ln>
                      <a:effectLst/>
                    </p:spPr>
                  </p:pic>
                </p:oleObj>
              </mc:Fallback>
            </mc:AlternateContent>
          </a:graphicData>
        </a:graphic>
      </p:graphicFrame>
      <p:sp>
        <p:nvSpPr>
          <p:cNvPr id="24" name="Down Arrow 23"/>
          <p:cNvSpPr/>
          <p:nvPr/>
        </p:nvSpPr>
        <p:spPr bwMode="auto">
          <a:xfrm rot="16200000">
            <a:off x="5521368" y="5944588"/>
            <a:ext cx="364731" cy="50566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Text Box 43"/>
          <p:cNvSpPr txBox="1">
            <a:spLocks noChangeArrowheads="1"/>
          </p:cNvSpPr>
          <p:nvPr/>
        </p:nvSpPr>
        <p:spPr bwMode="auto">
          <a:xfrm>
            <a:off x="341605" y="820557"/>
            <a:ext cx="88023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Assumption</a:t>
            </a:r>
            <a:r>
              <a:rPr lang="it-IT" altLang="en-US" sz="2400" dirty="0" smtClean="0">
                <a:latin typeface="Tahoma" panose="020B0604030504040204" pitchFamily="34" charset="0"/>
                <a:ea typeface="Tahoma" panose="020B0604030504040204" pitchFamily="34" charset="0"/>
                <a:cs typeface="Tahoma" panose="020B0604030504040204" pitchFamily="34" charset="0"/>
              </a:rPr>
              <a:t>: laminar flow (no turbolence)</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42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0" grpId="0"/>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Aerodynamic equivalent diameter</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5130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Text Box 43"/>
          <p:cNvSpPr txBox="1">
            <a:spLocks noChangeArrowheads="1"/>
          </p:cNvSpPr>
          <p:nvPr/>
        </p:nvSpPr>
        <p:spPr bwMode="auto">
          <a:xfrm>
            <a:off x="510274" y="1248713"/>
            <a:ext cx="718841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spcBef>
                <a:spcPct val="0"/>
              </a:spcBef>
            </a:pPr>
            <a:r>
              <a:rPr lang="it-IT" altLang="en-US" sz="2600" dirty="0" smtClean="0">
                <a:latin typeface="Tahoma" panose="020B0604030504040204" pitchFamily="34" charset="0"/>
                <a:ea typeface="Tahoma" panose="020B0604030504040204" pitchFamily="34" charset="0"/>
                <a:cs typeface="Tahoma" panose="020B0604030504040204" pitchFamily="34" charset="0"/>
              </a:rPr>
              <a:t>It governs transport and removal of particles from the atmosphere</a:t>
            </a:r>
          </a:p>
          <a:p>
            <a:pPr marL="457200" indent="-457200">
              <a:spcBef>
                <a:spcPct val="0"/>
              </a:spcBef>
            </a:pPr>
            <a:r>
              <a:rPr lang="it-IT" altLang="en-US" sz="2600" dirty="0" smtClean="0">
                <a:latin typeface="Tahoma" panose="020B0604030504040204" pitchFamily="34" charset="0"/>
                <a:ea typeface="Tahoma" panose="020B0604030504040204" pitchFamily="34" charset="0"/>
                <a:cs typeface="Tahoma" panose="020B0604030504040204" pitchFamily="34" charset="0"/>
              </a:rPr>
              <a:t>It governs their deposition in the respiratory system</a:t>
            </a:r>
          </a:p>
          <a:p>
            <a:pPr marL="457200" indent="-457200">
              <a:spcBef>
                <a:spcPct val="0"/>
              </a:spcBef>
            </a:pPr>
            <a:r>
              <a:rPr lang="it-IT" altLang="en-US" sz="2600" dirty="0" smtClean="0">
                <a:latin typeface="Tahoma" panose="020B0604030504040204" pitchFamily="34" charset="0"/>
                <a:ea typeface="Tahoma" panose="020B0604030504040204" pitchFamily="34" charset="0"/>
                <a:cs typeface="Tahoma" panose="020B0604030504040204" pitchFamily="34" charset="0"/>
              </a:rPr>
              <a:t>It is associated with the PM chemical composition and their sources </a:t>
            </a:r>
            <a:endParaRPr lang="it-IT"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0" name="Text Box 43"/>
          <p:cNvSpPr txBox="1">
            <a:spLocks noChangeArrowheads="1"/>
          </p:cNvSpPr>
          <p:nvPr/>
        </p:nvSpPr>
        <p:spPr bwMode="auto">
          <a:xfrm>
            <a:off x="442844" y="756270"/>
            <a:ext cx="7723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is the one of widespread use because</a:t>
            </a:r>
            <a:r>
              <a:rPr lang="it-IT" altLang="en-US" sz="2600" dirty="0" smtClean="0">
                <a:latin typeface="Tahoma" panose="020B0604030504040204" pitchFamily="34" charset="0"/>
                <a:ea typeface="Tahoma" panose="020B0604030504040204" pitchFamily="34" charset="0"/>
                <a:cs typeface="Tahoma" panose="020B0604030504040204" pitchFamily="34" charset="0"/>
              </a:rPr>
              <a:t>:</a:t>
            </a:r>
            <a:endParaRPr lang="it-IT" altLang="en-US" sz="2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Object 41"/>
          <p:cNvGraphicFramePr>
            <a:graphicFrameLocks noChangeAspect="1"/>
          </p:cNvGraphicFramePr>
          <p:nvPr>
            <p:extLst>
              <p:ext uri="{D42A27DB-BD31-4B8C-83A1-F6EECF244321}">
                <p14:modId xmlns:p14="http://schemas.microsoft.com/office/powerpoint/2010/main" val="2309650895"/>
              </p:ext>
            </p:extLst>
          </p:nvPr>
        </p:nvGraphicFramePr>
        <p:xfrm>
          <a:off x="4972955" y="5080450"/>
          <a:ext cx="2725737" cy="917575"/>
        </p:xfrm>
        <a:graphic>
          <a:graphicData uri="http://schemas.openxmlformats.org/presentationml/2006/ole">
            <mc:AlternateContent xmlns:mc="http://schemas.openxmlformats.org/markup-compatibility/2006">
              <mc:Choice xmlns:v="urn:schemas-microsoft-com:vml" Requires="v">
                <p:oleObj spid="_x0000_s29821" name="Equation" r:id="rId4" imgW="1320480" imgH="444240" progId="Equation.3">
                  <p:embed/>
                </p:oleObj>
              </mc:Choice>
              <mc:Fallback>
                <p:oleObj name="Equation" r:id="rId4" imgW="1320480" imgH="444240" progId="Equation.3">
                  <p:embed/>
                  <p:pic>
                    <p:nvPicPr>
                      <p:cNvPr id="37" name="Object 41"/>
                      <p:cNvPicPr>
                        <a:picLocks noChangeAspect="1" noChangeArrowheads="1"/>
                      </p:cNvPicPr>
                      <p:nvPr/>
                    </p:nvPicPr>
                    <p:blipFill>
                      <a:blip r:embed="rId5"/>
                      <a:srcRect/>
                      <a:stretch>
                        <a:fillRect/>
                      </a:stretch>
                    </p:blipFill>
                    <p:spPr bwMode="auto">
                      <a:xfrm>
                        <a:off x="4972955" y="5080450"/>
                        <a:ext cx="2725737" cy="917575"/>
                      </a:xfrm>
                      <a:prstGeom prst="rect">
                        <a:avLst/>
                      </a:prstGeom>
                      <a:noFill/>
                      <a:ln>
                        <a:noFill/>
                      </a:ln>
                      <a:effectLst/>
                    </p:spPr>
                  </p:pic>
                </p:oleObj>
              </mc:Fallback>
            </mc:AlternateContent>
          </a:graphicData>
        </a:graphic>
      </p:graphicFrame>
      <p:sp>
        <p:nvSpPr>
          <p:cNvPr id="7" name="Text Box 43"/>
          <p:cNvSpPr txBox="1">
            <a:spLocks noChangeArrowheads="1"/>
          </p:cNvSpPr>
          <p:nvPr/>
        </p:nvSpPr>
        <p:spPr bwMode="auto">
          <a:xfrm>
            <a:off x="510274" y="3741400"/>
            <a:ext cx="7723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Conversion between D</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altLang="en-US" sz="2600" dirty="0">
                <a:solidFill>
                  <a:srgbClr val="FF0000"/>
                </a:solidFill>
                <a:latin typeface="Tahoma" panose="020B0604030504040204" pitchFamily="34" charset="0"/>
                <a:ea typeface="Tahoma" panose="020B0604030504040204" pitchFamily="34" charset="0"/>
                <a:cs typeface="Tahoma" panose="020B0604030504040204" pitchFamily="34" charset="0"/>
              </a:rPr>
              <a:t>and </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it-IT" altLang="en-US" sz="26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t>
            </a:r>
            <a:r>
              <a:rPr lang="it-IT" alt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(Stokes)</a:t>
            </a:r>
            <a:endParaRPr lang="it-IT"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8" name="Text Box 43"/>
          <p:cNvSpPr txBox="1">
            <a:spLocks noChangeArrowheads="1"/>
          </p:cNvSpPr>
          <p:nvPr/>
        </p:nvSpPr>
        <p:spPr bwMode="auto">
          <a:xfrm>
            <a:off x="510274" y="4334254"/>
            <a:ext cx="71884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spcBef>
                <a:spcPct val="0"/>
              </a:spcBef>
            </a:pPr>
            <a:r>
              <a:rPr lang="it-IT" altLang="en-US" sz="2600" dirty="0" smtClean="0">
                <a:latin typeface="Tahoma" panose="020B0604030504040204" pitchFamily="34" charset="0"/>
                <a:ea typeface="Tahoma" panose="020B0604030504040204" pitchFamily="34" charset="0"/>
                <a:cs typeface="Tahoma" panose="020B0604030504040204" pitchFamily="34" charset="0"/>
              </a:rPr>
              <a:t>Assumption of large particles (D&gt;1</a:t>
            </a:r>
            <a:r>
              <a:rPr lang="it-IT" altLang="en-US" sz="26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600" dirty="0" smtClean="0">
                <a:latin typeface="Tahoma" panose="020B0604030504040204" pitchFamily="34" charset="0"/>
                <a:ea typeface="Tahoma" panose="020B0604030504040204" pitchFamily="34" charset="0"/>
                <a:cs typeface="Tahoma" panose="020B0604030504040204" pitchFamily="34" charset="0"/>
              </a:rPr>
              <a:t>m) so that C</a:t>
            </a:r>
            <a:r>
              <a:rPr lang="it-IT" altLang="en-US" sz="2600" baseline="-25000" dirty="0" smtClean="0">
                <a:latin typeface="Tahoma" panose="020B0604030504040204" pitchFamily="34" charset="0"/>
                <a:ea typeface="Tahoma" panose="020B0604030504040204" pitchFamily="34" charset="0"/>
                <a:cs typeface="Tahoma" panose="020B0604030504040204" pitchFamily="34" charset="0"/>
              </a:rPr>
              <a:t>c</a:t>
            </a:r>
            <a:r>
              <a:rPr lang="it-IT" altLang="en-US" sz="2600" dirty="0" smtClean="0">
                <a:latin typeface="Tahoma" panose="020B0604030504040204" pitchFamily="34" charset="0"/>
                <a:ea typeface="Tahoma" panose="020B0604030504040204" pitchFamily="34" charset="0"/>
                <a:cs typeface="Tahoma" panose="020B0604030504040204" pitchFamily="34" charset="0"/>
              </a:rPr>
              <a:t>=1</a:t>
            </a:r>
            <a:endParaRPr lang="it-IT"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9" name="Text Box 43"/>
          <p:cNvSpPr txBox="1">
            <a:spLocks noChangeArrowheads="1"/>
          </p:cNvSpPr>
          <p:nvPr/>
        </p:nvSpPr>
        <p:spPr bwMode="auto">
          <a:xfrm>
            <a:off x="955032" y="5308406"/>
            <a:ext cx="4243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it-IT" altLang="en-US" sz="2400" dirty="0" smtClean="0">
                <a:latin typeface="Tahoma" panose="020B0604030504040204" pitchFamily="34" charset="0"/>
                <a:ea typeface="Tahoma" panose="020B0604030504040204" pitchFamily="34" charset="0"/>
                <a:cs typeface="Tahoma" panose="020B0604030504040204" pitchFamily="34" charset="0"/>
              </a:rPr>
              <a:t>Terminal (settling) velocity:</a:t>
            </a:r>
            <a:endParaRPr lang="it-IT"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2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diameters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902763" y="891824"/>
            <a:ext cx="3974971" cy="5564731"/>
          </a:xfrm>
          <a:prstGeom prst="rect">
            <a:avLst/>
          </a:prstGeom>
        </p:spPr>
      </p:pic>
      <p:pic>
        <p:nvPicPr>
          <p:cNvPr id="4" name="Picture 3"/>
          <p:cNvPicPr>
            <a:picLocks noChangeAspect="1"/>
          </p:cNvPicPr>
          <p:nvPr/>
        </p:nvPicPr>
        <p:blipFill>
          <a:blip r:embed="rId4"/>
          <a:stretch>
            <a:fillRect/>
          </a:stretch>
        </p:blipFill>
        <p:spPr>
          <a:xfrm>
            <a:off x="510274" y="891824"/>
            <a:ext cx="3603514" cy="3981259"/>
          </a:xfrm>
          <a:prstGeom prst="rect">
            <a:avLst/>
          </a:prstGeom>
        </p:spPr>
      </p:pic>
      <p:sp>
        <p:nvSpPr>
          <p:cNvPr id="29" name="Rectangle 28"/>
          <p:cNvSpPr/>
          <p:nvPr/>
        </p:nvSpPr>
        <p:spPr>
          <a:xfrm>
            <a:off x="4547286" y="6456556"/>
            <a:ext cx="8869240"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Diesel soot</a:t>
            </a:r>
            <a:r>
              <a:rPr lang="en-US" sz="2200" dirty="0" smtClean="0">
                <a:latin typeface="Tahoma" panose="020B0604030504040204" pitchFamily="34" charset="0"/>
                <a:ea typeface="Tahoma" panose="020B0604030504040204" pitchFamily="34" charset="0"/>
                <a:cs typeface="Tahoma" panose="020B0604030504040204" pitchFamily="34" charset="0"/>
              </a:rPr>
              <a:t> diameter measurements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54306" y="5101570"/>
            <a:ext cx="3380145" cy="461665"/>
          </a:xfrm>
          <a:prstGeom prst="rect">
            <a:avLst/>
          </a:prstGeom>
          <a:ln w="38100">
            <a:solidFill>
              <a:srgbClr val="0000FF"/>
            </a:solidFill>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Mobility diameter (</a:t>
            </a:r>
            <a:r>
              <a:rPr lang="en-US" sz="2400" i="1" dirty="0" err="1" smtClean="0">
                <a:latin typeface="Tahoma" panose="020B0604030504040204" pitchFamily="34" charset="0"/>
                <a:ea typeface="Tahoma" panose="020B0604030504040204" pitchFamily="34" charset="0"/>
                <a:cs typeface="Tahoma" panose="020B0604030504040204" pitchFamily="34" charset="0"/>
              </a:rPr>
              <a:t>D</a:t>
            </a:r>
            <a:r>
              <a:rPr lang="en-US" sz="2400" i="1" baseline="-25000" dirty="0" err="1" smtClean="0">
                <a:latin typeface="Tahoma" panose="020B0604030504040204" pitchFamily="34" charset="0"/>
                <a:ea typeface="Tahoma" panose="020B0604030504040204" pitchFamily="34" charset="0"/>
                <a:cs typeface="Tahoma" panose="020B0604030504040204" pitchFamily="34" charset="0"/>
              </a:rPr>
              <a:t>m</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i="1" baseline="-25000" dirty="0" smtClean="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a:stCxn id="31" idx="3"/>
          </p:cNvCxnSpPr>
          <p:nvPr/>
        </p:nvCxnSpPr>
        <p:spPr bwMode="auto">
          <a:xfrm flipV="1">
            <a:off x="3634451" y="3134061"/>
            <a:ext cx="1758000" cy="2198342"/>
          </a:xfrm>
          <a:prstGeom prst="straightConnector1">
            <a:avLst/>
          </a:prstGeom>
          <a:solidFill>
            <a:schemeClr val="accent1"/>
          </a:solidFill>
          <a:ln w="3810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p:cNvSpPr/>
          <p:nvPr/>
        </p:nvSpPr>
        <p:spPr>
          <a:xfrm>
            <a:off x="363971" y="5940642"/>
            <a:ext cx="3895513" cy="461665"/>
          </a:xfrm>
          <a:prstGeom prst="rect">
            <a:avLst/>
          </a:prstGeom>
          <a:ln w="38100">
            <a:solidFill>
              <a:srgbClr val="FF0000"/>
            </a:solidFill>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Aerodynamic diameter (</a:t>
            </a:r>
            <a:r>
              <a:rPr lang="en-US" sz="2400" i="1" dirty="0" smtClean="0">
                <a:latin typeface="Tahoma" panose="020B0604030504040204" pitchFamily="34" charset="0"/>
                <a:ea typeface="Tahoma" panose="020B0604030504040204" pitchFamily="34" charset="0"/>
                <a:cs typeface="Tahoma" panose="020B0604030504040204" pitchFamily="34" charset="0"/>
              </a:rPr>
              <a:t>D</a:t>
            </a:r>
            <a:r>
              <a:rPr lang="en-US" sz="2400" i="1" baseline="-25000" dirty="0" smtClean="0">
                <a:latin typeface="Tahoma" panose="020B0604030504040204" pitchFamily="34" charset="0"/>
                <a:ea typeface="Tahoma" panose="020B0604030504040204" pitchFamily="34" charset="0"/>
                <a:cs typeface="Tahoma" panose="020B0604030504040204" pitchFamily="34" charset="0"/>
              </a:rPr>
              <a:t>a</a:t>
            </a:r>
            <a:r>
              <a:rPr lang="en-US" sz="2400" dirty="0" smtClean="0">
                <a:latin typeface="Tahoma" panose="020B0604030504040204" pitchFamily="34" charset="0"/>
                <a:ea typeface="Tahoma" panose="020B0604030504040204" pitchFamily="34" charset="0"/>
                <a:cs typeface="Tahoma" panose="020B0604030504040204" pitchFamily="34" charset="0"/>
              </a:rPr>
              <a:t>)</a:t>
            </a:r>
            <a:r>
              <a:rPr lang="en-US" sz="2400" i="1" baseline="-25000" dirty="0" smtClean="0">
                <a:latin typeface="Tahoma" panose="020B0604030504040204" pitchFamily="34" charset="0"/>
                <a:ea typeface="Tahoma" panose="020B0604030504040204" pitchFamily="34" charset="0"/>
                <a:cs typeface="Tahoma" panose="020B0604030504040204" pitchFamily="34" charset="0"/>
              </a:rPr>
              <a:t>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Arrow Connector 35"/>
          <p:cNvCxnSpPr/>
          <p:nvPr/>
        </p:nvCxnSpPr>
        <p:spPr bwMode="auto">
          <a:xfrm flipV="1">
            <a:off x="3989928" y="3345084"/>
            <a:ext cx="1878437" cy="2595559"/>
          </a:xfrm>
          <a:prstGeom prst="straightConnector1">
            <a:avLst/>
          </a:prstGeom>
          <a:solidFill>
            <a:schemeClr val="accent1"/>
          </a:solidFill>
          <a:ln w="381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8807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044" y="657949"/>
            <a:ext cx="5495896" cy="6192948"/>
          </a:xfrm>
          <a:prstGeom prst="rect">
            <a:avLst/>
          </a:prstGeom>
        </p:spPr>
      </p:pic>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size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62809" y="787146"/>
            <a:ext cx="4442439" cy="861774"/>
          </a:xfrm>
          <a:prstGeom prst="rect">
            <a:avLst/>
          </a:prstGeom>
        </p:spPr>
        <p:txBody>
          <a:bodyPr wrap="squar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Aerosol size distribution </a:t>
            </a:r>
            <a:r>
              <a:rPr lang="en-US" sz="2500" dirty="0" smtClean="0">
                <a:latin typeface="Tahoma" panose="020B0604030504040204" pitchFamily="34" charset="0"/>
                <a:ea typeface="Tahoma" panose="020B0604030504040204" pitchFamily="34" charset="0"/>
                <a:cs typeface="Tahoma" panose="020B0604030504040204" pitchFamily="34" charset="0"/>
              </a:rPr>
              <a:t>are determined by:</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877799" y="1588961"/>
            <a:ext cx="4442439" cy="1631216"/>
          </a:xfrm>
          <a:prstGeom prst="rect">
            <a:avLst/>
          </a:prstGeom>
        </p:spPr>
        <p:txBody>
          <a:bodyPr wrap="square">
            <a:spAutoFit/>
          </a:bodyPr>
          <a:lstStyle/>
          <a:p>
            <a:pPr marL="514350" indent="-514350">
              <a:buAutoNum type="romanLcPeriod"/>
            </a:pPr>
            <a:r>
              <a:rPr lang="en-US" sz="2500" dirty="0" smtClean="0">
                <a:latin typeface="Tahoma" panose="020B0604030504040204" pitchFamily="34" charset="0"/>
                <a:ea typeface="Tahoma" panose="020B0604030504040204" pitchFamily="34" charset="0"/>
                <a:cs typeface="Tahoma" panose="020B0604030504040204" pitchFamily="34" charset="0"/>
              </a:rPr>
              <a:t>source processes</a:t>
            </a:r>
          </a:p>
          <a:p>
            <a:pPr marL="514350" indent="-514350">
              <a:buAutoNum type="romanLcPeriod"/>
            </a:pPr>
            <a:r>
              <a:rPr lang="it-IT" sz="2500" dirty="0" smtClean="0">
                <a:latin typeface="Tahoma" panose="020B0604030504040204" pitchFamily="34" charset="0"/>
                <a:ea typeface="Tahoma" panose="020B0604030504040204" pitchFamily="34" charset="0"/>
                <a:cs typeface="Tahoma" panose="020B0604030504040204" pitchFamily="34" charset="0"/>
              </a:rPr>
              <a:t>transformation mechanisms</a:t>
            </a:r>
          </a:p>
          <a:p>
            <a:pPr marL="514350" indent="-514350">
              <a:buAutoNum type="romanLcPeriod"/>
            </a:pPr>
            <a:r>
              <a:rPr lang="it-IT" sz="2500" dirty="0" smtClean="0">
                <a:latin typeface="Tahoma" panose="020B0604030504040204" pitchFamily="34" charset="0"/>
                <a:ea typeface="Tahoma" panose="020B0604030504040204" pitchFamily="34" charset="0"/>
                <a:cs typeface="Tahoma" panose="020B0604030504040204" pitchFamily="34" charset="0"/>
              </a:rPr>
              <a:t>removal (sink) processes</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12909" y="3413476"/>
            <a:ext cx="4442439" cy="477054"/>
          </a:xfrm>
          <a:prstGeom prst="rect">
            <a:avLst/>
          </a:prstGeom>
        </p:spPr>
        <p:txBody>
          <a:bodyPr wrap="squar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Size fractions </a:t>
            </a:r>
            <a:r>
              <a:rPr lang="en-US" sz="2500" dirty="0" smtClean="0">
                <a:latin typeface="Tahoma" panose="020B0604030504040204" pitchFamily="34" charset="0"/>
                <a:ea typeface="Tahoma" panose="020B0604030504040204" pitchFamily="34" charset="0"/>
                <a:cs typeface="Tahoma" panose="020B0604030504040204" pitchFamily="34" charset="0"/>
              </a:rPr>
              <a:t>are divided in:</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742889" y="3819021"/>
            <a:ext cx="4442439" cy="1246495"/>
          </a:xfrm>
          <a:prstGeom prst="rect">
            <a:avLst/>
          </a:prstGeom>
        </p:spPr>
        <p:txBody>
          <a:bodyPr wrap="square">
            <a:spAutoFit/>
          </a:bodyPr>
          <a:lstStyle/>
          <a:p>
            <a:pPr marL="514350" indent="-514350">
              <a:buAutoNum type="romanLcPeriod"/>
            </a:pP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Coarse</a:t>
            </a:r>
            <a:r>
              <a:rPr lang="en-US" sz="2500" dirty="0" smtClean="0">
                <a:latin typeface="Tahoma" panose="020B0604030504040204" pitchFamily="34" charset="0"/>
                <a:ea typeface="Tahoma" panose="020B0604030504040204" pitchFamily="34" charset="0"/>
                <a:cs typeface="Tahoma" panose="020B0604030504040204" pitchFamily="34" charset="0"/>
              </a:rPr>
              <a:t> (D&gt;1-2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endParaRPr lang="en-US" sz="2500" dirty="0" smtClean="0">
              <a:latin typeface="Tahoma" panose="020B0604030504040204" pitchFamily="34" charset="0"/>
              <a:ea typeface="Tahoma" panose="020B0604030504040204" pitchFamily="34" charset="0"/>
              <a:cs typeface="Tahoma" panose="020B0604030504040204" pitchFamily="34" charset="0"/>
            </a:endParaRPr>
          </a:p>
          <a:p>
            <a:pPr marL="514350" indent="-514350">
              <a:buAutoNum type="romanLcPeriod"/>
            </a:pPr>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Fine</a:t>
            </a:r>
            <a:r>
              <a:rPr lang="it-IT" sz="2500" dirty="0" smtClean="0">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(D&lt;1-2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p>
          <a:p>
            <a:r>
              <a:rPr lang="it-IT"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further divided in :</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5212796" y="4923003"/>
            <a:ext cx="4442439" cy="1615827"/>
          </a:xfrm>
          <a:prstGeom prst="rect">
            <a:avLst/>
          </a:prstGeom>
        </p:spPr>
        <p:txBody>
          <a:bodyPr wrap="squar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accumulation</a:t>
            </a:r>
            <a:r>
              <a:rPr lang="en-US" sz="2500" dirty="0" smtClean="0">
                <a:latin typeface="Tahoma" panose="020B0604030504040204" pitchFamily="34" charset="0"/>
                <a:ea typeface="Tahoma" panose="020B0604030504040204" pitchFamily="34" charset="0"/>
                <a:cs typeface="Tahoma" panose="020B0604030504040204" pitchFamily="34" charset="0"/>
              </a:rPr>
              <a:t> (D</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500" dirty="0" smtClean="0">
                <a:latin typeface="Tahoma" panose="020B0604030504040204" pitchFamily="34" charset="0"/>
                <a:ea typeface="Tahoma" panose="020B0604030504040204" pitchFamily="34" charset="0"/>
                <a:cs typeface="Tahoma" panose="020B0604030504040204" pitchFamily="34" charset="0"/>
              </a:rPr>
              <a:t>0.1-1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endParaRPr lang="en-US" sz="2500" dirty="0" smtClean="0">
              <a:latin typeface="Tahoma" panose="020B0604030504040204" pitchFamily="34" charset="0"/>
              <a:ea typeface="Tahoma" panose="020B0604030504040204" pitchFamily="34" charset="0"/>
              <a:cs typeface="Tahoma" panose="020B0604030504040204" pitchFamily="34" charset="0"/>
            </a:endParaRPr>
          </a:p>
          <a:p>
            <a:r>
              <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Aitken</a:t>
            </a:r>
            <a:r>
              <a:rPr lang="it-IT" sz="2500" dirty="0" smtClean="0">
                <a:latin typeface="Tahoma" panose="020B0604030504040204" pitchFamily="34" charset="0"/>
                <a:ea typeface="Tahoma" panose="020B0604030504040204" pitchFamily="34" charset="0"/>
                <a:cs typeface="Tahoma" panose="020B0604030504040204" pitchFamily="34" charset="0"/>
              </a:rPr>
              <a:t> </a:t>
            </a:r>
            <a:r>
              <a:rPr lang="en-US" sz="2500" dirty="0" smtClean="0">
                <a:latin typeface="Tahoma" panose="020B0604030504040204" pitchFamily="34" charset="0"/>
                <a:ea typeface="Tahoma" panose="020B0604030504040204" pitchFamily="34" charset="0"/>
                <a:cs typeface="Tahoma" panose="020B0604030504040204" pitchFamily="34" charset="0"/>
              </a:rPr>
              <a:t>(D</a:t>
            </a:r>
            <a:r>
              <a:rPr lang="en-US" sz="25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500" dirty="0" smtClean="0">
                <a:latin typeface="Tahoma" panose="020B0604030504040204" pitchFamily="34" charset="0"/>
                <a:ea typeface="Tahoma" panose="020B0604030504040204" pitchFamily="34" charset="0"/>
                <a:cs typeface="Tahoma" panose="020B0604030504040204" pitchFamily="34" charset="0"/>
              </a:rPr>
              <a:t>0.01-0.1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nucleation/ultrafine</a:t>
            </a:r>
            <a:r>
              <a:rPr lang="it-IT"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(D&lt;</a:t>
            </a:r>
            <a:r>
              <a:rPr lang="en-US" sz="2500" dirty="0" smtClean="0">
                <a:latin typeface="Tahoma" panose="020B0604030504040204" pitchFamily="34" charset="0"/>
                <a:ea typeface="Tahoma" panose="020B0604030504040204" pitchFamily="34" charset="0"/>
                <a:cs typeface="Tahoma" panose="020B0604030504040204" pitchFamily="34" charset="0"/>
              </a:rPr>
              <a:t>0.01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endParaRPr lang="en-US" sz="2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2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Production, growth and removal</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1836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3611" y="1118103"/>
            <a:ext cx="8956109" cy="430887"/>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Nucleation: </a:t>
            </a:r>
            <a:r>
              <a:rPr lang="it-IT" sz="2200" dirty="0" smtClean="0">
                <a:latin typeface="Tahoma" panose="020B0604030504040204" pitchFamily="34" charset="0"/>
                <a:ea typeface="Tahoma" panose="020B0604030504040204" pitchFamily="34" charset="0"/>
                <a:cs typeface="Tahoma" panose="020B0604030504040204" pitchFamily="34" charset="0"/>
              </a:rPr>
              <a:t>clustering of gas molecules to produce ultrafine aerosols</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644849" y="2312500"/>
            <a:ext cx="8499151" cy="4545500"/>
          </a:xfrm>
          <a:prstGeom prst="rect">
            <a:avLst/>
          </a:prstGeom>
        </p:spPr>
      </p:pic>
      <p:sp>
        <p:nvSpPr>
          <p:cNvPr id="22" name="Rectangle 21"/>
          <p:cNvSpPr/>
          <p:nvPr/>
        </p:nvSpPr>
        <p:spPr>
          <a:xfrm>
            <a:off x="236747" y="1777558"/>
            <a:ext cx="8956109" cy="769441"/>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Condensation &amp; coagulation:</a:t>
            </a:r>
            <a:r>
              <a:rPr lang="it-IT" sz="2200" dirty="0" smtClean="0">
                <a:latin typeface="Tahoma" panose="020B0604030504040204" pitchFamily="34" charset="0"/>
                <a:ea typeface="Tahoma" panose="020B0604030504040204" pitchFamily="34" charset="0"/>
                <a:cs typeface="Tahoma" panose="020B0604030504040204" pitchFamily="34" charset="0"/>
              </a:rPr>
              <a:t>rapid growth up to the fine aerosol range dimensions</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508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Secondary particles production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 Box 4"/>
          <p:cNvSpPr txBox="1">
            <a:spLocks noChangeArrowheads="1"/>
          </p:cNvSpPr>
          <p:nvPr/>
        </p:nvSpPr>
        <p:spPr bwMode="auto">
          <a:xfrm>
            <a:off x="293960" y="1063096"/>
            <a:ext cx="76258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3200" b="1" dirty="0" smtClean="0">
                <a:solidFill>
                  <a:srgbClr val="FF0000"/>
                </a:solidFill>
                <a:effectLst>
                  <a:outerShdw blurRad="38100" dist="38100" dir="2700000" algn="tl">
                    <a:srgbClr val="C0C0C0"/>
                  </a:outerShdw>
                </a:effectLst>
              </a:rPr>
              <a:t>Condensation: </a:t>
            </a:r>
            <a:r>
              <a:rPr lang="it-IT" altLang="en-US" sz="3200" b="1" dirty="0" smtClean="0">
                <a:effectLst>
                  <a:outerShdw blurRad="38100" dist="38100" dir="2700000" algn="tl">
                    <a:srgbClr val="C0C0C0"/>
                  </a:outerShdw>
                </a:effectLst>
              </a:rPr>
              <a:t>gas to particle process</a:t>
            </a:r>
            <a:endParaRPr lang="en-US" altLang="en-US" sz="3200" b="1" dirty="0">
              <a:effectLst>
                <a:outerShdw blurRad="38100" dist="38100" dir="2700000" algn="tl">
                  <a:srgbClr val="C0C0C0"/>
                </a:outerShdw>
              </a:effectLst>
            </a:endParaRPr>
          </a:p>
        </p:txBody>
      </p:sp>
      <p:sp>
        <p:nvSpPr>
          <p:cNvPr id="17" name="Oval 5"/>
          <p:cNvSpPr>
            <a:spLocks noChangeArrowheads="1"/>
          </p:cNvSpPr>
          <p:nvPr/>
        </p:nvSpPr>
        <p:spPr bwMode="auto">
          <a:xfrm>
            <a:off x="2016125" y="2525759"/>
            <a:ext cx="1087438" cy="1087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8" name="Text Box 6"/>
          <p:cNvSpPr txBox="1">
            <a:spLocks noChangeArrowheads="1"/>
          </p:cNvSpPr>
          <p:nvPr/>
        </p:nvSpPr>
        <p:spPr bwMode="auto">
          <a:xfrm>
            <a:off x="3027363" y="1820909"/>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b="1">
                <a:effectLst>
                  <a:outerShdw blurRad="38100" dist="38100" dir="2700000" algn="tl">
                    <a:srgbClr val="C0C0C0"/>
                  </a:outerShdw>
                </a:effectLst>
              </a:rPr>
              <a:t>gas</a:t>
            </a:r>
          </a:p>
        </p:txBody>
      </p:sp>
      <p:sp>
        <p:nvSpPr>
          <p:cNvPr id="20" name="Line 7"/>
          <p:cNvSpPr>
            <a:spLocks noChangeShapeType="1"/>
          </p:cNvSpPr>
          <p:nvPr/>
        </p:nvSpPr>
        <p:spPr bwMode="auto">
          <a:xfrm flipH="1">
            <a:off x="2828925" y="2205084"/>
            <a:ext cx="217488" cy="334963"/>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flipV="1">
            <a:off x="2973388" y="2306684"/>
            <a:ext cx="203200" cy="290513"/>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AutoShape 19"/>
          <p:cNvSpPr>
            <a:spLocks noChangeArrowheads="1"/>
          </p:cNvSpPr>
          <p:nvPr/>
        </p:nvSpPr>
        <p:spPr bwMode="auto">
          <a:xfrm>
            <a:off x="3629025" y="3048047"/>
            <a:ext cx="477838" cy="158750"/>
          </a:xfrm>
          <a:prstGeom prst="rightArrow">
            <a:avLst>
              <a:gd name="adj1" fmla="val 50000"/>
              <a:gd name="adj2" fmla="val 75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0" name="Oval 20"/>
          <p:cNvSpPr>
            <a:spLocks noChangeArrowheads="1"/>
          </p:cNvSpPr>
          <p:nvPr/>
        </p:nvSpPr>
        <p:spPr bwMode="auto">
          <a:xfrm>
            <a:off x="4441825" y="2438447"/>
            <a:ext cx="1249363" cy="1233487"/>
          </a:xfrm>
          <a:prstGeom prst="ellipse">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1" name="Oval 21"/>
          <p:cNvSpPr>
            <a:spLocks noChangeArrowheads="1"/>
          </p:cNvSpPr>
          <p:nvPr/>
        </p:nvSpPr>
        <p:spPr bwMode="auto">
          <a:xfrm>
            <a:off x="4511675" y="2509884"/>
            <a:ext cx="1087438" cy="1087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nvGrpSpPr>
          <p:cNvPr id="32" name="Group 28"/>
          <p:cNvGrpSpPr>
            <a:grpSpLocks/>
          </p:cNvGrpSpPr>
          <p:nvPr/>
        </p:nvGrpSpPr>
        <p:grpSpPr bwMode="auto">
          <a:xfrm>
            <a:off x="333375" y="4273267"/>
            <a:ext cx="8013705" cy="1546225"/>
            <a:chOff x="210" y="2555"/>
            <a:chExt cx="5048" cy="974"/>
          </a:xfrm>
        </p:grpSpPr>
        <p:sp>
          <p:nvSpPr>
            <p:cNvPr id="33" name="Freeform 27"/>
            <p:cNvSpPr>
              <a:spLocks/>
            </p:cNvSpPr>
            <p:nvPr/>
          </p:nvSpPr>
          <p:spPr bwMode="auto">
            <a:xfrm>
              <a:off x="2889" y="3090"/>
              <a:ext cx="786" cy="403"/>
            </a:xfrm>
            <a:custGeom>
              <a:avLst/>
              <a:gdLst>
                <a:gd name="T0" fmla="*/ 0 w 786"/>
                <a:gd name="T1" fmla="*/ 201 h 403"/>
                <a:gd name="T2" fmla="*/ 37 w 786"/>
                <a:gd name="T3" fmla="*/ 302 h 403"/>
                <a:gd name="T4" fmla="*/ 192 w 786"/>
                <a:gd name="T5" fmla="*/ 403 h 403"/>
                <a:gd name="T6" fmla="*/ 329 w 786"/>
                <a:gd name="T7" fmla="*/ 393 h 403"/>
                <a:gd name="T8" fmla="*/ 402 w 786"/>
                <a:gd name="T9" fmla="*/ 384 h 403"/>
                <a:gd name="T10" fmla="*/ 494 w 786"/>
                <a:gd name="T11" fmla="*/ 384 h 403"/>
                <a:gd name="T12" fmla="*/ 631 w 786"/>
                <a:gd name="T13" fmla="*/ 384 h 403"/>
                <a:gd name="T14" fmla="*/ 722 w 786"/>
                <a:gd name="T15" fmla="*/ 339 h 403"/>
                <a:gd name="T16" fmla="*/ 786 w 786"/>
                <a:gd name="T17" fmla="*/ 183 h 403"/>
                <a:gd name="T18" fmla="*/ 722 w 786"/>
                <a:gd name="T19" fmla="*/ 83 h 403"/>
                <a:gd name="T20" fmla="*/ 604 w 786"/>
                <a:gd name="T21" fmla="*/ 0 h 403"/>
                <a:gd name="T22" fmla="*/ 412 w 786"/>
                <a:gd name="T23" fmla="*/ 9 h 403"/>
                <a:gd name="T24" fmla="*/ 329 w 786"/>
                <a:gd name="T25" fmla="*/ 37 h 403"/>
                <a:gd name="T26" fmla="*/ 284 w 786"/>
                <a:gd name="T27" fmla="*/ 19 h 403"/>
                <a:gd name="T28" fmla="*/ 128 w 786"/>
                <a:gd name="T29" fmla="*/ 19 h 403"/>
                <a:gd name="T30" fmla="*/ 28 w 786"/>
                <a:gd name="T31" fmla="*/ 73 h 403"/>
                <a:gd name="T32" fmla="*/ 0 w 786"/>
                <a:gd name="T33" fmla="*/ 201 h 4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6" h="403">
                  <a:moveTo>
                    <a:pt x="0" y="201"/>
                  </a:moveTo>
                  <a:lnTo>
                    <a:pt x="37" y="302"/>
                  </a:lnTo>
                  <a:lnTo>
                    <a:pt x="192" y="403"/>
                  </a:lnTo>
                  <a:lnTo>
                    <a:pt x="329" y="393"/>
                  </a:lnTo>
                  <a:lnTo>
                    <a:pt x="402" y="384"/>
                  </a:lnTo>
                  <a:lnTo>
                    <a:pt x="494" y="384"/>
                  </a:lnTo>
                  <a:lnTo>
                    <a:pt x="631" y="384"/>
                  </a:lnTo>
                  <a:lnTo>
                    <a:pt x="722" y="339"/>
                  </a:lnTo>
                  <a:lnTo>
                    <a:pt x="786" y="183"/>
                  </a:lnTo>
                  <a:lnTo>
                    <a:pt x="722" y="83"/>
                  </a:lnTo>
                  <a:lnTo>
                    <a:pt x="604" y="0"/>
                  </a:lnTo>
                  <a:lnTo>
                    <a:pt x="412" y="9"/>
                  </a:lnTo>
                  <a:lnTo>
                    <a:pt x="329" y="37"/>
                  </a:lnTo>
                  <a:lnTo>
                    <a:pt x="284" y="19"/>
                  </a:lnTo>
                  <a:lnTo>
                    <a:pt x="128" y="19"/>
                  </a:lnTo>
                  <a:lnTo>
                    <a:pt x="28" y="73"/>
                  </a:lnTo>
                  <a:lnTo>
                    <a:pt x="0" y="201"/>
                  </a:lnTo>
                  <a:close/>
                </a:path>
              </a:pathLst>
            </a:cu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9"/>
            <p:cNvSpPr txBox="1">
              <a:spLocks noChangeArrowheads="1"/>
            </p:cNvSpPr>
            <p:nvPr/>
          </p:nvSpPr>
          <p:spPr bwMode="auto">
            <a:xfrm>
              <a:off x="210" y="2555"/>
              <a:ext cx="504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3200" b="1" dirty="0" smtClean="0">
                  <a:solidFill>
                    <a:srgbClr val="FF0000"/>
                  </a:solidFill>
                  <a:effectLst>
                    <a:outerShdw blurRad="38100" dist="38100" dir="2700000" algn="tl">
                      <a:srgbClr val="C0C0C0"/>
                    </a:outerShdw>
                  </a:effectLst>
                </a:rPr>
                <a:t>Coagulation: </a:t>
              </a:r>
              <a:r>
                <a:rPr lang="it-IT" altLang="en-US" sz="3200" b="1" dirty="0" smtClean="0">
                  <a:effectLst>
                    <a:outerShdw blurRad="38100" dist="38100" dir="2700000" algn="tl">
                      <a:srgbClr val="C0C0C0"/>
                    </a:outerShdw>
                  </a:effectLst>
                </a:rPr>
                <a:t>particle to particle process</a:t>
              </a:r>
              <a:endParaRPr lang="en-US" altLang="en-US" sz="3200" b="1" dirty="0">
                <a:effectLst>
                  <a:outerShdw blurRad="38100" dist="38100" dir="2700000" algn="tl">
                    <a:srgbClr val="C0C0C0"/>
                  </a:outerShdw>
                </a:effectLst>
              </a:endParaRPr>
            </a:p>
          </p:txBody>
        </p:sp>
        <p:grpSp>
          <p:nvGrpSpPr>
            <p:cNvPr id="35" name="Group 14"/>
            <p:cNvGrpSpPr>
              <a:grpSpLocks/>
            </p:cNvGrpSpPr>
            <p:nvPr/>
          </p:nvGrpSpPr>
          <p:grpSpPr bwMode="auto">
            <a:xfrm>
              <a:off x="1271" y="3117"/>
              <a:ext cx="903" cy="412"/>
              <a:chOff x="1271" y="3117"/>
              <a:chExt cx="903" cy="412"/>
            </a:xfrm>
          </p:grpSpPr>
          <p:sp>
            <p:nvSpPr>
              <p:cNvPr id="39" name="Oval 10"/>
              <p:cNvSpPr>
                <a:spLocks noChangeArrowheads="1"/>
              </p:cNvSpPr>
              <p:nvPr/>
            </p:nvSpPr>
            <p:spPr bwMode="auto">
              <a:xfrm>
                <a:off x="1271" y="3118"/>
                <a:ext cx="411" cy="4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40" name="Oval 11"/>
              <p:cNvSpPr>
                <a:spLocks noChangeArrowheads="1"/>
              </p:cNvSpPr>
              <p:nvPr/>
            </p:nvSpPr>
            <p:spPr bwMode="auto">
              <a:xfrm>
                <a:off x="1763" y="3117"/>
                <a:ext cx="411" cy="411"/>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41" name="Line 12"/>
              <p:cNvSpPr>
                <a:spLocks noChangeShapeType="1"/>
              </p:cNvSpPr>
              <p:nvPr/>
            </p:nvSpPr>
            <p:spPr bwMode="auto">
              <a:xfrm>
                <a:off x="1481" y="3337"/>
                <a:ext cx="229"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3"/>
              <p:cNvSpPr>
                <a:spLocks noChangeShapeType="1"/>
              </p:cNvSpPr>
              <p:nvPr/>
            </p:nvSpPr>
            <p:spPr bwMode="auto">
              <a:xfrm flipH="1">
                <a:off x="1725" y="3338"/>
                <a:ext cx="229"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 name="AutoShape 16"/>
            <p:cNvSpPr>
              <a:spLocks noChangeArrowheads="1"/>
            </p:cNvSpPr>
            <p:nvPr/>
          </p:nvSpPr>
          <p:spPr bwMode="auto">
            <a:xfrm>
              <a:off x="2377" y="3255"/>
              <a:ext cx="357" cy="110"/>
            </a:xfrm>
            <a:prstGeom prst="rightArrow">
              <a:avLst>
                <a:gd name="adj1" fmla="val 50000"/>
                <a:gd name="adj2" fmla="val 81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7" name="Oval 23"/>
            <p:cNvSpPr>
              <a:spLocks noChangeArrowheads="1"/>
            </p:cNvSpPr>
            <p:nvPr/>
          </p:nvSpPr>
          <p:spPr bwMode="auto">
            <a:xfrm>
              <a:off x="2888" y="3081"/>
              <a:ext cx="411" cy="41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38" name="Oval 24"/>
            <p:cNvSpPr>
              <a:spLocks noChangeArrowheads="1"/>
            </p:cNvSpPr>
            <p:nvPr/>
          </p:nvSpPr>
          <p:spPr bwMode="auto">
            <a:xfrm>
              <a:off x="3271" y="3080"/>
              <a:ext cx="411" cy="411"/>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333375" y="6139818"/>
            <a:ext cx="8646160" cy="564119"/>
          </a:xfrm>
          <a:prstGeom prst="rect">
            <a:avLst/>
          </a:prstGeom>
        </p:spPr>
      </p:pic>
    </p:spTree>
    <p:extLst>
      <p:ext uri="{BB962C8B-B14F-4D97-AF65-F5344CB8AC3E}">
        <p14:creationId xmlns:p14="http://schemas.microsoft.com/office/powerpoint/2010/main" val="869868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Production, growth and removal</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1836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44849" y="2312500"/>
            <a:ext cx="8499151" cy="4545500"/>
          </a:xfrm>
          <a:prstGeom prst="rect">
            <a:avLst/>
          </a:prstGeom>
        </p:spPr>
      </p:pic>
      <p:sp>
        <p:nvSpPr>
          <p:cNvPr id="23" name="Rectangle 22"/>
          <p:cNvSpPr/>
          <p:nvPr/>
        </p:nvSpPr>
        <p:spPr>
          <a:xfrm>
            <a:off x="307867" y="822331"/>
            <a:ext cx="8709388" cy="1508105"/>
          </a:xfrm>
          <a:prstGeom prst="rect">
            <a:avLst/>
          </a:prstGeom>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Growth &gt; 1</a:t>
            </a:r>
            <a:r>
              <a:rPr lang="it-IT" sz="2300" dirty="0" smtClean="0">
                <a:latin typeface="Symbol" panose="05050102010706020507" pitchFamily="18" charset="2"/>
                <a:ea typeface="Tahoma" panose="020B0604030504040204" pitchFamily="34" charset="0"/>
                <a:cs typeface="Tahoma" panose="020B0604030504040204" pitchFamily="34" charset="0"/>
              </a:rPr>
              <a:t>m</a:t>
            </a:r>
            <a:r>
              <a:rPr lang="it-IT" sz="2300" dirty="0" smtClean="0">
                <a:latin typeface="Tahoma" panose="020B0604030504040204" pitchFamily="34" charset="0"/>
                <a:ea typeface="Tahoma" panose="020B0604030504040204" pitchFamily="34" charset="0"/>
                <a:cs typeface="Tahoma" panose="020B0604030504040204" pitchFamily="34" charset="0"/>
              </a:rPr>
              <a:t>m slows down due to:</a:t>
            </a:r>
          </a:p>
          <a:p>
            <a:pPr marL="457200" indent="-457200">
              <a:buAutoNum type="arabicPeriod"/>
            </a:pPr>
            <a:r>
              <a:rPr lang="it-IT" sz="2300" dirty="0" smtClean="0">
                <a:latin typeface="Tahoma" panose="020B0604030504040204" pitchFamily="34" charset="0"/>
                <a:ea typeface="Tahoma" panose="020B0604030504040204" pitchFamily="34" charset="0"/>
                <a:cs typeface="Tahoma" panose="020B0604030504040204" pitchFamily="34" charset="0"/>
              </a:rPr>
              <a:t>slower random motion of larger particles that reduces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coagulation</a:t>
            </a:r>
            <a:r>
              <a:rPr lang="it-IT" sz="2300" dirty="0" smtClean="0">
                <a:latin typeface="Tahoma" panose="020B0604030504040204" pitchFamily="34" charset="0"/>
                <a:ea typeface="Tahoma" panose="020B0604030504040204" pitchFamily="34" charset="0"/>
                <a:cs typeface="Tahoma" panose="020B0604030504040204" pitchFamily="34" charset="0"/>
              </a:rPr>
              <a:t> rate. </a:t>
            </a:r>
          </a:p>
          <a:p>
            <a:pPr marL="457200" indent="-457200">
              <a:buAutoNum type="arabicPeriod"/>
            </a:pPr>
            <a:r>
              <a:rPr lang="it-IT" sz="2300" dirty="0" smtClean="0">
                <a:latin typeface="Tahoma" panose="020B0604030504040204" pitchFamily="34" charset="0"/>
                <a:ea typeface="Tahoma" panose="020B0604030504040204" pitchFamily="34" charset="0"/>
                <a:cs typeface="Tahoma" panose="020B0604030504040204" pitchFamily="34" charset="0"/>
              </a:rPr>
              <a:t>Particles are too large to grow substantially by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condensation</a:t>
            </a:r>
            <a:endParaRPr 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4"/>
          <p:cNvSpPr txBox="1">
            <a:spLocks noChangeArrowheads="1"/>
          </p:cNvSpPr>
          <p:nvPr/>
        </p:nvSpPr>
        <p:spPr bwMode="auto">
          <a:xfrm>
            <a:off x="510274" y="2534401"/>
            <a:ext cx="58179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it-IT" altLang="en-US" sz="2400" dirty="0" smtClean="0">
                <a:latin typeface="Tahoma" panose="020B0604030504040204" pitchFamily="34" charset="0"/>
                <a:ea typeface="Tahoma" panose="020B0604030504040204" pitchFamily="34" charset="0"/>
                <a:cs typeface="Tahoma" panose="020B0604030504040204" pitchFamily="34" charset="0"/>
              </a:rPr>
              <a:t>So particles tend to accumulate</a:t>
            </a:r>
            <a:r>
              <a:rPr lang="en-US" altLang="en-US" sz="2400" dirty="0" smtClean="0">
                <a:latin typeface="Tahoma" panose="020B0604030504040204" pitchFamily="34" charset="0"/>
                <a:ea typeface="Tahoma" panose="020B0604030504040204" pitchFamily="34" charset="0"/>
                <a:cs typeface="Tahoma" panose="020B0604030504040204" pitchFamily="34" charset="0"/>
              </a:rPr>
              <a:t> in the </a:t>
            </a:r>
            <a:r>
              <a:rPr lang="en-US" sz="2400" dirty="0">
                <a:latin typeface="Tahoma" panose="020B0604030504040204" pitchFamily="34" charset="0"/>
                <a:ea typeface="Tahoma" panose="020B0604030504040204" pitchFamily="34" charset="0"/>
                <a:cs typeface="Tahoma" panose="020B0604030504040204" pitchFamily="34" charset="0"/>
              </a:rPr>
              <a:t>(D</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a:latin typeface="Tahoma" panose="020B0604030504040204" pitchFamily="34" charset="0"/>
                <a:ea typeface="Tahoma" panose="020B0604030504040204" pitchFamily="34" charset="0"/>
                <a:cs typeface="Tahoma" panose="020B0604030504040204" pitchFamily="34" charset="0"/>
              </a:rPr>
              <a:t>0.01-1 </a:t>
            </a:r>
            <a:r>
              <a:rPr lang="it-IT" alt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r>
              <a:rPr lang="en-US" alt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it-IT" altLang="en-US" sz="2400" dirty="0" smtClean="0">
                <a:latin typeface="Tahoma" panose="020B0604030504040204" pitchFamily="34" charset="0"/>
                <a:ea typeface="Tahoma" panose="020B0604030504040204" pitchFamily="34" charset="0"/>
                <a:cs typeface="Tahoma" panose="020B0604030504040204" pitchFamily="34" charset="0"/>
              </a:rPr>
              <a:t>size range called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accumulation mode</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664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525" y="0"/>
            <a:ext cx="8905875" cy="624294"/>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More on terminology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430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t="-3" b="49993"/>
          <a:stretch/>
        </p:blipFill>
        <p:spPr>
          <a:xfrm>
            <a:off x="128701" y="1080477"/>
            <a:ext cx="8876636" cy="4026782"/>
          </a:xfrm>
          <a:prstGeom prst="rect">
            <a:avLst/>
          </a:prstGeom>
        </p:spPr>
      </p:pic>
    </p:spTree>
    <p:extLst>
      <p:ext uri="{BB962C8B-B14F-4D97-AF65-F5344CB8AC3E}">
        <p14:creationId xmlns:p14="http://schemas.microsoft.com/office/powerpoint/2010/main" val="183542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Particle number size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1836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2" descr="Fig. 1: Schematic multi-modal particle size distribution with typical transformations and example particle types within each mode. (Source D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91" y="1495361"/>
            <a:ext cx="8839790" cy="3892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510274" y="5564034"/>
            <a:ext cx="78479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Fragmentation </a:t>
            </a:r>
            <a:r>
              <a:rPr lang="it-IT" altLang="en-US" sz="2400" dirty="0" smtClean="0">
                <a:latin typeface="Tahoma" panose="020B0604030504040204" pitchFamily="34" charset="0"/>
                <a:ea typeface="Tahoma" panose="020B0604030504040204" pitchFamily="34" charset="0"/>
                <a:cs typeface="Tahoma" panose="020B0604030504040204" pitchFamily="34" charset="0"/>
              </a:rPr>
              <a:t>and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evaporation </a:t>
            </a:r>
            <a:r>
              <a:rPr lang="en-US" altLang="en-US" sz="2400" dirty="0" smtClean="0">
                <a:latin typeface="Tahoma" panose="020B0604030504040204" pitchFamily="34" charset="0"/>
                <a:ea typeface="Tahoma" panose="020B0604030504040204" pitchFamily="34" charset="0"/>
                <a:cs typeface="Tahoma" panose="020B0604030504040204" pitchFamily="34" charset="0"/>
              </a:rPr>
              <a:t>can move numbers of particles from the larger dimensions </a:t>
            </a:r>
            <a:r>
              <a:rPr lang="it-IT" altLang="en-US" sz="2400" dirty="0" smtClean="0">
                <a:latin typeface="Tahoma" panose="020B0604030504040204" pitchFamily="34" charset="0"/>
                <a:ea typeface="Tahoma" panose="020B0604030504040204" pitchFamily="34" charset="0"/>
                <a:cs typeface="Tahoma" panose="020B0604030504040204" pitchFamily="34" charset="0"/>
              </a:rPr>
              <a:t>(coarse) to smaller (accumulation)</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7103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size distribution functions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53535" y="862742"/>
            <a:ext cx="5397273" cy="1938992"/>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Discrete distribution functions </a:t>
            </a:r>
            <a:r>
              <a:rPr lang="en-US" sz="2400" dirty="0" smtClean="0">
                <a:latin typeface="Tahoma" panose="020B0604030504040204" pitchFamily="34" charset="0"/>
                <a:ea typeface="Tahoma" panose="020B0604030504040204" pitchFamily="34" charset="0"/>
                <a:cs typeface="Tahoma" panose="020B0604030504040204" pitchFamily="34" charset="0"/>
              </a:rPr>
              <a:t>(usually normalized by the width of the size range): give the number of particles having diameter within a certain bin range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4"/>
          <a:stretch>
            <a:fillRect/>
          </a:stretch>
        </p:blipFill>
        <p:spPr>
          <a:xfrm>
            <a:off x="199630" y="883906"/>
            <a:ext cx="3353905" cy="2414798"/>
          </a:xfrm>
          <a:prstGeom prst="rect">
            <a:avLst/>
          </a:prstGeom>
        </p:spPr>
      </p:pic>
      <p:sp>
        <p:nvSpPr>
          <p:cNvPr id="10" name="Rectangle 9"/>
          <p:cNvSpPr/>
          <p:nvPr/>
        </p:nvSpPr>
        <p:spPr>
          <a:xfrm>
            <a:off x="3605468" y="3141607"/>
            <a:ext cx="5397273"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For large number of particles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continuous distribution functions</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a:stretch>
            <a:fillRect/>
          </a:stretch>
        </p:blipFill>
        <p:spPr>
          <a:xfrm>
            <a:off x="37521" y="3580704"/>
            <a:ext cx="3516014" cy="1686759"/>
          </a:xfrm>
          <a:prstGeom prst="rect">
            <a:avLst/>
          </a:prstGeom>
        </p:spPr>
      </p:pic>
      <p:graphicFrame>
        <p:nvGraphicFramePr>
          <p:cNvPr id="12" name="Object 41"/>
          <p:cNvGraphicFramePr>
            <a:graphicFrameLocks noChangeAspect="1"/>
          </p:cNvGraphicFramePr>
          <p:nvPr>
            <p:extLst>
              <p:ext uri="{D42A27DB-BD31-4B8C-83A1-F6EECF244321}">
                <p14:modId xmlns:p14="http://schemas.microsoft.com/office/powerpoint/2010/main" val="590313015"/>
              </p:ext>
            </p:extLst>
          </p:nvPr>
        </p:nvGraphicFramePr>
        <p:xfrm>
          <a:off x="3620665" y="3988268"/>
          <a:ext cx="2305050" cy="452438"/>
        </p:xfrm>
        <a:graphic>
          <a:graphicData uri="http://schemas.openxmlformats.org/presentationml/2006/ole">
            <mc:AlternateContent xmlns:mc="http://schemas.openxmlformats.org/markup-compatibility/2006">
              <mc:Choice xmlns:v="urn:schemas-microsoft-com:vml" Requires="v">
                <p:oleObj spid="_x0000_s19753" name="Equation" r:id="rId6" imgW="1231560" imgH="241200" progId="Equation.3">
                  <p:embed/>
                </p:oleObj>
              </mc:Choice>
              <mc:Fallback>
                <p:oleObj name="Equation" r:id="rId6" imgW="1231560" imgH="241200" progId="Equation.3">
                  <p:embed/>
                  <p:pic>
                    <p:nvPicPr>
                      <p:cNvPr id="27" name="Object 41"/>
                      <p:cNvPicPr>
                        <a:picLocks noChangeAspect="1" noChangeArrowheads="1"/>
                      </p:cNvPicPr>
                      <p:nvPr/>
                    </p:nvPicPr>
                    <p:blipFill>
                      <a:blip r:embed="rId7"/>
                      <a:srcRect/>
                      <a:stretch>
                        <a:fillRect/>
                      </a:stretch>
                    </p:blipFill>
                    <p:spPr bwMode="auto">
                      <a:xfrm>
                        <a:off x="3620665" y="3988268"/>
                        <a:ext cx="2305050" cy="452438"/>
                      </a:xfrm>
                      <a:prstGeom prst="rect">
                        <a:avLst/>
                      </a:prstGeom>
                      <a:noFill/>
                      <a:ln>
                        <a:noFill/>
                      </a:ln>
                      <a:effectLst/>
                    </p:spPr>
                  </p:pic>
                </p:oleObj>
              </mc:Fallback>
            </mc:AlternateContent>
          </a:graphicData>
        </a:graphic>
      </p:graphicFrame>
      <p:sp>
        <p:nvSpPr>
          <p:cNvPr id="13" name="Rectangle 12"/>
          <p:cNvSpPr/>
          <p:nvPr/>
        </p:nvSpPr>
        <p:spPr>
          <a:xfrm>
            <a:off x="5925715" y="3959280"/>
            <a:ext cx="3218285" cy="1323439"/>
          </a:xfrm>
          <a:prstGeom prst="rect">
            <a:avLst/>
          </a:prstGeom>
        </p:spPr>
        <p:txBody>
          <a:bodyPr wrap="square">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n</a:t>
            </a:r>
            <a:r>
              <a:rPr lang="en-US" sz="2000" dirty="0" smtClean="0">
                <a:latin typeface="Tahoma" panose="020B0604030504040204" pitchFamily="34" charset="0"/>
                <a:ea typeface="Tahoma" panose="020B0604030504040204" pitchFamily="34" charset="0"/>
                <a:cs typeface="Tahoma" panose="020B0604030504040204" pitchFamily="34" charset="0"/>
              </a:rPr>
              <a:t>umber of particles per cm</a:t>
            </a:r>
            <a:r>
              <a:rPr 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US" sz="2000" dirty="0" smtClean="0">
                <a:latin typeface="Tahoma" panose="020B0604030504040204" pitchFamily="34" charset="0"/>
                <a:ea typeface="Tahoma" panose="020B0604030504040204" pitchFamily="34" charset="0"/>
                <a:cs typeface="Tahoma" panose="020B0604030504040204" pitchFamily="34" charset="0"/>
              </a:rPr>
              <a:t> of air having diameters in the range </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 to (</a:t>
            </a:r>
            <a:r>
              <a:rPr lang="en-US" sz="2000" i="1" dirty="0" err="1">
                <a:latin typeface="Tahoma" panose="020B0604030504040204" pitchFamily="34" charset="0"/>
                <a:ea typeface="Tahoma" panose="020B0604030504040204" pitchFamily="34" charset="0"/>
                <a:cs typeface="Tahoma" panose="020B0604030504040204" pitchFamily="34" charset="0"/>
              </a:rPr>
              <a:t>D</a:t>
            </a:r>
            <a:r>
              <a:rPr lang="en-US" sz="2000" i="1" baseline="-25000" dirty="0" err="1">
                <a:latin typeface="Tahoma" panose="020B0604030504040204" pitchFamily="34" charset="0"/>
                <a:ea typeface="Tahoma" panose="020B0604030504040204" pitchFamily="34" charset="0"/>
                <a:cs typeface="Tahoma" panose="020B0604030504040204" pitchFamily="34" charset="0"/>
              </a:rPr>
              <a:t>p</a:t>
            </a:r>
            <a:r>
              <a:rPr lang="en-US" sz="2000" i="1" baseline="-25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d</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381531" y="4869375"/>
            <a:ext cx="1915886" cy="369332"/>
          </a:xfrm>
          <a:prstGeom prst="rect">
            <a:avLst/>
          </a:prstGeom>
        </p:spPr>
        <p:txBody>
          <a:bodyPr wrap="square">
            <a:spAutoFit/>
          </a:bodyPr>
          <a:lstStyle/>
          <a:p>
            <a:r>
              <a:rPr lang="en-US" dirty="0" err="1">
                <a:latin typeface="Tahoma" panose="020B0604030504040204" pitchFamily="34" charset="0"/>
                <a:ea typeface="Tahoma" panose="020B0604030504040204" pitchFamily="34" charset="0"/>
                <a:cs typeface="Tahoma" panose="020B0604030504040204" pitchFamily="34" charset="0"/>
              </a:rPr>
              <a:t>u</a:t>
            </a:r>
            <a:r>
              <a:rPr lang="en-US" dirty="0" err="1" smtClean="0">
                <a:latin typeface="Tahoma" panose="020B0604030504040204" pitchFamily="34" charset="0"/>
                <a:ea typeface="Tahoma" panose="020B0604030504040204" pitchFamily="34" charset="0"/>
                <a:cs typeface="Tahoma" panose="020B0604030504040204" pitchFamily="34" charset="0"/>
              </a:rPr>
              <a:t>nitn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a:t>
            </a:r>
            <a:r>
              <a:rPr lang="en-US"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cm</a:t>
            </a:r>
            <a:r>
              <a:rPr lang="en-US" baseline="30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endParaRPr lang="en-US"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6" name="Straight Arrow Connector 15"/>
          <p:cNvCxnSpPr/>
          <p:nvPr/>
        </p:nvCxnSpPr>
        <p:spPr bwMode="auto">
          <a:xfrm flipV="1">
            <a:off x="4181833" y="4345326"/>
            <a:ext cx="507605" cy="602874"/>
          </a:xfrm>
          <a:prstGeom prst="straightConnector1">
            <a:avLst/>
          </a:prstGeom>
          <a:solidFill>
            <a:schemeClr val="accent1"/>
          </a:solidFill>
          <a:ln w="38100" cap="flat" cmpd="sng" algn="ctr">
            <a:solidFill>
              <a:schemeClr val="tx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Object 41"/>
          <p:cNvGraphicFramePr>
            <a:graphicFrameLocks noChangeAspect="1"/>
          </p:cNvGraphicFramePr>
          <p:nvPr>
            <p:extLst>
              <p:ext uri="{D42A27DB-BD31-4B8C-83A1-F6EECF244321}">
                <p14:modId xmlns:p14="http://schemas.microsoft.com/office/powerpoint/2010/main" val="3994644029"/>
              </p:ext>
            </p:extLst>
          </p:nvPr>
        </p:nvGraphicFramePr>
        <p:xfrm>
          <a:off x="1751212" y="5488033"/>
          <a:ext cx="2187575" cy="904875"/>
        </p:xfrm>
        <a:graphic>
          <a:graphicData uri="http://schemas.openxmlformats.org/presentationml/2006/ole">
            <mc:AlternateContent xmlns:mc="http://schemas.openxmlformats.org/markup-compatibility/2006">
              <mc:Choice xmlns:v="urn:schemas-microsoft-com:vml" Requires="v">
                <p:oleObj spid="_x0000_s19754" name="Equation" r:id="rId8" imgW="1168200" imgH="482400" progId="Equation.3">
                  <p:embed/>
                </p:oleObj>
              </mc:Choice>
              <mc:Fallback>
                <p:oleObj name="Equation" r:id="rId8" imgW="1168200" imgH="482400" progId="Equation.3">
                  <p:embed/>
                  <p:pic>
                    <p:nvPicPr>
                      <p:cNvPr id="12" name="Object 41"/>
                      <p:cNvPicPr>
                        <a:picLocks noChangeAspect="1" noChangeArrowheads="1"/>
                      </p:cNvPicPr>
                      <p:nvPr/>
                    </p:nvPicPr>
                    <p:blipFill>
                      <a:blip r:embed="rId9"/>
                      <a:srcRect/>
                      <a:stretch>
                        <a:fillRect/>
                      </a:stretch>
                    </p:blipFill>
                    <p:spPr bwMode="auto">
                      <a:xfrm>
                        <a:off x="1751212" y="5488033"/>
                        <a:ext cx="2187575" cy="904875"/>
                      </a:xfrm>
                      <a:prstGeom prst="rect">
                        <a:avLst/>
                      </a:prstGeom>
                      <a:noFill/>
                      <a:ln>
                        <a:noFill/>
                      </a:ln>
                      <a:effectLst/>
                    </p:spPr>
                  </p:pic>
                </p:oleObj>
              </mc:Fallback>
            </mc:AlternateContent>
          </a:graphicData>
        </a:graphic>
      </p:graphicFrame>
      <p:sp>
        <p:nvSpPr>
          <p:cNvPr id="20" name="Rectangle 19"/>
          <p:cNvSpPr/>
          <p:nvPr/>
        </p:nvSpPr>
        <p:spPr>
          <a:xfrm>
            <a:off x="3938787" y="5715725"/>
            <a:ext cx="4464984" cy="430887"/>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total number of particles per 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2332266" y="4948200"/>
            <a:ext cx="556277" cy="323165"/>
          </a:xfrm>
          <a:prstGeom prst="rect">
            <a:avLst/>
          </a:prstGeom>
        </p:spPr>
        <p:txBody>
          <a:bodyPr wrap="square">
            <a:spAutoFit/>
          </a:bodyPr>
          <a:lstStyle/>
          <a:p>
            <a:r>
              <a:rPr lang="en-US" sz="1500" b="1"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endParaRPr lang="en-US" sz="1500" b="1" baseline="30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20"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Logarithmic scale based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5664" y="784970"/>
            <a:ext cx="9109357"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PM diameters usually vary over several order of magnitude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the horizontal axis is scaled in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log intervals </a:t>
            </a:r>
            <a:r>
              <a:rPr lang="en-US" sz="2400" dirty="0" smtClean="0">
                <a:latin typeface="Tahoma" panose="020B0604030504040204" pitchFamily="34" charset="0"/>
                <a:ea typeface="Tahoma" panose="020B0604030504040204" pitchFamily="34" charset="0"/>
                <a:cs typeface="Tahoma" panose="020B0604030504040204" pitchFamily="34" charset="0"/>
              </a:rPr>
              <a:t>for clarity (</a:t>
            </a:r>
            <a:r>
              <a:rPr lang="en-US" sz="2400" dirty="0" err="1" smtClean="0">
                <a:latin typeface="Tahoma" panose="020B0604030504040204" pitchFamily="34" charset="0"/>
                <a:ea typeface="Tahoma" panose="020B0604030504040204" pitchFamily="34" charset="0"/>
                <a:cs typeface="Tahoma" panose="020B0604030504040204" pitchFamily="34" charset="0"/>
              </a:rPr>
              <a:t>semilog</a:t>
            </a:r>
            <a:r>
              <a:rPr lang="en-US" sz="2400" dirty="0" smtClean="0">
                <a:latin typeface="Tahoma" panose="020B0604030504040204" pitchFamily="34" charset="0"/>
                <a:ea typeface="Tahoma" panose="020B0604030504040204" pitchFamily="34" charset="0"/>
                <a:cs typeface="Tahoma" panose="020B0604030504040204" pitchFamily="34" charset="0"/>
              </a:rPr>
              <a:t> charts)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4790630" y="2235371"/>
            <a:ext cx="3793669" cy="2692525"/>
          </a:xfrm>
          <a:prstGeom prst="rect">
            <a:avLst/>
          </a:prstGeom>
        </p:spPr>
      </p:pic>
      <p:grpSp>
        <p:nvGrpSpPr>
          <p:cNvPr id="7" name="Group 6"/>
          <p:cNvGrpSpPr/>
          <p:nvPr/>
        </p:nvGrpSpPr>
        <p:grpSpPr>
          <a:xfrm>
            <a:off x="450671" y="2318697"/>
            <a:ext cx="4167231" cy="2235155"/>
            <a:chOff x="-72751" y="663335"/>
            <a:chExt cx="8540072" cy="4416620"/>
          </a:xfrm>
        </p:grpSpPr>
        <p:pic>
          <p:nvPicPr>
            <p:cNvPr id="5" name="Picture 4"/>
            <p:cNvPicPr>
              <a:picLocks noChangeAspect="1"/>
            </p:cNvPicPr>
            <p:nvPr/>
          </p:nvPicPr>
          <p:blipFill>
            <a:blip r:embed="rId4"/>
            <a:stretch>
              <a:fillRect/>
            </a:stretch>
          </p:blipFill>
          <p:spPr>
            <a:xfrm>
              <a:off x="-72751" y="663335"/>
              <a:ext cx="8499431" cy="3417162"/>
            </a:xfrm>
            <a:prstGeom prst="rect">
              <a:avLst/>
            </a:prstGeom>
          </p:spPr>
        </p:pic>
        <p:pic>
          <p:nvPicPr>
            <p:cNvPr id="6" name="Picture 5"/>
            <p:cNvPicPr>
              <a:picLocks noChangeAspect="1"/>
            </p:cNvPicPr>
            <p:nvPr/>
          </p:nvPicPr>
          <p:blipFill>
            <a:blip r:embed="rId5"/>
            <a:stretch>
              <a:fillRect/>
            </a:stretch>
          </p:blipFill>
          <p:spPr>
            <a:xfrm>
              <a:off x="694061" y="4137442"/>
              <a:ext cx="7773260" cy="942513"/>
            </a:xfrm>
            <a:prstGeom prst="rect">
              <a:avLst/>
            </a:prstGeom>
          </p:spPr>
        </p:pic>
      </p:grpSp>
      <p:pic>
        <p:nvPicPr>
          <p:cNvPr id="8" name="Picture 7"/>
          <p:cNvPicPr>
            <a:picLocks noChangeAspect="1"/>
          </p:cNvPicPr>
          <p:nvPr/>
        </p:nvPicPr>
        <p:blipFill>
          <a:blip r:embed="rId6"/>
          <a:stretch>
            <a:fillRect/>
          </a:stretch>
        </p:blipFill>
        <p:spPr>
          <a:xfrm>
            <a:off x="96866" y="2343224"/>
            <a:ext cx="401561" cy="1733643"/>
          </a:xfrm>
          <a:prstGeom prst="rect">
            <a:avLst/>
          </a:prstGeom>
        </p:spPr>
      </p:pic>
      <p:sp>
        <p:nvSpPr>
          <p:cNvPr id="18" name="Rectangle 17"/>
          <p:cNvSpPr/>
          <p:nvPr/>
        </p:nvSpPr>
        <p:spPr>
          <a:xfrm>
            <a:off x="336963" y="1773706"/>
            <a:ext cx="4333379"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Linear-linear graph of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5256593" y="1652725"/>
            <a:ext cx="3746148" cy="461665"/>
          </a:xfrm>
          <a:prstGeom prst="rect">
            <a:avLst/>
          </a:prstGeom>
        </p:spPr>
        <p:txBody>
          <a:bodyPr wrap="square">
            <a:spAutoFit/>
          </a:bodyPr>
          <a:lstStyle/>
          <a:p>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Semilog</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graph of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65354" y="5048877"/>
            <a:ext cx="8705095" cy="1200329"/>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Problem: </a:t>
            </a:r>
            <a:r>
              <a:rPr lang="en-US" sz="2400" dirty="0" err="1" smtClean="0">
                <a:latin typeface="Tahoma" panose="020B0604030504040204" pitchFamily="34" charset="0"/>
                <a:ea typeface="Tahoma" panose="020B0604030504040204" pitchFamily="34" charset="0"/>
                <a:cs typeface="Tahoma" panose="020B0604030504040204" pitchFamily="34" charset="0"/>
              </a:rPr>
              <a:t>semilog</a:t>
            </a:r>
            <a:r>
              <a:rPr lang="en-US" sz="2400" dirty="0" smtClean="0">
                <a:latin typeface="Tahoma" panose="020B0604030504040204" pitchFamily="34" charset="0"/>
                <a:ea typeface="Tahoma" panose="020B0604030504040204" pitchFamily="34" charset="0"/>
                <a:cs typeface="Tahoma" panose="020B0604030504040204" pitchFamily="34" charset="0"/>
              </a:rPr>
              <a:t> plots give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distorted picture of the aerosol distribution</a:t>
            </a:r>
            <a:r>
              <a:rPr lang="en-US" sz="2400" dirty="0" smtClean="0">
                <a:latin typeface="Tahoma" panose="020B0604030504040204" pitchFamily="34" charset="0"/>
                <a:ea typeface="Tahoma" panose="020B0604030504040204" pitchFamily="34" charset="0"/>
                <a:cs typeface="Tahoma" panose="020B0604030504040204" pitchFamily="34" charset="0"/>
              </a:rPr>
              <a:t>. The area below the curve is no longer the aerosol number concentration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998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Logarithmic scale based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5664" y="784970"/>
            <a:ext cx="9109357" cy="830997"/>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PM diameters usually vary over several order of magnitude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the horizontal axis is scaled in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log intervals </a:t>
            </a:r>
            <a:r>
              <a:rPr lang="en-US" sz="2400" dirty="0" smtClean="0">
                <a:latin typeface="Tahoma" panose="020B0604030504040204" pitchFamily="34" charset="0"/>
                <a:ea typeface="Tahoma" panose="020B0604030504040204" pitchFamily="34" charset="0"/>
                <a:cs typeface="Tahoma" panose="020B0604030504040204" pitchFamily="34" charset="0"/>
              </a:rPr>
              <a:t>for clarity (</a:t>
            </a:r>
            <a:r>
              <a:rPr lang="en-US" sz="2400" dirty="0" err="1" smtClean="0">
                <a:latin typeface="Tahoma" panose="020B0604030504040204" pitchFamily="34" charset="0"/>
                <a:ea typeface="Tahoma" panose="020B0604030504040204" pitchFamily="34" charset="0"/>
                <a:cs typeface="Tahoma" panose="020B0604030504040204" pitchFamily="34" charset="0"/>
              </a:rPr>
              <a:t>semilog</a:t>
            </a:r>
            <a:r>
              <a:rPr lang="en-US" sz="2400" dirty="0" smtClean="0">
                <a:latin typeface="Tahoma" panose="020B0604030504040204" pitchFamily="34" charset="0"/>
                <a:ea typeface="Tahoma" panose="020B0604030504040204" pitchFamily="34" charset="0"/>
                <a:cs typeface="Tahoma" panose="020B0604030504040204" pitchFamily="34" charset="0"/>
              </a:rPr>
              <a:t> charts)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4790630" y="2235371"/>
            <a:ext cx="3793669" cy="2692525"/>
          </a:xfrm>
          <a:prstGeom prst="rect">
            <a:avLst/>
          </a:prstGeom>
        </p:spPr>
      </p:pic>
      <p:grpSp>
        <p:nvGrpSpPr>
          <p:cNvPr id="7" name="Group 6"/>
          <p:cNvGrpSpPr/>
          <p:nvPr/>
        </p:nvGrpSpPr>
        <p:grpSpPr>
          <a:xfrm>
            <a:off x="450671" y="2318697"/>
            <a:ext cx="4167231" cy="2235155"/>
            <a:chOff x="-72751" y="663335"/>
            <a:chExt cx="8540072" cy="4416620"/>
          </a:xfrm>
        </p:grpSpPr>
        <p:pic>
          <p:nvPicPr>
            <p:cNvPr id="5" name="Picture 4"/>
            <p:cNvPicPr>
              <a:picLocks noChangeAspect="1"/>
            </p:cNvPicPr>
            <p:nvPr/>
          </p:nvPicPr>
          <p:blipFill>
            <a:blip r:embed="rId4"/>
            <a:stretch>
              <a:fillRect/>
            </a:stretch>
          </p:blipFill>
          <p:spPr>
            <a:xfrm>
              <a:off x="-72751" y="663335"/>
              <a:ext cx="8499431" cy="3417162"/>
            </a:xfrm>
            <a:prstGeom prst="rect">
              <a:avLst/>
            </a:prstGeom>
          </p:spPr>
        </p:pic>
        <p:pic>
          <p:nvPicPr>
            <p:cNvPr id="6" name="Picture 5"/>
            <p:cNvPicPr>
              <a:picLocks noChangeAspect="1"/>
            </p:cNvPicPr>
            <p:nvPr/>
          </p:nvPicPr>
          <p:blipFill>
            <a:blip r:embed="rId5"/>
            <a:stretch>
              <a:fillRect/>
            </a:stretch>
          </p:blipFill>
          <p:spPr>
            <a:xfrm>
              <a:off x="694061" y="4137442"/>
              <a:ext cx="7773260" cy="942513"/>
            </a:xfrm>
            <a:prstGeom prst="rect">
              <a:avLst/>
            </a:prstGeom>
          </p:spPr>
        </p:pic>
      </p:grpSp>
      <p:pic>
        <p:nvPicPr>
          <p:cNvPr id="8" name="Picture 7"/>
          <p:cNvPicPr>
            <a:picLocks noChangeAspect="1"/>
          </p:cNvPicPr>
          <p:nvPr/>
        </p:nvPicPr>
        <p:blipFill>
          <a:blip r:embed="rId6"/>
          <a:stretch>
            <a:fillRect/>
          </a:stretch>
        </p:blipFill>
        <p:spPr>
          <a:xfrm>
            <a:off x="96866" y="2343224"/>
            <a:ext cx="401561" cy="1733643"/>
          </a:xfrm>
          <a:prstGeom prst="rect">
            <a:avLst/>
          </a:prstGeom>
        </p:spPr>
      </p:pic>
      <p:sp>
        <p:nvSpPr>
          <p:cNvPr id="18" name="Rectangle 17"/>
          <p:cNvSpPr/>
          <p:nvPr/>
        </p:nvSpPr>
        <p:spPr>
          <a:xfrm>
            <a:off x="336963" y="1773706"/>
            <a:ext cx="4333379"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Linear-linear graph of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5256593" y="1652725"/>
            <a:ext cx="3746148" cy="461665"/>
          </a:xfrm>
          <a:prstGeom prst="rect">
            <a:avLst/>
          </a:prstGeom>
        </p:spPr>
        <p:txBody>
          <a:bodyPr wrap="square">
            <a:spAutoFit/>
          </a:bodyPr>
          <a:lstStyle/>
          <a:p>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Semilog</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graph of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en-US" sz="2400" baseline="-25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65354" y="5048877"/>
            <a:ext cx="8705095" cy="1200329"/>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Problem: </a:t>
            </a:r>
            <a:r>
              <a:rPr lang="en-US" sz="2400" dirty="0" err="1" smtClean="0">
                <a:latin typeface="Tahoma" panose="020B0604030504040204" pitchFamily="34" charset="0"/>
                <a:ea typeface="Tahoma" panose="020B0604030504040204" pitchFamily="34" charset="0"/>
                <a:cs typeface="Tahoma" panose="020B0604030504040204" pitchFamily="34" charset="0"/>
              </a:rPr>
              <a:t>semilog</a:t>
            </a:r>
            <a:r>
              <a:rPr lang="en-US" sz="2400" dirty="0" smtClean="0">
                <a:latin typeface="Tahoma" panose="020B0604030504040204" pitchFamily="34" charset="0"/>
                <a:ea typeface="Tahoma" panose="020B0604030504040204" pitchFamily="34" charset="0"/>
                <a:cs typeface="Tahoma" panose="020B0604030504040204" pitchFamily="34" charset="0"/>
              </a:rPr>
              <a:t> plots give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distorted picture of the aerosol distribution</a:t>
            </a:r>
            <a:r>
              <a:rPr lang="en-US" sz="2400" dirty="0" smtClean="0">
                <a:latin typeface="Tahoma" panose="020B0604030504040204" pitchFamily="34" charset="0"/>
                <a:ea typeface="Tahoma" panose="020B0604030504040204" pitchFamily="34" charset="0"/>
                <a:cs typeface="Tahoma" panose="020B0604030504040204" pitchFamily="34" charset="0"/>
              </a:rPr>
              <a:t>. The area below the curve is no longer the aerosol number concentration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68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Logarithmic scale based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43" y="786592"/>
            <a:ext cx="7933462" cy="830997"/>
          </a:xfrm>
          <a:prstGeom prst="rect">
            <a:avLst/>
          </a:prstGeom>
        </p:spPr>
        <p:txBody>
          <a:bodyPr wrap="square">
            <a:spAutoFit/>
          </a:bodyPr>
          <a:lstStyle/>
          <a:p>
            <a:r>
              <a:rPr 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Solution: </a:t>
            </a:r>
            <a:r>
              <a:rPr lang="en-US" sz="2400" dirty="0" smtClean="0">
                <a:latin typeface="Tahoma" panose="020B0604030504040204" pitchFamily="34" charset="0"/>
                <a:ea typeface="Tahoma" panose="020B0604030504040204" pitchFamily="34" charset="0"/>
                <a:cs typeface="Tahoma" panose="020B0604030504040204" pitchFamily="34" charset="0"/>
              </a:rPr>
              <a:t>express the distributions as a function of </a:t>
            </a:r>
            <a:r>
              <a:rPr lang="en-US" sz="2400" dirty="0" err="1" smtClean="0">
                <a:latin typeface="Tahoma" panose="020B0604030504040204" pitchFamily="34" charset="0"/>
                <a:ea typeface="Tahoma" panose="020B0604030504040204" pitchFamily="34" charset="0"/>
                <a:cs typeface="Tahoma" panose="020B0604030504040204" pitchFamily="34" charset="0"/>
              </a:rPr>
              <a:t>lnD</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dirty="0" smtClean="0">
                <a:latin typeface="Tahoma" panose="020B0604030504040204" pitchFamily="34" charset="0"/>
                <a:ea typeface="Tahoma" panose="020B0604030504040204" pitchFamily="34" charset="0"/>
                <a:cs typeface="Tahoma" panose="020B0604030504040204" pitchFamily="34" charset="0"/>
              </a:rPr>
              <a:t> or </a:t>
            </a:r>
            <a:r>
              <a:rPr lang="en-US" sz="2400" dirty="0" err="1" smtClean="0">
                <a:latin typeface="Tahoma" panose="020B0604030504040204" pitchFamily="34" charset="0"/>
                <a:ea typeface="Tahoma" panose="020B0604030504040204" pitchFamily="34" charset="0"/>
                <a:cs typeface="Tahoma" panose="020B0604030504040204" pitchFamily="34" charset="0"/>
              </a:rPr>
              <a:t>logD</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dirty="0" smtClean="0">
                <a:latin typeface="Tahoma" panose="020B0604030504040204" pitchFamily="34" charset="0"/>
                <a:ea typeface="Tahoma" panose="020B0604030504040204" pitchFamily="34" charset="0"/>
                <a:cs typeface="Tahoma" panose="020B0604030504040204" pitchFamily="34" charset="0"/>
              </a:rPr>
              <a:t> rather then </a:t>
            </a:r>
            <a:r>
              <a:rPr lang="en-US" sz="2400" dirty="0" err="1" smtClean="0">
                <a:latin typeface="Tahoma" panose="020B0604030504040204" pitchFamily="34" charset="0"/>
                <a:ea typeface="Tahoma" panose="020B0604030504040204" pitchFamily="34" charset="0"/>
                <a:cs typeface="Tahoma" panose="020B0604030504040204" pitchFamily="34" charset="0"/>
              </a:rPr>
              <a:t>D</a:t>
            </a:r>
            <a:r>
              <a:rPr lang="en-US" sz="2400"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41"/>
          <p:cNvGraphicFramePr>
            <a:graphicFrameLocks noChangeAspect="1"/>
          </p:cNvGraphicFramePr>
          <p:nvPr>
            <p:extLst>
              <p:ext uri="{D42A27DB-BD31-4B8C-83A1-F6EECF244321}">
                <p14:modId xmlns:p14="http://schemas.microsoft.com/office/powerpoint/2010/main" val="2060210769"/>
              </p:ext>
            </p:extLst>
          </p:nvPr>
        </p:nvGraphicFramePr>
        <p:xfrm>
          <a:off x="232443" y="1864656"/>
          <a:ext cx="2066925" cy="452437"/>
        </p:xfrm>
        <a:graphic>
          <a:graphicData uri="http://schemas.openxmlformats.org/presentationml/2006/ole">
            <mc:AlternateContent xmlns:mc="http://schemas.openxmlformats.org/markup-compatibility/2006">
              <mc:Choice xmlns:v="urn:schemas-microsoft-com:vml" Requires="v">
                <p:oleObj spid="_x0000_s25003" name="Equation" r:id="rId4" imgW="1104840" imgH="241200" progId="Equation.3">
                  <p:embed/>
                </p:oleObj>
              </mc:Choice>
              <mc:Fallback>
                <p:oleObj name="Equation" r:id="rId4" imgW="1104840" imgH="241200" progId="Equation.3">
                  <p:embed/>
                  <p:pic>
                    <p:nvPicPr>
                      <p:cNvPr id="12" name="Object 41"/>
                      <p:cNvPicPr>
                        <a:picLocks noChangeAspect="1" noChangeArrowheads="1"/>
                      </p:cNvPicPr>
                      <p:nvPr/>
                    </p:nvPicPr>
                    <p:blipFill>
                      <a:blip r:embed="rId5"/>
                      <a:srcRect/>
                      <a:stretch>
                        <a:fillRect/>
                      </a:stretch>
                    </p:blipFill>
                    <p:spPr bwMode="auto">
                      <a:xfrm>
                        <a:off x="232443" y="1864656"/>
                        <a:ext cx="2066925" cy="452437"/>
                      </a:xfrm>
                      <a:prstGeom prst="rect">
                        <a:avLst/>
                      </a:prstGeom>
                      <a:noFill/>
                      <a:ln>
                        <a:noFill/>
                      </a:ln>
                      <a:effectLst/>
                    </p:spPr>
                  </p:pic>
                </p:oleObj>
              </mc:Fallback>
            </mc:AlternateContent>
          </a:graphicData>
        </a:graphic>
      </p:graphicFrame>
      <p:graphicFrame>
        <p:nvGraphicFramePr>
          <p:cNvPr id="13" name="Object 41"/>
          <p:cNvGraphicFramePr>
            <a:graphicFrameLocks noChangeAspect="1"/>
          </p:cNvGraphicFramePr>
          <p:nvPr>
            <p:extLst>
              <p:ext uri="{D42A27DB-BD31-4B8C-83A1-F6EECF244321}">
                <p14:modId xmlns:p14="http://schemas.microsoft.com/office/powerpoint/2010/main" val="2438492109"/>
              </p:ext>
            </p:extLst>
          </p:nvPr>
        </p:nvGraphicFramePr>
        <p:xfrm>
          <a:off x="3144838" y="1864656"/>
          <a:ext cx="2660650" cy="476250"/>
        </p:xfrm>
        <a:graphic>
          <a:graphicData uri="http://schemas.openxmlformats.org/presentationml/2006/ole">
            <mc:AlternateContent xmlns:mc="http://schemas.openxmlformats.org/markup-compatibility/2006">
              <mc:Choice xmlns:v="urn:schemas-microsoft-com:vml" Requires="v">
                <p:oleObj spid="_x0000_s25004" name="Equation" r:id="rId6" imgW="1422360" imgH="253800" progId="Equation.3">
                  <p:embed/>
                </p:oleObj>
              </mc:Choice>
              <mc:Fallback>
                <p:oleObj name="Equation" r:id="rId6" imgW="1422360" imgH="253800" progId="Equation.3">
                  <p:embed/>
                  <p:pic>
                    <p:nvPicPr>
                      <p:cNvPr id="12" name="Object 41"/>
                      <p:cNvPicPr>
                        <a:picLocks noChangeAspect="1" noChangeArrowheads="1"/>
                      </p:cNvPicPr>
                      <p:nvPr/>
                    </p:nvPicPr>
                    <p:blipFill>
                      <a:blip r:embed="rId7"/>
                      <a:srcRect/>
                      <a:stretch>
                        <a:fillRect/>
                      </a:stretch>
                    </p:blipFill>
                    <p:spPr bwMode="auto">
                      <a:xfrm>
                        <a:off x="3144838" y="1864656"/>
                        <a:ext cx="2660650" cy="476250"/>
                      </a:xfrm>
                      <a:prstGeom prst="rect">
                        <a:avLst/>
                      </a:prstGeom>
                      <a:noFill/>
                      <a:ln>
                        <a:noFill/>
                      </a:ln>
                      <a:effectLst/>
                    </p:spPr>
                  </p:pic>
                </p:oleObj>
              </mc:Fallback>
            </mc:AlternateContent>
          </a:graphicData>
        </a:graphic>
      </p:graphicFrame>
      <p:sp>
        <p:nvSpPr>
          <p:cNvPr id="14" name="Down Arrow 13"/>
          <p:cNvSpPr/>
          <p:nvPr/>
        </p:nvSpPr>
        <p:spPr bwMode="auto">
          <a:xfrm rot="16200000">
            <a:off x="2539738" y="1826134"/>
            <a:ext cx="364731" cy="50566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5805488" y="1833074"/>
            <a:ext cx="3218285" cy="1015663"/>
          </a:xfrm>
          <a:prstGeom prst="rect">
            <a:avLst/>
          </a:prstGeom>
        </p:spPr>
        <p:txBody>
          <a:bodyPr wrap="square">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n</a:t>
            </a:r>
            <a:r>
              <a:rPr lang="en-US" sz="2000" dirty="0" smtClean="0">
                <a:latin typeface="Tahoma" panose="020B0604030504040204" pitchFamily="34" charset="0"/>
                <a:ea typeface="Tahoma" panose="020B0604030504040204" pitchFamily="34" charset="0"/>
                <a:cs typeface="Tahoma" panose="020B0604030504040204" pitchFamily="34" charset="0"/>
              </a:rPr>
              <a:t>umber of particles per cm</a:t>
            </a:r>
            <a:r>
              <a:rPr 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US" sz="2000" dirty="0" smtClean="0">
                <a:latin typeface="Tahoma" panose="020B0604030504040204" pitchFamily="34" charset="0"/>
                <a:ea typeface="Tahoma" panose="020B0604030504040204" pitchFamily="34" charset="0"/>
                <a:cs typeface="Tahoma" panose="020B0604030504040204" pitchFamily="34" charset="0"/>
              </a:rPr>
              <a:t> of air in the size range </a:t>
            </a:r>
            <a:r>
              <a:rPr lang="en-US" sz="2000" dirty="0" err="1" smtClean="0">
                <a:latin typeface="Tahoma" panose="020B0604030504040204" pitchFamily="34" charset="0"/>
                <a:ea typeface="Tahoma" panose="020B0604030504040204" pitchFamily="34" charset="0"/>
                <a:cs typeface="Tahoma" panose="020B0604030504040204" pitchFamily="34" charset="0"/>
              </a:rPr>
              <a:t>ln</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 to </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ln</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i="1" baseline="-25000" dirty="0" smtClean="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dln</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10273" y="2996006"/>
            <a:ext cx="8893843" cy="1569660"/>
          </a:xfrm>
          <a:prstGeom prst="rect">
            <a:avLst/>
          </a:prstGeom>
        </p:spPr>
        <p:txBody>
          <a:bodyPr wrap="square">
            <a:spAutoFit/>
          </a:bodyPr>
          <a:lstStyle/>
          <a:p>
            <a:pPr marL="342900" indent="-342900">
              <a:buFont typeface="Arial" panose="020B0604020202020204" pitchFamily="34" charset="0"/>
              <a:buChar char="•"/>
            </a:pPr>
            <a:r>
              <a:rPr lang="en-US" sz="2400" dirty="0" err="1" smtClean="0">
                <a:latin typeface="Tahoma" panose="020B0604030504040204" pitchFamily="34" charset="0"/>
                <a:ea typeface="Tahoma" panose="020B0604030504040204" pitchFamily="34" charset="0"/>
                <a:cs typeface="Tahoma" panose="020B0604030504040204" pitchFamily="34" charset="0"/>
              </a:rPr>
              <a:t>ln</a:t>
            </a:r>
            <a:r>
              <a:rPr lang="en-US" sz="2400" i="1" dirty="0" err="1" smtClean="0">
                <a:latin typeface="Tahoma" panose="020B0604030504040204" pitchFamily="34" charset="0"/>
                <a:ea typeface="Tahoma" panose="020B0604030504040204" pitchFamily="34" charset="0"/>
                <a:cs typeface="Tahoma" panose="020B0604030504040204" pitchFamily="34" charset="0"/>
              </a:rPr>
              <a:t>D</a:t>
            </a:r>
            <a:r>
              <a:rPr lang="en-US" sz="24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i="1"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actually means ln(</a:t>
            </a:r>
            <a:r>
              <a:rPr lang="en-US" sz="2400" i="1" dirty="0" err="1" smtClean="0">
                <a:latin typeface="Tahoma" panose="020B0604030504040204" pitchFamily="34" charset="0"/>
                <a:ea typeface="Tahoma" panose="020B0604030504040204" pitchFamily="34" charset="0"/>
                <a:cs typeface="Tahoma" panose="020B0604030504040204" pitchFamily="34" charset="0"/>
              </a:rPr>
              <a:t>D</a:t>
            </a:r>
            <a:r>
              <a:rPr lang="en-US" sz="24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400" dirty="0" smtClean="0">
                <a:latin typeface="Tahoma" panose="020B0604030504040204" pitchFamily="34" charset="0"/>
                <a:ea typeface="Tahoma" panose="020B0604030504040204" pitchFamily="34" charset="0"/>
                <a:cs typeface="Tahoma" panose="020B0604030504040204" pitchFamily="34" charset="0"/>
              </a:rPr>
              <a:t>/1) (logarithm function needs a dimensionless argument) </a:t>
            </a: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Units n</a:t>
            </a:r>
            <a:r>
              <a:rPr lang="it-IT" sz="2400" baseline="-25000" dirty="0" smtClean="0">
                <a:latin typeface="Tahoma" panose="020B0604030504040204" pitchFamily="34" charset="0"/>
                <a:ea typeface="Tahoma" panose="020B0604030504040204" pitchFamily="34" charset="0"/>
                <a:cs typeface="Tahoma" panose="020B0604030504040204" pitchFamily="34" charset="0"/>
              </a:rPr>
              <a:t>N</a:t>
            </a:r>
            <a:r>
              <a:rPr lang="it-IT" sz="2400" baseline="30000" dirty="0" smtClean="0">
                <a:latin typeface="Tahoma" panose="020B0604030504040204" pitchFamily="34" charset="0"/>
                <a:ea typeface="Tahoma" panose="020B0604030504040204" pitchFamily="34" charset="0"/>
                <a:cs typeface="Tahoma" panose="020B0604030504040204" pitchFamily="34" charset="0"/>
              </a:rPr>
              <a:t>e</a:t>
            </a:r>
            <a:r>
              <a:rPr lang="it-IT" sz="2400" dirty="0" smtClean="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ln</a:t>
            </a:r>
            <a:r>
              <a:rPr lang="en-US" sz="2400" i="1" dirty="0" err="1">
                <a:latin typeface="Tahoma" panose="020B0604030504040204" pitchFamily="34" charset="0"/>
                <a:ea typeface="Tahoma" panose="020B0604030504040204" pitchFamily="34" charset="0"/>
                <a:cs typeface="Tahoma" panose="020B0604030504040204" pitchFamily="34" charset="0"/>
              </a:rPr>
              <a:t>D</a:t>
            </a:r>
            <a:r>
              <a:rPr lang="en-US" sz="2400" i="1" baseline="-25000" dirty="0" err="1">
                <a:latin typeface="Tahoma" panose="020B0604030504040204" pitchFamily="34" charset="0"/>
                <a:ea typeface="Tahoma" panose="020B0604030504040204" pitchFamily="34" charset="0"/>
                <a:cs typeface="Tahoma" panose="020B0604030504040204" pitchFamily="34" charset="0"/>
              </a:rPr>
              <a:t>p</a:t>
            </a:r>
            <a:r>
              <a:rPr lang="en-US" sz="2400" i="1" baseline="-250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are cm</a:t>
            </a:r>
            <a:r>
              <a:rPr lang="it-IT" sz="2400" baseline="30000" dirty="0" smtClean="0">
                <a:latin typeface="Tahoma" panose="020B0604030504040204" pitchFamily="34" charset="0"/>
                <a:ea typeface="Tahoma" panose="020B0604030504040204" pitchFamily="34" charset="0"/>
                <a:cs typeface="Tahoma" panose="020B0604030504040204" pitchFamily="34" charset="0"/>
              </a:rPr>
              <a:t>-3</a:t>
            </a:r>
            <a:r>
              <a:rPr lang="it-IT" sz="2400" dirty="0" smtClean="0">
                <a:latin typeface="Tahoma" panose="020B0604030504040204" pitchFamily="34" charset="0"/>
                <a:ea typeface="Tahoma" panose="020B0604030504040204" pitchFamily="34" charset="0"/>
                <a:cs typeface="Tahoma" panose="020B0604030504040204" pitchFamily="34" charset="0"/>
              </a:rPr>
              <a:t>, since </a:t>
            </a:r>
            <a:r>
              <a:rPr lang="en-US" sz="2400" dirty="0">
                <a:latin typeface="Tahoma" panose="020B0604030504040204" pitchFamily="34" charset="0"/>
                <a:ea typeface="Tahoma" panose="020B0604030504040204" pitchFamily="34" charset="0"/>
                <a:cs typeface="Tahoma" panose="020B0604030504040204" pitchFamily="34" charset="0"/>
              </a:rPr>
              <a:t>ln(</a:t>
            </a:r>
            <a:r>
              <a:rPr lang="en-US" sz="2400" i="1" dirty="0" err="1">
                <a:latin typeface="Tahoma" panose="020B0604030504040204" pitchFamily="34" charset="0"/>
                <a:ea typeface="Tahoma" panose="020B0604030504040204" pitchFamily="34" charset="0"/>
                <a:cs typeface="Tahoma" panose="020B0604030504040204" pitchFamily="34" charset="0"/>
              </a:rPr>
              <a:t>D</a:t>
            </a:r>
            <a:r>
              <a:rPr lang="en-US" sz="2400" i="1" baseline="-25000" dirty="0" err="1">
                <a:latin typeface="Tahoma" panose="020B0604030504040204" pitchFamily="34" charset="0"/>
                <a:ea typeface="Tahoma" panose="020B0604030504040204" pitchFamily="34" charset="0"/>
                <a:cs typeface="Tahoma" panose="020B0604030504040204" pitchFamily="34" charset="0"/>
              </a:rPr>
              <a:t>p</a:t>
            </a:r>
            <a:r>
              <a:rPr lang="en-US" sz="2400" dirty="0">
                <a:latin typeface="Tahoma" panose="020B0604030504040204" pitchFamily="34" charset="0"/>
                <a:ea typeface="Tahoma" panose="020B0604030504040204" pitchFamily="34" charset="0"/>
                <a:cs typeface="Tahoma" panose="020B0604030504040204" pitchFamily="34" charset="0"/>
              </a:rPr>
              <a:t>/1</a:t>
            </a:r>
            <a:r>
              <a:rPr lang="en-US" sz="2400" dirty="0" smtClean="0">
                <a:latin typeface="Tahoma" panose="020B0604030504040204" pitchFamily="34" charset="0"/>
                <a:ea typeface="Tahoma" panose="020B0604030504040204" pitchFamily="34" charset="0"/>
                <a:cs typeface="Tahoma" panose="020B0604030504040204" pitchFamily="34" charset="0"/>
              </a:rPr>
              <a:t>) is dimensionless</a:t>
            </a: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The total number concentration of particles is given by:</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Object 41"/>
          <p:cNvGraphicFramePr>
            <a:graphicFrameLocks noChangeAspect="1"/>
          </p:cNvGraphicFramePr>
          <p:nvPr>
            <p:extLst>
              <p:ext uri="{D42A27DB-BD31-4B8C-83A1-F6EECF244321}">
                <p14:modId xmlns:p14="http://schemas.microsoft.com/office/powerpoint/2010/main" val="3659346514"/>
              </p:ext>
            </p:extLst>
          </p:nvPr>
        </p:nvGraphicFramePr>
        <p:xfrm>
          <a:off x="991536" y="4712935"/>
          <a:ext cx="3215165" cy="992998"/>
        </p:xfrm>
        <a:graphic>
          <a:graphicData uri="http://schemas.openxmlformats.org/presentationml/2006/ole">
            <mc:AlternateContent xmlns:mc="http://schemas.openxmlformats.org/markup-compatibility/2006">
              <mc:Choice xmlns:v="urn:schemas-microsoft-com:vml" Requires="v">
                <p:oleObj spid="_x0000_s25005" name="Equation" r:id="rId8" imgW="1523880" imgH="469800" progId="Equation.3">
                  <p:embed/>
                </p:oleObj>
              </mc:Choice>
              <mc:Fallback>
                <p:oleObj name="Equation" r:id="rId8" imgW="1523880" imgH="469800" progId="Equation.3">
                  <p:embed/>
                  <p:pic>
                    <p:nvPicPr>
                      <p:cNvPr id="19" name="Object 41"/>
                      <p:cNvPicPr>
                        <a:picLocks noChangeAspect="1" noChangeArrowheads="1"/>
                      </p:cNvPicPr>
                      <p:nvPr/>
                    </p:nvPicPr>
                    <p:blipFill>
                      <a:blip r:embed="rId9"/>
                      <a:srcRect/>
                      <a:stretch>
                        <a:fillRect/>
                      </a:stretch>
                    </p:blipFill>
                    <p:spPr bwMode="auto">
                      <a:xfrm>
                        <a:off x="991536" y="4712935"/>
                        <a:ext cx="3215165" cy="992998"/>
                      </a:xfrm>
                      <a:prstGeom prst="rect">
                        <a:avLst/>
                      </a:prstGeom>
                      <a:noFill/>
                      <a:ln>
                        <a:noFill/>
                      </a:ln>
                      <a:effectLst/>
                    </p:spPr>
                  </p:pic>
                </p:oleObj>
              </mc:Fallback>
            </mc:AlternateContent>
          </a:graphicData>
        </a:graphic>
      </p:graphicFrame>
      <p:sp>
        <p:nvSpPr>
          <p:cNvPr id="18" name="Rectangle 17"/>
          <p:cNvSpPr/>
          <p:nvPr/>
        </p:nvSpPr>
        <p:spPr>
          <a:xfrm>
            <a:off x="4547286" y="4928420"/>
            <a:ext cx="3618619" cy="1015663"/>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Integral is from –</a:t>
            </a:r>
            <a:r>
              <a:rPr lang="en-US" sz="2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000" dirty="0" smtClean="0">
                <a:latin typeface="Tahoma" panose="020B0604030504040204" pitchFamily="34" charset="0"/>
                <a:ea typeface="Tahoma" panose="020B0604030504040204" pitchFamily="34" charset="0"/>
                <a:cs typeface="Tahoma" panose="020B0604030504040204" pitchFamily="34" charset="0"/>
              </a:rPr>
              <a:t> because the independent variable is </a:t>
            </a:r>
            <a:r>
              <a:rPr lang="en-US" sz="2000" dirty="0" err="1" smtClean="0">
                <a:latin typeface="Tahoma" panose="020B0604030504040204" pitchFamily="34" charset="0"/>
                <a:ea typeface="Tahoma" panose="020B0604030504040204" pitchFamily="34" charset="0"/>
                <a:cs typeface="Tahoma" panose="020B0604030504040204" pitchFamily="34" charset="0"/>
              </a:rPr>
              <a:t>ln</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064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Logarithmic scale based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24141" y="1030520"/>
            <a:ext cx="4681013" cy="5384184"/>
          </a:xfrm>
          <a:prstGeom prst="rect">
            <a:avLst/>
          </a:prstGeom>
        </p:spPr>
      </p:pic>
      <p:cxnSp>
        <p:nvCxnSpPr>
          <p:cNvPr id="6" name="Straight Arrow Connector 5"/>
          <p:cNvCxnSpPr>
            <a:stCxn id="21" idx="1"/>
          </p:cNvCxnSpPr>
          <p:nvPr/>
        </p:nvCxnSpPr>
        <p:spPr bwMode="auto">
          <a:xfrm flipH="1">
            <a:off x="3901898" y="1254419"/>
            <a:ext cx="1225158" cy="377651"/>
          </a:xfrm>
          <a:prstGeom prst="straightConnector1">
            <a:avLst/>
          </a:prstGeom>
          <a:solidFill>
            <a:schemeClr val="accent1"/>
          </a:solidFill>
          <a:ln w="381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4135120" y="2658745"/>
            <a:ext cx="991936" cy="114935"/>
          </a:xfrm>
          <a:prstGeom prst="straightConnector1">
            <a:avLst/>
          </a:prstGeom>
          <a:solidFill>
            <a:schemeClr val="accent1"/>
          </a:solidFill>
          <a:ln w="381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stCxn id="23" idx="1"/>
          </p:cNvCxnSpPr>
          <p:nvPr/>
        </p:nvCxnSpPr>
        <p:spPr bwMode="auto">
          <a:xfrm flipH="1" flipV="1">
            <a:off x="4283803" y="4167530"/>
            <a:ext cx="906489" cy="582418"/>
          </a:xfrm>
          <a:prstGeom prst="straightConnector1">
            <a:avLst/>
          </a:prstGeom>
          <a:solidFill>
            <a:schemeClr val="accent1"/>
          </a:solidFill>
          <a:ln w="381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Object 41"/>
          <p:cNvGraphicFramePr>
            <a:graphicFrameLocks noChangeAspect="1"/>
          </p:cNvGraphicFramePr>
          <p:nvPr>
            <p:extLst>
              <p:ext uri="{D42A27DB-BD31-4B8C-83A1-F6EECF244321}">
                <p14:modId xmlns:p14="http://schemas.microsoft.com/office/powerpoint/2010/main" val="2922833867"/>
              </p:ext>
            </p:extLst>
          </p:nvPr>
        </p:nvGraphicFramePr>
        <p:xfrm>
          <a:off x="5127056" y="1343772"/>
          <a:ext cx="2986407" cy="922346"/>
        </p:xfrm>
        <a:graphic>
          <a:graphicData uri="http://schemas.openxmlformats.org/presentationml/2006/ole">
            <mc:AlternateContent xmlns:mc="http://schemas.openxmlformats.org/markup-compatibility/2006">
              <mc:Choice xmlns:v="urn:schemas-microsoft-com:vml" Requires="v">
                <p:oleObj spid="_x0000_s26015" name="Equation" r:id="rId5" imgW="1523880" imgH="469800" progId="Equation.3">
                  <p:embed/>
                </p:oleObj>
              </mc:Choice>
              <mc:Fallback>
                <p:oleObj name="Equation" r:id="rId5" imgW="1523880" imgH="469800" progId="Equation.3">
                  <p:embed/>
                  <p:pic>
                    <p:nvPicPr>
                      <p:cNvPr id="17" name="Object 41"/>
                      <p:cNvPicPr>
                        <a:picLocks noChangeAspect="1" noChangeArrowheads="1"/>
                      </p:cNvPicPr>
                      <p:nvPr/>
                    </p:nvPicPr>
                    <p:blipFill>
                      <a:blip r:embed="rId6"/>
                      <a:srcRect/>
                      <a:stretch>
                        <a:fillRect/>
                      </a:stretch>
                    </p:blipFill>
                    <p:spPr bwMode="auto">
                      <a:xfrm>
                        <a:off x="5127056" y="1343772"/>
                        <a:ext cx="2986407" cy="922346"/>
                      </a:xfrm>
                      <a:prstGeom prst="rect">
                        <a:avLst/>
                      </a:prstGeom>
                      <a:noFill/>
                      <a:ln>
                        <a:noFill/>
                      </a:ln>
                      <a:effectLst/>
                    </p:spPr>
                  </p:pic>
                </p:oleObj>
              </mc:Fallback>
            </mc:AlternateContent>
          </a:graphicData>
        </a:graphic>
      </p:graphicFrame>
      <p:graphicFrame>
        <p:nvGraphicFramePr>
          <p:cNvPr id="20" name="Object 41"/>
          <p:cNvGraphicFramePr>
            <a:graphicFrameLocks noChangeAspect="1"/>
          </p:cNvGraphicFramePr>
          <p:nvPr>
            <p:extLst>
              <p:ext uri="{D42A27DB-BD31-4B8C-83A1-F6EECF244321}">
                <p14:modId xmlns:p14="http://schemas.microsoft.com/office/powerpoint/2010/main" val="960613995"/>
              </p:ext>
            </p:extLst>
          </p:nvPr>
        </p:nvGraphicFramePr>
        <p:xfrm>
          <a:off x="5115659" y="2658745"/>
          <a:ext cx="3390901" cy="1781175"/>
        </p:xfrm>
        <a:graphic>
          <a:graphicData uri="http://schemas.openxmlformats.org/presentationml/2006/ole">
            <mc:AlternateContent xmlns:mc="http://schemas.openxmlformats.org/markup-compatibility/2006">
              <mc:Choice xmlns:v="urn:schemas-microsoft-com:vml" Requires="v">
                <p:oleObj spid="_x0000_s26016" name="Equation" r:id="rId7" imgW="1841400" imgH="965160" progId="Equation.3">
                  <p:embed/>
                </p:oleObj>
              </mc:Choice>
              <mc:Fallback>
                <p:oleObj name="Equation" r:id="rId7" imgW="1841400" imgH="965160" progId="Equation.3">
                  <p:embed/>
                  <p:pic>
                    <p:nvPicPr>
                      <p:cNvPr id="19" name="Object 41"/>
                      <p:cNvPicPr>
                        <a:picLocks noChangeAspect="1" noChangeArrowheads="1"/>
                      </p:cNvPicPr>
                      <p:nvPr/>
                    </p:nvPicPr>
                    <p:blipFill>
                      <a:blip r:embed="rId8"/>
                      <a:srcRect/>
                      <a:stretch>
                        <a:fillRect/>
                      </a:stretch>
                    </p:blipFill>
                    <p:spPr bwMode="auto">
                      <a:xfrm>
                        <a:off x="5115659" y="2658745"/>
                        <a:ext cx="3390901" cy="1781175"/>
                      </a:xfrm>
                      <a:prstGeom prst="rect">
                        <a:avLst/>
                      </a:prstGeom>
                      <a:noFill/>
                      <a:ln>
                        <a:noFill/>
                      </a:ln>
                      <a:effectLst/>
                    </p:spPr>
                  </p:pic>
                </p:oleObj>
              </mc:Fallback>
            </mc:AlternateContent>
          </a:graphicData>
        </a:graphic>
      </p:graphicFrame>
      <p:sp>
        <p:nvSpPr>
          <p:cNvPr id="21" name="Rectangle 20"/>
          <p:cNvSpPr/>
          <p:nvPr/>
        </p:nvSpPr>
        <p:spPr>
          <a:xfrm>
            <a:off x="5127056" y="1008197"/>
            <a:ext cx="3328411" cy="492443"/>
          </a:xfrm>
          <a:prstGeom prst="rect">
            <a:avLst/>
          </a:prstGeom>
        </p:spPr>
        <p:txBody>
          <a:bodyPr wrap="square">
            <a:spAutoFit/>
          </a:bodyPr>
          <a:lstStyle/>
          <a:p>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Number distribution</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127056" y="2413904"/>
            <a:ext cx="3811912"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Surface area distribution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5190292" y="4512970"/>
            <a:ext cx="2859934" cy="473956"/>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 distribution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Object 41"/>
          <p:cNvGraphicFramePr>
            <a:graphicFrameLocks noChangeAspect="1"/>
          </p:cNvGraphicFramePr>
          <p:nvPr>
            <p:extLst>
              <p:ext uri="{D42A27DB-BD31-4B8C-83A1-F6EECF244321}">
                <p14:modId xmlns:p14="http://schemas.microsoft.com/office/powerpoint/2010/main" val="2783632336"/>
              </p:ext>
            </p:extLst>
          </p:nvPr>
        </p:nvGraphicFramePr>
        <p:xfrm>
          <a:off x="5290730" y="4986926"/>
          <a:ext cx="3484563" cy="1781175"/>
        </p:xfrm>
        <a:graphic>
          <a:graphicData uri="http://schemas.openxmlformats.org/presentationml/2006/ole">
            <mc:AlternateContent xmlns:mc="http://schemas.openxmlformats.org/markup-compatibility/2006">
              <mc:Choice xmlns:v="urn:schemas-microsoft-com:vml" Requires="v">
                <p:oleObj spid="_x0000_s26017" name="Equation" r:id="rId9" imgW="1892160" imgH="965160" progId="Equation.3">
                  <p:embed/>
                </p:oleObj>
              </mc:Choice>
              <mc:Fallback>
                <p:oleObj name="Equation" r:id="rId9" imgW="1892160" imgH="965160" progId="Equation.3">
                  <p:embed/>
                  <p:pic>
                    <p:nvPicPr>
                      <p:cNvPr id="20" name="Object 41"/>
                      <p:cNvPicPr>
                        <a:picLocks noChangeAspect="1" noChangeArrowheads="1"/>
                      </p:cNvPicPr>
                      <p:nvPr/>
                    </p:nvPicPr>
                    <p:blipFill>
                      <a:blip r:embed="rId10"/>
                      <a:srcRect/>
                      <a:stretch>
                        <a:fillRect/>
                      </a:stretch>
                    </p:blipFill>
                    <p:spPr bwMode="auto">
                      <a:xfrm>
                        <a:off x="5290730" y="4986926"/>
                        <a:ext cx="3484563" cy="1781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910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Surface area, volume and mass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0390" y="689173"/>
            <a:ext cx="8993610" cy="1200329"/>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Some aerosol properties depend on the particle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surface area </a:t>
            </a:r>
            <a:r>
              <a:rPr lang="en-US" sz="2400" dirty="0" smtClean="0">
                <a:latin typeface="Tahoma" panose="020B0604030504040204" pitchFamily="34" charset="0"/>
                <a:ea typeface="Tahoma" panose="020B0604030504040204" pitchFamily="34" charset="0"/>
                <a:cs typeface="Tahoma" panose="020B0604030504040204" pitchFamily="34" charset="0"/>
              </a:rPr>
              <a:t>or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a:t>
            </a:r>
            <a:r>
              <a:rPr lang="en-US" sz="2400" dirty="0" smtClean="0">
                <a:latin typeface="Tahoma" panose="020B0604030504040204" pitchFamily="34" charset="0"/>
                <a:ea typeface="Tahoma" panose="020B0604030504040204" pitchFamily="34" charset="0"/>
                <a:cs typeface="Tahoma" panose="020B0604030504040204" pitchFamily="34" charset="0"/>
              </a:rPr>
              <a:t> distribution (rather than particle number) with respect to particle size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157859" y="1893567"/>
            <a:ext cx="5397273"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Surface area distribution function: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41"/>
          <p:cNvGraphicFramePr>
            <a:graphicFrameLocks noChangeAspect="1"/>
          </p:cNvGraphicFramePr>
          <p:nvPr>
            <p:extLst/>
          </p:nvPr>
        </p:nvGraphicFramePr>
        <p:xfrm>
          <a:off x="281674" y="2357723"/>
          <a:ext cx="1616075" cy="452437"/>
        </p:xfrm>
        <a:graphic>
          <a:graphicData uri="http://schemas.openxmlformats.org/presentationml/2006/ole">
            <mc:AlternateContent xmlns:mc="http://schemas.openxmlformats.org/markup-compatibility/2006">
              <mc:Choice xmlns:v="urn:schemas-microsoft-com:vml" Requires="v">
                <p:oleObj spid="_x0000_s44046" name="Equation" r:id="rId4" imgW="863280" imgH="241200" progId="Equation.3">
                  <p:embed/>
                </p:oleObj>
              </mc:Choice>
              <mc:Fallback>
                <p:oleObj name="Equation" r:id="rId4" imgW="863280" imgH="241200" progId="Equation.3">
                  <p:embed/>
                  <p:pic>
                    <p:nvPicPr>
                      <p:cNvPr id="13" name="Object 41"/>
                      <p:cNvPicPr>
                        <a:picLocks noChangeAspect="1" noChangeArrowheads="1"/>
                      </p:cNvPicPr>
                      <p:nvPr/>
                    </p:nvPicPr>
                    <p:blipFill>
                      <a:blip r:embed="rId5"/>
                      <a:srcRect/>
                      <a:stretch>
                        <a:fillRect/>
                      </a:stretch>
                    </p:blipFill>
                    <p:spPr bwMode="auto">
                      <a:xfrm>
                        <a:off x="281674" y="2357723"/>
                        <a:ext cx="1616075" cy="452437"/>
                      </a:xfrm>
                      <a:prstGeom prst="rect">
                        <a:avLst/>
                      </a:prstGeom>
                      <a:noFill/>
                      <a:ln>
                        <a:noFill/>
                      </a:ln>
                      <a:effectLst/>
                    </p:spPr>
                  </p:pic>
                </p:oleObj>
              </mc:Fallback>
            </mc:AlternateContent>
          </a:graphicData>
        </a:graphic>
      </p:graphicFrame>
      <p:sp>
        <p:nvSpPr>
          <p:cNvPr id="14" name="Rectangle 13"/>
          <p:cNvSpPr/>
          <p:nvPr/>
        </p:nvSpPr>
        <p:spPr>
          <a:xfrm>
            <a:off x="1897749" y="2344063"/>
            <a:ext cx="6434900" cy="707886"/>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surface area of particles per cm</a:t>
            </a:r>
            <a:r>
              <a:rPr 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US" sz="2000" dirty="0" smtClean="0">
                <a:latin typeface="Tahoma" panose="020B0604030504040204" pitchFamily="34" charset="0"/>
                <a:ea typeface="Tahoma" panose="020B0604030504040204" pitchFamily="34" charset="0"/>
                <a:cs typeface="Tahoma" panose="020B0604030504040204" pitchFamily="34" charset="0"/>
              </a:rPr>
              <a:t> of air having diameters in the range </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 to (</a:t>
            </a:r>
            <a:r>
              <a:rPr lang="en-US" sz="2000" i="1" dirty="0" err="1">
                <a:latin typeface="Tahoma" panose="020B0604030504040204" pitchFamily="34" charset="0"/>
                <a:ea typeface="Tahoma" panose="020B0604030504040204" pitchFamily="34" charset="0"/>
                <a:cs typeface="Tahoma" panose="020B0604030504040204" pitchFamily="34" charset="0"/>
              </a:rPr>
              <a:t>D</a:t>
            </a:r>
            <a:r>
              <a:rPr lang="en-US" sz="2000" i="1" baseline="-25000" dirty="0" err="1">
                <a:latin typeface="Tahoma" panose="020B0604030504040204" pitchFamily="34" charset="0"/>
                <a:ea typeface="Tahoma" panose="020B0604030504040204" pitchFamily="34" charset="0"/>
                <a:cs typeface="Tahoma" panose="020B0604030504040204" pitchFamily="34" charset="0"/>
              </a:rPr>
              <a:t>p</a:t>
            </a:r>
            <a:r>
              <a:rPr lang="en-US" sz="2000" i="1" baseline="-25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d</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748980" y="3051949"/>
            <a:ext cx="5596612"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spherical particles </a:t>
            </a:r>
          </a:p>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within </a:t>
            </a:r>
            <a:r>
              <a:rPr lang="en-US" sz="2300" dirty="0">
                <a:latin typeface="Tahoma" panose="020B0604030504040204" pitchFamily="34" charset="0"/>
                <a:ea typeface="Tahoma" panose="020B0604030504040204" pitchFamily="34" charset="0"/>
                <a:cs typeface="Tahoma" panose="020B0604030504040204" pitchFamily="34" charset="0"/>
              </a:rPr>
              <a:t>the </a:t>
            </a:r>
            <a:r>
              <a:rPr lang="en-US" sz="2300" dirty="0" smtClean="0">
                <a:latin typeface="Tahoma" panose="020B0604030504040204" pitchFamily="34" charset="0"/>
                <a:ea typeface="Tahoma" panose="020B0604030504040204" pitchFamily="34" charset="0"/>
                <a:cs typeface="Tahoma" panose="020B0604030504040204" pitchFamily="34" charset="0"/>
              </a:rPr>
              <a:t>range </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to </a:t>
            </a:r>
            <a:r>
              <a:rPr lang="en-US" sz="2300" dirty="0" smtClean="0">
                <a:latin typeface="Tahoma" panose="020B0604030504040204" pitchFamily="34" charset="0"/>
                <a:ea typeface="Tahoma" panose="020B0604030504040204" pitchFamily="34" charset="0"/>
                <a:cs typeface="Tahoma" panose="020B0604030504040204" pitchFamily="34" charset="0"/>
              </a:rPr>
              <a:t>(</a:t>
            </a:r>
            <a:r>
              <a:rPr lang="en-US" sz="2300" i="1" dirty="0" err="1">
                <a:latin typeface="Tahoma" panose="020B0604030504040204" pitchFamily="34" charset="0"/>
                <a:ea typeface="Tahoma" panose="020B0604030504040204" pitchFamily="34" charset="0"/>
                <a:cs typeface="Tahoma" panose="020B0604030504040204" pitchFamily="34" charset="0"/>
              </a:rPr>
              <a:t>D</a:t>
            </a:r>
            <a:r>
              <a:rPr lang="en-US" sz="2300" i="1" baseline="-25000" dirty="0" err="1">
                <a:latin typeface="Tahoma" panose="020B0604030504040204" pitchFamily="34" charset="0"/>
                <a:ea typeface="Tahoma" panose="020B0604030504040204" pitchFamily="34" charset="0"/>
                <a:cs typeface="Tahoma" panose="020B0604030504040204" pitchFamily="34" charset="0"/>
              </a:rPr>
              <a:t>p</a:t>
            </a:r>
            <a:r>
              <a:rPr lang="en-US" sz="2300" i="1" baseline="-25000" dirty="0">
                <a:latin typeface="Tahoma" panose="020B0604030504040204" pitchFamily="34" charset="0"/>
                <a:ea typeface="Tahoma" panose="020B0604030504040204" pitchFamily="34" charset="0"/>
                <a:cs typeface="Tahoma" panose="020B0604030504040204" pitchFamily="34" charset="0"/>
              </a:rPr>
              <a:t> </a:t>
            </a:r>
            <a:r>
              <a:rPr lang="en-US" sz="2300" dirty="0" smtClean="0">
                <a:latin typeface="Tahoma" panose="020B0604030504040204" pitchFamily="34" charset="0"/>
                <a:ea typeface="Tahoma" panose="020B0604030504040204" pitchFamily="34" charset="0"/>
                <a:cs typeface="Tahoma" panose="020B0604030504040204" pitchFamily="34" charset="0"/>
              </a:rPr>
              <a:t>+</a:t>
            </a:r>
            <a:r>
              <a:rPr lang="en-US" sz="2300" dirty="0" err="1" smtClean="0">
                <a:latin typeface="Tahoma" panose="020B0604030504040204" pitchFamily="34" charset="0"/>
                <a:ea typeface="Tahoma" panose="020B0604030504040204" pitchFamily="34" charset="0"/>
                <a:cs typeface="Tahoma" panose="020B0604030504040204" pitchFamily="34" charset="0"/>
              </a:rPr>
              <a:t>d</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the diameter is constant and equal to </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41"/>
          <p:cNvGraphicFramePr>
            <a:graphicFrameLocks noChangeAspect="1"/>
          </p:cNvGraphicFramePr>
          <p:nvPr>
            <p:extLst/>
          </p:nvPr>
        </p:nvGraphicFramePr>
        <p:xfrm>
          <a:off x="4807152" y="4446441"/>
          <a:ext cx="546100" cy="476250"/>
        </p:xfrm>
        <a:graphic>
          <a:graphicData uri="http://schemas.openxmlformats.org/presentationml/2006/ole">
            <mc:AlternateContent xmlns:mc="http://schemas.openxmlformats.org/markup-compatibility/2006">
              <mc:Choice xmlns:v="urn:schemas-microsoft-com:vml" Requires="v">
                <p:oleObj spid="_x0000_s44047" name="Equation" r:id="rId6" imgW="291960" imgH="253800" progId="Equation.3">
                  <p:embed/>
                </p:oleObj>
              </mc:Choice>
              <mc:Fallback>
                <p:oleObj name="Equation" r:id="rId6" imgW="291960" imgH="253800" progId="Equation.3">
                  <p:embed/>
                  <p:pic>
                    <p:nvPicPr>
                      <p:cNvPr id="16" name="Object 41"/>
                      <p:cNvPicPr>
                        <a:picLocks noChangeAspect="1" noChangeArrowheads="1"/>
                      </p:cNvPicPr>
                      <p:nvPr/>
                    </p:nvPicPr>
                    <p:blipFill>
                      <a:blip r:embed="rId7"/>
                      <a:srcRect/>
                      <a:stretch>
                        <a:fillRect/>
                      </a:stretch>
                    </p:blipFill>
                    <p:spPr bwMode="auto">
                      <a:xfrm>
                        <a:off x="4807152" y="4446441"/>
                        <a:ext cx="546100" cy="476250"/>
                      </a:xfrm>
                      <a:prstGeom prst="rect">
                        <a:avLst/>
                      </a:prstGeom>
                      <a:noFill/>
                      <a:ln>
                        <a:noFill/>
                      </a:ln>
                      <a:effectLst/>
                    </p:spPr>
                  </p:pic>
                </p:oleObj>
              </mc:Fallback>
            </mc:AlternateContent>
          </a:graphicData>
        </a:graphic>
      </p:graphicFrame>
      <p:sp>
        <p:nvSpPr>
          <p:cNvPr id="17" name="Rectangle 16"/>
          <p:cNvSpPr/>
          <p:nvPr/>
        </p:nvSpPr>
        <p:spPr>
          <a:xfrm>
            <a:off x="253241" y="3202938"/>
            <a:ext cx="1612440" cy="461665"/>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Assuming:</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99" y="4464912"/>
            <a:ext cx="5454108" cy="446276"/>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Each particle has a surface area=</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9" name="Object 41"/>
          <p:cNvGraphicFramePr>
            <a:graphicFrameLocks noChangeAspect="1"/>
          </p:cNvGraphicFramePr>
          <p:nvPr>
            <p:extLst/>
          </p:nvPr>
        </p:nvGraphicFramePr>
        <p:xfrm>
          <a:off x="4479658" y="5265738"/>
          <a:ext cx="1924050" cy="476250"/>
        </p:xfrm>
        <a:graphic>
          <a:graphicData uri="http://schemas.openxmlformats.org/presentationml/2006/ole">
            <mc:AlternateContent xmlns:mc="http://schemas.openxmlformats.org/markup-compatibility/2006">
              <mc:Choice xmlns:v="urn:schemas-microsoft-com:vml" Requires="v">
                <p:oleObj spid="_x0000_s44048" name="Equation" r:id="rId8" imgW="1028520" imgH="253800" progId="Equation.3">
                  <p:embed/>
                </p:oleObj>
              </mc:Choice>
              <mc:Fallback>
                <p:oleObj name="Equation" r:id="rId8" imgW="1028520" imgH="253800" progId="Equation.3">
                  <p:embed/>
                  <p:pic>
                    <p:nvPicPr>
                      <p:cNvPr id="19" name="Object 41"/>
                      <p:cNvPicPr>
                        <a:picLocks noChangeAspect="1" noChangeArrowheads="1"/>
                      </p:cNvPicPr>
                      <p:nvPr/>
                    </p:nvPicPr>
                    <p:blipFill>
                      <a:blip r:embed="rId9"/>
                      <a:srcRect/>
                      <a:stretch>
                        <a:fillRect/>
                      </a:stretch>
                    </p:blipFill>
                    <p:spPr bwMode="auto">
                      <a:xfrm>
                        <a:off x="4479658" y="5265738"/>
                        <a:ext cx="1924050" cy="476250"/>
                      </a:xfrm>
                      <a:prstGeom prst="rect">
                        <a:avLst/>
                      </a:prstGeom>
                      <a:noFill/>
                      <a:ln>
                        <a:noFill/>
                      </a:ln>
                      <a:effectLst/>
                    </p:spPr>
                  </p:pic>
                </p:oleObj>
              </mc:Fallback>
            </mc:AlternateContent>
          </a:graphicData>
        </a:graphic>
      </p:graphicFrame>
      <p:sp>
        <p:nvSpPr>
          <p:cNvPr id="20" name="Rectangle 19"/>
          <p:cNvSpPr/>
          <p:nvPr/>
        </p:nvSpPr>
        <p:spPr>
          <a:xfrm>
            <a:off x="-7236" y="4893811"/>
            <a:ext cx="5454109" cy="800219"/>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There are                  in this size range, so their surface area is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41"/>
          <p:cNvGraphicFramePr>
            <a:graphicFrameLocks noChangeAspect="1"/>
          </p:cNvGraphicFramePr>
          <p:nvPr>
            <p:extLst/>
          </p:nvPr>
        </p:nvGraphicFramePr>
        <p:xfrm>
          <a:off x="1816164" y="4902828"/>
          <a:ext cx="1401762" cy="452438"/>
        </p:xfrm>
        <a:graphic>
          <a:graphicData uri="http://schemas.openxmlformats.org/presentationml/2006/ole">
            <mc:AlternateContent xmlns:mc="http://schemas.openxmlformats.org/markup-compatibility/2006">
              <mc:Choice xmlns:v="urn:schemas-microsoft-com:vml" Requires="v">
                <p:oleObj spid="_x0000_s44049" name="Equation" r:id="rId10" imgW="749160" imgH="241200" progId="Equation.3">
                  <p:embed/>
                </p:oleObj>
              </mc:Choice>
              <mc:Fallback>
                <p:oleObj name="Equation" r:id="rId10" imgW="749160" imgH="241200" progId="Equation.3">
                  <p:embed/>
                  <p:pic>
                    <p:nvPicPr>
                      <p:cNvPr id="21" name="Object 41"/>
                      <p:cNvPicPr>
                        <a:picLocks noChangeAspect="1" noChangeArrowheads="1"/>
                      </p:cNvPicPr>
                      <p:nvPr/>
                    </p:nvPicPr>
                    <p:blipFill>
                      <a:blip r:embed="rId11"/>
                      <a:srcRect/>
                      <a:stretch>
                        <a:fillRect/>
                      </a:stretch>
                    </p:blipFill>
                    <p:spPr bwMode="auto">
                      <a:xfrm>
                        <a:off x="1816164" y="4902828"/>
                        <a:ext cx="1401762" cy="452438"/>
                      </a:xfrm>
                      <a:prstGeom prst="rect">
                        <a:avLst/>
                      </a:prstGeom>
                      <a:noFill/>
                      <a:ln>
                        <a:noFill/>
                      </a:ln>
                      <a:effectLst/>
                    </p:spPr>
                  </p:pic>
                </p:oleObj>
              </mc:Fallback>
            </mc:AlternateContent>
          </a:graphicData>
        </a:graphic>
      </p:graphicFrame>
      <p:sp>
        <p:nvSpPr>
          <p:cNvPr id="7" name="Down Arrow 6"/>
          <p:cNvSpPr/>
          <p:nvPr/>
        </p:nvSpPr>
        <p:spPr bwMode="auto">
          <a:xfrm>
            <a:off x="3895106" y="4206111"/>
            <a:ext cx="522515" cy="241789"/>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4" name="Object 41"/>
          <p:cNvGraphicFramePr>
            <a:graphicFrameLocks noChangeAspect="1"/>
          </p:cNvGraphicFramePr>
          <p:nvPr>
            <p:extLst/>
          </p:nvPr>
        </p:nvGraphicFramePr>
        <p:xfrm>
          <a:off x="6383468" y="4726274"/>
          <a:ext cx="2590800" cy="476250"/>
        </p:xfrm>
        <a:graphic>
          <a:graphicData uri="http://schemas.openxmlformats.org/presentationml/2006/ole">
            <mc:AlternateContent xmlns:mc="http://schemas.openxmlformats.org/markup-compatibility/2006">
              <mc:Choice xmlns:v="urn:schemas-microsoft-com:vml" Requires="v">
                <p:oleObj spid="_x0000_s44050" name="Equation" r:id="rId12" imgW="1384200" imgH="253800" progId="Equation.3">
                  <p:embed/>
                </p:oleObj>
              </mc:Choice>
              <mc:Fallback>
                <p:oleObj name="Equation" r:id="rId12" imgW="1384200" imgH="253800" progId="Equation.3">
                  <p:embed/>
                  <p:pic>
                    <p:nvPicPr>
                      <p:cNvPr id="24" name="Object 41"/>
                      <p:cNvPicPr>
                        <a:picLocks noChangeAspect="1" noChangeArrowheads="1"/>
                      </p:cNvPicPr>
                      <p:nvPr/>
                    </p:nvPicPr>
                    <p:blipFill>
                      <a:blip r:embed="rId13"/>
                      <a:srcRect/>
                      <a:stretch>
                        <a:fillRect/>
                      </a:stretch>
                    </p:blipFill>
                    <p:spPr bwMode="auto">
                      <a:xfrm>
                        <a:off x="6383468" y="4726274"/>
                        <a:ext cx="2590800" cy="476250"/>
                      </a:xfrm>
                      <a:prstGeom prst="rect">
                        <a:avLst/>
                      </a:prstGeom>
                      <a:noFill/>
                      <a:ln>
                        <a:noFill/>
                      </a:ln>
                      <a:effectLst/>
                    </p:spPr>
                  </p:pic>
                </p:oleObj>
              </mc:Fallback>
            </mc:AlternateContent>
          </a:graphicData>
        </a:graphic>
      </p:graphicFrame>
      <p:sp>
        <p:nvSpPr>
          <p:cNvPr id="25" name="Rectangle 24"/>
          <p:cNvSpPr/>
          <p:nvPr/>
        </p:nvSpPr>
        <p:spPr>
          <a:xfrm>
            <a:off x="6800368" y="5202524"/>
            <a:ext cx="2176684"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unit: </a:t>
            </a:r>
            <a:r>
              <a:rPr lang="en-US" sz="2300" dirty="0" smtClean="0">
                <a:latin typeface="Tahoma" panose="020B0604030504040204" pitchFamily="34" charset="0"/>
                <a:ea typeface="Tahoma" panose="020B0604030504040204" pitchFamily="34" charset="0"/>
                <a:cs typeface="Tahoma" panose="020B0604030504040204" pitchFamily="34" charset="0"/>
              </a:rPr>
              <a:t>m</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cm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endParaRPr lang="en-US" sz="23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6" name="Down Arrow 25"/>
          <p:cNvSpPr/>
          <p:nvPr/>
        </p:nvSpPr>
        <p:spPr bwMode="auto">
          <a:xfrm rot="16200000">
            <a:off x="5837315" y="4711565"/>
            <a:ext cx="364731" cy="50566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p:nvPr/>
        </p:nvSpPr>
        <p:spPr>
          <a:xfrm>
            <a:off x="4828316" y="5796906"/>
            <a:ext cx="4145951"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total surface area of aerosol per 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of air (unit: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m</a:t>
            </a:r>
            <a:r>
              <a:rPr lang="en-US" sz="2200" baseline="30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rPr>
              <a:t>)</a:t>
            </a:r>
            <a:endParaRPr lang="en-US" sz="22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41"/>
          <p:cNvGraphicFramePr>
            <a:graphicFrameLocks noChangeAspect="1"/>
          </p:cNvGraphicFramePr>
          <p:nvPr>
            <p:extLst/>
          </p:nvPr>
        </p:nvGraphicFramePr>
        <p:xfrm>
          <a:off x="394861" y="5709816"/>
          <a:ext cx="4327525" cy="904875"/>
        </p:xfrm>
        <a:graphic>
          <a:graphicData uri="http://schemas.openxmlformats.org/presentationml/2006/ole">
            <mc:AlternateContent xmlns:mc="http://schemas.openxmlformats.org/markup-compatibility/2006">
              <mc:Choice xmlns:v="urn:schemas-microsoft-com:vml" Requires="v">
                <p:oleObj spid="_x0000_s44051" name="Equation" r:id="rId14" imgW="2311200" imgH="482400" progId="Equation.3">
                  <p:embed/>
                </p:oleObj>
              </mc:Choice>
              <mc:Fallback>
                <p:oleObj name="Equation" r:id="rId14" imgW="2311200" imgH="482400" progId="Equation.3">
                  <p:embed/>
                  <p:pic>
                    <p:nvPicPr>
                      <p:cNvPr id="28" name="Object 41"/>
                      <p:cNvPicPr>
                        <a:picLocks noChangeAspect="1" noChangeArrowheads="1"/>
                      </p:cNvPicPr>
                      <p:nvPr/>
                    </p:nvPicPr>
                    <p:blipFill>
                      <a:blip r:embed="rId15"/>
                      <a:srcRect/>
                      <a:stretch>
                        <a:fillRect/>
                      </a:stretch>
                    </p:blipFill>
                    <p:spPr bwMode="auto">
                      <a:xfrm>
                        <a:off x="394861" y="5709816"/>
                        <a:ext cx="4327525" cy="904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316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7" grpId="0" animBg="1"/>
      <p:bldP spid="25" grpId="0"/>
      <p:bldP spid="26" grpId="0" animBg="1"/>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Surface area, volume and mass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3241" y="986958"/>
            <a:ext cx="5397273"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 distribution function: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41"/>
          <p:cNvGraphicFramePr>
            <a:graphicFrameLocks noChangeAspect="1"/>
          </p:cNvGraphicFramePr>
          <p:nvPr>
            <p:extLst/>
          </p:nvPr>
        </p:nvGraphicFramePr>
        <p:xfrm>
          <a:off x="265113" y="1514475"/>
          <a:ext cx="1639887" cy="452438"/>
        </p:xfrm>
        <a:graphic>
          <a:graphicData uri="http://schemas.openxmlformats.org/presentationml/2006/ole">
            <mc:AlternateContent xmlns:mc="http://schemas.openxmlformats.org/markup-compatibility/2006">
              <mc:Choice xmlns:v="urn:schemas-microsoft-com:vml" Requires="v">
                <p:oleObj spid="_x0000_s45070" name="Equation" r:id="rId4" imgW="876240" imgH="241200" progId="Equation.3">
                  <p:embed/>
                </p:oleObj>
              </mc:Choice>
              <mc:Fallback>
                <p:oleObj name="Equation" r:id="rId4" imgW="876240" imgH="241200" progId="Equation.3">
                  <p:embed/>
                  <p:pic>
                    <p:nvPicPr>
                      <p:cNvPr id="13" name="Object 41"/>
                      <p:cNvPicPr>
                        <a:picLocks noChangeAspect="1" noChangeArrowheads="1"/>
                      </p:cNvPicPr>
                      <p:nvPr/>
                    </p:nvPicPr>
                    <p:blipFill>
                      <a:blip r:embed="rId5"/>
                      <a:srcRect/>
                      <a:stretch>
                        <a:fillRect/>
                      </a:stretch>
                    </p:blipFill>
                    <p:spPr bwMode="auto">
                      <a:xfrm>
                        <a:off x="265113" y="1514475"/>
                        <a:ext cx="1639887" cy="452438"/>
                      </a:xfrm>
                      <a:prstGeom prst="rect">
                        <a:avLst/>
                      </a:prstGeom>
                      <a:noFill/>
                      <a:ln>
                        <a:noFill/>
                      </a:ln>
                      <a:effectLst/>
                    </p:spPr>
                  </p:pic>
                </p:oleObj>
              </mc:Fallback>
            </mc:AlternateContent>
          </a:graphicData>
        </a:graphic>
      </p:graphicFrame>
      <p:sp>
        <p:nvSpPr>
          <p:cNvPr id="14" name="Rectangle 13"/>
          <p:cNvSpPr/>
          <p:nvPr/>
        </p:nvSpPr>
        <p:spPr>
          <a:xfrm>
            <a:off x="1893066" y="1500483"/>
            <a:ext cx="6434900" cy="707886"/>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Volume of particles per cm</a:t>
            </a:r>
            <a:r>
              <a:rPr 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US" sz="2000" dirty="0" smtClean="0">
                <a:latin typeface="Tahoma" panose="020B0604030504040204" pitchFamily="34" charset="0"/>
                <a:ea typeface="Tahoma" panose="020B0604030504040204" pitchFamily="34" charset="0"/>
                <a:cs typeface="Tahoma" panose="020B0604030504040204" pitchFamily="34" charset="0"/>
              </a:rPr>
              <a:t> of air having diameters in the range </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 to (</a:t>
            </a:r>
            <a:r>
              <a:rPr lang="en-US" sz="2000" i="1" dirty="0" err="1">
                <a:latin typeface="Tahoma" panose="020B0604030504040204" pitchFamily="34" charset="0"/>
                <a:ea typeface="Tahoma" panose="020B0604030504040204" pitchFamily="34" charset="0"/>
                <a:cs typeface="Tahoma" panose="020B0604030504040204" pitchFamily="34" charset="0"/>
              </a:rPr>
              <a:t>D</a:t>
            </a:r>
            <a:r>
              <a:rPr lang="en-US" sz="2000" i="1" baseline="-25000" dirty="0" err="1">
                <a:latin typeface="Tahoma" panose="020B0604030504040204" pitchFamily="34" charset="0"/>
                <a:ea typeface="Tahoma" panose="020B0604030504040204" pitchFamily="34" charset="0"/>
                <a:cs typeface="Tahoma" panose="020B0604030504040204" pitchFamily="34" charset="0"/>
              </a:rPr>
              <a:t>p</a:t>
            </a:r>
            <a:r>
              <a:rPr lang="en-US" sz="2000" i="1" baseline="-25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d</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816164" y="2251042"/>
            <a:ext cx="5596612" cy="1154162"/>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spherical particles </a:t>
            </a:r>
          </a:p>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within </a:t>
            </a:r>
            <a:r>
              <a:rPr lang="en-US" sz="2300" dirty="0">
                <a:latin typeface="Tahoma" panose="020B0604030504040204" pitchFamily="34" charset="0"/>
                <a:ea typeface="Tahoma" panose="020B0604030504040204" pitchFamily="34" charset="0"/>
                <a:cs typeface="Tahoma" panose="020B0604030504040204" pitchFamily="34" charset="0"/>
              </a:rPr>
              <a:t>the </a:t>
            </a:r>
            <a:r>
              <a:rPr lang="en-US" sz="2300" dirty="0" smtClean="0">
                <a:latin typeface="Tahoma" panose="020B0604030504040204" pitchFamily="34" charset="0"/>
                <a:ea typeface="Tahoma" panose="020B0604030504040204" pitchFamily="34" charset="0"/>
                <a:cs typeface="Tahoma" panose="020B0604030504040204" pitchFamily="34" charset="0"/>
              </a:rPr>
              <a:t>range </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a:t>
            </a:r>
            <a:r>
              <a:rPr lang="en-US" sz="2300" dirty="0">
                <a:latin typeface="Tahoma" panose="020B0604030504040204" pitchFamily="34" charset="0"/>
                <a:ea typeface="Tahoma" panose="020B0604030504040204" pitchFamily="34" charset="0"/>
                <a:cs typeface="Tahoma" panose="020B0604030504040204" pitchFamily="34" charset="0"/>
              </a:rPr>
              <a:t>to </a:t>
            </a:r>
            <a:r>
              <a:rPr lang="en-US" sz="2300" dirty="0" smtClean="0">
                <a:latin typeface="Tahoma" panose="020B0604030504040204" pitchFamily="34" charset="0"/>
                <a:ea typeface="Tahoma" panose="020B0604030504040204" pitchFamily="34" charset="0"/>
                <a:cs typeface="Tahoma" panose="020B0604030504040204" pitchFamily="34" charset="0"/>
              </a:rPr>
              <a:t>(</a:t>
            </a:r>
            <a:r>
              <a:rPr lang="en-US" sz="2300" i="1" dirty="0" err="1">
                <a:latin typeface="Tahoma" panose="020B0604030504040204" pitchFamily="34" charset="0"/>
                <a:ea typeface="Tahoma" panose="020B0604030504040204" pitchFamily="34" charset="0"/>
                <a:cs typeface="Tahoma" panose="020B0604030504040204" pitchFamily="34" charset="0"/>
              </a:rPr>
              <a:t>D</a:t>
            </a:r>
            <a:r>
              <a:rPr lang="en-US" sz="2300" i="1" baseline="-25000" dirty="0" err="1">
                <a:latin typeface="Tahoma" panose="020B0604030504040204" pitchFamily="34" charset="0"/>
                <a:ea typeface="Tahoma" panose="020B0604030504040204" pitchFamily="34" charset="0"/>
                <a:cs typeface="Tahoma" panose="020B0604030504040204" pitchFamily="34" charset="0"/>
              </a:rPr>
              <a:t>p</a:t>
            </a:r>
            <a:r>
              <a:rPr lang="en-US" sz="2300" i="1" baseline="-25000" dirty="0">
                <a:latin typeface="Tahoma" panose="020B0604030504040204" pitchFamily="34" charset="0"/>
                <a:ea typeface="Tahoma" panose="020B0604030504040204" pitchFamily="34" charset="0"/>
                <a:cs typeface="Tahoma" panose="020B0604030504040204" pitchFamily="34" charset="0"/>
              </a:rPr>
              <a:t> </a:t>
            </a:r>
            <a:r>
              <a:rPr lang="en-US" sz="2300" dirty="0" smtClean="0">
                <a:latin typeface="Tahoma" panose="020B0604030504040204" pitchFamily="34" charset="0"/>
                <a:ea typeface="Tahoma" panose="020B0604030504040204" pitchFamily="34" charset="0"/>
                <a:cs typeface="Tahoma" panose="020B0604030504040204" pitchFamily="34" charset="0"/>
              </a:rPr>
              <a:t>+</a:t>
            </a:r>
            <a:r>
              <a:rPr lang="en-US" sz="2300" dirty="0" err="1" smtClean="0">
                <a:latin typeface="Tahoma" panose="020B0604030504040204" pitchFamily="34" charset="0"/>
                <a:ea typeface="Tahoma" panose="020B0604030504040204" pitchFamily="34" charset="0"/>
                <a:cs typeface="Tahoma" panose="020B0604030504040204" pitchFamily="34" charset="0"/>
              </a:rPr>
              <a:t>d</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300" dirty="0" smtClean="0">
                <a:latin typeface="Tahoma" panose="020B0604030504040204" pitchFamily="34" charset="0"/>
                <a:ea typeface="Tahoma" panose="020B0604030504040204" pitchFamily="34" charset="0"/>
                <a:cs typeface="Tahoma" panose="020B0604030504040204" pitchFamily="34" charset="0"/>
              </a:rPr>
              <a:t>) the diameter is constant and equal to </a:t>
            </a:r>
            <a:r>
              <a:rPr lang="en-US" sz="2300" i="1" dirty="0" err="1" smtClean="0">
                <a:latin typeface="Tahoma" panose="020B0604030504040204" pitchFamily="34" charset="0"/>
                <a:ea typeface="Tahoma" panose="020B0604030504040204" pitchFamily="34" charset="0"/>
                <a:cs typeface="Tahoma" panose="020B0604030504040204" pitchFamily="34" charset="0"/>
              </a:rPr>
              <a:t>D</a:t>
            </a:r>
            <a:r>
              <a:rPr lang="en-US" sz="2300" i="1" baseline="-25000" dirty="0" err="1" smtClean="0">
                <a:latin typeface="Tahoma" panose="020B0604030504040204" pitchFamily="34" charset="0"/>
                <a:ea typeface="Tahoma" panose="020B0604030504040204" pitchFamily="34" charset="0"/>
                <a:cs typeface="Tahoma" panose="020B0604030504040204" pitchFamily="34" charset="0"/>
              </a:rPr>
              <a:t>p</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41"/>
          <p:cNvGraphicFramePr>
            <a:graphicFrameLocks noChangeAspect="1"/>
          </p:cNvGraphicFramePr>
          <p:nvPr>
            <p:extLst/>
          </p:nvPr>
        </p:nvGraphicFramePr>
        <p:xfrm>
          <a:off x="4174732" y="3653174"/>
          <a:ext cx="879475" cy="476250"/>
        </p:xfrm>
        <a:graphic>
          <a:graphicData uri="http://schemas.openxmlformats.org/presentationml/2006/ole">
            <mc:AlternateContent xmlns:mc="http://schemas.openxmlformats.org/markup-compatibility/2006">
              <mc:Choice xmlns:v="urn:schemas-microsoft-com:vml" Requires="v">
                <p:oleObj spid="_x0000_s45071" name="Equation" r:id="rId6" imgW="469800" imgH="253800" progId="Equation.3">
                  <p:embed/>
                </p:oleObj>
              </mc:Choice>
              <mc:Fallback>
                <p:oleObj name="Equation" r:id="rId6" imgW="469800" imgH="253800" progId="Equation.3">
                  <p:embed/>
                  <p:pic>
                    <p:nvPicPr>
                      <p:cNvPr id="16" name="Object 41"/>
                      <p:cNvPicPr>
                        <a:picLocks noChangeAspect="1" noChangeArrowheads="1"/>
                      </p:cNvPicPr>
                      <p:nvPr/>
                    </p:nvPicPr>
                    <p:blipFill>
                      <a:blip r:embed="rId7"/>
                      <a:srcRect/>
                      <a:stretch>
                        <a:fillRect/>
                      </a:stretch>
                    </p:blipFill>
                    <p:spPr bwMode="auto">
                      <a:xfrm>
                        <a:off x="4174732" y="3653174"/>
                        <a:ext cx="879475" cy="476250"/>
                      </a:xfrm>
                      <a:prstGeom prst="rect">
                        <a:avLst/>
                      </a:prstGeom>
                      <a:noFill/>
                      <a:ln>
                        <a:noFill/>
                      </a:ln>
                      <a:effectLst/>
                    </p:spPr>
                  </p:pic>
                </p:oleObj>
              </mc:Fallback>
            </mc:AlternateContent>
          </a:graphicData>
        </a:graphic>
      </p:graphicFrame>
      <p:sp>
        <p:nvSpPr>
          <p:cNvPr id="17" name="Rectangle 16"/>
          <p:cNvSpPr/>
          <p:nvPr/>
        </p:nvSpPr>
        <p:spPr>
          <a:xfrm>
            <a:off x="320425" y="2402031"/>
            <a:ext cx="1612440" cy="461665"/>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Assuming:</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0" y="3622627"/>
            <a:ext cx="5454108" cy="446276"/>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Each particle has a volume =</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0" y="4039051"/>
            <a:ext cx="5454109" cy="800219"/>
          </a:xfrm>
          <a:prstGeom prst="rect">
            <a:avLst/>
          </a:prstGeom>
        </p:spPr>
        <p:txBody>
          <a:bodyPr wrap="square">
            <a:spAutoFit/>
          </a:bodyPr>
          <a:lstStyle/>
          <a:p>
            <a:pPr marL="342900" indent="-342900">
              <a:buFont typeface="Arial" panose="020B0604020202020204" pitchFamily="34" charset="0"/>
              <a:buChar char="•"/>
            </a:pPr>
            <a:r>
              <a:rPr lang="en-US" sz="2300" dirty="0" smtClean="0">
                <a:latin typeface="Tahoma" panose="020B0604030504040204" pitchFamily="34" charset="0"/>
                <a:ea typeface="Tahoma" panose="020B0604030504040204" pitchFamily="34" charset="0"/>
                <a:cs typeface="Tahoma" panose="020B0604030504040204" pitchFamily="34" charset="0"/>
              </a:rPr>
              <a:t>There are                  in this size range, so their volume is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ject 41"/>
          <p:cNvGraphicFramePr>
            <a:graphicFrameLocks noChangeAspect="1"/>
          </p:cNvGraphicFramePr>
          <p:nvPr>
            <p:extLst/>
          </p:nvPr>
        </p:nvGraphicFramePr>
        <p:xfrm>
          <a:off x="1816164" y="4044898"/>
          <a:ext cx="1401762" cy="452438"/>
        </p:xfrm>
        <a:graphic>
          <a:graphicData uri="http://schemas.openxmlformats.org/presentationml/2006/ole">
            <mc:AlternateContent xmlns:mc="http://schemas.openxmlformats.org/markup-compatibility/2006">
              <mc:Choice xmlns:v="urn:schemas-microsoft-com:vml" Requires="v">
                <p:oleObj spid="_x0000_s45072" name="Equation" r:id="rId8" imgW="749160" imgH="241200" progId="Equation.3">
                  <p:embed/>
                </p:oleObj>
              </mc:Choice>
              <mc:Fallback>
                <p:oleObj name="Equation" r:id="rId8" imgW="749160" imgH="241200" progId="Equation.3">
                  <p:embed/>
                  <p:pic>
                    <p:nvPicPr>
                      <p:cNvPr id="21" name="Object 41"/>
                      <p:cNvPicPr>
                        <a:picLocks noChangeAspect="1" noChangeArrowheads="1"/>
                      </p:cNvPicPr>
                      <p:nvPr/>
                    </p:nvPicPr>
                    <p:blipFill>
                      <a:blip r:embed="rId9"/>
                      <a:srcRect/>
                      <a:stretch>
                        <a:fillRect/>
                      </a:stretch>
                    </p:blipFill>
                    <p:spPr bwMode="auto">
                      <a:xfrm>
                        <a:off x="1816164" y="4044898"/>
                        <a:ext cx="1401762" cy="452438"/>
                      </a:xfrm>
                      <a:prstGeom prst="rect">
                        <a:avLst/>
                      </a:prstGeom>
                      <a:noFill/>
                      <a:ln>
                        <a:noFill/>
                      </a:ln>
                      <a:effectLst/>
                    </p:spPr>
                  </p:pic>
                </p:oleObj>
              </mc:Fallback>
            </mc:AlternateContent>
          </a:graphicData>
        </a:graphic>
      </p:graphicFrame>
      <p:sp>
        <p:nvSpPr>
          <p:cNvPr id="7" name="Down Arrow 6"/>
          <p:cNvSpPr/>
          <p:nvPr/>
        </p:nvSpPr>
        <p:spPr bwMode="auto">
          <a:xfrm>
            <a:off x="3957143" y="3385453"/>
            <a:ext cx="522515" cy="241789"/>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4" name="Object 41"/>
          <p:cNvGraphicFramePr>
            <a:graphicFrameLocks noChangeAspect="1"/>
          </p:cNvGraphicFramePr>
          <p:nvPr>
            <p:extLst/>
          </p:nvPr>
        </p:nvGraphicFramePr>
        <p:xfrm>
          <a:off x="5968650" y="3734952"/>
          <a:ext cx="2638425" cy="738187"/>
        </p:xfrm>
        <a:graphic>
          <a:graphicData uri="http://schemas.openxmlformats.org/presentationml/2006/ole">
            <mc:AlternateContent xmlns:mc="http://schemas.openxmlformats.org/markup-compatibility/2006">
              <mc:Choice xmlns:v="urn:schemas-microsoft-com:vml" Requires="v">
                <p:oleObj spid="_x0000_s45073" name="Equation" r:id="rId10" imgW="1409400" imgH="393480" progId="Equation.3">
                  <p:embed/>
                </p:oleObj>
              </mc:Choice>
              <mc:Fallback>
                <p:oleObj name="Equation" r:id="rId10" imgW="1409400" imgH="393480" progId="Equation.3">
                  <p:embed/>
                  <p:pic>
                    <p:nvPicPr>
                      <p:cNvPr id="24" name="Object 41"/>
                      <p:cNvPicPr>
                        <a:picLocks noChangeAspect="1" noChangeArrowheads="1"/>
                      </p:cNvPicPr>
                      <p:nvPr/>
                    </p:nvPicPr>
                    <p:blipFill>
                      <a:blip r:embed="rId11"/>
                      <a:srcRect/>
                      <a:stretch>
                        <a:fillRect/>
                      </a:stretch>
                    </p:blipFill>
                    <p:spPr bwMode="auto">
                      <a:xfrm>
                        <a:off x="5968650" y="3734952"/>
                        <a:ext cx="2638425" cy="738187"/>
                      </a:xfrm>
                      <a:prstGeom prst="rect">
                        <a:avLst/>
                      </a:prstGeom>
                      <a:noFill/>
                      <a:ln>
                        <a:noFill/>
                      </a:ln>
                      <a:effectLst/>
                    </p:spPr>
                  </p:pic>
                </p:oleObj>
              </mc:Fallback>
            </mc:AlternateContent>
          </a:graphicData>
        </a:graphic>
      </p:graphicFrame>
      <p:sp>
        <p:nvSpPr>
          <p:cNvPr id="25" name="Rectangle 24"/>
          <p:cNvSpPr/>
          <p:nvPr/>
        </p:nvSpPr>
        <p:spPr>
          <a:xfrm>
            <a:off x="6028288" y="4485511"/>
            <a:ext cx="2176684"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unit: </a:t>
            </a:r>
            <a:r>
              <a:rPr lang="en-US" sz="2300" dirty="0" smtClean="0">
                <a:latin typeface="Tahoma" panose="020B0604030504040204" pitchFamily="34" charset="0"/>
                <a:ea typeface="Tahoma" panose="020B0604030504040204" pitchFamily="34" charset="0"/>
                <a:cs typeface="Tahoma" panose="020B0604030504040204" pitchFamily="34" charset="0"/>
              </a:rPr>
              <a:t>m</a:t>
            </a:r>
            <a:r>
              <a:rPr lang="en-US" sz="2300" baseline="30000" dirty="0" smtClean="0">
                <a:latin typeface="Tahoma" panose="020B0604030504040204" pitchFamily="34" charset="0"/>
                <a:ea typeface="Tahoma" panose="020B0604030504040204" pitchFamily="34" charset="0"/>
                <a:cs typeface="Tahoma" panose="020B0604030504040204" pitchFamily="34" charset="0"/>
              </a:rPr>
              <a:t>2</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cm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endParaRPr lang="en-US" sz="2300"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26" name="Down Arrow 25"/>
          <p:cNvSpPr/>
          <p:nvPr/>
        </p:nvSpPr>
        <p:spPr bwMode="auto">
          <a:xfrm rot="16200000">
            <a:off x="5329063" y="3887159"/>
            <a:ext cx="364731" cy="50566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p:nvPr/>
        </p:nvSpPr>
        <p:spPr>
          <a:xfrm>
            <a:off x="5177183" y="5464873"/>
            <a:ext cx="3641963" cy="769441"/>
          </a:xfrm>
          <a:prstGeom prst="rect">
            <a:avLst/>
          </a:prstGeom>
        </p:spPr>
        <p:txBody>
          <a:bodyPr wrap="square">
            <a:spAutoFit/>
          </a:bodyPr>
          <a:lstStyle/>
          <a:p>
            <a:r>
              <a:rPr lang="en-US" sz="2200" dirty="0" smtClean="0">
                <a:latin typeface="Tahoma" panose="020B0604030504040204" pitchFamily="34" charset="0"/>
                <a:ea typeface="Tahoma" panose="020B0604030504040204" pitchFamily="34" charset="0"/>
                <a:cs typeface="Tahoma" panose="020B0604030504040204" pitchFamily="34" charset="0"/>
              </a:rPr>
              <a:t>total volume of aerosol per cm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rPr>
              <a:t> of </a:t>
            </a:r>
            <a:r>
              <a:rPr lang="en-US" sz="2200" dirty="0">
                <a:latin typeface="Tahoma" panose="020B0604030504040204" pitchFamily="34" charset="0"/>
                <a:ea typeface="Tahoma" panose="020B0604030504040204" pitchFamily="34" charset="0"/>
                <a:cs typeface="Tahoma" panose="020B0604030504040204" pitchFamily="34" charset="0"/>
              </a:rPr>
              <a:t>air (unit: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m</a:t>
            </a:r>
            <a:r>
              <a:rPr lang="en-US" sz="2200" baseline="30000" dirty="0" smtClean="0">
                <a:latin typeface="Tahoma" panose="020B0604030504040204" pitchFamily="34" charset="0"/>
                <a:ea typeface="Tahoma" panose="020B0604030504040204" pitchFamily="34" charset="0"/>
                <a:cs typeface="Tahoma" panose="020B0604030504040204" pitchFamily="34" charset="0"/>
              </a:rPr>
              <a:t>3</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a:latin typeface="Tahoma" panose="020B0604030504040204" pitchFamily="34" charset="0"/>
                <a:ea typeface="Tahoma" panose="020B0604030504040204" pitchFamily="34" charset="0"/>
                <a:cs typeface="Tahoma" panose="020B0604030504040204" pitchFamily="34" charset="0"/>
              </a:rPr>
              <a:t>cm</a:t>
            </a:r>
            <a:r>
              <a:rPr lang="en-US" sz="2200" baseline="30000" dirty="0">
                <a:latin typeface="Tahoma" panose="020B0604030504040204" pitchFamily="34" charset="0"/>
                <a:ea typeface="Tahoma" panose="020B0604030504040204" pitchFamily="34" charset="0"/>
                <a:cs typeface="Tahoma" panose="020B0604030504040204" pitchFamily="34" charset="0"/>
              </a:rPr>
              <a:t>-3</a:t>
            </a:r>
            <a:r>
              <a:rPr lang="en-US" sz="2200" dirty="0">
                <a:latin typeface="Tahoma" panose="020B0604030504040204" pitchFamily="34" charset="0"/>
                <a:ea typeface="Tahoma" panose="020B0604030504040204" pitchFamily="34" charset="0"/>
                <a:cs typeface="Tahoma" panose="020B0604030504040204" pitchFamily="34" charset="0"/>
              </a:rPr>
              <a:t>)</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41"/>
          <p:cNvGraphicFramePr>
            <a:graphicFrameLocks noChangeAspect="1"/>
          </p:cNvGraphicFramePr>
          <p:nvPr>
            <p:extLst/>
          </p:nvPr>
        </p:nvGraphicFramePr>
        <p:xfrm>
          <a:off x="504825" y="5291138"/>
          <a:ext cx="4446588" cy="904875"/>
        </p:xfrm>
        <a:graphic>
          <a:graphicData uri="http://schemas.openxmlformats.org/presentationml/2006/ole">
            <mc:AlternateContent xmlns:mc="http://schemas.openxmlformats.org/markup-compatibility/2006">
              <mc:Choice xmlns:v="urn:schemas-microsoft-com:vml" Requires="v">
                <p:oleObj spid="_x0000_s45074" name="Equation" r:id="rId12" imgW="2374560" imgH="482400" progId="Equation.3">
                  <p:embed/>
                </p:oleObj>
              </mc:Choice>
              <mc:Fallback>
                <p:oleObj name="Equation" r:id="rId12" imgW="2374560" imgH="482400" progId="Equation.3">
                  <p:embed/>
                  <p:pic>
                    <p:nvPicPr>
                      <p:cNvPr id="28" name="Object 41"/>
                      <p:cNvPicPr>
                        <a:picLocks noChangeAspect="1" noChangeArrowheads="1"/>
                      </p:cNvPicPr>
                      <p:nvPr/>
                    </p:nvPicPr>
                    <p:blipFill>
                      <a:blip r:embed="rId13"/>
                      <a:srcRect/>
                      <a:stretch>
                        <a:fillRect/>
                      </a:stretch>
                    </p:blipFill>
                    <p:spPr bwMode="auto">
                      <a:xfrm>
                        <a:off x="504825" y="5291138"/>
                        <a:ext cx="4446588" cy="904875"/>
                      </a:xfrm>
                      <a:prstGeom prst="rect">
                        <a:avLst/>
                      </a:prstGeom>
                      <a:noFill/>
                      <a:ln>
                        <a:noFill/>
                      </a:ln>
                      <a:effectLst/>
                    </p:spPr>
                  </p:pic>
                </p:oleObj>
              </mc:Fallback>
            </mc:AlternateContent>
          </a:graphicData>
        </a:graphic>
      </p:graphicFrame>
      <p:graphicFrame>
        <p:nvGraphicFramePr>
          <p:cNvPr id="22" name="Object 41"/>
          <p:cNvGraphicFramePr>
            <a:graphicFrameLocks noChangeAspect="1"/>
          </p:cNvGraphicFramePr>
          <p:nvPr>
            <p:extLst/>
          </p:nvPr>
        </p:nvGraphicFramePr>
        <p:xfrm>
          <a:off x="3792105" y="4363507"/>
          <a:ext cx="2020888" cy="738187"/>
        </p:xfrm>
        <a:graphic>
          <a:graphicData uri="http://schemas.openxmlformats.org/presentationml/2006/ole">
            <mc:AlternateContent xmlns:mc="http://schemas.openxmlformats.org/markup-compatibility/2006">
              <mc:Choice xmlns:v="urn:schemas-microsoft-com:vml" Requires="v">
                <p:oleObj spid="_x0000_s45075" name="Equation" r:id="rId14" imgW="1079280" imgH="393480" progId="Equation.3">
                  <p:embed/>
                </p:oleObj>
              </mc:Choice>
              <mc:Fallback>
                <p:oleObj name="Equation" r:id="rId14" imgW="1079280" imgH="393480" progId="Equation.3">
                  <p:embed/>
                  <p:pic>
                    <p:nvPicPr>
                      <p:cNvPr id="22" name="Object 41"/>
                      <p:cNvPicPr>
                        <a:picLocks noChangeAspect="1" noChangeArrowheads="1"/>
                      </p:cNvPicPr>
                      <p:nvPr/>
                    </p:nvPicPr>
                    <p:blipFill>
                      <a:blip r:embed="rId15"/>
                      <a:srcRect/>
                      <a:stretch>
                        <a:fillRect/>
                      </a:stretch>
                    </p:blipFill>
                    <p:spPr bwMode="auto">
                      <a:xfrm>
                        <a:off x="3792105" y="4363507"/>
                        <a:ext cx="2020888" cy="7381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47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7" grpId="0" animBg="1"/>
      <p:bldP spid="25" grpId="0"/>
      <p:bldP spid="26" grpId="0" animBg="1"/>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Surface area, volume and mass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3241" y="986958"/>
            <a:ext cx="5397273"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mass distribution function:</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41"/>
          <p:cNvGraphicFramePr>
            <a:graphicFrameLocks noChangeAspect="1"/>
          </p:cNvGraphicFramePr>
          <p:nvPr>
            <p:extLst/>
          </p:nvPr>
        </p:nvGraphicFramePr>
        <p:xfrm>
          <a:off x="241300" y="1514475"/>
          <a:ext cx="1687513" cy="452438"/>
        </p:xfrm>
        <a:graphic>
          <a:graphicData uri="http://schemas.openxmlformats.org/presentationml/2006/ole">
            <mc:AlternateContent xmlns:mc="http://schemas.openxmlformats.org/markup-compatibility/2006">
              <mc:Choice xmlns:v="urn:schemas-microsoft-com:vml" Requires="v">
                <p:oleObj spid="_x0000_s46086" name="Equation" r:id="rId4" imgW="901440" imgH="241200" progId="Equation.3">
                  <p:embed/>
                </p:oleObj>
              </mc:Choice>
              <mc:Fallback>
                <p:oleObj name="Equation" r:id="rId4" imgW="901440" imgH="241200" progId="Equation.3">
                  <p:embed/>
                  <p:pic>
                    <p:nvPicPr>
                      <p:cNvPr id="13" name="Object 41"/>
                      <p:cNvPicPr>
                        <a:picLocks noChangeAspect="1" noChangeArrowheads="1"/>
                      </p:cNvPicPr>
                      <p:nvPr/>
                    </p:nvPicPr>
                    <p:blipFill>
                      <a:blip r:embed="rId5"/>
                      <a:srcRect/>
                      <a:stretch>
                        <a:fillRect/>
                      </a:stretch>
                    </p:blipFill>
                    <p:spPr bwMode="auto">
                      <a:xfrm>
                        <a:off x="241300" y="1514475"/>
                        <a:ext cx="1687513" cy="452438"/>
                      </a:xfrm>
                      <a:prstGeom prst="rect">
                        <a:avLst/>
                      </a:prstGeom>
                      <a:noFill/>
                      <a:ln>
                        <a:noFill/>
                      </a:ln>
                      <a:effectLst/>
                    </p:spPr>
                  </p:pic>
                </p:oleObj>
              </mc:Fallback>
            </mc:AlternateContent>
          </a:graphicData>
        </a:graphic>
      </p:graphicFrame>
      <p:sp>
        <p:nvSpPr>
          <p:cNvPr id="14" name="Rectangle 13"/>
          <p:cNvSpPr/>
          <p:nvPr/>
        </p:nvSpPr>
        <p:spPr>
          <a:xfrm>
            <a:off x="1893066" y="1500483"/>
            <a:ext cx="6434900" cy="707886"/>
          </a:xfrm>
          <a:prstGeom prst="rect">
            <a:avLst/>
          </a:prstGeom>
        </p:spPr>
        <p:txBody>
          <a:bodyPr wrap="square">
            <a:sp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mass of particles, per cm</a:t>
            </a:r>
            <a:r>
              <a:rPr lang="en-US" sz="2000" baseline="30000" dirty="0" smtClean="0">
                <a:latin typeface="Tahoma" panose="020B0604030504040204" pitchFamily="34" charset="0"/>
                <a:ea typeface="Tahoma" panose="020B0604030504040204" pitchFamily="34" charset="0"/>
                <a:cs typeface="Tahoma" panose="020B0604030504040204" pitchFamily="34" charset="0"/>
              </a:rPr>
              <a:t>3</a:t>
            </a:r>
            <a:r>
              <a:rPr lang="en-US" sz="2000" dirty="0" smtClean="0">
                <a:latin typeface="Tahoma" panose="020B0604030504040204" pitchFamily="34" charset="0"/>
                <a:ea typeface="Tahoma" panose="020B0604030504040204" pitchFamily="34" charset="0"/>
                <a:cs typeface="Tahoma" panose="020B0604030504040204" pitchFamily="34" charset="0"/>
              </a:rPr>
              <a:t> of air, having diameters in the range </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 to (</a:t>
            </a:r>
            <a:r>
              <a:rPr lang="en-US" sz="2000" i="1" dirty="0" err="1">
                <a:latin typeface="Tahoma" panose="020B0604030504040204" pitchFamily="34" charset="0"/>
                <a:ea typeface="Tahoma" panose="020B0604030504040204" pitchFamily="34" charset="0"/>
                <a:cs typeface="Tahoma" panose="020B0604030504040204" pitchFamily="34" charset="0"/>
              </a:rPr>
              <a:t>D</a:t>
            </a:r>
            <a:r>
              <a:rPr lang="en-US" sz="2000" i="1" baseline="-25000" dirty="0" err="1">
                <a:latin typeface="Tahoma" panose="020B0604030504040204" pitchFamily="34" charset="0"/>
                <a:ea typeface="Tahoma" panose="020B0604030504040204" pitchFamily="34" charset="0"/>
                <a:cs typeface="Tahoma" panose="020B0604030504040204" pitchFamily="34" charset="0"/>
              </a:rPr>
              <a:t>p</a:t>
            </a:r>
            <a:r>
              <a:rPr lang="en-US" sz="2000" i="1" baseline="-25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a:t>
            </a:r>
            <a:r>
              <a:rPr lang="en-US" sz="2000" dirty="0" err="1" smtClean="0">
                <a:latin typeface="Tahoma" panose="020B0604030504040204" pitchFamily="34" charset="0"/>
                <a:ea typeface="Tahoma" panose="020B0604030504040204" pitchFamily="34" charset="0"/>
                <a:cs typeface="Tahoma" panose="020B0604030504040204" pitchFamily="34" charset="0"/>
              </a:rPr>
              <a:t>d</a:t>
            </a:r>
            <a:r>
              <a:rPr lang="en-US" sz="2000" i="1" dirty="0" err="1" smtClean="0">
                <a:latin typeface="Tahoma" panose="020B0604030504040204" pitchFamily="34" charset="0"/>
                <a:ea typeface="Tahoma" panose="020B0604030504040204" pitchFamily="34" charset="0"/>
                <a:cs typeface="Tahoma" panose="020B0604030504040204" pitchFamily="34" charset="0"/>
              </a:rPr>
              <a:t>D</a:t>
            </a:r>
            <a:r>
              <a:rPr lang="en-US" sz="2000" i="1" baseline="-25000" dirty="0" err="1" smtClean="0">
                <a:latin typeface="Tahoma" panose="020B0604030504040204" pitchFamily="34" charset="0"/>
                <a:ea typeface="Tahoma" panose="020B0604030504040204" pitchFamily="34" charset="0"/>
                <a:cs typeface="Tahoma" panose="020B0604030504040204" pitchFamily="34" charset="0"/>
              </a:rPr>
              <a:t>p</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253241" y="2262263"/>
            <a:ext cx="8331058" cy="815608"/>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If the particles all have density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baseline="-250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 </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en-US" sz="2300" dirty="0" smtClean="0">
                <a:latin typeface="Tahoma" panose="020B0604030504040204" pitchFamily="34" charset="0"/>
                <a:ea typeface="Tahoma" panose="020B0604030504040204" pitchFamily="34" charset="0"/>
                <a:cs typeface="Tahoma" panose="020B0604030504040204" pitchFamily="34" charset="0"/>
              </a:rPr>
              <a:t>cm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then the distribution of particle mass with respect to particle size is: </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53241" y="4155042"/>
            <a:ext cx="8749500"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rPr>
              <a:t>The 10</a:t>
            </a:r>
            <a:r>
              <a:rPr lang="en-US" sz="2300" baseline="30000" dirty="0" smtClean="0">
                <a:latin typeface="Tahoma" panose="020B0604030504040204" pitchFamily="34" charset="0"/>
                <a:ea typeface="Tahoma" panose="020B0604030504040204" pitchFamily="34" charset="0"/>
                <a:cs typeface="Tahoma" panose="020B0604030504040204" pitchFamily="34" charset="0"/>
              </a:rPr>
              <a:t>6</a:t>
            </a:r>
            <a:r>
              <a:rPr lang="en-US" sz="2300" dirty="0" smtClean="0">
                <a:latin typeface="Tahoma" panose="020B0604030504040204" pitchFamily="34" charset="0"/>
                <a:ea typeface="Tahoma" panose="020B0604030504040204" pitchFamily="34" charset="0"/>
                <a:cs typeface="Tahoma" panose="020B0604030504040204" pitchFamily="34" charset="0"/>
              </a:rPr>
              <a:t> factor to convert density units from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g</a:t>
            </a:r>
            <a:r>
              <a:rPr lang="en-US" sz="2300" dirty="0" smtClean="0">
                <a:latin typeface="Tahoma" panose="020B0604030504040204" pitchFamily="34" charset="0"/>
                <a:ea typeface="Tahoma" panose="020B0604030504040204" pitchFamily="34" charset="0"/>
                <a:cs typeface="Tahoma" panose="020B0604030504040204" pitchFamily="34" charset="0"/>
              </a:rPr>
              <a:t>cm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 to </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a:latin typeface="Tahoma" panose="020B0604030504040204" pitchFamily="34" charset="0"/>
                <a:ea typeface="Tahoma" panose="020B0604030504040204" pitchFamily="34" charset="0"/>
                <a:cs typeface="Tahoma" panose="020B0604030504040204" pitchFamily="34" charset="0"/>
              </a:rPr>
              <a:t>g</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r>
              <a:rPr lang="en-US" sz="23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25" name="Rectangle 24"/>
          <p:cNvSpPr/>
          <p:nvPr/>
        </p:nvSpPr>
        <p:spPr>
          <a:xfrm>
            <a:off x="6055584" y="3354233"/>
            <a:ext cx="2763562" cy="446276"/>
          </a:xfrm>
          <a:prstGeom prst="rect">
            <a:avLst/>
          </a:prstGeom>
        </p:spPr>
        <p:txBody>
          <a:bodyPr wrap="square">
            <a:spAutoFit/>
          </a:bodyPr>
          <a:lstStyle/>
          <a:p>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unit: </a:t>
            </a:r>
            <a:r>
              <a:rPr lang="en-US" sz="2300" dirty="0" smtClean="0">
                <a:latin typeface="Tahoma" panose="020B0604030504040204" pitchFamily="34" charset="0"/>
                <a:ea typeface="Tahoma" panose="020B0604030504040204" pitchFamily="34" charset="0"/>
                <a:cs typeface="Tahoma" panose="020B0604030504040204" pitchFamily="34" charset="0"/>
              </a:rPr>
              <a:t>g</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m</a:t>
            </a:r>
            <a:r>
              <a:rPr lang="en-US" sz="2300" baseline="30000" dirty="0" smtClean="0">
                <a:latin typeface="Tahoma" panose="020B0604030504040204" pitchFamily="34" charset="0"/>
                <a:ea typeface="Tahoma" panose="020B0604030504040204" pitchFamily="34" charset="0"/>
                <a:cs typeface="Tahoma" panose="020B0604030504040204" pitchFamily="34" charset="0"/>
              </a:rPr>
              <a:t>-1</a:t>
            </a:r>
            <a:r>
              <a:rPr lang="en-US"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300" dirty="0" smtClean="0">
                <a:latin typeface="Tahoma" panose="020B0604030504040204" pitchFamily="34" charset="0"/>
                <a:ea typeface="Tahoma" panose="020B0604030504040204" pitchFamily="34" charset="0"/>
                <a:cs typeface="Tahoma" panose="020B0604030504040204" pitchFamily="34" charset="0"/>
              </a:rPr>
              <a:t>cm</a:t>
            </a:r>
            <a:r>
              <a:rPr lang="en-US" sz="2300" baseline="30000" dirty="0" smtClean="0">
                <a:latin typeface="Tahoma" panose="020B0604030504040204" pitchFamily="34" charset="0"/>
                <a:ea typeface="Tahoma" panose="020B0604030504040204" pitchFamily="34" charset="0"/>
                <a:cs typeface="Tahoma" panose="020B0604030504040204" pitchFamily="34" charset="0"/>
              </a:rPr>
              <a:t>-3</a:t>
            </a:r>
            <a:endParaRPr lang="en-US" sz="23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Object 41"/>
          <p:cNvGraphicFramePr>
            <a:graphicFrameLocks noChangeAspect="1"/>
          </p:cNvGraphicFramePr>
          <p:nvPr>
            <p:extLst/>
          </p:nvPr>
        </p:nvGraphicFramePr>
        <p:xfrm>
          <a:off x="342949" y="3138582"/>
          <a:ext cx="5421313" cy="904875"/>
        </p:xfrm>
        <a:graphic>
          <a:graphicData uri="http://schemas.openxmlformats.org/presentationml/2006/ole">
            <mc:AlternateContent xmlns:mc="http://schemas.openxmlformats.org/markup-compatibility/2006">
              <mc:Choice xmlns:v="urn:schemas-microsoft-com:vml" Requires="v">
                <p:oleObj spid="_x0000_s46087" name="Equation" r:id="rId6" imgW="2895480" imgH="482400" progId="Equation.3">
                  <p:embed/>
                </p:oleObj>
              </mc:Choice>
              <mc:Fallback>
                <p:oleObj name="Equation" r:id="rId6" imgW="2895480" imgH="482400" progId="Equation.3">
                  <p:embed/>
                  <p:pic>
                    <p:nvPicPr>
                      <p:cNvPr id="22" name="Object 41"/>
                      <p:cNvPicPr>
                        <a:picLocks noChangeAspect="1" noChangeArrowheads="1"/>
                      </p:cNvPicPr>
                      <p:nvPr/>
                    </p:nvPicPr>
                    <p:blipFill>
                      <a:blip r:embed="rId7"/>
                      <a:srcRect/>
                      <a:stretch>
                        <a:fillRect/>
                      </a:stretch>
                    </p:blipFill>
                    <p:spPr bwMode="auto">
                      <a:xfrm>
                        <a:off x="342949" y="3138582"/>
                        <a:ext cx="5421313" cy="904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380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Mathematical description of size distribution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73362" y="1390180"/>
            <a:ext cx="4169981" cy="1766378"/>
          </a:xfrm>
          <a:prstGeom prst="rect">
            <a:avLst/>
          </a:prstGeom>
        </p:spPr>
      </p:pic>
      <p:sp>
        <p:nvSpPr>
          <p:cNvPr id="18" name="Rectangle 17"/>
          <p:cNvSpPr/>
          <p:nvPr/>
        </p:nvSpPr>
        <p:spPr>
          <a:xfrm>
            <a:off x="273362" y="744937"/>
            <a:ext cx="7906134" cy="492443"/>
          </a:xfrm>
          <a:prstGeom prst="rect">
            <a:avLst/>
          </a:prstGeom>
        </p:spPr>
        <p:txBody>
          <a:bodyPr wrap="square">
            <a:spAutoFit/>
          </a:bodyPr>
          <a:lstStyle/>
          <a:p>
            <a:r>
              <a:rPr lang="en-US"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Normal distribution (Gaussian function, bell shape)</a:t>
            </a:r>
            <a:endParaRPr lang="en-US" sz="2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a:stretch>
            <a:fillRect/>
          </a:stretch>
        </p:blipFill>
        <p:spPr>
          <a:xfrm>
            <a:off x="4977556" y="1379964"/>
            <a:ext cx="3728033" cy="1701565"/>
          </a:xfrm>
          <a:prstGeom prst="rect">
            <a:avLst/>
          </a:prstGeom>
        </p:spPr>
      </p:pic>
      <p:sp>
        <p:nvSpPr>
          <p:cNvPr id="25" name="Rectangle 24"/>
          <p:cNvSpPr/>
          <p:nvPr/>
        </p:nvSpPr>
        <p:spPr>
          <a:xfrm>
            <a:off x="4776385" y="3106707"/>
            <a:ext cx="3807914" cy="2308324"/>
          </a:xfrm>
          <a:prstGeom prst="rect">
            <a:avLst/>
          </a:prstGeom>
        </p:spPr>
        <p:txBody>
          <a:bodyPr wrap="square">
            <a:spAutoFit/>
          </a:bodyPr>
          <a:lstStyle/>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The variance of the distribution is</a:t>
            </a:r>
          </a:p>
          <a:p>
            <a:pPr marL="342900" indent="-342900">
              <a:buFont typeface="Arial" panose="020B0604020202020204" pitchFamily="34" charset="0"/>
              <a:buChar char="•"/>
            </a:pPr>
            <a:endParaRPr lang="it-IT"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The total number of particles is the integral below the bell shape:</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7" name="Object 41"/>
          <p:cNvGraphicFramePr>
            <a:graphicFrameLocks noChangeAspect="1"/>
          </p:cNvGraphicFramePr>
          <p:nvPr>
            <p:extLst>
              <p:ext uri="{D42A27DB-BD31-4B8C-83A1-F6EECF244321}">
                <p14:modId xmlns:p14="http://schemas.microsoft.com/office/powerpoint/2010/main" val="1880075970"/>
              </p:ext>
            </p:extLst>
          </p:nvPr>
        </p:nvGraphicFramePr>
        <p:xfrm>
          <a:off x="361045" y="3332528"/>
          <a:ext cx="3602037" cy="890588"/>
        </p:xfrm>
        <a:graphic>
          <a:graphicData uri="http://schemas.openxmlformats.org/presentationml/2006/ole">
            <mc:AlternateContent xmlns:mc="http://schemas.openxmlformats.org/markup-compatibility/2006">
              <mc:Choice xmlns:v="urn:schemas-microsoft-com:vml" Requires="v">
                <p:oleObj spid="_x0000_s27041" name="Equation" r:id="rId6" imgW="1955520" imgH="482400" progId="Equation.3">
                  <p:embed/>
                </p:oleObj>
              </mc:Choice>
              <mc:Fallback>
                <p:oleObj name="Equation" r:id="rId6" imgW="1955520" imgH="482400" progId="Equation.3">
                  <p:embed/>
                  <p:pic>
                    <p:nvPicPr>
                      <p:cNvPr id="24" name="Object 41"/>
                      <p:cNvPicPr>
                        <a:picLocks noChangeAspect="1" noChangeArrowheads="1"/>
                      </p:cNvPicPr>
                      <p:nvPr/>
                    </p:nvPicPr>
                    <p:blipFill>
                      <a:blip r:embed="rId7"/>
                      <a:srcRect/>
                      <a:stretch>
                        <a:fillRect/>
                      </a:stretch>
                    </p:blipFill>
                    <p:spPr bwMode="auto">
                      <a:xfrm>
                        <a:off x="361045" y="3332528"/>
                        <a:ext cx="3602037" cy="890588"/>
                      </a:xfrm>
                      <a:prstGeom prst="rect">
                        <a:avLst/>
                      </a:prstGeom>
                      <a:noFill/>
                      <a:ln>
                        <a:noFill/>
                      </a:ln>
                      <a:effectLst/>
                    </p:spPr>
                  </p:pic>
                </p:oleObj>
              </mc:Fallback>
            </mc:AlternateContent>
          </a:graphicData>
        </a:graphic>
      </p:graphicFrame>
      <p:graphicFrame>
        <p:nvGraphicFramePr>
          <p:cNvPr id="28" name="Object 41"/>
          <p:cNvGraphicFramePr>
            <a:graphicFrameLocks noChangeAspect="1"/>
          </p:cNvGraphicFramePr>
          <p:nvPr>
            <p:extLst>
              <p:ext uri="{D42A27DB-BD31-4B8C-83A1-F6EECF244321}">
                <p14:modId xmlns:p14="http://schemas.microsoft.com/office/powerpoint/2010/main" val="2458494751"/>
              </p:ext>
            </p:extLst>
          </p:nvPr>
        </p:nvGraphicFramePr>
        <p:xfrm>
          <a:off x="7141197" y="3522205"/>
          <a:ext cx="373062" cy="374650"/>
        </p:xfrm>
        <a:graphic>
          <a:graphicData uri="http://schemas.openxmlformats.org/presentationml/2006/ole">
            <mc:AlternateContent xmlns:mc="http://schemas.openxmlformats.org/markup-compatibility/2006">
              <mc:Choice xmlns:v="urn:schemas-microsoft-com:vml" Requires="v">
                <p:oleObj spid="_x0000_s27042" name="Equation" r:id="rId8" imgW="203040" imgH="203040" progId="Equation.3">
                  <p:embed/>
                </p:oleObj>
              </mc:Choice>
              <mc:Fallback>
                <p:oleObj name="Equation" r:id="rId8" imgW="203040" imgH="203040" progId="Equation.3">
                  <p:embed/>
                  <p:pic>
                    <p:nvPicPr>
                      <p:cNvPr id="27" name="Object 41"/>
                      <p:cNvPicPr>
                        <a:picLocks noChangeAspect="1" noChangeArrowheads="1"/>
                      </p:cNvPicPr>
                      <p:nvPr/>
                    </p:nvPicPr>
                    <p:blipFill>
                      <a:blip r:embed="rId9"/>
                      <a:srcRect/>
                      <a:stretch>
                        <a:fillRect/>
                      </a:stretch>
                    </p:blipFill>
                    <p:spPr bwMode="auto">
                      <a:xfrm>
                        <a:off x="7141197" y="3522205"/>
                        <a:ext cx="373062" cy="374650"/>
                      </a:xfrm>
                      <a:prstGeom prst="rect">
                        <a:avLst/>
                      </a:prstGeom>
                      <a:noFill/>
                      <a:ln>
                        <a:noFill/>
                      </a:ln>
                      <a:effectLst/>
                    </p:spPr>
                  </p:pic>
                </p:oleObj>
              </mc:Fallback>
            </mc:AlternateContent>
          </a:graphicData>
        </a:graphic>
      </p:graphicFrame>
      <p:graphicFrame>
        <p:nvGraphicFramePr>
          <p:cNvPr id="29" name="Object 41"/>
          <p:cNvGraphicFramePr>
            <a:graphicFrameLocks noChangeAspect="1"/>
          </p:cNvGraphicFramePr>
          <p:nvPr>
            <p:extLst>
              <p:ext uri="{D42A27DB-BD31-4B8C-83A1-F6EECF244321}">
                <p14:modId xmlns:p14="http://schemas.microsoft.com/office/powerpoint/2010/main" val="1744271896"/>
              </p:ext>
            </p:extLst>
          </p:nvPr>
        </p:nvGraphicFramePr>
        <p:xfrm>
          <a:off x="5236577" y="5418557"/>
          <a:ext cx="1778000" cy="868362"/>
        </p:xfrm>
        <a:graphic>
          <a:graphicData uri="http://schemas.openxmlformats.org/presentationml/2006/ole">
            <mc:AlternateContent xmlns:mc="http://schemas.openxmlformats.org/markup-compatibility/2006">
              <mc:Choice xmlns:v="urn:schemas-microsoft-com:vml" Requires="v">
                <p:oleObj spid="_x0000_s27043" name="Equation" r:id="rId10" imgW="965160" imgH="469800" progId="Equation.3">
                  <p:embed/>
                </p:oleObj>
              </mc:Choice>
              <mc:Fallback>
                <p:oleObj name="Equation" r:id="rId10" imgW="965160" imgH="469800" progId="Equation.3">
                  <p:embed/>
                  <p:pic>
                    <p:nvPicPr>
                      <p:cNvPr id="27" name="Object 41"/>
                      <p:cNvPicPr>
                        <a:picLocks noChangeAspect="1" noChangeArrowheads="1"/>
                      </p:cNvPicPr>
                      <p:nvPr/>
                    </p:nvPicPr>
                    <p:blipFill>
                      <a:blip r:embed="rId11"/>
                      <a:srcRect/>
                      <a:stretch>
                        <a:fillRect/>
                      </a:stretch>
                    </p:blipFill>
                    <p:spPr bwMode="auto">
                      <a:xfrm>
                        <a:off x="5236577" y="5418557"/>
                        <a:ext cx="1778000" cy="868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667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525" y="0"/>
            <a:ext cx="8905875" cy="624294"/>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More on terminology</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64303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srcRect t="49937" b="-11578"/>
          <a:stretch/>
        </p:blipFill>
        <p:spPr>
          <a:xfrm>
            <a:off x="352539" y="1364909"/>
            <a:ext cx="8667522" cy="4846320"/>
          </a:xfrm>
          <a:prstGeom prst="rect">
            <a:avLst/>
          </a:prstGeom>
        </p:spPr>
      </p:pic>
    </p:spTree>
    <p:extLst>
      <p:ext uri="{BB962C8B-B14F-4D97-AF65-F5344CB8AC3E}">
        <p14:creationId xmlns:p14="http://schemas.microsoft.com/office/powerpoint/2010/main" val="1773505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What about a log normal distribution?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89287" y="790967"/>
            <a:ext cx="8130278" cy="2668043"/>
            <a:chOff x="489287" y="740863"/>
            <a:chExt cx="8130278" cy="2668043"/>
          </a:xfrm>
        </p:grpSpPr>
        <p:pic>
          <p:nvPicPr>
            <p:cNvPr id="6" name="Picture 5"/>
            <p:cNvPicPr>
              <a:picLocks noChangeAspect="1"/>
            </p:cNvPicPr>
            <p:nvPr/>
          </p:nvPicPr>
          <p:blipFill>
            <a:blip r:embed="rId3"/>
            <a:stretch>
              <a:fillRect/>
            </a:stretch>
          </p:blipFill>
          <p:spPr>
            <a:xfrm>
              <a:off x="489287" y="740863"/>
              <a:ext cx="8130278" cy="2668043"/>
            </a:xfrm>
            <a:prstGeom prst="rect">
              <a:avLst/>
            </a:prstGeom>
          </p:spPr>
        </p:pic>
        <p:sp>
          <p:nvSpPr>
            <p:cNvPr id="4" name="Rectangle 3"/>
            <p:cNvSpPr/>
            <p:nvPr/>
          </p:nvSpPr>
          <p:spPr bwMode="auto">
            <a:xfrm flipV="1">
              <a:off x="489287" y="778441"/>
              <a:ext cx="1590034" cy="41926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pic>
        <p:nvPicPr>
          <p:cNvPr id="9" name="Picture 8"/>
          <p:cNvPicPr>
            <a:picLocks noChangeAspect="1"/>
          </p:cNvPicPr>
          <p:nvPr/>
        </p:nvPicPr>
        <p:blipFill>
          <a:blip r:embed="rId4"/>
          <a:stretch>
            <a:fillRect/>
          </a:stretch>
        </p:blipFill>
        <p:spPr>
          <a:xfrm>
            <a:off x="109442" y="3396380"/>
            <a:ext cx="6250102" cy="2174572"/>
          </a:xfrm>
          <a:prstGeom prst="rect">
            <a:avLst/>
          </a:prstGeom>
        </p:spPr>
      </p:pic>
      <p:pic>
        <p:nvPicPr>
          <p:cNvPr id="13" name="Picture 12"/>
          <p:cNvPicPr>
            <a:picLocks noChangeAspect="1"/>
          </p:cNvPicPr>
          <p:nvPr/>
        </p:nvPicPr>
        <p:blipFill>
          <a:blip r:embed="rId5"/>
          <a:stretch>
            <a:fillRect/>
          </a:stretch>
        </p:blipFill>
        <p:spPr>
          <a:xfrm>
            <a:off x="118239" y="5558690"/>
            <a:ext cx="8228065" cy="1221092"/>
          </a:xfrm>
          <a:prstGeom prst="rect">
            <a:avLst/>
          </a:prstGeom>
        </p:spPr>
      </p:pic>
      <p:sp>
        <p:nvSpPr>
          <p:cNvPr id="20" name="Rectangle 19"/>
          <p:cNvSpPr/>
          <p:nvPr/>
        </p:nvSpPr>
        <p:spPr>
          <a:xfrm>
            <a:off x="2612388" y="6422976"/>
            <a:ext cx="6531612" cy="369332"/>
          </a:xfrm>
          <a:prstGeom prst="rect">
            <a:avLst/>
          </a:prstGeom>
        </p:spPr>
        <p:txBody>
          <a:bodyPr wrap="square">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D value for which ½ particles are smaller and ½ are larger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6092197" y="4198834"/>
            <a:ext cx="3051803" cy="1015663"/>
          </a:xfrm>
          <a:prstGeom prst="rect">
            <a:avLst/>
          </a:prstGeom>
        </p:spPr>
        <p:txBody>
          <a:bodyPr wrap="square">
            <a:spAutoFit/>
          </a:bodyPr>
          <a:lstStyle/>
          <a:p>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further details: see Seinfeld, </a:t>
            </a:r>
            <a:r>
              <a:rPr lang="en-US"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Pandis</a:t>
            </a: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AtmChem&amp;Phys</a:t>
            </a:r>
            <a:r>
              <a:rPr lang="en-US"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Chap. 8 </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051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Size distributions of aerosols: modes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25022" y="60434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73855" y="1466574"/>
            <a:ext cx="6253779" cy="5127590"/>
          </a:xfrm>
          <a:prstGeom prst="rect">
            <a:avLst/>
          </a:prstGeom>
        </p:spPr>
      </p:pic>
      <p:pic>
        <p:nvPicPr>
          <p:cNvPr id="3" name="Picture 2"/>
          <p:cNvPicPr>
            <a:picLocks noChangeAspect="1"/>
          </p:cNvPicPr>
          <p:nvPr/>
        </p:nvPicPr>
        <p:blipFill>
          <a:blip r:embed="rId4"/>
          <a:stretch>
            <a:fillRect/>
          </a:stretch>
        </p:blipFill>
        <p:spPr>
          <a:xfrm>
            <a:off x="1219802" y="1021463"/>
            <a:ext cx="4954020" cy="619120"/>
          </a:xfrm>
          <a:prstGeom prst="rect">
            <a:avLst/>
          </a:prstGeom>
        </p:spPr>
      </p:pic>
      <p:pic>
        <p:nvPicPr>
          <p:cNvPr id="5" name="Picture 4"/>
          <p:cNvPicPr>
            <a:picLocks noChangeAspect="1"/>
          </p:cNvPicPr>
          <p:nvPr/>
        </p:nvPicPr>
        <p:blipFill rotWithShape="1">
          <a:blip r:embed="rId5"/>
          <a:srcRect l="-2" t="65496" r="22219" b="1032"/>
          <a:stretch/>
        </p:blipFill>
        <p:spPr>
          <a:xfrm>
            <a:off x="6789498" y="3991033"/>
            <a:ext cx="1737360" cy="1737360"/>
          </a:xfrm>
          <a:prstGeom prst="rect">
            <a:avLst/>
          </a:prstGeom>
        </p:spPr>
      </p:pic>
      <p:cxnSp>
        <p:nvCxnSpPr>
          <p:cNvPr id="8" name="Straight Connector 7"/>
          <p:cNvCxnSpPr/>
          <p:nvPr/>
        </p:nvCxnSpPr>
        <p:spPr bwMode="auto">
          <a:xfrm>
            <a:off x="2904529" y="1640583"/>
            <a:ext cx="0" cy="4311426"/>
          </a:xfrm>
          <a:prstGeom prst="line">
            <a:avLst/>
          </a:prstGeom>
          <a:solidFill>
            <a:schemeClr val="accent1"/>
          </a:solidFill>
          <a:ln w="38100" cap="flat" cmpd="sng" algn="ctr">
            <a:solidFill>
              <a:srgbClr val="66FF33"/>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4472370" y="1640583"/>
            <a:ext cx="0" cy="4311426"/>
          </a:xfrm>
          <a:prstGeom prst="line">
            <a:avLst/>
          </a:prstGeom>
          <a:solidFill>
            <a:schemeClr val="accent1"/>
          </a:solidFill>
          <a:ln w="38100" cap="flat" cmpd="sng" algn="ctr">
            <a:solidFill>
              <a:srgbClr val="00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a:xfrm>
            <a:off x="6382017" y="1625992"/>
            <a:ext cx="2552323" cy="2123658"/>
          </a:xfrm>
          <a:prstGeom prst="rect">
            <a:avLst/>
          </a:prstGeom>
        </p:spPr>
        <p:txBody>
          <a:bodyPr wrap="square">
            <a:spAutoFit/>
          </a:body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Aerosol distributions can be described as a sum of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several log normal distributions</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6"/>
          <a:stretch>
            <a:fillRect/>
          </a:stretch>
        </p:blipFill>
        <p:spPr>
          <a:xfrm>
            <a:off x="241698" y="1646742"/>
            <a:ext cx="622426" cy="2033566"/>
          </a:xfrm>
          <a:prstGeom prst="rect">
            <a:avLst/>
          </a:prstGeom>
        </p:spPr>
      </p:pic>
      <p:pic>
        <p:nvPicPr>
          <p:cNvPr id="6" name="Picture 5"/>
          <p:cNvPicPr>
            <a:picLocks noChangeAspect="1"/>
          </p:cNvPicPr>
          <p:nvPr/>
        </p:nvPicPr>
        <p:blipFill>
          <a:blip r:embed="rId7"/>
          <a:stretch>
            <a:fillRect/>
          </a:stretch>
        </p:blipFill>
        <p:spPr>
          <a:xfrm>
            <a:off x="247248" y="3790331"/>
            <a:ext cx="585427" cy="2037301"/>
          </a:xfrm>
          <a:prstGeom prst="rect">
            <a:avLst/>
          </a:prstGeom>
        </p:spPr>
      </p:pic>
    </p:spTree>
    <p:extLst>
      <p:ext uri="{BB962C8B-B14F-4D97-AF65-F5344CB8AC3E}">
        <p14:creationId xmlns:p14="http://schemas.microsoft.com/office/powerpoint/2010/main" val="346346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Size distributions of aerosols: modes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1289064"/>
            <a:ext cx="6253779" cy="5127590"/>
          </a:xfrm>
          <a:prstGeom prst="rect">
            <a:avLst/>
          </a:prstGeom>
        </p:spPr>
      </p:pic>
      <p:pic>
        <p:nvPicPr>
          <p:cNvPr id="3" name="Picture 2"/>
          <p:cNvPicPr>
            <a:picLocks noChangeAspect="1"/>
          </p:cNvPicPr>
          <p:nvPr/>
        </p:nvPicPr>
        <p:blipFill>
          <a:blip r:embed="rId4"/>
          <a:stretch>
            <a:fillRect/>
          </a:stretch>
        </p:blipFill>
        <p:spPr>
          <a:xfrm>
            <a:off x="1045947" y="843953"/>
            <a:ext cx="4954020" cy="619120"/>
          </a:xfrm>
          <a:prstGeom prst="rect">
            <a:avLst/>
          </a:prstGeom>
        </p:spPr>
      </p:pic>
      <p:cxnSp>
        <p:nvCxnSpPr>
          <p:cNvPr id="8" name="Straight Connector 7"/>
          <p:cNvCxnSpPr/>
          <p:nvPr/>
        </p:nvCxnSpPr>
        <p:spPr bwMode="auto">
          <a:xfrm>
            <a:off x="2730674" y="1463073"/>
            <a:ext cx="0" cy="4311426"/>
          </a:xfrm>
          <a:prstGeom prst="line">
            <a:avLst/>
          </a:prstGeom>
          <a:solidFill>
            <a:schemeClr val="accent1"/>
          </a:solidFill>
          <a:ln w="38100" cap="flat" cmpd="sng" algn="ctr">
            <a:solidFill>
              <a:srgbClr val="66FF33"/>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4298515" y="1463073"/>
            <a:ext cx="0" cy="4311426"/>
          </a:xfrm>
          <a:prstGeom prst="line">
            <a:avLst/>
          </a:prstGeom>
          <a:solidFill>
            <a:schemeClr val="accent1"/>
          </a:solidFill>
          <a:ln w="38100" cap="flat" cmpd="sng" algn="ctr">
            <a:solidFill>
              <a:srgbClr val="00FFFF"/>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6129897" y="4033445"/>
            <a:ext cx="3014103" cy="1508105"/>
          </a:xfrm>
          <a:prstGeom prst="rect">
            <a:avLst/>
          </a:prstGeom>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The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a:t>
            </a:r>
            <a:r>
              <a:rPr lang="it-IT" sz="2300" dirty="0" smtClean="0">
                <a:latin typeface="Tahoma" panose="020B0604030504040204" pitchFamily="34" charset="0"/>
                <a:ea typeface="Tahoma" panose="020B0604030504040204" pitchFamily="34" charset="0"/>
                <a:cs typeface="Tahoma" panose="020B0604030504040204" pitchFamily="34" charset="0"/>
              </a:rPr>
              <a:t> (or mass) distribution is dominated by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two modes</a:t>
            </a:r>
            <a:r>
              <a:rPr lang="it-IT" sz="2300" dirty="0" smtClean="0">
                <a:latin typeface="Tahoma" panose="020B0604030504040204" pitchFamily="34" charset="0"/>
                <a:ea typeface="Tahoma" panose="020B0604030504040204" pitchFamily="34" charset="0"/>
                <a:cs typeface="Tahoma" panose="020B0604030504040204" pitchFamily="34" charset="0"/>
              </a:rPr>
              <a:t>:</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rotWithShape="1">
          <a:blip r:embed="rId5"/>
          <a:srcRect l="-274" t="-940" r="2022" b="65784"/>
          <a:stretch/>
        </p:blipFill>
        <p:spPr>
          <a:xfrm>
            <a:off x="3557166" y="1663024"/>
            <a:ext cx="1716471" cy="1427309"/>
          </a:xfrm>
          <a:prstGeom prst="rect">
            <a:avLst/>
          </a:prstGeom>
        </p:spPr>
      </p:pic>
      <p:sp>
        <p:nvSpPr>
          <p:cNvPr id="15" name="Rectangle 14"/>
          <p:cNvSpPr/>
          <p:nvPr/>
        </p:nvSpPr>
        <p:spPr>
          <a:xfrm>
            <a:off x="6223299" y="5507069"/>
            <a:ext cx="2699705" cy="1154162"/>
          </a:xfrm>
          <a:prstGeom prst="rect">
            <a:avLst/>
          </a:prstGeom>
          <a:solidFill>
            <a:srgbClr val="FFFF99"/>
          </a:solidFill>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1. accumulation mode (0.1-2.5 </a:t>
            </a:r>
            <a:r>
              <a:rPr lang="it-IT" sz="23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t>
            </a:r>
            <a:r>
              <a:rPr lang="it-IT" sz="2300" dirty="0" smtClean="0">
                <a:latin typeface="Tahoma" panose="020B0604030504040204" pitchFamily="34" charset="0"/>
                <a:ea typeface="Tahoma" panose="020B0604030504040204" pitchFamily="34" charset="0"/>
                <a:cs typeface="Tahoma" panose="020B0604030504040204" pitchFamily="34" charset="0"/>
              </a:rPr>
              <a:t>)</a:t>
            </a:r>
          </a:p>
          <a:p>
            <a:r>
              <a:rPr lang="it-IT" sz="2300" dirty="0" smtClean="0">
                <a:latin typeface="Tahoma" panose="020B0604030504040204" pitchFamily="34" charset="0"/>
                <a:ea typeface="Tahoma" panose="020B0604030504040204" pitchFamily="34" charset="0"/>
                <a:cs typeface="Tahoma" panose="020B0604030504040204" pitchFamily="34" charset="0"/>
              </a:rPr>
              <a:t>2. coarse mode</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282662" y="1545669"/>
            <a:ext cx="2784892" cy="1862048"/>
          </a:xfrm>
          <a:prstGeom prst="rect">
            <a:avLst/>
          </a:prstGeom>
          <a:solidFill>
            <a:schemeClr val="bg1"/>
          </a:solidFill>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The </a:t>
            </a:r>
            <a:r>
              <a:rPr lang="it-IT"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number</a:t>
            </a:r>
            <a:r>
              <a:rPr lang="it-IT" sz="2300" dirty="0" smtClean="0">
                <a:latin typeface="Tahoma" panose="020B0604030504040204" pitchFamily="34" charset="0"/>
                <a:ea typeface="Tahoma" panose="020B0604030504040204" pitchFamily="34" charset="0"/>
                <a:cs typeface="Tahoma" panose="020B0604030504040204" pitchFamily="34" charset="0"/>
              </a:rPr>
              <a:t> distribution is dominated by the nucleation mode (small particles)</a:t>
            </a:r>
            <a:endParaRPr lang="en-US" sz="2300" dirty="0">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6"/>
          <a:stretch>
            <a:fillRect/>
          </a:stretch>
        </p:blipFill>
        <p:spPr>
          <a:xfrm>
            <a:off x="9142" y="1545669"/>
            <a:ext cx="622426" cy="2033566"/>
          </a:xfrm>
          <a:prstGeom prst="rect">
            <a:avLst/>
          </a:prstGeom>
        </p:spPr>
      </p:pic>
      <p:pic>
        <p:nvPicPr>
          <p:cNvPr id="22" name="Picture 21"/>
          <p:cNvPicPr>
            <a:picLocks noChangeAspect="1"/>
          </p:cNvPicPr>
          <p:nvPr/>
        </p:nvPicPr>
        <p:blipFill>
          <a:blip r:embed="rId7"/>
          <a:stretch>
            <a:fillRect/>
          </a:stretch>
        </p:blipFill>
        <p:spPr>
          <a:xfrm>
            <a:off x="14692" y="3689258"/>
            <a:ext cx="585427" cy="2037301"/>
          </a:xfrm>
          <a:prstGeom prst="rect">
            <a:avLst/>
          </a:prstGeom>
        </p:spPr>
      </p:pic>
    </p:spTree>
    <p:extLst>
      <p:ext uri="{BB962C8B-B14F-4D97-AF65-F5344CB8AC3E}">
        <p14:creationId xmlns:p14="http://schemas.microsoft.com/office/powerpoint/2010/main" val="3104949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Modes and formation dynamics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6267" y="735331"/>
            <a:ext cx="8956109" cy="830997"/>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Sources (and chemical compositions) of </a:t>
            </a:r>
            <a:r>
              <a:rPr lang="it-IT" sz="2400" dirty="0" smtClean="0">
                <a:solidFill>
                  <a:srgbClr val="00FFFF"/>
                </a:solidFill>
                <a:latin typeface="Tahoma" panose="020B0604030504040204" pitchFamily="34" charset="0"/>
                <a:ea typeface="Tahoma" panose="020B0604030504040204" pitchFamily="34" charset="0"/>
                <a:cs typeface="Tahoma" panose="020B0604030504040204" pitchFamily="34" charset="0"/>
              </a:rPr>
              <a:t>FINE</a:t>
            </a:r>
            <a:r>
              <a:rPr lang="it-IT" sz="2400" dirty="0" smtClean="0">
                <a:latin typeface="Tahoma" panose="020B0604030504040204" pitchFamily="34" charset="0"/>
                <a:ea typeface="Tahoma" panose="020B0604030504040204" pitchFamily="34" charset="0"/>
                <a:cs typeface="Tahoma" panose="020B0604030504040204" pitchFamily="34" charset="0"/>
              </a:rPr>
              <a:t> and </a:t>
            </a:r>
            <a:r>
              <a:rPr lang="it-IT" sz="2400" dirty="0" smtClean="0">
                <a:solidFill>
                  <a:srgbClr val="FFC000"/>
                </a:solidFill>
                <a:latin typeface="Tahoma" panose="020B0604030504040204" pitchFamily="34" charset="0"/>
                <a:ea typeface="Tahoma" panose="020B0604030504040204" pitchFamily="34" charset="0"/>
                <a:cs typeface="Tahoma" panose="020B0604030504040204" pitchFamily="34" charset="0"/>
              </a:rPr>
              <a:t>COARSE</a:t>
            </a:r>
            <a:r>
              <a:rPr lang="it-IT" sz="2400" dirty="0" smtClean="0">
                <a:latin typeface="Tahoma" panose="020B0604030504040204" pitchFamily="34" charset="0"/>
                <a:ea typeface="Tahoma" panose="020B0604030504040204" pitchFamily="34" charset="0"/>
                <a:cs typeface="Tahoma" panose="020B0604030504040204" pitchFamily="34" charset="0"/>
              </a:rPr>
              <a:t> particles (in volume/mass distributions) are different:</a:t>
            </a: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grpSp>
        <p:nvGrpSpPr>
          <p:cNvPr id="12" name="Group 17"/>
          <p:cNvGrpSpPr>
            <a:grpSpLocks/>
          </p:cNvGrpSpPr>
          <p:nvPr/>
        </p:nvGrpSpPr>
        <p:grpSpPr bwMode="auto">
          <a:xfrm>
            <a:off x="2936941" y="2086348"/>
            <a:ext cx="6065838" cy="4511675"/>
            <a:chOff x="977" y="1091"/>
            <a:chExt cx="3821" cy="2842"/>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 y="1091"/>
              <a:ext cx="3821" cy="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5"/>
            <p:cNvSpPr>
              <a:spLocks noChangeArrowheads="1"/>
            </p:cNvSpPr>
            <p:nvPr/>
          </p:nvSpPr>
          <p:spPr bwMode="auto">
            <a:xfrm>
              <a:off x="2213" y="3136"/>
              <a:ext cx="932" cy="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9" name="Text Box 11"/>
            <p:cNvSpPr txBox="1">
              <a:spLocks noChangeArrowheads="1"/>
            </p:cNvSpPr>
            <p:nvPr/>
          </p:nvSpPr>
          <p:spPr bwMode="auto">
            <a:xfrm>
              <a:off x="3600" y="3118"/>
              <a:ext cx="764" cy="173"/>
            </a:xfrm>
            <a:prstGeom prst="rect">
              <a:avLst/>
            </a:prstGeom>
            <a:solidFill>
              <a:schemeClr val="bg1"/>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1200" b="1">
                  <a:effectLst>
                    <a:outerShdw blurRad="38100" dist="38100" dir="2700000" algn="tl">
                      <a:srgbClr val="C0C0C0"/>
                    </a:outerShdw>
                  </a:effectLst>
                </a:rPr>
                <a:t>                        </a:t>
              </a:r>
            </a:p>
          </p:txBody>
        </p:sp>
        <p:sp>
          <p:nvSpPr>
            <p:cNvPr id="21" name="Rectangle 13"/>
            <p:cNvSpPr>
              <a:spLocks noChangeArrowheads="1"/>
            </p:cNvSpPr>
            <p:nvPr/>
          </p:nvSpPr>
          <p:spPr bwMode="auto">
            <a:xfrm>
              <a:off x="1490" y="1262"/>
              <a:ext cx="1966" cy="4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24" name="Rectangle 16"/>
            <p:cNvSpPr>
              <a:spLocks noChangeArrowheads="1"/>
            </p:cNvSpPr>
            <p:nvPr/>
          </p:nvSpPr>
          <p:spPr bwMode="auto">
            <a:xfrm>
              <a:off x="2396" y="1509"/>
              <a:ext cx="585" cy="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pic>
        <p:nvPicPr>
          <p:cNvPr id="25" name="Picture 24"/>
          <p:cNvPicPr>
            <a:picLocks noChangeAspect="1"/>
          </p:cNvPicPr>
          <p:nvPr/>
        </p:nvPicPr>
        <p:blipFill>
          <a:blip r:embed="rId4"/>
          <a:stretch>
            <a:fillRect/>
          </a:stretch>
        </p:blipFill>
        <p:spPr>
          <a:xfrm>
            <a:off x="3538252" y="1800512"/>
            <a:ext cx="5109975" cy="638610"/>
          </a:xfrm>
          <a:prstGeom prst="rect">
            <a:avLst/>
          </a:prstGeom>
        </p:spPr>
      </p:pic>
      <p:sp>
        <p:nvSpPr>
          <p:cNvPr id="26" name="Rectangle 25"/>
          <p:cNvSpPr/>
          <p:nvPr/>
        </p:nvSpPr>
        <p:spPr>
          <a:xfrm>
            <a:off x="8063327" y="3654224"/>
            <a:ext cx="1451018"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tire wear</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3233303" y="4342185"/>
            <a:ext cx="1451018"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combustion</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4261266" y="5256864"/>
            <a:ext cx="2501486"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of secondary particles</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4263808" y="2425577"/>
            <a:ext cx="2608546" cy="646331"/>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Chemical reactions (gas to particle conversion)</a:t>
            </a: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121918" y="1644713"/>
            <a:ext cx="3030028"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Accumulation mode:</a:t>
            </a:r>
          </a:p>
        </p:txBody>
      </p:sp>
      <p:pic>
        <p:nvPicPr>
          <p:cNvPr id="7" name="Picture 6"/>
          <p:cNvPicPr>
            <a:picLocks noChangeAspect="1"/>
          </p:cNvPicPr>
          <p:nvPr/>
        </p:nvPicPr>
        <p:blipFill>
          <a:blip r:embed="rId5"/>
          <a:stretch>
            <a:fillRect/>
          </a:stretch>
        </p:blipFill>
        <p:spPr>
          <a:xfrm>
            <a:off x="435261" y="2163766"/>
            <a:ext cx="2101919" cy="1353832"/>
          </a:xfrm>
          <a:prstGeom prst="rect">
            <a:avLst/>
          </a:prstGeom>
        </p:spPr>
      </p:pic>
      <p:sp>
        <p:nvSpPr>
          <p:cNvPr id="31" name="Rectangle 30"/>
          <p:cNvSpPr/>
          <p:nvPr/>
        </p:nvSpPr>
        <p:spPr>
          <a:xfrm>
            <a:off x="126067" y="3579963"/>
            <a:ext cx="3412185" cy="1446550"/>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condensation submode: </a:t>
            </a:r>
            <a:r>
              <a:rPr lang="it-IT" sz="2200" dirty="0" smtClean="0">
                <a:latin typeface="Tahoma" panose="020B0604030504040204" pitchFamily="34" charset="0"/>
                <a:ea typeface="Tahoma" panose="020B0604030504040204" pitchFamily="34" charset="0"/>
                <a:cs typeface="Tahoma" panose="020B0604030504040204" pitchFamily="34" charset="0"/>
              </a:rPr>
              <a:t>primary+growth by coagulation and condensation</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94393" y="5026513"/>
            <a:ext cx="2870073" cy="1446550"/>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droplet submode: </a:t>
            </a:r>
            <a:r>
              <a:rPr lang="it-IT" sz="2200" dirty="0" smtClean="0">
                <a:latin typeface="Tahoma" panose="020B0604030504040204" pitchFamily="34" charset="0"/>
                <a:ea typeface="Tahoma" panose="020B0604030504040204" pitchFamily="34" charset="0"/>
                <a:cs typeface="Tahoma" panose="020B0604030504040204" pitchFamily="34" charset="0"/>
              </a:rPr>
              <a:t>cloud processing of particles (aqueous reactions)</a:t>
            </a:r>
            <a:endParaRPr lang="en-US" sz="22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bwMode="auto">
          <a:xfrm flipV="1">
            <a:off x="3751329" y="4078526"/>
            <a:ext cx="359957" cy="3193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190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Modes in number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6267" y="735331"/>
            <a:ext cx="8956109" cy="461665"/>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Modes are different in the </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number distribution</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16306" y="1255342"/>
            <a:ext cx="6253779" cy="2916274"/>
            <a:chOff x="91462" y="1196996"/>
            <a:chExt cx="6253779" cy="2916274"/>
          </a:xfrm>
        </p:grpSpPr>
        <p:pic>
          <p:nvPicPr>
            <p:cNvPr id="22" name="Picture 21"/>
            <p:cNvPicPr>
              <a:picLocks noChangeAspect="1"/>
            </p:cNvPicPr>
            <p:nvPr/>
          </p:nvPicPr>
          <p:blipFill rotWithShape="1">
            <a:blip r:embed="rId3"/>
            <a:srcRect l="-1" t="5" r="574" b="53631"/>
            <a:stretch/>
          </p:blipFill>
          <p:spPr>
            <a:xfrm>
              <a:off x="96866" y="1196996"/>
              <a:ext cx="6217920" cy="2377440"/>
            </a:xfrm>
            <a:prstGeom prst="rect">
              <a:avLst/>
            </a:prstGeom>
          </p:spPr>
        </p:pic>
        <p:pic>
          <p:nvPicPr>
            <p:cNvPr id="23" name="Picture 22"/>
            <p:cNvPicPr>
              <a:picLocks noChangeAspect="1"/>
            </p:cNvPicPr>
            <p:nvPr/>
          </p:nvPicPr>
          <p:blipFill rotWithShape="1">
            <a:blip r:embed="rId3"/>
            <a:srcRect t="88997" b="303"/>
            <a:stretch/>
          </p:blipFill>
          <p:spPr>
            <a:xfrm>
              <a:off x="91462" y="3564630"/>
              <a:ext cx="6253779" cy="548640"/>
            </a:xfrm>
            <a:prstGeom prst="rect">
              <a:avLst/>
            </a:prstGeom>
          </p:spPr>
        </p:pic>
      </p:grpSp>
      <p:sp>
        <p:nvSpPr>
          <p:cNvPr id="34" name="Rectangle 33"/>
          <p:cNvSpPr/>
          <p:nvPr/>
        </p:nvSpPr>
        <p:spPr>
          <a:xfrm>
            <a:off x="6257929" y="1523642"/>
            <a:ext cx="2873545" cy="1785104"/>
          </a:xfrm>
          <a:prstGeom prst="rect">
            <a:avLst/>
          </a:prstGeom>
        </p:spPr>
        <p:txBody>
          <a:bodyPr wrap="square">
            <a:spAutoFit/>
          </a:bodyPr>
          <a:lstStyle/>
          <a:p>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PM with D&gt;0.1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m </a:t>
            </a:r>
            <a:r>
              <a:rPr lang="it-IT" sz="2200" dirty="0" smtClean="0">
                <a:latin typeface="Tahoma" panose="020B0604030504040204" pitchFamily="34" charset="0"/>
                <a:ea typeface="Tahoma" panose="020B0604030504040204" pitchFamily="34" charset="0"/>
                <a:cs typeface="Tahoma" panose="020B0604030504040204" pitchFamily="34" charset="0"/>
              </a:rPr>
              <a:t>(that contributed practically all the mass distribution) are </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negligible</a:t>
            </a:r>
            <a:r>
              <a:rPr lang="it-IT" sz="2200" dirty="0" smtClean="0">
                <a:latin typeface="Tahoma" panose="020B0604030504040204" pitchFamily="34" charset="0"/>
                <a:ea typeface="Tahoma" panose="020B0604030504040204" pitchFamily="34" charset="0"/>
                <a:cs typeface="Tahoma" panose="020B0604030504040204" pitchFamily="34" charset="0"/>
              </a:rPr>
              <a:t> in numbers</a:t>
            </a:r>
          </a:p>
        </p:txBody>
      </p:sp>
      <p:sp>
        <p:nvSpPr>
          <p:cNvPr id="35" name="Rectangle 34"/>
          <p:cNvSpPr/>
          <p:nvPr/>
        </p:nvSpPr>
        <p:spPr>
          <a:xfrm>
            <a:off x="297282" y="4125796"/>
            <a:ext cx="3030028"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Nucleation mode:</a:t>
            </a:r>
          </a:p>
        </p:txBody>
      </p:sp>
      <p:sp>
        <p:nvSpPr>
          <p:cNvPr id="36" name="Rectangle 35"/>
          <p:cNvSpPr/>
          <p:nvPr/>
        </p:nvSpPr>
        <p:spPr>
          <a:xfrm>
            <a:off x="2752460" y="4123862"/>
            <a:ext cx="6250281" cy="830997"/>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fresh, created in-situ from the gas phase by nucleation processes</a:t>
            </a:r>
          </a:p>
        </p:txBody>
      </p:sp>
      <p:sp>
        <p:nvSpPr>
          <p:cNvPr id="37" name="Rectangle 36"/>
          <p:cNvSpPr/>
          <p:nvPr/>
        </p:nvSpPr>
        <p:spPr>
          <a:xfrm>
            <a:off x="297282" y="5054207"/>
            <a:ext cx="3030028"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Aitken mode:</a:t>
            </a:r>
          </a:p>
        </p:txBody>
      </p:sp>
      <p:sp>
        <p:nvSpPr>
          <p:cNvPr id="38" name="Rectangle 37"/>
          <p:cNvSpPr/>
          <p:nvPr/>
        </p:nvSpPr>
        <p:spPr>
          <a:xfrm>
            <a:off x="2241723" y="5065873"/>
            <a:ext cx="6250281" cy="1569660"/>
          </a:xfrm>
          <a:prstGeom prst="rect">
            <a:avLst/>
          </a:prstGeom>
        </p:spPr>
        <p:txBody>
          <a:bodyPr wrap="square">
            <a:spAutoFit/>
          </a:bodyPr>
          <a:lstStyle/>
          <a:p>
            <a:r>
              <a:rPr lang="it-IT" sz="2400" dirty="0" smtClean="0">
                <a:latin typeface="Tahoma" panose="020B0604030504040204" pitchFamily="34" charset="0"/>
                <a:ea typeface="Tahoma" panose="020B0604030504040204" pitchFamily="34" charset="0"/>
                <a:cs typeface="Tahoma" panose="020B0604030504040204" pitchFamily="34" charset="0"/>
              </a:rPr>
              <a:t>originate as primary particles, and secondary material condenses on them as they are transported. They form the accumulation mode in the mass distribution</a:t>
            </a:r>
          </a:p>
        </p:txBody>
      </p:sp>
    </p:spTree>
    <p:extLst>
      <p:ext uri="{BB962C8B-B14F-4D97-AF65-F5344CB8AC3E}">
        <p14:creationId xmlns:p14="http://schemas.microsoft.com/office/powerpoint/2010/main" val="3231869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1057760" y="1355281"/>
            <a:ext cx="6253779" cy="5127590"/>
          </a:xfrm>
          <a:prstGeom prst="rect">
            <a:avLst/>
          </a:prstGeom>
        </p:spPr>
      </p:pic>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Modes in number distributions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43" name="Group 32"/>
          <p:cNvGrpSpPr>
            <a:grpSpLocks/>
          </p:cNvGrpSpPr>
          <p:nvPr/>
        </p:nvGrpSpPr>
        <p:grpSpPr bwMode="auto">
          <a:xfrm>
            <a:off x="336240" y="3138008"/>
            <a:ext cx="2425702" cy="3530601"/>
            <a:chOff x="482" y="2094"/>
            <a:chExt cx="1528" cy="2224"/>
          </a:xfrm>
        </p:grpSpPr>
        <p:sp>
          <p:nvSpPr>
            <p:cNvPr id="44" name="Text Box 29"/>
            <p:cNvSpPr txBox="1">
              <a:spLocks noChangeArrowheads="1"/>
            </p:cNvSpPr>
            <p:nvPr/>
          </p:nvSpPr>
          <p:spPr bwMode="auto">
            <a:xfrm>
              <a:off x="482" y="3833"/>
              <a:ext cx="1528"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Large number</a:t>
              </a:r>
              <a:endParaRPr lang="it-IT" alt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defRPr/>
              </a:pP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Negligible mass</a:t>
              </a:r>
              <a:endParaRPr lang="it-IT" alt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5" name="Line 31"/>
            <p:cNvSpPr>
              <a:spLocks noChangeShapeType="1"/>
            </p:cNvSpPr>
            <p:nvPr/>
          </p:nvSpPr>
          <p:spPr bwMode="auto">
            <a:xfrm flipV="1">
              <a:off x="1746" y="2094"/>
              <a:ext cx="0" cy="1636"/>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 name="Group 34"/>
          <p:cNvGrpSpPr>
            <a:grpSpLocks/>
          </p:cNvGrpSpPr>
          <p:nvPr/>
        </p:nvGrpSpPr>
        <p:grpSpPr bwMode="auto">
          <a:xfrm>
            <a:off x="5956312" y="5437190"/>
            <a:ext cx="2994031" cy="1284288"/>
            <a:chOff x="3752" y="3425"/>
            <a:chExt cx="1886" cy="809"/>
          </a:xfrm>
        </p:grpSpPr>
        <p:sp>
          <p:nvSpPr>
            <p:cNvPr id="47" name="Text Box 30"/>
            <p:cNvSpPr txBox="1">
              <a:spLocks noChangeArrowheads="1"/>
            </p:cNvSpPr>
            <p:nvPr/>
          </p:nvSpPr>
          <p:spPr bwMode="auto">
            <a:xfrm>
              <a:off x="3877" y="3749"/>
              <a:ext cx="1761"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Large  mass</a:t>
              </a:r>
            </a:p>
            <a:p>
              <a:pPr>
                <a:defRPr/>
              </a:pP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Negligible number</a:t>
              </a:r>
              <a:endParaRPr lang="it-IT" alt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Line 33"/>
            <p:cNvSpPr>
              <a:spLocks noChangeShapeType="1"/>
            </p:cNvSpPr>
            <p:nvPr/>
          </p:nvSpPr>
          <p:spPr bwMode="auto">
            <a:xfrm flipH="1" flipV="1">
              <a:off x="3752" y="3425"/>
              <a:ext cx="580" cy="32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0" name="Picture 49"/>
          <p:cNvPicPr>
            <a:picLocks noChangeAspect="1"/>
          </p:cNvPicPr>
          <p:nvPr/>
        </p:nvPicPr>
        <p:blipFill>
          <a:blip r:embed="rId4"/>
          <a:stretch>
            <a:fillRect/>
          </a:stretch>
        </p:blipFill>
        <p:spPr>
          <a:xfrm>
            <a:off x="2107854" y="863404"/>
            <a:ext cx="4954020" cy="619120"/>
          </a:xfrm>
          <a:prstGeom prst="rect">
            <a:avLst/>
          </a:prstGeom>
        </p:spPr>
      </p:pic>
    </p:spTree>
    <p:extLst>
      <p:ext uri="{BB962C8B-B14F-4D97-AF65-F5344CB8AC3E}">
        <p14:creationId xmlns:p14="http://schemas.microsoft.com/office/powerpoint/2010/main" val="42612609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96866" y="1655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distributions in various atmospheres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10274" y="6633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6866" y="708994"/>
            <a:ext cx="2521074" cy="5243192"/>
          </a:xfrm>
          <a:prstGeom prst="rect">
            <a:avLst/>
          </a:prstGeom>
        </p:spPr>
      </p:pic>
      <p:sp>
        <p:nvSpPr>
          <p:cNvPr id="13" name="Rectangle 12"/>
          <p:cNvSpPr/>
          <p:nvPr/>
        </p:nvSpPr>
        <p:spPr>
          <a:xfrm>
            <a:off x="2755727" y="787146"/>
            <a:ext cx="6247014" cy="2308324"/>
          </a:xfrm>
          <a:prstGeom prst="rect">
            <a:avLst/>
          </a:prstGeom>
        </p:spPr>
        <p:txBody>
          <a:bodyPr wrap="square">
            <a:spAutoFit/>
          </a:bodyPr>
          <a:lstStyle/>
          <a:p>
            <a:pPr marL="342900" indent="-342900">
              <a:buFont typeface="Arial" panose="020B0604020202020204" pitchFamily="34" charset="0"/>
              <a:buChar char="•"/>
            </a:pP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Large range in </a:t>
            </a:r>
            <a:r>
              <a:rPr lang="it-IT"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a:t>
            </a:r>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400" dirty="0" smtClean="0">
                <a:latin typeface="Tahoma" panose="020B0604030504040204" pitchFamily="34" charset="0"/>
                <a:ea typeface="Tahoma" panose="020B0604030504040204" pitchFamily="34" charset="0"/>
                <a:cs typeface="Tahoma" panose="020B0604030504040204" pitchFamily="34" charset="0"/>
              </a:rPr>
              <a:t>according to the geography/environment (polar &lt;20 particles</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400" dirty="0" smtClean="0">
                <a:latin typeface="Tahoma" panose="020B0604030504040204" pitchFamily="34" charset="0"/>
                <a:ea typeface="Tahoma" panose="020B0604030504040204" pitchFamily="34" charset="0"/>
                <a:cs typeface="Tahoma" panose="020B0604030504040204" pitchFamily="34" charset="0"/>
              </a:rPr>
              <a:t>cm</a:t>
            </a:r>
            <a:r>
              <a:rPr lang="it-IT" sz="2400" baseline="30000" dirty="0" smtClean="0">
                <a:latin typeface="Tahoma" panose="020B0604030504040204" pitchFamily="34" charset="0"/>
                <a:ea typeface="Tahoma" panose="020B0604030504040204" pitchFamily="34" charset="0"/>
                <a:cs typeface="Tahoma" panose="020B0604030504040204" pitchFamily="34" charset="0"/>
              </a:rPr>
              <a:t>-3</a:t>
            </a:r>
            <a:r>
              <a:rPr lang="it-IT" sz="2400" dirty="0" smtClean="0">
                <a:latin typeface="Tahoma" panose="020B0604030504040204" pitchFamily="34" charset="0"/>
                <a:ea typeface="Tahoma" panose="020B0604030504040204" pitchFamily="34" charset="0"/>
                <a:cs typeface="Tahoma" panose="020B0604030504040204" pitchFamily="34" charset="0"/>
              </a:rPr>
              <a:t>, urban &gt;10</a:t>
            </a:r>
            <a:r>
              <a:rPr lang="it-IT" sz="2400" baseline="30000" dirty="0" smtClean="0">
                <a:latin typeface="Tahoma" panose="020B0604030504040204" pitchFamily="34" charset="0"/>
                <a:ea typeface="Tahoma" panose="020B0604030504040204" pitchFamily="34" charset="0"/>
                <a:cs typeface="Tahoma" panose="020B0604030504040204" pitchFamily="34" charset="0"/>
              </a:rPr>
              <a:t>5</a:t>
            </a:r>
            <a:r>
              <a:rPr lang="it-IT" sz="2400" dirty="0" smtClean="0">
                <a:latin typeface="Tahoma" panose="020B0604030504040204" pitchFamily="34" charset="0"/>
                <a:ea typeface="Tahoma" panose="020B0604030504040204" pitchFamily="34" charset="0"/>
                <a:cs typeface="Tahoma" panose="020B0604030504040204" pitchFamily="34" charset="0"/>
              </a:rPr>
              <a:t> </a:t>
            </a:r>
            <a:r>
              <a:rPr lang="it-IT" sz="2400" dirty="0">
                <a:latin typeface="Tahoma" panose="020B0604030504040204" pitchFamily="34" charset="0"/>
                <a:ea typeface="Tahoma" panose="020B0604030504040204" pitchFamily="34" charset="0"/>
                <a:cs typeface="Tahoma" panose="020B0604030504040204" pitchFamily="34" charset="0"/>
              </a:rPr>
              <a:t>particles</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it-IT" sz="2400" dirty="0">
                <a:latin typeface="Tahoma" panose="020B0604030504040204" pitchFamily="34" charset="0"/>
                <a:ea typeface="Tahoma" panose="020B0604030504040204" pitchFamily="34" charset="0"/>
                <a:cs typeface="Tahoma" panose="020B0604030504040204" pitchFamily="34" charset="0"/>
              </a:rPr>
              <a:t>cm</a:t>
            </a:r>
            <a:r>
              <a:rPr lang="it-IT" sz="2400" baseline="30000" dirty="0">
                <a:latin typeface="Tahoma" panose="020B0604030504040204" pitchFamily="34" charset="0"/>
                <a:ea typeface="Tahoma" panose="020B0604030504040204" pitchFamily="34" charset="0"/>
                <a:cs typeface="Tahoma" panose="020B0604030504040204" pitchFamily="34" charset="0"/>
              </a:rPr>
              <a:t>-3</a:t>
            </a:r>
            <a:r>
              <a:rPr lang="it-IT" sz="2400" dirty="0" smtClean="0">
                <a:latin typeface="Tahoma" panose="020B0604030504040204" pitchFamily="34" charset="0"/>
                <a:ea typeface="Tahoma" panose="020B0604030504040204" pitchFamily="34" charset="0"/>
                <a:cs typeface="Tahoma" panose="020B0604030504040204" pitchFamily="34" charset="0"/>
              </a:rPr>
              <a:t>)</a:t>
            </a:r>
          </a:p>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Large changes with altitute (tropospheric vs stratospheric aerosols)</a:t>
            </a:r>
          </a:p>
          <a:p>
            <a:pPr marL="342900" indent="-342900">
              <a:buFont typeface="Arial" panose="020B0604020202020204" pitchFamily="34" charset="0"/>
              <a:buChar char="•"/>
            </a:pPr>
            <a:endParaRPr lang="it-IT"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96866" y="5934670"/>
            <a:ext cx="2658860" cy="923330"/>
          </a:xfrm>
          <a:prstGeom prst="rect">
            <a:avLst/>
          </a:prstGeom>
        </p:spPr>
        <p:txBody>
          <a:bodyPr wrap="square">
            <a:spAutoFit/>
          </a:bodyPr>
          <a:lstStyle/>
          <a:p>
            <a:r>
              <a:rPr lang="it-IT" dirty="0" smtClean="0">
                <a:solidFill>
                  <a:srgbClr val="FF0000"/>
                </a:solidFill>
                <a:latin typeface="Tahoma" panose="020B0604030504040204" pitchFamily="34" charset="0"/>
                <a:ea typeface="Tahoma" panose="020B0604030504040204" pitchFamily="34" charset="0"/>
                <a:cs typeface="Tahoma" panose="020B0604030504040204" pitchFamily="34" charset="0"/>
              </a:rPr>
              <a:t>Number distribution for various atmospheric aerosols</a:t>
            </a:r>
          </a:p>
        </p:txBody>
      </p:sp>
      <p:pic>
        <p:nvPicPr>
          <p:cNvPr id="3" name="Picture 2"/>
          <p:cNvPicPr>
            <a:picLocks noChangeAspect="1"/>
          </p:cNvPicPr>
          <p:nvPr/>
        </p:nvPicPr>
        <p:blipFill>
          <a:blip r:embed="rId4"/>
          <a:stretch>
            <a:fillRect/>
          </a:stretch>
        </p:blipFill>
        <p:spPr>
          <a:xfrm>
            <a:off x="2680571" y="2758549"/>
            <a:ext cx="3678254" cy="4061873"/>
          </a:xfrm>
          <a:prstGeom prst="rect">
            <a:avLst/>
          </a:prstGeom>
        </p:spPr>
      </p:pic>
      <p:sp>
        <p:nvSpPr>
          <p:cNvPr id="16" name="Text Box 30"/>
          <p:cNvSpPr txBox="1">
            <a:spLocks noChangeArrowheads="1"/>
          </p:cNvSpPr>
          <p:nvPr/>
        </p:nvSpPr>
        <p:spPr bwMode="auto">
          <a:xfrm>
            <a:off x="4236425" y="2859237"/>
            <a:ext cx="199625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altLang="en-US" sz="2300" dirty="0" smtClean="0">
                <a:solidFill>
                  <a:srgbClr val="FF0000"/>
                </a:solidFill>
                <a:latin typeface="Tahoma" panose="020B0604030504040204" pitchFamily="34" charset="0"/>
                <a:ea typeface="Tahoma" panose="020B0604030504040204" pitchFamily="34" charset="0"/>
                <a:cs typeface="Tahoma" panose="020B0604030504040204" pitchFamily="34" charset="0"/>
              </a:rPr>
              <a:t>Urban aerosol</a:t>
            </a:r>
            <a:endParaRPr lang="it-IT" altLang="en-US" sz="23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376781" y="3219280"/>
            <a:ext cx="2823500" cy="3139321"/>
          </a:xfrm>
          <a:prstGeom prst="rect">
            <a:avLst/>
          </a:prstGeom>
        </p:spPr>
        <p:txBody>
          <a:bodyPr wrap="square">
            <a:spAutoFit/>
          </a:bodyPr>
          <a:lstStyle/>
          <a:p>
            <a:r>
              <a:rPr lang="it-IT" sz="2200" dirty="0" smtClean="0">
                <a:latin typeface="Tahoma" panose="020B0604030504040204" pitchFamily="34" charset="0"/>
                <a:ea typeface="Tahoma" panose="020B0604030504040204" pitchFamily="34" charset="0"/>
                <a:cs typeface="Tahoma" panose="020B0604030504040204" pitchFamily="34" charset="0"/>
              </a:rPr>
              <a:t>Mix of primary anthropogenic + secondary (gas-to-particle)</a:t>
            </a:r>
          </a:p>
          <a:p>
            <a:endParaRPr lang="it-IT" sz="2200" dirty="0" smtClean="0">
              <a:latin typeface="Tahoma" panose="020B0604030504040204" pitchFamily="34" charset="0"/>
              <a:ea typeface="Tahoma" panose="020B0604030504040204" pitchFamily="34" charset="0"/>
              <a:cs typeface="Tahoma" panose="020B0604030504040204" pitchFamily="34" charset="0"/>
            </a:endParaRPr>
          </a:p>
          <a:p>
            <a:r>
              <a:rPr lang="it-IT" sz="2200" dirty="0" smtClean="0">
                <a:latin typeface="Tahoma" panose="020B0604030504040204" pitchFamily="34" charset="0"/>
                <a:ea typeface="Tahoma" panose="020B0604030504040204" pitchFamily="34" charset="0"/>
                <a:cs typeface="Tahoma" panose="020B0604030504040204" pitchFamily="34" charset="0"/>
              </a:rPr>
              <a:t>Bimodal mass mode (coarse+accumulation)</a:t>
            </a:r>
          </a:p>
          <a:p>
            <a:pPr marL="342900" indent="-342900">
              <a:buFont typeface="Arial" panose="020B0604020202020204" pitchFamily="34" charset="0"/>
              <a:buChar char="•"/>
            </a:pPr>
            <a:endParaRPr lang="it-IT" sz="22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8967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274" y="1152395"/>
            <a:ext cx="8009252" cy="5490202"/>
          </a:xfrm>
          <a:prstGeom prst="rect">
            <a:avLst/>
          </a:prstGeom>
        </p:spPr>
      </p:pic>
      <p:sp>
        <p:nvSpPr>
          <p:cNvPr id="5" name="Titolo 4"/>
          <p:cNvSpPr>
            <a:spLocks noGrp="1"/>
          </p:cNvSpPr>
          <p:nvPr>
            <p:ph type="title"/>
          </p:nvPr>
        </p:nvSpPr>
        <p:spPr>
          <a:xfrm>
            <a:off x="96866" y="79182"/>
            <a:ext cx="8905875" cy="52297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distributions in various atmospheres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510274" y="76354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635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1239" y="843050"/>
            <a:ext cx="7331657" cy="5821613"/>
          </a:xfrm>
          <a:prstGeom prst="rect">
            <a:avLst/>
          </a:prstGeom>
        </p:spPr>
      </p:pic>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06068" y="3667228"/>
            <a:ext cx="280921" cy="23100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906068" y="2905228"/>
            <a:ext cx="280921" cy="23100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865512" y="2384647"/>
            <a:ext cx="386800" cy="21417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865512" y="5771135"/>
            <a:ext cx="386800" cy="21417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865512" y="4983862"/>
            <a:ext cx="386800" cy="21417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063261" y="2401909"/>
            <a:ext cx="526962" cy="25466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951974" y="5740270"/>
            <a:ext cx="320615" cy="25466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015752" y="4973242"/>
            <a:ext cx="584096" cy="254666"/>
          </a:xfrm>
          <a:prstGeom prst="rect">
            <a:avLst/>
          </a:prstGeom>
          <a:ln w="28575">
            <a:solidFill>
              <a:srgbClr val="FF0000"/>
            </a:solidFill>
          </a:ln>
        </p:spPr>
        <p:txBody>
          <a:bodyPr wrap="square">
            <a:spAutoFit/>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521896" y="4945200"/>
            <a:ext cx="3978458" cy="430887"/>
          </a:xfrm>
          <a:prstGeom prst="rect">
            <a:avLst/>
          </a:prstGeom>
        </p:spPr>
        <p:txBody>
          <a:bodyPr wrap="square">
            <a:spAutoFit/>
          </a:bodyPr>
          <a:lstStyle/>
          <a:p>
            <a:r>
              <a:rPr lang="it-IT" sz="2200" b="1" dirty="0">
                <a:solidFill>
                  <a:srgbClr val="00B050"/>
                </a:solidFill>
                <a:latin typeface="Tahoma" panose="020B0604030504040204" pitchFamily="34" charset="0"/>
                <a:ea typeface="Tahoma" panose="020B0604030504040204" pitchFamily="34" charset="0"/>
                <a:cs typeface="Tahoma" panose="020B0604030504040204" pitchFamily="34" charset="0"/>
              </a:rPr>
              <a:t>o</a:t>
            </a:r>
            <a:r>
              <a:rPr lang="it-IT" sz="22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xides</a:t>
            </a:r>
            <a:r>
              <a:rPr lang="it-IT"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(mineral dust/sand)</a:t>
            </a:r>
          </a:p>
        </p:txBody>
      </p:sp>
      <p:sp>
        <p:nvSpPr>
          <p:cNvPr id="17" name="Oval 16"/>
          <p:cNvSpPr/>
          <p:nvPr/>
        </p:nvSpPr>
        <p:spPr bwMode="auto">
          <a:xfrm>
            <a:off x="507342" y="2335326"/>
            <a:ext cx="547222" cy="1072836"/>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Oval 20"/>
          <p:cNvSpPr/>
          <p:nvPr/>
        </p:nvSpPr>
        <p:spPr bwMode="auto">
          <a:xfrm>
            <a:off x="592362" y="5742259"/>
            <a:ext cx="686009" cy="271928"/>
          </a:xfrm>
          <a:prstGeom prst="ellipse">
            <a:avLst/>
          </a:prstGeom>
          <a:noFill/>
          <a:ln w="28575"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C000"/>
              </a:solidFill>
              <a:effectLst/>
              <a:latin typeface="Arial" panose="020B0604020202020204" pitchFamily="34" charset="0"/>
            </a:endParaRPr>
          </a:p>
        </p:txBody>
      </p:sp>
      <p:sp>
        <p:nvSpPr>
          <p:cNvPr id="22" name="Oval 21"/>
          <p:cNvSpPr/>
          <p:nvPr/>
        </p:nvSpPr>
        <p:spPr bwMode="auto">
          <a:xfrm>
            <a:off x="465635" y="4727202"/>
            <a:ext cx="718274" cy="1013067"/>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p:nvPr/>
        </p:nvSpPr>
        <p:spPr>
          <a:xfrm>
            <a:off x="533008" y="1965994"/>
            <a:ext cx="995095"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H</a:t>
            </a:r>
            <a:r>
              <a:rPr lang="it-IT" baseline="-25000" dirty="0" smtClean="0">
                <a:latin typeface="Tahoma" panose="020B0604030504040204" pitchFamily="34" charset="0"/>
                <a:ea typeface="Tahoma" panose="020B0604030504040204" pitchFamily="34" charset="0"/>
                <a:cs typeface="Tahoma" panose="020B0604030504040204" pitchFamily="34" charset="0"/>
              </a:rPr>
              <a:t>2</a:t>
            </a:r>
            <a:r>
              <a:rPr lang="it-IT" dirty="0" smtClean="0">
                <a:latin typeface="Tahoma" panose="020B0604030504040204" pitchFamily="34" charset="0"/>
                <a:ea typeface="Tahoma" panose="020B0604030504040204" pitchFamily="34" charset="0"/>
                <a:cs typeface="Tahoma" panose="020B0604030504040204" pitchFamily="34" charset="0"/>
              </a:rPr>
              <a:t>O</a:t>
            </a:r>
            <a:r>
              <a:rPr lang="it-IT" baseline="-25000" dirty="0" smtClean="0">
                <a:latin typeface="Tahoma" panose="020B0604030504040204" pitchFamily="34" charset="0"/>
                <a:ea typeface="Tahoma" panose="020B0604030504040204" pitchFamily="34" charset="0"/>
                <a:cs typeface="Tahoma" panose="020B0604030504040204" pitchFamily="34" charset="0"/>
              </a:rPr>
              <a:t>(l/s)</a:t>
            </a:r>
          </a:p>
        </p:txBody>
      </p:sp>
      <p:sp>
        <p:nvSpPr>
          <p:cNvPr id="29" name="Oval 28"/>
          <p:cNvSpPr/>
          <p:nvPr/>
        </p:nvSpPr>
        <p:spPr bwMode="auto">
          <a:xfrm>
            <a:off x="514356" y="3361815"/>
            <a:ext cx="547222" cy="1402691"/>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p:nvPr/>
        </p:nvSpPr>
        <p:spPr>
          <a:xfrm>
            <a:off x="4521896" y="3391073"/>
            <a:ext cx="4622104" cy="1107996"/>
          </a:xfrm>
          <a:prstGeom prst="rect">
            <a:avLst/>
          </a:prstGeom>
        </p:spPr>
        <p:txBody>
          <a:bodyPr wrap="square">
            <a:spAutoFit/>
          </a:bodyPr>
          <a:lstStyle/>
          <a:p>
            <a:r>
              <a:rPr lang="it-IT" sz="22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salts </a:t>
            </a:r>
            <a:r>
              <a:rPr lang="it-IT"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(sulfates, nitrates, chlorides...) of various cations (ammonium, sodium...)</a:t>
            </a:r>
          </a:p>
        </p:txBody>
      </p:sp>
      <p:sp>
        <p:nvSpPr>
          <p:cNvPr id="31" name="Rectangle 30"/>
          <p:cNvSpPr/>
          <p:nvPr/>
        </p:nvSpPr>
        <p:spPr>
          <a:xfrm>
            <a:off x="4528910" y="4522876"/>
            <a:ext cx="4346034" cy="430887"/>
          </a:xfrm>
          <a:prstGeom prst="rect">
            <a:avLst/>
          </a:prstGeom>
        </p:spPr>
        <p:txBody>
          <a:bodyPr wrap="square">
            <a:spAutoFit/>
          </a:bodyPr>
          <a:lstStyle/>
          <a:p>
            <a:r>
              <a:rPr lang="it-IT" sz="2200" b="1" dirty="0" smtClean="0">
                <a:solidFill>
                  <a:srgbClr val="FF9900"/>
                </a:solidFill>
                <a:latin typeface="Tahoma" panose="020B0604030504040204" pitchFamily="34" charset="0"/>
                <a:ea typeface="Tahoma" panose="020B0604030504040204" pitchFamily="34" charset="0"/>
                <a:cs typeface="Tahoma" panose="020B0604030504040204" pitchFamily="34" charset="0"/>
              </a:rPr>
              <a:t>organic </a:t>
            </a:r>
            <a:r>
              <a:rPr lang="it-IT"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species (C,H,N,O,S)</a:t>
            </a:r>
          </a:p>
        </p:txBody>
      </p:sp>
      <p:sp>
        <p:nvSpPr>
          <p:cNvPr id="32" name="Rectangle 31"/>
          <p:cNvSpPr/>
          <p:nvPr/>
        </p:nvSpPr>
        <p:spPr>
          <a:xfrm>
            <a:off x="4531728" y="5344432"/>
            <a:ext cx="3978458" cy="430887"/>
          </a:xfrm>
          <a:prstGeom prst="rect">
            <a:avLst/>
          </a:prstGeom>
        </p:spPr>
        <p:txBody>
          <a:bodyPr wrap="square">
            <a:spAutoFit/>
          </a:bodyPr>
          <a:lstStyle/>
          <a:p>
            <a:r>
              <a:rPr lang="it-IT"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soot</a:t>
            </a:r>
            <a:r>
              <a:rPr lang="it-IT"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 (only C)</a:t>
            </a:r>
          </a:p>
        </p:txBody>
      </p:sp>
      <p:sp>
        <p:nvSpPr>
          <p:cNvPr id="33" name="Oval 32"/>
          <p:cNvSpPr/>
          <p:nvPr/>
        </p:nvSpPr>
        <p:spPr bwMode="auto">
          <a:xfrm>
            <a:off x="542928" y="6014187"/>
            <a:ext cx="1322584" cy="27192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C000"/>
              </a:solidFill>
              <a:effectLst/>
              <a:latin typeface="Arial" panose="020B0604020202020204" pitchFamily="34" charset="0"/>
            </a:endParaRPr>
          </a:p>
        </p:txBody>
      </p:sp>
      <p:sp>
        <p:nvSpPr>
          <p:cNvPr id="34" name="Rectangle 33"/>
          <p:cNvSpPr/>
          <p:nvPr/>
        </p:nvSpPr>
        <p:spPr>
          <a:xfrm>
            <a:off x="533008" y="1733173"/>
            <a:ext cx="995095" cy="369332"/>
          </a:xfrm>
          <a:prstGeom prst="rect">
            <a:avLst/>
          </a:prstGeom>
        </p:spPr>
        <p:txBody>
          <a:bodyPr wrap="square">
            <a:sp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H</a:t>
            </a:r>
            <a:r>
              <a:rPr lang="it-IT" baseline="-25000" dirty="0" smtClean="0">
                <a:latin typeface="Tahoma" panose="020B0604030504040204" pitchFamily="34" charset="0"/>
                <a:ea typeface="Tahoma" panose="020B0604030504040204" pitchFamily="34" charset="0"/>
                <a:cs typeface="Tahoma" panose="020B0604030504040204" pitchFamily="34" charset="0"/>
              </a:rPr>
              <a:t>3</a:t>
            </a:r>
            <a:r>
              <a:rPr lang="it-IT" dirty="0" smtClean="0">
                <a:latin typeface="Tahoma" panose="020B0604030504040204" pitchFamily="34" charset="0"/>
                <a:ea typeface="Tahoma" panose="020B0604030504040204" pitchFamily="34" charset="0"/>
                <a:cs typeface="Tahoma" panose="020B0604030504040204" pitchFamily="34" charset="0"/>
              </a:rPr>
              <a:t>O</a:t>
            </a:r>
            <a:r>
              <a:rPr lang="it-IT" baseline="30000" dirty="0" smtClean="0">
                <a:latin typeface="Tahoma" panose="020B0604030504040204" pitchFamily="34" charset="0"/>
                <a:ea typeface="Tahoma" panose="020B0604030504040204" pitchFamily="34" charset="0"/>
                <a:cs typeface="Tahoma" panose="020B0604030504040204" pitchFamily="34" charset="0"/>
              </a:rPr>
              <a:t>+</a:t>
            </a:r>
            <a:endParaRPr lang="it-IT"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2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7" grpId="0" animBg="1"/>
      <p:bldP spid="21" grpId="0" animBg="1"/>
      <p:bldP spid="22" grpId="0" animBg="1"/>
      <p:bldP spid="29" grpId="0" animBg="1"/>
      <p:bldP spid="30" grpId="0"/>
      <p:bldP spid="31" grpId="0"/>
      <p:bldP spid="32" grpId="0"/>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3"/>
          <a:srcRect t="1" b="2715"/>
          <a:stretch/>
        </p:blipFill>
        <p:spPr>
          <a:xfrm>
            <a:off x="484884" y="3447334"/>
            <a:ext cx="8341011" cy="2368277"/>
          </a:xfrm>
          <a:prstGeom prst="rect">
            <a:avLst/>
          </a:prstGeom>
        </p:spPr>
      </p:pic>
      <p:sp>
        <p:nvSpPr>
          <p:cNvPr id="2" name="Rectangle 1"/>
          <p:cNvSpPr/>
          <p:nvPr/>
        </p:nvSpPr>
        <p:spPr>
          <a:xfrm>
            <a:off x="1090139" y="1388516"/>
            <a:ext cx="7884695" cy="1107996"/>
          </a:xfrm>
          <a:prstGeom prst="rect">
            <a:avLst/>
          </a:prstGeom>
        </p:spPr>
        <p:txBody>
          <a:bodyPr wrap="square">
            <a:spAutoFit/>
          </a:bodyPr>
          <a:lstStyle/>
          <a:p>
            <a:pPr marL="285750" indent="-285750">
              <a:buFont typeface="Arial" panose="020B0604020202020204" pitchFamily="34" charset="0"/>
              <a:buChar char="•"/>
            </a:pP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Water-soluble</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(hygroscopic) particles </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insoluble</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(hydrophobic) </a:t>
            </a:r>
            <a:r>
              <a:rPr lang="en-US" sz="2200" dirty="0" smtClean="0">
                <a:latin typeface="Tahoma" panose="020B0604030504040204" pitchFamily="34" charset="0"/>
                <a:ea typeface="Tahoma" panose="020B0604030504040204" pitchFamily="34" charset="0"/>
                <a:cs typeface="Tahoma" panose="020B0604030504040204" pitchFamily="34" charset="0"/>
              </a:rPr>
              <a:t>particles</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613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4988" y="984577"/>
            <a:ext cx="7762061" cy="523220"/>
          </a:xfrm>
          <a:prstGeom prst="rect">
            <a:avLst/>
          </a:prstGeom>
        </p:spPr>
        <p:txBody>
          <a:bodyPr wrap="none">
            <a:spAutoFit/>
          </a:bodyPr>
          <a:lstStyle/>
          <a:p>
            <a:r>
              <a:rPr lang="en-US" sz="2800" dirty="0" smtClean="0"/>
              <a:t>Aerosol </a:t>
            </a:r>
            <a:r>
              <a:rPr lang="en-US" sz="2800" dirty="0"/>
              <a:t>particles can be classified according </a:t>
            </a:r>
            <a:r>
              <a:rPr lang="en-US" sz="2800" dirty="0" smtClean="0"/>
              <a:t>to:</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8"/>
          <p:cNvSpPr txBox="1">
            <a:spLocks noChangeArrowheads="1"/>
          </p:cNvSpPr>
          <p:nvPr/>
        </p:nvSpPr>
        <p:spPr bwMode="auto">
          <a:xfrm>
            <a:off x="534988" y="3027439"/>
            <a:ext cx="7200836"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Their genesis</a:t>
            </a:r>
          </a:p>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Their origin</a:t>
            </a:r>
          </a:p>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Particle size </a:t>
            </a:r>
          </a:p>
          <a:p>
            <a:pPr marL="342900" indent="-342900" eaLnBrk="1" hangingPunct="1">
              <a:buClr>
                <a:srgbClr val="FF0000"/>
              </a:buClr>
              <a:buFont typeface="Arial" panose="020B0604020202020204" pitchFamily="34" charset="0"/>
              <a:buChar char="•"/>
            </a:pPr>
            <a:r>
              <a:rPr lang="it-IT" altLang="en-US" sz="2500" dirty="0">
                <a:latin typeface="Tahoma" panose="020B0604030504040204" pitchFamily="34" charset="0"/>
                <a:ea typeface="Tahoma" panose="020B0604030504040204" pitchFamily="34" charset="0"/>
                <a:cs typeface="Tahoma" panose="020B0604030504040204" pitchFamily="34" charset="0"/>
              </a:rPr>
              <a:t>Sampling </a:t>
            </a:r>
            <a:r>
              <a:rPr lang="it-IT" altLang="en-US" sz="2500" dirty="0" smtClean="0">
                <a:latin typeface="Tahoma" panose="020B0604030504040204" pitchFamily="34" charset="0"/>
                <a:ea typeface="Tahoma" panose="020B0604030504040204" pitchFamily="34" charset="0"/>
                <a:cs typeface="Tahoma" panose="020B0604030504040204" pitchFamily="34" charset="0"/>
              </a:rPr>
              <a:t>technique</a:t>
            </a:r>
          </a:p>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Effects and impacts </a:t>
            </a:r>
            <a:r>
              <a:rPr lang="it-IT" altLang="en-US" sz="2500" dirty="0">
                <a:latin typeface="Tahoma" panose="020B0604030504040204" pitchFamily="34" charset="0"/>
                <a:ea typeface="Tahoma" panose="020B0604030504040204" pitchFamily="34" charset="0"/>
                <a:cs typeface="Tahoma" panose="020B0604030504040204" pitchFamily="34" charset="0"/>
              </a:rPr>
              <a:t>on </a:t>
            </a:r>
            <a:r>
              <a:rPr lang="it-IT" altLang="en-US" sz="2500" dirty="0" smtClean="0">
                <a:latin typeface="Tahoma" panose="020B0604030504040204" pitchFamily="34" charset="0"/>
                <a:ea typeface="Tahoma" panose="020B0604030504040204" pitchFamily="34" charset="0"/>
                <a:cs typeface="Tahoma" panose="020B0604030504040204" pitchFamily="34" charset="0"/>
              </a:rPr>
              <a:t>climate, health, meteo</a:t>
            </a:r>
          </a:p>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Optical and physical properties</a:t>
            </a:r>
          </a:p>
          <a:p>
            <a:pPr marL="342900" indent="-342900" eaLnBrk="1" hangingPunct="1">
              <a:buClr>
                <a:srgbClr val="FF0000"/>
              </a:buClr>
              <a:buFont typeface="Arial" panose="020B0604020202020204" pitchFamily="34" charset="0"/>
              <a:buChar char="•"/>
            </a:pPr>
            <a:r>
              <a:rPr lang="it-IT" altLang="en-US" sz="2500" dirty="0" smtClean="0">
                <a:latin typeface="Tahoma" panose="020B0604030504040204" pitchFamily="34" charset="0"/>
                <a:ea typeface="Tahoma" panose="020B0604030504040204" pitchFamily="34" charset="0"/>
                <a:cs typeface="Tahoma" panose="020B0604030504040204" pitchFamily="34" charset="0"/>
              </a:rPr>
              <a:t>Chemical composition</a:t>
            </a:r>
          </a:p>
        </p:txBody>
      </p:sp>
      <p:pic>
        <p:nvPicPr>
          <p:cNvPr id="43010" name="Picture 2" descr="Aerosol in Grenzschicht 19.02.2015 (Source DW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9179" y="1811980"/>
            <a:ext cx="4544821" cy="255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9"/>
          <p:cNvSpPr txBox="1">
            <a:spLocks noChangeArrowheads="1"/>
          </p:cNvSpPr>
          <p:nvPr/>
        </p:nvSpPr>
        <p:spPr bwMode="auto">
          <a:xfrm>
            <a:off x="346099" y="744834"/>
            <a:ext cx="845180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Inorganic components: </a:t>
            </a:r>
            <a:r>
              <a:rPr lang="it-IT" altLang="en-US" sz="2200" dirty="0" smtClean="0">
                <a:solidFill>
                  <a:srgbClr val="0000FF"/>
                </a:solidFill>
                <a:latin typeface="Tahoma" panose="020B0604030504040204" pitchFamily="34" charset="0"/>
                <a:ea typeface="Tahoma" panose="020B0604030504040204" pitchFamily="34" charset="0"/>
                <a:cs typeface="Tahoma" panose="020B0604030504040204" pitchFamily="34" charset="0"/>
              </a:rPr>
              <a:t>salts</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r>
              <a:rPr lang="it-IT" alt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oxides</a:t>
            </a:r>
            <a:r>
              <a:rPr lang="it-IT" altLang="en-US" sz="2200" dirty="0" smtClean="0">
                <a:latin typeface="Tahoma" panose="020B0604030504040204" pitchFamily="34" charset="0"/>
                <a:ea typeface="Tahoma" panose="020B0604030504040204" pitchFamily="34" charset="0"/>
                <a:cs typeface="Tahoma" panose="020B0604030504040204" pitchFamily="34" charset="0"/>
              </a:rPr>
              <a:t>, inorganic C (e.g. carbonates)</a:t>
            </a:r>
          </a:p>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Metals from the Earth crust: </a:t>
            </a:r>
            <a:r>
              <a:rPr lang="it-IT" altLang="en-US" sz="2200" dirty="0">
                <a:latin typeface="Tahoma" panose="020B0604030504040204" pitchFamily="34" charset="0"/>
                <a:ea typeface="Tahoma" panose="020B0604030504040204" pitchFamily="34" charset="0"/>
                <a:cs typeface="Tahoma" panose="020B0604030504040204" pitchFamily="34" charset="0"/>
              </a:rPr>
              <a:t>Fe, Si, Al, Ca, </a:t>
            </a:r>
            <a:r>
              <a:rPr lang="it-IT" altLang="en-US" sz="2200" dirty="0" smtClean="0">
                <a:latin typeface="Tahoma" panose="020B0604030504040204" pitchFamily="34" charset="0"/>
                <a:ea typeface="Tahoma" panose="020B0604030504040204" pitchFamily="34" charset="0"/>
                <a:cs typeface="Tahoma" panose="020B0604030504040204" pitchFamily="34" charset="0"/>
              </a:rPr>
              <a:t>Mg </a:t>
            </a:r>
          </a:p>
          <a:p>
            <a:pPr>
              <a:spcBef>
                <a:spcPct val="0"/>
              </a:spcBef>
              <a:buFontTx/>
              <a:buNone/>
            </a:pPr>
            <a:r>
              <a:rPr lang="it-IT" alt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Organic species: </a:t>
            </a:r>
            <a:r>
              <a:rPr lang="it-IT" alt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VOC, </a:t>
            </a:r>
            <a:r>
              <a:rPr lang="it-IT" alt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PAHs, </a:t>
            </a:r>
            <a:r>
              <a:rPr lang="it-IT" alt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a:t>
            </a:r>
          </a:p>
          <a:p>
            <a:pPr>
              <a:spcBef>
                <a:spcPct val="0"/>
              </a:spcBef>
              <a:buFontTx/>
              <a:buNone/>
            </a:pPr>
            <a:r>
              <a:rPr lang="it-IT" altLang="en-US" sz="2200" dirty="0" smtClean="0">
                <a:latin typeface="Tahoma" panose="020B0604030504040204" pitchFamily="34" charset="0"/>
                <a:ea typeface="Tahoma" panose="020B0604030504040204" pitchFamily="34" charset="0"/>
                <a:cs typeface="Tahoma" panose="020B0604030504040204" pitchFamily="34" charset="0"/>
              </a:rPr>
              <a:t>Trace metals: </a:t>
            </a:r>
            <a:r>
              <a:rPr lang="it-IT" altLang="en-US" sz="2200" dirty="0">
                <a:latin typeface="Tahoma" panose="020B0604030504040204" pitchFamily="34" charset="0"/>
                <a:ea typeface="Tahoma" panose="020B0604030504040204" pitchFamily="34" charset="0"/>
                <a:cs typeface="Tahoma" panose="020B0604030504040204" pitchFamily="34" charset="0"/>
              </a:rPr>
              <a:t>Pb, Zn, Mn, Cu, Ni, Cr,  V, As, Cd, </a:t>
            </a:r>
            <a:r>
              <a:rPr lang="it-IT" altLang="en-US" sz="2200" dirty="0" smtClean="0">
                <a:latin typeface="Tahoma" panose="020B0604030504040204" pitchFamily="34" charset="0"/>
                <a:ea typeface="Tahoma" panose="020B0604030504040204" pitchFamily="34" charset="0"/>
                <a:cs typeface="Tahoma" panose="020B0604030504040204" pitchFamily="34" charset="0"/>
              </a:rPr>
              <a:t>... </a:t>
            </a:r>
            <a:endParaRPr lang="it-IT" altLang="en-US" sz="2200" dirty="0">
              <a:latin typeface="Tahoma" panose="020B0604030504040204" pitchFamily="34" charset="0"/>
              <a:ea typeface="Tahoma" panose="020B0604030504040204" pitchFamily="34" charset="0"/>
              <a:cs typeface="Tahoma" panose="020B0604030504040204" pitchFamily="34" charset="0"/>
            </a:endParaRPr>
          </a:p>
        </p:txBody>
      </p:sp>
      <p:grpSp>
        <p:nvGrpSpPr>
          <p:cNvPr id="32772" name="Group 39"/>
          <p:cNvGrpSpPr>
            <a:grpSpLocks/>
          </p:cNvGrpSpPr>
          <p:nvPr/>
        </p:nvGrpSpPr>
        <p:grpSpPr bwMode="auto">
          <a:xfrm>
            <a:off x="146232" y="2142601"/>
            <a:ext cx="6519863" cy="4606925"/>
            <a:chOff x="702" y="1370"/>
            <a:chExt cx="4107" cy="2902"/>
          </a:xfrm>
        </p:grpSpPr>
        <p:pic>
          <p:nvPicPr>
            <p:cNvPr id="32788" name="Picture 37"/>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702" y="1370"/>
              <a:ext cx="4107" cy="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Rectangle 38"/>
            <p:cNvSpPr>
              <a:spLocks noChangeArrowheads="1"/>
            </p:cNvSpPr>
            <p:nvPr/>
          </p:nvSpPr>
          <p:spPr bwMode="auto">
            <a:xfrm>
              <a:off x="1179" y="1499"/>
              <a:ext cx="3146" cy="171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grpSp>
        <p:nvGrpSpPr>
          <p:cNvPr id="115761" name="Group 49"/>
          <p:cNvGrpSpPr>
            <a:grpSpLocks/>
          </p:cNvGrpSpPr>
          <p:nvPr/>
        </p:nvGrpSpPr>
        <p:grpSpPr bwMode="auto">
          <a:xfrm>
            <a:off x="1382895" y="3322114"/>
            <a:ext cx="4383087" cy="1784350"/>
            <a:chOff x="1481" y="2113"/>
            <a:chExt cx="2761" cy="1124"/>
          </a:xfrm>
        </p:grpSpPr>
        <p:graphicFrame>
          <p:nvGraphicFramePr>
            <p:cNvPr id="32786" name="Object 43"/>
            <p:cNvGraphicFramePr>
              <a:graphicFrameLocks noChangeAspect="1"/>
            </p:cNvGraphicFramePr>
            <p:nvPr/>
          </p:nvGraphicFramePr>
          <p:xfrm>
            <a:off x="3602" y="2198"/>
            <a:ext cx="446" cy="326"/>
          </p:xfrm>
          <a:graphic>
            <a:graphicData uri="http://schemas.openxmlformats.org/presentationml/2006/ole">
              <mc:AlternateContent xmlns:mc="http://schemas.openxmlformats.org/markup-compatibility/2006">
                <mc:Choice xmlns:v="urn:schemas-microsoft-com:vml" Requires="v">
                  <p:oleObj spid="_x0000_s29250" name="Equation" r:id="rId5" imgW="330057" imgH="241195" progId="Equation.3">
                    <p:embed/>
                  </p:oleObj>
                </mc:Choice>
                <mc:Fallback>
                  <p:oleObj name="Equation" r:id="rId5" imgW="330057" imgH="241195" progId="Equation.3">
                    <p:embed/>
                    <p:pic>
                      <p:nvPicPr>
                        <p:cNvPr id="32786"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2" y="2198"/>
                          <a:ext cx="446"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7" name="Freeform 46"/>
            <p:cNvSpPr>
              <a:spLocks/>
            </p:cNvSpPr>
            <p:nvPr/>
          </p:nvSpPr>
          <p:spPr bwMode="auto">
            <a:xfrm>
              <a:off x="1481" y="2113"/>
              <a:ext cx="2761" cy="1124"/>
            </a:xfrm>
            <a:custGeom>
              <a:avLst/>
              <a:gdLst>
                <a:gd name="T0" fmla="*/ 0 w 2761"/>
                <a:gd name="T1" fmla="*/ 1114 h 1124"/>
                <a:gd name="T2" fmla="*/ 466 w 2761"/>
                <a:gd name="T3" fmla="*/ 1114 h 1124"/>
                <a:gd name="T4" fmla="*/ 777 w 2761"/>
                <a:gd name="T5" fmla="*/ 1078 h 1124"/>
                <a:gd name="T6" fmla="*/ 896 w 2761"/>
                <a:gd name="T7" fmla="*/ 986 h 1124"/>
                <a:gd name="T8" fmla="*/ 988 w 2761"/>
                <a:gd name="T9" fmla="*/ 977 h 1124"/>
                <a:gd name="T10" fmla="*/ 1097 w 2761"/>
                <a:gd name="T11" fmla="*/ 1050 h 1124"/>
                <a:gd name="T12" fmla="*/ 1189 w 2761"/>
                <a:gd name="T13" fmla="*/ 1023 h 1124"/>
                <a:gd name="T14" fmla="*/ 1271 w 2761"/>
                <a:gd name="T15" fmla="*/ 776 h 1124"/>
                <a:gd name="T16" fmla="*/ 1344 w 2761"/>
                <a:gd name="T17" fmla="*/ 484 h 1124"/>
                <a:gd name="T18" fmla="*/ 1436 w 2761"/>
                <a:gd name="T19" fmla="*/ 639 h 1124"/>
                <a:gd name="T20" fmla="*/ 1536 w 2761"/>
                <a:gd name="T21" fmla="*/ 849 h 1124"/>
                <a:gd name="T22" fmla="*/ 1655 w 2761"/>
                <a:gd name="T23" fmla="*/ 849 h 1124"/>
                <a:gd name="T24" fmla="*/ 1719 w 2761"/>
                <a:gd name="T25" fmla="*/ 666 h 1124"/>
                <a:gd name="T26" fmla="*/ 1783 w 2761"/>
                <a:gd name="T27" fmla="*/ 328 h 1124"/>
                <a:gd name="T28" fmla="*/ 1829 w 2761"/>
                <a:gd name="T29" fmla="*/ 90 h 1124"/>
                <a:gd name="T30" fmla="*/ 1929 w 2761"/>
                <a:gd name="T31" fmla="*/ 26 h 1124"/>
                <a:gd name="T32" fmla="*/ 2002 w 2761"/>
                <a:gd name="T33" fmla="*/ 246 h 1124"/>
                <a:gd name="T34" fmla="*/ 2121 w 2761"/>
                <a:gd name="T35" fmla="*/ 785 h 1124"/>
                <a:gd name="T36" fmla="*/ 2258 w 2761"/>
                <a:gd name="T37" fmla="*/ 1060 h 1124"/>
                <a:gd name="T38" fmla="*/ 2496 w 2761"/>
                <a:gd name="T39" fmla="*/ 1096 h 1124"/>
                <a:gd name="T40" fmla="*/ 2761 w 2761"/>
                <a:gd name="T41" fmla="*/ 1124 h 1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61" h="1124">
                  <a:moveTo>
                    <a:pt x="0" y="1114"/>
                  </a:moveTo>
                  <a:cubicBezTo>
                    <a:pt x="168" y="1117"/>
                    <a:pt x="337" y="1120"/>
                    <a:pt x="466" y="1114"/>
                  </a:cubicBezTo>
                  <a:cubicBezTo>
                    <a:pt x="595" y="1108"/>
                    <a:pt x="705" y="1099"/>
                    <a:pt x="777" y="1078"/>
                  </a:cubicBezTo>
                  <a:cubicBezTo>
                    <a:pt x="849" y="1057"/>
                    <a:pt x="861" y="1003"/>
                    <a:pt x="896" y="986"/>
                  </a:cubicBezTo>
                  <a:cubicBezTo>
                    <a:pt x="931" y="969"/>
                    <a:pt x="955" y="966"/>
                    <a:pt x="988" y="977"/>
                  </a:cubicBezTo>
                  <a:cubicBezTo>
                    <a:pt x="1021" y="988"/>
                    <a:pt x="1064" y="1042"/>
                    <a:pt x="1097" y="1050"/>
                  </a:cubicBezTo>
                  <a:cubicBezTo>
                    <a:pt x="1130" y="1058"/>
                    <a:pt x="1160" y="1069"/>
                    <a:pt x="1189" y="1023"/>
                  </a:cubicBezTo>
                  <a:cubicBezTo>
                    <a:pt x="1218" y="977"/>
                    <a:pt x="1245" y="866"/>
                    <a:pt x="1271" y="776"/>
                  </a:cubicBezTo>
                  <a:cubicBezTo>
                    <a:pt x="1297" y="686"/>
                    <a:pt x="1317" y="507"/>
                    <a:pt x="1344" y="484"/>
                  </a:cubicBezTo>
                  <a:cubicBezTo>
                    <a:pt x="1371" y="461"/>
                    <a:pt x="1404" y="578"/>
                    <a:pt x="1436" y="639"/>
                  </a:cubicBezTo>
                  <a:cubicBezTo>
                    <a:pt x="1468" y="700"/>
                    <a:pt x="1500" y="814"/>
                    <a:pt x="1536" y="849"/>
                  </a:cubicBezTo>
                  <a:cubicBezTo>
                    <a:pt x="1572" y="884"/>
                    <a:pt x="1625" y="879"/>
                    <a:pt x="1655" y="849"/>
                  </a:cubicBezTo>
                  <a:cubicBezTo>
                    <a:pt x="1685" y="819"/>
                    <a:pt x="1698" y="753"/>
                    <a:pt x="1719" y="666"/>
                  </a:cubicBezTo>
                  <a:cubicBezTo>
                    <a:pt x="1740" y="579"/>
                    <a:pt x="1765" y="424"/>
                    <a:pt x="1783" y="328"/>
                  </a:cubicBezTo>
                  <a:cubicBezTo>
                    <a:pt x="1801" y="232"/>
                    <a:pt x="1805" y="140"/>
                    <a:pt x="1829" y="90"/>
                  </a:cubicBezTo>
                  <a:cubicBezTo>
                    <a:pt x="1853" y="40"/>
                    <a:pt x="1900" y="0"/>
                    <a:pt x="1929" y="26"/>
                  </a:cubicBezTo>
                  <a:cubicBezTo>
                    <a:pt x="1958" y="52"/>
                    <a:pt x="1970" y="120"/>
                    <a:pt x="2002" y="246"/>
                  </a:cubicBezTo>
                  <a:cubicBezTo>
                    <a:pt x="2034" y="372"/>
                    <a:pt x="2078" y="649"/>
                    <a:pt x="2121" y="785"/>
                  </a:cubicBezTo>
                  <a:cubicBezTo>
                    <a:pt x="2164" y="921"/>
                    <a:pt x="2196" y="1008"/>
                    <a:pt x="2258" y="1060"/>
                  </a:cubicBezTo>
                  <a:cubicBezTo>
                    <a:pt x="2320" y="1112"/>
                    <a:pt x="2412" y="1085"/>
                    <a:pt x="2496" y="1096"/>
                  </a:cubicBezTo>
                  <a:cubicBezTo>
                    <a:pt x="2580" y="1107"/>
                    <a:pt x="2670" y="1115"/>
                    <a:pt x="2761" y="11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60" name="Group 48"/>
          <p:cNvGrpSpPr>
            <a:grpSpLocks/>
          </p:cNvGrpSpPr>
          <p:nvPr/>
        </p:nvGrpSpPr>
        <p:grpSpPr bwMode="auto">
          <a:xfrm>
            <a:off x="1382895" y="2776014"/>
            <a:ext cx="4210050" cy="2359025"/>
            <a:chOff x="1481" y="1769"/>
            <a:chExt cx="2652" cy="1486"/>
          </a:xfrm>
        </p:grpSpPr>
        <p:sp>
          <p:nvSpPr>
            <p:cNvPr id="32783" name="Freeform 40"/>
            <p:cNvSpPr>
              <a:spLocks/>
            </p:cNvSpPr>
            <p:nvPr/>
          </p:nvSpPr>
          <p:spPr bwMode="auto">
            <a:xfrm>
              <a:off x="1481" y="2068"/>
              <a:ext cx="2652" cy="1187"/>
            </a:xfrm>
            <a:custGeom>
              <a:avLst/>
              <a:gdLst>
                <a:gd name="T0" fmla="*/ 0 w 2533"/>
                <a:gd name="T1" fmla="*/ 1588 h 858"/>
                <a:gd name="T2" fmla="*/ 762 w 2533"/>
                <a:gd name="T3" fmla="*/ 1588 h 858"/>
                <a:gd name="T4" fmla="*/ 932 w 2533"/>
                <a:gd name="T5" fmla="*/ 1327 h 858"/>
                <a:gd name="T6" fmla="*/ 1023 w 2533"/>
                <a:gd name="T7" fmla="*/ 1258 h 858"/>
                <a:gd name="T8" fmla="*/ 1082 w 2533"/>
                <a:gd name="T9" fmla="*/ 1397 h 858"/>
                <a:gd name="T10" fmla="*/ 1203 w 2533"/>
                <a:gd name="T11" fmla="*/ 1414 h 858"/>
                <a:gd name="T12" fmla="*/ 1303 w 2533"/>
                <a:gd name="T13" fmla="*/ 837 h 858"/>
                <a:gd name="T14" fmla="*/ 1353 w 2533"/>
                <a:gd name="T15" fmla="*/ 173 h 858"/>
                <a:gd name="T16" fmla="*/ 1432 w 2533"/>
                <a:gd name="T17" fmla="*/ 66 h 858"/>
                <a:gd name="T18" fmla="*/ 1514 w 2533"/>
                <a:gd name="T19" fmla="*/ 574 h 858"/>
                <a:gd name="T20" fmla="*/ 1594 w 2533"/>
                <a:gd name="T21" fmla="*/ 1169 h 858"/>
                <a:gd name="T22" fmla="*/ 1734 w 2533"/>
                <a:gd name="T23" fmla="*/ 1519 h 858"/>
                <a:gd name="T24" fmla="*/ 1874 w 2533"/>
                <a:gd name="T25" fmla="*/ 1519 h 858"/>
                <a:gd name="T26" fmla="*/ 1993 w 2533"/>
                <a:gd name="T27" fmla="*/ 1222 h 858"/>
                <a:gd name="T28" fmla="*/ 2085 w 2533"/>
                <a:gd name="T29" fmla="*/ 1222 h 858"/>
                <a:gd name="T30" fmla="*/ 2215 w 2533"/>
                <a:gd name="T31" fmla="*/ 1502 h 858"/>
                <a:gd name="T32" fmla="*/ 2505 w 2533"/>
                <a:gd name="T33" fmla="*/ 1626 h 858"/>
                <a:gd name="T34" fmla="*/ 2777 w 2533"/>
                <a:gd name="T35" fmla="*/ 1608 h 8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33" h="858">
                  <a:moveTo>
                    <a:pt x="0" y="830"/>
                  </a:moveTo>
                  <a:cubicBezTo>
                    <a:pt x="276" y="841"/>
                    <a:pt x="553" y="853"/>
                    <a:pt x="695" y="830"/>
                  </a:cubicBezTo>
                  <a:cubicBezTo>
                    <a:pt x="837" y="807"/>
                    <a:pt x="810" y="722"/>
                    <a:pt x="850" y="693"/>
                  </a:cubicBezTo>
                  <a:cubicBezTo>
                    <a:pt x="890" y="664"/>
                    <a:pt x="910" y="651"/>
                    <a:pt x="933" y="657"/>
                  </a:cubicBezTo>
                  <a:cubicBezTo>
                    <a:pt x="956" y="663"/>
                    <a:pt x="960" y="716"/>
                    <a:pt x="987" y="730"/>
                  </a:cubicBezTo>
                  <a:cubicBezTo>
                    <a:pt x="1014" y="744"/>
                    <a:pt x="1063" y="788"/>
                    <a:pt x="1097" y="739"/>
                  </a:cubicBezTo>
                  <a:cubicBezTo>
                    <a:pt x="1131" y="690"/>
                    <a:pt x="1166" y="545"/>
                    <a:pt x="1189" y="437"/>
                  </a:cubicBezTo>
                  <a:cubicBezTo>
                    <a:pt x="1212" y="329"/>
                    <a:pt x="1214" y="157"/>
                    <a:pt x="1234" y="90"/>
                  </a:cubicBezTo>
                  <a:cubicBezTo>
                    <a:pt x="1254" y="23"/>
                    <a:pt x="1283" y="0"/>
                    <a:pt x="1307" y="35"/>
                  </a:cubicBezTo>
                  <a:cubicBezTo>
                    <a:pt x="1331" y="70"/>
                    <a:pt x="1356" y="204"/>
                    <a:pt x="1381" y="300"/>
                  </a:cubicBezTo>
                  <a:cubicBezTo>
                    <a:pt x="1406" y="396"/>
                    <a:pt x="1420" y="529"/>
                    <a:pt x="1454" y="611"/>
                  </a:cubicBezTo>
                  <a:cubicBezTo>
                    <a:pt x="1488" y="693"/>
                    <a:pt x="1539" y="764"/>
                    <a:pt x="1582" y="794"/>
                  </a:cubicBezTo>
                  <a:cubicBezTo>
                    <a:pt x="1625" y="824"/>
                    <a:pt x="1671" y="820"/>
                    <a:pt x="1710" y="794"/>
                  </a:cubicBezTo>
                  <a:cubicBezTo>
                    <a:pt x="1749" y="768"/>
                    <a:pt x="1787" y="664"/>
                    <a:pt x="1819" y="638"/>
                  </a:cubicBezTo>
                  <a:cubicBezTo>
                    <a:pt x="1851" y="612"/>
                    <a:pt x="1868" y="613"/>
                    <a:pt x="1902" y="638"/>
                  </a:cubicBezTo>
                  <a:cubicBezTo>
                    <a:pt x="1936" y="663"/>
                    <a:pt x="1957" y="750"/>
                    <a:pt x="2021" y="785"/>
                  </a:cubicBezTo>
                  <a:cubicBezTo>
                    <a:pt x="2085" y="820"/>
                    <a:pt x="2201" y="840"/>
                    <a:pt x="2286" y="849"/>
                  </a:cubicBezTo>
                  <a:cubicBezTo>
                    <a:pt x="2371" y="858"/>
                    <a:pt x="2452" y="849"/>
                    <a:pt x="2533" y="840"/>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2784" name="Object 42"/>
            <p:cNvGraphicFramePr>
              <a:graphicFrameLocks noChangeAspect="1"/>
            </p:cNvGraphicFramePr>
            <p:nvPr/>
          </p:nvGraphicFramePr>
          <p:xfrm>
            <a:off x="1966" y="1769"/>
            <a:ext cx="429" cy="309"/>
          </p:xfrm>
          <a:graphic>
            <a:graphicData uri="http://schemas.openxmlformats.org/presentationml/2006/ole">
              <mc:AlternateContent xmlns:mc="http://schemas.openxmlformats.org/markup-compatibility/2006">
                <mc:Choice xmlns:v="urn:schemas-microsoft-com:vml" Requires="v">
                  <p:oleObj spid="_x0000_s29251" name="Equation" r:id="rId7" imgW="317362" imgH="228501" progId="Equation.3">
                    <p:embed/>
                  </p:oleObj>
                </mc:Choice>
                <mc:Fallback>
                  <p:oleObj name="Equation" r:id="rId7" imgW="317362" imgH="228501" progId="Equation.3">
                    <p:embed/>
                    <p:pic>
                      <p:nvPicPr>
                        <p:cNvPr id="32784"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 y="1769"/>
                          <a:ext cx="429"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5" name="Line 47"/>
            <p:cNvSpPr>
              <a:spLocks noChangeShapeType="1"/>
            </p:cNvSpPr>
            <p:nvPr/>
          </p:nvSpPr>
          <p:spPr bwMode="auto">
            <a:xfrm>
              <a:off x="2386" y="2039"/>
              <a:ext cx="357" cy="15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64" name="Group 52"/>
          <p:cNvGrpSpPr>
            <a:grpSpLocks/>
          </p:cNvGrpSpPr>
          <p:nvPr/>
        </p:nvGrpSpPr>
        <p:grpSpPr bwMode="auto">
          <a:xfrm>
            <a:off x="2240145" y="4207939"/>
            <a:ext cx="3700462" cy="912812"/>
            <a:chOff x="2021" y="2671"/>
            <a:chExt cx="2331" cy="575"/>
          </a:xfrm>
        </p:grpSpPr>
        <p:graphicFrame>
          <p:nvGraphicFramePr>
            <p:cNvPr id="32780" name="Object 45"/>
            <p:cNvGraphicFramePr>
              <a:graphicFrameLocks noChangeAspect="1"/>
            </p:cNvGraphicFramePr>
            <p:nvPr/>
          </p:nvGraphicFramePr>
          <p:xfrm>
            <a:off x="3871" y="2671"/>
            <a:ext cx="395" cy="343"/>
          </p:xfrm>
          <a:graphic>
            <a:graphicData uri="http://schemas.openxmlformats.org/presentationml/2006/ole">
              <mc:AlternateContent xmlns:mc="http://schemas.openxmlformats.org/markup-compatibility/2006">
                <mc:Choice xmlns:v="urn:schemas-microsoft-com:vml" Requires="v">
                  <p:oleObj spid="_x0000_s29252" name="Equation" r:id="rId9" imgW="291973" imgH="253890" progId="Equation.3">
                    <p:embed/>
                  </p:oleObj>
                </mc:Choice>
                <mc:Fallback>
                  <p:oleObj name="Equation" r:id="rId9" imgW="291973" imgH="253890" progId="Equation.3">
                    <p:embed/>
                    <p:pic>
                      <p:nvPicPr>
                        <p:cNvPr id="3278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 y="2671"/>
                          <a:ext cx="395" cy="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1" name="Freeform 50"/>
            <p:cNvSpPr>
              <a:spLocks/>
            </p:cNvSpPr>
            <p:nvPr/>
          </p:nvSpPr>
          <p:spPr bwMode="auto">
            <a:xfrm>
              <a:off x="2021" y="2708"/>
              <a:ext cx="2331" cy="538"/>
            </a:xfrm>
            <a:custGeom>
              <a:avLst/>
              <a:gdLst>
                <a:gd name="T0" fmla="*/ 0 w 2331"/>
                <a:gd name="T1" fmla="*/ 538 h 538"/>
                <a:gd name="T2" fmla="*/ 484 w 2331"/>
                <a:gd name="T3" fmla="*/ 529 h 538"/>
                <a:gd name="T4" fmla="*/ 923 w 2331"/>
                <a:gd name="T5" fmla="*/ 501 h 538"/>
                <a:gd name="T6" fmla="*/ 1115 w 2331"/>
                <a:gd name="T7" fmla="*/ 355 h 538"/>
                <a:gd name="T8" fmla="*/ 1289 w 2331"/>
                <a:gd name="T9" fmla="*/ 71 h 538"/>
                <a:gd name="T10" fmla="*/ 1426 w 2331"/>
                <a:gd name="T11" fmla="*/ 7 h 538"/>
                <a:gd name="T12" fmla="*/ 1581 w 2331"/>
                <a:gd name="T13" fmla="*/ 53 h 538"/>
                <a:gd name="T14" fmla="*/ 1755 w 2331"/>
                <a:gd name="T15" fmla="*/ 327 h 538"/>
                <a:gd name="T16" fmla="*/ 1910 w 2331"/>
                <a:gd name="T17" fmla="*/ 446 h 538"/>
                <a:gd name="T18" fmla="*/ 2157 w 2331"/>
                <a:gd name="T19" fmla="*/ 510 h 538"/>
                <a:gd name="T20" fmla="*/ 2331 w 2331"/>
                <a:gd name="T21" fmla="*/ 519 h 5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1" h="538">
                  <a:moveTo>
                    <a:pt x="0" y="538"/>
                  </a:moveTo>
                  <a:cubicBezTo>
                    <a:pt x="165" y="536"/>
                    <a:pt x="330" y="535"/>
                    <a:pt x="484" y="529"/>
                  </a:cubicBezTo>
                  <a:cubicBezTo>
                    <a:pt x="638" y="523"/>
                    <a:pt x="818" y="530"/>
                    <a:pt x="923" y="501"/>
                  </a:cubicBezTo>
                  <a:cubicBezTo>
                    <a:pt x="1028" y="472"/>
                    <a:pt x="1054" y="427"/>
                    <a:pt x="1115" y="355"/>
                  </a:cubicBezTo>
                  <a:cubicBezTo>
                    <a:pt x="1176" y="283"/>
                    <a:pt x="1237" y="129"/>
                    <a:pt x="1289" y="71"/>
                  </a:cubicBezTo>
                  <a:cubicBezTo>
                    <a:pt x="1341" y="13"/>
                    <a:pt x="1377" y="10"/>
                    <a:pt x="1426" y="7"/>
                  </a:cubicBezTo>
                  <a:cubicBezTo>
                    <a:pt x="1475" y="4"/>
                    <a:pt x="1526" y="0"/>
                    <a:pt x="1581" y="53"/>
                  </a:cubicBezTo>
                  <a:cubicBezTo>
                    <a:pt x="1636" y="106"/>
                    <a:pt x="1700" y="262"/>
                    <a:pt x="1755" y="327"/>
                  </a:cubicBezTo>
                  <a:cubicBezTo>
                    <a:pt x="1810" y="392"/>
                    <a:pt x="1843" y="416"/>
                    <a:pt x="1910" y="446"/>
                  </a:cubicBezTo>
                  <a:cubicBezTo>
                    <a:pt x="1977" y="476"/>
                    <a:pt x="2087" y="498"/>
                    <a:pt x="2157" y="510"/>
                  </a:cubicBezTo>
                  <a:cubicBezTo>
                    <a:pt x="2227" y="522"/>
                    <a:pt x="2279" y="520"/>
                    <a:pt x="2331" y="519"/>
                  </a:cubicBezTo>
                </a:path>
              </a:pathLst>
            </a:custGeom>
            <a:noFill/>
            <a:ln w="28575"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2" name="Line 51"/>
            <p:cNvSpPr>
              <a:spLocks noChangeShapeType="1"/>
            </p:cNvSpPr>
            <p:nvPr/>
          </p:nvSpPr>
          <p:spPr bwMode="auto">
            <a:xfrm flipH="1">
              <a:off x="3712" y="2843"/>
              <a:ext cx="155" cy="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5769" name="Group 57"/>
          <p:cNvGrpSpPr>
            <a:grpSpLocks/>
          </p:cNvGrpSpPr>
          <p:nvPr/>
        </p:nvGrpSpPr>
        <p:grpSpPr bwMode="auto">
          <a:xfrm>
            <a:off x="1470207" y="2422001"/>
            <a:ext cx="4092575" cy="2709863"/>
            <a:chOff x="1536" y="1546"/>
            <a:chExt cx="2578" cy="1707"/>
          </a:xfrm>
        </p:grpSpPr>
        <p:sp>
          <p:nvSpPr>
            <p:cNvPr id="32777" name="Freeform 54"/>
            <p:cNvSpPr>
              <a:spLocks/>
            </p:cNvSpPr>
            <p:nvPr/>
          </p:nvSpPr>
          <p:spPr bwMode="auto">
            <a:xfrm>
              <a:off x="1536" y="1819"/>
              <a:ext cx="2578" cy="1434"/>
            </a:xfrm>
            <a:custGeom>
              <a:avLst/>
              <a:gdLst>
                <a:gd name="T0" fmla="*/ 0 w 2286"/>
                <a:gd name="T1" fmla="*/ 1545 h 1287"/>
                <a:gd name="T2" fmla="*/ 797 w 2286"/>
                <a:gd name="T3" fmla="*/ 1545 h 1287"/>
                <a:gd name="T4" fmla="*/ 975 w 2286"/>
                <a:gd name="T5" fmla="*/ 1290 h 1287"/>
                <a:gd name="T6" fmla="*/ 1071 w 2286"/>
                <a:gd name="T7" fmla="*/ 1223 h 1287"/>
                <a:gd name="T8" fmla="*/ 1151 w 2286"/>
                <a:gd name="T9" fmla="*/ 1292 h 1287"/>
                <a:gd name="T10" fmla="*/ 1186 w 2286"/>
                <a:gd name="T11" fmla="*/ 1191 h 1287"/>
                <a:gd name="T12" fmla="*/ 1233 w 2286"/>
                <a:gd name="T13" fmla="*/ 816 h 1287"/>
                <a:gd name="T14" fmla="*/ 1361 w 2286"/>
                <a:gd name="T15" fmla="*/ 181 h 1287"/>
                <a:gd name="T16" fmla="*/ 1501 w 2286"/>
                <a:gd name="T17" fmla="*/ 62 h 1287"/>
                <a:gd name="T18" fmla="*/ 1640 w 2286"/>
                <a:gd name="T19" fmla="*/ 555 h 1287"/>
                <a:gd name="T20" fmla="*/ 1745 w 2286"/>
                <a:gd name="T21" fmla="*/ 1122 h 1287"/>
                <a:gd name="T22" fmla="*/ 1816 w 2286"/>
                <a:gd name="T23" fmla="*/ 1479 h 1287"/>
                <a:gd name="T24" fmla="*/ 1962 w 2286"/>
                <a:gd name="T25" fmla="*/ 1479 h 1287"/>
                <a:gd name="T26" fmla="*/ 2089 w 2286"/>
                <a:gd name="T27" fmla="*/ 1187 h 1287"/>
                <a:gd name="T28" fmla="*/ 2183 w 2286"/>
                <a:gd name="T29" fmla="*/ 1187 h 1287"/>
                <a:gd name="T30" fmla="*/ 2320 w 2286"/>
                <a:gd name="T31" fmla="*/ 1461 h 1287"/>
                <a:gd name="T32" fmla="*/ 2624 w 2286"/>
                <a:gd name="T33" fmla="*/ 1580 h 1287"/>
                <a:gd name="T34" fmla="*/ 2907 w 2286"/>
                <a:gd name="T35" fmla="*/ 1564 h 1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86" h="1287">
                  <a:moveTo>
                    <a:pt x="0" y="1245"/>
                  </a:moveTo>
                  <a:cubicBezTo>
                    <a:pt x="249" y="1261"/>
                    <a:pt x="499" y="1279"/>
                    <a:pt x="627" y="1245"/>
                  </a:cubicBezTo>
                  <a:cubicBezTo>
                    <a:pt x="755" y="1210"/>
                    <a:pt x="731" y="1083"/>
                    <a:pt x="767" y="1039"/>
                  </a:cubicBezTo>
                  <a:cubicBezTo>
                    <a:pt x="803" y="995"/>
                    <a:pt x="819" y="985"/>
                    <a:pt x="842" y="985"/>
                  </a:cubicBezTo>
                  <a:cubicBezTo>
                    <a:pt x="865" y="985"/>
                    <a:pt x="890" y="1045"/>
                    <a:pt x="905" y="1041"/>
                  </a:cubicBezTo>
                  <a:cubicBezTo>
                    <a:pt x="920" y="1037"/>
                    <a:pt x="922" y="1023"/>
                    <a:pt x="933" y="959"/>
                  </a:cubicBezTo>
                  <a:cubicBezTo>
                    <a:pt x="944" y="895"/>
                    <a:pt x="946" y="793"/>
                    <a:pt x="969" y="657"/>
                  </a:cubicBezTo>
                  <a:cubicBezTo>
                    <a:pt x="992" y="521"/>
                    <a:pt x="1035" y="246"/>
                    <a:pt x="1070" y="145"/>
                  </a:cubicBezTo>
                  <a:cubicBezTo>
                    <a:pt x="1105" y="44"/>
                    <a:pt x="1144" y="0"/>
                    <a:pt x="1180" y="50"/>
                  </a:cubicBezTo>
                  <a:cubicBezTo>
                    <a:pt x="1216" y="100"/>
                    <a:pt x="1257" y="305"/>
                    <a:pt x="1289" y="447"/>
                  </a:cubicBezTo>
                  <a:cubicBezTo>
                    <a:pt x="1321" y="589"/>
                    <a:pt x="1349" y="780"/>
                    <a:pt x="1372" y="904"/>
                  </a:cubicBezTo>
                  <a:cubicBezTo>
                    <a:pt x="1395" y="1028"/>
                    <a:pt x="1400" y="1143"/>
                    <a:pt x="1428" y="1191"/>
                  </a:cubicBezTo>
                  <a:cubicBezTo>
                    <a:pt x="1456" y="1239"/>
                    <a:pt x="1508" y="1230"/>
                    <a:pt x="1543" y="1191"/>
                  </a:cubicBezTo>
                  <a:cubicBezTo>
                    <a:pt x="1578" y="1152"/>
                    <a:pt x="1613" y="995"/>
                    <a:pt x="1642" y="956"/>
                  </a:cubicBezTo>
                  <a:cubicBezTo>
                    <a:pt x="1671" y="917"/>
                    <a:pt x="1686" y="919"/>
                    <a:pt x="1717" y="956"/>
                  </a:cubicBezTo>
                  <a:cubicBezTo>
                    <a:pt x="1747" y="994"/>
                    <a:pt x="1766" y="1125"/>
                    <a:pt x="1824" y="1177"/>
                  </a:cubicBezTo>
                  <a:cubicBezTo>
                    <a:pt x="1882" y="1230"/>
                    <a:pt x="1986" y="1260"/>
                    <a:pt x="2063" y="1273"/>
                  </a:cubicBezTo>
                  <a:cubicBezTo>
                    <a:pt x="2140" y="1287"/>
                    <a:pt x="2213" y="1273"/>
                    <a:pt x="2286" y="1260"/>
                  </a:cubicBez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2778" name="Object 55"/>
            <p:cNvGraphicFramePr>
              <a:graphicFrameLocks noChangeAspect="1"/>
            </p:cNvGraphicFramePr>
            <p:nvPr>
              <p:extLst>
                <p:ext uri="{D42A27DB-BD31-4B8C-83A1-F6EECF244321}">
                  <p14:modId xmlns:p14="http://schemas.microsoft.com/office/powerpoint/2010/main" val="721152233"/>
                </p:ext>
              </p:extLst>
            </p:nvPr>
          </p:nvGraphicFramePr>
          <p:xfrm>
            <a:off x="3243" y="1546"/>
            <a:ext cx="417" cy="336"/>
          </p:xfrm>
          <a:graphic>
            <a:graphicData uri="http://schemas.openxmlformats.org/presentationml/2006/ole">
              <mc:AlternateContent xmlns:mc="http://schemas.openxmlformats.org/markup-compatibility/2006">
                <mc:Choice xmlns:v="urn:schemas-microsoft-com:vml" Requires="v">
                  <p:oleObj spid="_x0000_s29253" name="Equation" r:id="rId11" imgW="317362" imgH="228501" progId="Equation.3">
                    <p:embed/>
                  </p:oleObj>
                </mc:Choice>
                <mc:Fallback>
                  <p:oleObj name="Equation" r:id="rId11" imgW="317362" imgH="228501" progId="Equation.3">
                    <p:embed/>
                    <p:pic>
                      <p:nvPicPr>
                        <p:cNvPr id="32778" name="Object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3" y="1546"/>
                          <a:ext cx="41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9" name="Line 56"/>
            <p:cNvSpPr>
              <a:spLocks noChangeShapeType="1"/>
            </p:cNvSpPr>
            <p:nvPr/>
          </p:nvSpPr>
          <p:spPr bwMode="auto">
            <a:xfrm flipH="1">
              <a:off x="2947" y="1782"/>
              <a:ext cx="259" cy="2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3"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4" name="Text Box 9"/>
          <p:cNvSpPr txBox="1">
            <a:spLocks noChangeArrowheads="1"/>
          </p:cNvSpPr>
          <p:nvPr/>
        </p:nvSpPr>
        <p:spPr bwMode="auto">
          <a:xfrm>
            <a:off x="6028689" y="2073693"/>
            <a:ext cx="30081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Size dependent composition of urban aerosols:</a:t>
            </a:r>
            <a:endPar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985057" y="3253258"/>
            <a:ext cx="2971800" cy="769441"/>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Nitrates (both coarse and fine)</a:t>
            </a:r>
          </a:p>
        </p:txBody>
      </p:sp>
      <p:sp>
        <p:nvSpPr>
          <p:cNvPr id="26" name="Rectangle 25"/>
          <p:cNvSpPr/>
          <p:nvPr/>
        </p:nvSpPr>
        <p:spPr>
          <a:xfrm>
            <a:off x="5987087" y="4575530"/>
            <a:ext cx="2971800" cy="1785104"/>
          </a:xfrm>
          <a:prstGeom prst="rect">
            <a:avLst/>
          </a:prstGeom>
        </p:spPr>
        <p:txBody>
          <a:bodyPr wrap="square">
            <a:spAutoFit/>
          </a:bodyPr>
          <a:lstStyle/>
          <a:p>
            <a:pPr marL="285750" indent="-285750">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Metals from the Earth </a:t>
            </a:r>
            <a:r>
              <a:rPr lang="en-US" sz="2200" dirty="0" smtClean="0">
                <a:latin typeface="Tahoma" panose="020B0604030504040204" pitchFamily="34" charset="0"/>
                <a:ea typeface="Tahoma" panose="020B0604030504040204" pitchFamily="34" charset="0"/>
                <a:cs typeface="Tahoma" panose="020B0604030504040204" pitchFamily="34" charset="0"/>
              </a:rPr>
              <a:t>crust (coarse)</a:t>
            </a:r>
          </a:p>
          <a:p>
            <a:pPr marL="285750" indent="-285750">
              <a:buFont typeface="Arial" panose="020B0604020202020204" pitchFamily="34" charset="0"/>
              <a:buChar char="•"/>
            </a:pPr>
            <a:r>
              <a:rPr lang="en-US" sz="2200" dirty="0" smtClean="0">
                <a:latin typeface="Tahoma" panose="020B0604030504040204" pitchFamily="34" charset="0"/>
                <a:ea typeface="Tahoma" panose="020B0604030504040204" pitchFamily="34" charset="0"/>
                <a:cs typeface="Tahoma" panose="020B0604030504040204" pitchFamily="34" charset="0"/>
              </a:rPr>
              <a:t>Organic, elemental C, trace metals (fine)</a:t>
            </a:r>
          </a:p>
        </p:txBody>
      </p:sp>
      <p:sp>
        <p:nvSpPr>
          <p:cNvPr id="27" name="Rectangle 26"/>
          <p:cNvSpPr/>
          <p:nvPr/>
        </p:nvSpPr>
        <p:spPr>
          <a:xfrm>
            <a:off x="5972152" y="3900840"/>
            <a:ext cx="2971800" cy="769441"/>
          </a:xfrm>
          <a:prstGeom prst="rect">
            <a:avLst/>
          </a:prstGeom>
        </p:spPr>
        <p:txBody>
          <a:bodyPr wrap="square">
            <a:spAutoFit/>
          </a:bodyPr>
          <a:lstStyle/>
          <a:p>
            <a:pPr marL="285750" indent="-285750">
              <a:buFont typeface="Arial" panose="020B0604020202020204" pitchFamily="34" charset="0"/>
              <a:buChar char="•"/>
            </a:pPr>
            <a:r>
              <a:rPr lang="en-US" sz="2200" dirty="0" err="1" smtClean="0">
                <a:latin typeface="Tahoma" panose="020B0604030504040204" pitchFamily="34" charset="0"/>
                <a:ea typeface="Tahoma" panose="020B0604030504040204" pitchFamily="34" charset="0"/>
                <a:cs typeface="Tahoma" panose="020B0604030504040204" pitchFamily="34" charset="0"/>
              </a:rPr>
              <a:t>sulphate</a:t>
            </a:r>
            <a:r>
              <a:rPr lang="en-US" sz="2200" dirty="0" smtClean="0">
                <a:latin typeface="Tahoma" panose="020B0604030504040204" pitchFamily="34" charset="0"/>
                <a:ea typeface="Tahoma" panose="020B0604030504040204" pitchFamily="34" charset="0"/>
                <a:cs typeface="Tahoma" panose="020B0604030504040204" pitchFamily="34" charset="0"/>
              </a:rPr>
              <a:t>, ammonium (fine)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529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4"/>
          <p:cNvSpPr txBox="1">
            <a:spLocks/>
          </p:cNvSpPr>
          <p:nvPr/>
        </p:nvSpPr>
        <p:spPr>
          <a:xfrm>
            <a:off x="0" y="-66141"/>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processes for inorganic particle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3" name="Connettore diritto 9"/>
          <p:cNvCxnSpPr/>
          <p:nvPr/>
        </p:nvCxnSpPr>
        <p:spPr>
          <a:xfrm>
            <a:off x="591433" y="108453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98657" y="1424456"/>
            <a:ext cx="8298102" cy="461665"/>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 oxides </a:t>
            </a:r>
            <a:r>
              <a:rPr lang="en-US" sz="2400" dirty="0" smtClean="0">
                <a:latin typeface="Tahoma" panose="020B0604030504040204" pitchFamily="34" charset="0"/>
                <a:ea typeface="Tahoma" panose="020B0604030504040204" pitchFamily="34" charset="0"/>
                <a:cs typeface="Tahoma" panose="020B0604030504040204" pitchFamily="34" charset="0"/>
              </a:rPr>
              <a:t>from inorganic solids in fuels (e.g. coal)</a:t>
            </a:r>
          </a:p>
        </p:txBody>
      </p:sp>
      <p:sp>
        <p:nvSpPr>
          <p:cNvPr id="29" name="Rectangle 28"/>
          <p:cNvSpPr/>
          <p:nvPr/>
        </p:nvSpPr>
        <p:spPr>
          <a:xfrm>
            <a:off x="479394" y="2799746"/>
            <a:ext cx="8298102" cy="830997"/>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Gases</a:t>
            </a:r>
            <a:r>
              <a:rPr lang="en-US" sz="2400" dirty="0" smtClean="0">
                <a:latin typeface="Tahoma" panose="020B0604030504040204" pitchFamily="34" charset="0"/>
                <a:ea typeface="Tahoma" panose="020B0604030504040204" pitchFamily="34" charset="0"/>
                <a:cs typeface="Tahoma" panose="020B0604030504040204" pitchFamily="34" charset="0"/>
              </a:rPr>
              <a:t> reacting to produce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liquid-forming compounds </a:t>
            </a:r>
            <a:r>
              <a:rPr lang="en-US" sz="2400" dirty="0" smtClean="0">
                <a:latin typeface="Tahoma" panose="020B0604030504040204" pitchFamily="34" charset="0"/>
                <a:ea typeface="Tahoma" panose="020B0604030504040204" pitchFamily="34" charset="0"/>
                <a:cs typeface="Tahoma" panose="020B0604030504040204" pitchFamily="34" charset="0"/>
              </a:rPr>
              <a:t>(gas-to-particle processes)</a:t>
            </a:r>
          </a:p>
        </p:txBody>
      </p:sp>
      <p:graphicFrame>
        <p:nvGraphicFramePr>
          <p:cNvPr id="30" name="Object 7"/>
          <p:cNvGraphicFramePr>
            <a:graphicFrameLocks noChangeAspect="1"/>
          </p:cNvGraphicFramePr>
          <p:nvPr>
            <p:extLst>
              <p:ext uri="{D42A27DB-BD31-4B8C-83A1-F6EECF244321}">
                <p14:modId xmlns:p14="http://schemas.microsoft.com/office/powerpoint/2010/main" val="107534386"/>
              </p:ext>
            </p:extLst>
          </p:nvPr>
        </p:nvGraphicFramePr>
        <p:xfrm>
          <a:off x="1370193" y="1954122"/>
          <a:ext cx="5030788" cy="442913"/>
        </p:xfrm>
        <a:graphic>
          <a:graphicData uri="http://schemas.openxmlformats.org/presentationml/2006/ole">
            <mc:AlternateContent xmlns:mc="http://schemas.openxmlformats.org/markup-compatibility/2006">
              <mc:Choice xmlns:v="urn:schemas-microsoft-com:vml" Requires="v">
                <p:oleObj spid="_x0000_s34364" name="Equation" r:id="rId4" imgW="2590560" imgH="228600" progId="Equation.3">
                  <p:embed/>
                </p:oleObj>
              </mc:Choice>
              <mc:Fallback>
                <p:oleObj name="Equation" r:id="rId4" imgW="2590560" imgH="228600" progId="Equation.3">
                  <p:embed/>
                  <p:pic>
                    <p:nvPicPr>
                      <p:cNvPr id="14" name="Object 7"/>
                      <p:cNvPicPr>
                        <a:picLocks noChangeAspect="1" noChangeArrowheads="1"/>
                      </p:cNvPicPr>
                      <p:nvPr/>
                    </p:nvPicPr>
                    <p:blipFill>
                      <a:blip r:embed="rId5"/>
                      <a:srcRect/>
                      <a:stretch>
                        <a:fillRect/>
                      </a:stretch>
                    </p:blipFill>
                    <p:spPr bwMode="auto">
                      <a:xfrm>
                        <a:off x="1370193" y="1954122"/>
                        <a:ext cx="5030788" cy="442913"/>
                      </a:xfrm>
                      <a:prstGeom prst="rect">
                        <a:avLst/>
                      </a:prstGeom>
                      <a:noFill/>
                      <a:ln>
                        <a:noFill/>
                      </a:ln>
                      <a:effectLst/>
                      <a:extLst/>
                    </p:spPr>
                  </p:pic>
                </p:oleObj>
              </mc:Fallback>
            </mc:AlternateContent>
          </a:graphicData>
        </a:graphic>
      </p:graphicFrame>
      <p:graphicFrame>
        <p:nvGraphicFramePr>
          <p:cNvPr id="31" name="Object 7"/>
          <p:cNvGraphicFramePr>
            <a:graphicFrameLocks noChangeAspect="1"/>
          </p:cNvGraphicFramePr>
          <p:nvPr>
            <p:extLst>
              <p:ext uri="{D42A27DB-BD31-4B8C-83A1-F6EECF244321}">
                <p14:modId xmlns:p14="http://schemas.microsoft.com/office/powerpoint/2010/main" val="3338954407"/>
              </p:ext>
            </p:extLst>
          </p:nvPr>
        </p:nvGraphicFramePr>
        <p:xfrm>
          <a:off x="1315597" y="2397035"/>
          <a:ext cx="4560887" cy="442913"/>
        </p:xfrm>
        <a:graphic>
          <a:graphicData uri="http://schemas.openxmlformats.org/presentationml/2006/ole">
            <mc:AlternateContent xmlns:mc="http://schemas.openxmlformats.org/markup-compatibility/2006">
              <mc:Choice xmlns:v="urn:schemas-microsoft-com:vml" Requires="v">
                <p:oleObj spid="_x0000_s34365" name="Equation" r:id="rId6" imgW="2349360" imgH="228600" progId="Equation.3">
                  <p:embed/>
                </p:oleObj>
              </mc:Choice>
              <mc:Fallback>
                <p:oleObj name="Equation" r:id="rId6" imgW="2349360" imgH="228600" progId="Equation.3">
                  <p:embed/>
                  <p:pic>
                    <p:nvPicPr>
                      <p:cNvPr id="30" name="Object 7"/>
                      <p:cNvPicPr>
                        <a:picLocks noChangeAspect="1" noChangeArrowheads="1"/>
                      </p:cNvPicPr>
                      <p:nvPr/>
                    </p:nvPicPr>
                    <p:blipFill>
                      <a:blip r:embed="rId7"/>
                      <a:srcRect/>
                      <a:stretch>
                        <a:fillRect/>
                      </a:stretch>
                    </p:blipFill>
                    <p:spPr bwMode="auto">
                      <a:xfrm>
                        <a:off x="1315597" y="2397035"/>
                        <a:ext cx="4560887" cy="442913"/>
                      </a:xfrm>
                      <a:prstGeom prst="rect">
                        <a:avLst/>
                      </a:prstGeom>
                      <a:noFill/>
                      <a:ln>
                        <a:noFill/>
                      </a:ln>
                      <a:effectLst/>
                      <a:extLst/>
                    </p:spPr>
                  </p:pic>
                </p:oleObj>
              </mc:Fallback>
            </mc:AlternateContent>
          </a:graphicData>
        </a:graphic>
      </p:graphicFrame>
      <p:graphicFrame>
        <p:nvGraphicFramePr>
          <p:cNvPr id="32" name="Object 7"/>
          <p:cNvGraphicFramePr>
            <a:graphicFrameLocks noChangeAspect="1"/>
          </p:cNvGraphicFramePr>
          <p:nvPr>
            <p:extLst>
              <p:ext uri="{D42A27DB-BD31-4B8C-83A1-F6EECF244321}">
                <p14:modId xmlns:p14="http://schemas.microsoft.com/office/powerpoint/2010/main" val="1499427142"/>
              </p:ext>
            </p:extLst>
          </p:nvPr>
        </p:nvGraphicFramePr>
        <p:xfrm>
          <a:off x="1315597" y="3663413"/>
          <a:ext cx="5276850" cy="419100"/>
        </p:xfrm>
        <a:graphic>
          <a:graphicData uri="http://schemas.openxmlformats.org/presentationml/2006/ole">
            <mc:AlternateContent xmlns:mc="http://schemas.openxmlformats.org/markup-compatibility/2006">
              <mc:Choice xmlns:v="urn:schemas-microsoft-com:vml" Requires="v">
                <p:oleObj spid="_x0000_s34366" name="Equation" r:id="rId8" imgW="2717640" imgH="215640" progId="Equation.3">
                  <p:embed/>
                </p:oleObj>
              </mc:Choice>
              <mc:Fallback>
                <p:oleObj name="Equation" r:id="rId8" imgW="2717640" imgH="215640" progId="Equation.3">
                  <p:embed/>
                  <p:pic>
                    <p:nvPicPr>
                      <p:cNvPr id="30" name="Object 7"/>
                      <p:cNvPicPr>
                        <a:picLocks noChangeAspect="1" noChangeArrowheads="1"/>
                      </p:cNvPicPr>
                      <p:nvPr/>
                    </p:nvPicPr>
                    <p:blipFill>
                      <a:blip r:embed="rId9"/>
                      <a:srcRect/>
                      <a:stretch>
                        <a:fillRect/>
                      </a:stretch>
                    </p:blipFill>
                    <p:spPr bwMode="auto">
                      <a:xfrm>
                        <a:off x="1315597" y="3663413"/>
                        <a:ext cx="5276850" cy="419100"/>
                      </a:xfrm>
                      <a:prstGeom prst="rect">
                        <a:avLst/>
                      </a:prstGeom>
                      <a:noFill/>
                      <a:ln>
                        <a:noFill/>
                      </a:ln>
                      <a:effectLst/>
                      <a:extLst/>
                    </p:spPr>
                  </p:pic>
                </p:oleObj>
              </mc:Fallback>
            </mc:AlternateContent>
          </a:graphicData>
        </a:graphic>
      </p:graphicFrame>
      <p:sp>
        <p:nvSpPr>
          <p:cNvPr id="33" name="Rectangle 32"/>
          <p:cNvSpPr/>
          <p:nvPr/>
        </p:nvSpPr>
        <p:spPr>
          <a:xfrm>
            <a:off x="4964873" y="3953176"/>
            <a:ext cx="3255148" cy="830997"/>
          </a:xfrm>
          <a:prstGeom prst="rect">
            <a:avLst/>
          </a:prstGeom>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hygroscopic, forms aerosol droplets</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591433" y="4663474"/>
            <a:ext cx="8298102" cy="461665"/>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Salt</a:t>
            </a:r>
            <a:r>
              <a:rPr lang="en-US" sz="2400" dirty="0" smtClean="0">
                <a:latin typeface="Tahoma" panose="020B0604030504040204" pitchFamily="34" charset="0"/>
                <a:ea typeface="Tahoma" panose="020B0604030504040204" pitchFamily="34" charset="0"/>
                <a:cs typeface="Tahoma" panose="020B0604030504040204" pitchFamily="34" charset="0"/>
              </a:rPr>
              <a:t> formation (via acid-base reactions)</a:t>
            </a:r>
          </a:p>
        </p:txBody>
      </p:sp>
      <p:graphicFrame>
        <p:nvGraphicFramePr>
          <p:cNvPr id="36" name="Object 7"/>
          <p:cNvGraphicFramePr>
            <a:graphicFrameLocks noChangeAspect="1"/>
          </p:cNvGraphicFramePr>
          <p:nvPr>
            <p:extLst>
              <p:ext uri="{D42A27DB-BD31-4B8C-83A1-F6EECF244321}">
                <p14:modId xmlns:p14="http://schemas.microsoft.com/office/powerpoint/2010/main" val="718461152"/>
              </p:ext>
            </p:extLst>
          </p:nvPr>
        </p:nvGraphicFramePr>
        <p:xfrm>
          <a:off x="1370193" y="5115244"/>
          <a:ext cx="6264275" cy="444500"/>
        </p:xfrm>
        <a:graphic>
          <a:graphicData uri="http://schemas.openxmlformats.org/presentationml/2006/ole">
            <mc:AlternateContent xmlns:mc="http://schemas.openxmlformats.org/markup-compatibility/2006">
              <mc:Choice xmlns:v="urn:schemas-microsoft-com:vml" Requires="v">
                <p:oleObj spid="_x0000_s34367" name="Equation" r:id="rId10" imgW="3225600" imgH="228600" progId="Equation.3">
                  <p:embed/>
                </p:oleObj>
              </mc:Choice>
              <mc:Fallback>
                <p:oleObj name="Equation" r:id="rId10" imgW="3225600" imgH="228600" progId="Equation.3">
                  <p:embed/>
                  <p:pic>
                    <p:nvPicPr>
                      <p:cNvPr id="32" name="Object 7"/>
                      <p:cNvPicPr>
                        <a:picLocks noChangeAspect="1" noChangeArrowheads="1"/>
                      </p:cNvPicPr>
                      <p:nvPr/>
                    </p:nvPicPr>
                    <p:blipFill>
                      <a:blip r:embed="rId11"/>
                      <a:srcRect/>
                      <a:stretch>
                        <a:fillRect/>
                      </a:stretch>
                    </p:blipFill>
                    <p:spPr bwMode="auto">
                      <a:xfrm>
                        <a:off x="1370193" y="5115244"/>
                        <a:ext cx="6264275" cy="444500"/>
                      </a:xfrm>
                      <a:prstGeom prst="rect">
                        <a:avLst/>
                      </a:prstGeom>
                      <a:noFill/>
                      <a:ln>
                        <a:noFill/>
                      </a:ln>
                      <a:effectLs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3560749186"/>
              </p:ext>
            </p:extLst>
          </p:nvPr>
        </p:nvGraphicFramePr>
        <p:xfrm>
          <a:off x="1381813" y="5490845"/>
          <a:ext cx="5967412" cy="444500"/>
        </p:xfrm>
        <a:graphic>
          <a:graphicData uri="http://schemas.openxmlformats.org/presentationml/2006/ole">
            <mc:AlternateContent xmlns:mc="http://schemas.openxmlformats.org/markup-compatibility/2006">
              <mc:Choice xmlns:v="urn:schemas-microsoft-com:vml" Requires="v">
                <p:oleObj spid="_x0000_s34368" name="Equation" r:id="rId12" imgW="3073320" imgH="228600" progId="Equation.3">
                  <p:embed/>
                </p:oleObj>
              </mc:Choice>
              <mc:Fallback>
                <p:oleObj name="Equation" r:id="rId12" imgW="3073320" imgH="228600" progId="Equation.3">
                  <p:embed/>
                  <p:pic>
                    <p:nvPicPr>
                      <p:cNvPr id="36" name="Object 7"/>
                      <p:cNvPicPr>
                        <a:picLocks noChangeAspect="1" noChangeArrowheads="1"/>
                      </p:cNvPicPr>
                      <p:nvPr/>
                    </p:nvPicPr>
                    <p:blipFill>
                      <a:blip r:embed="rId13"/>
                      <a:srcRect/>
                      <a:stretch>
                        <a:fillRect/>
                      </a:stretch>
                    </p:blipFill>
                    <p:spPr bwMode="auto">
                      <a:xfrm>
                        <a:off x="1381813" y="5490845"/>
                        <a:ext cx="5967412" cy="444500"/>
                      </a:xfrm>
                      <a:prstGeom prst="rect">
                        <a:avLst/>
                      </a:prstGeom>
                      <a:noFill/>
                      <a:ln>
                        <a:noFill/>
                      </a:ln>
                      <a:effectLst/>
                      <a:extLst/>
                    </p:spPr>
                  </p:pic>
                </p:oleObj>
              </mc:Fallback>
            </mc:AlternateContent>
          </a:graphicData>
        </a:graphic>
      </p:graphicFrame>
      <p:sp>
        <p:nvSpPr>
          <p:cNvPr id="13" name="Rectangle 12"/>
          <p:cNvSpPr/>
          <p:nvPr/>
        </p:nvSpPr>
        <p:spPr>
          <a:xfrm>
            <a:off x="4886266" y="5864513"/>
            <a:ext cx="3255148" cy="800219"/>
          </a:xfrm>
          <a:prstGeom prst="rect">
            <a:avLst/>
          </a:prstGeom>
        </p:spPr>
        <p:txBody>
          <a:bodyPr wrap="square">
            <a:spAutoFit/>
          </a:bodyPr>
          <a:lstStyle/>
          <a:p>
            <a:r>
              <a:rPr lang="it-IT" sz="2300" dirty="0" smtClean="0">
                <a:latin typeface="Tahoma" panose="020B0604030504040204" pitchFamily="34" charset="0"/>
                <a:ea typeface="Tahoma" panose="020B0604030504040204" pitchFamily="34" charset="0"/>
                <a:cs typeface="Tahoma" panose="020B0604030504040204" pitchFamily="34" charset="0"/>
              </a:rPr>
              <a:t>in defect of NH</a:t>
            </a:r>
            <a:r>
              <a:rPr lang="it-IT" sz="2300" baseline="-25000" dirty="0" smtClean="0">
                <a:latin typeface="Tahoma" panose="020B0604030504040204" pitchFamily="34" charset="0"/>
                <a:ea typeface="Tahoma" panose="020B0604030504040204" pitchFamily="34" charset="0"/>
                <a:cs typeface="Tahoma" panose="020B0604030504040204" pitchFamily="34" charset="0"/>
              </a:rPr>
              <a:t>3</a:t>
            </a:r>
            <a:r>
              <a:rPr lang="it-IT" sz="2300" dirty="0" smtClean="0">
                <a:latin typeface="Tahoma" panose="020B0604030504040204" pitchFamily="34" charset="0"/>
                <a:ea typeface="Tahoma" panose="020B0604030504040204" pitchFamily="34" charset="0"/>
                <a:cs typeface="Tahoma" panose="020B0604030504040204" pitchFamily="34" charset="0"/>
              </a:rPr>
              <a:t>, </a:t>
            </a:r>
            <a:r>
              <a:rPr lang="it-IT" sz="2300" smtClean="0">
                <a:latin typeface="Tahoma" panose="020B0604030504040204" pitchFamily="34" charset="0"/>
                <a:ea typeface="Tahoma" panose="020B0604030504040204" pitchFamily="34" charset="0"/>
                <a:cs typeface="Tahoma" panose="020B0604030504040204" pitchFamily="34" charset="0"/>
              </a:rPr>
              <a:t>acidic droplets</a:t>
            </a:r>
            <a:endParaRPr lang="en-US" sz="23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25492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Formation of H</a:t>
            </a:r>
            <a:r>
              <a:rPr lang="it-IT" altLang="en-US" sz="3500" baseline="-25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SO</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dirty="0" smtClean="0">
                <a:solidFill>
                  <a:srgbClr val="3333FF"/>
                </a:solidFill>
                <a:latin typeface="Tahoma" panose="020B0604030504040204" pitchFamily="34" charset="0"/>
                <a:cs typeface="Tahoma" panose="020B0604030504040204" pitchFamily="34" charset="0"/>
              </a:rPr>
              <a:t> and sulphates (SO</a:t>
            </a:r>
            <a:r>
              <a:rPr lang="it-IT" altLang="en-US" sz="3500" baseline="-25000" dirty="0" smtClean="0">
                <a:solidFill>
                  <a:srgbClr val="3333FF"/>
                </a:solidFill>
                <a:latin typeface="Tahoma" panose="020B0604030504040204" pitchFamily="34" charset="0"/>
                <a:cs typeface="Tahoma" panose="020B0604030504040204" pitchFamily="34" charset="0"/>
              </a:rPr>
              <a:t>4</a:t>
            </a:r>
            <a:r>
              <a:rPr lang="it-IT" altLang="en-US" sz="3500" baseline="30000" dirty="0" smtClean="0">
                <a:solidFill>
                  <a:srgbClr val="3333FF"/>
                </a:solidFill>
                <a:latin typeface="Tahoma" panose="020B0604030504040204" pitchFamily="34" charset="0"/>
                <a:cs typeface="Tahoma" panose="020B0604030504040204" pitchFamily="34" charset="0"/>
              </a:rPr>
              <a:t>2-</a:t>
            </a:r>
            <a:r>
              <a:rPr lang="it-IT" altLang="en-US" sz="3500" dirty="0" smtClean="0">
                <a:solidFill>
                  <a:srgbClr val="3333FF"/>
                </a:solidFill>
                <a:latin typeface="Tahoma" panose="020B0604030504040204" pitchFamily="34" charset="0"/>
                <a:cs typeface="Tahoma" panose="020B0604030504040204" pitchFamily="34" charset="0"/>
              </a:rPr>
              <a: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49715" y="2031838"/>
            <a:ext cx="6272058" cy="1863057"/>
          </a:xfrm>
          <a:prstGeom prst="rect">
            <a:avLst/>
          </a:prstGeom>
        </p:spPr>
      </p:pic>
      <p:pic>
        <p:nvPicPr>
          <p:cNvPr id="4" name="Picture 3"/>
          <p:cNvPicPr>
            <a:picLocks noChangeAspect="1"/>
          </p:cNvPicPr>
          <p:nvPr/>
        </p:nvPicPr>
        <p:blipFill rotWithShape="1">
          <a:blip r:embed="rId4"/>
          <a:srcRect t="43235" r="7464" b="1870"/>
          <a:stretch/>
        </p:blipFill>
        <p:spPr>
          <a:xfrm>
            <a:off x="1446498" y="4656980"/>
            <a:ext cx="6328652" cy="1808186"/>
          </a:xfrm>
          <a:prstGeom prst="rect">
            <a:avLst/>
          </a:prstGeom>
        </p:spPr>
      </p:pic>
      <p:pic>
        <p:nvPicPr>
          <p:cNvPr id="7" name="Picture 6"/>
          <p:cNvPicPr>
            <a:picLocks noChangeAspect="1"/>
          </p:cNvPicPr>
          <p:nvPr/>
        </p:nvPicPr>
        <p:blipFill>
          <a:blip r:embed="rId5"/>
          <a:stretch>
            <a:fillRect/>
          </a:stretch>
        </p:blipFill>
        <p:spPr>
          <a:xfrm>
            <a:off x="4785371" y="813098"/>
            <a:ext cx="4306889" cy="2519180"/>
          </a:xfrm>
          <a:prstGeom prst="rect">
            <a:avLst/>
          </a:prstGeom>
        </p:spPr>
      </p:pic>
      <p:sp>
        <p:nvSpPr>
          <p:cNvPr id="9" name="Rectangle 8"/>
          <p:cNvSpPr/>
          <p:nvPr/>
        </p:nvSpPr>
        <p:spPr>
          <a:xfrm>
            <a:off x="412890" y="742671"/>
            <a:ext cx="3703855" cy="461665"/>
          </a:xfrm>
          <a:prstGeom prst="rect">
            <a:avLst/>
          </a:prstGeom>
          <a:noFill/>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Two main pathways:</a:t>
            </a:r>
          </a:p>
        </p:txBody>
      </p:sp>
      <p:sp>
        <p:nvSpPr>
          <p:cNvPr id="8" name="Rectangle 7"/>
          <p:cNvSpPr/>
          <p:nvPr/>
        </p:nvSpPr>
        <p:spPr>
          <a:xfrm>
            <a:off x="187847" y="1158330"/>
            <a:ext cx="5596935" cy="830997"/>
          </a:xfrm>
          <a:prstGeom prst="rect">
            <a:avLst/>
          </a:prstGeom>
        </p:spPr>
        <p:txBody>
          <a:bodyPr wrap="square">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 phase oxidation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400" dirty="0" smtClean="0">
                <a:latin typeface="Tahoma" panose="020B0604030504040204" pitchFamily="34" charset="0"/>
                <a:ea typeface="Tahoma" panose="020B0604030504040204" pitchFamily="34" charset="0"/>
                <a:cs typeface="Tahoma" panose="020B0604030504040204" pitchFamily="34" charset="0"/>
              </a:rPr>
              <a:t>(homogeneous reaction)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87847" y="3829267"/>
            <a:ext cx="9045081"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Aqueous phase oxidation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of </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2400" dirty="0" smtClean="0">
                <a:latin typeface="Tahoma" panose="020B0604030504040204" pitchFamily="34" charset="0"/>
                <a:ea typeface="Tahoma" panose="020B0604030504040204" pitchFamily="34" charset="0"/>
                <a:cs typeface="Tahoma" panose="020B0604030504040204" pitchFamily="34" charset="0"/>
              </a:rPr>
              <a:t>(heterogeneous reaction)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187847" y="1866633"/>
            <a:ext cx="918305" cy="461665"/>
          </a:xfrm>
          <a:prstGeom prst="rect">
            <a:avLst/>
          </a:prstGeom>
        </p:spPr>
        <p:txBody>
          <a:bodyPr wrap="square">
            <a:spAutoFit/>
          </a:bodyPr>
          <a:lstStyle/>
          <a:p>
            <a:r>
              <a:rPr lang="en-US" sz="2400" i="1" dirty="0" smtClean="0">
                <a:latin typeface="Tahoma" panose="020B0604030504040204" pitchFamily="34" charset="0"/>
                <a:ea typeface="Tahoma" panose="020B0604030504040204" pitchFamily="34" charset="0"/>
                <a:cs typeface="Tahoma" panose="020B0604030504040204" pitchFamily="34" charset="0"/>
              </a:rPr>
              <a:t>slow</a:t>
            </a:r>
            <a:endParaRPr lang="en-US" sz="2400" i="1"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40956" y="4472265"/>
            <a:ext cx="918305" cy="461665"/>
          </a:xfrm>
          <a:prstGeom prst="rect">
            <a:avLst/>
          </a:prstGeom>
        </p:spPr>
        <p:txBody>
          <a:bodyPr wrap="square">
            <a:spAutoFit/>
          </a:bodyPr>
          <a:lstStyle/>
          <a:p>
            <a:r>
              <a:rPr lang="en-US" sz="2400" i="1" dirty="0" smtClean="0">
                <a:latin typeface="Tahoma" panose="020B0604030504040204" pitchFamily="34" charset="0"/>
                <a:ea typeface="Tahoma" panose="020B0604030504040204" pitchFamily="34" charset="0"/>
                <a:cs typeface="Tahoma" panose="020B0604030504040204" pitchFamily="34" charset="0"/>
              </a:rPr>
              <a:t>fast</a:t>
            </a:r>
            <a:endParaRPr lang="en-US"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688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Formation of HNO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dirty="0" smtClean="0">
                <a:solidFill>
                  <a:srgbClr val="3333FF"/>
                </a:solidFill>
                <a:latin typeface="Tahoma" panose="020B0604030504040204" pitchFamily="34" charset="0"/>
                <a:cs typeface="Tahoma" panose="020B0604030504040204" pitchFamily="34" charset="0"/>
              </a:rPr>
              <a:t> and nitrates (NO</a:t>
            </a:r>
            <a:r>
              <a:rPr lang="it-IT" altLang="en-US" sz="3500" baseline="-25000" dirty="0" smtClean="0">
                <a:solidFill>
                  <a:srgbClr val="3333FF"/>
                </a:solidFill>
                <a:latin typeface="Tahoma" panose="020B0604030504040204" pitchFamily="34" charset="0"/>
                <a:cs typeface="Tahoma" panose="020B0604030504040204" pitchFamily="34" charset="0"/>
              </a:rPr>
              <a:t>3</a:t>
            </a:r>
            <a:r>
              <a:rPr lang="it-IT" altLang="en-US" sz="3500" baseline="30000" dirty="0" smtClean="0">
                <a:solidFill>
                  <a:srgbClr val="3333FF"/>
                </a:solidFill>
                <a:latin typeface="Tahoma" panose="020B0604030504040204" pitchFamily="34" charset="0"/>
                <a:cs typeface="Tahoma" panose="020B0604030504040204" pitchFamily="34" charset="0"/>
              </a:rPr>
              <a:t>-</a:t>
            </a:r>
            <a:r>
              <a:rPr lang="it-IT" altLang="en-US" sz="3500" dirty="0" smtClean="0">
                <a:solidFill>
                  <a:srgbClr val="3333FF"/>
                </a:solidFill>
                <a:latin typeface="Tahoma" panose="020B0604030504040204" pitchFamily="34" charset="0"/>
                <a:cs typeface="Tahoma" panose="020B0604030504040204" pitchFamily="34" charset="0"/>
              </a:rPr>
              <a: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6186" r="9657" b="9394"/>
          <a:stretch/>
        </p:blipFill>
        <p:spPr>
          <a:xfrm>
            <a:off x="824756" y="4012485"/>
            <a:ext cx="6418372" cy="2454083"/>
          </a:xfrm>
          <a:prstGeom prst="rect">
            <a:avLst/>
          </a:prstGeom>
        </p:spPr>
      </p:pic>
      <p:pic>
        <p:nvPicPr>
          <p:cNvPr id="8" name="Picture 7"/>
          <p:cNvPicPr>
            <a:picLocks noChangeAspect="1"/>
          </p:cNvPicPr>
          <p:nvPr/>
        </p:nvPicPr>
        <p:blipFill>
          <a:blip r:embed="rId4"/>
          <a:stretch>
            <a:fillRect/>
          </a:stretch>
        </p:blipFill>
        <p:spPr>
          <a:xfrm>
            <a:off x="362692" y="930450"/>
            <a:ext cx="5170709" cy="2983514"/>
          </a:xfrm>
          <a:prstGeom prst="rect">
            <a:avLst/>
          </a:prstGeom>
        </p:spPr>
      </p:pic>
      <p:sp>
        <p:nvSpPr>
          <p:cNvPr id="9" name="Rectangle 8"/>
          <p:cNvSpPr/>
          <p:nvPr/>
        </p:nvSpPr>
        <p:spPr>
          <a:xfrm>
            <a:off x="362692" y="4012485"/>
            <a:ext cx="773980" cy="461665"/>
          </a:xfrm>
          <a:prstGeom prst="rect">
            <a:avLst/>
          </a:prstGeom>
        </p:spPr>
        <p:txBody>
          <a:bodyPr wrap="square">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1.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62692" y="5239526"/>
            <a:ext cx="773980" cy="461665"/>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5533401" y="930450"/>
            <a:ext cx="3490547" cy="1200329"/>
          </a:xfrm>
          <a:prstGeom prst="rect">
            <a:avLst/>
          </a:prstGeom>
        </p:spPr>
        <p:txBody>
          <a:bodyPr wrap="square">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 scheme for HNO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and particulate</a:t>
            </a:r>
          </a:p>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3</a:t>
            </a:r>
            <a:r>
              <a:rPr lang="en-US" sz="2400" baseline="30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694559" y="2304324"/>
            <a:ext cx="3418813" cy="1015663"/>
          </a:xfrm>
          <a:prstGeom prst="rect">
            <a:avLst/>
          </a:prstGeom>
        </p:spPr>
        <p:txBody>
          <a:bodyPr wrap="square">
            <a:spAutoFit/>
          </a:bodyPr>
          <a:lstStyle/>
          <a:p>
            <a:pPr algn="ctr"/>
            <a:r>
              <a:rPr lang="en-US" sz="2000" dirty="0" smtClean="0"/>
              <a:t>HNO</a:t>
            </a:r>
            <a:r>
              <a:rPr lang="en-US" sz="2000" baseline="-25000" dirty="0" smtClean="0"/>
              <a:t>3</a:t>
            </a:r>
            <a:r>
              <a:rPr lang="en-US" sz="2000" dirty="0" smtClean="0"/>
              <a:t> continuously </a:t>
            </a:r>
            <a:r>
              <a:rPr lang="en-US" sz="2000" dirty="0"/>
              <a:t>transferred between the gas and the condensed phases </a:t>
            </a:r>
          </a:p>
        </p:txBody>
      </p:sp>
      <p:sp>
        <p:nvSpPr>
          <p:cNvPr id="4" name="Oval 3"/>
          <p:cNvSpPr/>
          <p:nvPr/>
        </p:nvSpPr>
        <p:spPr bwMode="auto">
          <a:xfrm>
            <a:off x="3156155" y="4474150"/>
            <a:ext cx="1504335" cy="569798"/>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p:nvPr/>
        </p:nvSpPr>
        <p:spPr>
          <a:xfrm>
            <a:off x="5656195" y="3643152"/>
            <a:ext cx="2972640" cy="1200329"/>
          </a:xfrm>
          <a:prstGeom prst="rect">
            <a:avLst/>
          </a:prstGeom>
        </p:spPr>
        <p:txBody>
          <a:bodyPr wrap="square">
            <a:spAutoFit/>
          </a:bodyPr>
          <a:lstStyle/>
          <a:p>
            <a:r>
              <a:rPr lang="en-US" dirty="0" smtClean="0">
                <a:solidFill>
                  <a:srgbClr val="0000FF"/>
                </a:solidFill>
              </a:rPr>
              <a:t>Favored by: </a:t>
            </a:r>
          </a:p>
          <a:p>
            <a:pPr marL="285750" indent="-285750">
              <a:buFont typeface="Arial" panose="020B0604020202020204" pitchFamily="34" charset="0"/>
              <a:buChar char="•"/>
            </a:pPr>
            <a:r>
              <a:rPr lang="en-US" dirty="0" smtClean="0">
                <a:solidFill>
                  <a:srgbClr val="0000FF"/>
                </a:solidFill>
              </a:rPr>
              <a:t>availability </a:t>
            </a:r>
            <a:r>
              <a:rPr lang="en-US" dirty="0">
                <a:solidFill>
                  <a:srgbClr val="0000FF"/>
                </a:solidFill>
              </a:rPr>
              <a:t>of </a:t>
            </a:r>
            <a:r>
              <a:rPr lang="en-US" dirty="0" smtClean="0">
                <a:solidFill>
                  <a:srgbClr val="0000FF"/>
                </a:solidFill>
              </a:rPr>
              <a:t>NH</a:t>
            </a:r>
            <a:r>
              <a:rPr lang="en-US" baseline="-25000" dirty="0" smtClean="0">
                <a:solidFill>
                  <a:srgbClr val="0000FF"/>
                </a:solidFill>
              </a:rPr>
              <a:t>3</a:t>
            </a:r>
          </a:p>
          <a:p>
            <a:pPr marL="285750" indent="-285750">
              <a:buFont typeface="Arial" panose="020B0604020202020204" pitchFamily="34" charset="0"/>
              <a:buChar char="•"/>
            </a:pPr>
            <a:r>
              <a:rPr lang="en-US" dirty="0" smtClean="0">
                <a:solidFill>
                  <a:srgbClr val="0000FF"/>
                </a:solidFill>
              </a:rPr>
              <a:t>low T</a:t>
            </a:r>
          </a:p>
          <a:p>
            <a:pPr marL="285750" indent="-285750">
              <a:buFont typeface="Arial" panose="020B0604020202020204" pitchFamily="34" charset="0"/>
              <a:buChar char="•"/>
            </a:pPr>
            <a:r>
              <a:rPr lang="en-US" dirty="0" smtClean="0">
                <a:solidFill>
                  <a:srgbClr val="0000FF"/>
                </a:solidFill>
              </a:rPr>
              <a:t>High relative </a:t>
            </a:r>
            <a:r>
              <a:rPr lang="en-US" dirty="0">
                <a:solidFill>
                  <a:srgbClr val="0000FF"/>
                </a:solidFill>
              </a:rPr>
              <a:t>humidity</a:t>
            </a:r>
          </a:p>
        </p:txBody>
      </p:sp>
      <p:cxnSp>
        <p:nvCxnSpPr>
          <p:cNvPr id="13" name="Straight Arrow Connector 12"/>
          <p:cNvCxnSpPr/>
          <p:nvPr/>
        </p:nvCxnSpPr>
        <p:spPr bwMode="auto">
          <a:xfrm flipV="1">
            <a:off x="4660490" y="4312227"/>
            <a:ext cx="995705" cy="322118"/>
          </a:xfrm>
          <a:prstGeom prst="straightConnector1">
            <a:avLst/>
          </a:prstGeom>
          <a:solidFill>
            <a:schemeClr val="accent1"/>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a:blip r:embed="rId5"/>
          <a:stretch>
            <a:fillRect/>
          </a:stretch>
        </p:blipFill>
        <p:spPr>
          <a:xfrm>
            <a:off x="5314650" y="6001988"/>
            <a:ext cx="3829350" cy="771567"/>
          </a:xfrm>
          <a:prstGeom prst="rect">
            <a:avLst/>
          </a:prstGeom>
        </p:spPr>
      </p:pic>
    </p:spTree>
    <p:extLst>
      <p:ext uri="{BB962C8B-B14F-4D97-AF65-F5344CB8AC3E}">
        <p14:creationId xmlns:p14="http://schemas.microsoft.com/office/powerpoint/2010/main" val="246954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composition of particles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294976" y="1611729"/>
            <a:ext cx="5420886" cy="3922173"/>
          </a:xfrm>
          <a:prstGeom prst="rect">
            <a:avLst/>
          </a:prstGeom>
        </p:spPr>
      </p:pic>
      <p:sp>
        <p:nvSpPr>
          <p:cNvPr id="7" name="Oval 6"/>
          <p:cNvSpPr/>
          <p:nvPr/>
        </p:nvSpPr>
        <p:spPr bwMode="auto">
          <a:xfrm>
            <a:off x="5371057" y="2206385"/>
            <a:ext cx="1373707" cy="1520041"/>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5940183" y="1486347"/>
            <a:ext cx="3311300" cy="1785104"/>
          </a:xfrm>
          <a:prstGeom prst="rect">
            <a:avLst/>
          </a:prstGeom>
        </p:spPr>
        <p:txBody>
          <a:bodyPr wrap="square">
            <a:spAutoFit/>
          </a:bodyPr>
          <a:lstStyle/>
          <a:p>
            <a:pPr algn="ctr"/>
            <a:r>
              <a:rPr lang="en-US" sz="2200" dirty="0" smtClean="0"/>
              <a:t>Water soluble secondary species (e.g. H</a:t>
            </a:r>
            <a:r>
              <a:rPr lang="en-US" sz="2200" baseline="-25000" dirty="0" smtClean="0"/>
              <a:t>2</a:t>
            </a:r>
            <a:r>
              <a:rPr lang="en-US" sz="2200" dirty="0" smtClean="0"/>
              <a:t>SO</a:t>
            </a:r>
            <a:r>
              <a:rPr lang="en-US" sz="2200" baseline="-25000" dirty="0" smtClean="0"/>
              <a:t>4</a:t>
            </a:r>
            <a:r>
              <a:rPr lang="en-US" sz="2200" dirty="0" smtClean="0"/>
              <a:t> , HNO</a:t>
            </a:r>
            <a:r>
              <a:rPr lang="en-US" sz="2200" baseline="-25000" dirty="0" smtClean="0"/>
              <a:t>3</a:t>
            </a:r>
            <a:r>
              <a:rPr lang="en-US" sz="2200" dirty="0" smtClean="0"/>
              <a:t>) can condense </a:t>
            </a:r>
            <a:r>
              <a:rPr lang="en-US" sz="2200" dirty="0"/>
              <a:t>on pre-existing </a:t>
            </a:r>
            <a:r>
              <a:rPr lang="en-US" sz="2200" dirty="0" smtClean="0"/>
              <a:t>insoluble primary particles  </a:t>
            </a:r>
            <a:endParaRPr lang="en-US" sz="2200" dirty="0"/>
          </a:p>
        </p:txBody>
      </p:sp>
      <p:sp>
        <p:nvSpPr>
          <p:cNvPr id="2" name="Down Arrow 1"/>
          <p:cNvSpPr/>
          <p:nvPr/>
        </p:nvSpPr>
        <p:spPr bwMode="auto">
          <a:xfrm>
            <a:off x="7147191" y="3572815"/>
            <a:ext cx="448642" cy="937105"/>
          </a:xfrm>
          <a:prstGeom prst="downArrow">
            <a:avLst/>
          </a:prstGeom>
          <a:noFill/>
          <a:ln w="3810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5595651" y="4810627"/>
            <a:ext cx="3551722" cy="1107996"/>
          </a:xfrm>
          <a:prstGeom prst="rect">
            <a:avLst/>
          </a:prstGeom>
        </p:spPr>
        <p:txBody>
          <a:bodyPr wrap="square">
            <a:spAutoFit/>
          </a:bodyPr>
          <a:lstStyle/>
          <a:p>
            <a:pPr algn="ctr"/>
            <a:r>
              <a:rPr lang="en-US" sz="2200" dirty="0" smtClean="0"/>
              <a:t>Such “transformed” aerosols have differing optical properties</a:t>
            </a:r>
            <a:endParaRPr lang="en-US" sz="2200" dirty="0"/>
          </a:p>
        </p:txBody>
      </p:sp>
    </p:spTree>
    <p:extLst>
      <p:ext uri="{BB962C8B-B14F-4D97-AF65-F5344CB8AC3E}">
        <p14:creationId xmlns:p14="http://schemas.microsoft.com/office/powerpoint/2010/main" val="16218574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861" y="991088"/>
            <a:ext cx="8818282" cy="4630066"/>
          </a:xfrm>
          <a:prstGeom prst="rect">
            <a:avLst/>
          </a:prstGeom>
        </p:spPr>
      </p:pic>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processes and dynamics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30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60" y="1522068"/>
            <a:ext cx="8873837"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Gases </a:t>
            </a:r>
            <a:r>
              <a:rPr lang="en-US" sz="2400" dirty="0">
                <a:latin typeface="Tahoma" panose="020B0604030504040204" pitchFamily="34" charset="0"/>
                <a:ea typeface="Tahoma" panose="020B0604030504040204" pitchFamily="34" charset="0"/>
                <a:cs typeface="Tahoma" panose="020B0604030504040204" pitchFamily="34" charset="0"/>
              </a:rPr>
              <a:t>can condense on existing </a:t>
            </a:r>
            <a:r>
              <a:rPr lang="en-US" sz="2400" dirty="0" smtClean="0">
                <a:latin typeface="Tahoma" panose="020B0604030504040204" pitchFamily="34" charset="0"/>
                <a:ea typeface="Tahoma" panose="020B0604030504040204" pitchFamily="34" charset="0"/>
                <a:cs typeface="Tahoma" panose="020B0604030504040204" pitchFamily="34" charset="0"/>
              </a:rPr>
              <a:t>aerosol particles. This is what usually happens for water condensation. </a:t>
            </a:r>
            <a:r>
              <a:rPr lang="en-US" sz="2400" dirty="0">
                <a:latin typeface="Tahoma" panose="020B0604030504040204" pitchFamily="34" charset="0"/>
                <a:ea typeface="Tahoma" panose="020B0604030504040204" pitchFamily="34" charset="0"/>
                <a:cs typeface="Tahoma" panose="020B0604030504040204" pitchFamily="34" charset="0"/>
              </a:rPr>
              <a:t>Almost all water vapor condenses on pre-existing aerosols of some other chemical </a:t>
            </a:r>
            <a:r>
              <a:rPr lang="en-US" sz="2400" dirty="0" smtClean="0">
                <a:latin typeface="Tahoma" panose="020B0604030504040204" pitchFamily="34" charset="0"/>
                <a:ea typeface="Tahoma" panose="020B0604030504040204" pitchFamily="34" charset="0"/>
                <a:cs typeface="Tahoma" panose="020B0604030504040204" pitchFamily="34" charset="0"/>
              </a:rPr>
              <a:t>composition</a:t>
            </a:r>
          </a:p>
        </p:txBody>
      </p:sp>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 formation processes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30049" y="655246"/>
            <a:ext cx="4602496"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Gas-to-particle conversion</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75160" y="1162225"/>
            <a:ext cx="4602496"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Heterogeneous </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nucleation</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75160" y="3562106"/>
            <a:ext cx="8555553" cy="1569660"/>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Gases </a:t>
            </a:r>
            <a:r>
              <a:rPr lang="en-US" sz="2400" dirty="0">
                <a:latin typeface="Tahoma" panose="020B0604030504040204" pitchFamily="34" charset="0"/>
                <a:ea typeface="Tahoma" panose="020B0604030504040204" pitchFamily="34" charset="0"/>
                <a:cs typeface="Tahoma" panose="020B0604030504040204" pitchFamily="34" charset="0"/>
              </a:rPr>
              <a:t>can </a:t>
            </a:r>
            <a:r>
              <a:rPr lang="en-US" sz="2400" dirty="0" smtClean="0">
                <a:latin typeface="Tahoma" panose="020B0604030504040204" pitchFamily="34" charset="0"/>
                <a:ea typeface="Tahoma" panose="020B0604030504040204" pitchFamily="34" charset="0"/>
                <a:cs typeface="Tahoma" panose="020B0604030504040204" pitchFamily="34" charset="0"/>
              </a:rPr>
              <a:t>condense </a:t>
            </a:r>
            <a:r>
              <a:rPr lang="en-US" sz="2400" dirty="0">
                <a:latin typeface="Tahoma" panose="020B0604030504040204" pitchFamily="34" charset="0"/>
                <a:ea typeface="Tahoma" panose="020B0604030504040204" pitchFamily="34" charset="0"/>
                <a:cs typeface="Tahoma" panose="020B0604030504040204" pitchFamily="34" charset="0"/>
              </a:rPr>
              <a:t>molecule by molecule to form an </a:t>
            </a:r>
            <a:r>
              <a:rPr lang="en-US" sz="2400" dirty="0" smtClean="0">
                <a:latin typeface="Tahoma" panose="020B0604030504040204" pitchFamily="34" charset="0"/>
                <a:ea typeface="Tahoma" panose="020B0604030504040204" pitchFamily="34" charset="0"/>
                <a:cs typeface="Tahoma" panose="020B0604030504040204" pitchFamily="34" charset="0"/>
              </a:rPr>
              <a:t>aerosol Some </a:t>
            </a:r>
            <a:r>
              <a:rPr lang="en-US" sz="2400" dirty="0">
                <a:latin typeface="Tahoma" panose="020B0604030504040204" pitchFamily="34" charset="0"/>
                <a:ea typeface="Tahoma" panose="020B0604030504040204" pitchFamily="34" charset="0"/>
                <a:cs typeface="Tahoma" panose="020B0604030504040204" pitchFamily="34" charset="0"/>
              </a:rPr>
              <a:t>chemical species </a:t>
            </a:r>
            <a:r>
              <a:rPr lang="en-US" sz="2400" dirty="0" smtClean="0">
                <a:latin typeface="Tahoma" panose="020B0604030504040204" pitchFamily="34" charset="0"/>
                <a:ea typeface="Tahoma" panose="020B0604030504040204" pitchFamily="34" charset="0"/>
                <a:cs typeface="Tahoma" panose="020B0604030504040204" pitchFamily="34" charset="0"/>
              </a:rPr>
              <a:t>(e.g. sulfuric </a:t>
            </a:r>
            <a:r>
              <a:rPr lang="en-US" sz="2400" dirty="0">
                <a:latin typeface="Tahoma" panose="020B0604030504040204" pitchFamily="34" charset="0"/>
                <a:ea typeface="Tahoma" panose="020B0604030504040204" pitchFamily="34" charset="0"/>
                <a:cs typeface="Tahoma" panose="020B0604030504040204" pitchFamily="34" charset="0"/>
              </a:rPr>
              <a:t>acid or organic </a:t>
            </a:r>
            <a:r>
              <a:rPr lang="en-US" sz="2400" dirty="0" smtClean="0">
                <a:latin typeface="Tahoma" panose="020B0604030504040204" pitchFamily="34" charset="0"/>
                <a:ea typeface="Tahoma" panose="020B0604030504040204" pitchFamily="34" charset="0"/>
                <a:cs typeface="Tahoma" panose="020B0604030504040204" pitchFamily="34" charset="0"/>
              </a:rPr>
              <a:t>acids) can </a:t>
            </a:r>
            <a:r>
              <a:rPr lang="en-US" sz="2400" dirty="0">
                <a:latin typeface="Tahoma" panose="020B0604030504040204" pitchFamily="34" charset="0"/>
                <a:ea typeface="Tahoma" panose="020B0604030504040204" pitchFamily="34" charset="0"/>
                <a:cs typeface="Tahoma" panose="020B0604030504040204" pitchFamily="34" charset="0"/>
              </a:rPr>
              <a:t>form aerosols by homogeneous and heterogeneous </a:t>
            </a:r>
            <a:r>
              <a:rPr lang="en-US" sz="2400" dirty="0" smtClean="0">
                <a:latin typeface="Tahoma" panose="020B0604030504040204" pitchFamily="34" charset="0"/>
                <a:ea typeface="Tahoma" panose="020B0604030504040204" pitchFamily="34" charset="0"/>
                <a:cs typeface="Tahoma" panose="020B0604030504040204" pitchFamily="34" charset="0"/>
              </a:rPr>
              <a:t>nucleation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75160" y="3171691"/>
            <a:ext cx="4602496"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Homogeneous </a:t>
            </a: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nucleation</a:t>
            </a:r>
            <a:endPar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8766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processing &amp; secondary 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t="393" b="-926"/>
          <a:stretch/>
        </p:blipFill>
        <p:spPr>
          <a:xfrm>
            <a:off x="270414" y="731520"/>
            <a:ext cx="8338599" cy="6035040"/>
          </a:xfrm>
          <a:prstGeom prst="rect">
            <a:avLst/>
          </a:prstGeom>
        </p:spPr>
      </p:pic>
    </p:spTree>
    <p:extLst>
      <p:ext uri="{BB962C8B-B14F-4D97-AF65-F5344CB8AC3E}">
        <p14:creationId xmlns:p14="http://schemas.microsoft.com/office/powerpoint/2010/main" val="1112816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545" y="875072"/>
            <a:ext cx="8892910" cy="5535560"/>
          </a:xfrm>
          <a:prstGeom prst="rect">
            <a:avLst/>
          </a:prstGeom>
        </p:spPr>
      </p:pic>
      <p:sp>
        <p:nvSpPr>
          <p:cNvPr id="3" name="Titolo 4"/>
          <p:cNvSpPr txBox="1">
            <a:spLocks/>
          </p:cNvSpPr>
          <p:nvPr/>
        </p:nvSpPr>
        <p:spPr>
          <a:xfrm>
            <a:off x="0" y="-66141"/>
            <a:ext cx="8905875" cy="52492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Chemical processing</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4" name="Connettore diritto 9"/>
          <p:cNvCxnSpPr/>
          <p:nvPr/>
        </p:nvCxnSpPr>
        <p:spPr>
          <a:xfrm>
            <a:off x="534988" y="63149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842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8" y="-46526"/>
            <a:ext cx="8905875" cy="651317"/>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Organic 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84884" y="1274501"/>
            <a:ext cx="8489951" cy="2415985"/>
          </a:xfrm>
          <a:prstGeom prst="rect">
            <a:avLst/>
          </a:prstGeom>
        </p:spPr>
      </p:pic>
      <p:sp>
        <p:nvSpPr>
          <p:cNvPr id="4" name="Rectangle 3"/>
          <p:cNvSpPr/>
          <p:nvPr/>
        </p:nvSpPr>
        <p:spPr>
          <a:xfrm>
            <a:off x="484884" y="4145191"/>
            <a:ext cx="8168640" cy="2339102"/>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Bibliography:</a:t>
            </a: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Seinfeld</a:t>
            </a:r>
            <a:r>
              <a:rPr lang="en-US" sz="2400" dirty="0">
                <a:latin typeface="Tahoma" panose="020B0604030504040204" pitchFamily="34" charset="0"/>
                <a:ea typeface="Tahoma" panose="020B0604030504040204" pitchFamily="34" charset="0"/>
                <a:cs typeface="Tahoma" panose="020B0604030504040204" pitchFamily="34" charset="0"/>
              </a:rPr>
              <a:t>, J.H., and J.F. </a:t>
            </a:r>
            <a:r>
              <a:rPr lang="en-US" sz="2400" dirty="0" err="1">
                <a:latin typeface="Tahoma" panose="020B0604030504040204" pitchFamily="34" charset="0"/>
                <a:ea typeface="Tahoma" panose="020B0604030504040204" pitchFamily="34" charset="0"/>
                <a:cs typeface="Tahoma" panose="020B0604030504040204" pitchFamily="34" charset="0"/>
              </a:rPr>
              <a:t>Pankow</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i="1" dirty="0">
                <a:latin typeface="Tahoma" panose="020B0604030504040204" pitchFamily="34" charset="0"/>
                <a:ea typeface="Tahoma" panose="020B0604030504040204" pitchFamily="34" charset="0"/>
                <a:cs typeface="Tahoma" panose="020B0604030504040204" pitchFamily="34" charset="0"/>
              </a:rPr>
              <a:t>Organic atmospheric particulate material</a:t>
            </a:r>
            <a:r>
              <a:rPr lang="en-US" sz="2400" dirty="0">
                <a:latin typeface="Tahoma" panose="020B0604030504040204" pitchFamily="34" charset="0"/>
                <a:ea typeface="Tahoma" panose="020B0604030504040204" pitchFamily="34" charset="0"/>
                <a:cs typeface="Tahoma" panose="020B0604030504040204" pitchFamily="34" charset="0"/>
              </a:rPr>
              <a:t>, Annual Review of Physical Chemistry, 54, 121-140, </a:t>
            </a:r>
            <a:r>
              <a:rPr lang="en-US" sz="2400" dirty="0" smtClean="0">
                <a:latin typeface="Tahoma" panose="020B0604030504040204" pitchFamily="34" charset="0"/>
                <a:ea typeface="Tahoma" panose="020B0604030504040204" pitchFamily="34" charset="0"/>
                <a:cs typeface="Tahoma" panose="020B0604030504040204" pitchFamily="34" charset="0"/>
              </a:rPr>
              <a:t>2003 (see </a:t>
            </a:r>
            <a:r>
              <a:rPr lang="en-US" sz="2400" dirty="0" err="1" smtClean="0">
                <a:latin typeface="Tahoma" panose="020B0604030504040204" pitchFamily="34" charset="0"/>
                <a:ea typeface="Tahoma" panose="020B0604030504040204" pitchFamily="34" charset="0"/>
                <a:cs typeface="Tahoma" panose="020B0604030504040204" pitchFamily="34" charset="0"/>
              </a:rPr>
              <a:t>moodle</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Seinfeld &amp; </a:t>
            </a:r>
            <a:r>
              <a:rPr lang="en-US" sz="2400" dirty="0" err="1" smtClean="0">
                <a:latin typeface="Tahoma" panose="020B0604030504040204" pitchFamily="34" charset="0"/>
                <a:ea typeface="Tahoma" panose="020B0604030504040204" pitchFamily="34" charset="0"/>
                <a:cs typeface="Tahoma" panose="020B0604030504040204" pitchFamily="34" charset="0"/>
              </a:rPr>
              <a:t>Pandis</a:t>
            </a:r>
            <a:r>
              <a:rPr lang="en-US" sz="2400" dirty="0" smtClean="0">
                <a:latin typeface="Tahoma" panose="020B0604030504040204" pitchFamily="34" charset="0"/>
                <a:ea typeface="Tahoma" panose="020B0604030504040204" pitchFamily="34" charset="0"/>
                <a:cs typeface="Tahoma" panose="020B0604030504040204" pitchFamily="34" charset="0"/>
              </a:rPr>
              <a:t> book, chap. </a:t>
            </a:r>
            <a:r>
              <a:rPr lang="en-US" sz="2400" dirty="0">
                <a:latin typeface="Tahoma" panose="020B0604030504040204" pitchFamily="34" charset="0"/>
                <a:ea typeface="Tahoma" panose="020B0604030504040204" pitchFamily="34" charset="0"/>
                <a:cs typeface="Tahoma" panose="020B0604030504040204" pitchFamily="34" charset="0"/>
              </a:rPr>
              <a:t>13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altLang="en-US" sz="2400" dirty="0" smtClean="0">
                <a:latin typeface="Tahoma" panose="020B0604030504040204" pitchFamily="34" charset="0"/>
                <a:ea typeface="Tahoma" panose="020B0604030504040204" pitchFamily="34" charset="0"/>
                <a:cs typeface="Tahoma" panose="020B0604030504040204" pitchFamily="34" charset="0"/>
              </a:rPr>
              <a:t>Finlayson-Pitt book, </a:t>
            </a:r>
            <a:r>
              <a:rPr lang="en-US" sz="2400" dirty="0" smtClean="0">
                <a:latin typeface="Tahoma" panose="020B0604030504040204" pitchFamily="34" charset="0"/>
                <a:ea typeface="Tahoma" panose="020B0604030504040204" pitchFamily="34" charset="0"/>
                <a:cs typeface="Tahoma" panose="020B0604030504040204" pitchFamily="34" charset="0"/>
              </a:rPr>
              <a:t>chap. </a:t>
            </a:r>
            <a:r>
              <a:rPr lang="en-US" sz="2400" dirty="0">
                <a:latin typeface="Tahoma" panose="020B0604030504040204" pitchFamily="34" charset="0"/>
                <a:ea typeface="Tahoma" panose="020B0604030504040204" pitchFamily="34" charset="0"/>
                <a:cs typeface="Tahoma" panose="020B0604030504040204" pitchFamily="34" charset="0"/>
              </a:rPr>
              <a:t>9.C.2, 9.D</a:t>
            </a:r>
          </a:p>
        </p:txBody>
      </p:sp>
    </p:spTree>
    <p:extLst>
      <p:ext uri="{BB962C8B-B14F-4D97-AF65-F5344CB8AC3E}">
        <p14:creationId xmlns:p14="http://schemas.microsoft.com/office/powerpoint/2010/main" val="4067595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fe cycles of aerosol 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53" y="2286348"/>
            <a:ext cx="5399426" cy="4368325"/>
          </a:xfrm>
          <a:prstGeom prst="rect">
            <a:avLst/>
          </a:prstGeom>
          <a:noFill/>
          <a:extLst>
            <a:ext uri="{909E8E84-426E-40DD-AFC4-6F175D3DCCD1}">
              <a14:hiddenFill xmlns:a14="http://schemas.microsoft.com/office/drawing/2010/main">
                <a:solidFill>
                  <a:srgbClr val="FFFFFF"/>
                </a:solidFill>
              </a14:hiddenFill>
            </a:ext>
          </a:extLst>
        </p:spPr>
      </p:pic>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Genesis (+transformation and sinks)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1691" y="847896"/>
            <a:ext cx="7321235" cy="461665"/>
          </a:xfrm>
          <a:prstGeom prst="rect">
            <a:avLst/>
          </a:prstGeom>
        </p:spPr>
        <p:txBody>
          <a:bodyPr wrap="non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Primary particles: </a:t>
            </a:r>
            <a:r>
              <a:rPr lang="en-US" sz="2400" dirty="0" smtClean="0">
                <a:latin typeface="Tahoma" panose="020B0604030504040204" pitchFamily="34" charset="0"/>
                <a:ea typeface="Tahoma" panose="020B0604030504040204" pitchFamily="34" charset="0"/>
                <a:cs typeface="Tahoma" panose="020B0604030504040204" pitchFamily="34" charset="0"/>
              </a:rPr>
              <a:t>directly emitted in the atmosphere</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61691" y="1269705"/>
            <a:ext cx="8763247" cy="830997"/>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Secondary particles: </a:t>
            </a:r>
            <a:r>
              <a:rPr lang="en-US" sz="2400" dirty="0" smtClean="0">
                <a:latin typeface="Tahoma" panose="020B0604030504040204" pitchFamily="34" charset="0"/>
                <a:ea typeface="Tahoma" panose="020B0604030504040204" pitchFamily="34" charset="0"/>
                <a:cs typeface="Tahoma" panose="020B0604030504040204" pitchFamily="34" charset="0"/>
              </a:rPr>
              <a:t>formed in situ by </a:t>
            </a:r>
            <a:r>
              <a:rPr lang="en-US" sz="2400" dirty="0" err="1" smtClean="0">
                <a:latin typeface="Tahoma" panose="020B0604030504040204" pitchFamily="34" charset="0"/>
                <a:ea typeface="Tahoma" panose="020B0604030504040204" pitchFamily="34" charset="0"/>
                <a:cs typeface="Tahoma" panose="020B0604030504040204" pitchFamily="34" charset="0"/>
              </a:rPr>
              <a:t>nucl’n</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cond’n</a:t>
            </a:r>
            <a:r>
              <a:rPr lang="en-US" sz="2400" dirty="0" smtClean="0">
                <a:latin typeface="Tahoma" panose="020B0604030504040204" pitchFamily="34" charset="0"/>
                <a:ea typeface="Tahoma" panose="020B0604030504040204" pitchFamily="34" charset="0"/>
                <a:cs typeface="Tahoma" panose="020B0604030504040204" pitchFamily="34" charset="0"/>
              </a:rPr>
              <a:t>, chemical reactions (e.g. </a:t>
            </a:r>
            <a:r>
              <a:rPr lang="en-US" sz="2400" dirty="0" err="1" smtClean="0">
                <a:latin typeface="Tahoma" panose="020B0604030504040204" pitchFamily="34" charset="0"/>
                <a:ea typeface="Tahoma" panose="020B0604030504040204" pitchFamily="34" charset="0"/>
                <a:cs typeface="Tahoma" panose="020B0604030504040204" pitchFamily="34" charset="0"/>
              </a:rPr>
              <a:t>sulphates</a:t>
            </a:r>
            <a:r>
              <a:rPr lang="en-US" sz="2400" dirty="0" smtClean="0">
                <a:latin typeface="Tahoma" panose="020B0604030504040204" pitchFamily="34" charset="0"/>
                <a:ea typeface="Tahoma" panose="020B0604030504040204" pitchFamily="34" charset="0"/>
                <a:cs typeface="Tahoma" panose="020B0604030504040204" pitchFamily="34" charset="0"/>
              </a:rPr>
              <a:t> from SO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emission of power plants)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bwMode="auto">
          <a:xfrm>
            <a:off x="615676" y="2415822"/>
            <a:ext cx="2534790" cy="609600"/>
          </a:xfrm>
          <a:prstGeom prst="rect">
            <a:avLst/>
          </a:prstGeom>
          <a:noFill/>
          <a:ln w="38100" cap="flat" cmpd="sng" algn="ctr">
            <a:solidFill>
              <a:srgbClr val="66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p:nvPr/>
        </p:nvSpPr>
        <p:spPr bwMode="auto">
          <a:xfrm>
            <a:off x="531010" y="4950176"/>
            <a:ext cx="2619456" cy="818445"/>
          </a:xfrm>
          <a:prstGeom prst="rect">
            <a:avLst/>
          </a:prstGeom>
          <a:noFill/>
          <a:ln w="381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 name="TextBox 2"/>
          <p:cNvSpPr txBox="1"/>
          <p:nvPr/>
        </p:nvSpPr>
        <p:spPr>
          <a:xfrm>
            <a:off x="6089652" y="2123937"/>
            <a:ext cx="2838431" cy="861774"/>
          </a:xfrm>
          <a:prstGeom prst="rect">
            <a:avLst/>
          </a:prstGeom>
          <a:noFill/>
          <a:ln w="38100">
            <a:noFill/>
          </a:ln>
        </p:spPr>
        <p:txBody>
          <a:bodyPr wrap="square" rtlCol="0">
            <a:spAutoFit/>
          </a:bodyPr>
          <a:lstStyle/>
          <a:p>
            <a:r>
              <a:rPr lang="it-IT" sz="2500" dirty="0" smtClean="0">
                <a:solidFill>
                  <a:srgbClr val="0000FF"/>
                </a:solidFill>
                <a:latin typeface="Tahoma" panose="020B0604030504040204" pitchFamily="34" charset="0"/>
                <a:ea typeface="Tahoma" panose="020B0604030504040204" pitchFamily="34" charset="0"/>
                <a:cs typeface="Tahoma" panose="020B0604030504040204" pitchFamily="34" charset="0"/>
              </a:rPr>
              <a:t>Emission: primary particles</a:t>
            </a:r>
            <a:endParaRPr lang="en-US" sz="25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089652" y="3305782"/>
            <a:ext cx="3073311" cy="861774"/>
          </a:xfrm>
          <a:prstGeom prst="rect">
            <a:avLst/>
          </a:prstGeom>
          <a:noFill/>
          <a:ln w="38100">
            <a:noFill/>
          </a:ln>
        </p:spPr>
        <p:txBody>
          <a:bodyPr wrap="square" rtlCol="0">
            <a:spAutoFit/>
          </a:bodyPr>
          <a:lstStyle/>
          <a:p>
            <a:r>
              <a:rPr lang="it-IT" sz="2500" dirty="0" smtClean="0">
                <a:solidFill>
                  <a:srgbClr val="66CCFF"/>
                </a:solidFill>
                <a:latin typeface="Tahoma" panose="020B0604030504040204" pitchFamily="34" charset="0"/>
                <a:ea typeface="Tahoma" panose="020B0604030504040204" pitchFamily="34" charset="0"/>
                <a:cs typeface="Tahoma" panose="020B0604030504040204" pitchFamily="34" charset="0"/>
              </a:rPr>
              <a:t>Emission: secondary particles</a:t>
            </a:r>
            <a:endParaRPr lang="en-US" sz="2500" dirty="0">
              <a:solidFill>
                <a:srgbClr val="66CCFF"/>
              </a:solidFill>
              <a:latin typeface="Tahoma" panose="020B0604030504040204" pitchFamily="34" charset="0"/>
              <a:ea typeface="Tahoma" panose="020B0604030504040204" pitchFamily="34" charset="0"/>
              <a:cs typeface="Tahoma" panose="020B0604030504040204" pitchFamily="34" charset="0"/>
            </a:endParaRPr>
          </a:p>
        </p:txBody>
      </p:sp>
      <p:sp>
        <p:nvSpPr>
          <p:cNvPr id="4" name="10-Point Star 3"/>
          <p:cNvSpPr/>
          <p:nvPr/>
        </p:nvSpPr>
        <p:spPr bwMode="auto">
          <a:xfrm>
            <a:off x="2004209" y="3294374"/>
            <a:ext cx="1264355" cy="1444978"/>
          </a:xfrm>
          <a:prstGeom prst="star10">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p:nvPr/>
        </p:nvSpPr>
        <p:spPr>
          <a:xfrm>
            <a:off x="6083425" y="4571165"/>
            <a:ext cx="2013425" cy="477054"/>
          </a:xfrm>
          <a:prstGeom prst="rect">
            <a:avLst/>
          </a:prstGeom>
        </p:spPr>
        <p:txBody>
          <a:bodyPr wrap="square">
            <a:spAutoFit/>
          </a:bodyPr>
          <a:lstStyle/>
          <a:p>
            <a:r>
              <a:rPr lang="en-US" sz="2500" dirty="0" smtClean="0">
                <a:solidFill>
                  <a:srgbClr val="00B050"/>
                </a:solidFill>
                <a:latin typeface="Tahoma" panose="020B0604030504040204" pitchFamily="34" charset="0"/>
                <a:ea typeface="Tahoma" panose="020B0604030504040204" pitchFamily="34" charset="0"/>
                <a:cs typeface="Tahoma" panose="020B0604030504040204" pitchFamily="34" charset="0"/>
              </a:rPr>
              <a:t>Processing</a:t>
            </a:r>
            <a:endParaRPr lang="en-US" sz="25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10-Point Star 20"/>
          <p:cNvSpPr/>
          <p:nvPr/>
        </p:nvSpPr>
        <p:spPr bwMode="auto">
          <a:xfrm>
            <a:off x="3439567" y="2964489"/>
            <a:ext cx="1917442" cy="659769"/>
          </a:xfrm>
          <a:prstGeom prst="star10">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Oval 4"/>
          <p:cNvSpPr/>
          <p:nvPr/>
        </p:nvSpPr>
        <p:spPr bwMode="auto">
          <a:xfrm>
            <a:off x="3439567" y="4950176"/>
            <a:ext cx="2312553" cy="592668"/>
          </a:xfrm>
          <a:prstGeom prst="ellipse">
            <a:avLst/>
          </a:prstGeom>
          <a:noFill/>
          <a:ln w="381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p:nvPr/>
        </p:nvSpPr>
        <p:spPr>
          <a:xfrm>
            <a:off x="6083425" y="5316850"/>
            <a:ext cx="2739863" cy="861774"/>
          </a:xfrm>
          <a:prstGeom prst="rect">
            <a:avLst/>
          </a:prstGeom>
        </p:spPr>
        <p:txBody>
          <a:bodyPr wrap="square">
            <a:spAutoFit/>
          </a:bodyPr>
          <a:lstStyle/>
          <a:p>
            <a:r>
              <a:rPr lang="en-US" sz="2500" dirty="0" smtClean="0">
                <a:solidFill>
                  <a:srgbClr val="FF9900"/>
                </a:solidFill>
                <a:latin typeface="Tahoma" panose="020B0604030504040204" pitchFamily="34" charset="0"/>
                <a:ea typeface="Tahoma" panose="020B0604030504040204" pitchFamily="34" charset="0"/>
                <a:cs typeface="Tahoma" panose="020B0604030504040204" pitchFamily="34" charset="0"/>
              </a:rPr>
              <a:t>Removal from the atmosphere: wet</a:t>
            </a:r>
            <a:endParaRPr lang="en-US" sz="2500" dirty="0">
              <a:solidFill>
                <a:srgbClr val="FF99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35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 grpId="0"/>
      <p:bldP spid="19" grpId="0"/>
      <p:bldP spid="4" grpId="0" animBg="1"/>
      <p:bldP spid="20" grpId="0"/>
      <p:bldP spid="21" grpId="0" animBg="1"/>
      <p:bldP spid="5" grpId="0" animBg="1"/>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Primary and secondary organic aerosols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522669" y="1058780"/>
            <a:ext cx="6621331" cy="4931228"/>
          </a:xfrm>
          <a:prstGeom prst="rect">
            <a:avLst/>
          </a:prstGeom>
        </p:spPr>
      </p:pic>
      <p:pic>
        <p:nvPicPr>
          <p:cNvPr id="3" name="Picture 2"/>
          <p:cNvPicPr>
            <a:picLocks noChangeAspect="1"/>
          </p:cNvPicPr>
          <p:nvPr/>
        </p:nvPicPr>
        <p:blipFill>
          <a:blip r:embed="rId4"/>
          <a:stretch>
            <a:fillRect/>
          </a:stretch>
        </p:blipFill>
        <p:spPr>
          <a:xfrm>
            <a:off x="204209" y="828755"/>
            <a:ext cx="2318460" cy="5391277"/>
          </a:xfrm>
          <a:prstGeom prst="rect">
            <a:avLst/>
          </a:prstGeom>
        </p:spPr>
      </p:pic>
    </p:spTree>
    <p:extLst>
      <p:ext uri="{BB962C8B-B14F-4D97-AF65-F5344CB8AC3E}">
        <p14:creationId xmlns:p14="http://schemas.microsoft.com/office/powerpoint/2010/main" val="39108228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8" y="-46526"/>
            <a:ext cx="8905875" cy="651317"/>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Organic, elemental and carbonate C</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30383"/>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4383" y="728061"/>
            <a:ext cx="8442960" cy="5478423"/>
          </a:xfrm>
          <a:prstGeom prst="rect">
            <a:avLst/>
          </a:prstGeom>
        </p:spPr>
        <p:txBody>
          <a:bodyPr wrap="square">
            <a:spAutoFit/>
          </a:bodyPr>
          <a:lstStyle/>
          <a:p>
            <a:r>
              <a:rPr lang="en-US" sz="2500" dirty="0" smtClean="0">
                <a:latin typeface="Tahoma" panose="020B0604030504040204" pitchFamily="34" charset="0"/>
                <a:ea typeface="Tahoma" panose="020B0604030504040204" pitchFamily="34" charset="0"/>
                <a:cs typeface="Tahoma" panose="020B0604030504040204" pitchFamily="34" charset="0"/>
              </a:rPr>
              <a:t>Carbon in PM comes in three </a:t>
            </a:r>
            <a:r>
              <a:rPr lang="en-US" sz="2500" dirty="0">
                <a:latin typeface="Tahoma" panose="020B0604030504040204" pitchFamily="34" charset="0"/>
                <a:ea typeface="Tahoma" panose="020B0604030504040204" pitchFamily="34" charset="0"/>
                <a:cs typeface="Tahoma" panose="020B0604030504040204" pitchFamily="34" charset="0"/>
              </a:rPr>
              <a:t>fractions: </a:t>
            </a:r>
            <a:endParaRPr lang="en-US" sz="25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r>
              <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rPr>
              <a:t>elemental carbon (EC</a:t>
            </a: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457200" indent="-457200">
              <a:buFontTx/>
              <a:buAutoNum type="arabicPeriod"/>
            </a:pPr>
            <a:endParaRPr lang="it-IT"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endPar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endParaRPr lang="it-IT"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endParaRPr lang="it-IT"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endParaRPr lang="it-IT"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AutoNum type="arabicPeriod"/>
            </a:pP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organic carbon (OC)</a:t>
            </a:r>
          </a:p>
          <a:p>
            <a:pPr marL="457200" indent="-457200">
              <a:buAutoNum type="arabicPeriod"/>
            </a:pP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endPar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carbonate carbon</a:t>
            </a:r>
          </a:p>
        </p:txBody>
      </p:sp>
      <p:sp>
        <p:nvSpPr>
          <p:cNvPr id="7" name="Rectangle 6"/>
          <p:cNvSpPr/>
          <p:nvPr/>
        </p:nvSpPr>
        <p:spPr>
          <a:xfrm>
            <a:off x="724988" y="4180995"/>
            <a:ext cx="7961751" cy="1938992"/>
          </a:xfrm>
          <a:prstGeom prst="rect">
            <a:avLst/>
          </a:prstGeom>
        </p:spPr>
        <p:txBody>
          <a:bodyPr wrap="square">
            <a:spAutoFit/>
          </a:bodyPr>
          <a:lstStyle/>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C mixed with others (H, O, N)</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wide variety of compounds with different volatility </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dirty="0" smtClean="0">
                <a:latin typeface="Tahoma" panose="020B0604030504040204" pitchFamily="34" charset="0"/>
                <a:ea typeface="Tahoma" panose="020B0604030504040204" pitchFamily="34" charset="0"/>
                <a:cs typeface="Tahoma" panose="020B0604030504040204" pitchFamily="34" charset="0"/>
              </a:rPr>
              <a:t>can exist in both particle and gas phase</a:t>
            </a: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thousands of compounds, extremely complex</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724988" y="6137234"/>
            <a:ext cx="4565469" cy="461665"/>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from </a:t>
            </a:r>
            <a:r>
              <a:rPr lang="en-US" sz="2400" dirty="0">
                <a:latin typeface="Tahoma" panose="020B0604030504040204" pitchFamily="34" charset="0"/>
                <a:ea typeface="Tahoma" panose="020B0604030504040204" pitchFamily="34" charset="0"/>
                <a:cs typeface="Tahoma" panose="020B0604030504040204" pitchFamily="34" charset="0"/>
              </a:rPr>
              <a:t>soil </a:t>
            </a:r>
            <a:r>
              <a:rPr lang="en-US" sz="2400" dirty="0" smtClean="0">
                <a:latin typeface="Tahoma" panose="020B0604030504040204" pitchFamily="34" charset="0"/>
                <a:ea typeface="Tahoma" panose="020B0604030504040204" pitchFamily="34" charset="0"/>
                <a:cs typeface="Tahoma" panose="020B0604030504040204" pitchFamily="34" charset="0"/>
              </a:rPr>
              <a:t>dust (e.g. CaCO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724988" y="1549506"/>
            <a:ext cx="8442960" cy="2308324"/>
          </a:xfrm>
          <a:prstGeom prst="rect">
            <a:avLst/>
          </a:prstGeom>
        </p:spPr>
        <p:txBody>
          <a:bodyPr wrap="square">
            <a:spAutoFit/>
          </a:bodyPr>
          <a:lstStyle/>
          <a:p>
            <a:pPr marL="342900" indent="-342900">
              <a:buFont typeface="Arial" panose="020B0604020202020204" pitchFamily="34" charset="0"/>
              <a:buChar char="•"/>
            </a:pPr>
            <a:r>
              <a:rPr lang="it-IT" sz="2400" dirty="0" smtClean="0">
                <a:latin typeface="Tahoma" panose="020B0604030504040204" pitchFamily="34" charset="0"/>
                <a:ea typeface="Tahoma" panose="020B0604030504040204" pitchFamily="34" charset="0"/>
                <a:cs typeface="Tahoma" panose="020B0604030504040204" pitchFamily="34" charset="0"/>
              </a:rPr>
              <a:t>Impure graphite emitted directly into atmosphere from combustion</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strong </a:t>
            </a:r>
            <a:r>
              <a:rPr lang="en-US" sz="2400" dirty="0">
                <a:latin typeface="Tahoma" panose="020B0604030504040204" pitchFamily="34" charset="0"/>
                <a:ea typeface="Tahoma" panose="020B0604030504040204" pitchFamily="34" charset="0"/>
                <a:cs typeface="Tahoma" panose="020B0604030504040204" pitchFamily="34" charset="0"/>
              </a:rPr>
              <a:t>absorber of </a:t>
            </a:r>
            <a:r>
              <a:rPr lang="en-US" sz="2400" dirty="0" smtClean="0">
                <a:latin typeface="Tahoma" panose="020B0604030504040204" pitchFamily="34" charset="0"/>
                <a:ea typeface="Tahoma" panose="020B0604030504040204" pitchFamily="34" charset="0"/>
                <a:cs typeface="Tahoma" panose="020B0604030504040204" pitchFamily="34" charset="0"/>
              </a:rPr>
              <a:t>VIS &amp; near-IR light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black </a:t>
            </a:r>
            <a:r>
              <a:rPr lang="en-US" sz="2400" dirty="0" smtClean="0">
                <a:latin typeface="Tahoma" panose="020B0604030504040204" pitchFamily="34" charset="0"/>
                <a:ea typeface="Tahoma" panose="020B0604030504040204" pitchFamily="34" charset="0"/>
                <a:cs typeface="Tahoma" panose="020B0604030504040204" pitchFamily="34" charset="0"/>
              </a:rPr>
              <a:t>carbon”</a:t>
            </a: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wholly nonvolatile, exist </a:t>
            </a:r>
            <a:r>
              <a:rPr lang="en-US" sz="2400" dirty="0">
                <a:latin typeface="Tahoma" panose="020B0604030504040204" pitchFamily="34" charset="0"/>
                <a:ea typeface="Tahoma" panose="020B0604030504040204" pitchFamily="34" charset="0"/>
                <a:cs typeface="Tahoma" panose="020B0604030504040204" pitchFamily="34" charset="0"/>
              </a:rPr>
              <a:t>only in the particle </a:t>
            </a:r>
            <a:r>
              <a:rPr lang="en-US" sz="2400" dirty="0" smtClean="0">
                <a:latin typeface="Tahoma" panose="020B0604030504040204" pitchFamily="34" charset="0"/>
                <a:ea typeface="Tahoma" panose="020B0604030504040204" pitchFamily="34" charset="0"/>
                <a:cs typeface="Tahoma" panose="020B0604030504040204" pitchFamily="34" charset="0"/>
              </a:rPr>
              <a:t>phase</a:t>
            </a:r>
          </a:p>
          <a:p>
            <a:pPr marL="342900" indent="-3429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operative definition: portion of PM carbon that is resistant to decomposition under high-T conditions</a:t>
            </a:r>
          </a:p>
        </p:txBody>
      </p:sp>
    </p:spTree>
    <p:extLst>
      <p:ext uri="{BB962C8B-B14F-4D97-AF65-F5344CB8AC3E}">
        <p14:creationId xmlns:p14="http://schemas.microsoft.com/office/powerpoint/2010/main" val="523833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Elemental carbon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42833" y="869008"/>
            <a:ext cx="5369214" cy="4204139"/>
          </a:xfrm>
          <a:prstGeom prst="rect">
            <a:avLst/>
          </a:prstGeom>
        </p:spPr>
      </p:pic>
      <p:sp>
        <p:nvSpPr>
          <p:cNvPr id="25" name="Rectangle 24"/>
          <p:cNvSpPr/>
          <p:nvPr/>
        </p:nvSpPr>
        <p:spPr>
          <a:xfrm>
            <a:off x="5201029" y="930450"/>
            <a:ext cx="3720699" cy="1938992"/>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Black C / graphitic C:</a:t>
            </a:r>
          </a:p>
          <a:p>
            <a:r>
              <a:rPr lang="it-IT" sz="2400" dirty="0" smtClean="0">
                <a:latin typeface="Tahoma" panose="020B0604030504040204" pitchFamily="34" charset="0"/>
                <a:ea typeface="Tahoma" panose="020B0604030504040204" pitchFamily="34" charset="0"/>
                <a:cs typeface="Tahoma" panose="020B0604030504040204" pitchFamily="34" charset="0"/>
              </a:rPr>
              <a:t>similar to graphite but more complex, 3D struct, with small amounts of other elements</a:t>
            </a:r>
          </a:p>
        </p:txBody>
      </p:sp>
      <p:sp>
        <p:nvSpPr>
          <p:cNvPr id="7" name="Rectangle 6"/>
          <p:cNvSpPr/>
          <p:nvPr/>
        </p:nvSpPr>
        <p:spPr>
          <a:xfrm>
            <a:off x="4898572" y="2971077"/>
            <a:ext cx="4023156" cy="3631763"/>
          </a:xfrm>
          <a:prstGeom prst="rect">
            <a:avLst/>
          </a:prstGeom>
        </p:spPr>
        <p:txBody>
          <a:bodyPr wrap="square">
            <a:spAutoFit/>
          </a:bodyPr>
          <a:lstStyle/>
          <a:p>
            <a:pPr marL="285750" indent="-285750">
              <a:buFont typeface="Arial" panose="020B0604020202020204" pitchFamily="34" charset="0"/>
              <a:buChar char="•"/>
            </a:pPr>
            <a:r>
              <a:rPr lang="en-US" sz="2300" dirty="0" smtClean="0"/>
              <a:t>crystallites of 2-3 nm in dimensions with graphitic layer structure</a:t>
            </a:r>
          </a:p>
          <a:p>
            <a:pPr marL="285750" indent="-285750">
              <a:buFont typeface="Arial" panose="020B0604020202020204" pitchFamily="34" charset="0"/>
              <a:buChar char="•"/>
            </a:pPr>
            <a:r>
              <a:rPr lang="it-IT" sz="2300" dirty="0" smtClean="0"/>
              <a:t>defects/dislocations/discon-tinuities (edges) </a:t>
            </a:r>
            <a:r>
              <a:rPr lang="it-IT" sz="2300" dirty="0" smtClean="0">
                <a:sym typeface="Symbol" panose="05050102010706020507" pitchFamily="18" charset="2"/>
              </a:rPr>
              <a:t> unpaired electrons/active sites  highly reactive  incorporate other elements (up to 10% H + traces of N, O) </a:t>
            </a:r>
            <a:endParaRPr lang="en-US" sz="2300" dirty="0"/>
          </a:p>
        </p:txBody>
      </p:sp>
    </p:spTree>
    <p:extLst>
      <p:ext uri="{BB962C8B-B14F-4D97-AF65-F5344CB8AC3E}">
        <p14:creationId xmlns:p14="http://schemas.microsoft.com/office/powerpoint/2010/main" val="1388251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Elemental carbon, OC and soot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72414" y="2492508"/>
            <a:ext cx="5029782" cy="2987935"/>
          </a:xfrm>
          <a:prstGeom prst="rect">
            <a:avLst/>
          </a:prstGeom>
        </p:spPr>
      </p:pic>
      <p:sp>
        <p:nvSpPr>
          <p:cNvPr id="9" name="Rectangle 8"/>
          <p:cNvSpPr/>
          <p:nvPr/>
        </p:nvSpPr>
        <p:spPr>
          <a:xfrm>
            <a:off x="260807" y="831596"/>
            <a:ext cx="8298102" cy="1569660"/>
          </a:xfrm>
          <a:prstGeom prst="rect">
            <a:avLst/>
          </a:prstGeom>
        </p:spPr>
        <p:txBody>
          <a:bodyPr wrap="square">
            <a:spAutoFit/>
          </a:bodyPr>
          <a:lstStyle/>
          <a:p>
            <a:pPr algn="ct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Soot: </a:t>
            </a:r>
            <a:r>
              <a:rPr lang="en-US" sz="2400" dirty="0" smtClean="0">
                <a:latin typeface="Tahoma" panose="020B0604030504040204" pitchFamily="34" charset="0"/>
                <a:ea typeface="Tahoma" panose="020B0604030504040204" pitchFamily="34" charset="0"/>
                <a:cs typeface="Tahoma" panose="020B0604030504040204" pitchFamily="34" charset="0"/>
              </a:rPr>
              <a:t>by-product of combustion of hydrocarbons. Contains both EC and OC. Present as chain agglomerate of small roughly spherical elementary carbonaceous particles.</a:t>
            </a:r>
          </a:p>
          <a:p>
            <a:pPr algn="ct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density </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2gcm</a:t>
            </a:r>
            <a:r>
              <a:rPr lang="en-US" sz="2400" baseline="30000"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dimension (of a single particle 20-30 nm)</a:t>
            </a:r>
            <a:endParaRPr lang="en-US" sz="2400" baseline="300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stretch>
            <a:fillRect/>
          </a:stretch>
        </p:blipFill>
        <p:spPr>
          <a:xfrm>
            <a:off x="4385754" y="4436076"/>
            <a:ext cx="4758246" cy="2248019"/>
          </a:xfrm>
          <a:prstGeom prst="rect">
            <a:avLst/>
          </a:prstGeom>
        </p:spPr>
      </p:pic>
    </p:spTree>
    <p:extLst>
      <p:ext uri="{BB962C8B-B14F-4D97-AF65-F5344CB8AC3E}">
        <p14:creationId xmlns:p14="http://schemas.microsoft.com/office/powerpoint/2010/main" val="28237709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Elemental carbon, OC and soot</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484884" y="1191430"/>
            <a:ext cx="8175722" cy="5414086"/>
          </a:xfrm>
          <a:prstGeom prst="rect">
            <a:avLst/>
          </a:prstGeom>
        </p:spPr>
      </p:pic>
    </p:spTree>
    <p:extLst>
      <p:ext uri="{BB962C8B-B14F-4D97-AF65-F5344CB8AC3E}">
        <p14:creationId xmlns:p14="http://schemas.microsoft.com/office/powerpoint/2010/main" val="25635014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p:txBody>
          <a:bodyPr/>
          <a:lstStyle/>
          <a:p>
            <a:fld id="{BFAC166C-E956-49A6-A148-FD26BDAF2263}" type="slidenum">
              <a:rPr lang="it-IT" altLang="en-US"/>
              <a:pPr/>
              <a:t>75</a:t>
            </a:fld>
            <a:endParaRPr lang="it-IT" altLang="en-US"/>
          </a:p>
        </p:txBody>
      </p:sp>
      <p:pic>
        <p:nvPicPr>
          <p:cNvPr id="772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1542"/>
            <a:ext cx="4975225" cy="58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2108" name="Rectangle 12"/>
          <p:cNvSpPr>
            <a:spLocks noChangeArrowheads="1"/>
          </p:cNvSpPr>
          <p:nvPr/>
        </p:nvSpPr>
        <p:spPr bwMode="auto">
          <a:xfrm>
            <a:off x="3482975" y="5635864"/>
            <a:ext cx="57245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1700" b="0" dirty="0"/>
              <a:t>“Formation of polycyclic aromatic hydrocarbons and their growth to soot—a review of chemical reaction pathways” H. Richter, J.B. Howard, </a:t>
            </a:r>
          </a:p>
          <a:p>
            <a:pPr algn="l"/>
            <a:r>
              <a:rPr lang="it-IT" altLang="en-US" sz="1700" b="0" i="1" dirty="0"/>
              <a:t>Prog. Energy &amp; Comb. Science</a:t>
            </a:r>
            <a:r>
              <a:rPr lang="it-IT" altLang="en-US" sz="1700" b="0" dirty="0"/>
              <a:t> </a:t>
            </a:r>
            <a:r>
              <a:rPr lang="it-IT" altLang="en-US" sz="1700" dirty="0"/>
              <a:t>26</a:t>
            </a:r>
            <a:r>
              <a:rPr lang="it-IT" altLang="en-US" sz="1700" b="0" dirty="0"/>
              <a:t>, 565, (2000)</a:t>
            </a:r>
          </a:p>
        </p:txBody>
      </p:sp>
      <p:sp>
        <p:nvSpPr>
          <p:cNvPr id="772111" name="Text Box 15"/>
          <p:cNvSpPr txBox="1">
            <a:spLocks noChangeArrowheads="1"/>
          </p:cNvSpPr>
          <p:nvPr/>
        </p:nvSpPr>
        <p:spPr bwMode="auto">
          <a:xfrm>
            <a:off x="5077516" y="4064058"/>
            <a:ext cx="416263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0" dirty="0" smtClean="0">
                <a:latin typeface="Tahoma" panose="020B0604030504040204" pitchFamily="34" charset="0"/>
                <a:ea typeface="Tahoma" panose="020B0604030504040204" pitchFamily="34" charset="0"/>
                <a:cs typeface="Tahoma" panose="020B0604030504040204" pitchFamily="34" charset="0"/>
              </a:rPr>
              <a:t>Gas phase reactions lead to </a:t>
            </a: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formation of precursor molecules </a:t>
            </a:r>
            <a:r>
              <a:rPr lang="it-IT" altLang="en-US" sz="2200" b="0" dirty="0" smtClean="0">
                <a:latin typeface="Tahoma" panose="020B0604030504040204" pitchFamily="34" charset="0"/>
                <a:ea typeface="Tahoma" panose="020B0604030504040204" pitchFamily="34" charset="0"/>
                <a:cs typeface="Tahoma" panose="020B0604030504040204" pitchFamily="34" charset="0"/>
              </a:rPr>
              <a:t>(</a:t>
            </a:r>
            <a:r>
              <a:rPr lang="it-IT" altLang="en-US" sz="2200" b="0" dirty="0">
                <a:latin typeface="Tahoma" panose="020B0604030504040204" pitchFamily="34" charset="0"/>
                <a:ea typeface="Tahoma" panose="020B0604030504040204" pitchFamily="34" charset="0"/>
                <a:cs typeface="Tahoma" panose="020B0604030504040204" pitchFamily="34" charset="0"/>
              </a:rPr>
              <a:t>catene </a:t>
            </a:r>
            <a:r>
              <a:rPr lang="it-IT" altLang="en-US" sz="2200" b="0" dirty="0" smtClean="0">
                <a:latin typeface="Tahoma" panose="020B0604030504040204" pitchFamily="34" charset="0"/>
                <a:ea typeface="Tahoma" panose="020B0604030504040204" pitchFamily="34" charset="0"/>
                <a:cs typeface="Tahoma" panose="020B0604030504040204" pitchFamily="34" charset="0"/>
              </a:rPr>
              <a:t>olefinic and polyiins chains, PAH</a:t>
            </a:r>
            <a:r>
              <a:rPr lang="it-IT" altLang="en-US" sz="2200" b="0" dirty="0">
                <a:latin typeface="Tahoma" panose="020B0604030504040204" pitchFamily="34" charset="0"/>
                <a:ea typeface="Tahoma" panose="020B0604030504040204" pitchFamily="34" charset="0"/>
                <a:cs typeface="Tahoma" panose="020B0604030504040204" pitchFamily="34" charset="0"/>
              </a:rPr>
              <a:t>)</a:t>
            </a:r>
          </a:p>
        </p:txBody>
      </p:sp>
      <p:sp>
        <p:nvSpPr>
          <p:cNvPr id="772112" name="Oval 16"/>
          <p:cNvSpPr>
            <a:spLocks noChangeArrowheads="1"/>
          </p:cNvSpPr>
          <p:nvPr/>
        </p:nvSpPr>
        <p:spPr bwMode="auto">
          <a:xfrm>
            <a:off x="3444875" y="1321292"/>
            <a:ext cx="1117600" cy="334962"/>
          </a:xfrm>
          <a:prstGeom prst="ellipse">
            <a:avLst/>
          </a:prstGeom>
          <a:noFill/>
          <a:ln w="222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72109" name="Oval 13"/>
          <p:cNvSpPr>
            <a:spLocks noChangeArrowheads="1"/>
          </p:cNvSpPr>
          <p:nvPr/>
        </p:nvSpPr>
        <p:spPr bwMode="auto">
          <a:xfrm>
            <a:off x="3475038" y="4978892"/>
            <a:ext cx="1290637" cy="333375"/>
          </a:xfrm>
          <a:prstGeom prst="ellipse">
            <a:avLst/>
          </a:prstGeom>
          <a:noFill/>
          <a:ln w="222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113" name="Text Box 17"/>
          <p:cNvSpPr txBox="1">
            <a:spLocks noChangeArrowheads="1"/>
          </p:cNvSpPr>
          <p:nvPr/>
        </p:nvSpPr>
        <p:spPr bwMode="auto">
          <a:xfrm>
            <a:off x="4834647" y="4076414"/>
            <a:ext cx="36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dirty="0">
                <a:solidFill>
                  <a:srgbClr val="FF3300"/>
                </a:solidFill>
              </a:rPr>
              <a:t>1.</a:t>
            </a:r>
          </a:p>
        </p:txBody>
      </p:sp>
      <p:sp>
        <p:nvSpPr>
          <p:cNvPr id="772114" name="Text Box 18"/>
          <p:cNvSpPr txBox="1">
            <a:spLocks noChangeArrowheads="1"/>
          </p:cNvSpPr>
          <p:nvPr/>
        </p:nvSpPr>
        <p:spPr bwMode="auto">
          <a:xfrm>
            <a:off x="5010150" y="2251567"/>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a:solidFill>
                  <a:srgbClr val="FF3300"/>
                </a:solidFill>
              </a:rPr>
              <a:t>2.</a:t>
            </a:r>
          </a:p>
        </p:txBody>
      </p:sp>
      <p:sp>
        <p:nvSpPr>
          <p:cNvPr id="772115" name="Text Box 19"/>
          <p:cNvSpPr txBox="1">
            <a:spLocks noChangeArrowheads="1"/>
          </p:cNvSpPr>
          <p:nvPr/>
        </p:nvSpPr>
        <p:spPr bwMode="auto">
          <a:xfrm>
            <a:off x="5275038" y="2227709"/>
            <a:ext cx="38689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Clustering</a:t>
            </a:r>
            <a:r>
              <a:rPr lang="it-IT" altLang="en-US" sz="2200" b="0" dirty="0" smtClean="0">
                <a:latin typeface="Tahoma" panose="020B0604030504040204" pitchFamily="34" charset="0"/>
                <a:ea typeface="Tahoma" panose="020B0604030504040204" pitchFamily="34" charset="0"/>
                <a:cs typeface="Tahoma" panose="020B0604030504040204" pitchFamily="34" charset="0"/>
              </a:rPr>
              <a:t> of the precursor molecules + </a:t>
            </a:r>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surface growth </a:t>
            </a:r>
            <a:r>
              <a:rPr lang="it-IT" altLang="en-US" sz="2200" b="0" dirty="0" smtClean="0">
                <a:latin typeface="Tahoma" panose="020B0604030504040204" pitchFamily="34" charset="0"/>
                <a:ea typeface="Tahoma" panose="020B0604030504040204" pitchFamily="34" charset="0"/>
                <a:cs typeface="Tahoma" panose="020B0604030504040204" pitchFamily="34" charset="0"/>
              </a:rPr>
              <a:t>by attachment of other gas phase molecules</a:t>
            </a:r>
            <a:endParaRPr lang="it-IT" altLang="en-US" sz="2200" b="0" dirty="0">
              <a:latin typeface="Tahoma" panose="020B0604030504040204" pitchFamily="34" charset="0"/>
              <a:ea typeface="Tahoma" panose="020B0604030504040204" pitchFamily="34" charset="0"/>
              <a:cs typeface="Tahoma" panose="020B0604030504040204" pitchFamily="34" charset="0"/>
            </a:endParaRPr>
          </a:p>
        </p:txBody>
      </p:sp>
      <p:sp>
        <p:nvSpPr>
          <p:cNvPr id="772117" name="Text Box 21"/>
          <p:cNvSpPr txBox="1">
            <a:spLocks noChangeArrowheads="1"/>
          </p:cNvSpPr>
          <p:nvPr/>
        </p:nvSpPr>
        <p:spPr bwMode="auto">
          <a:xfrm>
            <a:off x="4989513" y="1059354"/>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a:solidFill>
                  <a:srgbClr val="FF3300"/>
                </a:solidFill>
              </a:rPr>
              <a:t>3.</a:t>
            </a:r>
          </a:p>
        </p:txBody>
      </p:sp>
      <p:sp>
        <p:nvSpPr>
          <p:cNvPr id="772118" name="Rectangle 22"/>
          <p:cNvSpPr>
            <a:spLocks noChangeArrowheads="1"/>
          </p:cNvSpPr>
          <p:nvPr/>
        </p:nvSpPr>
        <p:spPr bwMode="auto">
          <a:xfrm>
            <a:off x="3482975" y="1829292"/>
            <a:ext cx="1452563" cy="1276350"/>
          </a:xfrm>
          <a:prstGeom prst="rect">
            <a:avLst/>
          </a:prstGeom>
          <a:noFill/>
          <a:ln w="222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119" name="Text Box 23"/>
          <p:cNvSpPr txBox="1">
            <a:spLocks noChangeArrowheads="1"/>
          </p:cNvSpPr>
          <p:nvPr/>
        </p:nvSpPr>
        <p:spPr bwMode="auto">
          <a:xfrm>
            <a:off x="5266102" y="1064911"/>
            <a:ext cx="40116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Coagulation</a:t>
            </a:r>
            <a:r>
              <a:rPr lang="it-IT" altLang="en-US" sz="2200" b="0" dirty="0" smtClean="0">
                <a:latin typeface="Tahoma" panose="020B0604030504040204" pitchFamily="34" charset="0"/>
                <a:ea typeface="Tahoma" panose="020B0604030504040204" pitchFamily="34" charset="0"/>
                <a:cs typeface="Tahoma" panose="020B0604030504040204" pitchFamily="34" charset="0"/>
              </a:rPr>
              <a:t> of the aggregates in chains of dimensions up to 100 </a:t>
            </a:r>
            <a:r>
              <a:rPr lang="it-IT" altLang="en-US" sz="2200" b="0" dirty="0">
                <a:latin typeface="Tahoma" panose="020B0604030504040204" pitchFamily="34" charset="0"/>
                <a:ea typeface="Tahoma" panose="020B0604030504040204" pitchFamily="34" charset="0"/>
                <a:cs typeface="Tahoma" panose="020B0604030504040204" pitchFamily="34" charset="0"/>
              </a:rPr>
              <a:t>nm</a:t>
            </a:r>
          </a:p>
        </p:txBody>
      </p:sp>
      <p:sp>
        <p:nvSpPr>
          <p:cNvPr id="15" name="Titolo 4"/>
          <p:cNvSpPr txBox="1">
            <a:spLocks/>
          </p:cNvSpPr>
          <p:nvPr/>
        </p:nvSpPr>
        <p:spPr bwMode="auto">
          <a:xfrm>
            <a:off x="238125" y="134143"/>
            <a:ext cx="8905875" cy="3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Soot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6" name="Connettore diritto 9"/>
          <p:cNvCxnSpPr/>
          <p:nvPr/>
        </p:nvCxnSpPr>
        <p:spPr>
          <a:xfrm>
            <a:off x="484884" y="661119"/>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2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2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2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2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2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11" grpId="0"/>
      <p:bldP spid="772113" grpId="0"/>
      <p:bldP spid="772114" grpId="0"/>
      <p:bldP spid="772115" grpId="0"/>
      <p:bldP spid="772117" grpId="0"/>
      <p:bldP spid="7721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11A5B468-5D64-4A2B-B398-D39AB0FD5C00}" type="slidenum">
              <a:rPr lang="it-IT" altLang="en-US"/>
              <a:pPr/>
              <a:t>76</a:t>
            </a:fld>
            <a:endParaRPr lang="it-IT" altLang="en-US"/>
          </a:p>
        </p:txBody>
      </p:sp>
      <p:pic>
        <p:nvPicPr>
          <p:cNvPr id="780302" name="Picture 14"/>
          <p:cNvPicPr>
            <a:picLocks noChangeAspect="1" noChangeArrowheads="1"/>
          </p:cNvPicPr>
          <p:nvPr/>
        </p:nvPicPr>
        <p:blipFill>
          <a:blip r:embed="rId3">
            <a:extLst>
              <a:ext uri="{28A0092B-C50C-407E-A947-70E740481C1C}">
                <a14:useLocalDpi xmlns:a14="http://schemas.microsoft.com/office/drawing/2010/main" val="0"/>
              </a:ext>
            </a:extLst>
          </a:blip>
          <a:srcRect r="28284"/>
          <a:stretch>
            <a:fillRect/>
          </a:stretch>
        </p:blipFill>
        <p:spPr bwMode="auto">
          <a:xfrm>
            <a:off x="830179" y="1198919"/>
            <a:ext cx="4630320" cy="546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0304" name="Text Box 16"/>
          <p:cNvSpPr txBox="1">
            <a:spLocks noChangeArrowheads="1"/>
          </p:cNvSpPr>
          <p:nvPr/>
        </p:nvSpPr>
        <p:spPr bwMode="auto">
          <a:xfrm>
            <a:off x="2226469" y="737254"/>
            <a:ext cx="6765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0" dirty="0">
                <a:solidFill>
                  <a:srgbClr val="FF3300"/>
                </a:solidFill>
                <a:latin typeface="Tahoma" panose="020B0604030504040204" pitchFamily="34" charset="0"/>
                <a:ea typeface="Tahoma" panose="020B0604030504040204" pitchFamily="34" charset="0"/>
                <a:cs typeface="Tahoma" panose="020B0604030504040204" pitchFamily="34" charset="0"/>
              </a:rPr>
              <a:t>“Timescale” </a:t>
            </a:r>
            <a:r>
              <a:rPr lang="it-IT" altLang="en-US" sz="2400" b="0" dirty="0" smtClean="0">
                <a:solidFill>
                  <a:srgbClr val="FF3300"/>
                </a:solidFill>
                <a:latin typeface="Tahoma" panose="020B0604030504040204" pitchFamily="34" charset="0"/>
                <a:ea typeface="Tahoma" panose="020B0604030504040204" pitchFamily="34" charset="0"/>
                <a:cs typeface="Tahoma" panose="020B0604030504040204" pitchFamily="34" charset="0"/>
              </a:rPr>
              <a:t>for soot formation</a:t>
            </a:r>
            <a:endParaRPr lang="it-IT" altLang="en-US" sz="2400" b="0" dirty="0">
              <a:solidFill>
                <a:srgbClr val="FF3300"/>
              </a:solidFill>
              <a:latin typeface="Tahoma" panose="020B0604030504040204" pitchFamily="34" charset="0"/>
              <a:ea typeface="Tahoma" panose="020B0604030504040204" pitchFamily="34" charset="0"/>
              <a:cs typeface="Tahoma" panose="020B0604030504040204" pitchFamily="34" charset="0"/>
            </a:endParaRPr>
          </a:p>
        </p:txBody>
      </p:sp>
      <p:sp>
        <p:nvSpPr>
          <p:cNvPr id="780305" name="Text Box 17"/>
          <p:cNvSpPr txBox="1">
            <a:spLocks noChangeArrowheads="1"/>
          </p:cNvSpPr>
          <p:nvPr/>
        </p:nvSpPr>
        <p:spPr bwMode="auto">
          <a:xfrm>
            <a:off x="5710237" y="4966982"/>
            <a:ext cx="3138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Molecular zone</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a:p>
            <a:r>
              <a:rPr lang="it-IT" altLang="en-US" sz="2400" b="0" dirty="0">
                <a:latin typeface="Tahoma" panose="020B0604030504040204" pitchFamily="34" charset="0"/>
                <a:ea typeface="Tahoma" panose="020B0604030504040204" pitchFamily="34" charset="0"/>
                <a:cs typeface="Tahoma" panose="020B0604030504040204" pitchFamily="34" charset="0"/>
              </a:rPr>
              <a:t>t = ps ~ ms</a:t>
            </a:r>
          </a:p>
        </p:txBody>
      </p:sp>
      <p:sp>
        <p:nvSpPr>
          <p:cNvPr id="780306" name="Text Box 18"/>
          <p:cNvSpPr txBox="1">
            <a:spLocks noChangeArrowheads="1"/>
          </p:cNvSpPr>
          <p:nvPr/>
        </p:nvSpPr>
        <p:spPr bwMode="auto">
          <a:xfrm>
            <a:off x="5710238" y="1475721"/>
            <a:ext cx="31384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Coagulation and condensation</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a:p>
            <a:r>
              <a:rPr lang="it-IT" altLang="en-US" sz="2400" b="0" dirty="0">
                <a:latin typeface="Tahoma" panose="020B0604030504040204" pitchFamily="34" charset="0"/>
                <a:ea typeface="Tahoma" panose="020B0604030504040204" pitchFamily="34" charset="0"/>
                <a:cs typeface="Tahoma" panose="020B0604030504040204" pitchFamily="34" charset="0"/>
              </a:rPr>
              <a:t>t ~ 10 s</a:t>
            </a:r>
          </a:p>
        </p:txBody>
      </p:sp>
      <p:sp>
        <p:nvSpPr>
          <p:cNvPr id="780307" name="Line 19"/>
          <p:cNvSpPr>
            <a:spLocks noChangeShapeType="1"/>
          </p:cNvSpPr>
          <p:nvPr/>
        </p:nvSpPr>
        <p:spPr bwMode="auto">
          <a:xfrm flipH="1">
            <a:off x="4078983" y="3699049"/>
            <a:ext cx="885825" cy="233362"/>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308" name="Text Box 20"/>
          <p:cNvSpPr txBox="1">
            <a:spLocks noChangeArrowheads="1"/>
          </p:cNvSpPr>
          <p:nvPr/>
        </p:nvSpPr>
        <p:spPr bwMode="auto">
          <a:xfrm>
            <a:off x="5045480" y="3468216"/>
            <a:ext cx="3946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0" dirty="0">
                <a:solidFill>
                  <a:srgbClr val="FF3300"/>
                </a:solidFill>
                <a:latin typeface="Tahoma" panose="020B0604030504040204" pitchFamily="34" charset="0"/>
                <a:ea typeface="Tahoma" panose="020B0604030504040204" pitchFamily="34" charset="0"/>
                <a:cs typeface="Tahoma" panose="020B0604030504040204" pitchFamily="34" charset="0"/>
              </a:rPr>
              <a:t>carbonaceous nanoparticles</a:t>
            </a:r>
          </a:p>
        </p:txBody>
      </p:sp>
      <p:sp>
        <p:nvSpPr>
          <p:cNvPr id="11" name="Titolo 4"/>
          <p:cNvSpPr txBox="1">
            <a:spLocks/>
          </p:cNvSpPr>
          <p:nvPr/>
        </p:nvSpPr>
        <p:spPr bwMode="auto">
          <a:xfrm>
            <a:off x="238125" y="123450"/>
            <a:ext cx="8905875" cy="3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Soot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2" name="Connettore diritto 9"/>
          <p:cNvCxnSpPr/>
          <p:nvPr/>
        </p:nvCxnSpPr>
        <p:spPr>
          <a:xfrm>
            <a:off x="484884" y="6504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9670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9" name="Text Box 5"/>
          <p:cNvSpPr txBox="1">
            <a:spLocks noChangeArrowheads="1"/>
          </p:cNvSpPr>
          <p:nvPr/>
        </p:nvSpPr>
        <p:spPr bwMode="auto">
          <a:xfrm>
            <a:off x="6503678" y="2466850"/>
            <a:ext cx="18214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benzene</a:t>
            </a:r>
            <a:endPar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74157" name="Text Box 13"/>
          <p:cNvSpPr txBox="1">
            <a:spLocks noChangeArrowheads="1"/>
          </p:cNvSpPr>
          <p:nvPr/>
        </p:nvSpPr>
        <p:spPr bwMode="auto">
          <a:xfrm>
            <a:off x="215900" y="771912"/>
            <a:ext cx="9051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Font typeface="Arial" panose="020B0604020202020204" pitchFamily="34" charset="0"/>
              <a:buChar char="•"/>
            </a:pPr>
            <a:r>
              <a:rPr lang="it-IT" altLang="en-US" sz="2400" b="0" dirty="0" smtClean="0">
                <a:latin typeface="Tahoma" panose="020B0604030504040204" pitchFamily="34" charset="0"/>
                <a:ea typeface="Tahoma" panose="020B0604030504040204" pitchFamily="34" charset="0"/>
                <a:cs typeface="Tahoma" panose="020B0604030504040204" pitchFamily="34" charset="0"/>
              </a:rPr>
              <a:t>Degradation of high molecular weight fuel in smaller species (pyrolisis).</a:t>
            </a:r>
          </a:p>
          <a:p>
            <a:pPr marL="342900" indent="-342900" algn="l">
              <a:buFont typeface="Arial" panose="020B0604020202020204" pitchFamily="34" charset="0"/>
              <a:buChar char="•"/>
            </a:pPr>
            <a:r>
              <a:rPr lang="it-IT" altLang="en-US" sz="2400" dirty="0" smtClean="0">
                <a:latin typeface="Tahoma" panose="020B0604030504040204" pitchFamily="34" charset="0"/>
                <a:ea typeface="Tahoma" panose="020B0604030504040204" pitchFamily="34" charset="0"/>
                <a:cs typeface="Tahoma" panose="020B0604030504040204" pitchFamily="34" charset="0"/>
              </a:rPr>
              <a:t>Smaller species react (via radical reactions) to form:</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pic>
        <p:nvPicPr>
          <p:cNvPr id="774158" name="Picture 14"/>
          <p:cNvPicPr>
            <a:picLocks noChangeAspect="1" noChangeArrowheads="1"/>
          </p:cNvPicPr>
          <p:nvPr/>
        </p:nvPicPr>
        <p:blipFill>
          <a:blip r:embed="rId4">
            <a:extLst>
              <a:ext uri="{28A0092B-C50C-407E-A947-70E740481C1C}">
                <a14:useLocalDpi xmlns:a14="http://schemas.microsoft.com/office/drawing/2010/main" val="0"/>
              </a:ext>
            </a:extLst>
          </a:blip>
          <a:srcRect r="3600"/>
          <a:stretch>
            <a:fillRect/>
          </a:stretch>
        </p:blipFill>
        <p:spPr bwMode="auto">
          <a:xfrm>
            <a:off x="5640079" y="2360562"/>
            <a:ext cx="7048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4159" name="Text Box 15"/>
          <p:cNvSpPr txBox="1">
            <a:spLocks noChangeArrowheads="1"/>
          </p:cNvSpPr>
          <p:nvPr/>
        </p:nvSpPr>
        <p:spPr bwMode="auto">
          <a:xfrm>
            <a:off x="270492" y="2236018"/>
            <a:ext cx="4697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poly-ynes </a:t>
            </a:r>
            <a:r>
              <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it-IT" altLang="en-US" sz="2400" b="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2n</a:t>
            </a:r>
            <a:r>
              <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H</a:t>
            </a:r>
            <a:r>
              <a:rPr lang="it-IT" altLang="en-US" sz="2400" b="0" baseline="-25000"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it-IT" altLang="en-US" sz="24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polyacetylenes)</a:t>
            </a:r>
            <a:endParaRPr lang="it-IT" altLang="en-US" sz="2400" b="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74166" name="Object 22"/>
          <p:cNvGraphicFramePr>
            <a:graphicFrameLocks noGrp="1" noChangeAspect="1"/>
          </p:cNvGraphicFramePr>
          <p:nvPr>
            <p:ph idx="1"/>
          </p:nvPr>
        </p:nvGraphicFramePr>
        <p:xfrm>
          <a:off x="393764" y="2904589"/>
          <a:ext cx="4148138" cy="282575"/>
        </p:xfrm>
        <a:graphic>
          <a:graphicData uri="http://schemas.openxmlformats.org/presentationml/2006/ole">
            <mc:AlternateContent xmlns:mc="http://schemas.openxmlformats.org/markup-compatibility/2006">
              <mc:Choice xmlns:v="urn:schemas-microsoft-com:vml" Requires="v">
                <p:oleObj spid="_x0000_s37052" name="ISIS/Draw Sketch" r:id="rId5" imgW="3076560" imgH="209520" progId="ISISServer">
                  <p:embed/>
                </p:oleObj>
              </mc:Choice>
              <mc:Fallback>
                <p:oleObj name="ISIS/Draw Sketch" r:id="rId5" imgW="3076560" imgH="209520" progId="ISISServer">
                  <p:embed/>
                  <p:pic>
                    <p:nvPicPr>
                      <p:cNvPr id="774166"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64" y="2904589"/>
                        <a:ext cx="414813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itolo 4"/>
          <p:cNvSpPr txBox="1">
            <a:spLocks/>
          </p:cNvSpPr>
          <p:nvPr/>
        </p:nvSpPr>
        <p:spPr>
          <a:xfrm>
            <a:off x="215900" y="-55691"/>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1. Formation of precursor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1" name="Connettore diritto 9"/>
          <p:cNvCxnSpPr/>
          <p:nvPr/>
        </p:nvCxnSpPr>
        <p:spPr>
          <a:xfrm>
            <a:off x="591432" y="632211"/>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12"/>
          <p:cNvSpPr txBox="1">
            <a:spLocks noChangeArrowheads="1"/>
          </p:cNvSpPr>
          <p:nvPr/>
        </p:nvSpPr>
        <p:spPr bwMode="auto">
          <a:xfrm>
            <a:off x="215900" y="3965994"/>
            <a:ext cx="24399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Sequential addition of C</a:t>
            </a:r>
            <a:r>
              <a:rPr lang="it-IT" altLang="en-US" sz="24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2</a:t>
            </a:r>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a:t>
            </a:r>
            <a:r>
              <a:rPr lang="it-IT" altLang="en-US" sz="2400" b="0" baseline="-25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2 </a:t>
            </a:r>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molecules</a:t>
            </a:r>
            <a:endParaRPr lang="it-IT" altLang="en-US" sz="2400" b="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Object 15"/>
          <p:cNvGraphicFramePr>
            <a:graphicFrameLocks noChangeAspect="1"/>
          </p:cNvGraphicFramePr>
          <p:nvPr>
            <p:extLst/>
          </p:nvPr>
        </p:nvGraphicFramePr>
        <p:xfrm>
          <a:off x="2655888" y="3926573"/>
          <a:ext cx="6488112" cy="2728912"/>
        </p:xfrm>
        <a:graphic>
          <a:graphicData uri="http://schemas.openxmlformats.org/presentationml/2006/ole">
            <mc:AlternateContent xmlns:mc="http://schemas.openxmlformats.org/markup-compatibility/2006">
              <mc:Choice xmlns:v="urn:schemas-microsoft-com:vml" Requires="v">
                <p:oleObj spid="_x0000_s37053" name="ISIS/Draw Sketch" r:id="rId7" imgW="6000480" imgH="2523960" progId="ISISServer">
                  <p:embed/>
                </p:oleObj>
              </mc:Choice>
              <mc:Fallback>
                <p:oleObj name="ISIS/Draw Sketch" r:id="rId7" imgW="6000480" imgH="2523960" progId="ISISServer">
                  <p:embed/>
                  <p:pic>
                    <p:nvPicPr>
                      <p:cNvPr id="18"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5888" y="3926573"/>
                        <a:ext cx="6488112" cy="27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7"/>
          <p:cNvSpPr txBox="1">
            <a:spLocks noChangeArrowheads="1"/>
          </p:cNvSpPr>
          <p:nvPr/>
        </p:nvSpPr>
        <p:spPr bwMode="auto">
          <a:xfrm>
            <a:off x="2619139" y="4477339"/>
            <a:ext cx="24304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a:latin typeface="Tahoma" panose="020B0604030504040204" pitchFamily="34" charset="0"/>
                <a:ea typeface="Tahoma" panose="020B0604030504040204" pitchFamily="34" charset="0"/>
                <a:cs typeface="Tahoma" panose="020B0604030504040204" pitchFamily="34" charset="0"/>
              </a:rPr>
              <a:t>C</a:t>
            </a:r>
            <a:r>
              <a:rPr lang="it-IT" altLang="en-US" sz="2400" b="0" baseline="-25000" dirty="0">
                <a:latin typeface="Tahoma" panose="020B0604030504040204" pitchFamily="34" charset="0"/>
                <a:ea typeface="Tahoma" panose="020B0604030504040204" pitchFamily="34" charset="0"/>
                <a:cs typeface="Tahoma" panose="020B0604030504040204" pitchFamily="34" charset="0"/>
              </a:rPr>
              <a:t>2</a:t>
            </a:r>
            <a:r>
              <a:rPr lang="it-IT" altLang="en-US" sz="2400" b="0" dirty="0">
                <a:latin typeface="Tahoma" panose="020B0604030504040204" pitchFamily="34" charset="0"/>
                <a:ea typeface="Tahoma" panose="020B0604030504040204" pitchFamily="34" charset="0"/>
                <a:cs typeface="Tahoma" panose="020B0604030504040204" pitchFamily="34" charset="0"/>
              </a:rPr>
              <a:t>H</a:t>
            </a:r>
            <a:r>
              <a:rPr lang="it-IT" altLang="en-US" sz="2400" b="0" baseline="-25000" dirty="0">
                <a:latin typeface="Tahoma" panose="020B0604030504040204" pitchFamily="34" charset="0"/>
                <a:ea typeface="Tahoma" panose="020B0604030504040204" pitchFamily="34" charset="0"/>
                <a:cs typeface="Tahoma" panose="020B0604030504040204" pitchFamily="34" charset="0"/>
              </a:rPr>
              <a:t>3</a:t>
            </a:r>
            <a:r>
              <a:rPr lang="it-IT" altLang="en-US" sz="2400" b="0" baseline="300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r>
              <a:rPr lang="it-IT" altLang="en-US" sz="2400" b="0" dirty="0" smtClean="0">
                <a:latin typeface="Tahoma" panose="020B0604030504040204" pitchFamily="34" charset="0"/>
                <a:ea typeface="Tahoma" panose="020B0604030504040204" pitchFamily="34" charset="0"/>
                <a:cs typeface="Tahoma" panose="020B0604030504040204" pitchFamily="34" charset="0"/>
              </a:rPr>
              <a:t>(etylene radical)</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20" name="Text Box 13"/>
          <p:cNvSpPr txBox="1">
            <a:spLocks noChangeArrowheads="1"/>
          </p:cNvSpPr>
          <p:nvPr/>
        </p:nvSpPr>
        <p:spPr bwMode="auto">
          <a:xfrm>
            <a:off x="142874" y="3420358"/>
            <a:ext cx="9051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400" dirty="0" smtClean="0">
                <a:latin typeface="Tahoma" panose="020B0604030504040204" pitchFamily="34" charset="0"/>
                <a:ea typeface="Tahoma" panose="020B0604030504040204" pitchFamily="34" charset="0"/>
                <a:cs typeface="Tahoma" panose="020B0604030504040204" pitchFamily="34" charset="0"/>
              </a:rPr>
              <a:t>An example of a radical reaction leading to benzene formation:</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864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350" name="Object 14"/>
          <p:cNvGraphicFramePr>
            <a:graphicFrameLocks noGrp="1" noChangeAspect="1"/>
          </p:cNvGraphicFramePr>
          <p:nvPr>
            <p:ph sz="half" idx="1"/>
          </p:nvPr>
        </p:nvGraphicFramePr>
        <p:xfrm>
          <a:off x="627305" y="2130709"/>
          <a:ext cx="8283575" cy="1755775"/>
        </p:xfrm>
        <a:graphic>
          <a:graphicData uri="http://schemas.openxmlformats.org/presentationml/2006/ole">
            <mc:AlternateContent xmlns:mc="http://schemas.openxmlformats.org/markup-compatibility/2006">
              <mc:Choice xmlns:v="urn:schemas-microsoft-com:vml" Requires="v">
                <p:oleObj spid="_x0000_s38076" name="ISIS/Draw Sketch" r:id="rId4" imgW="7191360" imgH="1523880" progId="ISISServer">
                  <p:embed/>
                </p:oleObj>
              </mc:Choice>
              <mc:Fallback>
                <p:oleObj name="ISIS/Draw Sketch" r:id="rId4" imgW="7191360" imgH="1523880" progId="ISISServer">
                  <p:embed/>
                  <p:pic>
                    <p:nvPicPr>
                      <p:cNvPr id="782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05" y="2130709"/>
                        <a:ext cx="82835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2341" name="Text Box 5"/>
          <p:cNvSpPr txBox="1">
            <a:spLocks noChangeArrowheads="1"/>
          </p:cNvSpPr>
          <p:nvPr/>
        </p:nvSpPr>
        <p:spPr bwMode="auto">
          <a:xfrm>
            <a:off x="613657" y="5767316"/>
            <a:ext cx="62921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HACA model (Hydrogen Abstraction</a:t>
            </a:r>
            <a:r>
              <a:rPr lang="it-IT" altLang="en-US" sz="2400" b="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Acetilene Addition)</a:t>
            </a:r>
            <a:endParaRPr lang="it-IT" altLang="en-US" sz="2400" b="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82352" name="Object 16"/>
          <p:cNvGraphicFramePr>
            <a:graphicFrameLocks noGrp="1" noChangeAspect="1"/>
          </p:cNvGraphicFramePr>
          <p:nvPr>
            <p:ph sz="half" idx="2"/>
            <p:extLst/>
          </p:nvPr>
        </p:nvGraphicFramePr>
        <p:xfrm>
          <a:off x="702711" y="3886484"/>
          <a:ext cx="7461250" cy="2152650"/>
        </p:xfrm>
        <a:graphic>
          <a:graphicData uri="http://schemas.openxmlformats.org/presentationml/2006/ole">
            <mc:AlternateContent xmlns:mc="http://schemas.openxmlformats.org/markup-compatibility/2006">
              <mc:Choice xmlns:v="urn:schemas-microsoft-com:vml" Requires="v">
                <p:oleObj spid="_x0000_s38077" name="ISIS/Draw Sketch" r:id="rId6" imgW="6667200" imgH="1923840" progId="ISISServer">
                  <p:embed/>
                </p:oleObj>
              </mc:Choice>
              <mc:Fallback>
                <p:oleObj name="ISIS/Draw Sketch" r:id="rId6" imgW="6667200" imgH="1923840" progId="ISISServer">
                  <p:embed/>
                  <p:pic>
                    <p:nvPicPr>
                      <p:cNvPr id="782352"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11" y="3886484"/>
                        <a:ext cx="74612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1. Formation of precursor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8" name="Connettore diritto 9"/>
          <p:cNvCxnSpPr/>
          <p:nvPr/>
        </p:nvCxnSpPr>
        <p:spPr>
          <a:xfrm>
            <a:off x="613657" y="61101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 Box 13"/>
          <p:cNvSpPr txBox="1">
            <a:spLocks noChangeArrowheads="1"/>
          </p:cNvSpPr>
          <p:nvPr/>
        </p:nvSpPr>
        <p:spPr bwMode="auto">
          <a:xfrm>
            <a:off x="243129" y="817621"/>
            <a:ext cx="9051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Font typeface="Arial" panose="020B0604020202020204" pitchFamily="34" charset="0"/>
              <a:buChar char="•"/>
            </a:pPr>
            <a:r>
              <a:rPr lang="it-IT" altLang="en-US" sz="2400" b="0" dirty="0" smtClean="0">
                <a:latin typeface="Tahoma" panose="020B0604030504040204" pitchFamily="34" charset="0"/>
                <a:ea typeface="Tahoma" panose="020B0604030504040204" pitchFamily="34" charset="0"/>
                <a:cs typeface="Tahoma" panose="020B0604030504040204" pitchFamily="34" charset="0"/>
              </a:rPr>
              <a:t>Growth of other aromatic rings fused to the first one</a:t>
            </a:r>
          </a:p>
        </p:txBody>
      </p:sp>
      <p:sp>
        <p:nvSpPr>
          <p:cNvPr id="11" name="Text Box 13"/>
          <p:cNvSpPr txBox="1">
            <a:spLocks noChangeArrowheads="1"/>
          </p:cNvSpPr>
          <p:nvPr/>
        </p:nvSpPr>
        <p:spPr bwMode="auto">
          <a:xfrm>
            <a:off x="243129" y="1462438"/>
            <a:ext cx="9051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400" dirty="0" smtClean="0">
                <a:latin typeface="Tahoma" panose="020B0604030504040204" pitchFamily="34" charset="0"/>
                <a:ea typeface="Tahoma" panose="020B0604030504040204" pitchFamily="34" charset="0"/>
                <a:cs typeface="Tahoma" panose="020B0604030504040204" pitchFamily="34" charset="0"/>
              </a:rPr>
              <a:t>An example of radical reaction leading to the growth of the second ring (napthalene) :</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0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 y="1662113"/>
            <a:ext cx="9144001"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3608" name="Text Box 8"/>
          <p:cNvSpPr txBox="1">
            <a:spLocks noChangeArrowheads="1"/>
          </p:cNvSpPr>
          <p:nvPr/>
        </p:nvSpPr>
        <p:spPr bwMode="auto">
          <a:xfrm>
            <a:off x="95534" y="2700158"/>
            <a:ext cx="1544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en-US" b="0" dirty="0"/>
              <a:t>C</a:t>
            </a:r>
            <a:r>
              <a:rPr lang="it-IT" altLang="en-US" b="0" baseline="-25000" dirty="0"/>
              <a:t>6</a:t>
            </a:r>
            <a:r>
              <a:rPr lang="it-IT" altLang="en-US" b="0" dirty="0"/>
              <a:t>H</a:t>
            </a:r>
            <a:r>
              <a:rPr lang="it-IT" altLang="en-US" b="0" baseline="-25000" dirty="0"/>
              <a:t>5</a:t>
            </a:r>
          </a:p>
          <a:p>
            <a:pPr algn="l"/>
            <a:r>
              <a:rPr lang="it-IT" altLang="en-US" b="0" dirty="0" smtClean="0"/>
              <a:t>phenil radical</a:t>
            </a:r>
            <a:endParaRPr lang="it-IT" altLang="en-US" b="0" dirty="0"/>
          </a:p>
        </p:txBody>
      </p:sp>
      <p:sp>
        <p:nvSpPr>
          <p:cNvPr id="7" name="Text Box 13"/>
          <p:cNvSpPr txBox="1">
            <a:spLocks noChangeArrowheads="1"/>
          </p:cNvSpPr>
          <p:nvPr/>
        </p:nvSpPr>
        <p:spPr bwMode="auto">
          <a:xfrm>
            <a:off x="202135" y="804068"/>
            <a:ext cx="9051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en-US" sz="2400" dirty="0" smtClean="0">
                <a:latin typeface="Tahoma" panose="020B0604030504040204" pitchFamily="34" charset="0"/>
                <a:ea typeface="Tahoma" panose="020B0604030504040204" pitchFamily="34" charset="0"/>
                <a:cs typeface="Tahoma" panose="020B0604030504040204" pitchFamily="34" charset="0"/>
              </a:rPr>
              <a:t>Another example of radical reaction leading to the growth of a three ring system (phenanthrene) :</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9"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1. Formation of precursor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613657" y="61101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 Box 5"/>
          <p:cNvSpPr txBox="1">
            <a:spLocks noChangeArrowheads="1"/>
          </p:cNvSpPr>
          <p:nvPr/>
        </p:nvSpPr>
        <p:spPr bwMode="auto">
          <a:xfrm>
            <a:off x="613657" y="5180462"/>
            <a:ext cx="6292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Fusion of single rings</a:t>
            </a:r>
            <a:endParaRPr lang="it-IT" altLang="en-US" sz="2400" b="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02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241300"/>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Origin: aerosol sources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0591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3937" t="1344" r="11810" b="12105"/>
          <a:stretch>
            <a:fillRect/>
          </a:stretch>
        </p:blipFill>
        <p:spPr bwMode="auto">
          <a:xfrm>
            <a:off x="534988" y="1455615"/>
            <a:ext cx="2743200" cy="2676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18891" y="947103"/>
            <a:ext cx="2375394" cy="477054"/>
          </a:xfrm>
          <a:prstGeom prst="rect">
            <a:avLst/>
          </a:prstGeom>
        </p:spPr>
        <p:txBody>
          <a:bodyPr wrap="non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Natural sources</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502705"/>
            <a:ext cx="23177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1" y="934086"/>
            <a:ext cx="3402022" cy="477054"/>
          </a:xfrm>
          <a:prstGeom prst="rect">
            <a:avLst/>
          </a:prstGeom>
        </p:spPr>
        <p:txBody>
          <a:bodyPr wrap="none">
            <a:spAutoFit/>
          </a:bodyPr>
          <a:lstStyle/>
          <a:p>
            <a:r>
              <a:rPr lang="en-US" sz="2500" dirty="0" smtClean="0">
                <a:solidFill>
                  <a:srgbClr val="FF0000"/>
                </a:solidFill>
                <a:latin typeface="Tahoma" panose="020B0604030504040204" pitchFamily="34" charset="0"/>
                <a:ea typeface="Tahoma" panose="020B0604030504040204" pitchFamily="34" charset="0"/>
                <a:cs typeface="Tahoma" panose="020B0604030504040204" pitchFamily="34" charset="0"/>
              </a:rPr>
              <a:t>Anthropogenic sources</a:t>
            </a:r>
            <a:endParaRPr lang="en-US" sz="25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8"/>
          <p:cNvSpPr txBox="1">
            <a:spLocks noChangeArrowheads="1"/>
          </p:cNvSpPr>
          <p:nvPr/>
        </p:nvSpPr>
        <p:spPr bwMode="auto">
          <a:xfrm>
            <a:off x="119063" y="4165308"/>
            <a:ext cx="4574222"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Wind erosion</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Marine and oceans</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Volcanic eruptions</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(natural) biomass burning</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Biological material: pollens, bacteria, spores, microorganisms</a:t>
            </a:r>
            <a:endParaRPr lang="it-IT" altLang="en-US" sz="2300" dirty="0">
              <a:latin typeface="Tahoma" panose="020B0604030504040204" pitchFamily="34" charset="0"/>
              <a:ea typeface="Tahoma" panose="020B0604030504040204" pitchFamily="34" charset="0"/>
              <a:cs typeface="Tahoma" panose="020B0604030504040204" pitchFamily="34" charset="0"/>
            </a:endParaRPr>
          </a:p>
        </p:txBody>
      </p:sp>
      <p:sp>
        <p:nvSpPr>
          <p:cNvPr id="13" name="Text Box 8"/>
          <p:cNvSpPr txBox="1">
            <a:spLocks noChangeArrowheads="1"/>
          </p:cNvSpPr>
          <p:nvPr/>
        </p:nvSpPr>
        <p:spPr bwMode="auto">
          <a:xfrm>
            <a:off x="4329113" y="4452699"/>
            <a:ext cx="457422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Fossil fuel combustion (from power plants)</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Industrial processes</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Biomass burning (including waste incinerators)</a:t>
            </a:r>
          </a:p>
          <a:p>
            <a:pPr marL="342900" indent="-342900" eaLnBrk="1" hangingPunct="1">
              <a:buClr>
                <a:srgbClr val="FF0000"/>
              </a:buClr>
              <a:buFont typeface="Arial" panose="020B0604020202020204" pitchFamily="34" charset="0"/>
              <a:buChar char="•"/>
            </a:pPr>
            <a:r>
              <a:rPr lang="it-IT" altLang="en-US" sz="2300" dirty="0" smtClean="0">
                <a:latin typeface="Tahoma" panose="020B0604030504040204" pitchFamily="34" charset="0"/>
                <a:ea typeface="Tahoma" panose="020B0604030504040204" pitchFamily="34" charset="0"/>
                <a:cs typeface="Tahoma" panose="020B0604030504040204" pitchFamily="34" charset="0"/>
              </a:rPr>
              <a:t>Transports, house-hold heating </a:t>
            </a:r>
          </a:p>
        </p:txBody>
      </p:sp>
    </p:spTree>
    <p:extLst>
      <p:ext uri="{BB962C8B-B14F-4D97-AF65-F5344CB8AC3E}">
        <p14:creationId xmlns:p14="http://schemas.microsoft.com/office/powerpoint/2010/main" val="20949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65" name="Picture 9" descr="Naphthalene_stru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2625511"/>
            <a:ext cx="1550987" cy="979487"/>
          </a:xfrm>
          <a:prstGeom prst="rect">
            <a:avLst/>
          </a:prstGeom>
          <a:noFill/>
          <a:extLst>
            <a:ext uri="{909E8E84-426E-40DD-AFC4-6F175D3DCCD1}">
              <a14:hiddenFill xmlns:a14="http://schemas.microsoft.com/office/drawing/2010/main">
                <a:solidFill>
                  <a:srgbClr val="FFFFFF"/>
                </a:solidFill>
              </a14:hiddenFill>
            </a:ext>
          </a:extLst>
        </p:spPr>
      </p:pic>
      <p:sp>
        <p:nvSpPr>
          <p:cNvPr id="787467" name="Line 11"/>
          <p:cNvSpPr>
            <a:spLocks noChangeShapeType="1"/>
          </p:cNvSpPr>
          <p:nvPr/>
        </p:nvSpPr>
        <p:spPr bwMode="auto">
          <a:xfrm>
            <a:off x="1778000" y="2689011"/>
            <a:ext cx="638175" cy="14287"/>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468" name="Line 12"/>
          <p:cNvSpPr>
            <a:spLocks noChangeShapeType="1"/>
          </p:cNvSpPr>
          <p:nvPr/>
        </p:nvSpPr>
        <p:spPr bwMode="auto">
          <a:xfrm>
            <a:off x="1819275" y="3441486"/>
            <a:ext cx="622300" cy="217487"/>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469" name="Text Box 13"/>
          <p:cNvSpPr txBox="1">
            <a:spLocks noChangeArrowheads="1"/>
          </p:cNvSpPr>
          <p:nvPr/>
        </p:nvSpPr>
        <p:spPr bwMode="auto">
          <a:xfrm>
            <a:off x="328612" y="3633573"/>
            <a:ext cx="14542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dirty="0" smtClean="0">
                <a:solidFill>
                  <a:schemeClr val="tx2"/>
                </a:solidFill>
              </a:rPr>
              <a:t>naphtalene</a:t>
            </a:r>
            <a:endParaRPr lang="it-IT" altLang="en-US" sz="2000" b="0" dirty="0">
              <a:solidFill>
                <a:schemeClr val="tx2"/>
              </a:solidFill>
            </a:endParaRPr>
          </a:p>
        </p:txBody>
      </p:sp>
      <p:grpSp>
        <p:nvGrpSpPr>
          <p:cNvPr id="787481" name="Group 25"/>
          <p:cNvGrpSpPr>
            <a:grpSpLocks/>
          </p:cNvGrpSpPr>
          <p:nvPr/>
        </p:nvGrpSpPr>
        <p:grpSpPr bwMode="auto">
          <a:xfrm>
            <a:off x="2413000" y="1804773"/>
            <a:ext cx="2247900" cy="1349375"/>
            <a:chOff x="1669" y="1326"/>
            <a:chExt cx="1416" cy="850"/>
          </a:xfrm>
        </p:grpSpPr>
        <p:pic>
          <p:nvPicPr>
            <p:cNvPr id="787466" name="Picture 10" descr="800px-Anthracene_acs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9" y="1519"/>
              <a:ext cx="1416" cy="657"/>
            </a:xfrm>
            <a:prstGeom prst="rect">
              <a:avLst/>
            </a:prstGeom>
            <a:noFill/>
            <a:extLst>
              <a:ext uri="{909E8E84-426E-40DD-AFC4-6F175D3DCCD1}">
                <a14:hiddenFill xmlns:a14="http://schemas.microsoft.com/office/drawing/2010/main">
                  <a:solidFill>
                    <a:srgbClr val="FFFFFF"/>
                  </a:solidFill>
                </a14:hiddenFill>
              </a:ext>
            </a:extLst>
          </p:spPr>
        </p:pic>
        <p:sp>
          <p:nvSpPr>
            <p:cNvPr id="787470" name="Text Box 14"/>
            <p:cNvSpPr txBox="1">
              <a:spLocks noChangeArrowheads="1"/>
            </p:cNvSpPr>
            <p:nvPr/>
          </p:nvSpPr>
          <p:spPr bwMode="auto">
            <a:xfrm>
              <a:off x="1870" y="1326"/>
              <a:ext cx="92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dirty="0" smtClean="0">
                  <a:solidFill>
                    <a:schemeClr val="tx2"/>
                  </a:solidFill>
                </a:rPr>
                <a:t>anthracene</a:t>
              </a:r>
              <a:endParaRPr lang="it-IT" altLang="en-US" sz="2000" b="0" dirty="0">
                <a:solidFill>
                  <a:schemeClr val="tx2"/>
                </a:solidFill>
              </a:endParaRPr>
            </a:p>
          </p:txBody>
        </p:sp>
      </p:grpSp>
      <p:grpSp>
        <p:nvGrpSpPr>
          <p:cNvPr id="787482" name="Group 26"/>
          <p:cNvGrpSpPr>
            <a:grpSpLocks/>
          </p:cNvGrpSpPr>
          <p:nvPr/>
        </p:nvGrpSpPr>
        <p:grpSpPr bwMode="auto">
          <a:xfrm>
            <a:off x="2457451" y="3155736"/>
            <a:ext cx="1766888" cy="1760537"/>
            <a:chOff x="1697" y="2177"/>
            <a:chExt cx="1113" cy="1109"/>
          </a:xfrm>
        </p:grpSpPr>
        <p:sp>
          <p:nvSpPr>
            <p:cNvPr id="787471" name="Text Box 15"/>
            <p:cNvSpPr txBox="1">
              <a:spLocks noChangeArrowheads="1"/>
            </p:cNvSpPr>
            <p:nvPr/>
          </p:nvSpPr>
          <p:spPr bwMode="auto">
            <a:xfrm>
              <a:off x="1697" y="3034"/>
              <a:ext cx="111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dirty="0" smtClean="0">
                  <a:solidFill>
                    <a:schemeClr val="tx2"/>
                  </a:solidFill>
                </a:rPr>
                <a:t>phenanthrene</a:t>
              </a:r>
              <a:endParaRPr lang="it-IT" altLang="en-US" sz="2000" b="0" dirty="0">
                <a:solidFill>
                  <a:schemeClr val="tx2"/>
                </a:solidFill>
              </a:endParaRPr>
            </a:p>
          </p:txBody>
        </p:sp>
        <p:pic>
          <p:nvPicPr>
            <p:cNvPr id="787472" name="Picture 16" descr="140px-Fenantr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 y="2177"/>
              <a:ext cx="986" cy="782"/>
            </a:xfrm>
            <a:prstGeom prst="rect">
              <a:avLst/>
            </a:prstGeom>
            <a:noFill/>
            <a:extLst>
              <a:ext uri="{909E8E84-426E-40DD-AFC4-6F175D3DCCD1}">
                <a14:hiddenFill xmlns:a14="http://schemas.microsoft.com/office/drawing/2010/main">
                  <a:solidFill>
                    <a:srgbClr val="FFFFFF"/>
                  </a:solidFill>
                </a14:hiddenFill>
              </a:ext>
            </a:extLst>
          </p:spPr>
        </p:pic>
      </p:grpSp>
      <p:pic>
        <p:nvPicPr>
          <p:cNvPr id="78747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4462" y="2030198"/>
            <a:ext cx="1724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7474" name="Text Box 18"/>
          <p:cNvSpPr txBox="1">
            <a:spLocks noChangeArrowheads="1"/>
          </p:cNvSpPr>
          <p:nvPr/>
        </p:nvSpPr>
        <p:spPr bwMode="auto">
          <a:xfrm>
            <a:off x="5437187" y="3443073"/>
            <a:ext cx="968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dirty="0" smtClean="0">
                <a:solidFill>
                  <a:schemeClr val="tx2"/>
                </a:solidFill>
              </a:rPr>
              <a:t>pyrene</a:t>
            </a:r>
            <a:endParaRPr lang="it-IT" altLang="en-US" sz="2000" b="0" dirty="0">
              <a:solidFill>
                <a:schemeClr val="tx2"/>
              </a:solidFill>
            </a:endParaRPr>
          </a:p>
        </p:txBody>
      </p:sp>
      <p:sp>
        <p:nvSpPr>
          <p:cNvPr id="787475" name="Line 19"/>
          <p:cNvSpPr>
            <a:spLocks noChangeShapeType="1"/>
          </p:cNvSpPr>
          <p:nvPr/>
        </p:nvSpPr>
        <p:spPr bwMode="auto">
          <a:xfrm>
            <a:off x="4657725" y="2584236"/>
            <a:ext cx="593725" cy="14287"/>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7477" name="Picture 21" descr="Corannule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0437" y="3959011"/>
            <a:ext cx="1670050" cy="1757362"/>
          </a:xfrm>
          <a:prstGeom prst="rect">
            <a:avLst/>
          </a:prstGeom>
          <a:noFill/>
          <a:extLst>
            <a:ext uri="{909E8E84-426E-40DD-AFC4-6F175D3DCCD1}">
              <a14:hiddenFill xmlns:a14="http://schemas.microsoft.com/office/drawing/2010/main">
                <a:solidFill>
                  <a:srgbClr val="FFFFFF"/>
                </a:solidFill>
              </a14:hiddenFill>
            </a:ext>
          </a:extLst>
        </p:spPr>
      </p:pic>
      <p:sp>
        <p:nvSpPr>
          <p:cNvPr id="787478" name="Line 22"/>
          <p:cNvSpPr>
            <a:spLocks noChangeShapeType="1"/>
          </p:cNvSpPr>
          <p:nvPr/>
        </p:nvSpPr>
        <p:spPr bwMode="auto">
          <a:xfrm>
            <a:off x="4059237" y="4092361"/>
            <a:ext cx="841375" cy="377825"/>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479" name="Text Box 23"/>
          <p:cNvSpPr txBox="1">
            <a:spLocks noChangeArrowheads="1"/>
          </p:cNvSpPr>
          <p:nvPr/>
        </p:nvSpPr>
        <p:spPr bwMode="auto">
          <a:xfrm>
            <a:off x="4849812" y="5819561"/>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a:solidFill>
                  <a:schemeClr val="tx2"/>
                </a:solidFill>
              </a:rPr>
              <a:t>corannulene</a:t>
            </a:r>
          </a:p>
        </p:txBody>
      </p:sp>
      <p:pic>
        <p:nvPicPr>
          <p:cNvPr id="787480" name="Picture 24" descr="620px-Corone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9312" y="2092111"/>
            <a:ext cx="1728788" cy="1670050"/>
          </a:xfrm>
          <a:prstGeom prst="rect">
            <a:avLst/>
          </a:prstGeom>
          <a:noFill/>
          <a:extLst>
            <a:ext uri="{909E8E84-426E-40DD-AFC4-6F175D3DCCD1}">
              <a14:hiddenFill xmlns:a14="http://schemas.microsoft.com/office/drawing/2010/main">
                <a:solidFill>
                  <a:srgbClr val="FFFFFF"/>
                </a:solidFill>
              </a14:hiddenFill>
            </a:ext>
          </a:extLst>
        </p:spPr>
      </p:pic>
      <p:sp>
        <p:nvSpPr>
          <p:cNvPr id="787483" name="Line 27"/>
          <p:cNvSpPr>
            <a:spLocks noChangeShapeType="1"/>
          </p:cNvSpPr>
          <p:nvPr/>
        </p:nvSpPr>
        <p:spPr bwMode="auto">
          <a:xfrm>
            <a:off x="6745287" y="3263686"/>
            <a:ext cx="593725" cy="14287"/>
          </a:xfrm>
          <a:prstGeom prst="line">
            <a:avLst/>
          </a:prstGeom>
          <a:noFill/>
          <a:ln w="31750">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7484" name="Text Box 28"/>
          <p:cNvSpPr txBox="1">
            <a:spLocks noChangeArrowheads="1"/>
          </p:cNvSpPr>
          <p:nvPr/>
        </p:nvSpPr>
        <p:spPr bwMode="auto">
          <a:xfrm>
            <a:off x="7423150" y="3774861"/>
            <a:ext cx="1249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000" b="0">
                <a:solidFill>
                  <a:schemeClr val="tx2"/>
                </a:solidFill>
              </a:rPr>
              <a:t>coronene</a:t>
            </a:r>
          </a:p>
        </p:txBody>
      </p:sp>
      <p:sp>
        <p:nvSpPr>
          <p:cNvPr id="25"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1. Formation of precursor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26" name="Connettore diritto 9"/>
          <p:cNvCxnSpPr/>
          <p:nvPr/>
        </p:nvCxnSpPr>
        <p:spPr>
          <a:xfrm>
            <a:off x="613657" y="61101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Text Box 13"/>
          <p:cNvSpPr txBox="1">
            <a:spLocks noChangeArrowheads="1"/>
          </p:cNvSpPr>
          <p:nvPr/>
        </p:nvSpPr>
        <p:spPr bwMode="auto">
          <a:xfrm>
            <a:off x="613657" y="1022412"/>
            <a:ext cx="6536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buFont typeface="Arial" panose="020B0604020202020204" pitchFamily="34" charset="0"/>
              <a:buChar char="•"/>
            </a:pPr>
            <a:r>
              <a:rPr lang="it-IT" altLang="en-US" sz="2400" b="0" dirty="0" smtClean="0">
                <a:latin typeface="Tahoma" panose="020B0604030504040204" pitchFamily="34" charset="0"/>
                <a:ea typeface="Tahoma" panose="020B0604030504040204" pitchFamily="34" charset="0"/>
                <a:cs typeface="Tahoma" panose="020B0604030504040204" pitchFamily="34" charset="0"/>
              </a:rPr>
              <a:t>Further growth and synthesis of PAHs</a:t>
            </a:r>
          </a:p>
        </p:txBody>
      </p:sp>
    </p:spTree>
    <p:extLst>
      <p:ext uri="{BB962C8B-B14F-4D97-AF65-F5344CB8AC3E}">
        <p14:creationId xmlns:p14="http://schemas.microsoft.com/office/powerpoint/2010/main" val="18390886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8" name="Text Box 4"/>
          <p:cNvSpPr txBox="1">
            <a:spLocks noChangeArrowheads="1"/>
          </p:cNvSpPr>
          <p:nvPr/>
        </p:nvSpPr>
        <p:spPr bwMode="auto">
          <a:xfrm>
            <a:off x="156232" y="880890"/>
            <a:ext cx="47553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When PAHs grow big enough the most stable structures are bent, semicircular ones</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789528" name="Line 24"/>
          <p:cNvSpPr>
            <a:spLocks noChangeShapeType="1"/>
          </p:cNvSpPr>
          <p:nvPr/>
        </p:nvSpPr>
        <p:spPr bwMode="auto">
          <a:xfrm>
            <a:off x="4245062" y="1728977"/>
            <a:ext cx="1003213" cy="229612"/>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952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2192338"/>
            <a:ext cx="5040312"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9530" name="Text Box 26"/>
          <p:cNvSpPr txBox="1">
            <a:spLocks noChangeArrowheads="1"/>
          </p:cNvSpPr>
          <p:nvPr/>
        </p:nvSpPr>
        <p:spPr bwMode="auto">
          <a:xfrm>
            <a:off x="5248275" y="1693863"/>
            <a:ext cx="30460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Carbon nanoparticles</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789531" name="Text Box 27"/>
          <p:cNvSpPr txBox="1">
            <a:spLocks noChangeArrowheads="1"/>
          </p:cNvSpPr>
          <p:nvPr/>
        </p:nvSpPr>
        <p:spPr bwMode="auto">
          <a:xfrm>
            <a:off x="525463" y="3505200"/>
            <a:ext cx="2964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0" dirty="0">
                <a:latin typeface="Tahoma" panose="020B0604030504040204" pitchFamily="34" charset="0"/>
                <a:ea typeface="Tahoma" panose="020B0604030504040204" pitchFamily="34" charset="0"/>
                <a:cs typeface="Tahoma" panose="020B0604030504040204" pitchFamily="34" charset="0"/>
              </a:rPr>
              <a:t>nanotubi di carbonio</a:t>
            </a:r>
          </a:p>
        </p:txBody>
      </p:sp>
      <p:pic>
        <p:nvPicPr>
          <p:cNvPr id="78953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4060825"/>
            <a:ext cx="25352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9533" name="Line 29"/>
          <p:cNvSpPr>
            <a:spLocks noChangeShapeType="1"/>
          </p:cNvSpPr>
          <p:nvPr/>
        </p:nvSpPr>
        <p:spPr bwMode="auto">
          <a:xfrm flipH="1">
            <a:off x="1776413" y="2328863"/>
            <a:ext cx="276225" cy="942975"/>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34" name="Text Box 30"/>
          <p:cNvSpPr txBox="1">
            <a:spLocks noChangeArrowheads="1"/>
          </p:cNvSpPr>
          <p:nvPr/>
        </p:nvSpPr>
        <p:spPr bwMode="auto">
          <a:xfrm>
            <a:off x="3240292" y="4905375"/>
            <a:ext cx="1497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fullerenes</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789535" name="Line 31"/>
          <p:cNvSpPr>
            <a:spLocks noChangeShapeType="1"/>
          </p:cNvSpPr>
          <p:nvPr/>
        </p:nvSpPr>
        <p:spPr bwMode="auto">
          <a:xfrm>
            <a:off x="3298825" y="2398713"/>
            <a:ext cx="449263" cy="2424112"/>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89536"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68" y="4589760"/>
            <a:ext cx="22225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1. </a:t>
            </a:r>
            <a:r>
              <a:rPr lang="it-IT" altLang="en-US" sz="3500" dirty="0">
                <a:solidFill>
                  <a:srgbClr val="3333FF"/>
                </a:solidFill>
                <a:latin typeface="Tahoma" panose="020B0604030504040204" pitchFamily="34" charset="0"/>
                <a:cs typeface="Tahoma" panose="020B0604030504040204" pitchFamily="34" charset="0"/>
              </a:rPr>
              <a:t>Formation of precursor molecules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4" name="Connettore diritto 9"/>
          <p:cNvCxnSpPr/>
          <p:nvPr/>
        </p:nvCxnSpPr>
        <p:spPr>
          <a:xfrm>
            <a:off x="613657" y="611014"/>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16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5" name="Text Box 3"/>
          <p:cNvSpPr txBox="1">
            <a:spLocks noChangeArrowheads="1"/>
          </p:cNvSpPr>
          <p:nvPr/>
        </p:nvSpPr>
        <p:spPr bwMode="auto">
          <a:xfrm>
            <a:off x="234950" y="770944"/>
            <a:ext cx="46180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Planar (or quasi-planar) PAHs of large dimensions cluster together to form aggregates having layered structures (graphite-like structures) and almost spherical shape</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791559" name="Text Box 7"/>
          <p:cNvSpPr txBox="1">
            <a:spLocks noChangeArrowheads="1"/>
          </p:cNvSpPr>
          <p:nvPr/>
        </p:nvSpPr>
        <p:spPr bwMode="auto">
          <a:xfrm>
            <a:off x="5504828" y="2595685"/>
            <a:ext cx="254428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200" b="0" dirty="0"/>
              <a:t>10</a:t>
            </a:r>
            <a:r>
              <a:rPr lang="it-IT" altLang="en-US" sz="2200" b="0" baseline="30000" dirty="0"/>
              <a:t>5</a:t>
            </a:r>
            <a:r>
              <a:rPr lang="it-IT" altLang="en-US" sz="2200" b="0" dirty="0"/>
              <a:t>-10</a:t>
            </a:r>
            <a:r>
              <a:rPr lang="it-IT" altLang="en-US" sz="2200" b="0" baseline="30000" dirty="0"/>
              <a:t>6</a:t>
            </a:r>
            <a:r>
              <a:rPr lang="it-IT" altLang="en-US" sz="2200" b="0" dirty="0"/>
              <a:t> </a:t>
            </a:r>
            <a:r>
              <a:rPr lang="it-IT" altLang="en-US" sz="2200" b="0" dirty="0" smtClean="0"/>
              <a:t>atoms of </a:t>
            </a:r>
            <a:r>
              <a:rPr lang="it-IT" altLang="en-US" sz="2200" b="0" dirty="0"/>
              <a:t>C</a:t>
            </a:r>
          </a:p>
        </p:txBody>
      </p:sp>
      <p:sp>
        <p:nvSpPr>
          <p:cNvPr id="791561" name="Line 9"/>
          <p:cNvSpPr>
            <a:spLocks noChangeShapeType="1"/>
          </p:cNvSpPr>
          <p:nvPr/>
        </p:nvSpPr>
        <p:spPr bwMode="auto">
          <a:xfrm>
            <a:off x="4657850" y="1404816"/>
            <a:ext cx="1081089" cy="432856"/>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91576" name="Group 24"/>
          <p:cNvGrpSpPr>
            <a:grpSpLocks/>
          </p:cNvGrpSpPr>
          <p:nvPr/>
        </p:nvGrpSpPr>
        <p:grpSpPr bwMode="auto">
          <a:xfrm>
            <a:off x="5927852" y="1163557"/>
            <a:ext cx="1549400" cy="1263650"/>
            <a:chOff x="982" y="1701"/>
            <a:chExt cx="976" cy="796"/>
          </a:xfrm>
        </p:grpSpPr>
        <p:sp>
          <p:nvSpPr>
            <p:cNvPr id="791577" name="Freeform 25"/>
            <p:cNvSpPr>
              <a:spLocks/>
            </p:cNvSpPr>
            <p:nvPr/>
          </p:nvSpPr>
          <p:spPr bwMode="auto">
            <a:xfrm>
              <a:off x="982" y="1701"/>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8" name="Freeform 26"/>
            <p:cNvSpPr>
              <a:spLocks/>
            </p:cNvSpPr>
            <p:nvPr/>
          </p:nvSpPr>
          <p:spPr bwMode="auto">
            <a:xfrm>
              <a:off x="1082" y="1747"/>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9" name="Freeform 27"/>
            <p:cNvSpPr>
              <a:spLocks/>
            </p:cNvSpPr>
            <p:nvPr/>
          </p:nvSpPr>
          <p:spPr bwMode="auto">
            <a:xfrm rot="5400000">
              <a:off x="1383" y="1828"/>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0" name="Freeform 28"/>
            <p:cNvSpPr>
              <a:spLocks/>
            </p:cNvSpPr>
            <p:nvPr/>
          </p:nvSpPr>
          <p:spPr bwMode="auto">
            <a:xfrm rot="5400000">
              <a:off x="1354" y="1909"/>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1" name="Freeform 29"/>
            <p:cNvSpPr>
              <a:spLocks/>
            </p:cNvSpPr>
            <p:nvPr/>
          </p:nvSpPr>
          <p:spPr bwMode="auto">
            <a:xfrm rot="5400000">
              <a:off x="1408" y="1751"/>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2" name="Freeform 30"/>
            <p:cNvSpPr>
              <a:spLocks/>
            </p:cNvSpPr>
            <p:nvPr/>
          </p:nvSpPr>
          <p:spPr bwMode="auto">
            <a:xfrm rot="16514248" flipV="1">
              <a:off x="1495" y="1971"/>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3" name="Freeform 31"/>
            <p:cNvSpPr>
              <a:spLocks/>
            </p:cNvSpPr>
            <p:nvPr/>
          </p:nvSpPr>
          <p:spPr bwMode="auto">
            <a:xfrm rot="16514248" flipV="1">
              <a:off x="1505" y="2062"/>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4" name="Freeform 32"/>
            <p:cNvSpPr>
              <a:spLocks/>
            </p:cNvSpPr>
            <p:nvPr/>
          </p:nvSpPr>
          <p:spPr bwMode="auto">
            <a:xfrm rot="16514248" flipV="1">
              <a:off x="1497" y="2144"/>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5" name="Line 33"/>
            <p:cNvSpPr>
              <a:spLocks noChangeShapeType="1"/>
            </p:cNvSpPr>
            <p:nvPr/>
          </p:nvSpPr>
          <p:spPr bwMode="auto">
            <a:xfrm>
              <a:off x="1665" y="1719"/>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6" name="Line 34"/>
            <p:cNvSpPr>
              <a:spLocks noChangeShapeType="1"/>
            </p:cNvSpPr>
            <p:nvPr/>
          </p:nvSpPr>
          <p:spPr bwMode="auto">
            <a:xfrm>
              <a:off x="1729" y="1720"/>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87" name="Line 35"/>
            <p:cNvSpPr>
              <a:spLocks noChangeShapeType="1"/>
            </p:cNvSpPr>
            <p:nvPr/>
          </p:nvSpPr>
          <p:spPr bwMode="auto">
            <a:xfrm>
              <a:off x="1784" y="1712"/>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624" name="Group 72"/>
          <p:cNvGrpSpPr>
            <a:grpSpLocks/>
          </p:cNvGrpSpPr>
          <p:nvPr/>
        </p:nvGrpSpPr>
        <p:grpSpPr bwMode="auto">
          <a:xfrm>
            <a:off x="5484813" y="4452938"/>
            <a:ext cx="3263900" cy="742950"/>
            <a:chOff x="3509" y="2969"/>
            <a:chExt cx="2056" cy="468"/>
          </a:xfrm>
        </p:grpSpPr>
        <p:grpSp>
          <p:nvGrpSpPr>
            <p:cNvPr id="791575" name="Group 23"/>
            <p:cNvGrpSpPr>
              <a:grpSpLocks/>
            </p:cNvGrpSpPr>
            <p:nvPr/>
          </p:nvGrpSpPr>
          <p:grpSpPr bwMode="auto">
            <a:xfrm>
              <a:off x="4026" y="2981"/>
              <a:ext cx="491" cy="430"/>
              <a:chOff x="982" y="1701"/>
              <a:chExt cx="976" cy="796"/>
            </a:xfrm>
          </p:grpSpPr>
          <p:sp>
            <p:nvSpPr>
              <p:cNvPr id="791564" name="Freeform 12"/>
              <p:cNvSpPr>
                <a:spLocks/>
              </p:cNvSpPr>
              <p:nvPr/>
            </p:nvSpPr>
            <p:spPr bwMode="auto">
              <a:xfrm>
                <a:off x="982" y="1701"/>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65" name="Freeform 13"/>
              <p:cNvSpPr>
                <a:spLocks/>
              </p:cNvSpPr>
              <p:nvPr/>
            </p:nvSpPr>
            <p:spPr bwMode="auto">
              <a:xfrm>
                <a:off x="1082" y="1747"/>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66" name="Freeform 14"/>
              <p:cNvSpPr>
                <a:spLocks/>
              </p:cNvSpPr>
              <p:nvPr/>
            </p:nvSpPr>
            <p:spPr bwMode="auto">
              <a:xfrm rot="5400000">
                <a:off x="1383" y="1828"/>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67" name="Freeform 15"/>
              <p:cNvSpPr>
                <a:spLocks/>
              </p:cNvSpPr>
              <p:nvPr/>
            </p:nvSpPr>
            <p:spPr bwMode="auto">
              <a:xfrm rot="5400000">
                <a:off x="1354" y="1909"/>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68" name="Freeform 16"/>
              <p:cNvSpPr>
                <a:spLocks/>
              </p:cNvSpPr>
              <p:nvPr/>
            </p:nvSpPr>
            <p:spPr bwMode="auto">
              <a:xfrm rot="5400000">
                <a:off x="1408" y="1751"/>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69" name="Freeform 17"/>
              <p:cNvSpPr>
                <a:spLocks/>
              </p:cNvSpPr>
              <p:nvPr/>
            </p:nvSpPr>
            <p:spPr bwMode="auto">
              <a:xfrm rot="16514248" flipV="1">
                <a:off x="1495" y="1971"/>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0" name="Freeform 18"/>
              <p:cNvSpPr>
                <a:spLocks/>
              </p:cNvSpPr>
              <p:nvPr/>
            </p:nvSpPr>
            <p:spPr bwMode="auto">
              <a:xfrm rot="16514248" flipV="1">
                <a:off x="1505" y="2062"/>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1" name="Freeform 19"/>
              <p:cNvSpPr>
                <a:spLocks/>
              </p:cNvSpPr>
              <p:nvPr/>
            </p:nvSpPr>
            <p:spPr bwMode="auto">
              <a:xfrm rot="16514248" flipV="1">
                <a:off x="1497" y="2144"/>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2" name="Line 20"/>
              <p:cNvSpPr>
                <a:spLocks noChangeShapeType="1"/>
              </p:cNvSpPr>
              <p:nvPr/>
            </p:nvSpPr>
            <p:spPr bwMode="auto">
              <a:xfrm>
                <a:off x="1665" y="1719"/>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3" name="Line 21"/>
              <p:cNvSpPr>
                <a:spLocks noChangeShapeType="1"/>
              </p:cNvSpPr>
              <p:nvPr/>
            </p:nvSpPr>
            <p:spPr bwMode="auto">
              <a:xfrm>
                <a:off x="1729" y="1720"/>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74" name="Line 22"/>
              <p:cNvSpPr>
                <a:spLocks noChangeShapeType="1"/>
              </p:cNvSpPr>
              <p:nvPr/>
            </p:nvSpPr>
            <p:spPr bwMode="auto">
              <a:xfrm>
                <a:off x="1784" y="1712"/>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588" name="Group 36"/>
            <p:cNvGrpSpPr>
              <a:grpSpLocks/>
            </p:cNvGrpSpPr>
            <p:nvPr/>
          </p:nvGrpSpPr>
          <p:grpSpPr bwMode="auto">
            <a:xfrm>
              <a:off x="4545" y="2999"/>
              <a:ext cx="491" cy="430"/>
              <a:chOff x="982" y="1701"/>
              <a:chExt cx="976" cy="796"/>
            </a:xfrm>
          </p:grpSpPr>
          <p:sp>
            <p:nvSpPr>
              <p:cNvPr id="791589" name="Freeform 37"/>
              <p:cNvSpPr>
                <a:spLocks/>
              </p:cNvSpPr>
              <p:nvPr/>
            </p:nvSpPr>
            <p:spPr bwMode="auto">
              <a:xfrm>
                <a:off x="982" y="1701"/>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0" name="Freeform 38"/>
              <p:cNvSpPr>
                <a:spLocks/>
              </p:cNvSpPr>
              <p:nvPr/>
            </p:nvSpPr>
            <p:spPr bwMode="auto">
              <a:xfrm>
                <a:off x="1082" y="1747"/>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1" name="Freeform 39"/>
              <p:cNvSpPr>
                <a:spLocks/>
              </p:cNvSpPr>
              <p:nvPr/>
            </p:nvSpPr>
            <p:spPr bwMode="auto">
              <a:xfrm rot="5400000">
                <a:off x="1383" y="1828"/>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2" name="Freeform 40"/>
              <p:cNvSpPr>
                <a:spLocks/>
              </p:cNvSpPr>
              <p:nvPr/>
            </p:nvSpPr>
            <p:spPr bwMode="auto">
              <a:xfrm rot="5400000">
                <a:off x="1354" y="1909"/>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3" name="Freeform 41"/>
              <p:cNvSpPr>
                <a:spLocks/>
              </p:cNvSpPr>
              <p:nvPr/>
            </p:nvSpPr>
            <p:spPr bwMode="auto">
              <a:xfrm rot="5400000">
                <a:off x="1408" y="1751"/>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4" name="Freeform 42"/>
              <p:cNvSpPr>
                <a:spLocks/>
              </p:cNvSpPr>
              <p:nvPr/>
            </p:nvSpPr>
            <p:spPr bwMode="auto">
              <a:xfrm rot="16514248" flipV="1">
                <a:off x="1495" y="1971"/>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5" name="Freeform 43"/>
              <p:cNvSpPr>
                <a:spLocks/>
              </p:cNvSpPr>
              <p:nvPr/>
            </p:nvSpPr>
            <p:spPr bwMode="auto">
              <a:xfrm rot="16514248" flipV="1">
                <a:off x="1505" y="2062"/>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6" name="Freeform 44"/>
              <p:cNvSpPr>
                <a:spLocks/>
              </p:cNvSpPr>
              <p:nvPr/>
            </p:nvSpPr>
            <p:spPr bwMode="auto">
              <a:xfrm rot="16514248" flipV="1">
                <a:off x="1497" y="2144"/>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7" name="Line 45"/>
              <p:cNvSpPr>
                <a:spLocks noChangeShapeType="1"/>
              </p:cNvSpPr>
              <p:nvPr/>
            </p:nvSpPr>
            <p:spPr bwMode="auto">
              <a:xfrm>
                <a:off x="1665" y="1719"/>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8" name="Line 46"/>
              <p:cNvSpPr>
                <a:spLocks noChangeShapeType="1"/>
              </p:cNvSpPr>
              <p:nvPr/>
            </p:nvSpPr>
            <p:spPr bwMode="auto">
              <a:xfrm>
                <a:off x="1729" y="1720"/>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599" name="Line 47"/>
              <p:cNvSpPr>
                <a:spLocks noChangeShapeType="1"/>
              </p:cNvSpPr>
              <p:nvPr/>
            </p:nvSpPr>
            <p:spPr bwMode="auto">
              <a:xfrm>
                <a:off x="1784" y="1712"/>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600" name="Group 48"/>
            <p:cNvGrpSpPr>
              <a:grpSpLocks/>
            </p:cNvGrpSpPr>
            <p:nvPr/>
          </p:nvGrpSpPr>
          <p:grpSpPr bwMode="auto">
            <a:xfrm>
              <a:off x="5074" y="3007"/>
              <a:ext cx="491" cy="430"/>
              <a:chOff x="982" y="1701"/>
              <a:chExt cx="976" cy="796"/>
            </a:xfrm>
          </p:grpSpPr>
          <p:sp>
            <p:nvSpPr>
              <p:cNvPr id="791601" name="Freeform 49"/>
              <p:cNvSpPr>
                <a:spLocks/>
              </p:cNvSpPr>
              <p:nvPr/>
            </p:nvSpPr>
            <p:spPr bwMode="auto">
              <a:xfrm>
                <a:off x="982" y="1701"/>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2" name="Freeform 50"/>
              <p:cNvSpPr>
                <a:spLocks/>
              </p:cNvSpPr>
              <p:nvPr/>
            </p:nvSpPr>
            <p:spPr bwMode="auto">
              <a:xfrm>
                <a:off x="1082" y="1747"/>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3" name="Freeform 51"/>
              <p:cNvSpPr>
                <a:spLocks/>
              </p:cNvSpPr>
              <p:nvPr/>
            </p:nvSpPr>
            <p:spPr bwMode="auto">
              <a:xfrm rot="5400000">
                <a:off x="1383" y="1828"/>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4" name="Freeform 52"/>
              <p:cNvSpPr>
                <a:spLocks/>
              </p:cNvSpPr>
              <p:nvPr/>
            </p:nvSpPr>
            <p:spPr bwMode="auto">
              <a:xfrm rot="5400000">
                <a:off x="1354" y="1909"/>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5" name="Freeform 53"/>
              <p:cNvSpPr>
                <a:spLocks/>
              </p:cNvSpPr>
              <p:nvPr/>
            </p:nvSpPr>
            <p:spPr bwMode="auto">
              <a:xfrm rot="5400000">
                <a:off x="1408" y="1751"/>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6" name="Freeform 54"/>
              <p:cNvSpPr>
                <a:spLocks/>
              </p:cNvSpPr>
              <p:nvPr/>
            </p:nvSpPr>
            <p:spPr bwMode="auto">
              <a:xfrm rot="16514248" flipV="1">
                <a:off x="1495" y="1971"/>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7" name="Freeform 55"/>
              <p:cNvSpPr>
                <a:spLocks/>
              </p:cNvSpPr>
              <p:nvPr/>
            </p:nvSpPr>
            <p:spPr bwMode="auto">
              <a:xfrm rot="16514248" flipV="1">
                <a:off x="1505" y="2062"/>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8" name="Freeform 56"/>
              <p:cNvSpPr>
                <a:spLocks/>
              </p:cNvSpPr>
              <p:nvPr/>
            </p:nvSpPr>
            <p:spPr bwMode="auto">
              <a:xfrm rot="16514248" flipV="1">
                <a:off x="1497" y="2144"/>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09" name="Line 57"/>
              <p:cNvSpPr>
                <a:spLocks noChangeShapeType="1"/>
              </p:cNvSpPr>
              <p:nvPr/>
            </p:nvSpPr>
            <p:spPr bwMode="auto">
              <a:xfrm>
                <a:off x="1665" y="1719"/>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0" name="Line 58"/>
              <p:cNvSpPr>
                <a:spLocks noChangeShapeType="1"/>
              </p:cNvSpPr>
              <p:nvPr/>
            </p:nvSpPr>
            <p:spPr bwMode="auto">
              <a:xfrm>
                <a:off x="1729" y="1720"/>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1" name="Line 59"/>
              <p:cNvSpPr>
                <a:spLocks noChangeShapeType="1"/>
              </p:cNvSpPr>
              <p:nvPr/>
            </p:nvSpPr>
            <p:spPr bwMode="auto">
              <a:xfrm>
                <a:off x="1784" y="1712"/>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1612" name="Group 60"/>
            <p:cNvGrpSpPr>
              <a:grpSpLocks/>
            </p:cNvGrpSpPr>
            <p:nvPr/>
          </p:nvGrpSpPr>
          <p:grpSpPr bwMode="auto">
            <a:xfrm>
              <a:off x="3509" y="2969"/>
              <a:ext cx="491" cy="430"/>
              <a:chOff x="982" y="1701"/>
              <a:chExt cx="976" cy="796"/>
            </a:xfrm>
          </p:grpSpPr>
          <p:sp>
            <p:nvSpPr>
              <p:cNvPr id="791613" name="Freeform 61"/>
              <p:cNvSpPr>
                <a:spLocks/>
              </p:cNvSpPr>
              <p:nvPr/>
            </p:nvSpPr>
            <p:spPr bwMode="auto">
              <a:xfrm>
                <a:off x="982" y="1701"/>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4" name="Freeform 62"/>
              <p:cNvSpPr>
                <a:spLocks/>
              </p:cNvSpPr>
              <p:nvPr/>
            </p:nvSpPr>
            <p:spPr bwMode="auto">
              <a:xfrm>
                <a:off x="1082" y="1747"/>
                <a:ext cx="344" cy="722"/>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5" name="Freeform 63"/>
              <p:cNvSpPr>
                <a:spLocks/>
              </p:cNvSpPr>
              <p:nvPr/>
            </p:nvSpPr>
            <p:spPr bwMode="auto">
              <a:xfrm rot="5400000">
                <a:off x="1383" y="1828"/>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6" name="Freeform 64"/>
              <p:cNvSpPr>
                <a:spLocks/>
              </p:cNvSpPr>
              <p:nvPr/>
            </p:nvSpPr>
            <p:spPr bwMode="auto">
              <a:xfrm rot="5400000">
                <a:off x="1354" y="1909"/>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7" name="Freeform 65"/>
              <p:cNvSpPr>
                <a:spLocks/>
              </p:cNvSpPr>
              <p:nvPr/>
            </p:nvSpPr>
            <p:spPr bwMode="auto">
              <a:xfrm rot="5400000">
                <a:off x="1408" y="1751"/>
                <a:ext cx="234" cy="484"/>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8" name="Freeform 66"/>
              <p:cNvSpPr>
                <a:spLocks/>
              </p:cNvSpPr>
              <p:nvPr/>
            </p:nvSpPr>
            <p:spPr bwMode="auto">
              <a:xfrm rot="16514248" flipV="1">
                <a:off x="1495" y="1971"/>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19" name="Freeform 67"/>
              <p:cNvSpPr>
                <a:spLocks/>
              </p:cNvSpPr>
              <p:nvPr/>
            </p:nvSpPr>
            <p:spPr bwMode="auto">
              <a:xfrm rot="16514248" flipV="1">
                <a:off x="1505" y="2062"/>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20" name="Freeform 68"/>
              <p:cNvSpPr>
                <a:spLocks/>
              </p:cNvSpPr>
              <p:nvPr/>
            </p:nvSpPr>
            <p:spPr bwMode="auto">
              <a:xfrm rot="16514248" flipV="1">
                <a:off x="1497" y="2144"/>
                <a:ext cx="96" cy="610"/>
              </a:xfrm>
              <a:custGeom>
                <a:avLst/>
                <a:gdLst>
                  <a:gd name="T0" fmla="*/ 344 w 344"/>
                  <a:gd name="T1" fmla="*/ 0 h 722"/>
                  <a:gd name="T2" fmla="*/ 124 w 344"/>
                  <a:gd name="T3" fmla="*/ 128 h 722"/>
                  <a:gd name="T4" fmla="*/ 5 w 344"/>
                  <a:gd name="T5" fmla="*/ 374 h 722"/>
                  <a:gd name="T6" fmla="*/ 97 w 344"/>
                  <a:gd name="T7" fmla="*/ 722 h 722"/>
                </a:gdLst>
                <a:ahLst/>
                <a:cxnLst>
                  <a:cxn ang="0">
                    <a:pos x="T0" y="T1"/>
                  </a:cxn>
                  <a:cxn ang="0">
                    <a:pos x="T2" y="T3"/>
                  </a:cxn>
                  <a:cxn ang="0">
                    <a:pos x="T4" y="T5"/>
                  </a:cxn>
                  <a:cxn ang="0">
                    <a:pos x="T6" y="T7"/>
                  </a:cxn>
                </a:cxnLst>
                <a:rect l="0" t="0" r="r" b="b"/>
                <a:pathLst>
                  <a:path w="344" h="722">
                    <a:moveTo>
                      <a:pt x="344" y="0"/>
                    </a:moveTo>
                    <a:cubicBezTo>
                      <a:pt x="262" y="33"/>
                      <a:pt x="180" y="66"/>
                      <a:pt x="124" y="128"/>
                    </a:cubicBezTo>
                    <a:cubicBezTo>
                      <a:pt x="68" y="190"/>
                      <a:pt x="10" y="275"/>
                      <a:pt x="5" y="374"/>
                    </a:cubicBezTo>
                    <a:cubicBezTo>
                      <a:pt x="0" y="473"/>
                      <a:pt x="48" y="597"/>
                      <a:pt x="97" y="72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21" name="Line 69"/>
              <p:cNvSpPr>
                <a:spLocks noChangeShapeType="1"/>
              </p:cNvSpPr>
              <p:nvPr/>
            </p:nvSpPr>
            <p:spPr bwMode="auto">
              <a:xfrm>
                <a:off x="1665" y="1719"/>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22" name="Line 70"/>
              <p:cNvSpPr>
                <a:spLocks noChangeShapeType="1"/>
              </p:cNvSpPr>
              <p:nvPr/>
            </p:nvSpPr>
            <p:spPr bwMode="auto">
              <a:xfrm>
                <a:off x="1729" y="1720"/>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1623" name="Line 71"/>
              <p:cNvSpPr>
                <a:spLocks noChangeShapeType="1"/>
              </p:cNvSpPr>
              <p:nvPr/>
            </p:nvSpPr>
            <p:spPr bwMode="auto">
              <a:xfrm>
                <a:off x="1784" y="1712"/>
                <a:ext cx="174" cy="43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91625" name="Text Box 73"/>
          <p:cNvSpPr txBox="1">
            <a:spLocks noChangeArrowheads="1"/>
          </p:cNvSpPr>
          <p:nvPr/>
        </p:nvSpPr>
        <p:spPr bwMode="auto">
          <a:xfrm>
            <a:off x="389617" y="3975408"/>
            <a:ext cx="53435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 The aggregates cluster together forming chain-like particles with dimentions up to 50-100 nm</a:t>
            </a:r>
          </a:p>
          <a:p>
            <a:endParaRPr lang="it-IT" altLang="en-US" sz="2400" dirty="0">
              <a:latin typeface="Tahoma" panose="020B0604030504040204" pitchFamily="34" charset="0"/>
              <a:ea typeface="Tahoma" panose="020B0604030504040204" pitchFamily="34" charset="0"/>
              <a:cs typeface="Tahoma" panose="020B0604030504040204" pitchFamily="34" charset="0"/>
            </a:endParaRPr>
          </a:p>
          <a:p>
            <a:r>
              <a:rPr lang="it-IT" altLang="en-US" sz="2400" b="0" dirty="0" smtClean="0">
                <a:latin typeface="Tahoma" panose="020B0604030504040204" pitchFamily="34" charset="0"/>
                <a:ea typeface="Tahoma" panose="020B0604030504040204" pitchFamily="34" charset="0"/>
                <a:cs typeface="Tahoma" panose="020B0604030504040204" pitchFamily="34" charset="0"/>
              </a:rPr>
              <a:t>Other (organic/inorganic) material can deposit on the surface of the aggregates</a:t>
            </a:r>
            <a:endParaRPr lang="it-IT" altLang="en-US" sz="2400" b="0" dirty="0">
              <a:latin typeface="Tahoma" panose="020B0604030504040204" pitchFamily="34" charset="0"/>
              <a:ea typeface="Tahoma" panose="020B0604030504040204" pitchFamily="34" charset="0"/>
              <a:cs typeface="Tahoma" panose="020B0604030504040204" pitchFamily="34" charset="0"/>
            </a:endParaRPr>
          </a:p>
        </p:txBody>
      </p:sp>
      <p:sp>
        <p:nvSpPr>
          <p:cNvPr id="71" name="Titolo 4"/>
          <p:cNvSpPr txBox="1">
            <a:spLocks/>
          </p:cNvSpPr>
          <p:nvPr/>
        </p:nvSpPr>
        <p:spPr>
          <a:xfrm>
            <a:off x="238125" y="45950"/>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2. Clustering/surface growth</a:t>
            </a:r>
            <a:endParaRPr lang="en-GB" altLang="en-US" sz="3500" dirty="0" smtClean="0">
              <a:solidFill>
                <a:srgbClr val="3333FF"/>
              </a:solidFill>
              <a:latin typeface="Tahoma" panose="020B0604030504040204" pitchFamily="34" charset="0"/>
              <a:cs typeface="Tahoma" panose="020B0604030504040204" pitchFamily="34" charset="0"/>
            </a:endParaRPr>
          </a:p>
        </p:txBody>
      </p:sp>
      <p:sp>
        <p:nvSpPr>
          <p:cNvPr id="73" name="Titolo 4"/>
          <p:cNvSpPr txBox="1">
            <a:spLocks/>
          </p:cNvSpPr>
          <p:nvPr/>
        </p:nvSpPr>
        <p:spPr>
          <a:xfrm>
            <a:off x="400050" y="3295326"/>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3. Coagulation</a:t>
            </a:r>
            <a:endParaRPr lang="en-GB" altLang="en-US" sz="3500" dirty="0" smtClean="0">
              <a:solidFill>
                <a:srgbClr val="3333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19171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Why soot forms?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4" name="Connettore diritto 9"/>
          <p:cNvCxnSpPr/>
          <p:nvPr/>
        </p:nvCxnSpPr>
        <p:spPr>
          <a:xfrm>
            <a:off x="613657" y="5973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73"/>
          <p:cNvSpPr txBox="1">
            <a:spLocks noChangeArrowheads="1"/>
          </p:cNvSpPr>
          <p:nvPr/>
        </p:nvSpPr>
        <p:spPr bwMode="auto">
          <a:xfrm>
            <a:off x="238125" y="733042"/>
            <a:ext cx="9001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Soot formation critically depends on the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C/O ratio </a:t>
            </a:r>
            <a:r>
              <a:rPr lang="it-IT" altLang="en-US" sz="2400" b="0" dirty="0" smtClean="0">
                <a:latin typeface="Tahoma" panose="020B0604030504040204" pitchFamily="34" charset="0"/>
                <a:ea typeface="Tahoma" panose="020B0604030504040204" pitchFamily="34" charset="0"/>
                <a:cs typeface="Tahoma" panose="020B0604030504040204" pitchFamily="34" charset="0"/>
              </a:rPr>
              <a:t>during the combustion of hydrocarbon/air mixture.</a:t>
            </a:r>
          </a:p>
        </p:txBody>
      </p:sp>
      <p:pic>
        <p:nvPicPr>
          <p:cNvPr id="2" name="Picture 1"/>
          <p:cNvPicPr>
            <a:picLocks noChangeAspect="1"/>
          </p:cNvPicPr>
          <p:nvPr/>
        </p:nvPicPr>
        <p:blipFill>
          <a:blip r:embed="rId3"/>
          <a:stretch>
            <a:fillRect/>
          </a:stretch>
        </p:blipFill>
        <p:spPr>
          <a:xfrm>
            <a:off x="1115773" y="2356695"/>
            <a:ext cx="7069792" cy="744942"/>
          </a:xfrm>
          <a:prstGeom prst="rect">
            <a:avLst/>
          </a:prstGeom>
        </p:spPr>
      </p:pic>
      <p:sp>
        <p:nvSpPr>
          <p:cNvPr id="16" name="Text Box 73"/>
          <p:cNvSpPr txBox="1">
            <a:spLocks noChangeArrowheads="1"/>
          </p:cNvSpPr>
          <p:nvPr/>
        </p:nvSpPr>
        <p:spPr bwMode="auto">
          <a:xfrm>
            <a:off x="238125" y="1706506"/>
            <a:ext cx="89058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Assuming a mixture with insufficient O</a:t>
            </a:r>
            <a:r>
              <a:rPr lang="it-IT" altLang="en-US" sz="2400" b="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b="0" dirty="0" smtClean="0">
                <a:latin typeface="Tahoma" panose="020B0604030504040204" pitchFamily="34" charset="0"/>
                <a:ea typeface="Tahoma" panose="020B0604030504040204" pitchFamily="34" charset="0"/>
                <a:cs typeface="Tahoma" panose="020B0604030504040204" pitchFamily="34" charset="0"/>
              </a:rPr>
              <a:t> to form CO</a:t>
            </a:r>
            <a:r>
              <a:rPr lang="it-IT" altLang="en-US" sz="2400" b="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b="0" dirty="0" smtClean="0">
                <a:latin typeface="Tahoma" panose="020B0604030504040204" pitchFamily="34" charset="0"/>
                <a:ea typeface="Tahoma" panose="020B0604030504040204" pitchFamily="34" charset="0"/>
                <a:cs typeface="Tahoma" panose="020B0604030504040204" pitchFamily="34" charset="0"/>
              </a:rPr>
              <a:t> but sufficient to form CO, the stochiometry is: </a:t>
            </a:r>
          </a:p>
        </p:txBody>
      </p:sp>
      <p:sp>
        <p:nvSpPr>
          <p:cNvPr id="17" name="Text Box 73"/>
          <p:cNvSpPr txBox="1">
            <a:spLocks noChangeArrowheads="1"/>
          </p:cNvSpPr>
          <p:nvPr/>
        </p:nvSpPr>
        <p:spPr bwMode="auto">
          <a:xfrm>
            <a:off x="1115773" y="3101637"/>
            <a:ext cx="40876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The C/O ratio is C/O=m/2a</a:t>
            </a:r>
          </a:p>
        </p:txBody>
      </p:sp>
      <p:sp>
        <p:nvSpPr>
          <p:cNvPr id="18" name="Text Box 73"/>
          <p:cNvSpPr txBox="1">
            <a:spLocks noChangeArrowheads="1"/>
          </p:cNvSpPr>
          <p:nvPr/>
        </p:nvSpPr>
        <p:spPr bwMode="auto">
          <a:xfrm>
            <a:off x="285891" y="3563302"/>
            <a:ext cx="8905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C/O =1</a:t>
            </a:r>
            <a:r>
              <a:rPr lang="it-IT" altLang="en-US" sz="2400" dirty="0" smtClean="0">
                <a:latin typeface="Tahoma" panose="020B0604030504040204" pitchFamily="34" charset="0"/>
                <a:ea typeface="Tahoma" panose="020B0604030504040204" pitchFamily="34" charset="0"/>
                <a:cs typeface="Tahoma" panose="020B0604030504040204" pitchFamily="34" charset="0"/>
              </a:rPr>
              <a:t>  m-2a=0 and no sooth (C</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s</a:t>
            </a:r>
            <a:r>
              <a:rPr lang="it-IT" altLang="en-US" sz="2400" dirty="0" smtClean="0">
                <a:latin typeface="Tahoma" panose="020B0604030504040204" pitchFamily="34" charset="0"/>
                <a:ea typeface="Tahoma" panose="020B0604030504040204" pitchFamily="34" charset="0"/>
                <a:cs typeface="Tahoma" panose="020B0604030504040204" pitchFamily="34" charset="0"/>
              </a:rPr>
              <a:t>) is formed  </a:t>
            </a:r>
            <a:endParaRPr lang="it-IT" altLang="en-US" sz="24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Text Box 73"/>
          <p:cNvSpPr txBox="1">
            <a:spLocks noChangeArrowheads="1"/>
          </p:cNvSpPr>
          <p:nvPr/>
        </p:nvSpPr>
        <p:spPr bwMode="auto">
          <a:xfrm>
            <a:off x="279066" y="4051362"/>
            <a:ext cx="89058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C/O &lt;1</a:t>
            </a:r>
            <a:r>
              <a:rPr lang="it-IT" altLang="en-US" sz="2400" dirty="0" smtClean="0">
                <a:latin typeface="Tahoma" panose="020B0604030504040204" pitchFamily="34" charset="0"/>
                <a:ea typeface="Tahoma" panose="020B0604030504040204" pitchFamily="34" charset="0"/>
                <a:cs typeface="Tahoma" panose="020B0604030504040204" pitchFamily="34" charset="0"/>
              </a:rPr>
              <a:t>  m&lt;2a and the extra O is used to oxidize CO into CO</a:t>
            </a:r>
            <a:r>
              <a:rPr lang="it-IT" alt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it-IT" altLang="en-US" sz="2400" dirty="0" smtClean="0">
                <a:latin typeface="Tahoma" panose="020B0604030504040204" pitchFamily="34" charset="0"/>
                <a:ea typeface="Tahoma" panose="020B0604030504040204" pitchFamily="34" charset="0"/>
                <a:cs typeface="Tahoma" panose="020B0604030504040204" pitchFamily="34" charset="0"/>
              </a:rPr>
              <a:t> and no sooth is formed</a:t>
            </a:r>
            <a:endParaRPr lang="it-IT" altLang="en-US" sz="24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0" name="Text Box 73"/>
          <p:cNvSpPr txBox="1">
            <a:spLocks noChangeArrowheads="1"/>
          </p:cNvSpPr>
          <p:nvPr/>
        </p:nvSpPr>
        <p:spPr bwMode="auto">
          <a:xfrm>
            <a:off x="292714" y="4868711"/>
            <a:ext cx="8905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For C/O &gt;1</a:t>
            </a:r>
            <a:r>
              <a:rPr lang="it-IT" altLang="en-US" sz="2400" dirty="0" smtClean="0">
                <a:latin typeface="Tahoma" panose="020B0604030504040204" pitchFamily="34" charset="0"/>
                <a:ea typeface="Tahoma" panose="020B0604030504040204" pitchFamily="34" charset="0"/>
                <a:cs typeface="Tahoma" panose="020B0604030504040204" pitchFamily="34" charset="0"/>
              </a:rPr>
              <a:t>  m&gt;2a and sooth is formed</a:t>
            </a:r>
            <a:endParaRPr lang="it-IT" altLang="en-US" sz="24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21" name="Text Box 73"/>
          <p:cNvSpPr txBox="1">
            <a:spLocks noChangeArrowheads="1"/>
          </p:cNvSpPr>
          <p:nvPr/>
        </p:nvSpPr>
        <p:spPr bwMode="auto">
          <a:xfrm>
            <a:off x="333658" y="5470571"/>
            <a:ext cx="83540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smtClean="0">
                <a:solidFill>
                  <a:srgbClr val="0000FF"/>
                </a:solidFill>
                <a:latin typeface="Tahoma" panose="020B0604030504040204" pitchFamily="34" charset="0"/>
                <a:ea typeface="Tahoma" panose="020B0604030504040204" pitchFamily="34" charset="0"/>
                <a:cs typeface="Tahoma" panose="020B0604030504040204" pitchFamily="34" charset="0"/>
              </a:rPr>
              <a:t>To minimize soot formation the HC/air mixture should be air rich </a:t>
            </a:r>
            <a:r>
              <a:rPr lang="it-IT" altLang="en-US" sz="2400" dirty="0" smtClean="0">
                <a:latin typeface="Tahoma" panose="020B0604030504040204" pitchFamily="34" charset="0"/>
                <a:ea typeface="Tahoma" panose="020B0604030504040204" pitchFamily="34" charset="0"/>
                <a:cs typeface="Tahoma" panose="020B0604030504040204" pitchFamily="34" charset="0"/>
              </a:rPr>
              <a:t>(but this decreases the efficiency of the engine)</a:t>
            </a:r>
            <a:endParaRPr lang="it-IT" altLang="en-US" sz="2400" b="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85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Why soot forms?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4" name="Connettore diritto 9"/>
          <p:cNvCxnSpPr/>
          <p:nvPr/>
        </p:nvCxnSpPr>
        <p:spPr>
          <a:xfrm>
            <a:off x="613657" y="5973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73"/>
          <p:cNvSpPr txBox="1">
            <a:spLocks noChangeArrowheads="1"/>
          </p:cNvSpPr>
          <p:nvPr/>
        </p:nvSpPr>
        <p:spPr bwMode="auto">
          <a:xfrm>
            <a:off x="422369" y="880858"/>
            <a:ext cx="9001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Soot formation critically depends on the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fuel composition</a:t>
            </a:r>
          </a:p>
        </p:txBody>
      </p:sp>
      <p:sp>
        <p:nvSpPr>
          <p:cNvPr id="16" name="Text Box 73"/>
          <p:cNvSpPr txBox="1">
            <a:spLocks noChangeArrowheads="1"/>
          </p:cNvSpPr>
          <p:nvPr/>
        </p:nvSpPr>
        <p:spPr bwMode="auto">
          <a:xfrm>
            <a:off x="405815" y="1271621"/>
            <a:ext cx="578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Sooting tendencies are:</a:t>
            </a:r>
          </a:p>
          <a:p>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naphthalenes &gt; benzene &gt; aliphatics</a:t>
            </a:r>
          </a:p>
        </p:txBody>
      </p:sp>
      <p:pic>
        <p:nvPicPr>
          <p:cNvPr id="3" name="Picture 2"/>
          <p:cNvPicPr>
            <a:picLocks noChangeAspect="1"/>
          </p:cNvPicPr>
          <p:nvPr/>
        </p:nvPicPr>
        <p:blipFill>
          <a:blip r:embed="rId3"/>
          <a:stretch>
            <a:fillRect/>
          </a:stretch>
        </p:blipFill>
        <p:spPr>
          <a:xfrm>
            <a:off x="405815" y="2436719"/>
            <a:ext cx="8408203" cy="3462177"/>
          </a:xfrm>
          <a:prstGeom prst="rect">
            <a:avLst/>
          </a:prstGeom>
        </p:spPr>
      </p:pic>
      <p:sp>
        <p:nvSpPr>
          <p:cNvPr id="4" name="Oval 3"/>
          <p:cNvSpPr/>
          <p:nvPr/>
        </p:nvSpPr>
        <p:spPr bwMode="auto">
          <a:xfrm>
            <a:off x="6867652" y="2724403"/>
            <a:ext cx="1946366" cy="53175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4"/>
          <p:cNvSpPr>
            <a:spLocks noChangeShapeType="1"/>
          </p:cNvSpPr>
          <p:nvPr/>
        </p:nvSpPr>
        <p:spPr bwMode="auto">
          <a:xfrm>
            <a:off x="6601522" y="2031716"/>
            <a:ext cx="266131" cy="834513"/>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73"/>
          <p:cNvSpPr txBox="1">
            <a:spLocks noChangeArrowheads="1"/>
          </p:cNvSpPr>
          <p:nvPr/>
        </p:nvSpPr>
        <p:spPr bwMode="auto">
          <a:xfrm>
            <a:off x="6241385" y="1577296"/>
            <a:ext cx="98640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Soot</a:t>
            </a:r>
            <a:endPar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Box 73"/>
          <p:cNvSpPr txBox="1">
            <a:spLocks noChangeArrowheads="1"/>
          </p:cNvSpPr>
          <p:nvPr/>
        </p:nvSpPr>
        <p:spPr bwMode="auto">
          <a:xfrm>
            <a:off x="1046177" y="5458696"/>
            <a:ext cx="1673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1600" dirty="0">
                <a:latin typeface="Tahoma" panose="020B0604030504040204" pitchFamily="34" charset="0"/>
                <a:ea typeface="Tahoma" panose="020B0604030504040204" pitchFamily="34" charset="0"/>
                <a:cs typeface="Tahoma" panose="020B0604030504040204" pitchFamily="34" charset="0"/>
              </a:rPr>
              <a:t>(</a:t>
            </a:r>
            <a:r>
              <a:rPr lang="it-IT" altLang="en-US" sz="1600" dirty="0" smtClean="0">
                <a:latin typeface="Tahoma" panose="020B0604030504040204" pitchFamily="34" charset="0"/>
                <a:ea typeface="Tahoma" panose="020B0604030504040204" pitchFamily="34" charset="0"/>
                <a:cs typeface="Tahoma" panose="020B0604030504040204" pitchFamily="34" charset="0"/>
              </a:rPr>
              <a:t>in fuel)</a:t>
            </a:r>
            <a:endParaRPr lang="it-IT" altLang="en-US" sz="1600" b="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82490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4"/>
          <p:cNvSpPr txBox="1">
            <a:spLocks/>
          </p:cNvSpPr>
          <p:nvPr/>
        </p:nvSpPr>
        <p:spPr>
          <a:xfrm>
            <a:off x="238125" y="-76888"/>
            <a:ext cx="8905875" cy="1014408"/>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Why soot forms?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4" name="Connettore diritto 9"/>
          <p:cNvCxnSpPr/>
          <p:nvPr/>
        </p:nvCxnSpPr>
        <p:spPr>
          <a:xfrm>
            <a:off x="613657" y="59736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Text Box 73"/>
          <p:cNvSpPr txBox="1">
            <a:spLocks noChangeArrowheads="1"/>
          </p:cNvSpPr>
          <p:nvPr/>
        </p:nvSpPr>
        <p:spPr bwMode="auto">
          <a:xfrm>
            <a:off x="422369" y="880858"/>
            <a:ext cx="90014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b="0" dirty="0" smtClean="0">
                <a:latin typeface="Tahoma" panose="020B0604030504040204" pitchFamily="34" charset="0"/>
                <a:ea typeface="Tahoma" panose="020B0604030504040204" pitchFamily="34" charset="0"/>
                <a:cs typeface="Tahoma" panose="020B0604030504040204" pitchFamily="34" charset="0"/>
              </a:rPr>
              <a:t>Soot formation critically depends on the </a:t>
            </a:r>
            <a:r>
              <a:rPr lang="it-IT" altLang="en-US"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type of fuels</a:t>
            </a:r>
          </a:p>
        </p:txBody>
      </p:sp>
      <p:sp>
        <p:nvSpPr>
          <p:cNvPr id="23" name="Text Box 73"/>
          <p:cNvSpPr txBox="1">
            <a:spLocks noChangeArrowheads="1"/>
          </p:cNvSpPr>
          <p:nvPr/>
        </p:nvSpPr>
        <p:spPr bwMode="auto">
          <a:xfrm>
            <a:off x="4626586" y="1606181"/>
            <a:ext cx="98640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500" b="0" dirty="0" smtClean="0">
                <a:solidFill>
                  <a:srgbClr val="FF0000"/>
                </a:solidFill>
                <a:latin typeface="Tahoma" panose="020B0604030504040204" pitchFamily="34" charset="0"/>
                <a:ea typeface="Tahoma" panose="020B0604030504040204" pitchFamily="34" charset="0"/>
                <a:cs typeface="Tahoma" panose="020B0604030504040204" pitchFamily="34" charset="0"/>
              </a:rPr>
              <a:t>Soot</a:t>
            </a:r>
            <a:endParaRPr lang="it-IT" altLang="en-US" sz="25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80970" y="2300269"/>
            <a:ext cx="8420184" cy="3858428"/>
          </a:xfrm>
          <a:prstGeom prst="rect">
            <a:avLst/>
          </a:prstGeom>
        </p:spPr>
      </p:pic>
      <p:sp>
        <p:nvSpPr>
          <p:cNvPr id="4" name="Oval 3"/>
          <p:cNvSpPr/>
          <p:nvPr/>
        </p:nvSpPr>
        <p:spPr bwMode="auto">
          <a:xfrm>
            <a:off x="2483300" y="2576207"/>
            <a:ext cx="1946366" cy="53175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4"/>
          <p:cNvSpPr>
            <a:spLocks noChangeShapeType="1"/>
          </p:cNvSpPr>
          <p:nvPr/>
        </p:nvSpPr>
        <p:spPr bwMode="auto">
          <a:xfrm flipH="1">
            <a:off x="4160794" y="1884338"/>
            <a:ext cx="465792" cy="736718"/>
          </a:xfrm>
          <a:prstGeom prst="line">
            <a:avLst/>
          </a:prstGeom>
          <a:noFill/>
          <a:ln w="381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024776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Primary Organic Carbon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5859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71969" y="1356632"/>
            <a:ext cx="7243973" cy="4307759"/>
          </a:xfrm>
          <a:prstGeom prst="rect">
            <a:avLst/>
          </a:prstGeom>
        </p:spPr>
      </p:pic>
      <p:sp>
        <p:nvSpPr>
          <p:cNvPr id="13" name="Rectangle 12"/>
          <p:cNvSpPr/>
          <p:nvPr/>
        </p:nvSpPr>
        <p:spPr>
          <a:xfrm>
            <a:off x="1692748" y="671824"/>
            <a:ext cx="5658295"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 is extremely varied!!</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stretch>
            <a:fillRect/>
          </a:stretch>
        </p:blipFill>
        <p:spPr>
          <a:xfrm>
            <a:off x="142315" y="6008914"/>
            <a:ext cx="8784748" cy="747126"/>
          </a:xfrm>
          <a:prstGeom prst="rect">
            <a:avLst/>
          </a:prstGeom>
        </p:spPr>
      </p:pic>
      <p:sp>
        <p:nvSpPr>
          <p:cNvPr id="15" name="Text Box 73"/>
          <p:cNvSpPr txBox="1">
            <a:spLocks noChangeArrowheads="1"/>
          </p:cNvSpPr>
          <p:nvPr/>
        </p:nvSpPr>
        <p:spPr bwMode="auto">
          <a:xfrm>
            <a:off x="7162658" y="5202726"/>
            <a:ext cx="1981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ontinue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1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Primary Organic Carbon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5859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92748" y="595622"/>
            <a:ext cx="5658295"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 is extremely varied!!</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4" r="55404"/>
          <a:stretch/>
        </p:blipFill>
        <p:spPr>
          <a:xfrm>
            <a:off x="145249" y="1016346"/>
            <a:ext cx="2423780" cy="4257811"/>
          </a:xfrm>
          <a:prstGeom prst="rect">
            <a:avLst/>
          </a:prstGeom>
        </p:spPr>
      </p:pic>
      <p:pic>
        <p:nvPicPr>
          <p:cNvPr id="7" name="Picture 6"/>
          <p:cNvPicPr>
            <a:picLocks noChangeAspect="1"/>
          </p:cNvPicPr>
          <p:nvPr/>
        </p:nvPicPr>
        <p:blipFill>
          <a:blip r:embed="rId4"/>
          <a:stretch>
            <a:fillRect/>
          </a:stretch>
        </p:blipFill>
        <p:spPr>
          <a:xfrm>
            <a:off x="2819615" y="1101526"/>
            <a:ext cx="2307555" cy="4154876"/>
          </a:xfrm>
          <a:prstGeom prst="rect">
            <a:avLst/>
          </a:prstGeom>
        </p:spPr>
      </p:pic>
      <p:pic>
        <p:nvPicPr>
          <p:cNvPr id="9" name="Picture 8"/>
          <p:cNvPicPr>
            <a:picLocks noChangeAspect="1"/>
          </p:cNvPicPr>
          <p:nvPr/>
        </p:nvPicPr>
        <p:blipFill>
          <a:blip r:embed="rId5"/>
          <a:stretch>
            <a:fillRect/>
          </a:stretch>
        </p:blipFill>
        <p:spPr>
          <a:xfrm>
            <a:off x="5161576" y="978976"/>
            <a:ext cx="2795884" cy="5867271"/>
          </a:xfrm>
          <a:prstGeom prst="rect">
            <a:avLst/>
          </a:prstGeom>
        </p:spPr>
      </p:pic>
      <p:sp>
        <p:nvSpPr>
          <p:cNvPr id="8" name="Text Box 73"/>
          <p:cNvSpPr txBox="1">
            <a:spLocks noChangeArrowheads="1"/>
          </p:cNvSpPr>
          <p:nvPr/>
        </p:nvSpPr>
        <p:spPr bwMode="auto">
          <a:xfrm>
            <a:off x="7351043" y="6272619"/>
            <a:ext cx="1981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ontinue </a:t>
            </a:r>
            <a:r>
              <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endParaRPr lang="it-IT" alt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49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Primary Organic Carbon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5859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92748" y="595622"/>
            <a:ext cx="5658295" cy="430887"/>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Chemical composition is extremely varied!!</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994245" y="1047090"/>
            <a:ext cx="2860143" cy="2753266"/>
          </a:xfrm>
          <a:prstGeom prst="rect">
            <a:avLst/>
          </a:prstGeom>
        </p:spPr>
      </p:pic>
      <p:pic>
        <p:nvPicPr>
          <p:cNvPr id="4" name="Picture 3"/>
          <p:cNvPicPr>
            <a:picLocks noChangeAspect="1"/>
          </p:cNvPicPr>
          <p:nvPr/>
        </p:nvPicPr>
        <p:blipFill>
          <a:blip r:embed="rId4"/>
          <a:stretch>
            <a:fillRect/>
          </a:stretch>
        </p:blipFill>
        <p:spPr>
          <a:xfrm>
            <a:off x="4050600" y="1117167"/>
            <a:ext cx="3417000" cy="5665845"/>
          </a:xfrm>
          <a:prstGeom prst="rect">
            <a:avLst/>
          </a:prstGeom>
        </p:spPr>
      </p:pic>
    </p:spTree>
    <p:extLst>
      <p:ext uri="{BB962C8B-B14F-4D97-AF65-F5344CB8AC3E}">
        <p14:creationId xmlns:p14="http://schemas.microsoft.com/office/powerpoint/2010/main" val="32060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Estimated global annual emissions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585926"/>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956235" y="1001263"/>
            <a:ext cx="7190049" cy="5460725"/>
          </a:xfrm>
          <a:prstGeom prst="rect">
            <a:avLst/>
          </a:prstGeom>
        </p:spPr>
      </p:pic>
      <p:sp>
        <p:nvSpPr>
          <p:cNvPr id="7" name="Rectangle 6"/>
          <p:cNvSpPr/>
          <p:nvPr/>
        </p:nvSpPr>
        <p:spPr>
          <a:xfrm>
            <a:off x="3727783" y="1523450"/>
            <a:ext cx="915992" cy="461665"/>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POA</a:t>
            </a:r>
            <a:endParaRPr lang="it-IT"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68959" y="3418836"/>
            <a:ext cx="1715826" cy="1200329"/>
          </a:xfrm>
          <a:prstGeom prst="rect">
            <a:avLst/>
          </a:prstGeom>
        </p:spPr>
        <p:txBody>
          <a:bodyPr wrap="square">
            <a:spAutoFit/>
          </a:bodyPr>
          <a:lstStyle/>
          <a:p>
            <a:r>
              <a:rPr lang="it-IT"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Gaseous precursors to SOA</a:t>
            </a:r>
            <a:endParaRPr lang="it-IT"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Left Brace 8"/>
          <p:cNvSpPr/>
          <p:nvPr/>
        </p:nvSpPr>
        <p:spPr bwMode="auto">
          <a:xfrm>
            <a:off x="1576552" y="2288496"/>
            <a:ext cx="208233" cy="4014952"/>
          </a:xfrm>
          <a:prstGeom prst="leftBrac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p:nvPr/>
        </p:nvSpPr>
        <p:spPr>
          <a:xfrm>
            <a:off x="389136" y="1888908"/>
            <a:ext cx="2011578" cy="415498"/>
          </a:xfrm>
          <a:prstGeom prst="rect">
            <a:avLst/>
          </a:prstGeom>
        </p:spPr>
        <p:txBody>
          <a:bodyPr wrap="square">
            <a:spAutoFit/>
          </a:bodyPr>
          <a:lstStyle/>
          <a:p>
            <a:r>
              <a:rPr lang="en-US" sz="2100" dirty="0" smtClean="0"/>
              <a:t>45% of EC</a:t>
            </a:r>
            <a:endParaRPr lang="en-US" sz="2100" dirty="0"/>
          </a:p>
        </p:txBody>
      </p:sp>
      <p:sp>
        <p:nvSpPr>
          <p:cNvPr id="11" name="Rectangle 10"/>
          <p:cNvSpPr/>
          <p:nvPr/>
        </p:nvSpPr>
        <p:spPr>
          <a:xfrm>
            <a:off x="81680" y="826771"/>
            <a:ext cx="1874555" cy="800219"/>
          </a:xfrm>
          <a:prstGeom prst="rect">
            <a:avLst/>
          </a:prstGeom>
        </p:spPr>
        <p:txBody>
          <a:bodyPr wrap="square">
            <a:spAutoFit/>
          </a:bodyPr>
          <a:lstStyle/>
          <a:p>
            <a:r>
              <a:rPr lang="en-US" sz="2300" dirty="0" smtClean="0"/>
              <a:t>From </a:t>
            </a:r>
            <a:r>
              <a:rPr lang="en-US" sz="2300" dirty="0" smtClean="0">
                <a:solidFill>
                  <a:srgbClr val="FF0000"/>
                </a:solidFill>
              </a:rPr>
              <a:t>fossil fuel burning</a:t>
            </a:r>
            <a:r>
              <a:rPr lang="en-US" sz="2300" dirty="0" smtClean="0"/>
              <a:t>:</a:t>
            </a:r>
            <a:endParaRPr lang="en-US" sz="2300" dirty="0"/>
          </a:p>
        </p:txBody>
      </p:sp>
      <p:sp>
        <p:nvSpPr>
          <p:cNvPr id="12" name="Rectangle 11"/>
          <p:cNvSpPr/>
          <p:nvPr/>
        </p:nvSpPr>
        <p:spPr>
          <a:xfrm>
            <a:off x="389136" y="1558187"/>
            <a:ext cx="2456934" cy="415498"/>
          </a:xfrm>
          <a:prstGeom prst="rect">
            <a:avLst/>
          </a:prstGeom>
        </p:spPr>
        <p:txBody>
          <a:bodyPr wrap="square">
            <a:spAutoFit/>
          </a:bodyPr>
          <a:lstStyle/>
          <a:p>
            <a:r>
              <a:rPr lang="en-US" sz="2100" dirty="0" smtClean="0"/>
              <a:t>55% of POA</a:t>
            </a:r>
            <a:endParaRPr lang="en-US" sz="2100" dirty="0"/>
          </a:p>
        </p:txBody>
      </p:sp>
    </p:spTree>
    <p:extLst>
      <p:ext uri="{BB962C8B-B14F-4D97-AF65-F5344CB8AC3E}">
        <p14:creationId xmlns:p14="http://schemas.microsoft.com/office/powerpoint/2010/main" val="14526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4"/>
          <p:cNvSpPr>
            <a:spLocks noGrp="1"/>
          </p:cNvSpPr>
          <p:nvPr>
            <p:ph type="title"/>
          </p:nvPr>
        </p:nvSpPr>
        <p:spPr>
          <a:xfrm>
            <a:off x="119063" y="-311638"/>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Aerosols from sea: bubble bursting</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10" name="Connettore diritto 9"/>
          <p:cNvCxnSpPr/>
          <p:nvPr/>
        </p:nvCxnSpPr>
        <p:spPr>
          <a:xfrm>
            <a:off x="534988" y="88890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324" y="1431617"/>
            <a:ext cx="4959352" cy="2438401"/>
          </a:xfrm>
          <a:prstGeom prst="rect">
            <a:avLst/>
          </a:prstGeom>
        </p:spPr>
      </p:pic>
      <p:sp>
        <p:nvSpPr>
          <p:cNvPr id="18" name="Rectangle 17"/>
          <p:cNvSpPr/>
          <p:nvPr/>
        </p:nvSpPr>
        <p:spPr>
          <a:xfrm>
            <a:off x="492585" y="4021581"/>
            <a:ext cx="8532353" cy="1446550"/>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Bubble bursting</a:t>
            </a:r>
            <a:r>
              <a:rPr lang="en-US" sz="2200" dirty="0" smtClean="0">
                <a:latin typeface="Tahoma" panose="020B0604030504040204" pitchFamily="34" charset="0"/>
                <a:ea typeface="Tahoma" panose="020B0604030504040204" pitchFamily="34" charset="0"/>
                <a:cs typeface="Tahoma" panose="020B0604030504040204" pitchFamily="34" charset="0"/>
              </a:rPr>
              <a:t>: air bubble burst generates small (</a:t>
            </a:r>
            <a:r>
              <a:rPr lang="en-US" sz="2200" i="1" dirty="0" smtClean="0">
                <a:latin typeface="Tahoma" panose="020B0604030504040204" pitchFamily="34" charset="0"/>
                <a:ea typeface="Tahoma" panose="020B0604030504040204" pitchFamily="34" charset="0"/>
                <a:cs typeface="Tahoma" panose="020B0604030504040204" pitchFamily="34" charset="0"/>
              </a:rPr>
              <a:t>film droplets </a:t>
            </a:r>
            <a:r>
              <a:rPr lang="en-US" sz="2200" dirty="0" smtClean="0">
                <a:latin typeface="Tahoma" panose="020B0604030504040204" pitchFamily="34" charset="0"/>
                <a:ea typeface="Tahoma" panose="020B0604030504040204" pitchFamily="34" charset="0"/>
                <a:cs typeface="Tahoma" panose="020B0604030504040204" pitchFamily="34" charset="0"/>
              </a:rPr>
              <a:t>5-30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200" dirty="0" smtClean="0">
                <a:latin typeface="Tahoma" panose="020B0604030504040204" pitchFamily="34" charset="0"/>
                <a:ea typeface="Tahoma" panose="020B0604030504040204" pitchFamily="34" charset="0"/>
                <a:cs typeface="Tahoma" panose="020B0604030504040204" pitchFamily="34" charset="0"/>
              </a:rPr>
              <a:t>m) or larger (</a:t>
            </a:r>
            <a:r>
              <a:rPr lang="en-US" sz="2200" i="1" dirty="0" smtClean="0">
                <a:latin typeface="Tahoma" panose="020B0604030504040204" pitchFamily="34" charset="0"/>
                <a:ea typeface="Tahoma" panose="020B0604030504040204" pitchFamily="34" charset="0"/>
                <a:cs typeface="Tahoma" panose="020B0604030504040204" pitchFamily="34" charset="0"/>
              </a:rPr>
              <a:t>jet drops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15% of the air bubble </a:t>
            </a:r>
            <a:r>
              <a:rPr lang="en-US" sz="22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diam</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p>
          <a:p>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Upon water </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evaporation </a:t>
            </a:r>
            <a:r>
              <a:rPr lang="en-US" sz="2200" i="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maritime aerosol </a:t>
            </a:r>
            <a:r>
              <a:rPr lang="en-US" sz="2200" i="1"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particles </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are generated, with diameters 0.3-2</a:t>
            </a:r>
            <a:r>
              <a:rPr lang="en-US" sz="22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a:latin typeface="Tahoma" panose="020B0604030504040204" pitchFamily="34" charset="0"/>
                <a:ea typeface="Tahoma" panose="020B0604030504040204" pitchFamily="34" charset="0"/>
                <a:cs typeface="Tahoma" panose="020B0604030504040204" pitchFamily="34" charset="0"/>
              </a:rPr>
              <a:t>m</a:t>
            </a:r>
            <a:r>
              <a:rPr lang="en-US" sz="2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20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764844" y="5405318"/>
            <a:ext cx="4272845" cy="430887"/>
          </a:xfrm>
          <a:prstGeom prst="rect">
            <a:avLst/>
          </a:prstGeom>
        </p:spPr>
        <p:txBody>
          <a:bodyPr wrap="square">
            <a:spAutoFit/>
          </a:bodyPr>
          <a:lstStyle/>
          <a:p>
            <a:r>
              <a:rPr lang="en-US" sz="2200" dirty="0" err="1" smtClean="0">
                <a:latin typeface="Tahoma" panose="020B0604030504040204" pitchFamily="34" charset="0"/>
                <a:ea typeface="Tahoma" panose="020B0604030504040204" pitchFamily="34" charset="0"/>
                <a:cs typeface="Tahoma" panose="020B0604030504040204" pitchFamily="34" charset="0"/>
              </a:rPr>
              <a:t>NaCl</a:t>
            </a:r>
            <a:r>
              <a:rPr lang="en-US" sz="2200" dirty="0" smtClean="0">
                <a:latin typeface="Tahoma" panose="020B0604030504040204" pitchFamily="34" charset="0"/>
                <a:ea typeface="Tahoma" panose="020B0604030504040204" pitchFamily="34" charset="0"/>
                <a:cs typeface="Tahoma" panose="020B0604030504040204" pitchFamily="34" charset="0"/>
              </a:rPr>
              <a:t>, MgSO</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ahoma" panose="020B0604030504040204" pitchFamily="34" charset="0"/>
                <a:ea typeface="Tahoma" panose="020B0604030504040204" pitchFamily="34" charset="0"/>
                <a:cs typeface="Tahoma" panose="020B0604030504040204" pitchFamily="34" charset="0"/>
              </a:rPr>
              <a:t>KCl</a:t>
            </a:r>
            <a:r>
              <a:rPr lang="en-US" sz="2200" dirty="0" smtClean="0">
                <a:latin typeface="Tahoma" panose="020B0604030504040204" pitchFamily="34" charset="0"/>
                <a:ea typeface="Tahoma" panose="020B0604030504040204" pitchFamily="34" charset="0"/>
                <a:cs typeface="Tahoma" panose="020B0604030504040204" pitchFamily="34" charset="0"/>
              </a:rPr>
              <a:t>, (NH4)</a:t>
            </a:r>
            <a:r>
              <a:rPr lang="en-US" sz="2200" baseline="-25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SO</a:t>
            </a:r>
            <a:r>
              <a:rPr lang="en-US" sz="2200" baseline="-25000" dirty="0" smtClean="0">
                <a:latin typeface="Tahoma" panose="020B0604030504040204" pitchFamily="34" charset="0"/>
                <a:ea typeface="Tahoma" panose="020B0604030504040204" pitchFamily="34" charset="0"/>
                <a:cs typeface="Tahoma" panose="020B0604030504040204" pitchFamily="34" charset="0"/>
              </a:rPr>
              <a:t>4</a:t>
            </a:r>
            <a:r>
              <a:rPr lang="en-US" sz="220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9" name="Down Arrow 8"/>
          <p:cNvSpPr/>
          <p:nvPr/>
        </p:nvSpPr>
        <p:spPr bwMode="auto">
          <a:xfrm>
            <a:off x="5215467" y="5129577"/>
            <a:ext cx="259644" cy="300382"/>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10175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4"/>
          <p:cNvSpPr txBox="1">
            <a:spLocks/>
          </p:cNvSpPr>
          <p:nvPr/>
        </p:nvSpPr>
        <p:spPr>
          <a:xfrm>
            <a:off x="414529" y="1484424"/>
            <a:ext cx="8596882" cy="28559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it-IT" altLang="en-US" sz="2400" dirty="0" smtClean="0">
                <a:solidFill>
                  <a:srgbClr val="0000FF"/>
                </a:solidFill>
                <a:latin typeface="Tahoma" panose="020B0604030504040204" pitchFamily="34" charset="0"/>
                <a:cs typeface="Tahoma" panose="020B0604030504040204" pitchFamily="34" charset="0"/>
              </a:rPr>
              <a:t>Polarity </a:t>
            </a:r>
            <a:r>
              <a:rPr lang="it-IT" altLang="en-US" sz="2400" dirty="0" smtClean="0">
                <a:latin typeface="Tahoma" panose="020B0604030504040204" pitchFamily="34" charset="0"/>
                <a:cs typeface="Tahoma" panose="020B0604030504040204" pitchFamily="34" charset="0"/>
              </a:rPr>
              <a:t>of organic molecules (VOCs) and intermolecular forces</a:t>
            </a:r>
          </a:p>
          <a:p>
            <a:pPr marL="457200" indent="-457200" algn="l">
              <a:buFont typeface="Arial" panose="020B0604020202020204" pitchFamily="34" charset="0"/>
              <a:buChar char="•"/>
            </a:pPr>
            <a:r>
              <a:rPr lang="it-IT" altLang="en-US" sz="2400" dirty="0" smtClean="0">
                <a:latin typeface="Tahoma" panose="020B0604030504040204" pitchFamily="34" charset="0"/>
                <a:cs typeface="Tahoma" panose="020B0604030504040204" pitchFamily="34" charset="0"/>
              </a:rPr>
              <a:t>Effects of the </a:t>
            </a:r>
            <a:r>
              <a:rPr lang="it-IT" altLang="en-US" sz="2400" dirty="0" smtClean="0">
                <a:solidFill>
                  <a:srgbClr val="0000FF"/>
                </a:solidFill>
                <a:latin typeface="Tahoma" panose="020B0604030504040204" pitchFamily="34" charset="0"/>
                <a:cs typeface="Tahoma" panose="020B0604030504040204" pitchFamily="34" charset="0"/>
              </a:rPr>
              <a:t>intermolecular forces </a:t>
            </a:r>
            <a:r>
              <a:rPr lang="it-IT" altLang="en-US" sz="2400" dirty="0" smtClean="0">
                <a:latin typeface="Tahoma" panose="020B0604030504040204" pitchFamily="34" charset="0"/>
                <a:cs typeface="Tahoma" panose="020B0604030504040204" pitchFamily="34" charset="0"/>
              </a:rPr>
              <a:t>on molecular properties (vapour pressure, boling/freezing points, solubility in water</a:t>
            </a:r>
          </a:p>
          <a:p>
            <a:pPr marL="457200" indent="-457200" algn="l">
              <a:buFont typeface="Arial" panose="020B0604020202020204" pitchFamily="34" charset="0"/>
              <a:buChar char="•"/>
            </a:pPr>
            <a:r>
              <a:rPr lang="it-IT" altLang="en-US" sz="2400" dirty="0" smtClean="0">
                <a:latin typeface="Tahoma" panose="020B0604030504040204" pitchFamily="34" charset="0"/>
                <a:cs typeface="Tahoma" panose="020B0604030504040204" pitchFamily="34" charset="0"/>
              </a:rPr>
              <a:t>Principal types of VOCs: hydrocarbons, O-containing organics, N-containing organics</a:t>
            </a:r>
          </a:p>
        </p:txBody>
      </p:sp>
      <p:sp>
        <p:nvSpPr>
          <p:cNvPr id="14" name="Titolo 4"/>
          <p:cNvSpPr txBox="1">
            <a:spLocks/>
          </p:cNvSpPr>
          <p:nvPr/>
        </p:nvSpPr>
        <p:spPr>
          <a:xfrm>
            <a:off x="105536" y="491903"/>
            <a:ext cx="8905875" cy="675529"/>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it-IT" altLang="en-US" sz="3300" dirty="0" smtClean="0">
                <a:solidFill>
                  <a:srgbClr val="3333FF"/>
                </a:solidFill>
                <a:latin typeface="Tahoma" panose="020B0604030504040204" pitchFamily="34" charset="0"/>
                <a:cs typeface="Tahoma" panose="020B0604030504040204" pitchFamily="34" charset="0"/>
              </a:rPr>
              <a:t>For the following concepts:</a:t>
            </a:r>
            <a:endParaRPr lang="en-GB" altLang="en-US" sz="3300" dirty="0" smtClean="0">
              <a:solidFill>
                <a:srgbClr val="3333FF"/>
              </a:solidFill>
              <a:latin typeface="Tahoma" panose="020B0604030504040204" pitchFamily="34" charset="0"/>
              <a:cs typeface="Tahoma" panose="020B0604030504040204" pitchFamily="34" charset="0"/>
            </a:endParaRPr>
          </a:p>
        </p:txBody>
      </p:sp>
      <p:sp>
        <p:nvSpPr>
          <p:cNvPr id="15" name="Titolo 4"/>
          <p:cNvSpPr txBox="1">
            <a:spLocks/>
          </p:cNvSpPr>
          <p:nvPr/>
        </p:nvSpPr>
        <p:spPr>
          <a:xfrm>
            <a:off x="658369" y="5099725"/>
            <a:ext cx="8596882" cy="114257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en-US" sz="3300" dirty="0" smtClean="0">
                <a:solidFill>
                  <a:srgbClr val="0000FF"/>
                </a:solidFill>
                <a:latin typeface="Tahoma" panose="020B0604030504040204" pitchFamily="34" charset="0"/>
                <a:cs typeface="Tahoma" panose="020B0604030504040204" pitchFamily="34" charset="0"/>
              </a:rPr>
              <a:t>see the lecture on «Brief summary of organic chemistry»</a:t>
            </a:r>
            <a:endParaRPr lang="en-GB" altLang="en-US" sz="3300" dirty="0" smtClean="0">
              <a:solidFill>
                <a:srgbClr val="0000FF"/>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59206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413401"/>
            <a:ext cx="890587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S</a:t>
            </a:r>
            <a:r>
              <a:rPr lang="it-IT" altLang="en-US" sz="3500" dirty="0" smtClean="0">
                <a:solidFill>
                  <a:srgbClr val="3333FF"/>
                </a:solidFill>
                <a:latin typeface="Tahoma" panose="020B0604030504040204" pitchFamily="34" charset="0"/>
                <a:cs typeface="Tahoma" panose="020B0604030504040204" pitchFamily="34" charset="0"/>
              </a:rPr>
              <a:t>econdary organic aerosol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r="616"/>
          <a:stretch/>
        </p:blipFill>
        <p:spPr>
          <a:xfrm>
            <a:off x="287664" y="1223350"/>
            <a:ext cx="8468464" cy="5503661"/>
          </a:xfrm>
          <a:prstGeom prst="rect">
            <a:avLst/>
          </a:prstGeom>
        </p:spPr>
      </p:pic>
    </p:spTree>
    <p:extLst>
      <p:ext uri="{BB962C8B-B14F-4D97-AF65-F5344CB8AC3E}">
        <p14:creationId xmlns:p14="http://schemas.microsoft.com/office/powerpoint/2010/main" val="28598408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 of oxidation on vapour pressures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68959" y="1611991"/>
            <a:ext cx="5907588" cy="4790185"/>
          </a:xfrm>
          <a:prstGeom prst="rect">
            <a:avLst/>
          </a:prstGeom>
        </p:spPr>
      </p:pic>
      <p:sp>
        <p:nvSpPr>
          <p:cNvPr id="4" name="Rectangle 3"/>
          <p:cNvSpPr/>
          <p:nvPr/>
        </p:nvSpPr>
        <p:spPr>
          <a:xfrm>
            <a:off x="292643" y="734034"/>
            <a:ext cx="8682191" cy="830997"/>
          </a:xfrm>
          <a:prstGeom prst="rect">
            <a:avLst/>
          </a:prstGeom>
        </p:spPr>
        <p:txBody>
          <a:bodyPr wrap="square">
            <a:spAutoFit/>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Changes to vapor pressure of an organic compound upon</a:t>
            </a:r>
          </a:p>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addition of common functional groups</a:t>
            </a:r>
          </a:p>
        </p:txBody>
      </p:sp>
      <p:sp>
        <p:nvSpPr>
          <p:cNvPr id="7" name="Rectangle 6"/>
          <p:cNvSpPr/>
          <p:nvPr/>
        </p:nvSpPr>
        <p:spPr>
          <a:xfrm>
            <a:off x="6031137" y="1543751"/>
            <a:ext cx="3153805" cy="2123658"/>
          </a:xfrm>
          <a:prstGeom prst="rect">
            <a:avLst/>
          </a:prstGeom>
        </p:spPr>
        <p:txBody>
          <a:bodyPr wrap="square">
            <a:spAutoFit/>
          </a:bodyPr>
          <a:lstStyle/>
          <a:p>
            <a:r>
              <a:rPr 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Addition </a:t>
            </a:r>
            <a:r>
              <a:rPr 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of </a:t>
            </a:r>
            <a:r>
              <a:rPr 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O- containing group </a:t>
            </a:r>
            <a:r>
              <a:rPr 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has a greater effect on </a:t>
            </a:r>
            <a:r>
              <a:rPr lang="en-US" sz="2200" dirty="0" err="1" smtClean="0">
                <a:solidFill>
                  <a:srgbClr val="FF9900"/>
                </a:solidFill>
                <a:latin typeface="Tahoma" panose="020B0604030504040204" pitchFamily="34" charset="0"/>
                <a:ea typeface="Tahoma" panose="020B0604030504040204" pitchFamily="34" charset="0"/>
                <a:cs typeface="Tahoma" panose="020B0604030504040204" pitchFamily="34" charset="0"/>
              </a:rPr>
              <a:t>v.p.</a:t>
            </a:r>
            <a:r>
              <a:rPr 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 </a:t>
            </a:r>
            <a:r>
              <a:rPr 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than </a:t>
            </a:r>
            <a:r>
              <a:rPr 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an increase </a:t>
            </a:r>
            <a:r>
              <a:rPr lang="en-US" sz="2200" dirty="0">
                <a:solidFill>
                  <a:srgbClr val="FF9900"/>
                </a:solidFill>
                <a:latin typeface="Tahoma" panose="020B0604030504040204" pitchFamily="34" charset="0"/>
                <a:ea typeface="Tahoma" panose="020B0604030504040204" pitchFamily="34" charset="0"/>
                <a:cs typeface="Tahoma" panose="020B0604030504040204" pitchFamily="34" charset="0"/>
              </a:rPr>
              <a:t>in the size of the carbon skeleton by one </a:t>
            </a:r>
            <a:r>
              <a:rPr lang="en-US" sz="2200" dirty="0" smtClean="0">
                <a:solidFill>
                  <a:srgbClr val="FF9900"/>
                </a:solidFill>
                <a:latin typeface="Tahoma" panose="020B0604030504040204" pitchFamily="34" charset="0"/>
                <a:ea typeface="Tahoma" panose="020B0604030504040204" pitchFamily="34" charset="0"/>
                <a:cs typeface="Tahoma" panose="020B0604030504040204" pitchFamily="34" charset="0"/>
              </a:rPr>
              <a:t>C atom</a:t>
            </a:r>
            <a:endParaRPr lang="en-US" sz="2200" dirty="0">
              <a:solidFill>
                <a:srgbClr val="FF9900"/>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p:cNvCxnSpPr/>
          <p:nvPr/>
        </p:nvCxnSpPr>
        <p:spPr bwMode="auto">
          <a:xfrm flipH="1">
            <a:off x="5254388" y="2402004"/>
            <a:ext cx="831342" cy="948924"/>
          </a:xfrm>
          <a:prstGeom prst="straightConnector1">
            <a:avLst/>
          </a:prstGeom>
          <a:solidFill>
            <a:schemeClr val="accent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4844956" y="3442050"/>
            <a:ext cx="1240771" cy="1252778"/>
          </a:xfrm>
          <a:prstGeom prst="straightConnector1">
            <a:avLst/>
          </a:prstGeom>
          <a:solidFill>
            <a:schemeClr val="accent1"/>
          </a:solidFill>
          <a:ln w="381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4790364" y="2739681"/>
            <a:ext cx="674978" cy="7898"/>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6031137" y="3769004"/>
            <a:ext cx="3058271" cy="1107996"/>
          </a:xfrm>
          <a:prstGeom prst="rect">
            <a:avLst/>
          </a:prstGeom>
        </p:spPr>
        <p:txBody>
          <a:bodyPr wrap="square">
            <a:spAutoFit/>
          </a:bodyPr>
          <a:lstStyle/>
          <a:p>
            <a:r>
              <a:rPr lang="en-US" sz="22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Ketone+aldehydes</a:t>
            </a:r>
            <a:r>
              <a:rPr lang="en-US" sz="2200" dirty="0" smtClean="0">
                <a:solidFill>
                  <a:srgbClr val="00B050"/>
                </a:solidFill>
                <a:latin typeface="Tahoma" panose="020B0604030504040204" pitchFamily="34" charset="0"/>
                <a:ea typeface="Tahoma" panose="020B0604030504040204" pitchFamily="34" charset="0"/>
                <a:cs typeface="Tahoma" panose="020B0604030504040204" pitchFamily="34" charset="0"/>
              </a:rPr>
              <a:t> have smallest effects (due to low polarity) </a:t>
            </a:r>
            <a:endParaRPr lang="en-US" sz="22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031137" y="4978596"/>
            <a:ext cx="3262987" cy="1785104"/>
          </a:xfrm>
          <a:prstGeom prst="rect">
            <a:avLst/>
          </a:prstGeom>
        </p:spPr>
        <p:txBody>
          <a:bodyPr wrap="square">
            <a:spAutoFit/>
          </a:bodyPr>
          <a:lstStyle/>
          <a:p>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Addition reactions of polar groups,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with little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C-C fragmentation,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are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most </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likely to lead to </a:t>
            </a:r>
            <a:r>
              <a:rPr lang="en-US"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82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Effect of oxidation on vapour pressures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81117" y="823340"/>
            <a:ext cx="7977791" cy="5611463"/>
          </a:xfrm>
          <a:prstGeom prst="rect">
            <a:avLst/>
          </a:prstGeom>
        </p:spPr>
      </p:pic>
    </p:spTree>
    <p:extLst>
      <p:ext uri="{BB962C8B-B14F-4D97-AF65-F5344CB8AC3E}">
        <p14:creationId xmlns:p14="http://schemas.microsoft.com/office/powerpoint/2010/main" val="20437061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a:solidFill>
                  <a:srgbClr val="3333FF"/>
                </a:solidFill>
                <a:latin typeface="Tahoma" panose="020B0604030504040204" pitchFamily="34" charset="0"/>
                <a:cs typeface="Tahoma" panose="020B0604030504040204" pitchFamily="34" charset="0"/>
              </a:rPr>
              <a:t>S</a:t>
            </a:r>
            <a:r>
              <a:rPr lang="it-IT" altLang="en-US" sz="3500" dirty="0" smtClean="0">
                <a:solidFill>
                  <a:srgbClr val="3333FF"/>
                </a:solidFill>
                <a:latin typeface="Tahoma" panose="020B0604030504040204" pitchFamily="34" charset="0"/>
                <a:cs typeface="Tahoma" panose="020B0604030504040204" pitchFamily="34" charset="0"/>
              </a:rPr>
              <a:t>econdary organic aerosol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2000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8959" y="652746"/>
            <a:ext cx="6573644" cy="4636094"/>
          </a:xfrm>
          <a:prstGeom prst="rect">
            <a:avLst/>
          </a:prstGeom>
        </p:spPr>
      </p:pic>
      <p:pic>
        <p:nvPicPr>
          <p:cNvPr id="3" name="Picture 2"/>
          <p:cNvPicPr>
            <a:picLocks noChangeAspect="1"/>
          </p:cNvPicPr>
          <p:nvPr/>
        </p:nvPicPr>
        <p:blipFill>
          <a:blip r:embed="rId4"/>
          <a:stretch>
            <a:fillRect/>
          </a:stretch>
        </p:blipFill>
        <p:spPr>
          <a:xfrm>
            <a:off x="5425872" y="3695474"/>
            <a:ext cx="3718128" cy="3105230"/>
          </a:xfrm>
          <a:prstGeom prst="rect">
            <a:avLst/>
          </a:prstGeom>
        </p:spPr>
      </p:pic>
      <p:sp>
        <p:nvSpPr>
          <p:cNvPr id="7" name="Rectangle 6"/>
          <p:cNvSpPr/>
          <p:nvPr/>
        </p:nvSpPr>
        <p:spPr>
          <a:xfrm>
            <a:off x="297617" y="5181632"/>
            <a:ext cx="4899597" cy="1569660"/>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Fraction (F) of the oxidation product in the particle phase increases with decreasing of the </a:t>
            </a:r>
            <a:r>
              <a:rPr lang="en-US"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vapour</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pressure of the substance</a:t>
            </a: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ight Arrow 3"/>
          <p:cNvSpPr/>
          <p:nvPr/>
        </p:nvSpPr>
        <p:spPr bwMode="auto">
          <a:xfrm>
            <a:off x="4673623" y="5472977"/>
            <a:ext cx="637920" cy="364726"/>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99535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9887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Oxidation mechanisms of generic VOC</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20688"/>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7" name="Picture 2" descr="Risultati immagini per formation of secondary carbonyl compounds in the atm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63825"/>
            <a:ext cx="6480720" cy="596428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4"/>
          <p:cNvSpPr/>
          <p:nvPr/>
        </p:nvSpPr>
        <p:spPr>
          <a:xfrm>
            <a:off x="971600" y="1568405"/>
            <a:ext cx="1872208" cy="492443"/>
          </a:xfrm>
          <a:prstGeom prst="rect">
            <a:avLst/>
          </a:prstGeom>
        </p:spPr>
        <p:txBody>
          <a:bodyPr wrap="square">
            <a:spAutoFit/>
          </a:bodyPr>
          <a:lstStyle/>
          <a:p>
            <a:r>
              <a:rPr lang="it-IT"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oxidation</a:t>
            </a:r>
            <a:endParaRPr lang="it-IT" sz="26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555776" y="1520147"/>
            <a:ext cx="576064" cy="492443"/>
          </a:xfrm>
          <a:prstGeom prst="rect">
            <a:avLst/>
          </a:prstGeom>
          <a:noFill/>
          <a:ln w="28575">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4913" y="1739716"/>
            <a:ext cx="5431583" cy="830997"/>
          </a:xfrm>
          <a:prstGeom prst="rect">
            <a:avLst/>
          </a:prstGeom>
          <a:ln w="38100">
            <a:solidFill>
              <a:srgbClr val="00B050"/>
            </a:solidFill>
          </a:ln>
        </p:spPr>
        <p:txBody>
          <a:bodyPr wrap="square">
            <a:spAutoFit/>
          </a:bodyPr>
          <a:lstStyle/>
          <a:p>
            <a:pPr eaLnBrk="0" fontAlgn="base" hangingPunct="0">
              <a:spcBef>
                <a:spcPct val="30000"/>
              </a:spcBef>
              <a:spcAft>
                <a:spcPct val="0"/>
              </a:spcAft>
              <a:defRPr/>
            </a:pPr>
            <a:r>
              <a:rPr lang="en-US" sz="2400" dirty="0" smtClean="0">
                <a:latin typeface="Tahoma" panose="020B0604030504040204" pitchFamily="34" charset="0"/>
                <a:ea typeface="Tahoma" panose="020B0604030504040204" pitchFamily="34" charset="0"/>
                <a:cs typeface="Tahoma" panose="020B0604030504040204" pitchFamily="34" charset="0"/>
              </a:rPr>
              <a:t>Contributes at night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(strong </a:t>
            </a:r>
            <a:r>
              <a:rPr lang="en-US" sz="2400" dirty="0">
                <a:latin typeface="Tahoma" panose="020B0604030504040204" pitchFamily="34" charset="0"/>
                <a:ea typeface="Tahoma" panose="020B0604030504040204" pitchFamily="34" charset="0"/>
                <a:cs typeface="Tahoma" panose="020B0604030504040204" pitchFamily="34" charset="0"/>
              </a:rPr>
              <a:t>absorption </a:t>
            </a:r>
            <a:r>
              <a:rPr lang="en-US" sz="2400" dirty="0" smtClean="0">
                <a:latin typeface="Tahoma" panose="020B0604030504040204" pitchFamily="34" charset="0"/>
                <a:ea typeface="Tahoma" panose="020B0604030504040204" pitchFamily="34" charset="0"/>
                <a:cs typeface="Tahoma" panose="020B0604030504040204" pitchFamily="34" charset="0"/>
              </a:rPr>
              <a:t>in </a:t>
            </a:r>
            <a:r>
              <a:rPr lang="en-US" sz="2400" dirty="0">
                <a:latin typeface="Tahoma" panose="020B0604030504040204" pitchFamily="34" charset="0"/>
                <a:ea typeface="Tahoma" panose="020B0604030504040204" pitchFamily="34" charset="0"/>
                <a:cs typeface="Tahoma" panose="020B0604030504040204" pitchFamily="34" charset="0"/>
              </a:rPr>
              <a:t>the visible </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photodissociation</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005471" y="764704"/>
            <a:ext cx="4778997" cy="830997"/>
          </a:xfrm>
          <a:prstGeom prst="rect">
            <a:avLst/>
          </a:prstGeom>
          <a:ln w="38100">
            <a:solidFill>
              <a:srgbClr val="FF0000"/>
            </a:solidFill>
          </a:ln>
        </p:spPr>
        <p:txBody>
          <a:bodyPr wrap="square">
            <a:spAutoFit/>
          </a:bodyPr>
          <a:lstStyle/>
          <a:p>
            <a:pPr eaLnBrk="0" fontAlgn="base" hangingPunct="0">
              <a:spcBef>
                <a:spcPct val="30000"/>
              </a:spcBef>
              <a:spcAft>
                <a:spcPct val="0"/>
              </a:spcAft>
              <a:defRPr/>
            </a:pPr>
            <a:r>
              <a:rPr lang="en-US" sz="2400" dirty="0" smtClean="0">
                <a:latin typeface="Tahoma" panose="020B0604030504040204" pitchFamily="34" charset="0"/>
                <a:ea typeface="Tahoma" panose="020B0604030504040204" pitchFamily="34" charset="0"/>
                <a:cs typeface="Tahoma" panose="020B0604030504040204" pitchFamily="34" charset="0"/>
              </a:rPr>
              <a:t>major </a:t>
            </a:r>
            <a:r>
              <a:rPr lang="en-US" sz="2400" dirty="0">
                <a:latin typeface="Tahoma" panose="020B0604030504040204" pitchFamily="34" charset="0"/>
                <a:ea typeface="Tahoma" panose="020B0604030504040204" pitchFamily="34" charset="0"/>
                <a:cs typeface="Tahoma" panose="020B0604030504040204" pitchFamily="34" charset="0"/>
              </a:rPr>
              <a:t>recognized </a:t>
            </a:r>
            <a:r>
              <a:rPr lang="en-US" sz="2400" dirty="0" smtClean="0">
                <a:latin typeface="Tahoma" panose="020B0604030504040204" pitchFamily="34" charset="0"/>
                <a:ea typeface="Tahoma" panose="020B0604030504040204" pitchFamily="34" charset="0"/>
                <a:cs typeface="Tahoma" panose="020B0604030504040204" pitchFamily="34" charset="0"/>
              </a:rPr>
              <a:t>oxidants during daytime (photolytic generation)</a:t>
            </a:r>
            <a:endParaRPr lang="en-US" sz="24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flipV="1">
            <a:off x="3131840" y="1180202"/>
            <a:ext cx="792088" cy="481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13200" y="2570713"/>
            <a:ext cx="2823296" cy="830997"/>
          </a:xfrm>
          <a:prstGeom prst="rect">
            <a:avLst/>
          </a:prstGeom>
          <a:ln w="38100">
            <a:solidFill>
              <a:srgbClr val="00B050"/>
            </a:solidFill>
          </a:ln>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 formation:</a:t>
            </a:r>
          </a:p>
          <a:p>
            <a:r>
              <a:rPr lang="en-US" sz="2400" dirty="0" smtClean="0">
                <a:latin typeface="Tahoma" panose="020B0604030504040204" pitchFamily="34" charset="0"/>
                <a:ea typeface="Tahoma" panose="020B0604030504040204" pitchFamily="34" charset="0"/>
                <a:cs typeface="Tahoma" panose="020B0604030504040204" pitchFamily="34" charset="0"/>
              </a:rPr>
              <a:t>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 </a:t>
            </a:r>
            <a:r>
              <a:rPr lang="en-US" sz="24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400" dirty="0" smtClean="0">
                <a:latin typeface="Tahoma" panose="020B0604030504040204" pitchFamily="34" charset="0"/>
                <a:ea typeface="Tahoma" panose="020B0604030504040204" pitchFamily="34" charset="0"/>
                <a:cs typeface="Tahoma" panose="020B0604030504040204" pitchFamily="34" charset="0"/>
              </a:rPr>
              <a:t> NO</a:t>
            </a:r>
            <a:r>
              <a:rPr lang="en-US" sz="2400" baseline="-25000" dirty="0" smtClean="0">
                <a:latin typeface="Tahoma" panose="020B0604030504040204" pitchFamily="34" charset="0"/>
                <a:ea typeface="Tahoma" panose="020B0604030504040204" pitchFamily="34" charset="0"/>
                <a:cs typeface="Tahoma" panose="020B0604030504040204" pitchFamily="34" charset="0"/>
              </a:rPr>
              <a:t>3</a:t>
            </a:r>
            <a:r>
              <a:rPr lang="en-US" sz="2400" dirty="0" smtClean="0">
                <a:latin typeface="Tahoma" panose="020B0604030504040204" pitchFamily="34" charset="0"/>
                <a:ea typeface="Tahoma" panose="020B0604030504040204" pitchFamily="34" charset="0"/>
                <a:cs typeface="Tahoma" panose="020B0604030504040204" pitchFamily="34" charset="0"/>
              </a:rPr>
              <a:t>+O</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endParaRPr lang="en-US" sz="2400" baseline="-25000" dirty="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Arrow Connector 12"/>
          <p:cNvCxnSpPr/>
          <p:nvPr/>
        </p:nvCxnSpPr>
        <p:spPr>
          <a:xfrm>
            <a:off x="3064024" y="2087961"/>
            <a:ext cx="499864" cy="21707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7353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Oxidation rates for organic species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1767117"/>
            <a:ext cx="9144000" cy="3204040"/>
          </a:xfrm>
          <a:prstGeom prst="rect">
            <a:avLst/>
          </a:prstGeom>
        </p:spPr>
      </p:pic>
    </p:spTree>
    <p:extLst>
      <p:ext uri="{BB962C8B-B14F-4D97-AF65-F5344CB8AC3E}">
        <p14:creationId xmlns:p14="http://schemas.microsoft.com/office/powerpoint/2010/main" val="37345240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6"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92605" y="745019"/>
            <a:ext cx="7134276" cy="5043496"/>
          </a:xfrm>
          <a:prstGeom prst="rect">
            <a:avLst/>
          </a:prstGeom>
        </p:spPr>
      </p:pic>
      <p:pic>
        <p:nvPicPr>
          <p:cNvPr id="4" name="Picture 3"/>
          <p:cNvPicPr>
            <a:picLocks noChangeAspect="1"/>
          </p:cNvPicPr>
          <p:nvPr/>
        </p:nvPicPr>
        <p:blipFill>
          <a:blip r:embed="rId4"/>
          <a:stretch>
            <a:fillRect/>
          </a:stretch>
        </p:blipFill>
        <p:spPr>
          <a:xfrm>
            <a:off x="2823531" y="5780404"/>
            <a:ext cx="3729097" cy="342558"/>
          </a:xfrm>
          <a:prstGeom prst="rect">
            <a:avLst/>
          </a:prstGeom>
        </p:spPr>
      </p:pic>
      <p:sp>
        <p:nvSpPr>
          <p:cNvPr id="7" name="TextBox 6"/>
          <p:cNvSpPr txBox="1"/>
          <p:nvPr/>
        </p:nvSpPr>
        <p:spPr>
          <a:xfrm>
            <a:off x="2754221" y="3529316"/>
            <a:ext cx="577402" cy="938719"/>
          </a:xfrm>
          <a:prstGeom prst="rect">
            <a:avLst/>
          </a:prstGeom>
          <a:noFill/>
        </p:spPr>
        <p:txBody>
          <a:bodyPr wrap="none" rtlCol="0">
            <a:spAutoFit/>
          </a:bodyPr>
          <a:lstStyle/>
          <a:p>
            <a:r>
              <a:rPr lang="it-IT" sz="5500" dirty="0" smtClean="0">
                <a:solidFill>
                  <a:srgbClr val="FF0000"/>
                </a:solidFill>
              </a:rPr>
              <a:t>?</a:t>
            </a:r>
            <a:endParaRPr lang="en-US" sz="5500" dirty="0">
              <a:solidFill>
                <a:srgbClr val="FF0000"/>
              </a:solidFill>
            </a:endParaRPr>
          </a:p>
        </p:txBody>
      </p:sp>
      <p:sp>
        <p:nvSpPr>
          <p:cNvPr id="9" name="Rectangle 8"/>
          <p:cNvSpPr/>
          <p:nvPr/>
        </p:nvSpPr>
        <p:spPr>
          <a:xfrm>
            <a:off x="484884" y="6101942"/>
            <a:ext cx="8821486" cy="830997"/>
          </a:xfrm>
          <a:prstGeom prst="rect">
            <a:avLst/>
          </a:prstGeom>
        </p:spPr>
        <p:txBody>
          <a:bodyPr wrap="square">
            <a:spAutoFit/>
          </a:bodyPr>
          <a:lstStyle/>
          <a:p>
            <a:r>
              <a:rPr lang="en-US" sz="2300" dirty="0" smtClean="0"/>
              <a:t>nucleation </a:t>
            </a:r>
            <a:r>
              <a:rPr lang="en-US" sz="2300" dirty="0"/>
              <a:t>takes place at sizes below the detection limit of traditional instruments </a:t>
            </a:r>
            <a:endParaRPr lang="en-US" sz="23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95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4883" y="1706483"/>
            <a:ext cx="7974609" cy="3837705"/>
          </a:xfrm>
          <a:prstGeom prst="rect">
            <a:avLst/>
          </a:prstGeom>
        </p:spPr>
      </p:pic>
      <p:sp>
        <p:nvSpPr>
          <p:cNvPr id="5" name="Rectangle 4"/>
          <p:cNvSpPr/>
          <p:nvPr/>
        </p:nvSpPr>
        <p:spPr>
          <a:xfrm>
            <a:off x="676341" y="5506726"/>
            <a:ext cx="7882568" cy="1200329"/>
          </a:xfrm>
          <a:prstGeom prst="rect">
            <a:avLst/>
          </a:prstGeom>
        </p:spPr>
        <p:txBody>
          <a:bodyPr wrap="square">
            <a:sp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Nucleation </a:t>
            </a:r>
            <a:r>
              <a:rPr lang="en-US" sz="2400" dirty="0">
                <a:latin typeface="Tahoma" panose="020B0604030504040204" pitchFamily="34" charset="0"/>
                <a:ea typeface="Tahoma" panose="020B0604030504040204" pitchFamily="34" charset="0"/>
                <a:cs typeface="Tahoma" panose="020B0604030504040204" pitchFamily="34" charset="0"/>
              </a:rPr>
              <a:t>and subsequent growth process for atmospheric binary homogeneous nucleation of H</a:t>
            </a:r>
            <a:r>
              <a:rPr lang="en-US" sz="2400" baseline="-250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SO</a:t>
            </a:r>
            <a:r>
              <a:rPr lang="en-US" sz="2400" baseline="-25000" dirty="0">
                <a:latin typeface="Tahoma" panose="020B0604030504040204" pitchFamily="34" charset="0"/>
                <a:ea typeface="Tahoma" panose="020B0604030504040204" pitchFamily="34" charset="0"/>
                <a:cs typeface="Tahoma" panose="020B0604030504040204" pitchFamily="34" charset="0"/>
              </a:rPr>
              <a:t>4</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dirty="0" smtClean="0">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itolo 4"/>
          <p:cNvSpPr>
            <a:spLocks noGrp="1"/>
          </p:cNvSpPr>
          <p:nvPr>
            <p:ph type="title"/>
          </p:nvPr>
        </p:nvSpPr>
        <p:spPr>
          <a:xfrm>
            <a:off x="68959" y="-395113"/>
            <a:ext cx="8905875" cy="1325563"/>
          </a:xfrm>
        </p:spPr>
        <p:txBody>
          <a:bodyPr/>
          <a:lstStyle/>
          <a:p>
            <a:pPr eaLnBrk="1" hangingPunct="1"/>
            <a:r>
              <a:rPr lang="it-IT" altLang="en-US" sz="3500" dirty="0" smtClean="0">
                <a:solidFill>
                  <a:srgbClr val="3333FF"/>
                </a:solidFill>
                <a:latin typeface="Tahoma" panose="020B0604030504040204" pitchFamily="34" charset="0"/>
                <a:cs typeface="Tahoma" panose="020B0604030504040204" pitchFamily="34" charset="0"/>
              </a:rPr>
              <a:t>New particle formation models</a:t>
            </a:r>
            <a:endParaRPr lang="en-GB" altLang="en-US" sz="3500" dirty="0" smtClean="0">
              <a:solidFill>
                <a:srgbClr val="3333FF"/>
              </a:solidFill>
              <a:latin typeface="Tahoma" panose="020B0604030504040204" pitchFamily="34" charset="0"/>
              <a:cs typeface="Tahoma" panose="020B0604030504040204" pitchFamily="34" charset="0"/>
            </a:endParaRPr>
          </a:p>
        </p:txBody>
      </p:sp>
      <p:cxnSp>
        <p:nvCxnSpPr>
          <p:cNvPr id="7" name="Connettore diritto 9"/>
          <p:cNvCxnSpPr/>
          <p:nvPr/>
        </p:nvCxnSpPr>
        <p:spPr>
          <a:xfrm>
            <a:off x="484884" y="682635"/>
            <a:ext cx="8074025" cy="0"/>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42562" y="791829"/>
            <a:ext cx="7882568" cy="830997"/>
          </a:xfrm>
          <a:prstGeom prst="rect">
            <a:avLst/>
          </a:prstGeom>
        </p:spPr>
        <p:txBody>
          <a:bodyPr wrap="square">
            <a:spAutoFit/>
          </a:bodyPr>
          <a:lstStyle/>
          <a:p>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a:t>
            </a:r>
            <a:r>
              <a:rPr lang="en-US" sz="2400"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rPr>
              <a:t>4</a:t>
            </a:r>
            <a:r>
              <a:rPr lang="en-US"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is a major driver</a:t>
            </a:r>
            <a:r>
              <a:rPr lang="en-US" sz="2400" dirty="0" smtClean="0">
                <a:latin typeface="Tahoma" panose="020B0604030504040204" pitchFamily="34" charset="0"/>
                <a:ea typeface="Tahoma" panose="020B0604030504040204" pitchFamily="34" charset="0"/>
                <a:cs typeface="Tahoma" panose="020B0604030504040204" pitchFamily="34" charset="0"/>
              </a:rPr>
              <a:t> of the first steps of New Particle Formation (NPF)</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067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52285</TotalTime>
  <Words>14012</Words>
  <Application>Microsoft Office PowerPoint</Application>
  <PresentationFormat>On-screen Show (4:3)</PresentationFormat>
  <Paragraphs>1180</Paragraphs>
  <Slides>115</Slides>
  <Notes>108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115</vt:i4>
      </vt:variant>
    </vt:vector>
  </HeadingPairs>
  <TitlesOfParts>
    <vt:vector size="126" baseType="lpstr">
      <vt:lpstr>Arial</vt:lpstr>
      <vt:lpstr>Calibri</vt:lpstr>
      <vt:lpstr>inherit</vt:lpstr>
      <vt:lpstr>Myriad Pro</vt:lpstr>
      <vt:lpstr>Symbol</vt:lpstr>
      <vt:lpstr>Tahoma</vt:lpstr>
      <vt:lpstr>Times New Roman</vt:lpstr>
      <vt:lpstr>Struttura predefinita</vt:lpstr>
      <vt:lpstr>Image</vt:lpstr>
      <vt:lpstr>Equation</vt:lpstr>
      <vt:lpstr>ISIS/Draw Sketch</vt:lpstr>
      <vt:lpstr>University of Trento Master of Science in Environmental Meteorology https://international.unitn.it/environmental-meteorology</vt:lpstr>
      <vt:lpstr>Bibliography</vt:lpstr>
      <vt:lpstr>Atmospheric particles: definitions &amp; terminology</vt:lpstr>
      <vt:lpstr>More on terminology</vt:lpstr>
      <vt:lpstr>More on terminology</vt:lpstr>
      <vt:lpstr>Aerosols</vt:lpstr>
      <vt:lpstr>Genesis (+transformation and sinks)</vt:lpstr>
      <vt:lpstr>Origin: aerosol sources</vt:lpstr>
      <vt:lpstr>Aerosols from sea: bubble bursting</vt:lpstr>
      <vt:lpstr>Global emission source strengths (Tg year-1)</vt:lpstr>
      <vt:lpstr>Sources and trends: the EU situation</vt:lpstr>
      <vt:lpstr>Terms and sampling techniques</vt:lpstr>
      <vt:lpstr>PM10 and PM2.5</vt:lpstr>
      <vt:lpstr>Effects of atmospheric aerosols</vt:lpstr>
      <vt:lpstr>Effects of particulate matter </vt:lpstr>
      <vt:lpstr>Health effects: direct</vt:lpstr>
      <vt:lpstr>Health effects: direct</vt:lpstr>
      <vt:lpstr>The Great Smog of London 1952</vt:lpstr>
      <vt:lpstr>Health effects: indirect</vt:lpstr>
      <vt:lpstr>Effects: interaction with e.m. radiation</vt:lpstr>
      <vt:lpstr>Effects: interaction with e.m. radiation</vt:lpstr>
      <vt:lpstr>Effects: interaction with e.m. radiation</vt:lpstr>
      <vt:lpstr>Effects on visibility</vt:lpstr>
      <vt:lpstr>Effects on climate</vt:lpstr>
      <vt:lpstr>Effects on climate</vt:lpstr>
      <vt:lpstr>Effects on climate</vt:lpstr>
      <vt:lpstr>Effects on climate</vt:lpstr>
      <vt:lpstr>Physical and chemical properties</vt:lpstr>
      <vt:lpstr>Shape and dimensions</vt:lpstr>
      <vt:lpstr>Shape and dimensions</vt:lpstr>
      <vt:lpstr>Shape and dimensions</vt:lpstr>
      <vt:lpstr>Aerosol diameters</vt:lpstr>
      <vt:lpstr>Stokes equivalent diameter</vt:lpstr>
      <vt:lpstr>Aerodynamic equivalent diameter</vt:lpstr>
      <vt:lpstr>Aerosol diameters</vt:lpstr>
      <vt:lpstr>Aerosol size distributions</vt:lpstr>
      <vt:lpstr>Production, growth and removal</vt:lpstr>
      <vt:lpstr>Secondary particles production</vt:lpstr>
      <vt:lpstr>Production, growth and removal</vt:lpstr>
      <vt:lpstr>Particle number size distributions</vt:lpstr>
      <vt:lpstr>Aerosol size distribution functions</vt:lpstr>
      <vt:lpstr>Logarithmic scale based distributions</vt:lpstr>
      <vt:lpstr>Logarithmic scale based distributions</vt:lpstr>
      <vt:lpstr>Logarithmic scale based distributions</vt:lpstr>
      <vt:lpstr>Logarithmic scale based distributions</vt:lpstr>
      <vt:lpstr>Surface area, volume and mass distributions</vt:lpstr>
      <vt:lpstr>Surface area, volume and mass distributions</vt:lpstr>
      <vt:lpstr>Surface area, volume and mass distributions</vt:lpstr>
      <vt:lpstr>Mathematical description of size distribution</vt:lpstr>
      <vt:lpstr>What about a log normal distribution?</vt:lpstr>
      <vt:lpstr>Size distributions of aerosols: modes</vt:lpstr>
      <vt:lpstr>Size distributions of aerosols: modes</vt:lpstr>
      <vt:lpstr>Modes and formation dynamics</vt:lpstr>
      <vt:lpstr>Modes in number distributions</vt:lpstr>
      <vt:lpstr>Modes in number distributions</vt:lpstr>
      <vt:lpstr>Aerosol distributions in various atmospheres</vt:lpstr>
      <vt:lpstr>Aerosol distributions in various atmospheres</vt:lpstr>
      <vt:lpstr>Chemical composition</vt:lpstr>
      <vt:lpstr>Chemical composition</vt:lpstr>
      <vt:lpstr>PowerPoint Presentation</vt:lpstr>
      <vt:lpstr>PowerPoint Presentation</vt:lpstr>
      <vt:lpstr>Formation of H2SO4 and sulphates (SO42-)</vt:lpstr>
      <vt:lpstr>Formation of HNO3 and nitrates (NO3-)</vt:lpstr>
      <vt:lpstr>PowerPoint Presentation</vt:lpstr>
      <vt:lpstr>PowerPoint Presentation</vt:lpstr>
      <vt:lpstr>PowerPoint Presentation</vt:lpstr>
      <vt:lpstr>PowerPoint Presentation</vt:lpstr>
      <vt:lpstr>PowerPoint Presentation</vt:lpstr>
      <vt:lpstr>Organic aerosols</vt:lpstr>
      <vt:lpstr>Primary and secondary organic aerosols</vt:lpstr>
      <vt:lpstr>Organic, elemental and carbonate C</vt:lpstr>
      <vt:lpstr>Elemental carbon</vt:lpstr>
      <vt:lpstr>Elemental carbon, OC and soot</vt:lpstr>
      <vt:lpstr>Elemental carbon, OC and soot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Organic Carbon</vt:lpstr>
      <vt:lpstr>Primary Organic Carbon</vt:lpstr>
      <vt:lpstr>Primary Organic Carbon</vt:lpstr>
      <vt:lpstr>Estimated global annual emissions</vt:lpstr>
      <vt:lpstr>PowerPoint Presentation</vt:lpstr>
      <vt:lpstr>Secondary organic aerosol formation</vt:lpstr>
      <vt:lpstr>Effect of oxidation on vapour pressures</vt:lpstr>
      <vt:lpstr>Effect of oxidation on vapour pressures</vt:lpstr>
      <vt:lpstr>Secondary organic aerosol formation</vt:lpstr>
      <vt:lpstr>PowerPoint Presentation</vt:lpstr>
      <vt:lpstr>Oxidation mechanisms of generic VOC</vt:lpstr>
      <vt:lpstr>Oxidation rates for organic species</vt:lpstr>
      <vt:lpstr>New particle formation</vt:lpstr>
      <vt:lpstr>New particle formation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Secondary organic aerosol formation</vt:lpstr>
      <vt:lpstr>Life-cycle of atmospheric particles</vt:lpstr>
      <vt:lpstr>Chemical composition</vt:lpstr>
      <vt:lpstr>PowerPoint Presentation</vt:lpstr>
      <vt:lpstr>PowerPoint Presentation</vt:lpstr>
    </vt:vector>
  </TitlesOfParts>
  <Company>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David Cappelletti</dc:creator>
  <cp:lastModifiedBy>Daniela</cp:lastModifiedBy>
  <cp:revision>1179</cp:revision>
  <cp:lastPrinted>2021-12-09T11:04:51Z</cp:lastPrinted>
  <dcterms:created xsi:type="dcterms:W3CDTF">1998-08-05T16:21:57Z</dcterms:created>
  <dcterms:modified xsi:type="dcterms:W3CDTF">2023-12-12T00:59:05Z</dcterms:modified>
</cp:coreProperties>
</file>