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383" r:id="rId2"/>
    <p:sldId id="511" r:id="rId3"/>
    <p:sldId id="521" r:id="rId4"/>
    <p:sldId id="523" r:id="rId5"/>
    <p:sldId id="522" r:id="rId6"/>
    <p:sldId id="524" r:id="rId7"/>
    <p:sldId id="526" r:id="rId8"/>
    <p:sldId id="528" r:id="rId9"/>
    <p:sldId id="530" r:id="rId10"/>
    <p:sldId id="529" r:id="rId11"/>
    <p:sldId id="535" r:id="rId12"/>
    <p:sldId id="531" r:id="rId13"/>
    <p:sldId id="532" r:id="rId14"/>
    <p:sldId id="534" r:id="rId15"/>
    <p:sldId id="536" r:id="rId16"/>
    <p:sldId id="537" r:id="rId17"/>
    <p:sldId id="542" r:id="rId18"/>
    <p:sldId id="538" r:id="rId19"/>
    <p:sldId id="539" r:id="rId20"/>
    <p:sldId id="540" r:id="rId21"/>
    <p:sldId id="541" r:id="rId22"/>
    <p:sldId id="546" r:id="rId23"/>
    <p:sldId id="547" r:id="rId24"/>
    <p:sldId id="548" r:id="rId25"/>
    <p:sldId id="549" r:id="rId26"/>
    <p:sldId id="551" r:id="rId27"/>
    <p:sldId id="552" r:id="rId28"/>
    <p:sldId id="553" r:id="rId29"/>
    <p:sldId id="554" r:id="rId30"/>
    <p:sldId id="555" r:id="rId31"/>
    <p:sldId id="556" r:id="rId32"/>
    <p:sldId id="558" r:id="rId33"/>
    <p:sldId id="559" r:id="rId34"/>
    <p:sldId id="560" r:id="rId35"/>
    <p:sldId id="545"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CCFF"/>
    <a:srgbClr val="CCECFF"/>
    <a:srgbClr val="99CCFF"/>
    <a:srgbClr val="FFFFCC"/>
    <a:srgbClr val="FF3300"/>
    <a:srgbClr val="FF0000"/>
    <a:srgbClr val="66CCFF"/>
    <a:srgbClr val="FF9900"/>
    <a:srgbClr val="D9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81807" autoAdjust="0"/>
  </p:normalViewPr>
  <p:slideViewPr>
    <p:cSldViewPr snapToGrid="0">
      <p:cViewPr varScale="1">
        <p:scale>
          <a:sx n="83" d="100"/>
          <a:sy n="83" d="100"/>
        </p:scale>
        <p:origin x="25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21.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 Id="rId9"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AA9D4C-5B9A-4EEC-8642-289DFC7C698C}" type="datetimeFigureOut">
              <a:rPr lang="en-US" smtClean="0"/>
              <a:t>05/12/23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11466-55C5-4CF3-9598-38760188208C}" type="slidenum">
              <a:rPr lang="en-US" smtClean="0"/>
              <a:t>‹#›</a:t>
            </a:fld>
            <a:endParaRPr lang="en-US"/>
          </a:p>
        </p:txBody>
      </p:sp>
    </p:spTree>
    <p:extLst>
      <p:ext uri="{BB962C8B-B14F-4D97-AF65-F5344CB8AC3E}">
        <p14:creationId xmlns:p14="http://schemas.microsoft.com/office/powerpoint/2010/main" val="3058740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72A241F-2EA6-4AB4-939A-29BEED1BF981}" type="datetimeFigureOut">
              <a:rPr lang="en-GB"/>
              <a:pPr>
                <a:defRPr/>
              </a:pPr>
              <a:t>05/12/2023</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smtClean="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6514768-1712-4DBD-AC96-CD162AE3235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Relevance: droplets</a:t>
            </a:r>
            <a:r>
              <a:rPr lang="en-US" baseline="0" dirty="0" smtClean="0"/>
              <a:t> in air can contain substances that are soluble in water (e.g. sea sprays contains salts)</a:t>
            </a:r>
          </a:p>
          <a:p>
            <a:r>
              <a:rPr lang="en-US" dirty="0" smtClean="0"/>
              <a:t>https://www.slideserve.com/seth/the-thermodynamic-description-of-mixtures-partial-molar-quantities-the-thermodynamics-of-mixing-the-chemical-potential</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en-US" dirty="0" smtClean="0"/>
              <a:t>Atkins pag pdf</a:t>
            </a:r>
            <a:r>
              <a:rPr lang="it-IT" altLang="en-US" baseline="0" dirty="0" smtClean="0"/>
              <a:t> pag 123</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a:t>
            </a:fld>
            <a:endParaRPr lang="en-GB"/>
          </a:p>
        </p:txBody>
      </p:sp>
    </p:spTree>
    <p:extLst>
      <p:ext uri="{BB962C8B-B14F-4D97-AF65-F5344CB8AC3E}">
        <p14:creationId xmlns:p14="http://schemas.microsoft.com/office/powerpoint/2010/main" val="257549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10</a:t>
            </a:fld>
            <a:endParaRPr lang="en-GB" altLang="en-US" smtClean="0"/>
          </a:p>
        </p:txBody>
      </p:sp>
    </p:spTree>
    <p:extLst>
      <p:ext uri="{BB962C8B-B14F-4D97-AF65-F5344CB8AC3E}">
        <p14:creationId xmlns:p14="http://schemas.microsoft.com/office/powerpoint/2010/main" val="32918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11</a:t>
            </a:fld>
            <a:endParaRPr lang="en-GB" altLang="en-US" smtClean="0"/>
          </a:p>
        </p:txBody>
      </p:sp>
    </p:spTree>
    <p:extLst>
      <p:ext uri="{BB962C8B-B14F-4D97-AF65-F5344CB8AC3E}">
        <p14:creationId xmlns:p14="http://schemas.microsoft.com/office/powerpoint/2010/main" val="2523246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In chemistry we are concerned with liquids as well as gases, so we need an expression for the chemical potential of a substance in a liquid solution. We can anticipate that the chemical potential of a species ought to increase with concentration, because the higher its concentration the greater its chemical ‘punch’.</a:t>
            </a:r>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12</a:t>
            </a:fld>
            <a:endParaRPr lang="en-GB" altLang="en-US" smtClean="0"/>
          </a:p>
        </p:txBody>
      </p:sp>
    </p:spTree>
    <p:extLst>
      <p:ext uri="{BB962C8B-B14F-4D97-AF65-F5344CB8AC3E}">
        <p14:creationId xmlns:p14="http://schemas.microsoft.com/office/powerpoint/2010/main" val="3998250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In chemistry we are concerned with liquids as well as gases, so we need an expression for the chemical potential</a:t>
            </a:r>
          </a:p>
          <a:p>
            <a:r>
              <a:rPr lang="en-US" sz="1200" b="0" i="0" u="none" strike="noStrike" kern="1200" baseline="0" dirty="0" smtClean="0">
                <a:solidFill>
                  <a:schemeClr val="tx1"/>
                </a:solidFill>
                <a:latin typeface="+mn-lt"/>
                <a:ea typeface="+mn-ea"/>
                <a:cs typeface="+mn-cs"/>
              </a:rPr>
              <a:t>of a substance in a liquid solution. We can anticipate that the chemical potential of a species ought to increase with concentration, because the higher its concentration the greater its chemical ‘punch’.</a:t>
            </a:r>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13</a:t>
            </a:fld>
            <a:endParaRPr lang="en-GB" altLang="en-US" smtClean="0"/>
          </a:p>
        </p:txBody>
      </p:sp>
    </p:spTree>
    <p:extLst>
      <p:ext uri="{BB962C8B-B14F-4D97-AF65-F5344CB8AC3E}">
        <p14:creationId xmlns:p14="http://schemas.microsoft.com/office/powerpoint/2010/main" val="271208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Variation of mu of A (solvent) with the composition of the solution. Note: the chemical potential of the solvent is lower in the mixture than for the pure liquid (for an ideal system). This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is</a:t>
            </a:r>
          </a:p>
          <a:p>
            <a:r>
              <a:rPr lang="en-US" sz="1200" b="0" i="0" u="none" strike="noStrike" kern="1200" baseline="0" dirty="0" smtClean="0">
                <a:solidFill>
                  <a:schemeClr val="tx1"/>
                </a:solidFill>
                <a:latin typeface="+mn-lt"/>
                <a:ea typeface="+mn-ea"/>
                <a:cs typeface="+mn-cs"/>
              </a:rPr>
              <a:t>likely to be shown by a dilute solution in which the solvent is almost pure (and obeys </a:t>
            </a:r>
            <a:r>
              <a:rPr lang="en-US" sz="1200" b="0" i="0" u="none" strike="noStrike" kern="1200" baseline="0" dirty="0" err="1" smtClean="0">
                <a:solidFill>
                  <a:schemeClr val="tx1"/>
                </a:solidFill>
                <a:latin typeface="+mn-lt"/>
                <a:ea typeface="+mn-ea"/>
                <a:cs typeface="+mn-cs"/>
              </a:rPr>
              <a:t>Raoult’s</a:t>
            </a:r>
            <a:r>
              <a:rPr lang="en-US" sz="1200" b="0" i="0" u="none" strike="noStrike" kern="1200" baseline="0" dirty="0" smtClean="0">
                <a:solidFill>
                  <a:schemeClr val="tx1"/>
                </a:solidFill>
                <a:latin typeface="+mn-lt"/>
                <a:ea typeface="+mn-ea"/>
                <a:cs typeface="+mn-cs"/>
              </a:rPr>
              <a:t> law).</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Molecular origin of </a:t>
            </a:r>
            <a:r>
              <a:rPr lang="en-US" sz="1200" b="0" i="0" u="none" strike="noStrike" kern="1200" baseline="0" dirty="0" err="1" smtClean="0">
                <a:solidFill>
                  <a:schemeClr val="tx1"/>
                </a:solidFill>
                <a:latin typeface="+mn-lt"/>
                <a:ea typeface="+mn-ea"/>
                <a:cs typeface="+mn-cs"/>
              </a:rPr>
              <a:t>Raoult’s</a:t>
            </a:r>
            <a:r>
              <a:rPr lang="en-US" sz="1200" b="0" i="0" u="none" strike="noStrike" kern="1200" baseline="0" dirty="0" smtClean="0">
                <a:solidFill>
                  <a:schemeClr val="tx1"/>
                </a:solidFill>
                <a:latin typeface="+mn-lt"/>
                <a:ea typeface="+mn-ea"/>
                <a:cs typeface="+mn-cs"/>
              </a:rPr>
              <a:t> law: the effect of the solute on the entropy of the solution. In the pure solvent, the molecules have a certain disorder and a corresponding entropy; the </a:t>
            </a:r>
            <a:r>
              <a:rPr lang="en-US" sz="1200" b="0" i="0" u="none" strike="noStrike" kern="1200" baseline="0" dirty="0" err="1" smtClean="0">
                <a:solidFill>
                  <a:schemeClr val="tx1"/>
                </a:solidFill>
                <a:latin typeface="+mn-lt"/>
                <a:ea typeface="+mn-ea"/>
                <a:cs typeface="+mn-cs"/>
              </a:rPr>
              <a:t>vapour</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pressure then represents the tendency of the system and its surroundings to reach a higher entropy. </a:t>
            </a:r>
          </a:p>
          <a:p>
            <a:r>
              <a:rPr lang="en-US" sz="1200" b="0" i="0" u="none" strike="noStrike" kern="1200" baseline="0" dirty="0" smtClean="0">
                <a:solidFill>
                  <a:schemeClr val="tx1"/>
                </a:solidFill>
                <a:latin typeface="+mn-lt"/>
                <a:ea typeface="+mn-ea"/>
                <a:cs typeface="+mn-cs"/>
              </a:rPr>
              <a:t>When a solute is present, the solution has a greater disorder than the pure solvent because we cannot be sure that a molecule chosen at random will be a solvent molecule. Because the entropy of the solution is higher than that of the pure solvent, the solution has a lower tendency to acquire an even higher entropy by the solvent vaporizing.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other words, the </a:t>
            </a:r>
            <a:r>
              <a:rPr lang="en-US" sz="1200" b="0" i="0" u="none" strike="noStrike" kern="1200" baseline="0" dirty="0" err="1" smtClean="0">
                <a:solidFill>
                  <a:schemeClr val="tx1"/>
                </a:solidFill>
                <a:latin typeface="+mn-lt"/>
                <a:ea typeface="+mn-ea"/>
                <a:cs typeface="+mn-cs"/>
              </a:rPr>
              <a:t>vapour</a:t>
            </a:r>
            <a:r>
              <a:rPr lang="en-US" sz="1200" b="0" i="0" u="none" strike="noStrike" kern="1200" baseline="0" dirty="0" smtClean="0">
                <a:solidFill>
                  <a:schemeClr val="tx1"/>
                </a:solidFill>
                <a:latin typeface="+mn-lt"/>
                <a:ea typeface="+mn-ea"/>
                <a:cs typeface="+mn-cs"/>
              </a:rPr>
              <a:t> pressure of the solvent in the solution is lower than that of the pure solvent.</a:t>
            </a:r>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14</a:t>
            </a:fld>
            <a:endParaRPr lang="en-GB" altLang="en-US" smtClean="0"/>
          </a:p>
        </p:txBody>
      </p:sp>
    </p:spTree>
    <p:extLst>
      <p:ext uri="{BB962C8B-B14F-4D97-AF65-F5344CB8AC3E}">
        <p14:creationId xmlns:p14="http://schemas.microsoft.com/office/powerpoint/2010/main" val="3039947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15</a:t>
            </a:fld>
            <a:endParaRPr lang="en-GB" altLang="en-US" smtClean="0"/>
          </a:p>
        </p:txBody>
      </p:sp>
    </p:spTree>
    <p:extLst>
      <p:ext uri="{BB962C8B-B14F-4D97-AF65-F5344CB8AC3E}">
        <p14:creationId xmlns:p14="http://schemas.microsoft.com/office/powerpoint/2010/main" val="1002125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If</a:t>
            </a:r>
            <a:r>
              <a:rPr lang="it-IT" altLang="en-US" baseline="0" dirty="0" smtClean="0"/>
              <a:t> solutions are formed by mixing liquids of different types (in terms of moelcular interactions, eg. a polar liquid such as water with a non polar liquid such as an hydrocarbon) the solution will not be IDEAL</a:t>
            </a:r>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16</a:t>
            </a:fld>
            <a:endParaRPr lang="en-GB" altLang="en-US" smtClean="0"/>
          </a:p>
        </p:txBody>
      </p:sp>
    </p:spTree>
    <p:extLst>
      <p:ext uri="{BB962C8B-B14F-4D97-AF65-F5344CB8AC3E}">
        <p14:creationId xmlns:p14="http://schemas.microsoft.com/office/powerpoint/2010/main" val="3741999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Raoult’s</a:t>
            </a:r>
            <a:r>
              <a:rPr lang="en-US" sz="1200" b="0" i="0" u="none" strike="noStrike" kern="1200" baseline="0" dirty="0" smtClean="0">
                <a:solidFill>
                  <a:schemeClr val="tx1"/>
                </a:solidFill>
                <a:latin typeface="+mn-lt"/>
                <a:ea typeface="+mn-ea"/>
                <a:cs typeface="+mn-cs"/>
              </a:rPr>
              <a:t> law provides a good description of the </a:t>
            </a:r>
            <a:r>
              <a:rPr lang="en-US" sz="1200" b="0" i="0" u="none" strike="noStrike" kern="1200" baseline="0" dirty="0" err="1" smtClean="0">
                <a:solidFill>
                  <a:schemeClr val="tx1"/>
                </a:solidFill>
                <a:latin typeface="+mn-lt"/>
                <a:ea typeface="+mn-ea"/>
                <a:cs typeface="+mn-cs"/>
              </a:rPr>
              <a:t>vapour</a:t>
            </a:r>
            <a:r>
              <a:rPr lang="en-US" sz="1200" b="0" i="0" u="none" strike="noStrike" kern="1200" baseline="0" dirty="0" smtClean="0">
                <a:solidFill>
                  <a:schemeClr val="tx1"/>
                </a:solidFill>
                <a:latin typeface="+mn-lt"/>
                <a:ea typeface="+mn-ea"/>
                <a:cs typeface="+mn-cs"/>
              </a:rPr>
              <a:t> pressure of the </a:t>
            </a:r>
            <a:r>
              <a:rPr lang="en-US" sz="1200" b="0" i="1" u="none" strike="noStrike" kern="1200" baseline="0" dirty="0" smtClean="0">
                <a:solidFill>
                  <a:schemeClr val="tx1"/>
                </a:solidFill>
                <a:latin typeface="+mn-lt"/>
                <a:ea typeface="+mn-ea"/>
                <a:cs typeface="+mn-cs"/>
              </a:rPr>
              <a:t>solvent </a:t>
            </a:r>
            <a:r>
              <a:rPr lang="en-US" sz="1200" b="0" i="0" u="none" strike="noStrike" kern="1200" baseline="0" dirty="0" smtClean="0">
                <a:solidFill>
                  <a:schemeClr val="tx1"/>
                </a:solidFill>
                <a:latin typeface="+mn-lt"/>
                <a:ea typeface="+mn-ea"/>
                <a:cs typeface="+mn-cs"/>
              </a:rPr>
              <a:t>in a very dilute solution, when the solvent A is almost pure. However, we cannot in general expect it to be a good description of the </a:t>
            </a:r>
            <a:r>
              <a:rPr lang="en-US" sz="1200" b="0" i="0" u="none" strike="noStrike" kern="1200" baseline="0" dirty="0" err="1" smtClean="0">
                <a:solidFill>
                  <a:schemeClr val="tx1"/>
                </a:solidFill>
                <a:latin typeface="+mn-lt"/>
                <a:ea typeface="+mn-ea"/>
                <a:cs typeface="+mn-cs"/>
              </a:rPr>
              <a:t>vapour</a:t>
            </a:r>
            <a:r>
              <a:rPr lang="en-US" sz="1200" b="0" i="0" u="none" strike="noStrike" kern="1200" baseline="0" dirty="0" smtClean="0">
                <a:solidFill>
                  <a:schemeClr val="tx1"/>
                </a:solidFill>
                <a:latin typeface="+mn-lt"/>
                <a:ea typeface="+mn-ea"/>
                <a:cs typeface="+mn-cs"/>
              </a:rPr>
              <a:t> pressure of the solute B because a solute in dilute solution is very far from being pure. </a:t>
            </a:r>
          </a:p>
          <a:p>
            <a:r>
              <a:rPr lang="en-US" sz="1200" b="0" i="0" u="none" strike="noStrike" kern="1200" baseline="0" dirty="0" smtClean="0">
                <a:solidFill>
                  <a:schemeClr val="tx1"/>
                </a:solidFill>
                <a:latin typeface="+mn-lt"/>
                <a:ea typeface="+mn-ea"/>
                <a:cs typeface="+mn-cs"/>
              </a:rPr>
              <a:t>In a dilute solution, each solute molecule is surrounded by nearly pure solvent, so its environment is quite unlike that in the pure solute and except when solute and solvent are very similar (such as benzene and methylbenzene) it is very unlikely that its </a:t>
            </a:r>
            <a:r>
              <a:rPr lang="en-US" sz="1200" b="0" i="0" u="none" strike="noStrike" kern="1200" baseline="0" dirty="0" err="1" smtClean="0">
                <a:solidFill>
                  <a:schemeClr val="tx1"/>
                </a:solidFill>
                <a:latin typeface="+mn-lt"/>
                <a:ea typeface="+mn-ea"/>
                <a:cs typeface="+mn-cs"/>
              </a:rPr>
              <a:t>vapour</a:t>
            </a:r>
            <a:r>
              <a:rPr lang="en-US" sz="1200" b="0" i="0" u="none" strike="noStrike" kern="1200" baseline="0" dirty="0" smtClean="0">
                <a:solidFill>
                  <a:schemeClr val="tx1"/>
                </a:solidFill>
                <a:latin typeface="+mn-lt"/>
                <a:ea typeface="+mn-ea"/>
                <a:cs typeface="+mn-cs"/>
              </a:rPr>
              <a:t> pressure will be related in a simple manner to that of the pure solute. </a:t>
            </a:r>
          </a:p>
          <a:p>
            <a:r>
              <a:rPr lang="en-US" sz="1200" b="0" i="0" u="none" strike="noStrike" kern="1200" baseline="0" dirty="0" smtClean="0">
                <a:solidFill>
                  <a:schemeClr val="tx1"/>
                </a:solidFill>
                <a:latin typeface="+mn-lt"/>
                <a:ea typeface="+mn-ea"/>
                <a:cs typeface="+mn-cs"/>
              </a:rPr>
              <a:t>However, it is found experimentally that in dilute solutions the </a:t>
            </a:r>
            <a:r>
              <a:rPr lang="en-US" sz="1200" b="0" i="0" u="none" strike="noStrike" kern="1200" baseline="0" dirty="0" err="1" smtClean="0">
                <a:solidFill>
                  <a:schemeClr val="tx1"/>
                </a:solidFill>
                <a:latin typeface="+mn-lt"/>
                <a:ea typeface="+mn-ea"/>
                <a:cs typeface="+mn-cs"/>
              </a:rPr>
              <a:t>vapour</a:t>
            </a:r>
            <a:r>
              <a:rPr lang="en-US" sz="1200" b="0" i="0" u="none" strike="noStrike" kern="1200" baseline="0" dirty="0" smtClean="0">
                <a:solidFill>
                  <a:schemeClr val="tx1"/>
                </a:solidFill>
                <a:latin typeface="+mn-lt"/>
                <a:ea typeface="+mn-ea"/>
                <a:cs typeface="+mn-cs"/>
              </a:rPr>
              <a:t> pressure of the solute is in fact proportional to its mole fraction, just as for the solvent. Unlike the solvent, though, the</a:t>
            </a:r>
          </a:p>
          <a:p>
            <a:r>
              <a:rPr lang="en-US" sz="1200" b="0" i="0" u="none" strike="noStrike" kern="1200" baseline="0" dirty="0" smtClean="0">
                <a:solidFill>
                  <a:schemeClr val="tx1"/>
                </a:solidFill>
                <a:latin typeface="+mn-lt"/>
                <a:ea typeface="+mn-ea"/>
                <a:cs typeface="+mn-cs"/>
              </a:rPr>
              <a:t>constant of proportionality is not in general the </a:t>
            </a:r>
            <a:r>
              <a:rPr lang="en-US" sz="1200" b="0" i="0" u="none" strike="noStrike" kern="1200" baseline="0" dirty="0" err="1" smtClean="0">
                <a:solidFill>
                  <a:schemeClr val="tx1"/>
                </a:solidFill>
                <a:latin typeface="+mn-lt"/>
                <a:ea typeface="+mn-ea"/>
                <a:cs typeface="+mn-cs"/>
              </a:rPr>
              <a:t>vapour</a:t>
            </a:r>
            <a:r>
              <a:rPr lang="en-US" sz="1200" b="0" i="0" u="none" strike="noStrike" kern="1200" baseline="0" dirty="0" smtClean="0">
                <a:solidFill>
                  <a:schemeClr val="tx1"/>
                </a:solidFill>
                <a:latin typeface="+mn-lt"/>
                <a:ea typeface="+mn-ea"/>
                <a:cs typeface="+mn-cs"/>
              </a:rPr>
              <a:t> pressure of the pure solute. This linear but different dependence was discovered by the English chemist William Henry in 19</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century</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17</a:t>
            </a:fld>
            <a:endParaRPr lang="en-GB"/>
          </a:p>
        </p:txBody>
      </p:sp>
    </p:spTree>
    <p:extLst>
      <p:ext uri="{BB962C8B-B14F-4D97-AF65-F5344CB8AC3E}">
        <p14:creationId xmlns:p14="http://schemas.microsoft.com/office/powerpoint/2010/main" val="1970924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18</a:t>
            </a:fld>
            <a:endParaRPr lang="en-GB" altLang="en-US" smtClean="0"/>
          </a:p>
        </p:txBody>
      </p:sp>
    </p:spTree>
    <p:extLst>
      <p:ext uri="{BB962C8B-B14F-4D97-AF65-F5344CB8AC3E}">
        <p14:creationId xmlns:p14="http://schemas.microsoft.com/office/powerpoint/2010/main" val="287244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19</a:t>
            </a:fld>
            <a:endParaRPr lang="en-GB" altLang="en-US" smtClean="0"/>
          </a:p>
        </p:txBody>
      </p:sp>
    </p:spTree>
    <p:extLst>
      <p:ext uri="{BB962C8B-B14F-4D97-AF65-F5344CB8AC3E}">
        <p14:creationId xmlns:p14="http://schemas.microsoft.com/office/powerpoint/2010/main" val="15715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Atkins pag pdf</a:t>
            </a:r>
            <a:r>
              <a:rPr lang="it-IT" altLang="en-US" baseline="0" dirty="0" smtClean="0"/>
              <a:t> pag 123</a:t>
            </a:r>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a:t>
            </a:fld>
            <a:endParaRPr lang="en-GB" altLang="en-US" smtClean="0"/>
          </a:p>
        </p:txBody>
      </p:sp>
    </p:spTree>
    <p:extLst>
      <p:ext uri="{BB962C8B-B14F-4D97-AF65-F5344CB8AC3E}">
        <p14:creationId xmlns:p14="http://schemas.microsoft.com/office/powerpoint/2010/main" val="290633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To</a:t>
            </a:r>
            <a:r>
              <a:rPr lang="it-IT" altLang="en-US" baseline="0" dirty="0" smtClean="0"/>
              <a:t> derive an expression we need two assumptions.</a:t>
            </a:r>
          </a:p>
          <a:p>
            <a:r>
              <a:rPr lang="it-IT" altLang="en-US" baseline="0" dirty="0" smtClean="0"/>
              <a:t>In the graph we represent the chemical potential of a solvent as a pure liquid (orange line). In the lesson on the pure substances we have seen that the molar Gibbs free energy decreases with increasing T. The red line represent it for the liquid in the gas phase. The crossing point is the boilT of the pure solvent.</a:t>
            </a:r>
          </a:p>
          <a:p>
            <a:r>
              <a:rPr lang="it-IT" altLang="en-US" baseline="0" dirty="0" smtClean="0"/>
              <a:t>Raoult’s law says that the presence of a solute lowers the chemical potential of the solvent in the solution (this is the green line). The new Tboil is where the green line crosses the red line (vapour phase, which contains only the solvent, since the solute is non volatile).  </a:t>
            </a:r>
          </a:p>
          <a:p>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20</a:t>
            </a:fld>
            <a:endParaRPr lang="en-GB" altLang="en-US" smtClean="0"/>
          </a:p>
        </p:txBody>
      </p:sp>
    </p:spTree>
    <p:extLst>
      <p:ext uri="{BB962C8B-B14F-4D97-AF65-F5344CB8AC3E}">
        <p14:creationId xmlns:p14="http://schemas.microsoft.com/office/powerpoint/2010/main" val="419891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Because the solvent behaves more in accord with </a:t>
            </a:r>
            <a:r>
              <a:rPr lang="en-US" sz="1200" b="0" i="0" u="none" strike="noStrike" kern="1200" baseline="0" dirty="0" err="1" smtClean="0">
                <a:solidFill>
                  <a:schemeClr val="tx1"/>
                </a:solidFill>
                <a:latin typeface="+mn-lt"/>
                <a:ea typeface="+mn-ea"/>
                <a:cs typeface="+mn-cs"/>
              </a:rPr>
              <a:t>Raoult’s</a:t>
            </a:r>
            <a:r>
              <a:rPr lang="en-US" sz="1200" b="0" i="0" u="none" strike="noStrike" kern="1200" baseline="0" dirty="0" smtClean="0">
                <a:solidFill>
                  <a:schemeClr val="tx1"/>
                </a:solidFill>
                <a:latin typeface="+mn-lt"/>
                <a:ea typeface="+mn-ea"/>
                <a:cs typeface="+mn-cs"/>
              </a:rPr>
              <a:t> law as it becomes pure, γA→1 as </a:t>
            </a:r>
            <a:r>
              <a:rPr lang="en-US" sz="1200" b="0" i="1" u="none" strike="noStrike" kern="1200" baseline="0" dirty="0" smtClean="0">
                <a:solidFill>
                  <a:schemeClr val="tx1"/>
                </a:solidFill>
                <a:latin typeface="+mn-lt"/>
                <a:ea typeface="+mn-ea"/>
                <a:cs typeface="+mn-cs"/>
              </a:rPr>
              <a:t>x</a:t>
            </a:r>
            <a:r>
              <a:rPr lang="en-US" sz="1200" b="0" i="0" u="none" strike="noStrike" kern="1200" baseline="0" dirty="0" smtClean="0">
                <a:solidFill>
                  <a:schemeClr val="tx1"/>
                </a:solidFill>
                <a:latin typeface="+mn-lt"/>
                <a:ea typeface="+mn-ea"/>
                <a:cs typeface="+mn-cs"/>
              </a:rPr>
              <a:t>A→1.</a:t>
            </a:r>
          </a:p>
          <a:p>
            <a:r>
              <a:rPr lang="en-US" sz="1200" b="0" i="0" u="none" strike="noStrike" kern="1200" baseline="0" dirty="0" smtClean="0">
                <a:solidFill>
                  <a:schemeClr val="tx1"/>
                </a:solidFill>
                <a:latin typeface="+mn-lt"/>
                <a:ea typeface="+mn-ea"/>
                <a:cs typeface="+mn-cs"/>
              </a:rPr>
              <a:t>Because the solute behaves more in accord with Henry’s law as the solution becomes very dilute,</a:t>
            </a:r>
          </a:p>
          <a:p>
            <a:r>
              <a:rPr lang="el-GR" sz="1200" b="0" i="0" u="none" strike="noStrike" kern="1200" baseline="0" dirty="0" smtClean="0">
                <a:solidFill>
                  <a:schemeClr val="tx1"/>
                </a:solidFill>
                <a:latin typeface="+mn-lt"/>
                <a:ea typeface="+mn-ea"/>
                <a:cs typeface="+mn-cs"/>
              </a:rPr>
              <a:t>γ</a:t>
            </a:r>
            <a:r>
              <a:rPr lang="en-US" sz="1200" b="0" i="0" u="none" strike="noStrike" kern="1200" baseline="0" dirty="0" smtClean="0">
                <a:solidFill>
                  <a:schemeClr val="tx1"/>
                </a:solidFill>
                <a:latin typeface="+mn-lt"/>
                <a:ea typeface="+mn-ea"/>
                <a:cs typeface="+mn-cs"/>
              </a:rPr>
              <a:t>B → 1 as [B] → 0.</a:t>
            </a:r>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21</a:t>
            </a:fld>
            <a:endParaRPr lang="en-GB" altLang="en-US" smtClean="0"/>
          </a:p>
        </p:txBody>
      </p:sp>
    </p:spTree>
    <p:extLst>
      <p:ext uri="{BB962C8B-B14F-4D97-AF65-F5344CB8AC3E}">
        <p14:creationId xmlns:p14="http://schemas.microsoft.com/office/powerpoint/2010/main" val="2757357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22</a:t>
            </a:fld>
            <a:endParaRPr lang="en-GB" altLang="en-US" smtClean="0"/>
          </a:p>
        </p:txBody>
      </p:sp>
    </p:spTree>
    <p:extLst>
      <p:ext uri="{BB962C8B-B14F-4D97-AF65-F5344CB8AC3E}">
        <p14:creationId xmlns:p14="http://schemas.microsoft.com/office/powerpoint/2010/main" val="961895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23</a:t>
            </a:fld>
            <a:endParaRPr lang="en-GB" altLang="en-US" smtClean="0"/>
          </a:p>
        </p:txBody>
      </p:sp>
    </p:spTree>
    <p:extLst>
      <p:ext uri="{BB962C8B-B14F-4D97-AF65-F5344CB8AC3E}">
        <p14:creationId xmlns:p14="http://schemas.microsoft.com/office/powerpoint/2010/main" val="69180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24</a:t>
            </a:fld>
            <a:endParaRPr lang="en-GB" altLang="en-US" smtClean="0"/>
          </a:p>
        </p:txBody>
      </p:sp>
    </p:spTree>
    <p:extLst>
      <p:ext uri="{BB962C8B-B14F-4D97-AF65-F5344CB8AC3E}">
        <p14:creationId xmlns:p14="http://schemas.microsoft.com/office/powerpoint/2010/main" val="2567393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25</a:t>
            </a:fld>
            <a:endParaRPr lang="en-GB" altLang="en-US" smtClean="0"/>
          </a:p>
        </p:txBody>
      </p:sp>
    </p:spTree>
    <p:extLst>
      <p:ext uri="{BB962C8B-B14F-4D97-AF65-F5344CB8AC3E}">
        <p14:creationId xmlns:p14="http://schemas.microsoft.com/office/powerpoint/2010/main" val="4029215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26</a:t>
            </a:fld>
            <a:endParaRPr lang="en-GB" altLang="en-US" smtClean="0"/>
          </a:p>
        </p:txBody>
      </p:sp>
    </p:spTree>
    <p:extLst>
      <p:ext uri="{BB962C8B-B14F-4D97-AF65-F5344CB8AC3E}">
        <p14:creationId xmlns:p14="http://schemas.microsoft.com/office/powerpoint/2010/main" val="2289257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27</a:t>
            </a:fld>
            <a:endParaRPr lang="en-GB" altLang="en-US" smtClean="0"/>
          </a:p>
        </p:txBody>
      </p:sp>
    </p:spTree>
    <p:extLst>
      <p:ext uri="{BB962C8B-B14F-4D97-AF65-F5344CB8AC3E}">
        <p14:creationId xmlns:p14="http://schemas.microsoft.com/office/powerpoint/2010/main" val="92677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28</a:t>
            </a:fld>
            <a:endParaRPr lang="en-GB" altLang="en-US" smtClean="0"/>
          </a:p>
        </p:txBody>
      </p:sp>
    </p:spTree>
    <p:extLst>
      <p:ext uri="{BB962C8B-B14F-4D97-AF65-F5344CB8AC3E}">
        <p14:creationId xmlns:p14="http://schemas.microsoft.com/office/powerpoint/2010/main" val="3692797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29</a:t>
            </a:fld>
            <a:endParaRPr lang="en-GB" altLang="en-US" smtClean="0"/>
          </a:p>
        </p:txBody>
      </p:sp>
    </p:spTree>
    <p:extLst>
      <p:ext uri="{BB962C8B-B14F-4D97-AF65-F5344CB8AC3E}">
        <p14:creationId xmlns:p14="http://schemas.microsoft.com/office/powerpoint/2010/main" val="366233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Atkins pag pdf</a:t>
            </a:r>
            <a:r>
              <a:rPr lang="it-IT" altLang="en-US" baseline="0" dirty="0" smtClean="0"/>
              <a:t> pag 123</a:t>
            </a:r>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a:t>
            </a:fld>
            <a:endParaRPr lang="en-GB" altLang="en-US" smtClean="0"/>
          </a:p>
        </p:txBody>
      </p:sp>
    </p:spTree>
    <p:extLst>
      <p:ext uri="{BB962C8B-B14F-4D97-AF65-F5344CB8AC3E}">
        <p14:creationId xmlns:p14="http://schemas.microsoft.com/office/powerpoint/2010/main" val="4254381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30</a:t>
            </a:fld>
            <a:endParaRPr lang="en-GB" altLang="en-US" smtClean="0"/>
          </a:p>
        </p:txBody>
      </p:sp>
    </p:spTree>
    <p:extLst>
      <p:ext uri="{BB962C8B-B14F-4D97-AF65-F5344CB8AC3E}">
        <p14:creationId xmlns:p14="http://schemas.microsoft.com/office/powerpoint/2010/main" val="515422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31</a:t>
            </a:fld>
            <a:endParaRPr lang="en-GB" altLang="en-US" smtClean="0"/>
          </a:p>
        </p:txBody>
      </p:sp>
    </p:spTree>
    <p:extLst>
      <p:ext uri="{BB962C8B-B14F-4D97-AF65-F5344CB8AC3E}">
        <p14:creationId xmlns:p14="http://schemas.microsoft.com/office/powerpoint/2010/main" val="606965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32</a:t>
            </a:fld>
            <a:endParaRPr lang="en-GB" altLang="en-US" smtClean="0"/>
          </a:p>
        </p:txBody>
      </p:sp>
    </p:spTree>
    <p:extLst>
      <p:ext uri="{BB962C8B-B14F-4D97-AF65-F5344CB8AC3E}">
        <p14:creationId xmlns:p14="http://schemas.microsoft.com/office/powerpoint/2010/main" val="3045732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33</a:t>
            </a:fld>
            <a:endParaRPr lang="en-GB" altLang="en-US" smtClean="0"/>
          </a:p>
        </p:txBody>
      </p:sp>
    </p:spTree>
    <p:extLst>
      <p:ext uri="{BB962C8B-B14F-4D97-AF65-F5344CB8AC3E}">
        <p14:creationId xmlns:p14="http://schemas.microsoft.com/office/powerpoint/2010/main" val="227807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35</a:t>
            </a:fld>
            <a:endParaRPr lang="en-GB" altLang="en-US" smtClean="0"/>
          </a:p>
        </p:txBody>
      </p:sp>
    </p:spTree>
    <p:extLst>
      <p:ext uri="{BB962C8B-B14F-4D97-AF65-F5344CB8AC3E}">
        <p14:creationId xmlns:p14="http://schemas.microsoft.com/office/powerpoint/2010/main" val="404053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a:t>
            </a:fld>
            <a:endParaRPr lang="en-GB" altLang="en-US" smtClean="0"/>
          </a:p>
        </p:txBody>
      </p:sp>
    </p:spTree>
    <p:extLst>
      <p:ext uri="{BB962C8B-B14F-4D97-AF65-F5344CB8AC3E}">
        <p14:creationId xmlns:p14="http://schemas.microsoft.com/office/powerpoint/2010/main" val="28400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partial molar volume at an intermediate composition of the water/ethanol mixture is an indication of the volume the H2O molecules occupy when they are surrounded by a mixture of molecules representative of the overall composition</a:t>
            </a:r>
          </a:p>
          <a:p>
            <a:r>
              <a:rPr lang="en-US" sz="1200" b="0" i="0" u="none" strike="noStrike" kern="1200" baseline="0" dirty="0" smtClean="0">
                <a:solidFill>
                  <a:schemeClr val="tx1"/>
                </a:solidFill>
                <a:latin typeface="+mn-lt"/>
                <a:ea typeface="+mn-ea"/>
                <a:cs typeface="+mn-cs"/>
              </a:rPr>
              <a:t>(half water, half ethanol, for instance, when the mole fractions are both 0.5). The partial molar volume of ethanol varies as the composition of the mixture is changed, because the environment of an ethanol molecule changes from pure ethanol to pure water as the proportion of water increases and the volume occupied by the ethanol molecules varies accordingly. Figure 6.1 shows the variation of the two partial molar volumes across the full composition range at 25°C.</a:t>
            </a:r>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5</a:t>
            </a:fld>
            <a:endParaRPr lang="en-GB" altLang="en-US" smtClean="0"/>
          </a:p>
        </p:txBody>
      </p:sp>
    </p:spTree>
    <p:extLst>
      <p:ext uri="{BB962C8B-B14F-4D97-AF65-F5344CB8AC3E}">
        <p14:creationId xmlns:p14="http://schemas.microsoft.com/office/powerpoint/2010/main" val="197889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6</a:t>
            </a:fld>
            <a:endParaRPr lang="en-GB" altLang="en-US" smtClean="0"/>
          </a:p>
        </p:txBody>
      </p:sp>
    </p:spTree>
    <p:extLst>
      <p:ext uri="{BB962C8B-B14F-4D97-AF65-F5344CB8AC3E}">
        <p14:creationId xmlns:p14="http://schemas.microsoft.com/office/powerpoint/2010/main" val="24273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7</a:t>
            </a:fld>
            <a:endParaRPr lang="en-GB" altLang="en-US" smtClean="0"/>
          </a:p>
        </p:txBody>
      </p:sp>
    </p:spTree>
    <p:extLst>
      <p:ext uri="{BB962C8B-B14F-4D97-AF65-F5344CB8AC3E}">
        <p14:creationId xmlns:p14="http://schemas.microsoft.com/office/powerpoint/2010/main" val="3829229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8</a:t>
            </a:fld>
            <a:endParaRPr lang="en-GB" altLang="en-US" smtClean="0"/>
          </a:p>
        </p:txBody>
      </p:sp>
    </p:spTree>
    <p:extLst>
      <p:ext uri="{BB962C8B-B14F-4D97-AF65-F5344CB8AC3E}">
        <p14:creationId xmlns:p14="http://schemas.microsoft.com/office/powerpoint/2010/main" val="92510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9</a:t>
            </a:fld>
            <a:endParaRPr lang="en-GB" altLang="en-US" smtClean="0"/>
          </a:p>
        </p:txBody>
      </p:sp>
    </p:spTree>
    <p:extLst>
      <p:ext uri="{BB962C8B-B14F-4D97-AF65-F5344CB8AC3E}">
        <p14:creationId xmlns:p14="http://schemas.microsoft.com/office/powerpoint/2010/main" val="383481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5FA474-AECD-4FBC-9634-E7FE2BAD438F}" type="slidenum">
              <a:rPr lang="en-US" altLang="en-US"/>
              <a:pPr>
                <a:defRPr/>
              </a:pPr>
              <a:t>‹#›</a:t>
            </a:fld>
            <a:endParaRPr lang="en-US" altLang="en-US"/>
          </a:p>
        </p:txBody>
      </p:sp>
    </p:spTree>
    <p:extLst>
      <p:ext uri="{BB962C8B-B14F-4D97-AF65-F5344CB8AC3E}">
        <p14:creationId xmlns:p14="http://schemas.microsoft.com/office/powerpoint/2010/main" val="6827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9B2B62-5A76-46A9-B4CF-01222971C4AC}" type="slidenum">
              <a:rPr lang="en-US" altLang="en-US"/>
              <a:pPr>
                <a:defRPr/>
              </a:pPr>
              <a:t>‹#›</a:t>
            </a:fld>
            <a:endParaRPr lang="en-US" altLang="en-US"/>
          </a:p>
        </p:txBody>
      </p:sp>
    </p:spTree>
    <p:extLst>
      <p:ext uri="{BB962C8B-B14F-4D97-AF65-F5344CB8AC3E}">
        <p14:creationId xmlns:p14="http://schemas.microsoft.com/office/powerpoint/2010/main" val="231120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0487A8-75FB-4324-A8CB-10ABE06B2289}" type="slidenum">
              <a:rPr lang="en-US" altLang="en-US"/>
              <a:pPr>
                <a:defRPr/>
              </a:pPr>
              <a:t>‹#›</a:t>
            </a:fld>
            <a:endParaRPr lang="en-US" altLang="en-US"/>
          </a:p>
        </p:txBody>
      </p:sp>
    </p:spTree>
    <p:extLst>
      <p:ext uri="{BB962C8B-B14F-4D97-AF65-F5344CB8AC3E}">
        <p14:creationId xmlns:p14="http://schemas.microsoft.com/office/powerpoint/2010/main" val="35725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58FC87-FD49-4962-8216-A6A8D8F096D9}" type="slidenum">
              <a:rPr lang="en-US" altLang="en-US"/>
              <a:pPr>
                <a:defRPr/>
              </a:pPr>
              <a:t>‹#›</a:t>
            </a:fld>
            <a:endParaRPr lang="en-US" altLang="en-US"/>
          </a:p>
        </p:txBody>
      </p:sp>
    </p:spTree>
    <p:extLst>
      <p:ext uri="{BB962C8B-B14F-4D97-AF65-F5344CB8AC3E}">
        <p14:creationId xmlns:p14="http://schemas.microsoft.com/office/powerpoint/2010/main" val="316259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631E17-50F0-4A51-83F8-5CDF4C0177C3}" type="slidenum">
              <a:rPr lang="en-US" altLang="en-US"/>
              <a:pPr>
                <a:defRPr/>
              </a:pPr>
              <a:t>‹#›</a:t>
            </a:fld>
            <a:endParaRPr lang="en-US" altLang="en-US"/>
          </a:p>
        </p:txBody>
      </p:sp>
    </p:spTree>
    <p:extLst>
      <p:ext uri="{BB962C8B-B14F-4D97-AF65-F5344CB8AC3E}">
        <p14:creationId xmlns:p14="http://schemas.microsoft.com/office/powerpoint/2010/main" val="236954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858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01D8A1-B0AE-430F-97C2-2960FDFD9B58}" type="slidenum">
              <a:rPr lang="en-US" altLang="en-US"/>
              <a:pPr>
                <a:defRPr/>
              </a:pPr>
              <a:t>‹#›</a:t>
            </a:fld>
            <a:endParaRPr lang="en-US" altLang="en-US"/>
          </a:p>
        </p:txBody>
      </p:sp>
    </p:spTree>
    <p:extLst>
      <p:ext uri="{BB962C8B-B14F-4D97-AF65-F5344CB8AC3E}">
        <p14:creationId xmlns:p14="http://schemas.microsoft.com/office/powerpoint/2010/main" val="6039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EFC2B2E-B4A2-4C54-B60C-4EF2399D47C3}" type="slidenum">
              <a:rPr lang="en-US" altLang="en-US"/>
              <a:pPr>
                <a:defRPr/>
              </a:pPr>
              <a:t>‹#›</a:t>
            </a:fld>
            <a:endParaRPr lang="en-US" altLang="en-US"/>
          </a:p>
        </p:txBody>
      </p:sp>
    </p:spTree>
    <p:extLst>
      <p:ext uri="{BB962C8B-B14F-4D97-AF65-F5344CB8AC3E}">
        <p14:creationId xmlns:p14="http://schemas.microsoft.com/office/powerpoint/2010/main" val="403382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A119F4B-016E-4E61-B679-499B05E5346C}" type="slidenum">
              <a:rPr lang="en-US" altLang="en-US"/>
              <a:pPr>
                <a:defRPr/>
              </a:pPr>
              <a:t>‹#›</a:t>
            </a:fld>
            <a:endParaRPr lang="en-US" altLang="en-US"/>
          </a:p>
        </p:txBody>
      </p:sp>
    </p:spTree>
    <p:extLst>
      <p:ext uri="{BB962C8B-B14F-4D97-AF65-F5344CB8AC3E}">
        <p14:creationId xmlns:p14="http://schemas.microsoft.com/office/powerpoint/2010/main" val="191477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C0DE0E1-2B17-4668-88F7-DC8E16E48B14}" type="slidenum">
              <a:rPr lang="en-US" altLang="en-US"/>
              <a:pPr>
                <a:defRPr/>
              </a:pPr>
              <a:t>‹#›</a:t>
            </a:fld>
            <a:endParaRPr lang="en-US" altLang="en-US"/>
          </a:p>
        </p:txBody>
      </p:sp>
    </p:spTree>
    <p:extLst>
      <p:ext uri="{BB962C8B-B14F-4D97-AF65-F5344CB8AC3E}">
        <p14:creationId xmlns:p14="http://schemas.microsoft.com/office/powerpoint/2010/main" val="13235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2B7D3F-5233-4DFB-98C4-C6ED15A9C022}" type="slidenum">
              <a:rPr lang="en-US" altLang="en-US"/>
              <a:pPr>
                <a:defRPr/>
              </a:pPr>
              <a:t>‹#›</a:t>
            </a:fld>
            <a:endParaRPr lang="en-US" altLang="en-US"/>
          </a:p>
        </p:txBody>
      </p:sp>
    </p:spTree>
    <p:extLst>
      <p:ext uri="{BB962C8B-B14F-4D97-AF65-F5344CB8AC3E}">
        <p14:creationId xmlns:p14="http://schemas.microsoft.com/office/powerpoint/2010/main" val="168034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216DE2-E929-45EC-85F9-7709290B7650}" type="slidenum">
              <a:rPr lang="en-US" altLang="en-US"/>
              <a:pPr>
                <a:defRPr/>
              </a:pPr>
              <a:t>‹#›</a:t>
            </a:fld>
            <a:endParaRPr lang="en-US" altLang="en-US"/>
          </a:p>
        </p:txBody>
      </p:sp>
    </p:spTree>
    <p:extLst>
      <p:ext uri="{BB962C8B-B14F-4D97-AF65-F5344CB8AC3E}">
        <p14:creationId xmlns:p14="http://schemas.microsoft.com/office/powerpoint/2010/main" val="50570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Fare clic per modificare gli stili del testo dello schema</a:t>
            </a:r>
          </a:p>
          <a:p>
            <a:pPr lvl="1"/>
            <a:r>
              <a:rPr lang="en-US" altLang="en-US" smtClean="0"/>
              <a:t>Secondo livello</a:t>
            </a:r>
          </a:p>
          <a:p>
            <a:pPr lvl="2"/>
            <a:r>
              <a:rPr lang="en-US" altLang="en-US" smtClean="0"/>
              <a:t>Terzo livello</a:t>
            </a:r>
          </a:p>
          <a:p>
            <a:pPr lvl="3"/>
            <a:r>
              <a:rPr lang="en-US" altLang="en-US" smtClean="0"/>
              <a:t>Quarto livello</a:t>
            </a:r>
          </a:p>
          <a:p>
            <a:pPr lvl="4"/>
            <a:r>
              <a:rPr lang="en-US" altLang="en-US"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7CBF733-B218-4889-B0B3-BA1D628A56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3.wmf"/><Relationship Id="rId3" Type="http://schemas.openxmlformats.org/officeDocument/2006/relationships/notesSlide" Target="../notesSlides/notesSlide10.xml"/><Relationship Id="rId7" Type="http://schemas.openxmlformats.org/officeDocument/2006/relationships/image" Target="../media/image30.wmf"/><Relationship Id="rId12"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image" Target="../media/image34.wmf"/><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oleObject" Target="../embeddings/oleObject24.bin"/><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31.wmf"/><Relationship Id="rId14" Type="http://schemas.openxmlformats.org/officeDocument/2006/relationships/image" Target="../media/image35.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1.xml"/><Relationship Id="rId7" Type="http://schemas.openxmlformats.org/officeDocument/2006/relationships/image" Target="../media/image37.wmf"/><Relationship Id="rId12"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6.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4.wmf"/><Relationship Id="rId3" Type="http://schemas.openxmlformats.org/officeDocument/2006/relationships/notesSlide" Target="../notesSlides/notesSlide12.xml"/><Relationship Id="rId7" Type="http://schemas.openxmlformats.org/officeDocument/2006/relationships/image" Target="../media/image41.wmf"/><Relationship Id="rId12"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image" Target="../media/image43.wmf"/><Relationship Id="rId5" Type="http://schemas.openxmlformats.org/officeDocument/2006/relationships/image" Target="../media/image46.emf"/><Relationship Id="rId10" Type="http://schemas.openxmlformats.org/officeDocument/2006/relationships/oleObject" Target="../embeddings/oleObject31.bin"/><Relationship Id="rId4" Type="http://schemas.openxmlformats.org/officeDocument/2006/relationships/image" Target="../media/image45.jpeg"/><Relationship Id="rId9" Type="http://schemas.openxmlformats.org/officeDocument/2006/relationships/image" Target="../media/image42.wmf"/></Relationships>
</file>

<file path=ppt/slides/_rels/slide13.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notesSlide" Target="../notesSlides/notesSlide13.xml"/><Relationship Id="rId7" Type="http://schemas.openxmlformats.org/officeDocument/2006/relationships/oleObject" Target="../embeddings/oleObject34.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7.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9.wmf"/><Relationship Id="rId4" Type="http://schemas.openxmlformats.org/officeDocument/2006/relationships/image" Target="../media/image51.emf"/><Relationship Id="rId9" Type="http://schemas.openxmlformats.org/officeDocument/2006/relationships/oleObject" Target="../embeddings/oleObject3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14.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7.bin"/><Relationship Id="rId11" Type="http://schemas.openxmlformats.org/officeDocument/2006/relationships/image" Target="../media/image53.wmf"/><Relationship Id="rId5" Type="http://schemas.openxmlformats.org/officeDocument/2006/relationships/image" Target="../media/image55.emf"/><Relationship Id="rId10" Type="http://schemas.openxmlformats.org/officeDocument/2006/relationships/oleObject" Target="../embeddings/oleObject39.bin"/><Relationship Id="rId4" Type="http://schemas.openxmlformats.org/officeDocument/2006/relationships/image" Target="../media/image54.emf"/><Relationship Id="rId9" Type="http://schemas.openxmlformats.org/officeDocument/2006/relationships/image" Target="../media/image5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9.wmf"/><Relationship Id="rId18" Type="http://schemas.openxmlformats.org/officeDocument/2006/relationships/oleObject" Target="../embeddings/oleObject46.bin"/><Relationship Id="rId3" Type="http://schemas.openxmlformats.org/officeDocument/2006/relationships/notesSlide" Target="../notesSlides/notesSlide15.xml"/><Relationship Id="rId21" Type="http://schemas.openxmlformats.org/officeDocument/2006/relationships/image" Target="../media/image63.wmf"/><Relationship Id="rId7" Type="http://schemas.openxmlformats.org/officeDocument/2006/relationships/image" Target="../media/image56.wmf"/><Relationship Id="rId12" Type="http://schemas.openxmlformats.org/officeDocument/2006/relationships/oleObject" Target="../embeddings/oleObject43.bin"/><Relationship Id="rId17" Type="http://schemas.openxmlformats.org/officeDocument/2006/relationships/image" Target="../media/image61.wmf"/><Relationship Id="rId2" Type="http://schemas.openxmlformats.org/officeDocument/2006/relationships/slideLayout" Target="../slideLayouts/slideLayout2.xml"/><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vmlDrawing" Target="../drawings/vmlDrawing11.vml"/><Relationship Id="rId6" Type="http://schemas.openxmlformats.org/officeDocument/2006/relationships/oleObject" Target="../embeddings/oleObject40.bin"/><Relationship Id="rId11" Type="http://schemas.openxmlformats.org/officeDocument/2006/relationships/image" Target="../media/image58.wmf"/><Relationship Id="rId5" Type="http://schemas.openxmlformats.org/officeDocument/2006/relationships/image" Target="../media/image21.wmf"/><Relationship Id="rId15" Type="http://schemas.openxmlformats.org/officeDocument/2006/relationships/image" Target="../media/image60.wmf"/><Relationship Id="rId10" Type="http://schemas.openxmlformats.org/officeDocument/2006/relationships/oleObject" Target="../embeddings/oleObject42.bin"/><Relationship Id="rId19" Type="http://schemas.openxmlformats.org/officeDocument/2006/relationships/image" Target="../media/image62.wmf"/><Relationship Id="rId4" Type="http://schemas.openxmlformats.org/officeDocument/2006/relationships/oleObject" Target="../embeddings/oleObject12.bin"/><Relationship Id="rId9" Type="http://schemas.openxmlformats.org/officeDocument/2006/relationships/image" Target="../media/image57.wmf"/><Relationship Id="rId14" Type="http://schemas.openxmlformats.org/officeDocument/2006/relationships/oleObject" Target="../embeddings/oleObject44.bin"/></Relationships>
</file>

<file path=ppt/slides/_rels/slide1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70.wmf"/><Relationship Id="rId3" Type="http://schemas.openxmlformats.org/officeDocument/2006/relationships/notesSlide" Target="../notesSlides/notesSlide18.xml"/><Relationship Id="rId7" Type="http://schemas.openxmlformats.org/officeDocument/2006/relationships/image" Target="../media/image67.wmf"/><Relationship Id="rId12"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9.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68.wmf"/><Relationship Id="rId14" Type="http://schemas.openxmlformats.org/officeDocument/2006/relationships/oleObject" Target="../embeddings/oleObject5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5.bin"/><Relationship Id="rId5" Type="http://schemas.openxmlformats.org/officeDocument/2006/relationships/image" Target="../media/image72.wmf"/><Relationship Id="rId4" Type="http://schemas.openxmlformats.org/officeDocument/2006/relationships/oleObject" Target="../embeddings/oleObject54.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80.wmf"/><Relationship Id="rId3" Type="http://schemas.openxmlformats.org/officeDocument/2006/relationships/notesSlide" Target="../notesSlides/notesSlide21.xml"/><Relationship Id="rId7" Type="http://schemas.openxmlformats.org/officeDocument/2006/relationships/image" Target="../media/image77.wmf"/><Relationship Id="rId12" Type="http://schemas.openxmlformats.org/officeDocument/2006/relationships/oleObject" Target="../embeddings/oleObject60.bin"/><Relationship Id="rId17" Type="http://schemas.openxmlformats.org/officeDocument/2006/relationships/image" Target="../media/image82.wmf"/><Relationship Id="rId2" Type="http://schemas.openxmlformats.org/officeDocument/2006/relationships/slideLayout" Target="../slideLayouts/slideLayout2.xml"/><Relationship Id="rId16" Type="http://schemas.openxmlformats.org/officeDocument/2006/relationships/oleObject" Target="../embeddings/oleObject62.bin"/><Relationship Id="rId1" Type="http://schemas.openxmlformats.org/officeDocument/2006/relationships/vmlDrawing" Target="../drawings/vmlDrawing14.vml"/><Relationship Id="rId6" Type="http://schemas.openxmlformats.org/officeDocument/2006/relationships/oleObject" Target="../embeddings/oleObject57.bin"/><Relationship Id="rId11" Type="http://schemas.openxmlformats.org/officeDocument/2006/relationships/image" Target="../media/image79.wmf"/><Relationship Id="rId5" Type="http://schemas.openxmlformats.org/officeDocument/2006/relationships/image" Target="../media/image76.wmf"/><Relationship Id="rId15" Type="http://schemas.openxmlformats.org/officeDocument/2006/relationships/image" Target="../media/image81.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78.wmf"/><Relationship Id="rId14" Type="http://schemas.openxmlformats.org/officeDocument/2006/relationships/oleObject" Target="../embeddings/oleObject61.bin"/></Relationships>
</file>

<file path=ppt/slides/_rels/slide22.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2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3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99.wmf"/><Relationship Id="rId3" Type="http://schemas.openxmlformats.org/officeDocument/2006/relationships/notesSlide" Target="../notesSlides/notesSlide34.xml"/><Relationship Id="rId7" Type="http://schemas.openxmlformats.org/officeDocument/2006/relationships/image" Target="../media/image96.wmf"/><Relationship Id="rId12"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64.bin"/><Relationship Id="rId11" Type="http://schemas.openxmlformats.org/officeDocument/2006/relationships/image" Target="../media/image98.wmf"/><Relationship Id="rId5" Type="http://schemas.openxmlformats.org/officeDocument/2006/relationships/image" Target="../media/image95.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9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9.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7.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5.bin"/><Relationship Id="rId10" Type="http://schemas.openxmlformats.org/officeDocument/2006/relationships/image" Target="../media/image13.wmf"/><Relationship Id="rId4" Type="http://schemas.openxmlformats.org/officeDocument/2006/relationships/image" Target="../media/image14.emf"/><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0.wmf"/><Relationship Id="rId3" Type="http://schemas.openxmlformats.org/officeDocument/2006/relationships/notesSlide" Target="../notesSlides/notesSlide8.xml"/><Relationship Id="rId7" Type="http://schemas.openxmlformats.org/officeDocument/2006/relationships/image" Target="../media/image18.w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9.wmf"/><Relationship Id="rId5" Type="http://schemas.openxmlformats.org/officeDocument/2006/relationships/image" Target="../media/image17.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5.wmf"/><Relationship Id="rId18" Type="http://schemas.openxmlformats.org/officeDocument/2006/relationships/image" Target="../media/image28.emf"/><Relationship Id="rId3" Type="http://schemas.openxmlformats.org/officeDocument/2006/relationships/notesSlide" Target="../notesSlides/notesSlide9.xml"/><Relationship Id="rId7" Type="http://schemas.openxmlformats.org/officeDocument/2006/relationships/image" Target="../media/image22.wmf"/><Relationship Id="rId12" Type="http://schemas.openxmlformats.org/officeDocument/2006/relationships/oleObject" Target="../embeddings/oleObject16.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18.bin"/><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3.wmf"/><Relationship Id="rId1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ter of Science in Environmental Meteor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85800" y="309082"/>
            <a:ext cx="7772400" cy="1143000"/>
          </a:xfrm>
        </p:spPr>
        <p:txBody>
          <a:bodyPr rtlCol="0">
            <a:normAutofit fontScale="90000"/>
          </a:bodyPr>
          <a:lstStyle/>
          <a:p>
            <a:pPr eaLnBrk="1" fontAlgn="auto" hangingPunct="1">
              <a:spcAft>
                <a:spcPts val="0"/>
              </a:spcAft>
              <a:defRPr/>
            </a:pPr>
            <a:r>
              <a:rPr lang="it-IT" sz="2400"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Trento</a:t>
            </a:r>
            <a:b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 of Science in Environmental </a:t>
            </a:r>
            <a: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Meteorology</a:t>
            </a:r>
            <a:b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https://international.unitn.it/environmental-meteorology</a:t>
            </a:r>
            <a:endParaRPr lang="en-GB" sz="24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076" name="Titolo 1"/>
          <p:cNvSpPr txBox="1">
            <a:spLocks/>
          </p:cNvSpPr>
          <p:nvPr/>
        </p:nvSpPr>
        <p:spPr bwMode="auto">
          <a:xfrm>
            <a:off x="776288"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514350" indent="-171450">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4200" b="1" dirty="0">
                <a:solidFill>
                  <a:srgbClr val="FF0000"/>
                </a:solidFill>
                <a:latin typeface="Tahoma" panose="020B0604030504040204" pitchFamily="34" charset="0"/>
                <a:cs typeface="Tahoma" panose="020B0604030504040204" pitchFamily="34" charset="0"/>
              </a:rPr>
              <a:t>Environmental Physical Chemistry</a:t>
            </a:r>
          </a:p>
        </p:txBody>
      </p:sp>
      <p:sp>
        <p:nvSpPr>
          <p:cNvPr id="3077" name="Titolo 4"/>
          <p:cNvSpPr txBox="1">
            <a:spLocks/>
          </p:cNvSpPr>
          <p:nvPr/>
        </p:nvSpPr>
        <p:spPr bwMode="auto">
          <a:xfrm>
            <a:off x="719137" y="3853178"/>
            <a:ext cx="78867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4000" b="1" dirty="0" smtClean="0">
                <a:solidFill>
                  <a:srgbClr val="3333FF"/>
                </a:solidFill>
                <a:latin typeface="Tahoma" panose="020B0604030504040204" pitchFamily="34" charset="0"/>
                <a:cs typeface="Tahoma" panose="020B0604030504040204" pitchFamily="34" charset="0"/>
              </a:rPr>
              <a:t>Thermodynamics of solutions</a:t>
            </a:r>
            <a:endParaRPr lang="en-GB" altLang="en-US" sz="4000" b="1" dirty="0">
              <a:solidFill>
                <a:srgbClr val="3333FF"/>
              </a:solidFill>
              <a:latin typeface="Tahoma" panose="020B0604030504040204" pitchFamily="34" charset="0"/>
              <a:cs typeface="Tahoma" panose="020B0604030504040204" pitchFamily="34" charset="0"/>
            </a:endParaRPr>
          </a:p>
        </p:txBody>
      </p:sp>
      <p:sp>
        <p:nvSpPr>
          <p:cNvPr id="7" name="Text Box 3"/>
          <p:cNvSpPr txBox="1">
            <a:spLocks noChangeArrowheads="1"/>
          </p:cNvSpPr>
          <p:nvPr/>
        </p:nvSpPr>
        <p:spPr bwMode="auto">
          <a:xfrm>
            <a:off x="3532013" y="1474113"/>
            <a:ext cx="22609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 </a:t>
            </a: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2023-24</a:t>
            </a:r>
            <a:endPar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 Box 3"/>
          <p:cNvSpPr txBox="1">
            <a:spLocks noChangeArrowheads="1"/>
          </p:cNvSpPr>
          <p:nvPr/>
        </p:nvSpPr>
        <p:spPr bwMode="auto">
          <a:xfrm>
            <a:off x="1280238" y="5830096"/>
            <a:ext cx="676449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Bibliography: </a:t>
            </a:r>
            <a:r>
              <a:rPr lang="it-IT" altLang="en-US" sz="2500" dirty="0" smtClean="0">
                <a:latin typeface="Tahoma" panose="020B0604030504040204" pitchFamily="34" charset="0"/>
                <a:ea typeface="Tahoma" panose="020B0604030504040204" pitchFamily="34" charset="0"/>
                <a:cs typeface="Tahoma" panose="020B0604030504040204" pitchFamily="34" charset="0"/>
              </a:rPr>
              <a:t>e.g. P. Atkins, Physical Chemistry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36448"/>
            <a:ext cx="8905875" cy="132556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The thermodynamics of mixing</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5492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17" name="Object 15"/>
          <p:cNvGraphicFramePr>
            <a:graphicFrameLocks noChangeAspect="1"/>
          </p:cNvGraphicFramePr>
          <p:nvPr>
            <p:extLst>
              <p:ext uri="{D42A27DB-BD31-4B8C-83A1-F6EECF244321}">
                <p14:modId xmlns:p14="http://schemas.microsoft.com/office/powerpoint/2010/main" val="3054598214"/>
              </p:ext>
            </p:extLst>
          </p:nvPr>
        </p:nvGraphicFramePr>
        <p:xfrm>
          <a:off x="1398853" y="1394676"/>
          <a:ext cx="5938838" cy="503238"/>
        </p:xfrm>
        <a:graphic>
          <a:graphicData uri="http://schemas.openxmlformats.org/presentationml/2006/ole">
            <mc:AlternateContent xmlns:mc="http://schemas.openxmlformats.org/markup-compatibility/2006">
              <mc:Choice xmlns:v="urn:schemas-microsoft-com:vml" Requires="v">
                <p:oleObj spid="_x0000_s13594" name="Equation" r:id="rId4" imgW="2844720" imgH="241200" progId="Equation.3">
                  <p:embed/>
                </p:oleObj>
              </mc:Choice>
              <mc:Fallback>
                <p:oleObj name="Equation" r:id="rId4" imgW="2844720" imgH="241200" progId="Equation.3">
                  <p:embed/>
                  <p:pic>
                    <p:nvPicPr>
                      <p:cNvPr id="23" name="Object 15"/>
                      <p:cNvPicPr>
                        <a:picLocks noChangeAspect="1" noChangeArrowheads="1"/>
                      </p:cNvPicPr>
                      <p:nvPr/>
                    </p:nvPicPr>
                    <p:blipFill>
                      <a:blip r:embed="rId5"/>
                      <a:srcRect/>
                      <a:stretch>
                        <a:fillRect/>
                      </a:stretch>
                    </p:blipFill>
                    <p:spPr bwMode="auto">
                      <a:xfrm>
                        <a:off x="1398853" y="1394676"/>
                        <a:ext cx="5938838" cy="503238"/>
                      </a:xfrm>
                      <a:prstGeom prst="rect">
                        <a:avLst/>
                      </a:prstGeom>
                      <a:noFill/>
                      <a:ln>
                        <a:noFill/>
                      </a:ln>
                      <a:effectLst/>
                      <a:extLst/>
                    </p:spPr>
                  </p:pic>
                </p:oleObj>
              </mc:Fallback>
            </mc:AlternateContent>
          </a:graphicData>
        </a:graphic>
      </p:graphicFrame>
      <p:sp>
        <p:nvSpPr>
          <p:cNvPr id="18" name="Text Box 3"/>
          <p:cNvSpPr txBox="1">
            <a:spLocks noChangeArrowheads="1"/>
          </p:cNvSpPr>
          <p:nvPr/>
        </p:nvSpPr>
        <p:spPr bwMode="auto">
          <a:xfrm>
            <a:off x="-67852" y="837198"/>
            <a:ext cx="86768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The final Gibbs energy for the system G</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f</a:t>
            </a:r>
            <a:r>
              <a:rPr lang="it-IT" altLang="en-US" sz="2400" dirty="0" smtClean="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25" name="Object 15"/>
          <p:cNvGraphicFramePr>
            <a:graphicFrameLocks noChangeAspect="1"/>
          </p:cNvGraphicFramePr>
          <p:nvPr>
            <p:extLst>
              <p:ext uri="{D42A27DB-BD31-4B8C-83A1-F6EECF244321}">
                <p14:modId xmlns:p14="http://schemas.microsoft.com/office/powerpoint/2010/main" val="833293071"/>
              </p:ext>
            </p:extLst>
          </p:nvPr>
        </p:nvGraphicFramePr>
        <p:xfrm>
          <a:off x="1138238" y="2022475"/>
          <a:ext cx="6070600" cy="900113"/>
        </p:xfrm>
        <a:graphic>
          <a:graphicData uri="http://schemas.openxmlformats.org/presentationml/2006/ole">
            <mc:AlternateContent xmlns:mc="http://schemas.openxmlformats.org/markup-compatibility/2006">
              <mc:Choice xmlns:v="urn:schemas-microsoft-com:vml" Requires="v">
                <p:oleObj spid="_x0000_s13595" name="Equation" r:id="rId6" imgW="3085920" imgH="457200" progId="Equation.3">
                  <p:embed/>
                </p:oleObj>
              </mc:Choice>
              <mc:Fallback>
                <p:oleObj name="Equation" r:id="rId6" imgW="3085920" imgH="457200" progId="Equation.3">
                  <p:embed/>
                  <p:pic>
                    <p:nvPicPr>
                      <p:cNvPr id="15" name="Object 15"/>
                      <p:cNvPicPr>
                        <a:picLocks noChangeAspect="1" noChangeArrowheads="1"/>
                      </p:cNvPicPr>
                      <p:nvPr/>
                    </p:nvPicPr>
                    <p:blipFill>
                      <a:blip r:embed="rId7"/>
                      <a:srcRect/>
                      <a:stretch>
                        <a:fillRect/>
                      </a:stretch>
                    </p:blipFill>
                    <p:spPr bwMode="auto">
                      <a:xfrm>
                        <a:off x="1138238" y="2022475"/>
                        <a:ext cx="6070600" cy="900113"/>
                      </a:xfrm>
                      <a:prstGeom prst="rect">
                        <a:avLst/>
                      </a:prstGeom>
                      <a:noFill/>
                      <a:ln>
                        <a:noFill/>
                      </a:ln>
                      <a:effectLst/>
                      <a:extLst/>
                    </p:spPr>
                  </p:pic>
                </p:oleObj>
              </mc:Fallback>
            </mc:AlternateContent>
          </a:graphicData>
        </a:graphic>
      </p:graphicFrame>
      <p:graphicFrame>
        <p:nvGraphicFramePr>
          <p:cNvPr id="26" name="Object 15"/>
          <p:cNvGraphicFramePr>
            <a:graphicFrameLocks noChangeAspect="1"/>
          </p:cNvGraphicFramePr>
          <p:nvPr>
            <p:extLst>
              <p:ext uri="{D42A27DB-BD31-4B8C-83A1-F6EECF244321}">
                <p14:modId xmlns:p14="http://schemas.microsoft.com/office/powerpoint/2010/main" val="500475674"/>
              </p:ext>
            </p:extLst>
          </p:nvPr>
        </p:nvGraphicFramePr>
        <p:xfrm>
          <a:off x="1274763" y="2922588"/>
          <a:ext cx="6221413" cy="425450"/>
        </p:xfrm>
        <a:graphic>
          <a:graphicData uri="http://schemas.openxmlformats.org/presentationml/2006/ole">
            <mc:AlternateContent xmlns:mc="http://schemas.openxmlformats.org/markup-compatibility/2006">
              <mc:Choice xmlns:v="urn:schemas-microsoft-com:vml" Requires="v">
                <p:oleObj spid="_x0000_s13596" name="Equation" r:id="rId8" imgW="3162240" imgH="215640" progId="Equation.3">
                  <p:embed/>
                </p:oleObj>
              </mc:Choice>
              <mc:Fallback>
                <p:oleObj name="Equation" r:id="rId8" imgW="3162240" imgH="215640" progId="Equation.3">
                  <p:embed/>
                  <p:pic>
                    <p:nvPicPr>
                      <p:cNvPr id="25" name="Object 15"/>
                      <p:cNvPicPr>
                        <a:picLocks noChangeAspect="1" noChangeArrowheads="1"/>
                      </p:cNvPicPr>
                      <p:nvPr/>
                    </p:nvPicPr>
                    <p:blipFill>
                      <a:blip r:embed="rId9"/>
                      <a:srcRect/>
                      <a:stretch>
                        <a:fillRect/>
                      </a:stretch>
                    </p:blipFill>
                    <p:spPr bwMode="auto">
                      <a:xfrm>
                        <a:off x="1274763" y="2922588"/>
                        <a:ext cx="6221413" cy="425450"/>
                      </a:xfrm>
                      <a:prstGeom prst="rect">
                        <a:avLst/>
                      </a:prstGeom>
                      <a:noFill/>
                      <a:ln>
                        <a:noFill/>
                      </a:ln>
                      <a:effectLst/>
                      <a:extLst/>
                    </p:spPr>
                  </p:pic>
                </p:oleObj>
              </mc:Fallback>
            </mc:AlternateContent>
          </a:graphicData>
        </a:graphic>
      </p:graphicFrame>
      <p:graphicFrame>
        <p:nvGraphicFramePr>
          <p:cNvPr id="28" name="Object 15"/>
          <p:cNvGraphicFramePr>
            <a:graphicFrameLocks noChangeAspect="1"/>
          </p:cNvGraphicFramePr>
          <p:nvPr>
            <p:extLst>
              <p:ext uri="{D42A27DB-BD31-4B8C-83A1-F6EECF244321}">
                <p14:modId xmlns:p14="http://schemas.microsoft.com/office/powerpoint/2010/main" val="3879408506"/>
              </p:ext>
            </p:extLst>
          </p:nvPr>
        </p:nvGraphicFramePr>
        <p:xfrm>
          <a:off x="3063240" y="3472600"/>
          <a:ext cx="3098800" cy="900112"/>
        </p:xfrm>
        <a:graphic>
          <a:graphicData uri="http://schemas.openxmlformats.org/presentationml/2006/ole">
            <mc:AlternateContent xmlns:mc="http://schemas.openxmlformats.org/markup-compatibility/2006">
              <mc:Choice xmlns:v="urn:schemas-microsoft-com:vml" Requires="v">
                <p:oleObj spid="_x0000_s13597" name="Equation" r:id="rId10" imgW="1574640" imgH="457200" progId="Equation.3">
                  <p:embed/>
                </p:oleObj>
              </mc:Choice>
              <mc:Fallback>
                <p:oleObj name="Equation" r:id="rId10" imgW="1574640" imgH="457200" progId="Equation.3">
                  <p:embed/>
                  <p:pic>
                    <p:nvPicPr>
                      <p:cNvPr id="26" name="Object 15"/>
                      <p:cNvPicPr>
                        <a:picLocks noChangeAspect="1" noChangeArrowheads="1"/>
                      </p:cNvPicPr>
                      <p:nvPr/>
                    </p:nvPicPr>
                    <p:blipFill>
                      <a:blip r:embed="rId11"/>
                      <a:srcRect/>
                      <a:stretch>
                        <a:fillRect/>
                      </a:stretch>
                    </p:blipFill>
                    <p:spPr bwMode="auto">
                      <a:xfrm>
                        <a:off x="3063240" y="3472600"/>
                        <a:ext cx="3098800" cy="900112"/>
                      </a:xfrm>
                      <a:prstGeom prst="rect">
                        <a:avLst/>
                      </a:prstGeom>
                      <a:noFill/>
                      <a:ln>
                        <a:noFill/>
                      </a:ln>
                      <a:effectLst/>
                      <a:extLst/>
                    </p:spPr>
                  </p:pic>
                </p:oleObj>
              </mc:Fallback>
            </mc:AlternateContent>
          </a:graphicData>
        </a:graphic>
      </p:graphicFrame>
      <p:sp>
        <p:nvSpPr>
          <p:cNvPr id="29" name="Text Box 3"/>
          <p:cNvSpPr txBox="1">
            <a:spLocks noChangeArrowheads="1"/>
          </p:cNvSpPr>
          <p:nvPr/>
        </p:nvSpPr>
        <p:spPr bwMode="auto">
          <a:xfrm>
            <a:off x="1240399" y="3591868"/>
            <a:ext cx="18228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Given that:</a:t>
            </a:r>
          </a:p>
        </p:txBody>
      </p:sp>
      <p:graphicFrame>
        <p:nvGraphicFramePr>
          <p:cNvPr id="30" name="Object 15"/>
          <p:cNvGraphicFramePr>
            <a:graphicFrameLocks noChangeAspect="1"/>
          </p:cNvGraphicFramePr>
          <p:nvPr>
            <p:extLst>
              <p:ext uri="{D42A27DB-BD31-4B8C-83A1-F6EECF244321}">
                <p14:modId xmlns:p14="http://schemas.microsoft.com/office/powerpoint/2010/main" val="3502545843"/>
              </p:ext>
            </p:extLst>
          </p:nvPr>
        </p:nvGraphicFramePr>
        <p:xfrm>
          <a:off x="1138238" y="4490662"/>
          <a:ext cx="3922712" cy="450850"/>
        </p:xfrm>
        <a:graphic>
          <a:graphicData uri="http://schemas.openxmlformats.org/presentationml/2006/ole">
            <mc:AlternateContent xmlns:mc="http://schemas.openxmlformats.org/markup-compatibility/2006">
              <mc:Choice xmlns:v="urn:schemas-microsoft-com:vml" Requires="v">
                <p:oleObj spid="_x0000_s13598" name="Equation" r:id="rId12" imgW="1993680" imgH="228600" progId="Equation.3">
                  <p:embed/>
                </p:oleObj>
              </mc:Choice>
              <mc:Fallback>
                <p:oleObj name="Equation" r:id="rId12" imgW="1993680" imgH="228600" progId="Equation.3">
                  <p:embed/>
                  <p:pic>
                    <p:nvPicPr>
                      <p:cNvPr id="26" name="Object 15"/>
                      <p:cNvPicPr>
                        <a:picLocks noChangeAspect="1" noChangeArrowheads="1"/>
                      </p:cNvPicPr>
                      <p:nvPr/>
                    </p:nvPicPr>
                    <p:blipFill>
                      <a:blip r:embed="rId13"/>
                      <a:srcRect/>
                      <a:stretch>
                        <a:fillRect/>
                      </a:stretch>
                    </p:blipFill>
                    <p:spPr bwMode="auto">
                      <a:xfrm>
                        <a:off x="1138238" y="4490662"/>
                        <a:ext cx="3922712" cy="450850"/>
                      </a:xfrm>
                      <a:prstGeom prst="rect">
                        <a:avLst/>
                      </a:prstGeom>
                      <a:noFill/>
                      <a:ln w="28575">
                        <a:solidFill>
                          <a:srgbClr val="FF0000"/>
                        </a:solidFill>
                      </a:ln>
                      <a:effectLst/>
                      <a:extLst/>
                    </p:spPr>
                  </p:pic>
                </p:oleObj>
              </mc:Fallback>
            </mc:AlternateContent>
          </a:graphicData>
        </a:graphic>
      </p:graphicFrame>
      <p:pic>
        <p:nvPicPr>
          <p:cNvPr id="3" name="Picture 2"/>
          <p:cNvPicPr>
            <a:picLocks noChangeAspect="1"/>
          </p:cNvPicPr>
          <p:nvPr/>
        </p:nvPicPr>
        <p:blipFill>
          <a:blip r:embed="rId14"/>
          <a:stretch>
            <a:fillRect/>
          </a:stretch>
        </p:blipFill>
        <p:spPr>
          <a:xfrm>
            <a:off x="5971461" y="4372712"/>
            <a:ext cx="3053477" cy="2362305"/>
          </a:xfrm>
          <a:prstGeom prst="rect">
            <a:avLst/>
          </a:prstGeom>
        </p:spPr>
      </p:pic>
      <p:sp>
        <p:nvSpPr>
          <p:cNvPr id="31" name="Text Box 3"/>
          <p:cNvSpPr txBox="1">
            <a:spLocks noChangeArrowheads="1"/>
          </p:cNvSpPr>
          <p:nvPr/>
        </p:nvSpPr>
        <p:spPr bwMode="auto">
          <a:xfrm>
            <a:off x="1084189" y="5070801"/>
            <a:ext cx="50778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Since x</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A</a:t>
            </a:r>
            <a:r>
              <a:rPr lang="it-IT" altLang="en-US" sz="2400" dirty="0" smtClean="0">
                <a:latin typeface="Tahoma" panose="020B0604030504040204" pitchFamily="34" charset="0"/>
                <a:ea typeface="Tahoma" panose="020B0604030504040204" pitchFamily="34" charset="0"/>
                <a:cs typeface="Tahoma" panose="020B0604030504040204" pitchFamily="34" charset="0"/>
              </a:rPr>
              <a:t>,x</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B</a:t>
            </a:r>
            <a:r>
              <a:rPr lang="it-IT" altLang="en-US" sz="2400" dirty="0" smtClean="0">
                <a:latin typeface="Tahoma" panose="020B0604030504040204" pitchFamily="34" charset="0"/>
                <a:ea typeface="Tahoma" panose="020B0604030504040204" pitchFamily="34" charset="0"/>
                <a:cs typeface="Tahoma" panose="020B0604030504040204" pitchFamily="34" charset="0"/>
              </a:rPr>
              <a:t>&lt;1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lnx</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&lt;0</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lnx</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&lt;0</a:t>
            </a:r>
          </a:p>
          <a:p>
            <a:endPar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Hence: </a:t>
            </a:r>
          </a:p>
          <a:p>
            <a:endParaRPr lang="it-IT" altLang="en-US" sz="2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2" name="Object 15"/>
          <p:cNvGraphicFramePr>
            <a:graphicFrameLocks noChangeAspect="1"/>
          </p:cNvGraphicFramePr>
          <p:nvPr>
            <p:extLst>
              <p:ext uri="{D42A27DB-BD31-4B8C-83A1-F6EECF244321}">
                <p14:modId xmlns:p14="http://schemas.microsoft.com/office/powerpoint/2010/main" val="2926284567"/>
              </p:ext>
            </p:extLst>
          </p:nvPr>
        </p:nvGraphicFramePr>
        <p:xfrm>
          <a:off x="2223041" y="5865922"/>
          <a:ext cx="1223962" cy="450850"/>
        </p:xfrm>
        <a:graphic>
          <a:graphicData uri="http://schemas.openxmlformats.org/presentationml/2006/ole">
            <mc:AlternateContent xmlns:mc="http://schemas.openxmlformats.org/markup-compatibility/2006">
              <mc:Choice xmlns:v="urn:schemas-microsoft-com:vml" Requires="v">
                <p:oleObj spid="_x0000_s13599" name="Equation" r:id="rId15" imgW="622080" imgH="228600" progId="Equation.3">
                  <p:embed/>
                </p:oleObj>
              </mc:Choice>
              <mc:Fallback>
                <p:oleObj name="Equation" r:id="rId15" imgW="622080" imgH="228600" progId="Equation.3">
                  <p:embed/>
                  <p:pic>
                    <p:nvPicPr>
                      <p:cNvPr id="30" name="Object 15"/>
                      <p:cNvPicPr>
                        <a:picLocks noChangeAspect="1" noChangeArrowheads="1"/>
                      </p:cNvPicPr>
                      <p:nvPr/>
                    </p:nvPicPr>
                    <p:blipFill>
                      <a:blip r:embed="rId16"/>
                      <a:srcRect/>
                      <a:stretch>
                        <a:fillRect/>
                      </a:stretch>
                    </p:blipFill>
                    <p:spPr bwMode="auto">
                      <a:xfrm>
                        <a:off x="2223041" y="5865922"/>
                        <a:ext cx="1223962" cy="450850"/>
                      </a:xfrm>
                      <a:prstGeom prst="rect">
                        <a:avLst/>
                      </a:prstGeom>
                      <a:noFill/>
                      <a:ln w="28575">
                        <a:noFill/>
                      </a:ln>
                      <a:effectLst/>
                      <a:extLst/>
                    </p:spPr>
                  </p:pic>
                </p:oleObj>
              </mc:Fallback>
            </mc:AlternateContent>
          </a:graphicData>
        </a:graphic>
      </p:graphicFrame>
      <p:sp>
        <p:nvSpPr>
          <p:cNvPr id="14" name="Text Box 3"/>
          <p:cNvSpPr txBox="1">
            <a:spLocks noChangeArrowheads="1"/>
          </p:cNvSpPr>
          <p:nvPr/>
        </p:nvSpPr>
        <p:spPr bwMode="auto">
          <a:xfrm>
            <a:off x="1585080" y="6203782"/>
            <a:ext cx="441999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and gases mix spontaneusly</a:t>
            </a:r>
          </a:p>
        </p:txBody>
      </p:sp>
    </p:spTree>
    <p:extLst>
      <p:ext uri="{BB962C8B-B14F-4D97-AF65-F5344CB8AC3E}">
        <p14:creationId xmlns:p14="http://schemas.microsoft.com/office/powerpoint/2010/main" val="79003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36448"/>
            <a:ext cx="8905875" cy="132556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The thermodynamics of mixing</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5492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 Box 3"/>
          <p:cNvSpPr txBox="1">
            <a:spLocks noChangeArrowheads="1"/>
          </p:cNvSpPr>
          <p:nvPr/>
        </p:nvSpPr>
        <p:spPr bwMode="auto">
          <a:xfrm>
            <a:off x="233567" y="758282"/>
            <a:ext cx="45092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By comparing the equation of mixing with the eq. relating G to H and S:</a:t>
            </a:r>
          </a:p>
        </p:txBody>
      </p:sp>
      <p:graphicFrame>
        <p:nvGraphicFramePr>
          <p:cNvPr id="30" name="Object 15"/>
          <p:cNvGraphicFramePr>
            <a:graphicFrameLocks noChangeAspect="1"/>
          </p:cNvGraphicFramePr>
          <p:nvPr>
            <p:extLst>
              <p:ext uri="{D42A27DB-BD31-4B8C-83A1-F6EECF244321}">
                <p14:modId xmlns:p14="http://schemas.microsoft.com/office/powerpoint/2010/main" val="2334570136"/>
              </p:ext>
            </p:extLst>
          </p:nvPr>
        </p:nvGraphicFramePr>
        <p:xfrm>
          <a:off x="4857326" y="1069930"/>
          <a:ext cx="3922712" cy="450850"/>
        </p:xfrm>
        <a:graphic>
          <a:graphicData uri="http://schemas.openxmlformats.org/presentationml/2006/ole">
            <mc:AlternateContent xmlns:mc="http://schemas.openxmlformats.org/markup-compatibility/2006">
              <mc:Choice xmlns:v="urn:schemas-microsoft-com:vml" Requires="v">
                <p:oleObj spid="_x0000_s17566" name="Equation" r:id="rId4" imgW="1993680" imgH="228600" progId="Equation.3">
                  <p:embed/>
                </p:oleObj>
              </mc:Choice>
              <mc:Fallback>
                <p:oleObj name="Equation" r:id="rId4" imgW="1993680" imgH="228600" progId="Equation.3">
                  <p:embed/>
                  <p:pic>
                    <p:nvPicPr>
                      <p:cNvPr id="30" name="Object 15"/>
                      <p:cNvPicPr>
                        <a:picLocks noChangeAspect="1" noChangeArrowheads="1"/>
                      </p:cNvPicPr>
                      <p:nvPr/>
                    </p:nvPicPr>
                    <p:blipFill>
                      <a:blip r:embed="rId5"/>
                      <a:srcRect/>
                      <a:stretch>
                        <a:fillRect/>
                      </a:stretch>
                    </p:blipFill>
                    <p:spPr bwMode="auto">
                      <a:xfrm>
                        <a:off x="4857326" y="1069930"/>
                        <a:ext cx="3922712" cy="450850"/>
                      </a:xfrm>
                      <a:prstGeom prst="rect">
                        <a:avLst/>
                      </a:prstGeom>
                      <a:noFill/>
                      <a:ln w="28575">
                        <a:noFill/>
                      </a:ln>
                      <a:effectLst/>
                      <a:extLst/>
                    </p:spPr>
                  </p:pic>
                </p:oleObj>
              </mc:Fallback>
            </mc:AlternateContent>
          </a:graphicData>
        </a:graphic>
      </p:graphicFrame>
      <p:graphicFrame>
        <p:nvGraphicFramePr>
          <p:cNvPr id="15" name="Object 15"/>
          <p:cNvGraphicFramePr>
            <a:graphicFrameLocks noChangeAspect="1"/>
          </p:cNvGraphicFramePr>
          <p:nvPr>
            <p:extLst>
              <p:ext uri="{D42A27DB-BD31-4B8C-83A1-F6EECF244321}">
                <p14:modId xmlns:p14="http://schemas.microsoft.com/office/powerpoint/2010/main" val="3293043950"/>
              </p:ext>
            </p:extLst>
          </p:nvPr>
        </p:nvGraphicFramePr>
        <p:xfrm>
          <a:off x="4857326" y="1564687"/>
          <a:ext cx="2024063" cy="350838"/>
        </p:xfrm>
        <a:graphic>
          <a:graphicData uri="http://schemas.openxmlformats.org/presentationml/2006/ole">
            <mc:AlternateContent xmlns:mc="http://schemas.openxmlformats.org/markup-compatibility/2006">
              <mc:Choice xmlns:v="urn:schemas-microsoft-com:vml" Requires="v">
                <p:oleObj spid="_x0000_s17567" name="Equation" r:id="rId6" imgW="1028520" imgH="177480" progId="Equation.3">
                  <p:embed/>
                </p:oleObj>
              </mc:Choice>
              <mc:Fallback>
                <p:oleObj name="Equation" r:id="rId6" imgW="1028520" imgH="177480" progId="Equation.3">
                  <p:embed/>
                  <p:pic>
                    <p:nvPicPr>
                      <p:cNvPr id="30" name="Object 15"/>
                      <p:cNvPicPr>
                        <a:picLocks noChangeAspect="1" noChangeArrowheads="1"/>
                      </p:cNvPicPr>
                      <p:nvPr/>
                    </p:nvPicPr>
                    <p:blipFill>
                      <a:blip r:embed="rId7"/>
                      <a:srcRect/>
                      <a:stretch>
                        <a:fillRect/>
                      </a:stretch>
                    </p:blipFill>
                    <p:spPr bwMode="auto">
                      <a:xfrm>
                        <a:off x="4857326" y="1564687"/>
                        <a:ext cx="2024063" cy="350838"/>
                      </a:xfrm>
                      <a:prstGeom prst="rect">
                        <a:avLst/>
                      </a:prstGeom>
                      <a:noFill/>
                      <a:ln w="28575">
                        <a:noFill/>
                      </a:ln>
                      <a:effectLst/>
                      <a:extLst/>
                    </p:spPr>
                  </p:pic>
                </p:oleObj>
              </mc:Fallback>
            </mc:AlternateContent>
          </a:graphicData>
        </a:graphic>
      </p:graphicFrame>
      <p:sp>
        <p:nvSpPr>
          <p:cNvPr id="16" name="Text Box 3"/>
          <p:cNvSpPr txBox="1">
            <a:spLocks noChangeArrowheads="1"/>
          </p:cNvSpPr>
          <p:nvPr/>
        </p:nvSpPr>
        <p:spPr bwMode="auto">
          <a:xfrm>
            <a:off x="459554" y="2148398"/>
            <a:ext cx="34082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It can be concluded that for an ideal gas:</a:t>
            </a:r>
          </a:p>
        </p:txBody>
      </p:sp>
      <p:graphicFrame>
        <p:nvGraphicFramePr>
          <p:cNvPr id="19" name="Object 15"/>
          <p:cNvGraphicFramePr>
            <a:graphicFrameLocks noChangeAspect="1"/>
          </p:cNvGraphicFramePr>
          <p:nvPr>
            <p:extLst>
              <p:ext uri="{D42A27DB-BD31-4B8C-83A1-F6EECF244321}">
                <p14:modId xmlns:p14="http://schemas.microsoft.com/office/powerpoint/2010/main" val="506125810"/>
              </p:ext>
            </p:extLst>
          </p:nvPr>
        </p:nvGraphicFramePr>
        <p:xfrm>
          <a:off x="4035529" y="2207379"/>
          <a:ext cx="1249363" cy="450850"/>
        </p:xfrm>
        <a:graphic>
          <a:graphicData uri="http://schemas.openxmlformats.org/presentationml/2006/ole">
            <mc:AlternateContent xmlns:mc="http://schemas.openxmlformats.org/markup-compatibility/2006">
              <mc:Choice xmlns:v="urn:schemas-microsoft-com:vml" Requires="v">
                <p:oleObj spid="_x0000_s17568" name="Equation" r:id="rId8" imgW="634680" imgH="228600" progId="Equation.3">
                  <p:embed/>
                </p:oleObj>
              </mc:Choice>
              <mc:Fallback>
                <p:oleObj name="Equation" r:id="rId8" imgW="634680" imgH="228600" progId="Equation.3">
                  <p:embed/>
                  <p:pic>
                    <p:nvPicPr>
                      <p:cNvPr id="15" name="Object 15"/>
                      <p:cNvPicPr>
                        <a:picLocks noChangeAspect="1" noChangeArrowheads="1"/>
                      </p:cNvPicPr>
                      <p:nvPr/>
                    </p:nvPicPr>
                    <p:blipFill>
                      <a:blip r:embed="rId9"/>
                      <a:srcRect/>
                      <a:stretch>
                        <a:fillRect/>
                      </a:stretch>
                    </p:blipFill>
                    <p:spPr bwMode="auto">
                      <a:xfrm>
                        <a:off x="4035529" y="2207379"/>
                        <a:ext cx="1249363" cy="450850"/>
                      </a:xfrm>
                      <a:prstGeom prst="rect">
                        <a:avLst/>
                      </a:prstGeom>
                      <a:noFill/>
                      <a:ln w="28575">
                        <a:noFill/>
                      </a:ln>
                      <a:effectLs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560156035"/>
              </p:ext>
            </p:extLst>
          </p:nvPr>
        </p:nvGraphicFramePr>
        <p:xfrm>
          <a:off x="4035529" y="2626025"/>
          <a:ext cx="3848100" cy="450850"/>
        </p:xfrm>
        <a:graphic>
          <a:graphicData uri="http://schemas.openxmlformats.org/presentationml/2006/ole">
            <mc:AlternateContent xmlns:mc="http://schemas.openxmlformats.org/markup-compatibility/2006">
              <mc:Choice xmlns:v="urn:schemas-microsoft-com:vml" Requires="v">
                <p:oleObj spid="_x0000_s17569" name="Equation" r:id="rId10" imgW="1955520" imgH="228600" progId="Equation.3">
                  <p:embed/>
                </p:oleObj>
              </mc:Choice>
              <mc:Fallback>
                <p:oleObj name="Equation" r:id="rId10" imgW="1955520" imgH="228600" progId="Equation.3">
                  <p:embed/>
                  <p:pic>
                    <p:nvPicPr>
                      <p:cNvPr id="30" name="Object 15"/>
                      <p:cNvPicPr>
                        <a:picLocks noChangeAspect="1" noChangeArrowheads="1"/>
                      </p:cNvPicPr>
                      <p:nvPr/>
                    </p:nvPicPr>
                    <p:blipFill>
                      <a:blip r:embed="rId11"/>
                      <a:srcRect/>
                      <a:stretch>
                        <a:fillRect/>
                      </a:stretch>
                    </p:blipFill>
                    <p:spPr bwMode="auto">
                      <a:xfrm>
                        <a:off x="4035529" y="2626025"/>
                        <a:ext cx="3848100" cy="450850"/>
                      </a:xfrm>
                      <a:prstGeom prst="rect">
                        <a:avLst/>
                      </a:prstGeom>
                      <a:noFill/>
                      <a:ln w="28575">
                        <a:noFill/>
                      </a:ln>
                      <a:effectLst/>
                      <a:extLst/>
                    </p:spPr>
                  </p:pic>
                </p:oleObj>
              </mc:Fallback>
            </mc:AlternateContent>
          </a:graphicData>
        </a:graphic>
      </p:graphicFrame>
      <p:pic>
        <p:nvPicPr>
          <p:cNvPr id="17413" name="Picture 5" descr="https://image.slideserve.com/413144/slide24-n.jpg"/>
          <p:cNvPicPr>
            <a:picLocks noChangeAspect="1" noChangeArrowheads="1"/>
          </p:cNvPicPr>
          <p:nvPr/>
        </p:nvPicPr>
        <p:blipFill rotWithShape="1">
          <a:blip r:embed="rId12">
            <a:extLst>
              <a:ext uri="{28A0092B-C50C-407E-A947-70E740481C1C}">
                <a14:useLocalDpi xmlns:a14="http://schemas.microsoft.com/office/drawing/2010/main" val="0"/>
              </a:ext>
            </a:extLst>
          </a:blip>
          <a:srcRect t="15301" b="2922"/>
          <a:stretch/>
        </p:blipFill>
        <p:spPr bwMode="auto">
          <a:xfrm>
            <a:off x="111873" y="3133789"/>
            <a:ext cx="5859198" cy="3593642"/>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3"/>
          <p:cNvSpPr txBox="1">
            <a:spLocks noChangeArrowheads="1"/>
          </p:cNvSpPr>
          <p:nvPr/>
        </p:nvSpPr>
        <p:spPr bwMode="auto">
          <a:xfrm>
            <a:off x="6183126" y="3704043"/>
            <a:ext cx="2425887"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driving force of the mixing is the increse in entropy of the system</a:t>
            </a:r>
          </a:p>
        </p:txBody>
      </p:sp>
    </p:spTree>
    <p:extLst>
      <p:ext uri="{BB962C8B-B14F-4D97-AF65-F5344CB8AC3E}">
        <p14:creationId xmlns:p14="http://schemas.microsoft.com/office/powerpoint/2010/main" val="38375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69901"/>
            <a:ext cx="8905875" cy="132556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Ideal solutions</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5492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5362" name="Picture 2" descr="https://image.slideserve.com/413144/ideal-solutions-n.jpg"/>
          <p:cNvPicPr>
            <a:picLocks noChangeAspect="1" noChangeArrowheads="1"/>
          </p:cNvPicPr>
          <p:nvPr/>
        </p:nvPicPr>
        <p:blipFill rotWithShape="1">
          <a:blip r:embed="rId4">
            <a:extLst>
              <a:ext uri="{28A0092B-C50C-407E-A947-70E740481C1C}">
                <a14:useLocalDpi xmlns:a14="http://schemas.microsoft.com/office/drawing/2010/main" val="0"/>
              </a:ext>
            </a:extLst>
          </a:blip>
          <a:srcRect l="3" t="23920" r="56000" b="-363"/>
          <a:stretch/>
        </p:blipFill>
        <p:spPr bwMode="auto">
          <a:xfrm>
            <a:off x="127567" y="3317844"/>
            <a:ext cx="2704849" cy="3524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srcRect l="5848" t="-1" r="6396" b="24534"/>
          <a:stretch/>
        </p:blipFill>
        <p:spPr>
          <a:xfrm>
            <a:off x="236999" y="786953"/>
            <a:ext cx="3356812" cy="2387066"/>
          </a:xfrm>
          <a:prstGeom prst="rect">
            <a:avLst/>
          </a:prstGeom>
        </p:spPr>
      </p:pic>
      <p:sp>
        <p:nvSpPr>
          <p:cNvPr id="16" name="Text Box 3"/>
          <p:cNvSpPr txBox="1">
            <a:spLocks noChangeArrowheads="1"/>
          </p:cNvSpPr>
          <p:nvPr/>
        </p:nvSpPr>
        <p:spPr bwMode="auto">
          <a:xfrm>
            <a:off x="3571509" y="764915"/>
            <a:ext cx="5357666"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For a </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pure substance </a:t>
            </a:r>
            <a:r>
              <a:rPr lang="it-IT" altLang="en-US" sz="2500" dirty="0" smtClean="0">
                <a:latin typeface="Tahoma" panose="020B0604030504040204" pitchFamily="34" charset="0"/>
                <a:ea typeface="Tahoma" panose="020B0604030504040204" pitchFamily="34" charset="0"/>
                <a:cs typeface="Tahoma" panose="020B0604030504040204" pitchFamily="34" charset="0"/>
              </a:rPr>
              <a:t>at (liquid-gas) equilibrium the chemical potential of the liquid and gas phases are equal</a:t>
            </a:r>
          </a:p>
        </p:txBody>
      </p:sp>
      <p:graphicFrame>
        <p:nvGraphicFramePr>
          <p:cNvPr id="19" name="Object 15"/>
          <p:cNvGraphicFramePr>
            <a:graphicFrameLocks noChangeAspect="1"/>
          </p:cNvGraphicFramePr>
          <p:nvPr>
            <p:extLst>
              <p:ext uri="{D42A27DB-BD31-4B8C-83A1-F6EECF244321}">
                <p14:modId xmlns:p14="http://schemas.microsoft.com/office/powerpoint/2010/main" val="952901466"/>
              </p:ext>
            </p:extLst>
          </p:nvPr>
        </p:nvGraphicFramePr>
        <p:xfrm>
          <a:off x="4473575" y="1984375"/>
          <a:ext cx="4083050" cy="555625"/>
        </p:xfrm>
        <a:graphic>
          <a:graphicData uri="http://schemas.openxmlformats.org/presentationml/2006/ole">
            <mc:AlternateContent xmlns:mc="http://schemas.openxmlformats.org/markup-compatibility/2006">
              <mc:Choice xmlns:v="urn:schemas-microsoft-com:vml" Requires="v">
                <p:oleObj spid="_x0000_s15550" name="Equation" r:id="rId6" imgW="1955520" imgH="266400" progId="Equation.3">
                  <p:embed/>
                </p:oleObj>
              </mc:Choice>
              <mc:Fallback>
                <p:oleObj name="Equation" r:id="rId6" imgW="1955520" imgH="266400" progId="Equation.3">
                  <p:embed/>
                  <p:pic>
                    <p:nvPicPr>
                      <p:cNvPr id="23" name="Object 15"/>
                      <p:cNvPicPr>
                        <a:picLocks noChangeAspect="1" noChangeArrowheads="1"/>
                      </p:cNvPicPr>
                      <p:nvPr/>
                    </p:nvPicPr>
                    <p:blipFill>
                      <a:blip r:embed="rId7"/>
                      <a:srcRect/>
                      <a:stretch>
                        <a:fillRect/>
                      </a:stretch>
                    </p:blipFill>
                    <p:spPr bwMode="auto">
                      <a:xfrm>
                        <a:off x="4473575" y="1984375"/>
                        <a:ext cx="4083050" cy="555625"/>
                      </a:xfrm>
                      <a:prstGeom prst="rect">
                        <a:avLst/>
                      </a:prstGeom>
                      <a:noFill/>
                      <a:ln>
                        <a:noFill/>
                      </a:ln>
                      <a:effectLs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3579408002"/>
              </p:ext>
            </p:extLst>
          </p:nvPr>
        </p:nvGraphicFramePr>
        <p:xfrm>
          <a:off x="4494213" y="2403475"/>
          <a:ext cx="423862" cy="500063"/>
        </p:xfrm>
        <a:graphic>
          <a:graphicData uri="http://schemas.openxmlformats.org/presentationml/2006/ole">
            <mc:AlternateContent xmlns:mc="http://schemas.openxmlformats.org/markup-compatibility/2006">
              <mc:Choice xmlns:v="urn:schemas-microsoft-com:vml" Requires="v">
                <p:oleObj spid="_x0000_s15551" name="Equation" r:id="rId8" imgW="203040" imgH="241200" progId="Equation.3">
                  <p:embed/>
                </p:oleObj>
              </mc:Choice>
              <mc:Fallback>
                <p:oleObj name="Equation" r:id="rId8" imgW="203040" imgH="241200" progId="Equation.3">
                  <p:embed/>
                  <p:pic>
                    <p:nvPicPr>
                      <p:cNvPr id="19" name="Object 15"/>
                      <p:cNvPicPr>
                        <a:picLocks noChangeAspect="1" noChangeArrowheads="1"/>
                      </p:cNvPicPr>
                      <p:nvPr/>
                    </p:nvPicPr>
                    <p:blipFill>
                      <a:blip r:embed="rId9"/>
                      <a:srcRect/>
                      <a:stretch>
                        <a:fillRect/>
                      </a:stretch>
                    </p:blipFill>
                    <p:spPr bwMode="auto">
                      <a:xfrm>
                        <a:off x="4494213" y="2403475"/>
                        <a:ext cx="423862" cy="500063"/>
                      </a:xfrm>
                      <a:prstGeom prst="rect">
                        <a:avLst/>
                      </a:prstGeom>
                      <a:noFill/>
                      <a:ln>
                        <a:noFill/>
                      </a:ln>
                      <a:effectLst/>
                      <a:extLst/>
                    </p:spPr>
                  </p:pic>
                </p:oleObj>
              </mc:Fallback>
            </mc:AlternateContent>
          </a:graphicData>
        </a:graphic>
      </p:graphicFrame>
      <p:sp>
        <p:nvSpPr>
          <p:cNvPr id="21" name="Text Box 3"/>
          <p:cNvSpPr txBox="1">
            <a:spLocks noChangeArrowheads="1"/>
          </p:cNvSpPr>
          <p:nvPr/>
        </p:nvSpPr>
        <p:spPr bwMode="auto">
          <a:xfrm>
            <a:off x="4940108" y="2405384"/>
            <a:ext cx="3462174"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vapour pressure of J</a:t>
            </a:r>
          </a:p>
        </p:txBody>
      </p:sp>
      <p:sp>
        <p:nvSpPr>
          <p:cNvPr id="22" name="Text Box 3"/>
          <p:cNvSpPr txBox="1">
            <a:spLocks noChangeArrowheads="1"/>
          </p:cNvSpPr>
          <p:nvPr/>
        </p:nvSpPr>
        <p:spPr bwMode="auto">
          <a:xfrm>
            <a:off x="3326026" y="2992280"/>
            <a:ext cx="506800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For an </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ideal solution: </a:t>
            </a:r>
            <a:r>
              <a:rPr lang="it-IT" altLang="en-US" sz="2500" dirty="0" smtClean="0">
                <a:latin typeface="Tahoma" panose="020B0604030504040204" pitchFamily="34" charset="0"/>
                <a:ea typeface="Tahoma" panose="020B0604030504040204" pitchFamily="34" charset="0"/>
                <a:cs typeface="Tahoma" panose="020B0604030504040204" pitchFamily="34" charset="0"/>
              </a:rPr>
              <a:t>the vapour phase will also be a mixture </a:t>
            </a:r>
            <a:endParaRPr lang="it-IT" alt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23" name="Text Box 3"/>
          <p:cNvSpPr txBox="1">
            <a:spLocks noChangeArrowheads="1"/>
          </p:cNvSpPr>
          <p:nvPr/>
        </p:nvSpPr>
        <p:spPr bwMode="auto">
          <a:xfrm>
            <a:off x="3477384" y="3897090"/>
            <a:ext cx="506800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Raoult’s law </a:t>
            </a:r>
            <a:r>
              <a:rPr lang="it-IT" altLang="en-US" sz="2500" dirty="0" smtClean="0">
                <a:latin typeface="Tahoma" panose="020B0604030504040204" pitchFamily="34" charset="0"/>
                <a:ea typeface="Tahoma" panose="020B0604030504040204" pitchFamily="34" charset="0"/>
                <a:cs typeface="Tahoma" panose="020B0604030504040204" pitchFamily="34" charset="0"/>
              </a:rPr>
              <a:t>for ideal solution:</a:t>
            </a:r>
          </a:p>
        </p:txBody>
      </p:sp>
      <p:graphicFrame>
        <p:nvGraphicFramePr>
          <p:cNvPr id="27" name="Object 15"/>
          <p:cNvGraphicFramePr>
            <a:graphicFrameLocks noChangeAspect="1"/>
          </p:cNvGraphicFramePr>
          <p:nvPr>
            <p:extLst>
              <p:ext uri="{D42A27DB-BD31-4B8C-83A1-F6EECF244321}">
                <p14:modId xmlns:p14="http://schemas.microsoft.com/office/powerpoint/2010/main" val="145388142"/>
              </p:ext>
            </p:extLst>
          </p:nvPr>
        </p:nvGraphicFramePr>
        <p:xfrm>
          <a:off x="4706144" y="6163398"/>
          <a:ext cx="1563687" cy="500062"/>
        </p:xfrm>
        <a:graphic>
          <a:graphicData uri="http://schemas.openxmlformats.org/presentationml/2006/ole">
            <mc:AlternateContent xmlns:mc="http://schemas.openxmlformats.org/markup-compatibility/2006">
              <mc:Choice xmlns:v="urn:schemas-microsoft-com:vml" Requires="v">
                <p:oleObj spid="_x0000_s15552" name="Equation" r:id="rId10" imgW="749160" imgH="241200" progId="Equation.3">
                  <p:embed/>
                </p:oleObj>
              </mc:Choice>
              <mc:Fallback>
                <p:oleObj name="Equation" r:id="rId10" imgW="749160" imgH="241200" progId="Equation.3">
                  <p:embed/>
                  <p:pic>
                    <p:nvPicPr>
                      <p:cNvPr id="20" name="Object 15"/>
                      <p:cNvPicPr>
                        <a:picLocks noChangeAspect="1" noChangeArrowheads="1"/>
                      </p:cNvPicPr>
                      <p:nvPr/>
                    </p:nvPicPr>
                    <p:blipFill>
                      <a:blip r:embed="rId11"/>
                      <a:srcRect/>
                      <a:stretch>
                        <a:fillRect/>
                      </a:stretch>
                    </p:blipFill>
                    <p:spPr bwMode="auto">
                      <a:xfrm>
                        <a:off x="4706144" y="6163398"/>
                        <a:ext cx="1563687" cy="500062"/>
                      </a:xfrm>
                      <a:prstGeom prst="rect">
                        <a:avLst/>
                      </a:prstGeom>
                      <a:noFill/>
                      <a:ln>
                        <a:noFill/>
                      </a:ln>
                      <a:effectLst/>
                      <a:extLst/>
                    </p:spPr>
                  </p:pic>
                </p:oleObj>
              </mc:Fallback>
            </mc:AlternateContent>
          </a:graphicData>
        </a:graphic>
      </p:graphicFrame>
      <p:grpSp>
        <p:nvGrpSpPr>
          <p:cNvPr id="4" name="Group 3"/>
          <p:cNvGrpSpPr/>
          <p:nvPr/>
        </p:nvGrpSpPr>
        <p:grpSpPr>
          <a:xfrm>
            <a:off x="2877079" y="4479142"/>
            <a:ext cx="5965903" cy="1572818"/>
            <a:chOff x="2877079" y="4479142"/>
            <a:chExt cx="5965903" cy="1572818"/>
          </a:xfrm>
        </p:grpSpPr>
        <p:sp>
          <p:nvSpPr>
            <p:cNvPr id="24" name="Text Box 3"/>
            <p:cNvSpPr txBox="1">
              <a:spLocks noChangeArrowheads="1"/>
            </p:cNvSpPr>
            <p:nvPr/>
          </p:nvSpPr>
          <p:spPr bwMode="auto">
            <a:xfrm>
              <a:off x="2877079" y="4479142"/>
              <a:ext cx="5965903" cy="156966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The partial vapour pressure of a substance in a liquid mixture (p</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J</a:t>
              </a:r>
              <a:r>
                <a:rPr lang="it-IT" altLang="en-US" sz="2400" dirty="0" smtClean="0">
                  <a:latin typeface="Tahoma" panose="020B0604030504040204" pitchFamily="34" charset="0"/>
                  <a:ea typeface="Tahoma" panose="020B0604030504040204" pitchFamily="34" charset="0"/>
                  <a:cs typeface="Tahoma" panose="020B0604030504040204" pitchFamily="34" charset="0"/>
                </a:rPr>
                <a:t>) is proportional to its mole fraction (x</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J</a:t>
              </a:r>
              <a:r>
                <a:rPr lang="it-IT" altLang="en-US" sz="2400" dirty="0" smtClean="0">
                  <a:latin typeface="Tahoma" panose="020B0604030504040204" pitchFamily="34" charset="0"/>
                  <a:ea typeface="Tahoma" panose="020B0604030504040204" pitchFamily="34" charset="0"/>
                  <a:cs typeface="Tahoma" panose="020B0604030504040204" pitchFamily="34" charset="0"/>
                </a:rPr>
                <a:t>) in the solution and its vapour pressure when pure</a:t>
              </a:r>
              <a:endParaRPr lang="it-IT" altLang="en-US"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3" name="Object 15"/>
            <p:cNvGraphicFramePr>
              <a:graphicFrameLocks noChangeAspect="1"/>
            </p:cNvGraphicFramePr>
            <p:nvPr>
              <p:extLst>
                <p:ext uri="{D42A27DB-BD31-4B8C-83A1-F6EECF244321}">
                  <p14:modId xmlns:p14="http://schemas.microsoft.com/office/powerpoint/2010/main" val="998036719"/>
                </p:ext>
              </p:extLst>
            </p:nvPr>
          </p:nvGraphicFramePr>
          <p:xfrm>
            <a:off x="7820994" y="5551898"/>
            <a:ext cx="423862" cy="500062"/>
          </p:xfrm>
          <a:graphic>
            <a:graphicData uri="http://schemas.openxmlformats.org/presentationml/2006/ole">
              <mc:AlternateContent xmlns:mc="http://schemas.openxmlformats.org/markup-compatibility/2006">
                <mc:Choice xmlns:v="urn:schemas-microsoft-com:vml" Requires="v">
                  <p:oleObj spid="_x0000_s15553" name="Equation" r:id="rId12" imgW="203040" imgH="241200" progId="Equation.3">
                    <p:embed/>
                  </p:oleObj>
                </mc:Choice>
                <mc:Fallback>
                  <p:oleObj name="Equation" r:id="rId12" imgW="203040" imgH="241200" progId="Equation.3">
                    <p:embed/>
                    <p:pic>
                      <p:nvPicPr>
                        <p:cNvPr id="27" name="Object 15"/>
                        <p:cNvPicPr>
                          <a:picLocks noChangeAspect="1" noChangeArrowheads="1"/>
                        </p:cNvPicPr>
                        <p:nvPr/>
                      </p:nvPicPr>
                      <p:blipFill>
                        <a:blip r:embed="rId13"/>
                        <a:srcRect/>
                        <a:stretch>
                          <a:fillRect/>
                        </a:stretch>
                      </p:blipFill>
                      <p:spPr bwMode="auto">
                        <a:xfrm>
                          <a:off x="7820994" y="5551898"/>
                          <a:ext cx="423862" cy="500062"/>
                        </a:xfrm>
                        <a:prstGeom prst="rect">
                          <a:avLst/>
                        </a:prstGeom>
                        <a:noFill/>
                        <a:ln>
                          <a:noFill/>
                        </a:ln>
                        <a:effectLst/>
                        <a:extLst/>
                      </p:spPr>
                    </p:pic>
                  </p:oleObj>
                </mc:Fallback>
              </mc:AlternateContent>
            </a:graphicData>
          </a:graphic>
        </p:graphicFrame>
      </p:grpSp>
    </p:spTree>
    <p:extLst>
      <p:ext uri="{BB962C8B-B14F-4D97-AF65-F5344CB8AC3E}">
        <p14:creationId xmlns:p14="http://schemas.microsoft.com/office/powerpoint/2010/main" val="193723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34988" y="1980486"/>
            <a:ext cx="2941937" cy="2369388"/>
          </a:xfrm>
          <a:prstGeom prst="rect">
            <a:avLst/>
          </a:prstGeom>
        </p:spPr>
      </p:pic>
      <p:sp>
        <p:nvSpPr>
          <p:cNvPr id="6146" name="Titolo 4"/>
          <p:cNvSpPr>
            <a:spLocks noGrp="1"/>
          </p:cNvSpPr>
          <p:nvPr>
            <p:ph type="title"/>
          </p:nvPr>
        </p:nvSpPr>
        <p:spPr>
          <a:xfrm>
            <a:off x="119063" y="-369901"/>
            <a:ext cx="8905875" cy="132556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Raoult’s law</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5492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 Box 3"/>
          <p:cNvSpPr txBox="1">
            <a:spLocks noChangeArrowheads="1"/>
          </p:cNvSpPr>
          <p:nvPr/>
        </p:nvSpPr>
        <p:spPr bwMode="auto">
          <a:xfrm>
            <a:off x="-628607" y="1619065"/>
            <a:ext cx="831908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For a </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binary mixture </a:t>
            </a:r>
            <a:r>
              <a:rPr lang="it-IT" altLang="en-US" sz="2500" dirty="0" smtClean="0">
                <a:latin typeface="Tahoma" panose="020B0604030504040204" pitchFamily="34" charset="0"/>
                <a:ea typeface="Tahoma" panose="020B0604030504040204" pitchFamily="34" charset="0"/>
                <a:cs typeface="Tahoma" panose="020B0604030504040204" pitchFamily="34" charset="0"/>
              </a:rPr>
              <a:t>of solvent (A) and solute (B)</a:t>
            </a:r>
          </a:p>
        </p:txBody>
      </p:sp>
      <p:graphicFrame>
        <p:nvGraphicFramePr>
          <p:cNvPr id="32" name="Object 15"/>
          <p:cNvGraphicFramePr>
            <a:graphicFrameLocks noChangeAspect="1"/>
          </p:cNvGraphicFramePr>
          <p:nvPr>
            <p:extLst>
              <p:ext uri="{D42A27DB-BD31-4B8C-83A1-F6EECF244321}">
                <p14:modId xmlns:p14="http://schemas.microsoft.com/office/powerpoint/2010/main" val="343157181"/>
              </p:ext>
            </p:extLst>
          </p:nvPr>
        </p:nvGraphicFramePr>
        <p:xfrm>
          <a:off x="7166632" y="1568464"/>
          <a:ext cx="1590675" cy="1000125"/>
        </p:xfrm>
        <a:graphic>
          <a:graphicData uri="http://schemas.openxmlformats.org/presentationml/2006/ole">
            <mc:AlternateContent xmlns:mc="http://schemas.openxmlformats.org/markup-compatibility/2006">
              <mc:Choice xmlns:v="urn:schemas-microsoft-com:vml" Requires="v">
                <p:oleObj spid="_x0000_s16566" name="Equation" r:id="rId5" imgW="761760" imgH="482400" progId="Equation.3">
                  <p:embed/>
                </p:oleObj>
              </mc:Choice>
              <mc:Fallback>
                <p:oleObj name="Equation" r:id="rId5" imgW="761760" imgH="482400" progId="Equation.3">
                  <p:embed/>
                  <p:pic>
                    <p:nvPicPr>
                      <p:cNvPr id="27" name="Object 15"/>
                      <p:cNvPicPr>
                        <a:picLocks noChangeAspect="1" noChangeArrowheads="1"/>
                      </p:cNvPicPr>
                      <p:nvPr/>
                    </p:nvPicPr>
                    <p:blipFill>
                      <a:blip r:embed="rId6"/>
                      <a:srcRect/>
                      <a:stretch>
                        <a:fillRect/>
                      </a:stretch>
                    </p:blipFill>
                    <p:spPr bwMode="auto">
                      <a:xfrm>
                        <a:off x="7166632" y="1568464"/>
                        <a:ext cx="1590675" cy="1000125"/>
                      </a:xfrm>
                      <a:prstGeom prst="rect">
                        <a:avLst/>
                      </a:prstGeom>
                      <a:noFill/>
                      <a:ln>
                        <a:noFill/>
                      </a:ln>
                      <a:effectLst/>
                      <a:extLst/>
                    </p:spPr>
                  </p:pic>
                </p:oleObj>
              </mc:Fallback>
            </mc:AlternateContent>
          </a:graphicData>
        </a:graphic>
      </p:graphicFrame>
      <p:sp>
        <p:nvSpPr>
          <p:cNvPr id="34" name="Text Box 3"/>
          <p:cNvSpPr txBox="1">
            <a:spLocks noChangeArrowheads="1"/>
          </p:cNvSpPr>
          <p:nvPr/>
        </p:nvSpPr>
        <p:spPr bwMode="auto">
          <a:xfrm>
            <a:off x="1" y="727596"/>
            <a:ext cx="902493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Ideal solution</a:t>
            </a:r>
            <a:r>
              <a:rPr lang="it-IT" altLang="en-US" sz="2500" dirty="0" smtClean="0">
                <a:latin typeface="Tahoma" panose="020B0604030504040204" pitchFamily="34" charset="0"/>
                <a:ea typeface="Tahoma" panose="020B0604030504040204" pitchFamily="34" charset="0"/>
                <a:cs typeface="Tahoma" panose="020B0604030504040204" pitchFamily="34" charset="0"/>
              </a:rPr>
              <a:t>: a mixture which obeys Raoult’s law throughout its whole range of composition (from x</a:t>
            </a:r>
            <a:r>
              <a:rPr lang="it-IT" altLang="en-US" sz="2500" baseline="-25000" dirty="0" smtClean="0">
                <a:latin typeface="Tahoma" panose="020B0604030504040204" pitchFamily="34" charset="0"/>
                <a:ea typeface="Tahoma" panose="020B0604030504040204" pitchFamily="34" charset="0"/>
                <a:cs typeface="Tahoma" panose="020B0604030504040204" pitchFamily="34" charset="0"/>
              </a:rPr>
              <a:t>J</a:t>
            </a:r>
            <a:r>
              <a:rPr lang="it-IT" altLang="en-US" sz="2500" dirty="0" smtClean="0">
                <a:latin typeface="Tahoma" panose="020B0604030504040204" pitchFamily="34" charset="0"/>
                <a:ea typeface="Tahoma" panose="020B0604030504040204" pitchFamily="34" charset="0"/>
                <a:cs typeface="Tahoma" panose="020B0604030504040204" pitchFamily="34" charset="0"/>
              </a:rPr>
              <a:t>=0 to x</a:t>
            </a:r>
            <a:r>
              <a:rPr lang="it-IT" altLang="en-US" sz="2500" baseline="-25000" dirty="0" smtClean="0">
                <a:latin typeface="Tahoma" panose="020B0604030504040204" pitchFamily="34" charset="0"/>
                <a:ea typeface="Tahoma" panose="020B0604030504040204" pitchFamily="34" charset="0"/>
                <a:cs typeface="Tahoma" panose="020B0604030504040204" pitchFamily="34" charset="0"/>
              </a:rPr>
              <a:t>J</a:t>
            </a:r>
            <a:r>
              <a:rPr lang="it-IT" altLang="en-US" sz="2500" dirty="0" smtClean="0">
                <a:latin typeface="Tahoma" panose="020B0604030504040204" pitchFamily="34" charset="0"/>
                <a:ea typeface="Tahoma" panose="020B0604030504040204" pitchFamily="34" charset="0"/>
                <a:cs typeface="Tahoma" panose="020B0604030504040204" pitchFamily="34" charset="0"/>
              </a:rPr>
              <a:t>=1)</a:t>
            </a:r>
          </a:p>
        </p:txBody>
      </p:sp>
      <p:sp>
        <p:nvSpPr>
          <p:cNvPr id="35" name="Text Box 3"/>
          <p:cNvSpPr txBox="1">
            <a:spLocks noChangeArrowheads="1"/>
          </p:cNvSpPr>
          <p:nvPr/>
        </p:nvSpPr>
        <p:spPr bwMode="auto">
          <a:xfrm>
            <a:off x="3501027" y="2419470"/>
            <a:ext cx="366560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The total pressure p of the vapour phase is the sum of the two partial vapour pressures:</a:t>
            </a:r>
          </a:p>
        </p:txBody>
      </p:sp>
      <p:graphicFrame>
        <p:nvGraphicFramePr>
          <p:cNvPr id="36" name="Object 15"/>
          <p:cNvGraphicFramePr>
            <a:graphicFrameLocks noChangeAspect="1"/>
          </p:cNvGraphicFramePr>
          <p:nvPr>
            <p:extLst>
              <p:ext uri="{D42A27DB-BD31-4B8C-83A1-F6EECF244321}">
                <p14:modId xmlns:p14="http://schemas.microsoft.com/office/powerpoint/2010/main" val="2072551571"/>
              </p:ext>
            </p:extLst>
          </p:nvPr>
        </p:nvGraphicFramePr>
        <p:xfrm>
          <a:off x="6072812" y="3434580"/>
          <a:ext cx="1617662" cy="447675"/>
        </p:xfrm>
        <a:graphic>
          <a:graphicData uri="http://schemas.openxmlformats.org/presentationml/2006/ole">
            <mc:AlternateContent xmlns:mc="http://schemas.openxmlformats.org/markup-compatibility/2006">
              <mc:Choice xmlns:v="urn:schemas-microsoft-com:vml" Requires="v">
                <p:oleObj spid="_x0000_s16567" name="Equation" r:id="rId7" imgW="774360" imgH="215640" progId="Equation.3">
                  <p:embed/>
                </p:oleObj>
              </mc:Choice>
              <mc:Fallback>
                <p:oleObj name="Equation" r:id="rId7" imgW="774360" imgH="215640" progId="Equation.3">
                  <p:embed/>
                  <p:pic>
                    <p:nvPicPr>
                      <p:cNvPr id="32" name="Object 15"/>
                      <p:cNvPicPr>
                        <a:picLocks noChangeAspect="1" noChangeArrowheads="1"/>
                      </p:cNvPicPr>
                      <p:nvPr/>
                    </p:nvPicPr>
                    <p:blipFill>
                      <a:blip r:embed="rId8"/>
                      <a:srcRect/>
                      <a:stretch>
                        <a:fillRect/>
                      </a:stretch>
                    </p:blipFill>
                    <p:spPr bwMode="auto">
                      <a:xfrm>
                        <a:off x="6072812" y="3434580"/>
                        <a:ext cx="1617662" cy="447675"/>
                      </a:xfrm>
                      <a:prstGeom prst="rect">
                        <a:avLst/>
                      </a:prstGeom>
                      <a:noFill/>
                      <a:ln>
                        <a:noFill/>
                      </a:ln>
                      <a:effectLst/>
                      <a:extLst/>
                    </p:spPr>
                  </p:pic>
                </p:oleObj>
              </mc:Fallback>
            </mc:AlternateContent>
          </a:graphicData>
        </a:graphic>
      </p:graphicFrame>
      <p:sp>
        <p:nvSpPr>
          <p:cNvPr id="37" name="Text Box 3"/>
          <p:cNvSpPr txBox="1">
            <a:spLocks noChangeArrowheads="1"/>
          </p:cNvSpPr>
          <p:nvPr/>
        </p:nvSpPr>
        <p:spPr bwMode="auto">
          <a:xfrm>
            <a:off x="119063" y="4239989"/>
            <a:ext cx="902493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Raoult’s law can be used to </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relate chemical potential to the composition of a solution</a:t>
            </a:r>
          </a:p>
        </p:txBody>
      </p:sp>
      <p:graphicFrame>
        <p:nvGraphicFramePr>
          <p:cNvPr id="38" name="Object 15"/>
          <p:cNvGraphicFramePr>
            <a:graphicFrameLocks noChangeAspect="1"/>
          </p:cNvGraphicFramePr>
          <p:nvPr>
            <p:extLst>
              <p:ext uri="{D42A27DB-BD31-4B8C-83A1-F6EECF244321}">
                <p14:modId xmlns:p14="http://schemas.microsoft.com/office/powerpoint/2010/main" val="3743811018"/>
              </p:ext>
            </p:extLst>
          </p:nvPr>
        </p:nvGraphicFramePr>
        <p:xfrm>
          <a:off x="35633" y="5070294"/>
          <a:ext cx="9039226" cy="555625"/>
        </p:xfrm>
        <a:graphic>
          <a:graphicData uri="http://schemas.openxmlformats.org/presentationml/2006/ole">
            <mc:AlternateContent xmlns:mc="http://schemas.openxmlformats.org/markup-compatibility/2006">
              <mc:Choice xmlns:v="urn:schemas-microsoft-com:vml" Requires="v">
                <p:oleObj spid="_x0000_s16568" name="Equation" r:id="rId9" imgW="4330440" imgH="266400" progId="Equation.3">
                  <p:embed/>
                </p:oleObj>
              </mc:Choice>
              <mc:Fallback>
                <p:oleObj name="Equation" r:id="rId9" imgW="4330440" imgH="266400" progId="Equation.3">
                  <p:embed/>
                  <p:pic>
                    <p:nvPicPr>
                      <p:cNvPr id="19" name="Object 15"/>
                      <p:cNvPicPr>
                        <a:picLocks noChangeAspect="1" noChangeArrowheads="1"/>
                      </p:cNvPicPr>
                      <p:nvPr/>
                    </p:nvPicPr>
                    <p:blipFill>
                      <a:blip r:embed="rId10"/>
                      <a:srcRect/>
                      <a:stretch>
                        <a:fillRect/>
                      </a:stretch>
                    </p:blipFill>
                    <p:spPr bwMode="auto">
                      <a:xfrm>
                        <a:off x="35633" y="5070294"/>
                        <a:ext cx="9039226" cy="555625"/>
                      </a:xfrm>
                      <a:prstGeom prst="rect">
                        <a:avLst/>
                      </a:prstGeom>
                      <a:noFill/>
                      <a:ln>
                        <a:noFill/>
                      </a:ln>
                      <a:effectLst/>
                      <a:extLst/>
                    </p:spPr>
                  </p:pic>
                </p:oleObj>
              </mc:Fallback>
            </mc:AlternateContent>
          </a:graphicData>
        </a:graphic>
      </p:graphicFrame>
      <p:graphicFrame>
        <p:nvGraphicFramePr>
          <p:cNvPr id="39" name="Object 15"/>
          <p:cNvGraphicFramePr>
            <a:graphicFrameLocks noChangeAspect="1"/>
          </p:cNvGraphicFramePr>
          <p:nvPr>
            <p:extLst>
              <p:ext uri="{D42A27DB-BD31-4B8C-83A1-F6EECF244321}">
                <p14:modId xmlns:p14="http://schemas.microsoft.com/office/powerpoint/2010/main" val="872922392"/>
              </p:ext>
            </p:extLst>
          </p:nvPr>
        </p:nvGraphicFramePr>
        <p:xfrm>
          <a:off x="1503363" y="5781675"/>
          <a:ext cx="2786062" cy="477838"/>
        </p:xfrm>
        <a:graphic>
          <a:graphicData uri="http://schemas.openxmlformats.org/presentationml/2006/ole">
            <mc:AlternateContent xmlns:mc="http://schemas.openxmlformats.org/markup-compatibility/2006">
              <mc:Choice xmlns:v="urn:schemas-microsoft-com:vml" Requires="v">
                <p:oleObj spid="_x0000_s16569" name="Equation" r:id="rId11" imgW="1333440" imgH="228600" progId="Equation.3">
                  <p:embed/>
                </p:oleObj>
              </mc:Choice>
              <mc:Fallback>
                <p:oleObj name="Equation" r:id="rId11" imgW="1333440" imgH="228600" progId="Equation.3">
                  <p:embed/>
                  <p:pic>
                    <p:nvPicPr>
                      <p:cNvPr id="38" name="Object 15"/>
                      <p:cNvPicPr>
                        <a:picLocks noChangeAspect="1" noChangeArrowheads="1"/>
                      </p:cNvPicPr>
                      <p:nvPr/>
                    </p:nvPicPr>
                    <p:blipFill>
                      <a:blip r:embed="rId12"/>
                      <a:srcRect/>
                      <a:stretch>
                        <a:fillRect/>
                      </a:stretch>
                    </p:blipFill>
                    <p:spPr bwMode="auto">
                      <a:xfrm>
                        <a:off x="1503363" y="5781675"/>
                        <a:ext cx="2786062" cy="477838"/>
                      </a:xfrm>
                      <a:prstGeom prst="rect">
                        <a:avLst/>
                      </a:prstGeom>
                      <a:noFill/>
                      <a:ln>
                        <a:noFill/>
                      </a:ln>
                      <a:effectLst/>
                      <a:extLst/>
                    </p:spPr>
                  </p:pic>
                </p:oleObj>
              </mc:Fallback>
            </mc:AlternateContent>
          </a:graphicData>
        </a:graphic>
      </p:graphicFrame>
      <p:sp>
        <p:nvSpPr>
          <p:cNvPr id="40" name="Text Box 3"/>
          <p:cNvSpPr txBox="1">
            <a:spLocks noChangeArrowheads="1"/>
          </p:cNvSpPr>
          <p:nvPr/>
        </p:nvSpPr>
        <p:spPr bwMode="auto">
          <a:xfrm>
            <a:off x="5213259" y="5807567"/>
            <a:ext cx="3850946" cy="101566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000" dirty="0" smtClean="0">
                <a:latin typeface="Tahoma" panose="020B0604030504040204" pitchFamily="34" charset="0"/>
                <a:ea typeface="Tahoma" panose="020B0604030504040204" pitchFamily="34" charset="0"/>
                <a:cs typeface="Tahoma" panose="020B0604030504040204" pitchFamily="34" charset="0"/>
              </a:rPr>
              <a:t>Independent of the mixture composition: we call it chemical potential of the pure liquid A</a:t>
            </a:r>
          </a:p>
        </p:txBody>
      </p:sp>
      <p:cxnSp>
        <p:nvCxnSpPr>
          <p:cNvPr id="9" name="Straight Arrow Connector 8"/>
          <p:cNvCxnSpPr/>
          <p:nvPr/>
        </p:nvCxnSpPr>
        <p:spPr bwMode="auto">
          <a:xfrm flipH="1">
            <a:off x="6514881" y="5543295"/>
            <a:ext cx="242758" cy="233252"/>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nvSpPr>
        <p:spPr bwMode="auto">
          <a:xfrm>
            <a:off x="5776332" y="5070294"/>
            <a:ext cx="1962614" cy="47186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947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5" grpId="0"/>
      <p:bldP spid="37" grpId="0"/>
      <p:bldP spid="4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69901"/>
            <a:ext cx="8905875" cy="132556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Raoult’s law</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94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188238" y="630797"/>
            <a:ext cx="3165075" cy="2549100"/>
          </a:xfrm>
          <a:prstGeom prst="rect">
            <a:avLst/>
          </a:prstGeom>
        </p:spPr>
      </p:pic>
      <p:sp>
        <p:nvSpPr>
          <p:cNvPr id="3" name="Rectangle 2"/>
          <p:cNvSpPr/>
          <p:nvPr/>
        </p:nvSpPr>
        <p:spPr>
          <a:xfrm>
            <a:off x="3422488" y="1726838"/>
            <a:ext cx="5474931" cy="1246495"/>
          </a:xfrm>
          <a:prstGeom prst="rect">
            <a:avLst/>
          </a:prstGeom>
        </p:spPr>
        <p:txBody>
          <a:bodyPr wrap="square">
            <a:spAutoFit/>
          </a:bodyPr>
          <a:lstStyle/>
          <a:p>
            <a:r>
              <a:rPr lang="en-US" sz="2500" dirty="0" smtClean="0">
                <a:latin typeface="Tahoma" panose="020B0604030504040204" pitchFamily="34" charset="0"/>
                <a:ea typeface="Tahoma" panose="020B0604030504040204" pitchFamily="34" charset="0"/>
                <a:cs typeface="Tahoma" panose="020B0604030504040204" pitchFamily="34" charset="0"/>
              </a:rPr>
              <a:t>The </a:t>
            </a:r>
            <a:r>
              <a:rPr lang="en-US" sz="2500" dirty="0">
                <a:latin typeface="Tahoma" panose="020B0604030504040204" pitchFamily="34" charset="0"/>
                <a:ea typeface="Tahoma" panose="020B0604030504040204" pitchFamily="34" charset="0"/>
                <a:cs typeface="Tahoma" panose="020B0604030504040204" pitchFamily="34" charset="0"/>
              </a:rPr>
              <a:t>chemical potential of </a:t>
            </a:r>
            <a:r>
              <a:rPr lang="en-US" sz="2500" dirty="0" smtClean="0">
                <a:latin typeface="Tahoma" panose="020B0604030504040204" pitchFamily="34" charset="0"/>
                <a:ea typeface="Tahoma" panose="020B0604030504040204" pitchFamily="34" charset="0"/>
                <a:cs typeface="Tahoma" panose="020B0604030504040204" pitchFamily="34" charset="0"/>
              </a:rPr>
              <a:t>a species in a solution is </a:t>
            </a:r>
            <a:r>
              <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rPr>
              <a:t>lower</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smtClean="0">
                <a:latin typeface="Tahoma" panose="020B0604030504040204" pitchFamily="34" charset="0"/>
                <a:ea typeface="Tahoma" panose="020B0604030504040204" pitchFamily="34" charset="0"/>
                <a:cs typeface="Tahoma" panose="020B0604030504040204" pitchFamily="34" charset="0"/>
              </a:rPr>
              <a:t>than in </a:t>
            </a:r>
            <a:r>
              <a:rPr lang="en-US" sz="2500" dirty="0">
                <a:latin typeface="Tahoma" panose="020B0604030504040204" pitchFamily="34" charset="0"/>
                <a:ea typeface="Tahoma" panose="020B0604030504040204" pitchFamily="34" charset="0"/>
                <a:cs typeface="Tahoma" panose="020B0604030504040204" pitchFamily="34" charset="0"/>
              </a:rPr>
              <a:t>the pure </a:t>
            </a:r>
            <a:r>
              <a:rPr lang="en-US" sz="2500" dirty="0" smtClean="0">
                <a:latin typeface="Tahoma" panose="020B0604030504040204" pitchFamily="34" charset="0"/>
                <a:ea typeface="Tahoma" panose="020B0604030504040204" pitchFamily="34" charset="0"/>
                <a:cs typeface="Tahoma" panose="020B0604030504040204" pitchFamily="34" charset="0"/>
              </a:rPr>
              <a:t>liquid</a:t>
            </a:r>
            <a:endParaRPr lang="en-US" sz="2500" dirty="0">
              <a:latin typeface="Tahoma" panose="020B0604030504040204" pitchFamily="34" charset="0"/>
              <a:ea typeface="Tahoma" panose="020B0604030504040204" pitchFamily="34" charset="0"/>
              <a:cs typeface="Tahoma" panose="020B0604030504040204" pitchFamily="34" charset="0"/>
            </a:endParaRPr>
          </a:p>
        </p:txBody>
      </p:sp>
      <p:pic>
        <p:nvPicPr>
          <p:cNvPr id="18" name="Picture 17"/>
          <p:cNvPicPr>
            <a:picLocks noChangeAspect="1"/>
          </p:cNvPicPr>
          <p:nvPr/>
        </p:nvPicPr>
        <p:blipFill>
          <a:blip r:embed="rId5"/>
          <a:stretch>
            <a:fillRect/>
          </a:stretch>
        </p:blipFill>
        <p:spPr>
          <a:xfrm>
            <a:off x="5617596" y="2541956"/>
            <a:ext cx="3321375" cy="3183934"/>
          </a:xfrm>
          <a:prstGeom prst="rect">
            <a:avLst/>
          </a:prstGeom>
        </p:spPr>
      </p:pic>
      <p:sp>
        <p:nvSpPr>
          <p:cNvPr id="19" name="Text Box 3"/>
          <p:cNvSpPr txBox="1">
            <a:spLocks noChangeArrowheads="1"/>
          </p:cNvSpPr>
          <p:nvPr/>
        </p:nvSpPr>
        <p:spPr bwMode="auto">
          <a:xfrm>
            <a:off x="189249" y="3105838"/>
            <a:ext cx="5739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Molecular interpretation: </a:t>
            </a:r>
            <a:r>
              <a:rPr lang="it-IT" altLang="en-US" sz="2300" dirty="0" smtClean="0">
                <a:latin typeface="Tahoma" panose="020B0604030504040204" pitchFamily="34" charset="0"/>
                <a:ea typeface="Tahoma" panose="020B0604030504040204" pitchFamily="34" charset="0"/>
                <a:cs typeface="Tahoma" panose="020B0604030504040204" pitchFamily="34" charset="0"/>
              </a:rPr>
              <a:t>effect of the solute on the entropy (S) of the mixture</a:t>
            </a:r>
          </a:p>
        </p:txBody>
      </p:sp>
      <p:grpSp>
        <p:nvGrpSpPr>
          <p:cNvPr id="20" name="Group 5"/>
          <p:cNvGrpSpPr>
            <a:grpSpLocks/>
          </p:cNvGrpSpPr>
          <p:nvPr/>
        </p:nvGrpSpPr>
        <p:grpSpPr bwMode="auto">
          <a:xfrm>
            <a:off x="2395666" y="4883524"/>
            <a:ext cx="2176334" cy="492443"/>
            <a:chOff x="1876749" y="1679990"/>
            <a:chExt cx="2175750" cy="491111"/>
          </a:xfrm>
        </p:grpSpPr>
        <p:sp>
          <p:nvSpPr>
            <p:cNvPr id="21" name="TextBox 1"/>
            <p:cNvSpPr txBox="1">
              <a:spLocks noChangeArrowheads="1"/>
            </p:cNvSpPr>
            <p:nvPr/>
          </p:nvSpPr>
          <p:spPr bwMode="auto">
            <a:xfrm>
              <a:off x="1876749" y="1679990"/>
              <a:ext cx="634940" cy="49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spcBef>
                  <a:spcPct val="0"/>
                </a:spcBef>
                <a:buFontTx/>
                <a:buNone/>
              </a:pPr>
              <a:r>
                <a:rPr lang="it-IT" altLang="it-IT" sz="2600" b="1" dirty="0" smtClean="0">
                  <a:solidFill>
                    <a:srgbClr val="FF0000"/>
                  </a:solidFill>
                  <a:latin typeface="Arial" panose="020B0604020202020204" pitchFamily="34" charset="0"/>
                  <a:cs typeface="Arial" panose="020B0604020202020204" pitchFamily="34" charset="0"/>
                </a:rPr>
                <a:t>A</a:t>
              </a:r>
              <a:r>
                <a:rPr lang="it-IT" altLang="it-IT" sz="2600" b="1" baseline="-25000" dirty="0" smtClean="0">
                  <a:solidFill>
                    <a:srgbClr val="FF0000"/>
                  </a:solidFill>
                  <a:latin typeface="Arial" panose="020B0604020202020204" pitchFamily="34" charset="0"/>
                  <a:cs typeface="Arial" panose="020B0604020202020204" pitchFamily="34" charset="0"/>
                </a:rPr>
                <a:t>(l</a:t>
              </a:r>
              <a:r>
                <a:rPr lang="it-IT" altLang="it-IT" sz="2600" b="1" baseline="-25000" dirty="0">
                  <a:solidFill>
                    <a:srgbClr val="FF0000"/>
                  </a:solidFill>
                  <a:latin typeface="Arial" panose="020B0604020202020204" pitchFamily="34" charset="0"/>
                  <a:cs typeface="Arial" panose="020B0604020202020204" pitchFamily="34" charset="0"/>
                </a:rPr>
                <a:t>)</a:t>
              </a:r>
            </a:p>
          </p:txBody>
        </p:sp>
        <p:cxnSp>
          <p:nvCxnSpPr>
            <p:cNvPr id="22" name="Straight Arrow Connector 3"/>
            <p:cNvCxnSpPr>
              <a:cxnSpLocks noChangeShapeType="1"/>
            </p:cNvCxnSpPr>
            <p:nvPr/>
          </p:nvCxnSpPr>
          <p:spPr bwMode="auto">
            <a:xfrm>
              <a:off x="2505205" y="1878904"/>
              <a:ext cx="720000" cy="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4"/>
            <p:cNvSpPr txBox="1">
              <a:spLocks noChangeArrowheads="1"/>
            </p:cNvSpPr>
            <p:nvPr/>
          </p:nvSpPr>
          <p:spPr bwMode="auto">
            <a:xfrm>
              <a:off x="2717942" y="1679990"/>
              <a:ext cx="1334557" cy="49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spcBef>
                  <a:spcPct val="0"/>
                </a:spcBef>
                <a:buFontTx/>
                <a:buNone/>
              </a:pPr>
              <a:r>
                <a:rPr lang="it-IT" altLang="it-IT" sz="2600" b="1" dirty="0">
                  <a:solidFill>
                    <a:srgbClr val="FF0000"/>
                  </a:solidFill>
                  <a:latin typeface="Arial" panose="020B0604020202020204" pitchFamily="34" charset="0"/>
                  <a:cs typeface="Arial" panose="020B0604020202020204" pitchFamily="34" charset="0"/>
                </a:rPr>
                <a:t>      </a:t>
              </a:r>
              <a:r>
                <a:rPr lang="it-IT" altLang="it-IT" sz="2600" b="1" dirty="0" smtClean="0">
                  <a:solidFill>
                    <a:srgbClr val="FF0000"/>
                  </a:solidFill>
                  <a:latin typeface="Arial" panose="020B0604020202020204" pitchFamily="34" charset="0"/>
                  <a:cs typeface="Arial" panose="020B0604020202020204" pitchFamily="34" charset="0"/>
                </a:rPr>
                <a:t>A </a:t>
              </a:r>
              <a:r>
                <a:rPr lang="it-IT" altLang="it-IT" sz="2600" b="1" baseline="-25000" dirty="0" smtClean="0">
                  <a:solidFill>
                    <a:srgbClr val="FF0000"/>
                  </a:solidFill>
                  <a:latin typeface="Arial" panose="020B0604020202020204" pitchFamily="34" charset="0"/>
                  <a:cs typeface="Arial" panose="020B0604020202020204" pitchFamily="34" charset="0"/>
                </a:rPr>
                <a:t>(</a:t>
              </a:r>
              <a:r>
                <a:rPr lang="it-IT" altLang="it-IT" sz="2600" b="1" baseline="-25000" dirty="0">
                  <a:solidFill>
                    <a:srgbClr val="FF0000"/>
                  </a:solidFill>
                  <a:latin typeface="Arial" panose="020B0604020202020204" pitchFamily="34" charset="0"/>
                  <a:cs typeface="Arial" panose="020B0604020202020204" pitchFamily="34" charset="0"/>
                </a:rPr>
                <a:t>g)</a:t>
              </a:r>
            </a:p>
          </p:txBody>
        </p:sp>
        <p:cxnSp>
          <p:nvCxnSpPr>
            <p:cNvPr id="24" name="Straight Arrow Connector 25"/>
            <p:cNvCxnSpPr>
              <a:cxnSpLocks noChangeShapeType="1"/>
            </p:cNvCxnSpPr>
            <p:nvPr/>
          </p:nvCxnSpPr>
          <p:spPr bwMode="auto">
            <a:xfrm flipH="1">
              <a:off x="2469715" y="2056356"/>
              <a:ext cx="720000" cy="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Text Box 3"/>
          <p:cNvSpPr txBox="1">
            <a:spLocks noChangeArrowheads="1"/>
          </p:cNvSpPr>
          <p:nvPr/>
        </p:nvSpPr>
        <p:spPr bwMode="auto">
          <a:xfrm>
            <a:off x="189249" y="3771542"/>
            <a:ext cx="573927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Presence of more than one component (e.g. A and B) in the solution influences the liq-gas equilibrium of the pure components:</a:t>
            </a:r>
          </a:p>
        </p:txBody>
      </p:sp>
      <p:sp>
        <p:nvSpPr>
          <p:cNvPr id="26" name="Text Box 21"/>
          <p:cNvSpPr txBox="1">
            <a:spLocks noChangeArrowheads="1"/>
          </p:cNvSpPr>
          <p:nvPr/>
        </p:nvSpPr>
        <p:spPr bwMode="auto">
          <a:xfrm>
            <a:off x="127103" y="5725890"/>
            <a:ext cx="9042112"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spcBef>
                <a:spcPct val="0"/>
              </a:spcBef>
              <a:buFontTx/>
              <a:buNone/>
            </a:pPr>
            <a:r>
              <a:rPr lang="it-IT" altLang="it-IT" sz="2100" dirty="0">
                <a:solidFill>
                  <a:schemeClr val="tx1"/>
                </a:solidFill>
                <a:latin typeface="Tahoma" panose="020B0604030504040204" pitchFamily="34" charset="0"/>
                <a:ea typeface="Tahoma" panose="020B0604030504040204" pitchFamily="34" charset="0"/>
                <a:cs typeface="Tahoma" panose="020B0604030504040204" pitchFamily="34" charset="0"/>
              </a:rPr>
              <a:t>In </a:t>
            </a:r>
            <a:r>
              <a:rPr lang="it-IT" altLang="it-IT" sz="2100" dirty="0" smtClean="0">
                <a:solidFill>
                  <a:schemeClr val="tx1"/>
                </a:solidFill>
                <a:latin typeface="Tahoma" panose="020B0604030504040204" pitchFamily="34" charset="0"/>
                <a:ea typeface="Tahoma" panose="020B0604030504040204" pitchFamily="34" charset="0"/>
                <a:cs typeface="Tahoma" panose="020B0604030504040204" pitchFamily="34" charset="0"/>
              </a:rPr>
              <a:t>an ideal solution, the presence of a solute increases the entropy of the solution (with respect to pure solvent). The solution has a lower tendency of acquiring an higher entropy by vaporization of its components</a:t>
            </a:r>
            <a:endParaRPr lang="it-IT" altLang="it-IT" sz="21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Object 15"/>
          <p:cNvGraphicFramePr>
            <a:graphicFrameLocks noChangeAspect="1"/>
          </p:cNvGraphicFramePr>
          <p:nvPr>
            <p:extLst>
              <p:ext uri="{D42A27DB-BD31-4B8C-83A1-F6EECF244321}">
                <p14:modId xmlns:p14="http://schemas.microsoft.com/office/powerpoint/2010/main" val="871744072"/>
              </p:ext>
            </p:extLst>
          </p:nvPr>
        </p:nvGraphicFramePr>
        <p:xfrm>
          <a:off x="4585632" y="638009"/>
          <a:ext cx="2786062" cy="477838"/>
        </p:xfrm>
        <a:graphic>
          <a:graphicData uri="http://schemas.openxmlformats.org/presentationml/2006/ole">
            <mc:AlternateContent xmlns:mc="http://schemas.openxmlformats.org/markup-compatibility/2006">
              <mc:Choice xmlns:v="urn:schemas-microsoft-com:vml" Requires="v">
                <p:oleObj spid="_x0000_s25629" name="Equation" r:id="rId6" imgW="1333440" imgH="228600" progId="Equation.3">
                  <p:embed/>
                </p:oleObj>
              </mc:Choice>
              <mc:Fallback>
                <p:oleObj name="Equation" r:id="rId6" imgW="1333440" imgH="228600" progId="Equation.3">
                  <p:embed/>
                  <p:pic>
                    <p:nvPicPr>
                      <p:cNvPr id="19" name="Object 15"/>
                      <p:cNvPicPr>
                        <a:picLocks noChangeAspect="1" noChangeArrowheads="1"/>
                      </p:cNvPicPr>
                      <p:nvPr/>
                    </p:nvPicPr>
                    <p:blipFill>
                      <a:blip r:embed="rId7"/>
                      <a:srcRect/>
                      <a:stretch>
                        <a:fillRect/>
                      </a:stretch>
                    </p:blipFill>
                    <p:spPr bwMode="auto">
                      <a:xfrm>
                        <a:off x="4585632" y="638009"/>
                        <a:ext cx="2786062" cy="477838"/>
                      </a:xfrm>
                      <a:prstGeom prst="rect">
                        <a:avLst/>
                      </a:prstGeom>
                      <a:noFill/>
                      <a:ln>
                        <a:noFill/>
                      </a:ln>
                      <a:effectLst/>
                      <a:extLst/>
                    </p:spPr>
                  </p:pic>
                </p:oleObj>
              </mc:Fallback>
            </mc:AlternateContent>
          </a:graphicData>
        </a:graphic>
      </p:graphicFrame>
      <p:graphicFrame>
        <p:nvGraphicFramePr>
          <p:cNvPr id="17" name="Object 15"/>
          <p:cNvGraphicFramePr>
            <a:graphicFrameLocks noChangeAspect="1"/>
          </p:cNvGraphicFramePr>
          <p:nvPr>
            <p:extLst>
              <p:ext uri="{D42A27DB-BD31-4B8C-83A1-F6EECF244321}">
                <p14:modId xmlns:p14="http://schemas.microsoft.com/office/powerpoint/2010/main" val="1151545879"/>
              </p:ext>
            </p:extLst>
          </p:nvPr>
        </p:nvGraphicFramePr>
        <p:xfrm>
          <a:off x="4824155" y="1136319"/>
          <a:ext cx="769938" cy="423862"/>
        </p:xfrm>
        <a:graphic>
          <a:graphicData uri="http://schemas.openxmlformats.org/presentationml/2006/ole">
            <mc:AlternateContent xmlns:mc="http://schemas.openxmlformats.org/markup-compatibility/2006">
              <mc:Choice xmlns:v="urn:schemas-microsoft-com:vml" Requires="v">
                <p:oleObj spid="_x0000_s25630" name="Equation" r:id="rId8" imgW="368280" imgH="203040" progId="Equation.3">
                  <p:embed/>
                </p:oleObj>
              </mc:Choice>
              <mc:Fallback>
                <p:oleObj name="Equation" r:id="rId8" imgW="368280" imgH="203040" progId="Equation.3">
                  <p:embed/>
                  <p:pic>
                    <p:nvPicPr>
                      <p:cNvPr id="18" name="Object 15"/>
                      <p:cNvPicPr>
                        <a:picLocks noChangeAspect="1" noChangeArrowheads="1"/>
                      </p:cNvPicPr>
                      <p:nvPr/>
                    </p:nvPicPr>
                    <p:blipFill>
                      <a:blip r:embed="rId9"/>
                      <a:srcRect/>
                      <a:stretch>
                        <a:fillRect/>
                      </a:stretch>
                    </p:blipFill>
                    <p:spPr bwMode="auto">
                      <a:xfrm>
                        <a:off x="4824155" y="1136319"/>
                        <a:ext cx="769938" cy="423862"/>
                      </a:xfrm>
                      <a:prstGeom prst="rect">
                        <a:avLst/>
                      </a:prstGeom>
                      <a:noFill/>
                      <a:ln>
                        <a:noFill/>
                      </a:ln>
                      <a:effectLst/>
                      <a:extLst/>
                    </p:spPr>
                  </p:pic>
                </p:oleObj>
              </mc:Fallback>
            </mc:AlternateContent>
          </a:graphicData>
        </a:graphic>
      </p:graphicFrame>
      <p:sp>
        <p:nvSpPr>
          <p:cNvPr id="28" name="Rectangle 27"/>
          <p:cNvSpPr/>
          <p:nvPr/>
        </p:nvSpPr>
        <p:spPr>
          <a:xfrm>
            <a:off x="3630390" y="1135290"/>
            <a:ext cx="1578734" cy="400110"/>
          </a:xfrm>
          <a:prstGeom prst="rect">
            <a:avLst/>
          </a:prstGeom>
        </p:spPr>
        <p:txBody>
          <a:bodyPr wrap="square">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Because:</a:t>
            </a:r>
            <a:endParaRPr lang="en-US"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9" name="Object 15"/>
          <p:cNvGraphicFramePr>
            <a:graphicFrameLocks noChangeAspect="1"/>
          </p:cNvGraphicFramePr>
          <p:nvPr>
            <p:extLst>
              <p:ext uri="{D42A27DB-BD31-4B8C-83A1-F6EECF244321}">
                <p14:modId xmlns:p14="http://schemas.microsoft.com/office/powerpoint/2010/main" val="1668481315"/>
              </p:ext>
            </p:extLst>
          </p:nvPr>
        </p:nvGraphicFramePr>
        <p:xfrm>
          <a:off x="6151198" y="1048490"/>
          <a:ext cx="1404937" cy="531812"/>
        </p:xfrm>
        <a:graphic>
          <a:graphicData uri="http://schemas.openxmlformats.org/presentationml/2006/ole">
            <mc:AlternateContent xmlns:mc="http://schemas.openxmlformats.org/markup-compatibility/2006">
              <mc:Choice xmlns:v="urn:schemas-microsoft-com:vml" Requires="v">
                <p:oleObj spid="_x0000_s25631" name="Equation" r:id="rId10" imgW="672840" imgH="253800" progId="Equation.3">
                  <p:embed/>
                </p:oleObj>
              </mc:Choice>
              <mc:Fallback>
                <p:oleObj name="Equation" r:id="rId10" imgW="672840" imgH="253800" progId="Equation.3">
                  <p:embed/>
                  <p:pic>
                    <p:nvPicPr>
                      <p:cNvPr id="19" name="Object 15"/>
                      <p:cNvPicPr>
                        <a:picLocks noChangeAspect="1" noChangeArrowheads="1"/>
                      </p:cNvPicPr>
                      <p:nvPr/>
                    </p:nvPicPr>
                    <p:blipFill>
                      <a:blip r:embed="rId11"/>
                      <a:srcRect/>
                      <a:stretch>
                        <a:fillRect/>
                      </a:stretch>
                    </p:blipFill>
                    <p:spPr bwMode="auto">
                      <a:xfrm>
                        <a:off x="6151198" y="1048490"/>
                        <a:ext cx="1404937" cy="53181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5710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36448"/>
            <a:ext cx="8905875" cy="132556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Ideal solution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5492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 Box 3"/>
          <p:cNvSpPr txBox="1">
            <a:spLocks noChangeArrowheads="1"/>
          </p:cNvSpPr>
          <p:nvPr/>
        </p:nvSpPr>
        <p:spPr bwMode="auto">
          <a:xfrm>
            <a:off x="347240" y="723256"/>
            <a:ext cx="809818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Is mixing spontaneous also for ideal solutions?</a:t>
            </a:r>
          </a:p>
        </p:txBody>
      </p:sp>
      <p:graphicFrame>
        <p:nvGraphicFramePr>
          <p:cNvPr id="15" name="Object 15"/>
          <p:cNvGraphicFramePr>
            <a:graphicFrameLocks noChangeAspect="1"/>
          </p:cNvGraphicFramePr>
          <p:nvPr>
            <p:extLst>
              <p:ext uri="{D42A27DB-BD31-4B8C-83A1-F6EECF244321}">
                <p14:modId xmlns:p14="http://schemas.microsoft.com/office/powerpoint/2010/main" val="3372431121"/>
              </p:ext>
            </p:extLst>
          </p:nvPr>
        </p:nvGraphicFramePr>
        <p:xfrm>
          <a:off x="5273314" y="1376844"/>
          <a:ext cx="1006475" cy="371475"/>
        </p:xfrm>
        <a:graphic>
          <a:graphicData uri="http://schemas.openxmlformats.org/presentationml/2006/ole">
            <mc:AlternateContent xmlns:mc="http://schemas.openxmlformats.org/markup-compatibility/2006">
              <mc:Choice xmlns:v="urn:schemas-microsoft-com:vml" Requires="v">
                <p:oleObj spid="_x0000_s18763" name="Equation" r:id="rId4" imgW="482400" imgH="177480" progId="Equation.3">
                  <p:embed/>
                </p:oleObj>
              </mc:Choice>
              <mc:Fallback>
                <p:oleObj name="Equation" r:id="rId4" imgW="482400" imgH="177480" progId="Equation.3">
                  <p:embed/>
                  <p:pic>
                    <p:nvPicPr>
                      <p:cNvPr id="15" name="Object 15"/>
                      <p:cNvPicPr>
                        <a:picLocks noChangeAspect="1" noChangeArrowheads="1"/>
                      </p:cNvPicPr>
                      <p:nvPr/>
                    </p:nvPicPr>
                    <p:blipFill>
                      <a:blip r:embed="rId5"/>
                      <a:srcRect/>
                      <a:stretch>
                        <a:fillRect/>
                      </a:stretch>
                    </p:blipFill>
                    <p:spPr bwMode="auto">
                      <a:xfrm>
                        <a:off x="5273314" y="1376844"/>
                        <a:ext cx="1006475" cy="371475"/>
                      </a:xfrm>
                      <a:prstGeom prst="rect">
                        <a:avLst/>
                      </a:prstGeom>
                      <a:noFill/>
                      <a:ln>
                        <a:noFill/>
                      </a:ln>
                      <a:effectLst/>
                      <a:extLst/>
                    </p:spPr>
                  </p:pic>
                </p:oleObj>
              </mc:Fallback>
            </mc:AlternateContent>
          </a:graphicData>
        </a:graphic>
      </p:graphicFrame>
      <p:sp>
        <p:nvSpPr>
          <p:cNvPr id="16" name="Text Box 3"/>
          <p:cNvSpPr txBox="1">
            <a:spLocks noChangeArrowheads="1"/>
          </p:cNvSpPr>
          <p:nvPr/>
        </p:nvSpPr>
        <p:spPr bwMode="auto">
          <a:xfrm>
            <a:off x="1727344" y="1295979"/>
            <a:ext cx="3641317"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Spontaneity criterium: </a:t>
            </a:r>
          </a:p>
        </p:txBody>
      </p:sp>
      <p:sp>
        <p:nvSpPr>
          <p:cNvPr id="19" name="Text Box 3"/>
          <p:cNvSpPr txBox="1">
            <a:spLocks noChangeArrowheads="1"/>
          </p:cNvSpPr>
          <p:nvPr/>
        </p:nvSpPr>
        <p:spPr bwMode="auto">
          <a:xfrm>
            <a:off x="101222" y="1890700"/>
            <a:ext cx="64000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Given two species A (n</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A</a:t>
            </a:r>
            <a:r>
              <a:rPr lang="it-IT" altLang="en-US" sz="2400" dirty="0" smtClean="0">
                <a:latin typeface="Tahoma" panose="020B0604030504040204" pitchFamily="34" charset="0"/>
                <a:ea typeface="Tahoma" panose="020B0604030504040204" pitchFamily="34" charset="0"/>
                <a:cs typeface="Tahoma" panose="020B0604030504040204" pitchFamily="34" charset="0"/>
              </a:rPr>
              <a:t> moles) and B </a:t>
            </a:r>
            <a:r>
              <a:rPr lang="it-IT" altLang="en-US" sz="2400" dirty="0">
                <a:latin typeface="Tahoma" panose="020B0604030504040204" pitchFamily="34" charset="0"/>
                <a:ea typeface="Tahoma" panose="020B0604030504040204" pitchFamily="34" charset="0"/>
                <a:cs typeface="Tahoma" panose="020B0604030504040204" pitchFamily="34" charset="0"/>
              </a:rPr>
              <a:t>(</a:t>
            </a:r>
            <a:r>
              <a:rPr lang="it-IT" altLang="en-US" sz="2400" dirty="0" smtClean="0">
                <a:latin typeface="Tahoma" panose="020B0604030504040204" pitchFamily="34" charset="0"/>
                <a:ea typeface="Tahoma" panose="020B0604030504040204" pitchFamily="34" charset="0"/>
                <a:cs typeface="Tahoma" panose="020B0604030504040204" pitchFamily="34" charset="0"/>
              </a:rPr>
              <a:t>n</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B</a:t>
            </a:r>
            <a:r>
              <a:rPr lang="it-IT" altLang="en-US" sz="2400" dirty="0" smtClean="0">
                <a:latin typeface="Tahoma" panose="020B0604030504040204" pitchFamily="34" charset="0"/>
                <a:ea typeface="Tahoma" panose="020B0604030504040204" pitchFamily="34" charset="0"/>
                <a:cs typeface="Tahoma" panose="020B0604030504040204" pitchFamily="34" charset="0"/>
              </a:rPr>
              <a:t> </a:t>
            </a:r>
            <a:r>
              <a:rPr lang="it-IT" altLang="en-US" sz="2400" dirty="0">
                <a:latin typeface="Tahoma" panose="020B0604030504040204" pitchFamily="34" charset="0"/>
                <a:ea typeface="Tahoma" panose="020B0604030504040204" pitchFamily="34" charset="0"/>
                <a:cs typeface="Tahoma" panose="020B0604030504040204" pitchFamily="34" charset="0"/>
              </a:rPr>
              <a:t>moles) </a:t>
            </a:r>
            <a:r>
              <a:rPr lang="it-IT" altLang="en-US" sz="2400" dirty="0" smtClean="0">
                <a:latin typeface="Tahoma" panose="020B0604030504040204" pitchFamily="34" charset="0"/>
                <a:ea typeface="Tahoma" panose="020B0604030504040204" pitchFamily="34" charset="0"/>
                <a:cs typeface="Tahoma" panose="020B0604030504040204" pitchFamily="34" charset="0"/>
              </a:rPr>
              <a:t>at the same T, initially separated, the initial G of the system is:</a:t>
            </a:r>
          </a:p>
        </p:txBody>
      </p:sp>
      <p:graphicFrame>
        <p:nvGraphicFramePr>
          <p:cNvPr id="20" name="Object 15"/>
          <p:cNvGraphicFramePr>
            <a:graphicFrameLocks noChangeAspect="1"/>
          </p:cNvGraphicFramePr>
          <p:nvPr>
            <p:extLst>
              <p:ext uri="{D42A27DB-BD31-4B8C-83A1-F6EECF244321}">
                <p14:modId xmlns:p14="http://schemas.microsoft.com/office/powerpoint/2010/main" val="418648952"/>
              </p:ext>
            </p:extLst>
          </p:nvPr>
        </p:nvGraphicFramePr>
        <p:xfrm>
          <a:off x="6501284" y="2657079"/>
          <a:ext cx="2306637" cy="503237"/>
        </p:xfrm>
        <a:graphic>
          <a:graphicData uri="http://schemas.openxmlformats.org/presentationml/2006/ole">
            <mc:AlternateContent xmlns:mc="http://schemas.openxmlformats.org/markup-compatibility/2006">
              <mc:Choice xmlns:v="urn:schemas-microsoft-com:vml" Requires="v">
                <p:oleObj spid="_x0000_s18764" name="Equation" r:id="rId6" imgW="1104840" imgH="241200" progId="Equation.3">
                  <p:embed/>
                </p:oleObj>
              </mc:Choice>
              <mc:Fallback>
                <p:oleObj name="Equation" r:id="rId6" imgW="1104840" imgH="241200" progId="Equation.3">
                  <p:embed/>
                  <p:pic>
                    <p:nvPicPr>
                      <p:cNvPr id="20" name="Object 15"/>
                      <p:cNvPicPr>
                        <a:picLocks noChangeAspect="1" noChangeArrowheads="1"/>
                      </p:cNvPicPr>
                      <p:nvPr/>
                    </p:nvPicPr>
                    <p:blipFill>
                      <a:blip r:embed="rId7"/>
                      <a:srcRect/>
                      <a:stretch>
                        <a:fillRect/>
                      </a:stretch>
                    </p:blipFill>
                    <p:spPr bwMode="auto">
                      <a:xfrm>
                        <a:off x="6501284" y="2657079"/>
                        <a:ext cx="2306637" cy="503237"/>
                      </a:xfrm>
                      <a:prstGeom prst="rect">
                        <a:avLst/>
                      </a:prstGeom>
                      <a:noFill/>
                      <a:ln>
                        <a:noFill/>
                      </a:ln>
                      <a:effectLst/>
                      <a:extLst/>
                    </p:spPr>
                  </p:pic>
                </p:oleObj>
              </mc:Fallback>
            </mc:AlternateContent>
          </a:graphicData>
        </a:graphic>
      </p:graphicFrame>
      <p:graphicFrame>
        <p:nvGraphicFramePr>
          <p:cNvPr id="17" name="Object 15"/>
          <p:cNvGraphicFramePr>
            <a:graphicFrameLocks noChangeAspect="1"/>
          </p:cNvGraphicFramePr>
          <p:nvPr>
            <p:extLst>
              <p:ext uri="{D42A27DB-BD31-4B8C-83A1-F6EECF244321}">
                <p14:modId xmlns:p14="http://schemas.microsoft.com/office/powerpoint/2010/main" val="1798785466"/>
              </p:ext>
            </p:extLst>
          </p:nvPr>
        </p:nvGraphicFramePr>
        <p:xfrm>
          <a:off x="866998" y="3792053"/>
          <a:ext cx="2970212" cy="530225"/>
        </p:xfrm>
        <a:graphic>
          <a:graphicData uri="http://schemas.openxmlformats.org/presentationml/2006/ole">
            <mc:AlternateContent xmlns:mc="http://schemas.openxmlformats.org/markup-compatibility/2006">
              <mc:Choice xmlns:v="urn:schemas-microsoft-com:vml" Requires="v">
                <p:oleObj spid="_x0000_s18765" name="Equation" r:id="rId8" imgW="1422360" imgH="253800" progId="Equation.3">
                  <p:embed/>
                </p:oleObj>
              </mc:Choice>
              <mc:Fallback>
                <p:oleObj name="Equation" r:id="rId8" imgW="1422360" imgH="253800" progId="Equation.3">
                  <p:embed/>
                  <p:pic>
                    <p:nvPicPr>
                      <p:cNvPr id="39" name="Object 15"/>
                      <p:cNvPicPr>
                        <a:picLocks noChangeAspect="1" noChangeArrowheads="1"/>
                      </p:cNvPicPr>
                      <p:nvPr/>
                    </p:nvPicPr>
                    <p:blipFill>
                      <a:blip r:embed="rId9"/>
                      <a:srcRect/>
                      <a:stretch>
                        <a:fillRect/>
                      </a:stretch>
                    </p:blipFill>
                    <p:spPr bwMode="auto">
                      <a:xfrm>
                        <a:off x="866998" y="3792053"/>
                        <a:ext cx="2970212" cy="530225"/>
                      </a:xfrm>
                      <a:prstGeom prst="rect">
                        <a:avLst/>
                      </a:prstGeom>
                      <a:noFill/>
                      <a:ln>
                        <a:noFill/>
                      </a:ln>
                      <a:effectLst/>
                      <a:extLst/>
                    </p:spPr>
                  </p:pic>
                </p:oleObj>
              </mc:Fallback>
            </mc:AlternateContent>
          </a:graphicData>
        </a:graphic>
      </p:graphicFrame>
      <p:sp>
        <p:nvSpPr>
          <p:cNvPr id="18" name="Text Box 3"/>
          <p:cNvSpPr txBox="1">
            <a:spLocks noChangeArrowheads="1"/>
          </p:cNvSpPr>
          <p:nvPr/>
        </p:nvSpPr>
        <p:spPr bwMode="auto">
          <a:xfrm>
            <a:off x="119063" y="3233410"/>
            <a:ext cx="32905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The final G is:</a:t>
            </a:r>
          </a:p>
        </p:txBody>
      </p:sp>
      <p:graphicFrame>
        <p:nvGraphicFramePr>
          <p:cNvPr id="25" name="Object 15"/>
          <p:cNvGraphicFramePr>
            <a:graphicFrameLocks noChangeAspect="1"/>
          </p:cNvGraphicFramePr>
          <p:nvPr>
            <p:extLst>
              <p:ext uri="{D42A27DB-BD31-4B8C-83A1-F6EECF244321}">
                <p14:modId xmlns:p14="http://schemas.microsoft.com/office/powerpoint/2010/main" val="1061972107"/>
              </p:ext>
            </p:extLst>
          </p:nvPr>
        </p:nvGraphicFramePr>
        <p:xfrm>
          <a:off x="3021012" y="3229604"/>
          <a:ext cx="3101975" cy="530225"/>
        </p:xfrm>
        <a:graphic>
          <a:graphicData uri="http://schemas.openxmlformats.org/presentationml/2006/ole">
            <mc:AlternateContent xmlns:mc="http://schemas.openxmlformats.org/markup-compatibility/2006">
              <mc:Choice xmlns:v="urn:schemas-microsoft-com:vml" Requires="v">
                <p:oleObj spid="_x0000_s18766" name="Equation" r:id="rId10" imgW="1485720" imgH="253800" progId="Equation.3">
                  <p:embed/>
                </p:oleObj>
              </mc:Choice>
              <mc:Fallback>
                <p:oleObj name="Equation" r:id="rId10" imgW="1485720" imgH="253800" progId="Equation.3">
                  <p:embed/>
                  <p:pic>
                    <p:nvPicPr>
                      <p:cNvPr id="20" name="Object 15"/>
                      <p:cNvPicPr>
                        <a:picLocks noChangeAspect="1" noChangeArrowheads="1"/>
                      </p:cNvPicPr>
                      <p:nvPr/>
                    </p:nvPicPr>
                    <p:blipFill>
                      <a:blip r:embed="rId11"/>
                      <a:srcRect/>
                      <a:stretch>
                        <a:fillRect/>
                      </a:stretch>
                    </p:blipFill>
                    <p:spPr bwMode="auto">
                      <a:xfrm>
                        <a:off x="3021012" y="3229604"/>
                        <a:ext cx="3101975" cy="530225"/>
                      </a:xfrm>
                      <a:prstGeom prst="rect">
                        <a:avLst/>
                      </a:prstGeom>
                      <a:noFill/>
                      <a:ln>
                        <a:noFill/>
                      </a:ln>
                      <a:effectLst/>
                      <a:extLst/>
                    </p:spPr>
                  </p:pic>
                </p:oleObj>
              </mc:Fallback>
            </mc:AlternateContent>
          </a:graphicData>
        </a:graphic>
      </p:graphicFrame>
      <p:graphicFrame>
        <p:nvGraphicFramePr>
          <p:cNvPr id="26" name="Object 15"/>
          <p:cNvGraphicFramePr>
            <a:graphicFrameLocks noChangeAspect="1"/>
          </p:cNvGraphicFramePr>
          <p:nvPr>
            <p:extLst>
              <p:ext uri="{D42A27DB-BD31-4B8C-83A1-F6EECF244321}">
                <p14:modId xmlns:p14="http://schemas.microsoft.com/office/powerpoint/2010/main" val="298081850"/>
              </p:ext>
            </p:extLst>
          </p:nvPr>
        </p:nvGraphicFramePr>
        <p:xfrm>
          <a:off x="4159578" y="3786615"/>
          <a:ext cx="2970212" cy="530225"/>
        </p:xfrm>
        <a:graphic>
          <a:graphicData uri="http://schemas.openxmlformats.org/presentationml/2006/ole">
            <mc:AlternateContent xmlns:mc="http://schemas.openxmlformats.org/markup-compatibility/2006">
              <mc:Choice xmlns:v="urn:schemas-microsoft-com:vml" Requires="v">
                <p:oleObj spid="_x0000_s18767" name="Equation" r:id="rId12" imgW="1422360" imgH="253800" progId="Equation.3">
                  <p:embed/>
                </p:oleObj>
              </mc:Choice>
              <mc:Fallback>
                <p:oleObj name="Equation" r:id="rId12" imgW="1422360" imgH="253800" progId="Equation.3">
                  <p:embed/>
                  <p:pic>
                    <p:nvPicPr>
                      <p:cNvPr id="17" name="Object 15"/>
                      <p:cNvPicPr>
                        <a:picLocks noChangeAspect="1" noChangeArrowheads="1"/>
                      </p:cNvPicPr>
                      <p:nvPr/>
                    </p:nvPicPr>
                    <p:blipFill>
                      <a:blip r:embed="rId13"/>
                      <a:srcRect/>
                      <a:stretch>
                        <a:fillRect/>
                      </a:stretch>
                    </p:blipFill>
                    <p:spPr bwMode="auto">
                      <a:xfrm>
                        <a:off x="4159578" y="3786615"/>
                        <a:ext cx="2970212" cy="530225"/>
                      </a:xfrm>
                      <a:prstGeom prst="rect">
                        <a:avLst/>
                      </a:prstGeom>
                      <a:noFill/>
                      <a:ln>
                        <a:noFill/>
                      </a:ln>
                      <a:effectLst/>
                      <a:extLst/>
                    </p:spPr>
                  </p:pic>
                </p:oleObj>
              </mc:Fallback>
            </mc:AlternateContent>
          </a:graphicData>
        </a:graphic>
      </p:graphicFrame>
      <p:sp>
        <p:nvSpPr>
          <p:cNvPr id="28" name="Text Box 3"/>
          <p:cNvSpPr txBox="1">
            <a:spLocks noChangeArrowheads="1"/>
          </p:cNvSpPr>
          <p:nvPr/>
        </p:nvSpPr>
        <p:spPr bwMode="auto">
          <a:xfrm>
            <a:off x="-469350" y="4624265"/>
            <a:ext cx="32905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Hence:</a:t>
            </a:r>
          </a:p>
        </p:txBody>
      </p:sp>
      <p:graphicFrame>
        <p:nvGraphicFramePr>
          <p:cNvPr id="29" name="Object 15"/>
          <p:cNvGraphicFramePr>
            <a:graphicFrameLocks noChangeAspect="1"/>
          </p:cNvGraphicFramePr>
          <p:nvPr>
            <p:extLst>
              <p:ext uri="{D42A27DB-BD31-4B8C-83A1-F6EECF244321}">
                <p14:modId xmlns:p14="http://schemas.microsoft.com/office/powerpoint/2010/main" val="1536427424"/>
              </p:ext>
            </p:extLst>
          </p:nvPr>
        </p:nvGraphicFramePr>
        <p:xfrm>
          <a:off x="1982788" y="4633913"/>
          <a:ext cx="5146675" cy="474662"/>
        </p:xfrm>
        <a:graphic>
          <a:graphicData uri="http://schemas.openxmlformats.org/presentationml/2006/ole">
            <mc:AlternateContent xmlns:mc="http://schemas.openxmlformats.org/markup-compatibility/2006">
              <mc:Choice xmlns:v="urn:schemas-microsoft-com:vml" Requires="v">
                <p:oleObj spid="_x0000_s18768" name="Equation" r:id="rId14" imgW="2616120" imgH="241200" progId="Equation.3">
                  <p:embed/>
                </p:oleObj>
              </mc:Choice>
              <mc:Fallback>
                <p:oleObj name="Equation" r:id="rId14" imgW="2616120" imgH="241200" progId="Equation.3">
                  <p:embed/>
                  <p:pic>
                    <p:nvPicPr>
                      <p:cNvPr id="30" name="Object 15"/>
                      <p:cNvPicPr>
                        <a:picLocks noChangeAspect="1" noChangeArrowheads="1"/>
                      </p:cNvPicPr>
                      <p:nvPr/>
                    </p:nvPicPr>
                    <p:blipFill>
                      <a:blip r:embed="rId15"/>
                      <a:srcRect/>
                      <a:stretch>
                        <a:fillRect/>
                      </a:stretch>
                    </p:blipFill>
                    <p:spPr bwMode="auto">
                      <a:xfrm>
                        <a:off x="1982788" y="4633913"/>
                        <a:ext cx="5146675" cy="474662"/>
                      </a:xfrm>
                      <a:prstGeom prst="rect">
                        <a:avLst/>
                      </a:prstGeom>
                      <a:noFill/>
                      <a:ln w="28575">
                        <a:noFill/>
                      </a:ln>
                      <a:effectLst/>
                      <a:extLst/>
                    </p:spPr>
                  </p:pic>
                </p:oleObj>
              </mc:Fallback>
            </mc:AlternateContent>
          </a:graphicData>
        </a:graphic>
      </p:graphicFrame>
      <p:sp>
        <p:nvSpPr>
          <p:cNvPr id="30" name="Text Box 3"/>
          <p:cNvSpPr txBox="1">
            <a:spLocks noChangeArrowheads="1"/>
          </p:cNvSpPr>
          <p:nvPr/>
        </p:nvSpPr>
        <p:spPr bwMode="auto">
          <a:xfrm>
            <a:off x="636542" y="5482960"/>
            <a:ext cx="6599674"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and ideal solutions are formed spontaneusly</a:t>
            </a:r>
          </a:p>
        </p:txBody>
      </p:sp>
      <p:graphicFrame>
        <p:nvGraphicFramePr>
          <p:cNvPr id="31" name="Object 15"/>
          <p:cNvGraphicFramePr>
            <a:graphicFrameLocks noChangeAspect="1"/>
          </p:cNvGraphicFramePr>
          <p:nvPr>
            <p:extLst>
              <p:ext uri="{D42A27DB-BD31-4B8C-83A1-F6EECF244321}">
                <p14:modId xmlns:p14="http://schemas.microsoft.com/office/powerpoint/2010/main" val="3842744223"/>
              </p:ext>
            </p:extLst>
          </p:nvPr>
        </p:nvGraphicFramePr>
        <p:xfrm>
          <a:off x="866997" y="6126678"/>
          <a:ext cx="1249363" cy="449263"/>
        </p:xfrm>
        <a:graphic>
          <a:graphicData uri="http://schemas.openxmlformats.org/presentationml/2006/ole">
            <mc:AlternateContent xmlns:mc="http://schemas.openxmlformats.org/markup-compatibility/2006">
              <mc:Choice xmlns:v="urn:schemas-microsoft-com:vml" Requires="v">
                <p:oleObj spid="_x0000_s18769" name="Equation" r:id="rId16" imgW="634680" imgH="228600" progId="Equation.3">
                  <p:embed/>
                </p:oleObj>
              </mc:Choice>
              <mc:Fallback>
                <p:oleObj name="Equation" r:id="rId16" imgW="634680" imgH="228600" progId="Equation.3">
                  <p:embed/>
                  <p:pic>
                    <p:nvPicPr>
                      <p:cNvPr id="29" name="Object 15"/>
                      <p:cNvPicPr>
                        <a:picLocks noChangeAspect="1" noChangeArrowheads="1"/>
                      </p:cNvPicPr>
                      <p:nvPr/>
                    </p:nvPicPr>
                    <p:blipFill>
                      <a:blip r:embed="rId17"/>
                      <a:srcRect/>
                      <a:stretch>
                        <a:fillRect/>
                      </a:stretch>
                    </p:blipFill>
                    <p:spPr bwMode="auto">
                      <a:xfrm>
                        <a:off x="866997" y="6126678"/>
                        <a:ext cx="1249363" cy="449263"/>
                      </a:xfrm>
                      <a:prstGeom prst="rect">
                        <a:avLst/>
                      </a:prstGeom>
                      <a:noFill/>
                      <a:ln w="28575">
                        <a:noFill/>
                      </a:ln>
                      <a:effectLst/>
                      <a:extLst/>
                    </p:spPr>
                  </p:pic>
                </p:oleObj>
              </mc:Fallback>
            </mc:AlternateContent>
          </a:graphicData>
        </a:graphic>
      </p:graphicFrame>
      <p:sp>
        <p:nvSpPr>
          <p:cNvPr id="32" name="Text Box 3"/>
          <p:cNvSpPr txBox="1">
            <a:spLocks noChangeArrowheads="1"/>
          </p:cNvSpPr>
          <p:nvPr/>
        </p:nvSpPr>
        <p:spPr bwMode="auto">
          <a:xfrm>
            <a:off x="1989765" y="6084606"/>
            <a:ext cx="29064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for ideal solution</a:t>
            </a:r>
          </a:p>
        </p:txBody>
      </p:sp>
      <p:graphicFrame>
        <p:nvGraphicFramePr>
          <p:cNvPr id="21" name="Object 15"/>
          <p:cNvGraphicFramePr>
            <a:graphicFrameLocks noChangeAspect="1"/>
          </p:cNvGraphicFramePr>
          <p:nvPr>
            <p:extLst>
              <p:ext uri="{D42A27DB-BD31-4B8C-83A1-F6EECF244321}">
                <p14:modId xmlns:p14="http://schemas.microsoft.com/office/powerpoint/2010/main" val="2019905903"/>
              </p:ext>
            </p:extLst>
          </p:nvPr>
        </p:nvGraphicFramePr>
        <p:xfrm>
          <a:off x="7233121" y="5102939"/>
          <a:ext cx="1574800" cy="635000"/>
        </p:xfrm>
        <a:graphic>
          <a:graphicData uri="http://schemas.openxmlformats.org/presentationml/2006/ole">
            <mc:AlternateContent xmlns:mc="http://schemas.openxmlformats.org/markup-compatibility/2006">
              <mc:Choice xmlns:v="urn:schemas-microsoft-com:vml" Requires="v">
                <p:oleObj spid="_x0000_s18770" name="Equation" r:id="rId18" imgW="1130040" imgH="457200" progId="Equation.3">
                  <p:embed/>
                </p:oleObj>
              </mc:Choice>
              <mc:Fallback>
                <p:oleObj name="Equation" r:id="rId18" imgW="1130040" imgH="457200" progId="Equation.3">
                  <p:embed/>
                  <p:pic>
                    <p:nvPicPr>
                      <p:cNvPr id="29" name="Object 15"/>
                      <p:cNvPicPr>
                        <a:picLocks noChangeAspect="1" noChangeArrowheads="1"/>
                      </p:cNvPicPr>
                      <p:nvPr/>
                    </p:nvPicPr>
                    <p:blipFill>
                      <a:blip r:embed="rId19"/>
                      <a:srcRect/>
                      <a:stretch>
                        <a:fillRect/>
                      </a:stretch>
                    </p:blipFill>
                    <p:spPr bwMode="auto">
                      <a:xfrm>
                        <a:off x="7233121" y="5102939"/>
                        <a:ext cx="1574800" cy="635000"/>
                      </a:xfrm>
                      <a:prstGeom prst="rect">
                        <a:avLst/>
                      </a:prstGeom>
                      <a:noFill/>
                      <a:ln w="28575">
                        <a:noFill/>
                      </a:ln>
                      <a:effectLst/>
                      <a:extLst/>
                    </p:spPr>
                  </p:pic>
                </p:oleObj>
              </mc:Fallback>
            </mc:AlternateContent>
          </a:graphicData>
        </a:graphic>
      </p:graphicFrame>
      <p:graphicFrame>
        <p:nvGraphicFramePr>
          <p:cNvPr id="22" name="Object 15"/>
          <p:cNvGraphicFramePr>
            <a:graphicFrameLocks noChangeAspect="1"/>
          </p:cNvGraphicFramePr>
          <p:nvPr>
            <p:extLst>
              <p:ext uri="{D42A27DB-BD31-4B8C-83A1-F6EECF244321}">
                <p14:modId xmlns:p14="http://schemas.microsoft.com/office/powerpoint/2010/main" val="132572344"/>
              </p:ext>
            </p:extLst>
          </p:nvPr>
        </p:nvGraphicFramePr>
        <p:xfrm>
          <a:off x="7139281" y="4674159"/>
          <a:ext cx="474663" cy="349250"/>
        </p:xfrm>
        <a:graphic>
          <a:graphicData uri="http://schemas.openxmlformats.org/presentationml/2006/ole">
            <mc:AlternateContent xmlns:mc="http://schemas.openxmlformats.org/markup-compatibility/2006">
              <mc:Choice xmlns:v="urn:schemas-microsoft-com:vml" Requires="v">
                <p:oleObj spid="_x0000_s18771" name="Equation" r:id="rId20" imgW="241200" imgH="177480" progId="Equation.3">
                  <p:embed/>
                </p:oleObj>
              </mc:Choice>
              <mc:Fallback>
                <p:oleObj name="Equation" r:id="rId20" imgW="241200" imgH="177480" progId="Equation.3">
                  <p:embed/>
                  <p:pic>
                    <p:nvPicPr>
                      <p:cNvPr id="29" name="Object 15"/>
                      <p:cNvPicPr>
                        <a:picLocks noChangeAspect="1" noChangeArrowheads="1"/>
                      </p:cNvPicPr>
                      <p:nvPr/>
                    </p:nvPicPr>
                    <p:blipFill>
                      <a:blip r:embed="rId21"/>
                      <a:srcRect/>
                      <a:stretch>
                        <a:fillRect/>
                      </a:stretch>
                    </p:blipFill>
                    <p:spPr bwMode="auto">
                      <a:xfrm>
                        <a:off x="7139281" y="4674159"/>
                        <a:ext cx="474663" cy="349250"/>
                      </a:xfrm>
                      <a:prstGeom prst="rect">
                        <a:avLst/>
                      </a:prstGeom>
                      <a:noFill/>
                      <a:ln w="28575">
                        <a:noFill/>
                      </a:ln>
                      <a:effectLst/>
                      <a:extLst/>
                    </p:spPr>
                  </p:pic>
                </p:oleObj>
              </mc:Fallback>
            </mc:AlternateContent>
          </a:graphicData>
        </a:graphic>
      </p:graphicFrame>
    </p:spTree>
    <p:extLst>
      <p:ext uri="{BB962C8B-B14F-4D97-AF65-F5344CB8AC3E}">
        <p14:creationId xmlns:p14="http://schemas.microsoft.com/office/powerpoint/2010/main" val="326601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69901"/>
            <a:ext cx="8905875" cy="132556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Raoult’s law and non-ideal solutions</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5492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9458" name="Picture 2" descr="https://image.slideserve.com/413144/slide33-n.jpg"/>
          <p:cNvPicPr>
            <a:picLocks noChangeAspect="1" noChangeArrowheads="1"/>
          </p:cNvPicPr>
          <p:nvPr/>
        </p:nvPicPr>
        <p:blipFill rotWithShape="1">
          <a:blip r:embed="rId3">
            <a:extLst>
              <a:ext uri="{28A0092B-C50C-407E-A947-70E740481C1C}">
                <a14:useLocalDpi xmlns:a14="http://schemas.microsoft.com/office/drawing/2010/main" val="0"/>
              </a:ext>
            </a:extLst>
          </a:blip>
          <a:srcRect l="3372" t="25021" r="19293" b="310"/>
          <a:stretch/>
        </p:blipFill>
        <p:spPr bwMode="auto">
          <a:xfrm>
            <a:off x="302455" y="955662"/>
            <a:ext cx="7408058" cy="5364456"/>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3"/>
          <p:cNvSpPr txBox="1">
            <a:spLocks noChangeArrowheads="1"/>
          </p:cNvSpPr>
          <p:nvPr/>
        </p:nvSpPr>
        <p:spPr bwMode="auto">
          <a:xfrm>
            <a:off x="4683260" y="3998912"/>
            <a:ext cx="4341678"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dirty="0" smtClean="0">
                <a:latin typeface="Tahoma" panose="020B0604030504040204" pitchFamily="34" charset="0"/>
                <a:ea typeface="Tahoma" panose="020B0604030504040204" pitchFamily="34" charset="0"/>
                <a:cs typeface="Tahoma" panose="020B0604030504040204" pitchFamily="34" charset="0"/>
              </a:rPr>
              <a:t>However, Raoult’s law is obeyed </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for the solvent</a:t>
            </a:r>
            <a:r>
              <a:rPr lang="it-IT" altLang="en-US" sz="2600" dirty="0" smtClean="0">
                <a:latin typeface="Tahoma" panose="020B0604030504040204" pitchFamily="34" charset="0"/>
                <a:ea typeface="Tahoma" panose="020B0604030504040204" pitchFamily="34" charset="0"/>
                <a:cs typeface="Tahoma" panose="020B0604030504040204" pitchFamily="34" charset="0"/>
              </a:rPr>
              <a:t> in case of very dilute solutions (see lines on the right and left of the graphs)</a:t>
            </a:r>
          </a:p>
        </p:txBody>
      </p:sp>
      <p:sp>
        <p:nvSpPr>
          <p:cNvPr id="6" name="Text Box 3"/>
          <p:cNvSpPr txBox="1">
            <a:spLocks noChangeArrowheads="1"/>
          </p:cNvSpPr>
          <p:nvPr/>
        </p:nvSpPr>
        <p:spPr bwMode="auto">
          <a:xfrm>
            <a:off x="4728638" y="6195754"/>
            <a:ext cx="42963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But what about the solute?</a:t>
            </a:r>
          </a:p>
        </p:txBody>
      </p:sp>
    </p:spTree>
    <p:extLst>
      <p:ext uri="{BB962C8B-B14F-4D97-AF65-F5344CB8AC3E}">
        <p14:creationId xmlns:p14="http://schemas.microsoft.com/office/powerpoint/2010/main" val="214376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mage.slideserve.com/413144/ideally-dilute-solutions-n.jpg"/>
          <p:cNvPicPr>
            <a:picLocks noChangeAspect="1" noChangeArrowheads="1"/>
          </p:cNvPicPr>
          <p:nvPr/>
        </p:nvPicPr>
        <p:blipFill rotWithShape="1">
          <a:blip r:embed="rId3">
            <a:extLst>
              <a:ext uri="{28A0092B-C50C-407E-A947-70E740481C1C}">
                <a14:useLocalDpi xmlns:a14="http://schemas.microsoft.com/office/drawing/2010/main" val="0"/>
              </a:ext>
            </a:extLst>
          </a:blip>
          <a:srcRect t="3990" b="-320"/>
          <a:stretch/>
        </p:blipFill>
        <p:spPr bwMode="auto">
          <a:xfrm>
            <a:off x="658685" y="114550"/>
            <a:ext cx="8099971" cy="5852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152957" y="5726141"/>
            <a:ext cx="884023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Henry’s law </a:t>
            </a:r>
            <a:r>
              <a:rPr lang="it-IT" altLang="en-US" sz="2600" dirty="0" smtClean="0">
                <a:latin typeface="Tahoma" panose="020B0604030504040204" pitchFamily="34" charset="0"/>
                <a:ea typeface="Tahoma" panose="020B0604030504040204" pitchFamily="34" charset="0"/>
                <a:cs typeface="Tahoma" panose="020B0604030504040204" pitchFamily="34" charset="0"/>
              </a:rPr>
              <a:t>is a good approximation for the vapur pressure of a solute in a dilute solution (solute is NOT almost pure)  </a:t>
            </a:r>
          </a:p>
        </p:txBody>
      </p:sp>
    </p:spTree>
    <p:extLst>
      <p:ext uri="{BB962C8B-B14F-4D97-AF65-F5344CB8AC3E}">
        <p14:creationId xmlns:p14="http://schemas.microsoft.com/office/powerpoint/2010/main" val="20347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69901"/>
            <a:ext cx="8905875" cy="132556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Raoult’s law and non-volatile solutes</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5492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 Box 3"/>
          <p:cNvSpPr txBox="1">
            <a:spLocks noChangeArrowheads="1"/>
          </p:cNvSpPr>
          <p:nvPr/>
        </p:nvSpPr>
        <p:spPr bwMode="auto">
          <a:xfrm>
            <a:off x="744199" y="754213"/>
            <a:ext cx="765559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Example</a:t>
            </a:r>
            <a:r>
              <a:rPr lang="it-IT" altLang="en-US" sz="2600" dirty="0" smtClean="0">
                <a:latin typeface="Tahoma" panose="020B0604030504040204" pitchFamily="34" charset="0"/>
                <a:ea typeface="Tahoma" panose="020B0604030504040204" pitchFamily="34" charset="0"/>
                <a:cs typeface="Tahoma" panose="020B0604030504040204" pitchFamily="34" charset="0"/>
              </a:rPr>
              <a:t>: salts dissolved in water</a:t>
            </a:r>
          </a:p>
        </p:txBody>
      </p:sp>
      <p:graphicFrame>
        <p:nvGraphicFramePr>
          <p:cNvPr id="6" name="Object 15"/>
          <p:cNvGraphicFramePr>
            <a:graphicFrameLocks noChangeAspect="1"/>
          </p:cNvGraphicFramePr>
          <p:nvPr>
            <p:extLst>
              <p:ext uri="{D42A27DB-BD31-4B8C-83A1-F6EECF244321}">
                <p14:modId xmlns:p14="http://schemas.microsoft.com/office/powerpoint/2010/main" val="855752681"/>
              </p:ext>
            </p:extLst>
          </p:nvPr>
        </p:nvGraphicFramePr>
        <p:xfrm>
          <a:off x="356255" y="2755278"/>
          <a:ext cx="3048000" cy="500062"/>
        </p:xfrm>
        <a:graphic>
          <a:graphicData uri="http://schemas.openxmlformats.org/presentationml/2006/ole">
            <mc:AlternateContent xmlns:mc="http://schemas.openxmlformats.org/markup-compatibility/2006">
              <mc:Choice xmlns:v="urn:schemas-microsoft-com:vml" Requires="v">
                <p:oleObj spid="_x0000_s20727" name="Equation" r:id="rId4" imgW="1460160" imgH="241200" progId="Equation.3">
                  <p:embed/>
                </p:oleObj>
              </mc:Choice>
              <mc:Fallback>
                <p:oleObj name="Equation" r:id="rId4" imgW="1460160" imgH="241200" progId="Equation.3">
                  <p:embed/>
                  <p:pic>
                    <p:nvPicPr>
                      <p:cNvPr id="27" name="Object 15"/>
                      <p:cNvPicPr>
                        <a:picLocks noChangeAspect="1" noChangeArrowheads="1"/>
                      </p:cNvPicPr>
                      <p:nvPr/>
                    </p:nvPicPr>
                    <p:blipFill>
                      <a:blip r:embed="rId5"/>
                      <a:srcRect/>
                      <a:stretch>
                        <a:fillRect/>
                      </a:stretch>
                    </p:blipFill>
                    <p:spPr bwMode="auto">
                      <a:xfrm>
                        <a:off x="356255" y="2755278"/>
                        <a:ext cx="3048000" cy="500062"/>
                      </a:xfrm>
                      <a:prstGeom prst="rect">
                        <a:avLst/>
                      </a:prstGeom>
                      <a:noFill/>
                      <a:ln>
                        <a:noFill/>
                      </a:ln>
                      <a:effectLst/>
                      <a:extLst/>
                    </p:spPr>
                  </p:pic>
                </p:oleObj>
              </mc:Fallback>
            </mc:AlternateContent>
          </a:graphicData>
        </a:graphic>
      </p:graphicFrame>
      <p:sp>
        <p:nvSpPr>
          <p:cNvPr id="7" name="Text Box 3"/>
          <p:cNvSpPr txBox="1">
            <a:spLocks noChangeArrowheads="1"/>
          </p:cNvSpPr>
          <p:nvPr/>
        </p:nvSpPr>
        <p:spPr bwMode="auto">
          <a:xfrm>
            <a:off x="356255" y="1296015"/>
            <a:ext cx="82192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it-IT" altLang="en-US" sz="2400" dirty="0" smtClean="0">
                <a:latin typeface="Tahoma" panose="020B0604030504040204" pitchFamily="34" charset="0"/>
                <a:ea typeface="Tahoma" panose="020B0604030504040204" pitchFamily="34" charset="0"/>
                <a:cs typeface="Tahoma" panose="020B0604030504040204" pitchFamily="34" charset="0"/>
              </a:rPr>
              <a:t>Let’s assume to have a salt (s) and water as a solvent (H</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400" dirty="0" smtClean="0">
                <a:latin typeface="Tahoma" panose="020B0604030504040204" pitchFamily="34" charset="0"/>
                <a:ea typeface="Tahoma" panose="020B0604030504040204" pitchFamily="34" charset="0"/>
                <a:cs typeface="Tahoma" panose="020B0604030504040204" pitchFamily="34" charset="0"/>
              </a:rPr>
              <a:t>O), by applying Raoult’s law the vapour pressure (p) over the solution will be given by:</a:t>
            </a:r>
          </a:p>
        </p:txBody>
      </p:sp>
      <p:graphicFrame>
        <p:nvGraphicFramePr>
          <p:cNvPr id="8" name="Object 15"/>
          <p:cNvGraphicFramePr>
            <a:graphicFrameLocks noChangeAspect="1"/>
          </p:cNvGraphicFramePr>
          <p:nvPr>
            <p:extLst>
              <p:ext uri="{D42A27DB-BD31-4B8C-83A1-F6EECF244321}">
                <p14:modId xmlns:p14="http://schemas.microsoft.com/office/powerpoint/2010/main" val="1231941669"/>
              </p:ext>
            </p:extLst>
          </p:nvPr>
        </p:nvGraphicFramePr>
        <p:xfrm>
          <a:off x="1548468" y="5111641"/>
          <a:ext cx="1855787" cy="947738"/>
        </p:xfrm>
        <a:graphic>
          <a:graphicData uri="http://schemas.openxmlformats.org/presentationml/2006/ole">
            <mc:AlternateContent xmlns:mc="http://schemas.openxmlformats.org/markup-compatibility/2006">
              <mc:Choice xmlns:v="urn:schemas-microsoft-com:vml" Requires="v">
                <p:oleObj spid="_x0000_s20728" name="Equation" r:id="rId6" imgW="888840" imgH="457200" progId="Equation.3">
                  <p:embed/>
                </p:oleObj>
              </mc:Choice>
              <mc:Fallback>
                <p:oleObj name="Equation" r:id="rId6" imgW="888840" imgH="457200" progId="Equation.3">
                  <p:embed/>
                  <p:pic>
                    <p:nvPicPr>
                      <p:cNvPr id="6" name="Object 15"/>
                      <p:cNvPicPr>
                        <a:picLocks noChangeAspect="1" noChangeArrowheads="1"/>
                      </p:cNvPicPr>
                      <p:nvPr/>
                    </p:nvPicPr>
                    <p:blipFill>
                      <a:blip r:embed="rId7"/>
                      <a:srcRect/>
                      <a:stretch>
                        <a:fillRect/>
                      </a:stretch>
                    </p:blipFill>
                    <p:spPr bwMode="auto">
                      <a:xfrm>
                        <a:off x="1548468" y="5111641"/>
                        <a:ext cx="1855787" cy="947738"/>
                      </a:xfrm>
                      <a:prstGeom prst="rect">
                        <a:avLst/>
                      </a:prstGeom>
                      <a:noFill/>
                      <a:ln w="38100">
                        <a:solidFill>
                          <a:srgbClr val="FF0000"/>
                        </a:solidFill>
                      </a:ln>
                      <a:effectLst/>
                      <a:extLst/>
                    </p:spPr>
                  </p:pic>
                </p:oleObj>
              </mc:Fallback>
            </mc:AlternateContent>
          </a:graphicData>
        </a:graphic>
      </p:graphicFrame>
      <p:cxnSp>
        <p:nvCxnSpPr>
          <p:cNvPr id="3" name="Straight Arrow Connector 2"/>
          <p:cNvCxnSpPr/>
          <p:nvPr/>
        </p:nvCxnSpPr>
        <p:spPr bwMode="auto">
          <a:xfrm>
            <a:off x="3642894" y="3051601"/>
            <a:ext cx="1497204"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2" name="Object 15"/>
          <p:cNvGraphicFramePr>
            <a:graphicFrameLocks noChangeAspect="1"/>
          </p:cNvGraphicFramePr>
          <p:nvPr>
            <p:extLst>
              <p:ext uri="{D42A27DB-BD31-4B8C-83A1-F6EECF244321}">
                <p14:modId xmlns:p14="http://schemas.microsoft.com/office/powerpoint/2010/main" val="4195955217"/>
              </p:ext>
            </p:extLst>
          </p:nvPr>
        </p:nvGraphicFramePr>
        <p:xfrm>
          <a:off x="5327763" y="2765326"/>
          <a:ext cx="2014538" cy="500062"/>
        </p:xfrm>
        <a:graphic>
          <a:graphicData uri="http://schemas.openxmlformats.org/presentationml/2006/ole">
            <mc:AlternateContent xmlns:mc="http://schemas.openxmlformats.org/markup-compatibility/2006">
              <mc:Choice xmlns:v="urn:schemas-microsoft-com:vml" Requires="v">
                <p:oleObj spid="_x0000_s20729" name="Equation" r:id="rId8" imgW="965160" imgH="241200" progId="Equation.3">
                  <p:embed/>
                </p:oleObj>
              </mc:Choice>
              <mc:Fallback>
                <p:oleObj name="Equation" r:id="rId8" imgW="965160" imgH="241200" progId="Equation.3">
                  <p:embed/>
                  <p:pic>
                    <p:nvPicPr>
                      <p:cNvPr id="6" name="Object 15"/>
                      <p:cNvPicPr>
                        <a:picLocks noChangeAspect="1" noChangeArrowheads="1"/>
                      </p:cNvPicPr>
                      <p:nvPr/>
                    </p:nvPicPr>
                    <p:blipFill>
                      <a:blip r:embed="rId9"/>
                      <a:srcRect/>
                      <a:stretch>
                        <a:fillRect/>
                      </a:stretch>
                    </p:blipFill>
                    <p:spPr bwMode="auto">
                      <a:xfrm>
                        <a:off x="5327763" y="2765326"/>
                        <a:ext cx="2014538" cy="500062"/>
                      </a:xfrm>
                      <a:prstGeom prst="rect">
                        <a:avLst/>
                      </a:prstGeom>
                      <a:noFill/>
                      <a:ln>
                        <a:noFill/>
                      </a:ln>
                      <a:effectLst/>
                      <a:extLst/>
                    </p:spPr>
                  </p:pic>
                </p:oleObj>
              </mc:Fallback>
            </mc:AlternateContent>
          </a:graphicData>
        </a:graphic>
      </p:graphicFrame>
      <p:graphicFrame>
        <p:nvGraphicFramePr>
          <p:cNvPr id="13" name="Object 15"/>
          <p:cNvGraphicFramePr>
            <a:graphicFrameLocks noChangeAspect="1"/>
          </p:cNvGraphicFramePr>
          <p:nvPr>
            <p:extLst>
              <p:ext uri="{D42A27DB-BD31-4B8C-83A1-F6EECF244321}">
                <p14:modId xmlns:p14="http://schemas.microsoft.com/office/powerpoint/2010/main" val="1156124610"/>
              </p:ext>
            </p:extLst>
          </p:nvPr>
        </p:nvGraphicFramePr>
        <p:xfrm>
          <a:off x="3915159" y="2551539"/>
          <a:ext cx="901700" cy="500062"/>
        </p:xfrm>
        <a:graphic>
          <a:graphicData uri="http://schemas.openxmlformats.org/presentationml/2006/ole">
            <mc:AlternateContent xmlns:mc="http://schemas.openxmlformats.org/markup-compatibility/2006">
              <mc:Choice xmlns:v="urn:schemas-microsoft-com:vml" Requires="v">
                <p:oleObj spid="_x0000_s20730" name="Equation" r:id="rId10" imgW="431640" imgH="241200" progId="Equation.3">
                  <p:embed/>
                </p:oleObj>
              </mc:Choice>
              <mc:Fallback>
                <p:oleObj name="Equation" r:id="rId10" imgW="431640" imgH="241200" progId="Equation.3">
                  <p:embed/>
                  <p:pic>
                    <p:nvPicPr>
                      <p:cNvPr id="6" name="Object 15"/>
                      <p:cNvPicPr>
                        <a:picLocks noChangeAspect="1" noChangeArrowheads="1"/>
                      </p:cNvPicPr>
                      <p:nvPr/>
                    </p:nvPicPr>
                    <p:blipFill>
                      <a:blip r:embed="rId11"/>
                      <a:srcRect/>
                      <a:stretch>
                        <a:fillRect/>
                      </a:stretch>
                    </p:blipFill>
                    <p:spPr bwMode="auto">
                      <a:xfrm>
                        <a:off x="3915159" y="2551539"/>
                        <a:ext cx="901700" cy="500062"/>
                      </a:xfrm>
                      <a:prstGeom prst="rect">
                        <a:avLst/>
                      </a:prstGeom>
                      <a:noFill/>
                      <a:ln>
                        <a:noFill/>
                      </a:ln>
                      <a:effectLst/>
                      <a:extLst/>
                    </p:spPr>
                  </p:pic>
                </p:oleObj>
              </mc:Fallback>
            </mc:AlternateContent>
          </a:graphicData>
        </a:graphic>
      </p:graphicFrame>
      <p:graphicFrame>
        <p:nvGraphicFramePr>
          <p:cNvPr id="14" name="Object 15"/>
          <p:cNvGraphicFramePr>
            <a:graphicFrameLocks noChangeAspect="1"/>
          </p:cNvGraphicFramePr>
          <p:nvPr>
            <p:extLst>
              <p:ext uri="{D42A27DB-BD31-4B8C-83A1-F6EECF244321}">
                <p14:modId xmlns:p14="http://schemas.microsoft.com/office/powerpoint/2010/main" val="174903092"/>
              </p:ext>
            </p:extLst>
          </p:nvPr>
        </p:nvGraphicFramePr>
        <p:xfrm>
          <a:off x="1550192" y="4338358"/>
          <a:ext cx="6043613" cy="500063"/>
        </p:xfrm>
        <a:graphic>
          <a:graphicData uri="http://schemas.openxmlformats.org/presentationml/2006/ole">
            <mc:AlternateContent xmlns:mc="http://schemas.openxmlformats.org/markup-compatibility/2006">
              <mc:Choice xmlns:v="urn:schemas-microsoft-com:vml" Requires="v">
                <p:oleObj spid="_x0000_s20731" name="Equation" r:id="rId12" imgW="2895480" imgH="241200" progId="Equation.3">
                  <p:embed/>
                </p:oleObj>
              </mc:Choice>
              <mc:Fallback>
                <p:oleObj name="Equation" r:id="rId12" imgW="2895480" imgH="241200" progId="Equation.3">
                  <p:embed/>
                  <p:pic>
                    <p:nvPicPr>
                      <p:cNvPr id="12" name="Object 15"/>
                      <p:cNvPicPr>
                        <a:picLocks noChangeAspect="1" noChangeArrowheads="1"/>
                      </p:cNvPicPr>
                      <p:nvPr/>
                    </p:nvPicPr>
                    <p:blipFill>
                      <a:blip r:embed="rId13"/>
                      <a:srcRect/>
                      <a:stretch>
                        <a:fillRect/>
                      </a:stretch>
                    </p:blipFill>
                    <p:spPr bwMode="auto">
                      <a:xfrm>
                        <a:off x="1550192" y="4338358"/>
                        <a:ext cx="6043613" cy="500063"/>
                      </a:xfrm>
                      <a:prstGeom prst="rect">
                        <a:avLst/>
                      </a:prstGeom>
                      <a:noFill/>
                      <a:ln>
                        <a:noFill/>
                      </a:ln>
                      <a:effectLst/>
                      <a:extLst/>
                    </p:spPr>
                  </p:pic>
                </p:oleObj>
              </mc:Fallback>
            </mc:AlternateContent>
          </a:graphicData>
        </a:graphic>
      </p:graphicFrame>
      <p:sp>
        <p:nvSpPr>
          <p:cNvPr id="15" name="Text Box 3"/>
          <p:cNvSpPr txBox="1">
            <a:spLocks noChangeArrowheads="1"/>
          </p:cNvSpPr>
          <p:nvPr/>
        </p:nvSpPr>
        <p:spPr bwMode="auto">
          <a:xfrm>
            <a:off x="2832940" y="3286089"/>
            <a:ext cx="597378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presence of a solute lowers the vapour pressure of pure water</a:t>
            </a:r>
          </a:p>
        </p:txBody>
      </p:sp>
      <p:sp>
        <p:nvSpPr>
          <p:cNvPr id="17" name="Text Box 3"/>
          <p:cNvSpPr txBox="1">
            <a:spLocks noChangeArrowheads="1"/>
          </p:cNvSpPr>
          <p:nvPr/>
        </p:nvSpPr>
        <p:spPr bwMode="auto">
          <a:xfrm>
            <a:off x="119063" y="3435732"/>
            <a:ext cx="155219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dirty="0" smtClean="0">
                <a:latin typeface="Tahoma" panose="020B0604030504040204" pitchFamily="34" charset="0"/>
                <a:ea typeface="Tahoma" panose="020B0604030504040204" pitchFamily="34" charset="0"/>
                <a:cs typeface="Tahoma" panose="020B0604030504040204" pitchFamily="34" charset="0"/>
              </a:rPr>
              <a:t>Hence:</a:t>
            </a:r>
          </a:p>
        </p:txBody>
      </p:sp>
      <p:graphicFrame>
        <p:nvGraphicFramePr>
          <p:cNvPr id="18" name="Object 15"/>
          <p:cNvGraphicFramePr>
            <a:graphicFrameLocks noChangeAspect="1"/>
          </p:cNvGraphicFramePr>
          <p:nvPr>
            <p:extLst>
              <p:ext uri="{D42A27DB-BD31-4B8C-83A1-F6EECF244321}">
                <p14:modId xmlns:p14="http://schemas.microsoft.com/office/powerpoint/2010/main" val="4140457470"/>
              </p:ext>
            </p:extLst>
          </p:nvPr>
        </p:nvGraphicFramePr>
        <p:xfrm>
          <a:off x="1671253" y="3445806"/>
          <a:ext cx="1246187" cy="500063"/>
        </p:xfrm>
        <a:graphic>
          <a:graphicData uri="http://schemas.openxmlformats.org/presentationml/2006/ole">
            <mc:AlternateContent xmlns:mc="http://schemas.openxmlformats.org/markup-compatibility/2006">
              <mc:Choice xmlns:v="urn:schemas-microsoft-com:vml" Requires="v">
                <p:oleObj spid="_x0000_s20732" name="Equation" r:id="rId14" imgW="596880" imgH="241200" progId="Equation.3">
                  <p:embed/>
                </p:oleObj>
              </mc:Choice>
              <mc:Fallback>
                <p:oleObj name="Equation" r:id="rId14" imgW="596880" imgH="241200" progId="Equation.3">
                  <p:embed/>
                  <p:pic>
                    <p:nvPicPr>
                      <p:cNvPr id="12" name="Object 15"/>
                      <p:cNvPicPr>
                        <a:picLocks noChangeAspect="1" noChangeArrowheads="1"/>
                      </p:cNvPicPr>
                      <p:nvPr/>
                    </p:nvPicPr>
                    <p:blipFill>
                      <a:blip r:embed="rId15"/>
                      <a:srcRect/>
                      <a:stretch>
                        <a:fillRect/>
                      </a:stretch>
                    </p:blipFill>
                    <p:spPr bwMode="auto">
                      <a:xfrm>
                        <a:off x="1671253" y="3445806"/>
                        <a:ext cx="1246187" cy="500063"/>
                      </a:xfrm>
                      <a:prstGeom prst="rect">
                        <a:avLst/>
                      </a:prstGeom>
                      <a:noFill/>
                      <a:ln>
                        <a:noFill/>
                      </a:ln>
                      <a:effectLst/>
                      <a:extLst/>
                    </p:spPr>
                  </p:pic>
                </p:oleObj>
              </mc:Fallback>
            </mc:AlternateContent>
          </a:graphicData>
        </a:graphic>
      </p:graphicFrame>
      <p:sp>
        <p:nvSpPr>
          <p:cNvPr id="19" name="Text Box 3"/>
          <p:cNvSpPr txBox="1">
            <a:spLocks noChangeArrowheads="1"/>
          </p:cNvSpPr>
          <p:nvPr/>
        </p:nvSpPr>
        <p:spPr bwMode="auto">
          <a:xfrm>
            <a:off x="3348137" y="5139726"/>
            <a:ext cx="597378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relative lowering is equal to the molar fraction of the solute</a:t>
            </a:r>
          </a:p>
        </p:txBody>
      </p:sp>
      <p:sp>
        <p:nvSpPr>
          <p:cNvPr id="20" name="Text Box 3"/>
          <p:cNvSpPr txBox="1">
            <a:spLocks noChangeArrowheads="1"/>
          </p:cNvSpPr>
          <p:nvPr/>
        </p:nvSpPr>
        <p:spPr bwMode="auto">
          <a:xfrm>
            <a:off x="2004247" y="6258723"/>
            <a:ext cx="59737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COLLIGATIVE PROPERTY</a:t>
            </a:r>
          </a:p>
        </p:txBody>
      </p:sp>
    </p:spTree>
    <p:extLst>
      <p:ext uri="{BB962C8B-B14F-4D97-AF65-F5344CB8AC3E}">
        <p14:creationId xmlns:p14="http://schemas.microsoft.com/office/powerpoint/2010/main" val="24779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69901"/>
            <a:ext cx="8905875" cy="132556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Colligative properties</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5492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ext Box 3"/>
          <p:cNvSpPr txBox="1">
            <a:spLocks noChangeArrowheads="1"/>
          </p:cNvSpPr>
          <p:nvPr/>
        </p:nvSpPr>
        <p:spPr bwMode="auto">
          <a:xfrm>
            <a:off x="643095" y="819111"/>
            <a:ext cx="8169309"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anose="020B0604020202020204" pitchFamily="34" charset="0"/>
              <a:buChar char="•"/>
            </a:pPr>
            <a:r>
              <a:rPr lang="it-IT" altLang="en-US" sz="2500" dirty="0" smtClean="0">
                <a:latin typeface="Tahoma" panose="020B0604030504040204" pitchFamily="34" charset="0"/>
                <a:ea typeface="Tahoma" panose="020B0604030504040204" pitchFamily="34" charset="0"/>
                <a:cs typeface="Tahoma" panose="020B0604030504040204" pitchFamily="34" charset="0"/>
              </a:rPr>
              <a:t>For </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ideal solutions </a:t>
            </a:r>
            <a:r>
              <a:rPr lang="it-IT" altLang="en-US" sz="2500" dirty="0" smtClean="0">
                <a:latin typeface="Tahoma" panose="020B0604030504040204" pitchFamily="34" charset="0"/>
                <a:ea typeface="Tahoma" panose="020B0604030504040204" pitchFamily="34" charset="0"/>
                <a:cs typeface="Tahoma" panose="020B0604030504040204" pitchFamily="34" charset="0"/>
              </a:rPr>
              <a:t>(</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a:t>
            </a:r>
            <a:r>
              <a:rPr lang="it-IT" altLang="en-US" sz="25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mix</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 the presence of the solute affects the entropy of the solvent (=disorder) and modify the physical properties of the solution</a:t>
            </a:r>
          </a:p>
          <a:p>
            <a:pPr marL="342900" indent="-342900" algn="just">
              <a:buFont typeface="Arial" panose="020B0604020202020204" pitchFamily="34" charset="0"/>
              <a:buChar char="•"/>
            </a:pPr>
            <a:r>
              <a:rPr lang="it-IT" alt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Increase in disorder independent on the identity of the solute, but only on the </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number of solute particles</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Curved Right Arrow 1"/>
          <p:cNvSpPr/>
          <p:nvPr/>
        </p:nvSpPr>
        <p:spPr bwMode="auto">
          <a:xfrm>
            <a:off x="256231" y="1607735"/>
            <a:ext cx="628023" cy="1567543"/>
          </a:xfrm>
          <a:prstGeom prst="curved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 name="Text Box 3"/>
          <p:cNvSpPr txBox="1">
            <a:spLocks noChangeArrowheads="1"/>
          </p:cNvSpPr>
          <p:nvPr/>
        </p:nvSpPr>
        <p:spPr bwMode="auto">
          <a:xfrm>
            <a:off x="974691" y="2835047"/>
            <a:ext cx="816930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Colligative properties </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depending on the collection</a:t>
            </a:r>
            <a:endParaRPr lang="it-IT" altLang="en-US" sz="2500" dirty="0" smtClean="0">
              <a:latin typeface="Tahoma" panose="020B0604030504040204" pitchFamily="34" charset="0"/>
              <a:ea typeface="Tahoma" panose="020B0604030504040204" pitchFamily="34" charset="0"/>
              <a:cs typeface="Tahoma" panose="020B0604030504040204" pitchFamily="34" charset="0"/>
            </a:endParaRPr>
          </a:p>
        </p:txBody>
      </p:sp>
      <p:sp>
        <p:nvSpPr>
          <p:cNvPr id="22" name="Text Box 3"/>
          <p:cNvSpPr txBox="1">
            <a:spLocks noChangeArrowheads="1"/>
          </p:cNvSpPr>
          <p:nvPr/>
        </p:nvSpPr>
        <p:spPr bwMode="auto">
          <a:xfrm>
            <a:off x="256231" y="4145045"/>
            <a:ext cx="8169309"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it-IT" altLang="en-US" sz="2600" dirty="0" smtClean="0">
                <a:latin typeface="Tahoma" panose="020B0604030504040204" pitchFamily="34" charset="0"/>
                <a:ea typeface="Tahoma" panose="020B0604030504040204" pitchFamily="34" charset="0"/>
                <a:cs typeface="Tahoma" panose="020B0604030504040204" pitchFamily="34" charset="0"/>
              </a:rPr>
              <a:t>Lowering of the </a:t>
            </a:r>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vapour pressure</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altLang="en-US" sz="2600" dirty="0" smtClean="0">
                <a:latin typeface="Tahoma" panose="020B0604030504040204" pitchFamily="34" charset="0"/>
                <a:ea typeface="Tahoma" panose="020B0604030504040204" pitchFamily="34" charset="0"/>
                <a:cs typeface="Tahoma" panose="020B0604030504040204" pitchFamily="34" charset="0"/>
              </a:rPr>
              <a:t>of the solvent</a:t>
            </a:r>
          </a:p>
          <a:p>
            <a:pPr algn="just">
              <a:tabLst>
                <a:tab pos="461963" algn="l"/>
              </a:tabLst>
            </a:pPr>
            <a:r>
              <a:rPr lang="it-IT" altLang="en-US" sz="2600" dirty="0">
                <a:latin typeface="Tahoma" panose="020B0604030504040204" pitchFamily="34" charset="0"/>
                <a:ea typeface="Tahoma" panose="020B0604030504040204" pitchFamily="34" charset="0"/>
                <a:cs typeface="Tahoma" panose="020B0604030504040204" pitchFamily="34" charset="0"/>
              </a:rPr>
              <a:t>	</a:t>
            </a:r>
            <a:r>
              <a:rPr lang="it-IT" altLang="en-US" sz="2600" dirty="0" smtClean="0">
                <a:latin typeface="Tahoma" panose="020B0604030504040204" pitchFamily="34" charset="0"/>
                <a:ea typeface="Tahoma" panose="020B0604030504040204" pitchFamily="34" charset="0"/>
                <a:cs typeface="Tahoma" panose="020B0604030504040204" pitchFamily="34" charset="0"/>
              </a:rPr>
              <a:t>(see previous slide)</a:t>
            </a:r>
          </a:p>
          <a:p>
            <a:pPr marL="514350" indent="-514350" algn="just">
              <a:buFont typeface="+mj-lt"/>
              <a:buAutoNum type="arabicPeriod" startAt="2"/>
            </a:pPr>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boiling point </a:t>
            </a:r>
            <a:r>
              <a:rPr lang="it-IT" altLang="en-US" sz="2600" dirty="0" smtClean="0">
                <a:latin typeface="Tahoma" panose="020B0604030504040204" pitchFamily="34" charset="0"/>
                <a:ea typeface="Tahoma" panose="020B0604030504040204" pitchFamily="34" charset="0"/>
                <a:cs typeface="Tahoma" panose="020B0604030504040204" pitchFamily="34" charset="0"/>
              </a:rPr>
              <a:t>elevation</a:t>
            </a:r>
          </a:p>
          <a:p>
            <a:pPr marL="457200" indent="-457200" algn="just">
              <a:buAutoNum type="arabicPeriod" startAt="2"/>
            </a:pPr>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freezing point </a:t>
            </a:r>
            <a:r>
              <a:rPr lang="it-IT" altLang="en-US" sz="2600" dirty="0" smtClean="0">
                <a:latin typeface="Tahoma" panose="020B0604030504040204" pitchFamily="34" charset="0"/>
                <a:ea typeface="Tahoma" panose="020B0604030504040204" pitchFamily="34" charset="0"/>
                <a:cs typeface="Tahoma" panose="020B0604030504040204" pitchFamily="34" charset="0"/>
              </a:rPr>
              <a:t>depression</a:t>
            </a:r>
          </a:p>
          <a:p>
            <a:pPr marL="457200" indent="-457200" algn="just">
              <a:buAutoNum type="arabicPeriod" startAt="2"/>
            </a:pPr>
            <a:r>
              <a:rPr lang="it-IT" altLang="en-US" sz="2600" dirty="0" smtClean="0">
                <a:latin typeface="Tahoma" panose="020B0604030504040204" pitchFamily="34" charset="0"/>
                <a:ea typeface="Tahoma" panose="020B0604030504040204" pitchFamily="34" charset="0"/>
                <a:cs typeface="Tahoma" panose="020B0604030504040204" pitchFamily="34" charset="0"/>
              </a:rPr>
              <a:t>Gives rise to an </a:t>
            </a:r>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osmotic pressure</a:t>
            </a:r>
          </a:p>
        </p:txBody>
      </p:sp>
      <p:sp>
        <p:nvSpPr>
          <p:cNvPr id="23" name="Text Box 3"/>
          <p:cNvSpPr txBox="1">
            <a:spLocks noChangeArrowheads="1"/>
          </p:cNvSpPr>
          <p:nvPr/>
        </p:nvSpPr>
        <p:spPr bwMode="auto">
          <a:xfrm>
            <a:off x="1537465" y="3531616"/>
            <a:ext cx="59737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COLLIGATIVE PROPERTIES</a:t>
            </a:r>
          </a:p>
        </p:txBody>
      </p:sp>
      <p:graphicFrame>
        <p:nvGraphicFramePr>
          <p:cNvPr id="24" name="Object 15"/>
          <p:cNvGraphicFramePr>
            <a:graphicFrameLocks noChangeAspect="1"/>
          </p:cNvGraphicFramePr>
          <p:nvPr>
            <p:extLst>
              <p:ext uri="{D42A27DB-BD31-4B8C-83A1-F6EECF244321}">
                <p14:modId xmlns:p14="http://schemas.microsoft.com/office/powerpoint/2010/main" val="2650955951"/>
              </p:ext>
            </p:extLst>
          </p:nvPr>
        </p:nvGraphicFramePr>
        <p:xfrm>
          <a:off x="5059345" y="4993826"/>
          <a:ext cx="1749425" cy="474662"/>
        </p:xfrm>
        <a:graphic>
          <a:graphicData uri="http://schemas.openxmlformats.org/presentationml/2006/ole">
            <mc:AlternateContent xmlns:mc="http://schemas.openxmlformats.org/markup-compatibility/2006">
              <mc:Choice xmlns:v="urn:schemas-microsoft-com:vml" Requires="v">
                <p:oleObj spid="_x0000_s21584" name="Equation" r:id="rId4" imgW="838080" imgH="228600" progId="Equation.3">
                  <p:embed/>
                </p:oleObj>
              </mc:Choice>
              <mc:Fallback>
                <p:oleObj name="Equation" r:id="rId4" imgW="838080" imgH="228600" progId="Equation.3">
                  <p:embed/>
                  <p:pic>
                    <p:nvPicPr>
                      <p:cNvPr id="14" name="Object 15"/>
                      <p:cNvPicPr>
                        <a:picLocks noChangeAspect="1" noChangeArrowheads="1"/>
                      </p:cNvPicPr>
                      <p:nvPr/>
                    </p:nvPicPr>
                    <p:blipFill>
                      <a:blip r:embed="rId5"/>
                      <a:srcRect/>
                      <a:stretch>
                        <a:fillRect/>
                      </a:stretch>
                    </p:blipFill>
                    <p:spPr bwMode="auto">
                      <a:xfrm>
                        <a:off x="5059345" y="4993826"/>
                        <a:ext cx="1749425" cy="474662"/>
                      </a:xfrm>
                      <a:prstGeom prst="rect">
                        <a:avLst/>
                      </a:prstGeom>
                      <a:noFill/>
                      <a:ln>
                        <a:noFill/>
                      </a:ln>
                      <a:effectLst/>
                      <a:extLst/>
                    </p:spPr>
                  </p:pic>
                </p:oleObj>
              </mc:Fallback>
            </mc:AlternateContent>
          </a:graphicData>
        </a:graphic>
      </p:graphicFrame>
      <p:graphicFrame>
        <p:nvGraphicFramePr>
          <p:cNvPr id="25" name="Object 15"/>
          <p:cNvGraphicFramePr>
            <a:graphicFrameLocks noChangeAspect="1"/>
          </p:cNvGraphicFramePr>
          <p:nvPr>
            <p:extLst>
              <p:ext uri="{D42A27DB-BD31-4B8C-83A1-F6EECF244321}">
                <p14:modId xmlns:p14="http://schemas.microsoft.com/office/powerpoint/2010/main" val="1772531594"/>
              </p:ext>
            </p:extLst>
          </p:nvPr>
        </p:nvGraphicFramePr>
        <p:xfrm>
          <a:off x="5059345" y="5447468"/>
          <a:ext cx="1828800" cy="500062"/>
        </p:xfrm>
        <a:graphic>
          <a:graphicData uri="http://schemas.openxmlformats.org/presentationml/2006/ole">
            <mc:AlternateContent xmlns:mc="http://schemas.openxmlformats.org/markup-compatibility/2006">
              <mc:Choice xmlns:v="urn:schemas-microsoft-com:vml" Requires="v">
                <p:oleObj spid="_x0000_s21585" name="Equation" r:id="rId6" imgW="876240" imgH="241200" progId="Equation.3">
                  <p:embed/>
                </p:oleObj>
              </mc:Choice>
              <mc:Fallback>
                <p:oleObj name="Equation" r:id="rId6" imgW="876240" imgH="241200" progId="Equation.3">
                  <p:embed/>
                  <p:pic>
                    <p:nvPicPr>
                      <p:cNvPr id="24" name="Object 15"/>
                      <p:cNvPicPr>
                        <a:picLocks noChangeAspect="1" noChangeArrowheads="1"/>
                      </p:cNvPicPr>
                      <p:nvPr/>
                    </p:nvPicPr>
                    <p:blipFill>
                      <a:blip r:embed="rId7"/>
                      <a:srcRect/>
                      <a:stretch>
                        <a:fillRect/>
                      </a:stretch>
                    </p:blipFill>
                    <p:spPr bwMode="auto">
                      <a:xfrm>
                        <a:off x="5059345" y="5447468"/>
                        <a:ext cx="1828800" cy="50006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9690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Solutions (or mixtures)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 Box 3"/>
          <p:cNvSpPr txBox="1">
            <a:spLocks noChangeArrowheads="1"/>
          </p:cNvSpPr>
          <p:nvPr/>
        </p:nvSpPr>
        <p:spPr bwMode="auto">
          <a:xfrm>
            <a:off x="534988" y="871991"/>
            <a:ext cx="8074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Homogeneous mixture </a:t>
            </a:r>
            <a:r>
              <a:rPr lang="it-IT" altLang="en-US" sz="2400" dirty="0" smtClean="0">
                <a:latin typeface="Tahoma" panose="020B0604030504040204" pitchFamily="34" charset="0"/>
                <a:ea typeface="Tahoma" panose="020B0604030504040204" pitchFamily="34" charset="0"/>
                <a:cs typeface="Tahoma" panose="020B0604030504040204" pitchFamily="34" charset="0"/>
              </a:rPr>
              <a:t>of two (or more) chemical species</a:t>
            </a:r>
          </a:p>
        </p:txBody>
      </p:sp>
      <p:grpSp>
        <p:nvGrpSpPr>
          <p:cNvPr id="7" name="Group 16"/>
          <p:cNvGrpSpPr>
            <a:grpSpLocks/>
          </p:cNvGrpSpPr>
          <p:nvPr/>
        </p:nvGrpSpPr>
        <p:grpSpPr bwMode="auto">
          <a:xfrm>
            <a:off x="2869248" y="1403220"/>
            <a:ext cx="3111500" cy="2228850"/>
            <a:chOff x="1685" y="1106"/>
            <a:chExt cx="1960" cy="1404"/>
          </a:xfrm>
        </p:grpSpPr>
        <p:pic>
          <p:nvPicPr>
            <p:cNvPr id="8" name="Picture 13" descr="soluzione"/>
            <p:cNvPicPr>
              <a:picLocks noChangeAspect="1" noChangeArrowheads="1"/>
            </p:cNvPicPr>
            <p:nvPr/>
          </p:nvPicPr>
          <p:blipFill>
            <a:blip r:embed="rId3">
              <a:extLst>
                <a:ext uri="{28A0092B-C50C-407E-A947-70E740481C1C}">
                  <a14:useLocalDpi xmlns:a14="http://schemas.microsoft.com/office/drawing/2010/main" val="0"/>
                </a:ext>
              </a:extLst>
            </a:blip>
            <a:srcRect l="69933" b="23705"/>
            <a:stretch>
              <a:fillRect/>
            </a:stretch>
          </p:blipFill>
          <p:spPr bwMode="auto">
            <a:xfrm>
              <a:off x="1726" y="1109"/>
              <a:ext cx="904" cy="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soluzione"/>
            <p:cNvPicPr>
              <a:picLocks noChangeAspect="1" noChangeArrowheads="1"/>
            </p:cNvPicPr>
            <p:nvPr/>
          </p:nvPicPr>
          <p:blipFill>
            <a:blip r:embed="rId3">
              <a:extLst>
                <a:ext uri="{28A0092B-C50C-407E-A947-70E740481C1C}">
                  <a14:useLocalDpi xmlns:a14="http://schemas.microsoft.com/office/drawing/2010/main" val="0"/>
                </a:ext>
              </a:extLst>
            </a:blip>
            <a:srcRect l="69933" b="23705"/>
            <a:stretch>
              <a:fillRect/>
            </a:stretch>
          </p:blipFill>
          <p:spPr bwMode="auto">
            <a:xfrm>
              <a:off x="2656" y="1106"/>
              <a:ext cx="904" cy="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5"/>
            <p:cNvSpPr>
              <a:spLocks noChangeArrowheads="1"/>
            </p:cNvSpPr>
            <p:nvPr/>
          </p:nvSpPr>
          <p:spPr bwMode="auto">
            <a:xfrm>
              <a:off x="1685" y="1143"/>
              <a:ext cx="1960" cy="1367"/>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spcBef>
                  <a:spcPct val="0"/>
                </a:spcBef>
                <a:buFontTx/>
                <a:buNone/>
              </a:pPr>
              <a:endParaRPr lang="it-IT" altLang="it-IT" sz="1800">
                <a:solidFill>
                  <a:schemeClr val="tx1"/>
                </a:solidFill>
              </a:endParaRPr>
            </a:p>
          </p:txBody>
        </p:sp>
      </p:grpSp>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t="6276"/>
          <a:stretch>
            <a:fillRect/>
          </a:stretch>
        </p:blipFill>
        <p:spPr bwMode="auto">
          <a:xfrm>
            <a:off x="1451770" y="4562903"/>
            <a:ext cx="5474810" cy="196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9063" y="3638324"/>
            <a:ext cx="8381167" cy="1200329"/>
          </a:xfrm>
          <a:prstGeom prst="rect">
            <a:avLst/>
          </a:prstGeom>
          <a:solidFill>
            <a:schemeClr val="bg1"/>
          </a:solidFill>
        </p:spPr>
        <p:txBody>
          <a:bodyPr wrap="square">
            <a:spAutoFit/>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Physical state of a solution can be </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solid</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or </a:t>
            </a:r>
            <a:r>
              <a:rPr lang="en-US" sz="2400" b="1" dirty="0" smtClean="0">
                <a:solidFill>
                  <a:srgbClr val="FF3300"/>
                </a:solidFill>
                <a:latin typeface="Tahoma" panose="020B0604030504040204" pitchFamily="34" charset="0"/>
                <a:ea typeface="Tahoma" panose="020B0604030504040204" pitchFamily="34" charset="0"/>
                <a:cs typeface="Tahoma" panose="020B0604030504040204" pitchFamily="34" charset="0"/>
              </a:rPr>
              <a:t>gas</a:t>
            </a:r>
            <a:r>
              <a:rPr lang="en-US" sz="2400" dirty="0" smtClean="0">
                <a:latin typeface="Tahoma" panose="020B0604030504040204" pitchFamily="34" charset="0"/>
                <a:ea typeface="Tahoma" panose="020B0604030504040204" pitchFamily="34" charset="0"/>
                <a:cs typeface="Tahoma" panose="020B0604030504040204" pitchFamily="34" charset="0"/>
              </a:rPr>
              <a:t>, but the most common ones (to be treated thermodynamically) are </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 solutions</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9116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77021" y="-128163"/>
            <a:ext cx="8905875" cy="132556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Boiling point elevation and freezing point depression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492945" y="119740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84981" y="1299241"/>
            <a:ext cx="8489951" cy="1569660"/>
          </a:xfrm>
          <a:prstGeom prst="rect">
            <a:avLst/>
          </a:prstGeom>
        </p:spPr>
        <p:txBody>
          <a:bodyPr wrap="square">
            <a:spAutoFit/>
          </a:bodyPr>
          <a:lstStyle/>
          <a:p>
            <a:pPr marL="342900" indent="-342900">
              <a:buAutoNum type="arabicPeriod"/>
            </a:pP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Not volatile solute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 it </a:t>
            </a:r>
            <a:r>
              <a:rPr lang="en-US" sz="2400" dirty="0">
                <a:latin typeface="Tahoma" panose="020B0604030504040204" pitchFamily="34" charset="0"/>
                <a:ea typeface="Tahoma" panose="020B0604030504040204" pitchFamily="34" charset="0"/>
                <a:cs typeface="Tahoma" panose="020B0604030504040204" pitchFamily="34" charset="0"/>
              </a:rPr>
              <a:t>does </a:t>
            </a:r>
            <a:r>
              <a:rPr lang="en-US" sz="2400" dirty="0" smtClean="0">
                <a:latin typeface="Tahoma" panose="020B0604030504040204" pitchFamily="34" charset="0"/>
                <a:ea typeface="Tahoma" panose="020B0604030504040204" pitchFamily="34" charset="0"/>
                <a:cs typeface="Tahoma" panose="020B0604030504040204" pitchFamily="34" charset="0"/>
              </a:rPr>
              <a:t>not appear </a:t>
            </a:r>
            <a:r>
              <a:rPr lang="en-US" sz="2400" dirty="0">
                <a:latin typeface="Tahoma" panose="020B0604030504040204" pitchFamily="34" charset="0"/>
                <a:ea typeface="Tahoma" panose="020B0604030504040204" pitchFamily="34" charset="0"/>
                <a:cs typeface="Tahoma" panose="020B0604030504040204" pitchFamily="34" charset="0"/>
              </a:rPr>
              <a:t>in the </a:t>
            </a:r>
            <a:r>
              <a:rPr lang="en-US" sz="2400" dirty="0" err="1">
                <a:latin typeface="Tahoma" panose="020B0604030504040204" pitchFamily="34" charset="0"/>
                <a:ea typeface="Tahoma" panose="020B0604030504040204" pitchFamily="34" charset="0"/>
                <a:cs typeface="Tahoma" panose="020B0604030504040204" pitchFamily="34" charset="0"/>
              </a:rPr>
              <a:t>vapour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phase</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Solute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is insoluble in the solid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solvent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it does </a:t>
            </a:r>
            <a:r>
              <a:rPr lang="en-US" sz="2400" dirty="0">
                <a:latin typeface="Tahoma" panose="020B0604030504040204" pitchFamily="34" charset="0"/>
                <a:ea typeface="Tahoma" panose="020B0604030504040204" pitchFamily="34" charset="0"/>
                <a:cs typeface="Tahoma" panose="020B0604030504040204" pitchFamily="34" charset="0"/>
              </a:rPr>
              <a:t>not appear in the solid </a:t>
            </a:r>
            <a:r>
              <a:rPr lang="en-US" sz="2400" dirty="0" smtClean="0">
                <a:latin typeface="Tahoma" panose="020B0604030504040204" pitchFamily="34" charset="0"/>
                <a:ea typeface="Tahoma" panose="020B0604030504040204" pitchFamily="34" charset="0"/>
                <a:cs typeface="Tahoma" panose="020B0604030504040204" pitchFamily="34" charset="0"/>
              </a:rPr>
              <a:t>phase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4666590" y="2895745"/>
            <a:ext cx="3794237" cy="2756016"/>
          </a:xfrm>
          <a:prstGeom prst="rect">
            <a:avLst/>
          </a:prstGeom>
        </p:spPr>
      </p:pic>
      <p:pic>
        <p:nvPicPr>
          <p:cNvPr id="5" name="Picture 4"/>
          <p:cNvPicPr>
            <a:picLocks noChangeAspect="1"/>
          </p:cNvPicPr>
          <p:nvPr/>
        </p:nvPicPr>
        <p:blipFill>
          <a:blip r:embed="rId4"/>
          <a:stretch>
            <a:fillRect/>
          </a:stretch>
        </p:blipFill>
        <p:spPr>
          <a:xfrm>
            <a:off x="492945" y="2892649"/>
            <a:ext cx="3729278" cy="2759112"/>
          </a:xfrm>
          <a:prstGeom prst="rect">
            <a:avLst/>
          </a:prstGeom>
        </p:spPr>
      </p:pic>
      <p:sp>
        <p:nvSpPr>
          <p:cNvPr id="14" name="Text Box 3"/>
          <p:cNvSpPr txBox="1">
            <a:spLocks noChangeArrowheads="1"/>
          </p:cNvSpPr>
          <p:nvPr/>
        </p:nvSpPr>
        <p:spPr bwMode="auto">
          <a:xfrm>
            <a:off x="605623" y="5853567"/>
            <a:ext cx="816930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it-IT" altLang="en-US" sz="2500" dirty="0" smtClean="0">
                <a:latin typeface="Tahoma" panose="020B0604030504040204" pitchFamily="34" charset="0"/>
                <a:ea typeface="Tahoma" panose="020B0604030504040204" pitchFamily="34" charset="0"/>
                <a:cs typeface="Tahoma" panose="020B0604030504040204" pitchFamily="34" charset="0"/>
              </a:rPr>
              <a:t>Presence of solute </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lowers the </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of the liquid</a:t>
            </a:r>
            <a:r>
              <a:rPr lang="it-IT" altLang="en-US" sz="2500" dirty="0" smtClean="0">
                <a:latin typeface="Tahoma" panose="020B0604030504040204" pitchFamily="34" charset="0"/>
                <a:ea typeface="Tahoma" panose="020B0604030504040204" pitchFamily="34" charset="0"/>
                <a:cs typeface="Tahoma" panose="020B0604030504040204" pitchFamily="34" charset="0"/>
              </a:rPr>
              <a:t>. Because vapour and solid remain pure their </a:t>
            </a:r>
            <a:r>
              <a:rPr lang="it-IT" altLang="en-US" sz="25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500" dirty="0" smtClean="0">
                <a:latin typeface="Tahoma" panose="020B0604030504040204" pitchFamily="34" charset="0"/>
                <a:ea typeface="Tahoma" panose="020B0604030504040204" pitchFamily="34" charset="0"/>
                <a:cs typeface="Tahoma" panose="020B0604030504040204" pitchFamily="34" charset="0"/>
              </a:rPr>
              <a:t> remains constant</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7"/>
          <p:cNvGrpSpPr/>
          <p:nvPr/>
        </p:nvGrpSpPr>
        <p:grpSpPr>
          <a:xfrm>
            <a:off x="1268963" y="2862293"/>
            <a:ext cx="2953260" cy="739323"/>
            <a:chOff x="1268963" y="2862293"/>
            <a:chExt cx="2953260" cy="739323"/>
          </a:xfrm>
        </p:grpSpPr>
        <p:sp>
          <p:nvSpPr>
            <p:cNvPr id="2" name="Oval 1"/>
            <p:cNvSpPr/>
            <p:nvPr/>
          </p:nvSpPr>
          <p:spPr bwMode="auto">
            <a:xfrm>
              <a:off x="1268963" y="3284375"/>
              <a:ext cx="401216" cy="317241"/>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7" name="Straight Arrow Connector 6"/>
            <p:cNvCxnSpPr>
              <a:stCxn id="2" idx="7"/>
            </p:cNvCxnSpPr>
            <p:nvPr/>
          </p:nvCxnSpPr>
          <p:spPr bwMode="auto">
            <a:xfrm flipV="1">
              <a:off x="1611422" y="3070707"/>
              <a:ext cx="441313" cy="260127"/>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2012638" y="2862293"/>
              <a:ext cx="2209585" cy="369332"/>
            </a:xfrm>
            <a:prstGeom prst="rect">
              <a:avLst/>
            </a:prstGeom>
          </p:spPr>
          <p:txBody>
            <a:bodyPr wrap="square">
              <a:spAutoFit/>
            </a:bodyPr>
            <a:lstStyle/>
            <a:p>
              <a:r>
                <a:rPr lang="it-IT" dirty="0" smtClean="0">
                  <a:solidFill>
                    <a:srgbClr val="0000FF"/>
                  </a:solidFill>
                  <a:latin typeface="Tahoma" panose="020B0604030504040204" pitchFamily="34" charset="0"/>
                  <a:ea typeface="Tahoma" panose="020B0604030504040204" pitchFamily="34" charset="0"/>
                  <a:cs typeface="Tahoma" panose="020B0604030504040204" pitchFamily="34" charset="0"/>
                </a:rPr>
                <a:t>T</a:t>
              </a:r>
              <a:r>
                <a:rPr lang="it-IT"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boil </a:t>
              </a:r>
              <a:r>
                <a:rPr lang="it-IT" dirty="0" smtClean="0">
                  <a:solidFill>
                    <a:srgbClr val="0000FF"/>
                  </a:solidFill>
                  <a:latin typeface="Tahoma" panose="020B0604030504040204" pitchFamily="34" charset="0"/>
                  <a:ea typeface="Tahoma" panose="020B0604030504040204" pitchFamily="34" charset="0"/>
                  <a:cs typeface="Tahoma" panose="020B0604030504040204" pitchFamily="34" charset="0"/>
                </a:rPr>
                <a:t>of pure solvent</a:t>
              </a:r>
              <a:endParaRPr lang="en-US"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3" name="Group 12"/>
          <p:cNvGrpSpPr/>
          <p:nvPr/>
        </p:nvGrpSpPr>
        <p:grpSpPr>
          <a:xfrm>
            <a:off x="2762233" y="3675972"/>
            <a:ext cx="1761846" cy="1047177"/>
            <a:chOff x="1268963" y="2554439"/>
            <a:chExt cx="1761846" cy="1047177"/>
          </a:xfrm>
        </p:grpSpPr>
        <p:sp>
          <p:nvSpPr>
            <p:cNvPr id="15" name="Oval 14"/>
            <p:cNvSpPr/>
            <p:nvPr/>
          </p:nvSpPr>
          <p:spPr bwMode="auto">
            <a:xfrm>
              <a:off x="1268963" y="3284375"/>
              <a:ext cx="401216" cy="317241"/>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16" name="Straight Arrow Connector 15"/>
            <p:cNvCxnSpPr>
              <a:stCxn id="15" idx="7"/>
            </p:cNvCxnSpPr>
            <p:nvPr/>
          </p:nvCxnSpPr>
          <p:spPr bwMode="auto">
            <a:xfrm flipV="1">
              <a:off x="1611422" y="3070707"/>
              <a:ext cx="441313" cy="260127"/>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a:xfrm>
              <a:off x="2052735" y="2554439"/>
              <a:ext cx="978074" cy="646331"/>
            </a:xfrm>
            <a:prstGeom prst="rect">
              <a:avLst/>
            </a:prstGeom>
          </p:spPr>
          <p:txBody>
            <a:bodyPr wrap="square">
              <a:spAutoFit/>
            </a:bodyPr>
            <a:lstStyle/>
            <a:p>
              <a:r>
                <a:rPr lang="it-IT" dirty="0" smtClean="0">
                  <a:solidFill>
                    <a:srgbClr val="0000FF"/>
                  </a:solidFill>
                  <a:latin typeface="Tahoma" panose="020B0604030504040204" pitchFamily="34" charset="0"/>
                  <a:ea typeface="Tahoma" panose="020B0604030504040204" pitchFamily="34" charset="0"/>
                  <a:cs typeface="Tahoma" panose="020B0604030504040204" pitchFamily="34" charset="0"/>
                </a:rPr>
                <a:t>T</a:t>
              </a:r>
              <a:r>
                <a:rPr lang="it-IT"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boil </a:t>
              </a:r>
              <a:r>
                <a:rPr lang="it-IT" dirty="0" smtClean="0">
                  <a:solidFill>
                    <a:srgbClr val="0000FF"/>
                  </a:solidFill>
                  <a:latin typeface="Tahoma" panose="020B0604030504040204" pitchFamily="34" charset="0"/>
                  <a:ea typeface="Tahoma" panose="020B0604030504040204" pitchFamily="34" charset="0"/>
                  <a:cs typeface="Tahoma" panose="020B0604030504040204" pitchFamily="34" charset="0"/>
                </a:rPr>
                <a:t>of </a:t>
              </a:r>
            </a:p>
            <a:p>
              <a:r>
                <a:rPr lang="it-IT" dirty="0" smtClean="0">
                  <a:solidFill>
                    <a:srgbClr val="0000FF"/>
                  </a:solidFill>
                  <a:latin typeface="Tahoma" panose="020B0604030504040204" pitchFamily="34" charset="0"/>
                  <a:ea typeface="Tahoma" panose="020B0604030504040204" pitchFamily="34" charset="0"/>
                  <a:cs typeface="Tahoma" panose="020B0604030504040204" pitchFamily="34" charset="0"/>
                </a:rPr>
                <a:t>solution</a:t>
              </a:r>
              <a:endParaRPr lang="en-US"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 name="Group 11"/>
          <p:cNvGrpSpPr/>
          <p:nvPr/>
        </p:nvGrpSpPr>
        <p:grpSpPr>
          <a:xfrm>
            <a:off x="7452889" y="3214019"/>
            <a:ext cx="1625797" cy="1179932"/>
            <a:chOff x="7452889" y="3214019"/>
            <a:chExt cx="1625797" cy="1179932"/>
          </a:xfrm>
        </p:grpSpPr>
        <p:sp>
          <p:nvSpPr>
            <p:cNvPr id="19" name="Oval 18"/>
            <p:cNvSpPr/>
            <p:nvPr/>
          </p:nvSpPr>
          <p:spPr bwMode="auto">
            <a:xfrm>
              <a:off x="7452889" y="4076710"/>
              <a:ext cx="401216" cy="317241"/>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20" name="Straight Arrow Connector 19"/>
            <p:cNvCxnSpPr>
              <a:stCxn id="19" idx="7"/>
            </p:cNvCxnSpPr>
            <p:nvPr/>
          </p:nvCxnSpPr>
          <p:spPr bwMode="auto">
            <a:xfrm flipV="1">
              <a:off x="7795348" y="3874904"/>
              <a:ext cx="201268" cy="248265"/>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p:nvPr/>
          </p:nvSpPr>
          <p:spPr>
            <a:xfrm>
              <a:off x="7498545" y="3214019"/>
              <a:ext cx="1580141" cy="646331"/>
            </a:xfrm>
            <a:prstGeom prst="rect">
              <a:avLst/>
            </a:prstGeom>
          </p:spPr>
          <p:txBody>
            <a:bodyPr wrap="square">
              <a:spAutoFit/>
            </a:bodyPr>
            <a:lstStyle/>
            <a:p>
              <a:r>
                <a:rPr lang="it-IT" dirty="0" smtClean="0">
                  <a:solidFill>
                    <a:srgbClr val="0000FF"/>
                  </a:solidFill>
                  <a:latin typeface="Tahoma" panose="020B0604030504040204" pitchFamily="34" charset="0"/>
                  <a:ea typeface="Tahoma" panose="020B0604030504040204" pitchFamily="34" charset="0"/>
                  <a:cs typeface="Tahoma" panose="020B0604030504040204" pitchFamily="34" charset="0"/>
                </a:rPr>
                <a:t>T</a:t>
              </a:r>
              <a:r>
                <a:rPr lang="it-IT"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freeze </a:t>
              </a:r>
              <a:r>
                <a:rPr lang="it-IT" dirty="0" smtClean="0">
                  <a:solidFill>
                    <a:srgbClr val="0000FF"/>
                  </a:solidFill>
                  <a:latin typeface="Tahoma" panose="020B0604030504040204" pitchFamily="34" charset="0"/>
                  <a:ea typeface="Tahoma" panose="020B0604030504040204" pitchFamily="34" charset="0"/>
                  <a:cs typeface="Tahoma" panose="020B0604030504040204" pitchFamily="34" charset="0"/>
                </a:rPr>
                <a:t>of pure solvent</a:t>
              </a:r>
              <a:endParaRPr lang="en-US"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6" name="Group 25"/>
          <p:cNvGrpSpPr/>
          <p:nvPr/>
        </p:nvGrpSpPr>
        <p:grpSpPr>
          <a:xfrm>
            <a:off x="5171915" y="2651384"/>
            <a:ext cx="1854037" cy="1474301"/>
            <a:chOff x="5171915" y="2651384"/>
            <a:chExt cx="1854037" cy="1474301"/>
          </a:xfrm>
        </p:grpSpPr>
        <p:sp>
          <p:nvSpPr>
            <p:cNvPr id="22" name="Oval 21"/>
            <p:cNvSpPr/>
            <p:nvPr/>
          </p:nvSpPr>
          <p:spPr bwMode="auto">
            <a:xfrm>
              <a:off x="5620803" y="3808444"/>
              <a:ext cx="401216" cy="317241"/>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23" name="Straight Arrow Connector 22"/>
            <p:cNvCxnSpPr/>
            <p:nvPr/>
          </p:nvCxnSpPr>
          <p:spPr bwMode="auto">
            <a:xfrm flipH="1" flipV="1">
              <a:off x="5478292" y="3070707"/>
              <a:ext cx="239845" cy="751348"/>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p:cNvSpPr/>
            <p:nvPr/>
          </p:nvSpPr>
          <p:spPr>
            <a:xfrm>
              <a:off x="5171915" y="2651384"/>
              <a:ext cx="1854037" cy="369332"/>
            </a:xfrm>
            <a:prstGeom prst="rect">
              <a:avLst/>
            </a:prstGeom>
          </p:spPr>
          <p:txBody>
            <a:bodyPr wrap="square">
              <a:spAutoFit/>
            </a:bodyPr>
            <a:lstStyle/>
            <a:p>
              <a:r>
                <a:rPr lang="it-IT" dirty="0" smtClean="0">
                  <a:solidFill>
                    <a:srgbClr val="0000FF"/>
                  </a:solidFill>
                  <a:latin typeface="Tahoma" panose="020B0604030504040204" pitchFamily="34" charset="0"/>
                  <a:ea typeface="Tahoma" panose="020B0604030504040204" pitchFamily="34" charset="0"/>
                  <a:cs typeface="Tahoma" panose="020B0604030504040204" pitchFamily="34" charset="0"/>
                </a:rPr>
                <a:t>T</a:t>
              </a:r>
              <a:r>
                <a:rPr lang="it-IT"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freeze </a:t>
              </a:r>
              <a:r>
                <a:rPr lang="it-IT" dirty="0" smtClean="0">
                  <a:solidFill>
                    <a:srgbClr val="0000FF"/>
                  </a:solidFill>
                  <a:latin typeface="Tahoma" panose="020B0604030504040204" pitchFamily="34" charset="0"/>
                  <a:ea typeface="Tahoma" panose="020B0604030504040204" pitchFamily="34" charset="0"/>
                  <a:cs typeface="Tahoma" panose="020B0604030504040204" pitchFamily="34" charset="0"/>
                </a:rPr>
                <a:t>of solution</a:t>
              </a:r>
              <a:endParaRPr lang="en-US"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89988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77018" y="0"/>
            <a:ext cx="8905875" cy="598310"/>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Real solutions: activity</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492945" y="68239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8" name="Object 15"/>
          <p:cNvGraphicFramePr>
            <a:graphicFrameLocks noChangeAspect="1"/>
          </p:cNvGraphicFramePr>
          <p:nvPr>
            <p:extLst>
              <p:ext uri="{D42A27DB-BD31-4B8C-83A1-F6EECF244321}">
                <p14:modId xmlns:p14="http://schemas.microsoft.com/office/powerpoint/2010/main" val="46218752"/>
              </p:ext>
            </p:extLst>
          </p:nvPr>
        </p:nvGraphicFramePr>
        <p:xfrm>
          <a:off x="5651500" y="1125538"/>
          <a:ext cx="2571750" cy="476250"/>
        </p:xfrm>
        <a:graphic>
          <a:graphicData uri="http://schemas.openxmlformats.org/presentationml/2006/ole">
            <mc:AlternateContent xmlns:mc="http://schemas.openxmlformats.org/markup-compatibility/2006">
              <mc:Choice xmlns:v="urn:schemas-microsoft-com:vml" Requires="v">
                <p:oleObj spid="_x0000_s23818" name="Equation" r:id="rId4" imgW="1231560" imgH="228600" progId="Equation.3">
                  <p:embed/>
                </p:oleObj>
              </mc:Choice>
              <mc:Fallback>
                <p:oleObj name="Equation" r:id="rId4" imgW="1231560" imgH="228600" progId="Equation.3">
                  <p:embed/>
                  <p:pic>
                    <p:nvPicPr>
                      <p:cNvPr id="39" name="Object 15"/>
                      <p:cNvPicPr>
                        <a:picLocks noChangeAspect="1" noChangeArrowheads="1"/>
                      </p:cNvPicPr>
                      <p:nvPr/>
                    </p:nvPicPr>
                    <p:blipFill>
                      <a:blip r:embed="rId5"/>
                      <a:srcRect/>
                      <a:stretch>
                        <a:fillRect/>
                      </a:stretch>
                    </p:blipFill>
                    <p:spPr bwMode="auto">
                      <a:xfrm>
                        <a:off x="5651500" y="1125538"/>
                        <a:ext cx="2571750" cy="476250"/>
                      </a:xfrm>
                      <a:prstGeom prst="rect">
                        <a:avLst/>
                      </a:prstGeom>
                      <a:noFill/>
                      <a:ln>
                        <a:noFill/>
                      </a:ln>
                      <a:effectLst/>
                      <a:extLst/>
                    </p:spPr>
                  </p:pic>
                </p:oleObj>
              </mc:Fallback>
            </mc:AlternateContent>
          </a:graphicData>
        </a:graphic>
      </p:graphicFrame>
      <p:sp>
        <p:nvSpPr>
          <p:cNvPr id="9" name="Text Box 3"/>
          <p:cNvSpPr txBox="1">
            <a:spLocks noChangeArrowheads="1"/>
          </p:cNvSpPr>
          <p:nvPr/>
        </p:nvSpPr>
        <p:spPr bwMode="auto">
          <a:xfrm>
            <a:off x="288067" y="766477"/>
            <a:ext cx="525104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it-IT" altLang="en-US" sz="2500" dirty="0" smtClean="0">
                <a:latin typeface="Tahoma" panose="020B0604030504040204" pitchFamily="34" charset="0"/>
                <a:ea typeface="Tahoma" panose="020B0604030504040204" pitchFamily="34" charset="0"/>
                <a:cs typeface="Tahoma" panose="020B0604030504040204" pitchFamily="34" charset="0"/>
              </a:rPr>
              <a:t>For ideal solutions the chemical potential of the component J:</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Box 3"/>
          <p:cNvSpPr txBox="1">
            <a:spLocks noChangeArrowheads="1"/>
          </p:cNvSpPr>
          <p:nvPr/>
        </p:nvSpPr>
        <p:spPr bwMode="auto">
          <a:xfrm>
            <a:off x="288067" y="1712334"/>
            <a:ext cx="88559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Activity (a) </a:t>
            </a:r>
            <a:r>
              <a:rPr lang="it-IT" altLang="en-US" sz="2500" dirty="0" smtClean="0">
                <a:latin typeface="Tahoma" panose="020B0604030504040204" pitchFamily="34" charset="0"/>
                <a:ea typeface="Tahoma" panose="020B0604030504040204" pitchFamily="34" charset="0"/>
                <a:cs typeface="Tahoma" panose="020B0604030504040204" pitchFamily="34" charset="0"/>
              </a:rPr>
              <a:t>of a substance is a kind of «effective» concentration (dimensionless) defined so that a similar espression is true at ALL concentrations for both solutes and solvent</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Object 15"/>
          <p:cNvGraphicFramePr>
            <a:graphicFrameLocks noChangeAspect="1"/>
          </p:cNvGraphicFramePr>
          <p:nvPr>
            <p:extLst>
              <p:ext uri="{D42A27DB-BD31-4B8C-83A1-F6EECF244321}">
                <p14:modId xmlns:p14="http://schemas.microsoft.com/office/powerpoint/2010/main" val="3507228633"/>
              </p:ext>
            </p:extLst>
          </p:nvPr>
        </p:nvGraphicFramePr>
        <p:xfrm>
          <a:off x="3079750" y="3079885"/>
          <a:ext cx="2571750" cy="476250"/>
        </p:xfrm>
        <a:graphic>
          <a:graphicData uri="http://schemas.openxmlformats.org/presentationml/2006/ole">
            <mc:AlternateContent xmlns:mc="http://schemas.openxmlformats.org/markup-compatibility/2006">
              <mc:Choice xmlns:v="urn:schemas-microsoft-com:vml" Requires="v">
                <p:oleObj spid="_x0000_s23819" name="Equation" r:id="rId6" imgW="1231560" imgH="228600" progId="Equation.3">
                  <p:embed/>
                </p:oleObj>
              </mc:Choice>
              <mc:Fallback>
                <p:oleObj name="Equation" r:id="rId6" imgW="1231560" imgH="228600" progId="Equation.3">
                  <p:embed/>
                  <p:pic>
                    <p:nvPicPr>
                      <p:cNvPr id="8" name="Object 15"/>
                      <p:cNvPicPr>
                        <a:picLocks noChangeAspect="1" noChangeArrowheads="1"/>
                      </p:cNvPicPr>
                      <p:nvPr/>
                    </p:nvPicPr>
                    <p:blipFill>
                      <a:blip r:embed="rId7"/>
                      <a:srcRect/>
                      <a:stretch>
                        <a:fillRect/>
                      </a:stretch>
                    </p:blipFill>
                    <p:spPr bwMode="auto">
                      <a:xfrm>
                        <a:off x="3079750" y="3079885"/>
                        <a:ext cx="2571750" cy="476250"/>
                      </a:xfrm>
                      <a:prstGeom prst="rect">
                        <a:avLst/>
                      </a:prstGeom>
                      <a:noFill/>
                      <a:ln w="38100">
                        <a:solidFill>
                          <a:srgbClr val="FF0000"/>
                        </a:solidFill>
                      </a:ln>
                      <a:effectLst/>
                      <a:extLst/>
                    </p:spPr>
                  </p:pic>
                </p:oleObj>
              </mc:Fallback>
            </mc:AlternateContent>
          </a:graphicData>
        </a:graphic>
      </p:graphicFrame>
      <p:sp>
        <p:nvSpPr>
          <p:cNvPr id="13" name="Text Box 3"/>
          <p:cNvSpPr txBox="1">
            <a:spLocks noChangeArrowheads="1"/>
          </p:cNvSpPr>
          <p:nvPr/>
        </p:nvSpPr>
        <p:spPr bwMode="auto">
          <a:xfrm>
            <a:off x="288067" y="3708203"/>
            <a:ext cx="353769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anose="020B0604020202020204" pitchFamily="34" charset="0"/>
              <a:buChar char="•"/>
            </a:pPr>
            <a:r>
              <a:rPr lang="it-IT" altLang="en-US" sz="2500" dirty="0" smtClean="0">
                <a:latin typeface="Tahoma" panose="020B0604030504040204" pitchFamily="34" charset="0"/>
                <a:ea typeface="Tahoma" panose="020B0604030504040204" pitchFamily="34" charset="0"/>
                <a:cs typeface="Tahoma" panose="020B0604030504040204" pitchFamily="34" charset="0"/>
              </a:rPr>
              <a:t>For </a:t>
            </a:r>
            <a:r>
              <a:rPr lang="it-IT" altLang="en-US"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ideal solutions</a:t>
            </a:r>
            <a:r>
              <a:rPr lang="it-IT" altLang="en-US" sz="2500" dirty="0" smtClean="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5" name="Object 15"/>
          <p:cNvGraphicFramePr>
            <a:graphicFrameLocks noChangeAspect="1"/>
          </p:cNvGraphicFramePr>
          <p:nvPr>
            <p:extLst>
              <p:ext uri="{D42A27DB-BD31-4B8C-83A1-F6EECF244321}">
                <p14:modId xmlns:p14="http://schemas.microsoft.com/office/powerpoint/2010/main" val="2833681844"/>
              </p:ext>
            </p:extLst>
          </p:nvPr>
        </p:nvGraphicFramePr>
        <p:xfrm>
          <a:off x="4365625" y="3708605"/>
          <a:ext cx="1008062" cy="476250"/>
        </p:xfrm>
        <a:graphic>
          <a:graphicData uri="http://schemas.openxmlformats.org/presentationml/2006/ole">
            <mc:AlternateContent xmlns:mc="http://schemas.openxmlformats.org/markup-compatibility/2006">
              <mc:Choice xmlns:v="urn:schemas-microsoft-com:vml" Requires="v">
                <p:oleObj spid="_x0000_s23820" name="Equation" r:id="rId8" imgW="482400" imgH="228600" progId="Equation.3">
                  <p:embed/>
                </p:oleObj>
              </mc:Choice>
              <mc:Fallback>
                <p:oleObj name="Equation" r:id="rId8" imgW="482400" imgH="228600" progId="Equation.3">
                  <p:embed/>
                  <p:pic>
                    <p:nvPicPr>
                      <p:cNvPr id="8" name="Object 15"/>
                      <p:cNvPicPr>
                        <a:picLocks noChangeAspect="1" noChangeArrowheads="1"/>
                      </p:cNvPicPr>
                      <p:nvPr/>
                    </p:nvPicPr>
                    <p:blipFill>
                      <a:blip r:embed="rId9"/>
                      <a:srcRect/>
                      <a:stretch>
                        <a:fillRect/>
                      </a:stretch>
                    </p:blipFill>
                    <p:spPr bwMode="auto">
                      <a:xfrm>
                        <a:off x="4365625" y="3708605"/>
                        <a:ext cx="1008062" cy="476250"/>
                      </a:xfrm>
                      <a:prstGeom prst="rect">
                        <a:avLst/>
                      </a:prstGeom>
                      <a:noFill/>
                      <a:ln>
                        <a:noFill/>
                      </a:ln>
                      <a:effectLs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866874843"/>
              </p:ext>
            </p:extLst>
          </p:nvPr>
        </p:nvGraphicFramePr>
        <p:xfrm>
          <a:off x="701571" y="4526512"/>
          <a:ext cx="1512887" cy="449263"/>
        </p:xfrm>
        <a:graphic>
          <a:graphicData uri="http://schemas.openxmlformats.org/presentationml/2006/ole">
            <mc:AlternateContent xmlns:mc="http://schemas.openxmlformats.org/markup-compatibility/2006">
              <mc:Choice xmlns:v="urn:schemas-microsoft-com:vml" Requires="v">
                <p:oleObj spid="_x0000_s23821" name="Equation" r:id="rId10" imgW="723600" imgH="215640" progId="Equation.3">
                  <p:embed/>
                </p:oleObj>
              </mc:Choice>
              <mc:Fallback>
                <p:oleObj name="Equation" r:id="rId10" imgW="723600" imgH="215640" progId="Equation.3">
                  <p:embed/>
                  <p:pic>
                    <p:nvPicPr>
                      <p:cNvPr id="15" name="Object 15"/>
                      <p:cNvPicPr>
                        <a:picLocks noChangeAspect="1" noChangeArrowheads="1"/>
                      </p:cNvPicPr>
                      <p:nvPr/>
                    </p:nvPicPr>
                    <p:blipFill>
                      <a:blip r:embed="rId11"/>
                      <a:srcRect/>
                      <a:stretch>
                        <a:fillRect/>
                      </a:stretch>
                    </p:blipFill>
                    <p:spPr bwMode="auto">
                      <a:xfrm>
                        <a:off x="701571" y="4526512"/>
                        <a:ext cx="1512887" cy="449263"/>
                      </a:xfrm>
                      <a:prstGeom prst="rect">
                        <a:avLst/>
                      </a:prstGeom>
                      <a:noFill/>
                      <a:ln>
                        <a:noFill/>
                      </a:ln>
                      <a:effectLs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537006184"/>
              </p:ext>
            </p:extLst>
          </p:nvPr>
        </p:nvGraphicFramePr>
        <p:xfrm>
          <a:off x="701571" y="4975775"/>
          <a:ext cx="1936750" cy="449262"/>
        </p:xfrm>
        <a:graphic>
          <a:graphicData uri="http://schemas.openxmlformats.org/presentationml/2006/ole">
            <mc:AlternateContent xmlns:mc="http://schemas.openxmlformats.org/markup-compatibility/2006">
              <mc:Choice xmlns:v="urn:schemas-microsoft-com:vml" Requires="v">
                <p:oleObj spid="_x0000_s23822" name="Equation" r:id="rId12" imgW="927000" imgH="215640" progId="Equation.3">
                  <p:embed/>
                </p:oleObj>
              </mc:Choice>
              <mc:Fallback>
                <p:oleObj name="Equation" r:id="rId12" imgW="927000" imgH="215640" progId="Equation.3">
                  <p:embed/>
                  <p:pic>
                    <p:nvPicPr>
                      <p:cNvPr id="16" name="Object 15"/>
                      <p:cNvPicPr>
                        <a:picLocks noChangeAspect="1" noChangeArrowheads="1"/>
                      </p:cNvPicPr>
                      <p:nvPr/>
                    </p:nvPicPr>
                    <p:blipFill>
                      <a:blip r:embed="rId13"/>
                      <a:srcRect/>
                      <a:stretch>
                        <a:fillRect/>
                      </a:stretch>
                    </p:blipFill>
                    <p:spPr bwMode="auto">
                      <a:xfrm>
                        <a:off x="701571" y="4975775"/>
                        <a:ext cx="1936750" cy="449262"/>
                      </a:xfrm>
                      <a:prstGeom prst="rect">
                        <a:avLst/>
                      </a:prstGeom>
                      <a:noFill/>
                      <a:ln>
                        <a:noFill/>
                      </a:ln>
                      <a:effectLst/>
                      <a:extLst/>
                    </p:spPr>
                  </p:pic>
                </p:oleObj>
              </mc:Fallback>
            </mc:AlternateContent>
          </a:graphicData>
        </a:graphic>
      </p:graphicFrame>
      <p:sp>
        <p:nvSpPr>
          <p:cNvPr id="18" name="Text Box 3"/>
          <p:cNvSpPr txBox="1">
            <a:spLocks noChangeArrowheads="1"/>
          </p:cNvSpPr>
          <p:nvPr/>
        </p:nvSpPr>
        <p:spPr bwMode="auto">
          <a:xfrm>
            <a:off x="2676111" y="4512616"/>
            <a:ext cx="253396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it-IT" altLang="en-US" sz="2500" dirty="0" smtClean="0">
                <a:latin typeface="Tahoma" panose="020B0604030504040204" pitchFamily="34" charset="0"/>
                <a:ea typeface="Tahoma" panose="020B0604030504040204" pitchFamily="34" charset="0"/>
                <a:cs typeface="Tahoma" panose="020B0604030504040204" pitchFamily="34" charset="0"/>
              </a:rPr>
              <a:t>for the solvent</a:t>
            </a:r>
          </a:p>
        </p:txBody>
      </p:sp>
      <p:sp>
        <p:nvSpPr>
          <p:cNvPr id="19" name="Text Box 3"/>
          <p:cNvSpPr txBox="1">
            <a:spLocks noChangeArrowheads="1"/>
          </p:cNvSpPr>
          <p:nvPr/>
        </p:nvSpPr>
        <p:spPr bwMode="auto">
          <a:xfrm>
            <a:off x="2676111" y="4981292"/>
            <a:ext cx="253396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it-IT" altLang="en-US" sz="2500" dirty="0" smtClean="0">
                <a:latin typeface="Tahoma" panose="020B0604030504040204" pitchFamily="34" charset="0"/>
                <a:ea typeface="Tahoma" panose="020B0604030504040204" pitchFamily="34" charset="0"/>
                <a:cs typeface="Tahoma" panose="020B0604030504040204" pitchFamily="34" charset="0"/>
              </a:rPr>
              <a:t>for the solute</a:t>
            </a:r>
          </a:p>
        </p:txBody>
      </p:sp>
      <p:graphicFrame>
        <p:nvGraphicFramePr>
          <p:cNvPr id="20" name="Object 19"/>
          <p:cNvGraphicFramePr>
            <a:graphicFrameLocks noChangeAspect="1"/>
          </p:cNvGraphicFramePr>
          <p:nvPr>
            <p:extLst>
              <p:ext uri="{D42A27DB-BD31-4B8C-83A1-F6EECF244321}">
                <p14:modId xmlns:p14="http://schemas.microsoft.com/office/powerpoint/2010/main" val="3663973999"/>
              </p:ext>
            </p:extLst>
          </p:nvPr>
        </p:nvGraphicFramePr>
        <p:xfrm>
          <a:off x="701571" y="5949203"/>
          <a:ext cx="661988" cy="342900"/>
        </p:xfrm>
        <a:graphic>
          <a:graphicData uri="http://schemas.openxmlformats.org/presentationml/2006/ole">
            <mc:AlternateContent xmlns:mc="http://schemas.openxmlformats.org/markup-compatibility/2006">
              <mc:Choice xmlns:v="urn:schemas-microsoft-com:vml" Requires="v">
                <p:oleObj spid="_x0000_s23823" name="Equation" r:id="rId14" imgW="317160" imgH="164880" progId="Equation.3">
                  <p:embed/>
                </p:oleObj>
              </mc:Choice>
              <mc:Fallback>
                <p:oleObj name="Equation" r:id="rId14" imgW="317160" imgH="164880" progId="Equation.3">
                  <p:embed/>
                  <p:pic>
                    <p:nvPicPr>
                      <p:cNvPr id="16" name="Object 15"/>
                      <p:cNvPicPr>
                        <a:picLocks noChangeAspect="1" noChangeArrowheads="1"/>
                      </p:cNvPicPr>
                      <p:nvPr/>
                    </p:nvPicPr>
                    <p:blipFill>
                      <a:blip r:embed="rId15"/>
                      <a:srcRect/>
                      <a:stretch>
                        <a:fillRect/>
                      </a:stretch>
                    </p:blipFill>
                    <p:spPr bwMode="auto">
                      <a:xfrm>
                        <a:off x="701571" y="5949203"/>
                        <a:ext cx="661988" cy="342900"/>
                      </a:xfrm>
                      <a:prstGeom prst="rect">
                        <a:avLst/>
                      </a:prstGeom>
                      <a:noFill/>
                      <a:ln>
                        <a:noFill/>
                      </a:ln>
                      <a:effectLs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42867363"/>
              </p:ext>
            </p:extLst>
          </p:nvPr>
        </p:nvGraphicFramePr>
        <p:xfrm>
          <a:off x="4869656" y="5046389"/>
          <a:ext cx="3338512" cy="823913"/>
        </p:xfrm>
        <a:graphic>
          <a:graphicData uri="http://schemas.openxmlformats.org/presentationml/2006/ole">
            <mc:AlternateContent xmlns:mc="http://schemas.openxmlformats.org/markup-compatibility/2006">
              <mc:Choice xmlns:v="urn:schemas-microsoft-com:vml" Requires="v">
                <p:oleObj spid="_x0000_s23824" name="Equation" r:id="rId16" imgW="1942920" imgH="482400" progId="Equation.3">
                  <p:embed/>
                </p:oleObj>
              </mc:Choice>
              <mc:Fallback>
                <p:oleObj name="Equation" r:id="rId16" imgW="1942920" imgH="482400" progId="Equation.3">
                  <p:embed/>
                  <p:pic>
                    <p:nvPicPr>
                      <p:cNvPr id="20" name="Object 19"/>
                      <p:cNvPicPr>
                        <a:picLocks noChangeAspect="1" noChangeArrowheads="1"/>
                      </p:cNvPicPr>
                      <p:nvPr/>
                    </p:nvPicPr>
                    <p:blipFill>
                      <a:blip r:embed="rId17"/>
                      <a:srcRect/>
                      <a:stretch>
                        <a:fillRect/>
                      </a:stretch>
                    </p:blipFill>
                    <p:spPr bwMode="auto">
                      <a:xfrm>
                        <a:off x="4869656" y="5046389"/>
                        <a:ext cx="3338512" cy="823913"/>
                      </a:xfrm>
                      <a:prstGeom prst="rect">
                        <a:avLst/>
                      </a:prstGeom>
                      <a:noFill/>
                      <a:ln>
                        <a:noFill/>
                      </a:ln>
                      <a:effectLst/>
                      <a:extLst/>
                    </p:spPr>
                  </p:pic>
                </p:oleObj>
              </mc:Fallback>
            </mc:AlternateContent>
          </a:graphicData>
        </a:graphic>
      </p:graphicFrame>
      <p:sp>
        <p:nvSpPr>
          <p:cNvPr id="22" name="Text Box 3"/>
          <p:cNvSpPr txBox="1">
            <a:spLocks noChangeArrowheads="1"/>
          </p:cNvSpPr>
          <p:nvPr/>
        </p:nvSpPr>
        <p:spPr bwMode="auto">
          <a:xfrm>
            <a:off x="1458013" y="5849042"/>
            <a:ext cx="620402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500" dirty="0" smtClean="0">
                <a:latin typeface="Tahoma" panose="020B0604030504040204" pitchFamily="34" charset="0"/>
                <a:ea typeface="Tahoma" panose="020B0604030504040204" pitchFamily="34" charset="0"/>
                <a:cs typeface="Tahoma" panose="020B0604030504040204" pitchFamily="34" charset="0"/>
              </a:rPr>
              <a:t>activity coefficient (dimensionless). They depend on the composition of the solution</a:t>
            </a:r>
          </a:p>
        </p:txBody>
      </p:sp>
      <p:sp>
        <p:nvSpPr>
          <p:cNvPr id="23" name="Text Box 3"/>
          <p:cNvSpPr txBox="1">
            <a:spLocks noChangeArrowheads="1"/>
          </p:cNvSpPr>
          <p:nvPr/>
        </p:nvSpPr>
        <p:spPr bwMode="auto">
          <a:xfrm>
            <a:off x="270411" y="4145970"/>
            <a:ext cx="465179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anose="020B0604020202020204" pitchFamily="34" charset="0"/>
              <a:buChar char="•"/>
            </a:pPr>
            <a:r>
              <a:rPr lang="it-IT" altLang="en-US" sz="2500" dirty="0" smtClean="0">
                <a:latin typeface="Tahoma" panose="020B0604030504040204" pitchFamily="34" charset="0"/>
                <a:ea typeface="Tahoma" panose="020B0604030504040204" pitchFamily="34" charset="0"/>
                <a:cs typeface="Tahoma" panose="020B0604030504040204" pitchFamily="34" charset="0"/>
              </a:rPr>
              <a:t>For </a:t>
            </a:r>
            <a:r>
              <a:rPr lang="it-IT" altLang="en-US"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non-ideal solutions</a:t>
            </a:r>
            <a:r>
              <a:rPr lang="it-IT" altLang="en-US" sz="2500" dirty="0" smtClean="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8944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P spid="19"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02737"/>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Phase diagrams of solutions</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8859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58394" y="809664"/>
            <a:ext cx="8439150" cy="1107996"/>
          </a:xfrm>
          <a:prstGeom prst="rect">
            <a:avLst/>
          </a:prstGeom>
        </p:spPr>
        <p:txBody>
          <a:bodyPr wrap="square">
            <a:spAutoFit/>
          </a:bodyPr>
          <a:lstStyle/>
          <a:p>
            <a:pPr algn="ct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Maps</a:t>
            </a:r>
            <a:r>
              <a:rPr lang="en-US" sz="2200" dirty="0" smtClean="0">
                <a:latin typeface="Tahoma" panose="020B0604030504040204" pitchFamily="34" charset="0"/>
                <a:ea typeface="Tahoma" panose="020B0604030504040204" pitchFamily="34" charset="0"/>
                <a:cs typeface="Tahoma" panose="020B0604030504040204" pitchFamily="34" charset="0"/>
              </a:rPr>
              <a:t> (P-T graph) showing the </a:t>
            </a:r>
            <a:r>
              <a:rPr lang="en-US" sz="2200" dirty="0">
                <a:latin typeface="Tahoma" panose="020B0604030504040204" pitchFamily="34" charset="0"/>
                <a:ea typeface="Tahoma" panose="020B0604030504040204" pitchFamily="34" charset="0"/>
                <a:cs typeface="Tahoma" panose="020B0604030504040204" pitchFamily="34" charset="0"/>
              </a:rPr>
              <a:t>conditions of temperature and pressure </a:t>
            </a:r>
            <a:r>
              <a:rPr lang="en-US" sz="2200" dirty="0" smtClean="0">
                <a:latin typeface="Tahoma" panose="020B0604030504040204" pitchFamily="34" charset="0"/>
                <a:ea typeface="Tahoma" panose="020B0604030504040204" pitchFamily="34" charset="0"/>
                <a:cs typeface="Tahoma" panose="020B0604030504040204" pitchFamily="34" charset="0"/>
              </a:rPr>
              <a:t>at which the </a:t>
            </a:r>
            <a:r>
              <a:rPr lang="en-US" sz="2200" dirty="0">
                <a:latin typeface="Tahoma" panose="020B0604030504040204" pitchFamily="34" charset="0"/>
                <a:ea typeface="Tahoma" panose="020B0604030504040204" pitchFamily="34" charset="0"/>
                <a:cs typeface="Tahoma" panose="020B0604030504040204" pitchFamily="34" charset="0"/>
              </a:rPr>
              <a:t>various phases </a:t>
            </a:r>
            <a:r>
              <a:rPr lang="en-US" sz="2200" dirty="0" smtClean="0">
                <a:latin typeface="Tahoma" panose="020B0604030504040204" pitchFamily="34" charset="0"/>
                <a:ea typeface="Tahoma" panose="020B0604030504040204" pitchFamily="34" charset="0"/>
                <a:cs typeface="Tahoma" panose="020B0604030504040204" pitchFamily="34" charset="0"/>
              </a:rPr>
              <a:t>of a substance are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thermodynamically most stable</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5602" name="Picture 2" descr="Risultati immagini per phase diagram for a solution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2022098"/>
            <a:ext cx="5246523" cy="3778459"/>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bwMode="auto">
          <a:xfrm>
            <a:off x="2196916" y="2178837"/>
            <a:ext cx="2628900" cy="2419350"/>
          </a:xfrm>
          <a:custGeom>
            <a:avLst/>
            <a:gdLst>
              <a:gd name="connsiteX0" fmla="*/ 0 w 2628900"/>
              <a:gd name="connsiteY0" fmla="*/ 0 h 2419350"/>
              <a:gd name="connsiteX1" fmla="*/ 2628900 w 2628900"/>
              <a:gd name="connsiteY1" fmla="*/ 771525 h 2419350"/>
              <a:gd name="connsiteX2" fmla="*/ 2590800 w 2628900"/>
              <a:gd name="connsiteY2" fmla="*/ 971550 h 2419350"/>
              <a:gd name="connsiteX3" fmla="*/ 2409825 w 2628900"/>
              <a:gd name="connsiteY3" fmla="*/ 1343025 h 2419350"/>
              <a:gd name="connsiteX4" fmla="*/ 2181225 w 2628900"/>
              <a:gd name="connsiteY4" fmla="*/ 1619250 h 2419350"/>
              <a:gd name="connsiteX5" fmla="*/ 2019300 w 2628900"/>
              <a:gd name="connsiteY5" fmla="*/ 1800225 h 2419350"/>
              <a:gd name="connsiteX6" fmla="*/ 1790700 w 2628900"/>
              <a:gd name="connsiteY6" fmla="*/ 1971675 h 2419350"/>
              <a:gd name="connsiteX7" fmla="*/ 1447800 w 2628900"/>
              <a:gd name="connsiteY7" fmla="*/ 2162175 h 2419350"/>
              <a:gd name="connsiteX8" fmla="*/ 1228725 w 2628900"/>
              <a:gd name="connsiteY8" fmla="*/ 2257425 h 2419350"/>
              <a:gd name="connsiteX9" fmla="*/ 895350 w 2628900"/>
              <a:gd name="connsiteY9" fmla="*/ 2352675 h 2419350"/>
              <a:gd name="connsiteX10" fmla="*/ 695325 w 2628900"/>
              <a:gd name="connsiteY10" fmla="*/ 2390775 h 2419350"/>
              <a:gd name="connsiteX11" fmla="*/ 419100 w 2628900"/>
              <a:gd name="connsiteY11" fmla="*/ 2419350 h 2419350"/>
              <a:gd name="connsiteX12" fmla="*/ 323850 w 2628900"/>
              <a:gd name="connsiteY12" fmla="*/ 2409825 h 2419350"/>
              <a:gd name="connsiteX13" fmla="*/ 0 w 2628900"/>
              <a:gd name="connsiteY13"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8900" h="2419350">
                <a:moveTo>
                  <a:pt x="0" y="0"/>
                </a:moveTo>
                <a:lnTo>
                  <a:pt x="2628900" y="771525"/>
                </a:lnTo>
                <a:lnTo>
                  <a:pt x="2590800" y="971550"/>
                </a:lnTo>
                <a:lnTo>
                  <a:pt x="2409825" y="1343025"/>
                </a:lnTo>
                <a:lnTo>
                  <a:pt x="2181225" y="1619250"/>
                </a:lnTo>
                <a:lnTo>
                  <a:pt x="2019300" y="1800225"/>
                </a:lnTo>
                <a:lnTo>
                  <a:pt x="1790700" y="1971675"/>
                </a:lnTo>
                <a:lnTo>
                  <a:pt x="1447800" y="2162175"/>
                </a:lnTo>
                <a:lnTo>
                  <a:pt x="1228725" y="2257425"/>
                </a:lnTo>
                <a:lnTo>
                  <a:pt x="895350" y="2352675"/>
                </a:lnTo>
                <a:lnTo>
                  <a:pt x="695325" y="2390775"/>
                </a:lnTo>
                <a:lnTo>
                  <a:pt x="419100" y="2419350"/>
                </a:lnTo>
                <a:lnTo>
                  <a:pt x="323850" y="2409825"/>
                </a:lnTo>
                <a:lnTo>
                  <a:pt x="0" y="0"/>
                </a:lnTo>
                <a:close/>
              </a:path>
            </a:pathLst>
          </a:custGeom>
          <a:solidFill>
            <a:srgbClr val="FFCCFF">
              <a:alpha val="49804"/>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 name="Text Box 18"/>
          <p:cNvSpPr txBox="1">
            <a:spLocks noChangeArrowheads="1"/>
          </p:cNvSpPr>
          <p:nvPr/>
        </p:nvSpPr>
        <p:spPr bwMode="auto">
          <a:xfrm>
            <a:off x="130436" y="6000159"/>
            <a:ext cx="86950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spcBef>
                <a:spcPct val="0"/>
              </a:spcBef>
              <a:buFontTx/>
              <a:buNone/>
            </a:pPr>
            <a:r>
              <a:rPr lang="it-IT" altLang="it-IT"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presence of a solute elarges the range of existence of water in the liquid phase</a:t>
            </a:r>
            <a:endParaRPr lang="it-IT" altLang="it-IT"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 Box 18"/>
          <p:cNvSpPr txBox="1">
            <a:spLocks noChangeArrowheads="1"/>
          </p:cNvSpPr>
          <p:nvPr/>
        </p:nvSpPr>
        <p:spPr bwMode="auto">
          <a:xfrm>
            <a:off x="4955806" y="1986557"/>
            <a:ext cx="37417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spcBef>
                <a:spcPct val="0"/>
              </a:spcBef>
              <a:buFontTx/>
              <a:buNone/>
            </a:pPr>
            <a:r>
              <a:rPr lang="it-IT" altLang="it-IT"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example of water:</a:t>
            </a:r>
            <a:endParaRPr lang="it-IT" altLang="it-IT" sz="2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5320978" y="3717136"/>
            <a:ext cx="1991873" cy="369332"/>
          </a:xfrm>
          <a:prstGeom prst="rect">
            <a:avLst/>
          </a:prstGeom>
          <a:solidFill>
            <a:srgbClr val="FFCCFF"/>
          </a:solidFill>
        </p:spPr>
        <p:txBody>
          <a:bodyPr wrap="square" rtlCol="0">
            <a:spAutoFit/>
          </a:bodyPr>
          <a:lstStyle/>
          <a:p>
            <a:r>
              <a:rPr lang="it-IT" b="1" dirty="0" smtClean="0"/>
              <a:t>solution (liquid)</a:t>
            </a:r>
            <a:endParaRPr lang="en-US" b="1" dirty="0"/>
          </a:p>
        </p:txBody>
      </p:sp>
      <p:grpSp>
        <p:nvGrpSpPr>
          <p:cNvPr id="16" name="Group 15"/>
          <p:cNvGrpSpPr/>
          <p:nvPr/>
        </p:nvGrpSpPr>
        <p:grpSpPr>
          <a:xfrm>
            <a:off x="2447925" y="2231419"/>
            <a:ext cx="5383590" cy="2276475"/>
            <a:chOff x="2447925" y="2231419"/>
            <a:chExt cx="5383590" cy="2276475"/>
          </a:xfrm>
        </p:grpSpPr>
        <p:sp>
          <p:nvSpPr>
            <p:cNvPr id="2" name="Freeform 1"/>
            <p:cNvSpPr/>
            <p:nvPr/>
          </p:nvSpPr>
          <p:spPr bwMode="auto">
            <a:xfrm>
              <a:off x="2447925" y="2231419"/>
              <a:ext cx="2228850" cy="2276475"/>
            </a:xfrm>
            <a:custGeom>
              <a:avLst/>
              <a:gdLst>
                <a:gd name="connsiteX0" fmla="*/ 0 w 2228850"/>
                <a:gd name="connsiteY0" fmla="*/ 0 h 2276475"/>
                <a:gd name="connsiteX1" fmla="*/ 2228850 w 2228850"/>
                <a:gd name="connsiteY1" fmla="*/ 666750 h 2276475"/>
                <a:gd name="connsiteX2" fmla="*/ 2171700 w 2228850"/>
                <a:gd name="connsiteY2" fmla="*/ 914400 h 2276475"/>
                <a:gd name="connsiteX3" fmla="*/ 2000250 w 2228850"/>
                <a:gd name="connsiteY3" fmla="*/ 1257300 h 2276475"/>
                <a:gd name="connsiteX4" fmla="*/ 1752600 w 2228850"/>
                <a:gd name="connsiteY4" fmla="*/ 1590675 h 2276475"/>
                <a:gd name="connsiteX5" fmla="*/ 1514475 w 2228850"/>
                <a:gd name="connsiteY5" fmla="*/ 1790700 h 2276475"/>
                <a:gd name="connsiteX6" fmla="*/ 1228725 w 2228850"/>
                <a:gd name="connsiteY6" fmla="*/ 1990725 h 2276475"/>
                <a:gd name="connsiteX7" fmla="*/ 876300 w 2228850"/>
                <a:gd name="connsiteY7" fmla="*/ 2162175 h 2276475"/>
                <a:gd name="connsiteX8" fmla="*/ 647700 w 2228850"/>
                <a:gd name="connsiteY8" fmla="*/ 2219325 h 2276475"/>
                <a:gd name="connsiteX9" fmla="*/ 409575 w 2228850"/>
                <a:gd name="connsiteY9" fmla="*/ 2257425 h 2276475"/>
                <a:gd name="connsiteX10" fmla="*/ 266700 w 2228850"/>
                <a:gd name="connsiteY10" fmla="*/ 2276475 h 2276475"/>
                <a:gd name="connsiteX11" fmla="*/ 0 w 2228850"/>
                <a:gd name="connsiteY11" fmla="*/ 0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8850" h="2276475">
                  <a:moveTo>
                    <a:pt x="0" y="0"/>
                  </a:moveTo>
                  <a:lnTo>
                    <a:pt x="2228850" y="666750"/>
                  </a:lnTo>
                  <a:lnTo>
                    <a:pt x="2171700" y="914400"/>
                  </a:lnTo>
                  <a:lnTo>
                    <a:pt x="2000250" y="1257300"/>
                  </a:lnTo>
                  <a:lnTo>
                    <a:pt x="1752600" y="1590675"/>
                  </a:lnTo>
                  <a:lnTo>
                    <a:pt x="1514475" y="1790700"/>
                  </a:lnTo>
                  <a:lnTo>
                    <a:pt x="1228725" y="1990725"/>
                  </a:lnTo>
                  <a:lnTo>
                    <a:pt x="876300" y="2162175"/>
                  </a:lnTo>
                  <a:lnTo>
                    <a:pt x="647700" y="2219325"/>
                  </a:lnTo>
                  <a:lnTo>
                    <a:pt x="409575" y="2257425"/>
                  </a:lnTo>
                  <a:lnTo>
                    <a:pt x="266700" y="2276475"/>
                  </a:lnTo>
                  <a:lnTo>
                    <a:pt x="0" y="0"/>
                  </a:lnTo>
                  <a:close/>
                </a:path>
              </a:pathLst>
            </a:custGeom>
            <a:solidFill>
              <a:srgbClr val="99CCFF">
                <a:alpha val="5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TextBox 5"/>
            <p:cNvSpPr txBox="1"/>
            <p:nvPr/>
          </p:nvSpPr>
          <p:spPr>
            <a:xfrm>
              <a:off x="5556249" y="2769538"/>
              <a:ext cx="2275266" cy="369332"/>
            </a:xfrm>
            <a:prstGeom prst="rect">
              <a:avLst/>
            </a:prstGeom>
            <a:solidFill>
              <a:srgbClr val="99CCFF"/>
            </a:solidFill>
          </p:spPr>
          <p:txBody>
            <a:bodyPr wrap="square" rtlCol="0">
              <a:spAutoFit/>
            </a:bodyPr>
            <a:lstStyle/>
            <a:p>
              <a:r>
                <a:rPr lang="it-IT" b="1" dirty="0" smtClean="0"/>
                <a:t>pure water (liquid)</a:t>
              </a:r>
              <a:endParaRPr lang="en-US" b="1" dirty="0"/>
            </a:p>
          </p:txBody>
        </p:sp>
        <p:cxnSp>
          <p:nvCxnSpPr>
            <p:cNvPr id="14" name="Straight Arrow Connector 13"/>
            <p:cNvCxnSpPr/>
            <p:nvPr/>
          </p:nvCxnSpPr>
          <p:spPr bwMode="auto">
            <a:xfrm flipV="1">
              <a:off x="4105255" y="2928486"/>
              <a:ext cx="1313927" cy="240754"/>
            </a:xfrm>
            <a:prstGeom prst="straightConnector1">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 name="Straight Arrow Connector 23"/>
          <p:cNvCxnSpPr/>
          <p:nvPr/>
        </p:nvCxnSpPr>
        <p:spPr bwMode="auto">
          <a:xfrm>
            <a:off x="3608814" y="3584565"/>
            <a:ext cx="1613887" cy="299148"/>
          </a:xfrm>
          <a:prstGeom prst="straightConnector1">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049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02737"/>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Phase diagrams and phase rule</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8859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52425" y="761251"/>
            <a:ext cx="8439150" cy="769441"/>
          </a:xfrm>
          <a:prstGeom prst="rect">
            <a:avLst/>
          </a:prstGeom>
        </p:spPr>
        <p:txBody>
          <a:bodyPr wrap="square">
            <a:spAutoFit/>
          </a:bodyPr>
          <a:lstStyle/>
          <a:p>
            <a:pPr algn="ctr"/>
            <a:r>
              <a:rPr 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Phase rule</a:t>
            </a:r>
            <a:r>
              <a:rPr lang="en-US" sz="2200" dirty="0" smtClean="0">
                <a:latin typeface="Tahoma" panose="020B0604030504040204" pitchFamily="34" charset="0"/>
                <a:ea typeface="Tahoma" panose="020B0604030504040204" pitchFamily="34" charset="0"/>
                <a:cs typeface="Tahoma" panose="020B0604030504040204" pitchFamily="34" charset="0"/>
              </a:rPr>
              <a:t> is a general principle that governs systems in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thermodynamic equilibrium</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352424" y="1458286"/>
            <a:ext cx="8439150" cy="1446550"/>
          </a:xfrm>
          <a:prstGeom prst="rect">
            <a:avLst/>
          </a:prstGeom>
        </p:spPr>
        <p:txBody>
          <a:bodyPr wrap="square">
            <a:spAutoFit/>
          </a:bodyPr>
          <a:lstStyle/>
          <a:p>
            <a:pPr algn="ctr"/>
            <a:r>
              <a:rPr lang="it-IT" sz="2200" dirty="0" smtClean="0">
                <a:latin typeface="Tahoma" panose="020B0604030504040204" pitchFamily="34" charset="0"/>
                <a:ea typeface="Tahoma" panose="020B0604030504040204" pitchFamily="34" charset="0"/>
                <a:cs typeface="Tahoma" panose="020B0604030504040204" pitchFamily="34" charset="0"/>
              </a:rPr>
              <a:t>It allows to determine the number of independent variables (or degrees of freedom) </a:t>
            </a:r>
            <a:r>
              <a:rPr lang="it-IT" sz="22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it-IT" sz="2200" dirty="0" smtClean="0">
                <a:latin typeface="Tahoma" panose="020B0604030504040204" pitchFamily="34" charset="0"/>
                <a:ea typeface="Tahoma" panose="020B0604030504040204" pitchFamily="34" charset="0"/>
                <a:cs typeface="Tahoma" panose="020B0604030504040204" pitchFamily="34" charset="0"/>
              </a:rPr>
              <a:t> that determine the thermodynamic equilibrium of a system with a number </a:t>
            </a:r>
            <a:r>
              <a:rPr lang="it-IT" sz="22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r>
              <a:rPr lang="it-IT" sz="2200" dirty="0" smtClean="0">
                <a:latin typeface="Tahoma" panose="020B0604030504040204" pitchFamily="34" charset="0"/>
                <a:ea typeface="Tahoma" panose="020B0604030504040204" pitchFamily="34" charset="0"/>
                <a:cs typeface="Tahoma" panose="020B0604030504040204" pitchFamily="34" charset="0"/>
              </a:rPr>
              <a:t> of chemical components and a number </a:t>
            </a:r>
            <a:r>
              <a:rPr lang="it-IT" sz="22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P</a:t>
            </a:r>
            <a:r>
              <a:rPr lang="it-IT" sz="2200" dirty="0" smtClean="0">
                <a:latin typeface="Tahoma" panose="020B0604030504040204" pitchFamily="34" charset="0"/>
                <a:ea typeface="Tahoma" panose="020B0604030504040204" pitchFamily="34" charset="0"/>
                <a:cs typeface="Tahoma" panose="020B0604030504040204" pitchFamily="34" charset="0"/>
              </a:rPr>
              <a:t> of different phases  </a:t>
            </a:r>
          </a:p>
        </p:txBody>
      </p:sp>
      <p:sp>
        <p:nvSpPr>
          <p:cNvPr id="12" name="Rectangle 11"/>
          <p:cNvSpPr/>
          <p:nvPr/>
        </p:nvSpPr>
        <p:spPr>
          <a:xfrm>
            <a:off x="4042879" y="2858384"/>
            <a:ext cx="2255285" cy="430887"/>
          </a:xfrm>
          <a:prstGeom prst="rect">
            <a:avLst/>
          </a:prstGeom>
          <a:solidFill>
            <a:srgbClr val="FFFFCC"/>
          </a:solidFill>
          <a:ln w="38100">
            <a:solidFill>
              <a:srgbClr val="FF0000"/>
            </a:solidFill>
          </a:ln>
        </p:spPr>
        <p:txBody>
          <a:bodyPr wrap="square">
            <a:spAutoFit/>
          </a:bodyPr>
          <a:lstStyle/>
          <a:p>
            <a:pPr algn="ctr"/>
            <a:r>
              <a:rPr lang="it-IT" sz="22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it-IT" sz="2200" dirty="0" smtClean="0">
                <a:latin typeface="Tahoma" panose="020B0604030504040204" pitchFamily="34" charset="0"/>
                <a:ea typeface="Tahoma" panose="020B0604030504040204" pitchFamily="34" charset="0"/>
                <a:cs typeface="Tahoma" panose="020B0604030504040204" pitchFamily="34" charset="0"/>
              </a:rPr>
              <a:t> = </a:t>
            </a:r>
            <a:r>
              <a:rPr lang="it-IT" sz="22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C </a:t>
            </a:r>
            <a:r>
              <a:rPr lang="it-IT" sz="2200" dirty="0" smtClean="0">
                <a:latin typeface="Tahoma" panose="020B0604030504040204" pitchFamily="34" charset="0"/>
                <a:ea typeface="Tahoma" panose="020B0604030504040204" pitchFamily="34" charset="0"/>
                <a:cs typeface="Tahoma" panose="020B0604030504040204" pitchFamily="34" charset="0"/>
              </a:rPr>
              <a:t> + 2 - </a:t>
            </a:r>
            <a:r>
              <a:rPr lang="it-IT" sz="22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P</a:t>
            </a:r>
          </a:p>
        </p:txBody>
      </p:sp>
      <p:sp>
        <p:nvSpPr>
          <p:cNvPr id="13" name="Rectangle 12"/>
          <p:cNvSpPr/>
          <p:nvPr/>
        </p:nvSpPr>
        <p:spPr>
          <a:xfrm>
            <a:off x="1235730" y="2823669"/>
            <a:ext cx="3123841" cy="430887"/>
          </a:xfrm>
          <a:prstGeom prst="rect">
            <a:avLst/>
          </a:prstGeom>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The phase rule is:</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38189" y="3778829"/>
            <a:ext cx="8755476" cy="738664"/>
          </a:xfrm>
          <a:prstGeom prst="rect">
            <a:avLst/>
          </a:prstGeom>
        </p:spPr>
        <p:txBody>
          <a:bodyPr wrap="square">
            <a:spAutoFit/>
          </a:bodyPr>
          <a:lstStyle/>
          <a:p>
            <a:r>
              <a:rPr lang="it-IT" sz="2100" dirty="0" smtClean="0">
                <a:latin typeface="Tahoma" panose="020B0604030504040204" pitchFamily="34" charset="0"/>
                <a:ea typeface="Tahoma" panose="020B0604030504040204" pitchFamily="34" charset="0"/>
                <a:cs typeface="Tahoma" panose="020B0604030504040204" pitchFamily="34" charset="0"/>
              </a:rPr>
              <a:t>For </a:t>
            </a:r>
            <a:r>
              <a:rPr lang="it-IT"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pure </a:t>
            </a:r>
            <a:r>
              <a:rPr lang="it-IT" sz="2100" dirty="0" smtClean="0">
                <a:latin typeface="Tahoma" panose="020B0604030504040204" pitchFamily="34" charset="0"/>
                <a:ea typeface="Tahoma" panose="020B0604030504040204" pitchFamily="34" charset="0"/>
                <a:cs typeface="Tahoma" panose="020B0604030504040204" pitchFamily="34" charset="0"/>
              </a:rPr>
              <a:t>water in thermodynamic equilibrium between </a:t>
            </a:r>
            <a:r>
              <a:rPr lang="it-IT"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two phases </a:t>
            </a:r>
            <a:r>
              <a:rPr lang="it-IT" sz="2100" dirty="0" smtClean="0">
                <a:latin typeface="Tahoma" panose="020B0604030504040204" pitchFamily="34" charset="0"/>
                <a:ea typeface="Tahoma" panose="020B0604030504040204" pitchFamily="34" charset="0"/>
                <a:cs typeface="Tahoma" panose="020B0604030504040204" pitchFamily="34" charset="0"/>
              </a:rPr>
              <a:t>(e.g. along the lines of the phase diagram liquid-gas) we have: </a:t>
            </a:r>
          </a:p>
        </p:txBody>
      </p:sp>
      <p:pic>
        <p:nvPicPr>
          <p:cNvPr id="15" name="Picture 14"/>
          <p:cNvPicPr>
            <a:picLocks noChangeAspect="1"/>
          </p:cNvPicPr>
          <p:nvPr/>
        </p:nvPicPr>
        <p:blipFill>
          <a:blip r:embed="rId3"/>
          <a:stretch>
            <a:fillRect/>
          </a:stretch>
        </p:blipFill>
        <p:spPr>
          <a:xfrm>
            <a:off x="6199011" y="4589918"/>
            <a:ext cx="2794654" cy="2154991"/>
          </a:xfrm>
          <a:prstGeom prst="rect">
            <a:avLst/>
          </a:prstGeom>
        </p:spPr>
      </p:pic>
      <p:sp>
        <p:nvSpPr>
          <p:cNvPr id="17" name="Rectangle 16"/>
          <p:cNvSpPr/>
          <p:nvPr/>
        </p:nvSpPr>
        <p:spPr>
          <a:xfrm>
            <a:off x="238189" y="4695023"/>
            <a:ext cx="6237256" cy="1708160"/>
          </a:xfrm>
          <a:prstGeom prst="rect">
            <a:avLst/>
          </a:prstGeom>
        </p:spPr>
        <p:txBody>
          <a:bodyPr wrap="square">
            <a:spAutoFit/>
          </a:bodyPr>
          <a:lstStyle/>
          <a:p>
            <a:r>
              <a:rPr lang="it-IT" sz="2100" dirty="0" smtClean="0">
                <a:latin typeface="Tahoma" panose="020B0604030504040204" pitchFamily="34" charset="0"/>
                <a:ea typeface="Tahoma" panose="020B0604030504040204" pitchFamily="34" charset="0"/>
                <a:cs typeface="Tahoma" panose="020B0604030504040204" pitchFamily="34" charset="0"/>
              </a:rPr>
              <a:t>C=1 and P=2 so that </a:t>
            </a:r>
            <a:r>
              <a:rPr lang="it-IT" sz="21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N=1</a:t>
            </a:r>
            <a:r>
              <a:rPr lang="it-IT" sz="2100" dirty="0" smtClean="0">
                <a:latin typeface="Tahoma" panose="020B0604030504040204" pitchFamily="34" charset="0"/>
                <a:ea typeface="Tahoma" panose="020B0604030504040204" pitchFamily="34" charset="0"/>
                <a:cs typeface="Tahoma" panose="020B0604030504040204" pitchFamily="34" charset="0"/>
              </a:rPr>
              <a:t>. The equilibrium is determined by </a:t>
            </a:r>
            <a:r>
              <a:rPr lang="it-IT" sz="21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one independent variable</a:t>
            </a:r>
            <a:r>
              <a:rPr lang="it-IT" sz="2100" dirty="0" smtClean="0">
                <a:latin typeface="Tahoma" panose="020B0604030504040204" pitchFamily="34" charset="0"/>
                <a:ea typeface="Tahoma" panose="020B0604030504040204" pitchFamily="34" charset="0"/>
                <a:cs typeface="Tahoma" panose="020B0604030504040204" pitchFamily="34" charset="0"/>
              </a:rPr>
              <a:t>, i.e. at a given T there is only one vapour pressure possible for which the liquid and gas phase are in equilibrium </a:t>
            </a:r>
          </a:p>
        </p:txBody>
      </p:sp>
      <p:sp>
        <p:nvSpPr>
          <p:cNvPr id="18" name="Rectangle 17"/>
          <p:cNvSpPr/>
          <p:nvPr/>
        </p:nvSpPr>
        <p:spPr>
          <a:xfrm>
            <a:off x="3231306" y="3390143"/>
            <a:ext cx="2769241" cy="430887"/>
          </a:xfrm>
          <a:prstGeom prst="rect">
            <a:avLst/>
          </a:prstGeom>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For </a:t>
            </a:r>
            <a:r>
              <a:rPr 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pure systems:</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754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02737"/>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Phase rule for solutions</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8859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04194" y="887463"/>
            <a:ext cx="2255285" cy="430887"/>
          </a:xfrm>
          <a:prstGeom prst="rect">
            <a:avLst/>
          </a:prstGeom>
          <a:solidFill>
            <a:srgbClr val="FFFFCC"/>
          </a:solidFill>
          <a:ln w="38100">
            <a:solidFill>
              <a:srgbClr val="FF0000"/>
            </a:solidFill>
          </a:ln>
        </p:spPr>
        <p:txBody>
          <a:bodyPr wrap="square">
            <a:spAutoFit/>
          </a:bodyPr>
          <a:lstStyle/>
          <a:p>
            <a:pPr algn="ctr"/>
            <a:r>
              <a:rPr lang="it-IT" sz="22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it-IT" sz="2200" dirty="0" smtClean="0">
                <a:latin typeface="Tahoma" panose="020B0604030504040204" pitchFamily="34" charset="0"/>
                <a:ea typeface="Tahoma" panose="020B0604030504040204" pitchFamily="34" charset="0"/>
                <a:cs typeface="Tahoma" panose="020B0604030504040204" pitchFamily="34" charset="0"/>
              </a:rPr>
              <a:t> = </a:t>
            </a:r>
            <a:r>
              <a:rPr lang="it-IT" sz="22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C </a:t>
            </a:r>
            <a:r>
              <a:rPr lang="it-IT" sz="2200" dirty="0" smtClean="0">
                <a:latin typeface="Tahoma" panose="020B0604030504040204" pitchFamily="34" charset="0"/>
                <a:ea typeface="Tahoma" panose="020B0604030504040204" pitchFamily="34" charset="0"/>
                <a:cs typeface="Tahoma" panose="020B0604030504040204" pitchFamily="34" charset="0"/>
              </a:rPr>
              <a:t> + 2 - </a:t>
            </a:r>
            <a:r>
              <a:rPr lang="it-IT" sz="22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P</a:t>
            </a:r>
          </a:p>
        </p:txBody>
      </p:sp>
      <p:sp>
        <p:nvSpPr>
          <p:cNvPr id="14" name="Rectangle 13"/>
          <p:cNvSpPr/>
          <p:nvPr/>
        </p:nvSpPr>
        <p:spPr>
          <a:xfrm>
            <a:off x="388524" y="1437419"/>
            <a:ext cx="8755476" cy="1061829"/>
          </a:xfrm>
          <a:prstGeom prst="rect">
            <a:avLst/>
          </a:prstGeom>
        </p:spPr>
        <p:txBody>
          <a:bodyPr wrap="square">
            <a:spAutoFit/>
          </a:bodyPr>
          <a:lstStyle/>
          <a:p>
            <a:r>
              <a:rPr lang="it-IT" sz="2100" dirty="0" smtClean="0">
                <a:latin typeface="Tahoma" panose="020B0604030504040204" pitchFamily="34" charset="0"/>
                <a:ea typeface="Tahoma" panose="020B0604030504040204" pitchFamily="34" charset="0"/>
                <a:cs typeface="Tahoma" panose="020B0604030504040204" pitchFamily="34" charset="0"/>
              </a:rPr>
              <a:t>For water plus one solute in thermodynamic equilibrium between </a:t>
            </a:r>
            <a:r>
              <a:rPr lang="it-IT"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two phases </a:t>
            </a:r>
            <a:r>
              <a:rPr lang="it-IT" sz="2100" dirty="0" smtClean="0">
                <a:latin typeface="Tahoma" panose="020B0604030504040204" pitchFamily="34" charset="0"/>
                <a:ea typeface="Tahoma" panose="020B0604030504040204" pitchFamily="34" charset="0"/>
                <a:cs typeface="Tahoma" panose="020B0604030504040204" pitchFamily="34" charset="0"/>
              </a:rPr>
              <a:t>(e.g. along the lines of the phase diagram liquid-gas) we have:  </a:t>
            </a:r>
          </a:p>
          <a:p>
            <a:r>
              <a:rPr lang="it-IT" sz="2100" dirty="0" smtClean="0">
                <a:latin typeface="Tahoma" panose="020B0604030504040204" pitchFamily="34" charset="0"/>
                <a:ea typeface="Tahoma" panose="020B0604030504040204" pitchFamily="34" charset="0"/>
                <a:cs typeface="Tahoma" panose="020B0604030504040204" pitchFamily="34" charset="0"/>
              </a:rPr>
              <a:t>C=2 and P=2 so that </a:t>
            </a:r>
            <a:r>
              <a:rPr lang="it-IT" sz="21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N=2</a:t>
            </a:r>
          </a:p>
        </p:txBody>
      </p:sp>
      <p:sp>
        <p:nvSpPr>
          <p:cNvPr id="17" name="Rectangle 16"/>
          <p:cNvSpPr/>
          <p:nvPr/>
        </p:nvSpPr>
        <p:spPr>
          <a:xfrm>
            <a:off x="1234953" y="897569"/>
            <a:ext cx="2769241" cy="430887"/>
          </a:xfrm>
          <a:prstGeom prst="rect">
            <a:avLst/>
          </a:prstGeom>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For </a:t>
            </a:r>
            <a:r>
              <a:rPr 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solutions:</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388524" y="2555573"/>
            <a:ext cx="8494219" cy="1384995"/>
          </a:xfrm>
          <a:prstGeom prst="rect">
            <a:avLst/>
          </a:prstGeom>
        </p:spPr>
        <p:txBody>
          <a:bodyPr wrap="square">
            <a:spAutoFit/>
          </a:bodyPr>
          <a:lstStyle/>
          <a:p>
            <a:r>
              <a:rPr lang="it-IT" sz="2100" dirty="0" smtClean="0">
                <a:latin typeface="Tahoma" panose="020B0604030504040204" pitchFamily="34" charset="0"/>
                <a:ea typeface="Tahoma" panose="020B0604030504040204" pitchFamily="34" charset="0"/>
                <a:cs typeface="Tahoma" panose="020B0604030504040204" pitchFamily="34" charset="0"/>
              </a:rPr>
              <a:t>There are </a:t>
            </a:r>
            <a:r>
              <a:rPr lang="it-IT" sz="21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two independent variables </a:t>
            </a:r>
            <a:r>
              <a:rPr lang="it-IT" sz="2100" dirty="0" smtClean="0">
                <a:latin typeface="Tahoma" panose="020B0604030504040204" pitchFamily="34" charset="0"/>
                <a:ea typeface="Tahoma" panose="020B0604030504040204" pitchFamily="34" charset="0"/>
                <a:cs typeface="Tahoma" panose="020B0604030504040204" pitchFamily="34" charset="0"/>
              </a:rPr>
              <a:t>that define </a:t>
            </a:r>
            <a:r>
              <a:rPr lang="it-IT" sz="2100" dirty="0">
                <a:latin typeface="Tahoma" panose="020B0604030504040204" pitchFamily="34" charset="0"/>
                <a:ea typeface="Tahoma" panose="020B0604030504040204" pitchFamily="34" charset="0"/>
                <a:cs typeface="Tahoma" panose="020B0604030504040204" pitchFamily="34" charset="0"/>
              </a:rPr>
              <a:t>the vapour pressure over the </a:t>
            </a:r>
            <a:r>
              <a:rPr lang="it-IT" sz="2100" dirty="0" smtClean="0">
                <a:latin typeface="Tahoma" panose="020B0604030504040204" pitchFamily="34" charset="0"/>
                <a:ea typeface="Tahoma" panose="020B0604030504040204" pitchFamily="34" charset="0"/>
                <a:cs typeface="Tahoma" panose="020B0604030504040204" pitchFamily="34" charset="0"/>
              </a:rPr>
              <a:t>solution:</a:t>
            </a:r>
          </a:p>
          <a:p>
            <a:pPr marL="342900" indent="-342900">
              <a:buFont typeface="Arial" panose="020B0604020202020204" pitchFamily="34" charset="0"/>
              <a:buChar char="•"/>
            </a:pPr>
            <a:r>
              <a:rPr lang="it-IT" sz="2100" dirty="0" smtClean="0">
                <a:latin typeface="Tahoma" panose="020B0604030504040204" pitchFamily="34" charset="0"/>
                <a:ea typeface="Tahoma" panose="020B0604030504040204" pitchFamily="34" charset="0"/>
                <a:cs typeface="Tahoma" panose="020B0604030504040204" pitchFamily="34" charset="0"/>
              </a:rPr>
              <a:t>temperature</a:t>
            </a:r>
          </a:p>
          <a:p>
            <a:pPr marL="342900" indent="-342900">
              <a:buFont typeface="Arial" panose="020B0604020202020204" pitchFamily="34" charset="0"/>
              <a:buChar char="•"/>
            </a:pPr>
            <a:r>
              <a:rPr lang="it-IT" sz="2100" dirty="0" smtClean="0">
                <a:latin typeface="Tahoma" panose="020B0604030504040204" pitchFamily="34" charset="0"/>
                <a:ea typeface="Tahoma" panose="020B0604030504040204" pitchFamily="34" charset="0"/>
                <a:cs typeface="Tahoma" panose="020B0604030504040204" pitchFamily="34" charset="0"/>
              </a:rPr>
              <a:t>composition of the solution (i.e. mole fraction of the solute) </a:t>
            </a:r>
          </a:p>
        </p:txBody>
      </p:sp>
      <p:sp>
        <p:nvSpPr>
          <p:cNvPr id="19" name="Rectangle 18"/>
          <p:cNvSpPr/>
          <p:nvPr/>
        </p:nvSpPr>
        <p:spPr>
          <a:xfrm>
            <a:off x="1919902" y="4140082"/>
            <a:ext cx="5304195" cy="415498"/>
          </a:xfrm>
          <a:prstGeom prst="rect">
            <a:avLst/>
          </a:prstGeom>
        </p:spPr>
        <p:txBody>
          <a:bodyPr wrap="square">
            <a:spAutoFit/>
          </a:bodyPr>
          <a:lstStyle/>
          <a:p>
            <a:r>
              <a:rPr lang="it-IT" sz="21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Relevance for atmospheric processes</a:t>
            </a:r>
          </a:p>
        </p:txBody>
      </p:sp>
      <p:sp>
        <p:nvSpPr>
          <p:cNvPr id="20" name="Rectangle 19"/>
          <p:cNvSpPr/>
          <p:nvPr/>
        </p:nvSpPr>
        <p:spPr>
          <a:xfrm>
            <a:off x="388524" y="4555580"/>
            <a:ext cx="8755476" cy="1061829"/>
          </a:xfrm>
          <a:prstGeom prst="rect">
            <a:avLst/>
          </a:prstGeom>
        </p:spPr>
        <p:txBody>
          <a:bodyPr wrap="square">
            <a:spAutoFit/>
          </a:bodyPr>
          <a:lstStyle/>
          <a:p>
            <a:r>
              <a:rPr lang="it-IT" sz="2100" dirty="0" smtClean="0">
                <a:latin typeface="Tahoma" panose="020B0604030504040204" pitchFamily="34" charset="0"/>
                <a:ea typeface="Tahoma" panose="020B0604030504040204" pitchFamily="34" charset="0"/>
                <a:cs typeface="Tahoma" panose="020B0604030504040204" pitchFamily="34" charset="0"/>
              </a:rPr>
              <a:t>If a salt is dissolved in water the saturation vapour pressure over the solution is lower than for pure water at the same T (and it decreases as the NaCl mole fraction increases)</a:t>
            </a:r>
            <a:endParaRPr lang="it-IT" sz="21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496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02737"/>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Relevance for atmospheric processes</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8859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a:srcRect t="3" b="86975"/>
          <a:stretch/>
        </p:blipFill>
        <p:spPr>
          <a:xfrm>
            <a:off x="1390034" y="842248"/>
            <a:ext cx="6226856" cy="731520"/>
          </a:xfrm>
          <a:prstGeom prst="rect">
            <a:avLst/>
          </a:prstGeom>
        </p:spPr>
      </p:pic>
      <p:sp>
        <p:nvSpPr>
          <p:cNvPr id="2" name="Rectangle 1"/>
          <p:cNvSpPr/>
          <p:nvPr/>
        </p:nvSpPr>
        <p:spPr bwMode="auto">
          <a:xfrm>
            <a:off x="1530220" y="870178"/>
            <a:ext cx="970384" cy="20284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p:nvPr/>
        </p:nvSpPr>
        <p:spPr bwMode="auto">
          <a:xfrm>
            <a:off x="1390034" y="842248"/>
            <a:ext cx="6226856" cy="73152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5"/>
          <p:cNvSpPr/>
          <p:nvPr/>
        </p:nvSpPr>
        <p:spPr>
          <a:xfrm>
            <a:off x="160799" y="1978659"/>
            <a:ext cx="8876774" cy="1061829"/>
          </a:xfrm>
          <a:prstGeom prst="rect">
            <a:avLst/>
          </a:prstGeom>
        </p:spPr>
        <p:txBody>
          <a:bodyPr wrap="square">
            <a:spAutoFit/>
          </a:bodyPr>
          <a:lstStyle/>
          <a:p>
            <a:r>
              <a:rPr lang="it-IT" sz="2100" dirty="0" smtClean="0">
                <a:latin typeface="Tahoma" panose="020B0604030504040204" pitchFamily="34" charset="0"/>
                <a:ea typeface="Tahoma" panose="020B0604030504040204" pitchFamily="34" charset="0"/>
                <a:cs typeface="Tahoma" panose="020B0604030504040204" pitchFamily="34" charset="0"/>
              </a:rPr>
              <a:t>The </a:t>
            </a:r>
            <a:r>
              <a:rPr lang="it-IT" sz="21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two independent variables </a:t>
            </a:r>
            <a:r>
              <a:rPr lang="it-IT" sz="2100" dirty="0" smtClean="0">
                <a:latin typeface="Tahoma" panose="020B0604030504040204" pitchFamily="34" charset="0"/>
                <a:ea typeface="Tahoma" panose="020B0604030504040204" pitchFamily="34" charset="0"/>
                <a:cs typeface="Tahoma" panose="020B0604030504040204" pitchFamily="34" charset="0"/>
              </a:rPr>
              <a:t>that define </a:t>
            </a:r>
            <a:r>
              <a:rPr lang="it-IT" sz="2100" dirty="0">
                <a:latin typeface="Tahoma" panose="020B0604030504040204" pitchFamily="34" charset="0"/>
                <a:ea typeface="Tahoma" panose="020B0604030504040204" pitchFamily="34" charset="0"/>
                <a:cs typeface="Tahoma" panose="020B0604030504040204" pitchFamily="34" charset="0"/>
              </a:rPr>
              <a:t>the vapour pressure </a:t>
            </a:r>
            <a:r>
              <a:rPr lang="it-IT" sz="2100" dirty="0" smtClean="0">
                <a:latin typeface="Tahoma" panose="020B0604030504040204" pitchFamily="34" charset="0"/>
                <a:ea typeface="Tahoma" panose="020B0604030504040204" pitchFamily="34" charset="0"/>
                <a:cs typeface="Tahoma" panose="020B0604030504040204" pitchFamily="34" charset="0"/>
              </a:rPr>
              <a:t>over water (e.g. sea water) are temperature and composition of the solution (i.e. mole fraction of NaCl) </a:t>
            </a:r>
          </a:p>
        </p:txBody>
      </p:sp>
      <p:sp>
        <p:nvSpPr>
          <p:cNvPr id="21" name="Rectangle 20"/>
          <p:cNvSpPr/>
          <p:nvPr/>
        </p:nvSpPr>
        <p:spPr>
          <a:xfrm>
            <a:off x="160799" y="1638888"/>
            <a:ext cx="3894227" cy="415498"/>
          </a:xfrm>
          <a:prstGeom prst="rect">
            <a:avLst/>
          </a:prstGeom>
        </p:spPr>
        <p:txBody>
          <a:bodyPr wrap="square">
            <a:spAutoFit/>
          </a:bodyPr>
          <a:lstStyle/>
          <a:p>
            <a:r>
              <a:rPr lang="it-IT" sz="2100" dirty="0" smtClean="0">
                <a:latin typeface="Tahoma" panose="020B0604030504040204" pitchFamily="34" charset="0"/>
                <a:ea typeface="Tahoma" panose="020B0604030504040204" pitchFamily="34" charset="0"/>
                <a:cs typeface="Tahoma" panose="020B0604030504040204" pitchFamily="34" charset="0"/>
              </a:rPr>
              <a:t>C=2 (H</a:t>
            </a:r>
            <a:r>
              <a:rPr lang="it-IT" sz="2100" baseline="-25000" dirty="0" smtClean="0">
                <a:latin typeface="Tahoma" panose="020B0604030504040204" pitchFamily="34" charset="0"/>
                <a:ea typeface="Tahoma" panose="020B0604030504040204" pitchFamily="34" charset="0"/>
                <a:cs typeface="Tahoma" panose="020B0604030504040204" pitchFamily="34" charset="0"/>
              </a:rPr>
              <a:t>2</a:t>
            </a:r>
            <a:r>
              <a:rPr lang="it-IT" sz="2100" dirty="0" smtClean="0">
                <a:latin typeface="Tahoma" panose="020B0604030504040204" pitchFamily="34" charset="0"/>
                <a:ea typeface="Tahoma" panose="020B0604030504040204" pitchFamily="34" charset="0"/>
                <a:cs typeface="Tahoma" panose="020B0604030504040204" pitchFamily="34" charset="0"/>
              </a:rPr>
              <a:t>O and NaCl) </a:t>
            </a:r>
            <a:r>
              <a:rPr lang="it-IT"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1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N=2</a:t>
            </a:r>
          </a:p>
        </p:txBody>
      </p:sp>
      <p:sp>
        <p:nvSpPr>
          <p:cNvPr id="22" name="Rectangle 21"/>
          <p:cNvSpPr/>
          <p:nvPr/>
        </p:nvSpPr>
        <p:spPr>
          <a:xfrm>
            <a:off x="160799" y="3003386"/>
            <a:ext cx="8868409" cy="2246769"/>
          </a:xfrm>
          <a:prstGeom prst="rect">
            <a:avLst/>
          </a:prstGeom>
        </p:spPr>
        <p:txBody>
          <a:bodyPr wrap="square">
            <a:spAutoFit/>
          </a:bodyPr>
          <a:lstStyle/>
          <a:p>
            <a:pPr marL="342900" indent="-342900">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rPr>
              <a:t>Solutions </a:t>
            </a:r>
            <a:r>
              <a:rPr lang="it-IT" sz="2000" dirty="0">
                <a:latin typeface="Tahoma" panose="020B0604030504040204" pitchFamily="34" charset="0"/>
                <a:ea typeface="Tahoma" panose="020B0604030504040204" pitchFamily="34" charset="0"/>
                <a:cs typeface="Tahoma" panose="020B0604030504040204" pitchFamily="34" charset="0"/>
              </a:rPr>
              <a:t>of H</a:t>
            </a:r>
            <a:r>
              <a:rPr lang="it-IT" sz="2000" baseline="-25000" dirty="0">
                <a:latin typeface="Tahoma" panose="020B0604030504040204" pitchFamily="34" charset="0"/>
                <a:ea typeface="Tahoma" panose="020B0604030504040204" pitchFamily="34" charset="0"/>
                <a:cs typeface="Tahoma" panose="020B0604030504040204" pitchFamily="34" charset="0"/>
              </a:rPr>
              <a:t>2</a:t>
            </a:r>
            <a:r>
              <a:rPr lang="it-IT" sz="2000" dirty="0">
                <a:latin typeface="Tahoma" panose="020B0604030504040204" pitchFamily="34" charset="0"/>
                <a:ea typeface="Tahoma" panose="020B0604030504040204" pitchFamily="34" charset="0"/>
                <a:cs typeface="Tahoma" panose="020B0604030504040204" pitchFamily="34" charset="0"/>
              </a:rPr>
              <a:t>O and NaCl </a:t>
            </a:r>
            <a:r>
              <a:rPr lang="it-IT" sz="2000" dirty="0" smtClean="0">
                <a:latin typeface="Tahoma" panose="020B0604030504040204" pitchFamily="34" charset="0"/>
                <a:ea typeface="Tahoma" panose="020B0604030504040204" pitchFamily="34" charset="0"/>
                <a:cs typeface="Tahoma" panose="020B0604030504040204" pitchFamily="34" charset="0"/>
              </a:rPr>
              <a:t>(e.g. sea droplets) exist at equilibrium in atmosphere at R.H. less than 100%</a:t>
            </a:r>
          </a:p>
          <a:p>
            <a:pPr marL="342900" indent="-342900">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rPr>
              <a:t>Sea salt aerosol particles injected to the atmosphere by wave action (</a:t>
            </a:r>
            <a:r>
              <a:rPr lang="it-IT" sz="2000" i="1" dirty="0" smtClean="0">
                <a:latin typeface="Tahoma" panose="020B0604030504040204" pitchFamily="34" charset="0"/>
                <a:ea typeface="Tahoma" panose="020B0604030504040204" pitchFamily="34" charset="0"/>
                <a:cs typeface="Tahoma" panose="020B0604030504040204" pitchFamily="34" charset="0"/>
              </a:rPr>
              <a:t>sea sprays</a:t>
            </a:r>
            <a:r>
              <a:rPr lang="it-IT" sz="2000" dirty="0" smtClean="0">
                <a:latin typeface="Tahoma" panose="020B0604030504040204" pitchFamily="34" charset="0"/>
                <a:ea typeface="Tahoma" panose="020B0604030504040204" pitchFamily="34" charset="0"/>
                <a:cs typeface="Tahoma" panose="020B0604030504040204" pitchFamily="34" charset="0"/>
              </a:rPr>
              <a:t>) can start to take up water at R.H. as low as 75%</a:t>
            </a:r>
            <a:r>
              <a:rPr lang="it-IT"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a:t>
            </a:r>
          </a:p>
          <a:p>
            <a:pPr marL="342900" indent="-342900">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rPr>
              <a:t>The resulting swelling of particles by uptake of </a:t>
            </a:r>
          </a:p>
          <a:p>
            <a:r>
              <a:rPr lang="it-IT" sz="2000" dirty="0" smtClean="0">
                <a:latin typeface="Tahoma" panose="020B0604030504040204" pitchFamily="34" charset="0"/>
                <a:ea typeface="Tahoma" panose="020B0604030504040204" pitchFamily="34" charset="0"/>
                <a:cs typeface="Tahoma" panose="020B0604030504040204" pitchFamily="34" charset="0"/>
              </a:rPr>
              <a:t>    surrounding water molecules produces the </a:t>
            </a:r>
          </a:p>
          <a:p>
            <a:r>
              <a:rPr lang="it-IT" sz="2000" dirty="0" smtClean="0">
                <a:latin typeface="Tahoma" panose="020B0604030504040204" pitchFamily="34" charset="0"/>
                <a:ea typeface="Tahoma" panose="020B0604030504040204" pitchFamily="34" charset="0"/>
                <a:cs typeface="Tahoma" panose="020B0604030504040204" pitchFamily="34" charset="0"/>
              </a:rPr>
              <a:t>    atmospheric phenomenon of </a:t>
            </a:r>
            <a:r>
              <a:rPr lang="it-IT" sz="20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haze</a:t>
            </a:r>
          </a:p>
        </p:txBody>
      </p:sp>
      <p:sp>
        <p:nvSpPr>
          <p:cNvPr id="23" name="Rectangle 22"/>
          <p:cNvSpPr/>
          <p:nvPr/>
        </p:nvSpPr>
        <p:spPr>
          <a:xfrm>
            <a:off x="160799" y="5942667"/>
            <a:ext cx="5371608" cy="707886"/>
          </a:xfrm>
          <a:prstGeom prst="rect">
            <a:avLst/>
          </a:prstGeom>
        </p:spPr>
        <p:txBody>
          <a:bodyPr wrap="square">
            <a:spAutoFit/>
          </a:bodyPr>
          <a:lstStyle/>
          <a:p>
            <a:pPr marL="342900" indent="-342900">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rPr>
              <a:t>Same effect can be obtained also with other solutes soluble in water</a:t>
            </a:r>
          </a:p>
        </p:txBody>
      </p:sp>
      <p:sp>
        <p:nvSpPr>
          <p:cNvPr id="24" name="Rectangle 23"/>
          <p:cNvSpPr/>
          <p:nvPr/>
        </p:nvSpPr>
        <p:spPr>
          <a:xfrm>
            <a:off x="503064" y="5234781"/>
            <a:ext cx="5139385" cy="707886"/>
          </a:xfrm>
          <a:prstGeom prst="rect">
            <a:avLst/>
          </a:prstGeom>
        </p:spPr>
        <p:txBody>
          <a:bodyPr wrap="square">
            <a:spAutoFit/>
          </a:bodyPr>
          <a:lstStyle/>
          <a:p>
            <a:r>
              <a:rPr lang="it-IT"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 limit determined by the finite solubility of NaCl in water</a:t>
            </a:r>
          </a:p>
        </p:txBody>
      </p:sp>
      <p:pic>
        <p:nvPicPr>
          <p:cNvPr id="27650" name="Picture 2" descr="Risultati immagini per haze on oce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1173" y="4590918"/>
            <a:ext cx="3354834" cy="223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90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1</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18330" y="1766429"/>
            <a:ext cx="8657680" cy="1569660"/>
          </a:xfrm>
          <a:prstGeom prst="rect">
            <a:avLst/>
          </a:prstGeom>
        </p:spPr>
        <p:txBody>
          <a:bodyPr wrap="square">
            <a:spAutoFit/>
          </a:bodyPr>
          <a:lstStyle/>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If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the vapor pressure of water at 293 K is 17.5 mmHg, what is the vapor pressure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of water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300 K? </a:t>
            </a:r>
            <a:endPar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enthalpy of vaporization of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water is </a:t>
            </a:r>
            <a:r>
              <a:rPr lang="en-US" sz="2400" dirty="0" err="1" smtClean="0">
                <a:solidFill>
                  <a:srgbClr val="000000"/>
                </a:solidFill>
                <a:latin typeface="Symbol" panose="05050102010706020507" pitchFamily="18" charset="2"/>
                <a:ea typeface="Tahoma" panose="020B0604030504040204" pitchFamily="34" charset="0"/>
                <a:cs typeface="Tahoma" panose="020B0604030504040204" pitchFamily="34" charset="0"/>
              </a:rPr>
              <a:t>D</a:t>
            </a:r>
            <a:r>
              <a:rPr lang="en-US" sz="2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a:t>
            </a:r>
            <a:r>
              <a:rPr lang="en-US" sz="2400" baseline="-25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vap</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44 kJ·mol-1 and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R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gas constant</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is 8.3143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J·mol-1·K-1</a:t>
            </a: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6630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1</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70601" y="1680062"/>
            <a:ext cx="8802798" cy="4524315"/>
          </a:xfrm>
          <a:prstGeom prst="rect">
            <a:avLst/>
          </a:prstGeom>
        </p:spPr>
        <p:txBody>
          <a:bodyPr wrap="square">
            <a:spAutoFit/>
          </a:bodyPr>
          <a:lstStyle/>
          <a:p>
            <a:pPr algn="just"/>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just"/>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We need to use the </a:t>
            </a:r>
            <a:r>
              <a:rPr lang="en-US" sz="2400" dirty="0" err="1">
                <a:solidFill>
                  <a:srgbClr val="000000"/>
                </a:solidFill>
                <a:latin typeface="Tahoma" panose="020B0604030504040204" pitchFamily="34" charset="0"/>
                <a:ea typeface="Tahoma" panose="020B0604030504040204" pitchFamily="34" charset="0"/>
                <a:cs typeface="Tahoma" panose="020B0604030504040204" pitchFamily="34" charset="0"/>
              </a:rPr>
              <a:t>Clausius</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latin typeface="Tahoma" panose="020B0604030504040204" pitchFamily="34" charset="0"/>
                <a:ea typeface="Tahoma" panose="020B0604030504040204" pitchFamily="34" charset="0"/>
                <a:cs typeface="Tahoma" panose="020B0604030504040204" pitchFamily="34" charset="0"/>
              </a:rPr>
              <a:t>Clapeyron</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equation:</a:t>
            </a:r>
          </a:p>
          <a:p>
            <a:pPr algn="just"/>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ln(P</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/P</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sz="2400" dirty="0" err="1" smtClean="0">
                <a:solidFill>
                  <a:srgbClr val="000000"/>
                </a:solidFill>
                <a:latin typeface="Symbol" panose="05050102010706020507" pitchFamily="18" charset="2"/>
                <a:ea typeface="Tahoma" panose="020B0604030504040204" pitchFamily="34" charset="0"/>
                <a:cs typeface="Tahoma" panose="020B0604030504040204" pitchFamily="34" charset="0"/>
              </a:rPr>
              <a:t>D</a:t>
            </a:r>
            <a:r>
              <a:rPr lang="en-US" sz="2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a:t>
            </a:r>
            <a:r>
              <a:rPr lang="en-US" sz="2400" baseline="-25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vap</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/R</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·(1/T</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 1/T</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Assume 293 K to be T</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and 17.5 mmHg to be P</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and 300 K to be T</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By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plugging everything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in we have</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ln(P</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/17.5</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)=44000/8.3143</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1/293 –1/300</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=5292.087</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·(0.0034129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0.0033</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0.42107</a:t>
            </a:r>
          </a:p>
          <a:p>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Hence </a:t>
            </a:r>
            <a:endPar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P</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/17.5=e</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0.42107</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=1.52359 and P2=17.5*1.52359 =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26.66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mmHg</a:t>
            </a: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1891016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34147" y="1766429"/>
            <a:ext cx="9009853" cy="2951504"/>
          </a:xfrm>
          <a:prstGeom prst="rect">
            <a:avLst/>
          </a:prstGeom>
        </p:spPr>
      </p:pic>
    </p:spTree>
    <p:extLst>
      <p:ext uri="{BB962C8B-B14F-4D97-AF65-F5344CB8AC3E}">
        <p14:creationId xmlns:p14="http://schemas.microsoft.com/office/powerpoint/2010/main" val="3110191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70601" y="1267812"/>
            <a:ext cx="8802798" cy="461665"/>
          </a:xfrm>
          <a:prstGeom prst="rect">
            <a:avLst/>
          </a:prstGeom>
        </p:spPr>
        <p:txBody>
          <a:bodyPr wrap="square">
            <a:spAutoFit/>
          </a:bodyPr>
          <a:lstStyle/>
          <a:p>
            <a:pPr algn="just"/>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4"/>
          <a:stretch>
            <a:fillRect/>
          </a:stretch>
        </p:blipFill>
        <p:spPr>
          <a:xfrm>
            <a:off x="136527" y="2135222"/>
            <a:ext cx="9007473" cy="2778157"/>
          </a:xfrm>
          <a:prstGeom prst="rect">
            <a:avLst/>
          </a:prstGeom>
        </p:spPr>
      </p:pic>
    </p:spTree>
    <p:extLst>
      <p:ext uri="{BB962C8B-B14F-4D97-AF65-F5344CB8AC3E}">
        <p14:creationId xmlns:p14="http://schemas.microsoft.com/office/powerpoint/2010/main" val="2385117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Solutions (or mixture)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 Box 3"/>
          <p:cNvSpPr txBox="1">
            <a:spLocks noChangeArrowheads="1"/>
          </p:cNvSpPr>
          <p:nvPr/>
        </p:nvSpPr>
        <p:spPr bwMode="auto">
          <a:xfrm>
            <a:off x="3882495" y="1252624"/>
            <a:ext cx="48500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When the components are all in the same physical state (e.g. </a:t>
            </a:r>
            <a:r>
              <a:rPr lang="it-IT" altLang="en-US" sz="2400" dirty="0">
                <a:latin typeface="Tahoma" panose="020B0604030504040204" pitchFamily="34" charset="0"/>
                <a:ea typeface="Tahoma" panose="020B0604030504040204" pitchFamily="34" charset="0"/>
                <a:cs typeface="Tahoma" panose="020B0604030504040204" pitchFamily="34" charset="0"/>
              </a:rPr>
              <a:t>l</a:t>
            </a:r>
            <a:r>
              <a:rPr lang="it-IT" altLang="en-US" sz="2400" dirty="0" smtClean="0">
                <a:latin typeface="Tahoma" panose="020B0604030504040204" pitchFamily="34" charset="0"/>
                <a:ea typeface="Tahoma" panose="020B0604030504040204" pitchFamily="34" charset="0"/>
                <a:cs typeface="Tahoma" panose="020B0604030504040204" pitchFamily="34" charset="0"/>
              </a:rPr>
              <a:t>iquids) the </a:t>
            </a:r>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solvent</a:t>
            </a:r>
            <a:r>
              <a:rPr lang="it-IT" altLang="en-US" sz="2400" dirty="0" smtClean="0">
                <a:latin typeface="Tahoma" panose="020B0604030504040204" pitchFamily="34" charset="0"/>
                <a:ea typeface="Tahoma" panose="020B0604030504040204" pitchFamily="34" charset="0"/>
                <a:cs typeface="Tahoma" panose="020B0604030504040204" pitchFamily="34" charset="0"/>
              </a:rPr>
              <a:t> is the component present in the largest quantity</a:t>
            </a:r>
          </a:p>
        </p:txBody>
      </p:sp>
      <p:pic>
        <p:nvPicPr>
          <p:cNvPr id="13" name="Picture 11" descr="solu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972381"/>
            <a:ext cx="3116685" cy="23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saturated-unsaturated-solut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3775710"/>
            <a:ext cx="4695825"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
          <p:cNvSpPr txBox="1">
            <a:spLocks noChangeArrowheads="1"/>
          </p:cNvSpPr>
          <p:nvPr/>
        </p:nvSpPr>
        <p:spPr bwMode="auto">
          <a:xfrm>
            <a:off x="4996972" y="3636314"/>
            <a:ext cx="3821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Unsaturated</a:t>
            </a:r>
            <a:r>
              <a:rPr lang="it-IT" altLang="en-US" sz="2400" dirty="0" smtClean="0">
                <a:latin typeface="Tahoma" panose="020B0604030504040204" pitchFamily="34" charset="0"/>
                <a:ea typeface="Tahoma" panose="020B0604030504040204" pitchFamily="34" charset="0"/>
                <a:cs typeface="Tahoma" panose="020B0604030504040204" pitchFamily="34" charset="0"/>
              </a:rPr>
              <a:t> and </a:t>
            </a:r>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saturated </a:t>
            </a:r>
            <a:r>
              <a:rPr lang="it-IT" altLang="en-US" sz="2400" dirty="0" smtClean="0">
                <a:latin typeface="Tahoma" panose="020B0604030504040204" pitchFamily="34" charset="0"/>
                <a:ea typeface="Tahoma" panose="020B0604030504040204" pitchFamily="34" charset="0"/>
                <a:cs typeface="Tahoma" panose="020B0604030504040204" pitchFamily="34" charset="0"/>
              </a:rPr>
              <a:t>solutions</a:t>
            </a:r>
          </a:p>
        </p:txBody>
      </p:sp>
      <p:sp>
        <p:nvSpPr>
          <p:cNvPr id="16" name="Text Box 3"/>
          <p:cNvSpPr txBox="1">
            <a:spLocks noChangeArrowheads="1"/>
          </p:cNvSpPr>
          <p:nvPr/>
        </p:nvSpPr>
        <p:spPr bwMode="auto">
          <a:xfrm>
            <a:off x="5006445" y="4784706"/>
            <a:ext cx="38213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Solubility: </a:t>
            </a:r>
            <a:r>
              <a:rPr lang="it-IT" altLang="en-US" sz="2400" dirty="0" smtClean="0">
                <a:latin typeface="Tahoma" panose="020B0604030504040204" pitchFamily="34" charset="0"/>
                <a:ea typeface="Tahoma" panose="020B0604030504040204" pitchFamily="34" charset="0"/>
                <a:cs typeface="Tahoma" panose="020B0604030504040204" pitchFamily="34" charset="0"/>
              </a:rPr>
              <a:t>maximum amount of solute that can be dissolved in a fiexd amount of solvent until saturation</a:t>
            </a:r>
          </a:p>
        </p:txBody>
      </p:sp>
    </p:spTree>
    <p:extLst>
      <p:ext uri="{BB962C8B-B14F-4D97-AF65-F5344CB8AC3E}">
        <p14:creationId xmlns:p14="http://schemas.microsoft.com/office/powerpoint/2010/main" val="36371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70601" y="1267812"/>
            <a:ext cx="8802798" cy="461665"/>
          </a:xfrm>
          <a:prstGeom prst="rect">
            <a:avLst/>
          </a:prstGeom>
        </p:spPr>
        <p:txBody>
          <a:bodyPr wrap="square">
            <a:spAutoFit/>
          </a:bodyPr>
          <a:lstStyle/>
          <a:p>
            <a:pPr algn="just"/>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a:stretch>
            <a:fillRect/>
          </a:stretch>
        </p:blipFill>
        <p:spPr>
          <a:xfrm>
            <a:off x="91144" y="2071799"/>
            <a:ext cx="8980788" cy="2857040"/>
          </a:xfrm>
          <a:prstGeom prst="rect">
            <a:avLst/>
          </a:prstGeom>
        </p:spPr>
      </p:pic>
    </p:spTree>
    <p:extLst>
      <p:ext uri="{BB962C8B-B14F-4D97-AF65-F5344CB8AC3E}">
        <p14:creationId xmlns:p14="http://schemas.microsoft.com/office/powerpoint/2010/main" val="941768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06173" y="1535596"/>
            <a:ext cx="8802798" cy="461665"/>
          </a:xfrm>
          <a:prstGeom prst="rect">
            <a:avLst/>
          </a:prstGeom>
        </p:spPr>
        <p:txBody>
          <a:bodyPr wrap="square">
            <a:spAutoFit/>
          </a:bodyPr>
          <a:lstStyle/>
          <a:p>
            <a:pPr algn="just"/>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a:stretch>
            <a:fillRect/>
          </a:stretch>
        </p:blipFill>
        <p:spPr>
          <a:xfrm>
            <a:off x="106173" y="2128360"/>
            <a:ext cx="8960662" cy="3101561"/>
          </a:xfrm>
          <a:prstGeom prst="rect">
            <a:avLst/>
          </a:prstGeom>
        </p:spPr>
      </p:pic>
    </p:spTree>
    <p:extLst>
      <p:ext uri="{BB962C8B-B14F-4D97-AF65-F5344CB8AC3E}">
        <p14:creationId xmlns:p14="http://schemas.microsoft.com/office/powerpoint/2010/main" val="2896842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3</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0" y="2360586"/>
            <a:ext cx="9144000" cy="1178633"/>
          </a:xfrm>
          <a:prstGeom prst="rect">
            <a:avLst/>
          </a:prstGeom>
        </p:spPr>
      </p:pic>
      <p:pic>
        <p:nvPicPr>
          <p:cNvPr id="4" name="Picture 3"/>
          <p:cNvPicPr>
            <a:picLocks noChangeAspect="1"/>
          </p:cNvPicPr>
          <p:nvPr/>
        </p:nvPicPr>
        <p:blipFill>
          <a:blip r:embed="rId5"/>
          <a:stretch>
            <a:fillRect/>
          </a:stretch>
        </p:blipFill>
        <p:spPr>
          <a:xfrm>
            <a:off x="1622417" y="4237463"/>
            <a:ext cx="5642624" cy="1516455"/>
          </a:xfrm>
          <a:prstGeom prst="rect">
            <a:avLst/>
          </a:prstGeom>
        </p:spPr>
      </p:pic>
    </p:spTree>
    <p:extLst>
      <p:ext uri="{BB962C8B-B14F-4D97-AF65-F5344CB8AC3E}">
        <p14:creationId xmlns:p14="http://schemas.microsoft.com/office/powerpoint/2010/main" val="338319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3</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29481" y="1118036"/>
            <a:ext cx="8802798" cy="461665"/>
          </a:xfrm>
          <a:prstGeom prst="rect">
            <a:avLst/>
          </a:prstGeom>
        </p:spPr>
        <p:txBody>
          <a:bodyPr wrap="square">
            <a:spAutoFit/>
          </a:bodyPr>
          <a:lstStyle/>
          <a:p>
            <a:pPr algn="just"/>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a:stretch>
            <a:fillRect/>
          </a:stretch>
        </p:blipFill>
        <p:spPr>
          <a:xfrm>
            <a:off x="269693" y="1842533"/>
            <a:ext cx="8604614" cy="4623684"/>
          </a:xfrm>
          <a:prstGeom prst="rect">
            <a:avLst/>
          </a:prstGeom>
        </p:spPr>
      </p:pic>
    </p:spTree>
    <p:extLst>
      <p:ext uri="{BB962C8B-B14F-4D97-AF65-F5344CB8AC3E}">
        <p14:creationId xmlns:p14="http://schemas.microsoft.com/office/powerpoint/2010/main" val="872780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6261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25235"/>
            <a:ext cx="8905875" cy="132556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The Gibbs-Duhem equation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770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 Box 3"/>
          <p:cNvSpPr txBox="1">
            <a:spLocks noChangeArrowheads="1"/>
          </p:cNvSpPr>
          <p:nvPr/>
        </p:nvSpPr>
        <p:spPr bwMode="auto">
          <a:xfrm>
            <a:off x="-52258" y="4115513"/>
            <a:ext cx="5006846"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Which simplifies in the </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Gibbs-Duhem equation</a:t>
            </a:r>
            <a:r>
              <a:rPr lang="it-IT" altLang="en-US" sz="2500" dirty="0" smtClean="0">
                <a:latin typeface="Tahoma" panose="020B0604030504040204" pitchFamily="34" charset="0"/>
                <a:ea typeface="Tahoma" panose="020B0604030504040204" pitchFamily="34" charset="0"/>
                <a:cs typeface="Tahoma" panose="020B0604030504040204" pitchFamily="34" charset="0"/>
              </a:rPr>
              <a:t> (at T and P constant):</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8" name="Object 15"/>
          <p:cNvGraphicFramePr>
            <a:graphicFrameLocks noChangeAspect="1"/>
          </p:cNvGraphicFramePr>
          <p:nvPr>
            <p:extLst/>
          </p:nvPr>
        </p:nvGraphicFramePr>
        <p:xfrm>
          <a:off x="4572000" y="2024162"/>
          <a:ext cx="3205162" cy="898525"/>
        </p:xfrm>
        <a:graphic>
          <a:graphicData uri="http://schemas.openxmlformats.org/presentationml/2006/ole">
            <mc:AlternateContent xmlns:mc="http://schemas.openxmlformats.org/markup-compatibility/2006">
              <mc:Choice xmlns:v="urn:schemas-microsoft-com:vml" Requires="v">
                <p:oleObj spid="_x0000_s24698" name="Equation" r:id="rId4" imgW="1536480" imgH="431640" progId="Equation.3">
                  <p:embed/>
                </p:oleObj>
              </mc:Choice>
              <mc:Fallback>
                <p:oleObj name="Equation" r:id="rId4" imgW="1536480" imgH="431640" progId="Equation.3">
                  <p:embed/>
                  <p:pic>
                    <p:nvPicPr>
                      <p:cNvPr id="18" name="Object 15"/>
                      <p:cNvPicPr>
                        <a:picLocks noChangeAspect="1" noChangeArrowheads="1"/>
                      </p:cNvPicPr>
                      <p:nvPr/>
                    </p:nvPicPr>
                    <p:blipFill>
                      <a:blip r:embed="rId5"/>
                      <a:srcRect/>
                      <a:stretch>
                        <a:fillRect/>
                      </a:stretch>
                    </p:blipFill>
                    <p:spPr bwMode="auto">
                      <a:xfrm>
                        <a:off x="4572000" y="2024162"/>
                        <a:ext cx="3205162" cy="898525"/>
                      </a:xfrm>
                      <a:prstGeom prst="rect">
                        <a:avLst/>
                      </a:prstGeom>
                      <a:noFill/>
                      <a:ln>
                        <a:noFill/>
                      </a:ln>
                      <a:effectLst/>
                      <a:extLst/>
                    </p:spPr>
                  </p:pic>
                </p:oleObj>
              </mc:Fallback>
            </mc:AlternateContent>
          </a:graphicData>
        </a:graphic>
      </p:graphicFrame>
      <p:graphicFrame>
        <p:nvGraphicFramePr>
          <p:cNvPr id="25" name="Object 15"/>
          <p:cNvGraphicFramePr>
            <a:graphicFrameLocks noChangeAspect="1"/>
          </p:cNvGraphicFramePr>
          <p:nvPr>
            <p:extLst/>
          </p:nvPr>
        </p:nvGraphicFramePr>
        <p:xfrm>
          <a:off x="3100388" y="1090613"/>
          <a:ext cx="1854200" cy="898525"/>
        </p:xfrm>
        <a:graphic>
          <a:graphicData uri="http://schemas.openxmlformats.org/presentationml/2006/ole">
            <mc:AlternateContent xmlns:mc="http://schemas.openxmlformats.org/markup-compatibility/2006">
              <mc:Choice xmlns:v="urn:schemas-microsoft-com:vml" Requires="v">
                <p:oleObj spid="_x0000_s24699" name="Equation" r:id="rId6" imgW="888840" imgH="431640" progId="Equation.3">
                  <p:embed/>
                </p:oleObj>
              </mc:Choice>
              <mc:Fallback>
                <p:oleObj name="Equation" r:id="rId6" imgW="888840" imgH="431640" progId="Equation.3">
                  <p:embed/>
                  <p:pic>
                    <p:nvPicPr>
                      <p:cNvPr id="25" name="Object 15"/>
                      <p:cNvPicPr>
                        <a:picLocks noChangeAspect="1" noChangeArrowheads="1"/>
                      </p:cNvPicPr>
                      <p:nvPr/>
                    </p:nvPicPr>
                    <p:blipFill>
                      <a:blip r:embed="rId7"/>
                      <a:srcRect/>
                      <a:stretch>
                        <a:fillRect/>
                      </a:stretch>
                    </p:blipFill>
                    <p:spPr bwMode="auto">
                      <a:xfrm>
                        <a:off x="3100388" y="1090613"/>
                        <a:ext cx="1854200" cy="898525"/>
                      </a:xfrm>
                      <a:prstGeom prst="rect">
                        <a:avLst/>
                      </a:prstGeom>
                      <a:noFill/>
                      <a:ln>
                        <a:noFill/>
                      </a:ln>
                      <a:effectLst/>
                      <a:extLst/>
                    </p:spPr>
                  </p:pic>
                </p:oleObj>
              </mc:Fallback>
            </mc:AlternateContent>
          </a:graphicData>
        </a:graphic>
      </p:graphicFrame>
      <p:sp>
        <p:nvSpPr>
          <p:cNvPr id="26" name="Text Box 3"/>
          <p:cNvSpPr txBox="1">
            <a:spLocks noChangeArrowheads="1"/>
          </p:cNvSpPr>
          <p:nvPr/>
        </p:nvSpPr>
        <p:spPr bwMode="auto">
          <a:xfrm>
            <a:off x="119063" y="2067031"/>
            <a:ext cx="4114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The total differential of the above expression is:</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 Box 3"/>
          <p:cNvSpPr txBox="1">
            <a:spLocks noChangeArrowheads="1"/>
          </p:cNvSpPr>
          <p:nvPr/>
        </p:nvSpPr>
        <p:spPr bwMode="auto">
          <a:xfrm>
            <a:off x="119063" y="3105151"/>
            <a:ext cx="4114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Combining the two expressions:</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9" name="Object 15"/>
          <p:cNvGraphicFramePr>
            <a:graphicFrameLocks noChangeAspect="1"/>
          </p:cNvGraphicFramePr>
          <p:nvPr>
            <p:extLst/>
          </p:nvPr>
        </p:nvGraphicFramePr>
        <p:xfrm>
          <a:off x="4334476" y="3086775"/>
          <a:ext cx="3867150" cy="898525"/>
        </p:xfrm>
        <a:graphic>
          <a:graphicData uri="http://schemas.openxmlformats.org/presentationml/2006/ole">
            <mc:AlternateContent xmlns:mc="http://schemas.openxmlformats.org/markup-compatibility/2006">
              <mc:Choice xmlns:v="urn:schemas-microsoft-com:vml" Requires="v">
                <p:oleObj spid="_x0000_s24700" name="Equation" r:id="rId8" imgW="1854000" imgH="431640" progId="Equation.3">
                  <p:embed/>
                </p:oleObj>
              </mc:Choice>
              <mc:Fallback>
                <p:oleObj name="Equation" r:id="rId8" imgW="1854000" imgH="431640" progId="Equation.3">
                  <p:embed/>
                  <p:pic>
                    <p:nvPicPr>
                      <p:cNvPr id="29" name="Object 15"/>
                      <p:cNvPicPr>
                        <a:picLocks noChangeAspect="1" noChangeArrowheads="1"/>
                      </p:cNvPicPr>
                      <p:nvPr/>
                    </p:nvPicPr>
                    <p:blipFill>
                      <a:blip r:embed="rId9"/>
                      <a:srcRect/>
                      <a:stretch>
                        <a:fillRect/>
                      </a:stretch>
                    </p:blipFill>
                    <p:spPr bwMode="auto">
                      <a:xfrm>
                        <a:off x="4334476" y="3086775"/>
                        <a:ext cx="3867150" cy="898525"/>
                      </a:xfrm>
                      <a:prstGeom prst="rect">
                        <a:avLst/>
                      </a:prstGeom>
                      <a:noFill/>
                      <a:ln>
                        <a:noFill/>
                      </a:ln>
                      <a:effectLst/>
                      <a:extLst/>
                    </p:spPr>
                  </p:pic>
                </p:oleObj>
              </mc:Fallback>
            </mc:AlternateContent>
          </a:graphicData>
        </a:graphic>
      </p:graphicFrame>
      <p:graphicFrame>
        <p:nvGraphicFramePr>
          <p:cNvPr id="30" name="Object 15"/>
          <p:cNvGraphicFramePr>
            <a:graphicFrameLocks noChangeAspect="1"/>
          </p:cNvGraphicFramePr>
          <p:nvPr>
            <p:extLst/>
          </p:nvPr>
        </p:nvGraphicFramePr>
        <p:xfrm>
          <a:off x="5353050" y="4184412"/>
          <a:ext cx="1643062" cy="898525"/>
        </p:xfrm>
        <a:graphic>
          <a:graphicData uri="http://schemas.openxmlformats.org/presentationml/2006/ole">
            <mc:AlternateContent xmlns:mc="http://schemas.openxmlformats.org/markup-compatibility/2006">
              <mc:Choice xmlns:v="urn:schemas-microsoft-com:vml" Requires="v">
                <p:oleObj spid="_x0000_s24701" name="Equation" r:id="rId10" imgW="787320" imgH="431640" progId="Equation.3">
                  <p:embed/>
                </p:oleObj>
              </mc:Choice>
              <mc:Fallback>
                <p:oleObj name="Equation" r:id="rId10" imgW="787320" imgH="431640" progId="Equation.3">
                  <p:embed/>
                  <p:pic>
                    <p:nvPicPr>
                      <p:cNvPr id="30" name="Object 15"/>
                      <p:cNvPicPr>
                        <a:picLocks noChangeAspect="1" noChangeArrowheads="1"/>
                      </p:cNvPicPr>
                      <p:nvPr/>
                    </p:nvPicPr>
                    <p:blipFill>
                      <a:blip r:embed="rId11"/>
                      <a:srcRect/>
                      <a:stretch>
                        <a:fillRect/>
                      </a:stretch>
                    </p:blipFill>
                    <p:spPr bwMode="auto">
                      <a:xfrm>
                        <a:off x="5353050" y="4184412"/>
                        <a:ext cx="1643062" cy="898525"/>
                      </a:xfrm>
                      <a:prstGeom prst="rect">
                        <a:avLst/>
                      </a:prstGeom>
                      <a:noFill/>
                      <a:ln w="38100">
                        <a:solidFill>
                          <a:srgbClr val="FF0000"/>
                        </a:solidFill>
                      </a:ln>
                      <a:effectLst/>
                      <a:extLst/>
                    </p:spPr>
                  </p:pic>
                </p:oleObj>
              </mc:Fallback>
            </mc:AlternateContent>
          </a:graphicData>
        </a:graphic>
      </p:graphicFrame>
      <p:sp>
        <p:nvSpPr>
          <p:cNvPr id="31" name="Text Box 3"/>
          <p:cNvSpPr txBox="1">
            <a:spLocks noChangeArrowheads="1"/>
          </p:cNvSpPr>
          <p:nvPr/>
        </p:nvSpPr>
        <p:spPr bwMode="auto">
          <a:xfrm>
            <a:off x="-146993" y="5470052"/>
            <a:ext cx="500684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Or more generally (T and P non constant):</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2" name="Object 15"/>
          <p:cNvGraphicFramePr>
            <a:graphicFrameLocks noChangeAspect="1"/>
          </p:cNvGraphicFramePr>
          <p:nvPr>
            <p:extLst/>
          </p:nvPr>
        </p:nvGraphicFramePr>
        <p:xfrm>
          <a:off x="5167098" y="5410587"/>
          <a:ext cx="2808288" cy="898525"/>
        </p:xfrm>
        <a:graphic>
          <a:graphicData uri="http://schemas.openxmlformats.org/presentationml/2006/ole">
            <mc:AlternateContent xmlns:mc="http://schemas.openxmlformats.org/markup-compatibility/2006">
              <mc:Choice xmlns:v="urn:schemas-microsoft-com:vml" Requires="v">
                <p:oleObj spid="_x0000_s24702" name="Equation" r:id="rId12" imgW="1346040" imgH="431640" progId="Equation.3">
                  <p:embed/>
                </p:oleObj>
              </mc:Choice>
              <mc:Fallback>
                <p:oleObj name="Equation" r:id="rId12" imgW="1346040" imgH="431640" progId="Equation.3">
                  <p:embed/>
                  <p:pic>
                    <p:nvPicPr>
                      <p:cNvPr id="32" name="Object 15"/>
                      <p:cNvPicPr>
                        <a:picLocks noChangeAspect="1" noChangeArrowheads="1"/>
                      </p:cNvPicPr>
                      <p:nvPr/>
                    </p:nvPicPr>
                    <p:blipFill>
                      <a:blip r:embed="rId13"/>
                      <a:srcRect/>
                      <a:stretch>
                        <a:fillRect/>
                      </a:stretch>
                    </p:blipFill>
                    <p:spPr bwMode="auto">
                      <a:xfrm>
                        <a:off x="5167098" y="5410587"/>
                        <a:ext cx="2808288" cy="898525"/>
                      </a:xfrm>
                      <a:prstGeom prst="rect">
                        <a:avLst/>
                      </a:prstGeom>
                      <a:noFill/>
                      <a:ln w="38100">
                        <a:solidFill>
                          <a:srgbClr val="FF0000"/>
                        </a:solidFill>
                      </a:ln>
                      <a:effectLst/>
                      <a:extLst/>
                    </p:spPr>
                  </p:pic>
                </p:oleObj>
              </mc:Fallback>
            </mc:AlternateContent>
          </a:graphicData>
        </a:graphic>
      </p:graphicFrame>
    </p:spTree>
    <p:extLst>
      <p:ext uri="{BB962C8B-B14F-4D97-AF65-F5344CB8AC3E}">
        <p14:creationId xmlns:p14="http://schemas.microsoft.com/office/powerpoint/2010/main" val="18149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28"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Concentration units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 Box 3"/>
          <p:cNvSpPr txBox="1">
            <a:spLocks noChangeArrowheads="1"/>
          </p:cNvSpPr>
          <p:nvPr/>
        </p:nvSpPr>
        <p:spPr bwMode="auto">
          <a:xfrm>
            <a:off x="534988" y="1084263"/>
            <a:ext cx="778383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Three major units </a:t>
            </a:r>
            <a:r>
              <a:rPr lang="it-IT" altLang="en-US" sz="2600" dirty="0" smtClean="0">
                <a:latin typeface="Tahoma" panose="020B0604030504040204" pitchFamily="34" charset="0"/>
                <a:ea typeface="Tahoma" panose="020B0604030504040204" pitchFamily="34" charset="0"/>
                <a:cs typeface="Tahoma" panose="020B0604030504040204" pitchFamily="34" charset="0"/>
              </a:rPr>
              <a:t>in use the thermodynamic description of mixture:</a:t>
            </a:r>
          </a:p>
        </p:txBody>
      </p:sp>
      <p:sp>
        <p:nvSpPr>
          <p:cNvPr id="15" name="Text Box 3"/>
          <p:cNvSpPr txBox="1">
            <a:spLocks noChangeArrowheads="1"/>
          </p:cNvSpPr>
          <p:nvPr/>
        </p:nvSpPr>
        <p:spPr bwMode="auto">
          <a:xfrm>
            <a:off x="534987" y="2907792"/>
            <a:ext cx="176336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Molarity</a:t>
            </a:r>
            <a:endParaRPr lang="it-IT" altLang="en-US"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16" name="Text Box 3"/>
          <p:cNvSpPr txBox="1">
            <a:spLocks noChangeArrowheads="1"/>
          </p:cNvSpPr>
          <p:nvPr/>
        </p:nvSpPr>
        <p:spPr bwMode="auto">
          <a:xfrm>
            <a:off x="741363" y="1888924"/>
            <a:ext cx="799338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dirty="0" smtClean="0">
                <a:latin typeface="Tahoma" panose="020B0604030504040204" pitchFamily="34" charset="0"/>
                <a:ea typeface="Tahoma" panose="020B0604030504040204" pitchFamily="34" charset="0"/>
                <a:cs typeface="Tahoma" panose="020B0604030504040204" pitchFamily="34" charset="0"/>
              </a:rPr>
              <a:t>Letting J stand for one component in a solution (e.g. the solute)</a:t>
            </a:r>
          </a:p>
        </p:txBody>
      </p:sp>
      <p:sp>
        <p:nvSpPr>
          <p:cNvPr id="9" name="Text Box 3"/>
          <p:cNvSpPr txBox="1">
            <a:spLocks noChangeArrowheads="1"/>
          </p:cNvSpPr>
          <p:nvPr/>
        </p:nvSpPr>
        <p:spPr bwMode="auto">
          <a:xfrm>
            <a:off x="534988" y="4200842"/>
            <a:ext cx="176336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Molality</a:t>
            </a:r>
            <a:endParaRPr lang="it-IT" altLang="en-US"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11" name="Text Box 3"/>
          <p:cNvSpPr txBox="1">
            <a:spLocks noChangeArrowheads="1"/>
          </p:cNvSpPr>
          <p:nvPr/>
        </p:nvSpPr>
        <p:spPr bwMode="auto">
          <a:xfrm>
            <a:off x="534988" y="5353247"/>
            <a:ext cx="264255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Mole fraction</a:t>
            </a:r>
            <a:endParaRPr lang="it-IT" altLang="en-US"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Text Box 3"/>
          <p:cNvSpPr txBox="1">
            <a:spLocks noChangeArrowheads="1"/>
          </p:cNvSpPr>
          <p:nvPr/>
        </p:nvSpPr>
        <p:spPr bwMode="auto">
          <a:xfrm>
            <a:off x="2601754" y="2946143"/>
            <a:ext cx="480599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dirty="0" smtClean="0">
                <a:latin typeface="Tahoma" panose="020B0604030504040204" pitchFamily="34" charset="0"/>
                <a:ea typeface="Tahoma" panose="020B0604030504040204" pitchFamily="34" charset="0"/>
                <a:cs typeface="Tahoma" panose="020B0604030504040204" pitchFamily="34" charset="0"/>
              </a:rPr>
              <a:t>[J] = n</a:t>
            </a:r>
            <a:r>
              <a:rPr lang="it-IT" altLang="en-US" sz="2600" baseline="-25000" dirty="0" smtClean="0">
                <a:latin typeface="Tahoma" panose="020B0604030504040204" pitchFamily="34" charset="0"/>
                <a:ea typeface="Tahoma" panose="020B0604030504040204" pitchFamily="34" charset="0"/>
                <a:cs typeface="Tahoma" panose="020B0604030504040204" pitchFamily="34" charset="0"/>
              </a:rPr>
              <a:t>J</a:t>
            </a:r>
            <a:r>
              <a:rPr lang="it-IT" altLang="en-US" sz="2600" dirty="0" smtClean="0">
                <a:latin typeface="Tahoma" panose="020B0604030504040204" pitchFamily="34" charset="0"/>
                <a:ea typeface="Tahoma" panose="020B0604030504040204" pitchFamily="34" charset="0"/>
                <a:cs typeface="Tahoma" panose="020B0604030504040204" pitchFamily="34" charset="0"/>
              </a:rPr>
              <a:t>/V</a:t>
            </a:r>
            <a:r>
              <a:rPr lang="it-IT" altLang="en-US" sz="2600" baseline="-25000" dirty="0" smtClean="0">
                <a:latin typeface="Tahoma" panose="020B0604030504040204" pitchFamily="34" charset="0"/>
                <a:ea typeface="Tahoma" panose="020B0604030504040204" pitchFamily="34" charset="0"/>
                <a:cs typeface="Tahoma" panose="020B0604030504040204" pitchFamily="34" charset="0"/>
              </a:rPr>
              <a:t>solution</a:t>
            </a:r>
            <a:r>
              <a:rPr lang="it-IT" altLang="en-US" sz="2600" baseline="30000" dirty="0" smtClean="0">
                <a:latin typeface="Tahoma" panose="020B0604030504040204" pitchFamily="34" charset="0"/>
                <a:ea typeface="Tahoma" panose="020B0604030504040204" pitchFamily="34" charset="0"/>
                <a:cs typeface="Tahoma" panose="020B0604030504040204" pitchFamily="34" charset="0"/>
              </a:rPr>
              <a:t> </a:t>
            </a:r>
            <a:r>
              <a:rPr lang="it-IT" altLang="en-US" sz="2600" dirty="0">
                <a:latin typeface="Tahoma" panose="020B0604030504040204" pitchFamily="34" charset="0"/>
                <a:ea typeface="Tahoma" panose="020B0604030504040204" pitchFamily="34" charset="0"/>
                <a:cs typeface="Tahoma" panose="020B0604030504040204" pitchFamily="34" charset="0"/>
              </a:rPr>
              <a:t>(</a:t>
            </a:r>
            <a:r>
              <a:rPr lang="it-IT" altLang="en-US" sz="2600" dirty="0" smtClean="0">
                <a:latin typeface="Tahoma" panose="020B0604030504040204" pitchFamily="34" charset="0"/>
                <a:ea typeface="Tahoma" panose="020B0604030504040204" pitchFamily="34" charset="0"/>
                <a:cs typeface="Tahoma" panose="020B0604030504040204" pitchFamily="34" charset="0"/>
              </a:rPr>
              <a:t>V</a:t>
            </a:r>
            <a:r>
              <a:rPr lang="it-IT" altLang="en-US" sz="2600" baseline="-25000" dirty="0" smtClean="0">
                <a:latin typeface="Tahoma" panose="020B0604030504040204" pitchFamily="34" charset="0"/>
                <a:ea typeface="Tahoma" panose="020B0604030504040204" pitchFamily="34" charset="0"/>
                <a:cs typeface="Tahoma" panose="020B0604030504040204" pitchFamily="34" charset="0"/>
              </a:rPr>
              <a:t>solution </a:t>
            </a:r>
            <a:r>
              <a:rPr lang="it-IT" altLang="en-US" sz="2600" dirty="0" smtClean="0">
                <a:latin typeface="Tahoma" panose="020B0604030504040204" pitchFamily="34" charset="0"/>
                <a:ea typeface="Tahoma" panose="020B0604030504040204" pitchFamily="34" charset="0"/>
                <a:cs typeface="Tahoma" panose="020B0604030504040204" pitchFamily="34" charset="0"/>
              </a:rPr>
              <a:t>in liters)</a:t>
            </a:r>
          </a:p>
        </p:txBody>
      </p:sp>
      <p:sp>
        <p:nvSpPr>
          <p:cNvPr id="17" name="Text Box 3"/>
          <p:cNvSpPr txBox="1">
            <a:spLocks noChangeArrowheads="1"/>
          </p:cNvSpPr>
          <p:nvPr/>
        </p:nvSpPr>
        <p:spPr bwMode="auto">
          <a:xfrm>
            <a:off x="2460678" y="3403522"/>
            <a:ext cx="26517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dirty="0" smtClean="0">
                <a:latin typeface="Tahoma" panose="020B0604030504040204" pitchFamily="34" charset="0"/>
                <a:ea typeface="Tahoma" panose="020B0604030504040204" pitchFamily="34" charset="0"/>
                <a:cs typeface="Tahoma" panose="020B0604030504040204" pitchFamily="34" charset="0"/>
              </a:rPr>
              <a:t>n</a:t>
            </a:r>
            <a:r>
              <a:rPr lang="it-IT" altLang="en-US" sz="2600" baseline="-25000" dirty="0" smtClean="0">
                <a:latin typeface="Tahoma" panose="020B0604030504040204" pitchFamily="34" charset="0"/>
                <a:ea typeface="Tahoma" panose="020B0604030504040204" pitchFamily="34" charset="0"/>
                <a:cs typeface="Tahoma" panose="020B0604030504040204" pitchFamily="34" charset="0"/>
              </a:rPr>
              <a:t>J</a:t>
            </a:r>
            <a:r>
              <a:rPr lang="it-IT" altLang="en-US" sz="2600" dirty="0" smtClean="0">
                <a:latin typeface="Tahoma" panose="020B0604030504040204" pitchFamily="34" charset="0"/>
                <a:ea typeface="Tahoma" panose="020B0604030504040204" pitchFamily="34" charset="0"/>
                <a:cs typeface="Tahoma" panose="020B0604030504040204" pitchFamily="34" charset="0"/>
              </a:rPr>
              <a:t>: mole of J</a:t>
            </a:r>
            <a:endParaRPr lang="it-IT" altLang="en-US" sz="2600"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18" name="Text Box 3"/>
          <p:cNvSpPr txBox="1">
            <a:spLocks noChangeArrowheads="1"/>
          </p:cNvSpPr>
          <p:nvPr/>
        </p:nvSpPr>
        <p:spPr bwMode="auto">
          <a:xfrm>
            <a:off x="2601755" y="4192733"/>
            <a:ext cx="2510683" cy="5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dirty="0" smtClean="0">
                <a:latin typeface="Tahoma" panose="020B0604030504040204" pitchFamily="34" charset="0"/>
                <a:ea typeface="Tahoma" panose="020B0604030504040204" pitchFamily="34" charset="0"/>
                <a:cs typeface="Tahoma" panose="020B0604030504040204" pitchFamily="34" charset="0"/>
              </a:rPr>
              <a:t>m</a:t>
            </a:r>
            <a:r>
              <a:rPr lang="it-IT" altLang="en-US" sz="2600" baseline="-25000" dirty="0" smtClean="0">
                <a:latin typeface="Tahoma" panose="020B0604030504040204" pitchFamily="34" charset="0"/>
                <a:ea typeface="Tahoma" panose="020B0604030504040204" pitchFamily="34" charset="0"/>
                <a:cs typeface="Tahoma" panose="020B0604030504040204" pitchFamily="34" charset="0"/>
              </a:rPr>
              <a:t>J</a:t>
            </a:r>
            <a:r>
              <a:rPr lang="it-IT" altLang="en-US" sz="2600" dirty="0" smtClean="0">
                <a:latin typeface="Tahoma" panose="020B0604030504040204" pitchFamily="34" charset="0"/>
                <a:ea typeface="Tahoma" panose="020B0604030504040204" pitchFamily="34" charset="0"/>
                <a:cs typeface="Tahoma" panose="020B0604030504040204" pitchFamily="34" charset="0"/>
              </a:rPr>
              <a:t>= n</a:t>
            </a:r>
            <a:r>
              <a:rPr lang="it-IT" altLang="en-US" sz="2600" baseline="-25000" dirty="0" smtClean="0">
                <a:latin typeface="Tahoma" panose="020B0604030504040204" pitchFamily="34" charset="0"/>
                <a:ea typeface="Tahoma" panose="020B0604030504040204" pitchFamily="34" charset="0"/>
                <a:cs typeface="Tahoma" panose="020B0604030504040204" pitchFamily="34" charset="0"/>
              </a:rPr>
              <a:t>J</a:t>
            </a:r>
            <a:r>
              <a:rPr lang="it-IT" altLang="en-US" sz="2600" dirty="0" smtClean="0">
                <a:latin typeface="Tahoma" panose="020B0604030504040204" pitchFamily="34" charset="0"/>
                <a:ea typeface="Tahoma" panose="020B0604030504040204" pitchFamily="34" charset="0"/>
                <a:cs typeface="Tahoma" panose="020B0604030504040204" pitchFamily="34" charset="0"/>
              </a:rPr>
              <a:t>/m</a:t>
            </a:r>
            <a:r>
              <a:rPr lang="it-IT" altLang="en-US" sz="2600" baseline="-25000" dirty="0" smtClean="0">
                <a:latin typeface="Tahoma" panose="020B0604030504040204" pitchFamily="34" charset="0"/>
                <a:ea typeface="Tahoma" panose="020B0604030504040204" pitchFamily="34" charset="0"/>
                <a:cs typeface="Tahoma" panose="020B0604030504040204" pitchFamily="34" charset="0"/>
              </a:rPr>
              <a:t>solvent</a:t>
            </a:r>
            <a:endParaRPr lang="it-IT" altLang="en-US"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14" name="Text Box 3"/>
          <p:cNvSpPr txBox="1">
            <a:spLocks noChangeArrowheads="1"/>
          </p:cNvSpPr>
          <p:nvPr/>
        </p:nvSpPr>
        <p:spPr bwMode="auto">
          <a:xfrm>
            <a:off x="2779978" y="4551708"/>
            <a:ext cx="215423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dirty="0" smtClean="0">
                <a:latin typeface="Tahoma" panose="020B0604030504040204" pitchFamily="34" charset="0"/>
                <a:ea typeface="Tahoma" panose="020B0604030504040204" pitchFamily="34" charset="0"/>
                <a:cs typeface="Tahoma" panose="020B0604030504040204" pitchFamily="34" charset="0"/>
              </a:rPr>
              <a:t>m</a:t>
            </a:r>
            <a:r>
              <a:rPr lang="it-IT" altLang="en-US" sz="2600" baseline="-25000" dirty="0" smtClean="0">
                <a:latin typeface="Tahoma" panose="020B0604030504040204" pitchFamily="34" charset="0"/>
                <a:ea typeface="Tahoma" panose="020B0604030504040204" pitchFamily="34" charset="0"/>
                <a:cs typeface="Tahoma" panose="020B0604030504040204" pitchFamily="34" charset="0"/>
              </a:rPr>
              <a:t>solvent</a:t>
            </a:r>
            <a:r>
              <a:rPr lang="it-IT" altLang="en-US" sz="2600" baseline="30000" dirty="0" smtClean="0">
                <a:latin typeface="Tahoma" panose="020B0604030504040204" pitchFamily="34" charset="0"/>
                <a:ea typeface="Tahoma" panose="020B0604030504040204" pitchFamily="34" charset="0"/>
                <a:cs typeface="Tahoma" panose="020B0604030504040204" pitchFamily="34" charset="0"/>
              </a:rPr>
              <a:t> </a:t>
            </a:r>
            <a:r>
              <a:rPr lang="it-IT" altLang="en-US" sz="2600" dirty="0" smtClean="0">
                <a:latin typeface="Tahoma" panose="020B0604030504040204" pitchFamily="34" charset="0"/>
                <a:ea typeface="Tahoma" panose="020B0604030504040204" pitchFamily="34" charset="0"/>
                <a:cs typeface="Tahoma" panose="020B0604030504040204" pitchFamily="34" charset="0"/>
              </a:rPr>
              <a:t>in kg</a:t>
            </a:r>
          </a:p>
        </p:txBody>
      </p:sp>
      <p:sp>
        <p:nvSpPr>
          <p:cNvPr id="20" name="Text Box 3"/>
          <p:cNvSpPr txBox="1">
            <a:spLocks noChangeArrowheads="1"/>
          </p:cNvSpPr>
          <p:nvPr/>
        </p:nvSpPr>
        <p:spPr bwMode="auto">
          <a:xfrm>
            <a:off x="3244714" y="5353247"/>
            <a:ext cx="2510683" cy="5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dirty="0" smtClean="0">
                <a:latin typeface="Tahoma" panose="020B0604030504040204" pitchFamily="34" charset="0"/>
                <a:ea typeface="Tahoma" panose="020B0604030504040204" pitchFamily="34" charset="0"/>
                <a:cs typeface="Tahoma" panose="020B0604030504040204" pitchFamily="34" charset="0"/>
              </a:rPr>
              <a:t>x</a:t>
            </a:r>
            <a:r>
              <a:rPr lang="it-IT" altLang="en-US" sz="2600" baseline="-25000" dirty="0" smtClean="0">
                <a:latin typeface="Tahoma" panose="020B0604030504040204" pitchFamily="34" charset="0"/>
                <a:ea typeface="Tahoma" panose="020B0604030504040204" pitchFamily="34" charset="0"/>
                <a:cs typeface="Tahoma" panose="020B0604030504040204" pitchFamily="34" charset="0"/>
              </a:rPr>
              <a:t>J</a:t>
            </a:r>
            <a:r>
              <a:rPr lang="it-IT" altLang="en-US" sz="2600" dirty="0" smtClean="0">
                <a:latin typeface="Tahoma" panose="020B0604030504040204" pitchFamily="34" charset="0"/>
                <a:ea typeface="Tahoma" panose="020B0604030504040204" pitchFamily="34" charset="0"/>
                <a:cs typeface="Tahoma" panose="020B0604030504040204" pitchFamily="34" charset="0"/>
              </a:rPr>
              <a:t>= n</a:t>
            </a:r>
            <a:r>
              <a:rPr lang="it-IT" altLang="en-US" sz="2600" baseline="-25000" dirty="0" smtClean="0">
                <a:latin typeface="Tahoma" panose="020B0604030504040204" pitchFamily="34" charset="0"/>
                <a:ea typeface="Tahoma" panose="020B0604030504040204" pitchFamily="34" charset="0"/>
                <a:cs typeface="Tahoma" panose="020B0604030504040204" pitchFamily="34" charset="0"/>
              </a:rPr>
              <a:t>J</a:t>
            </a:r>
            <a:r>
              <a:rPr lang="it-IT" altLang="en-US" sz="2600" dirty="0" smtClean="0">
                <a:latin typeface="Tahoma" panose="020B0604030504040204" pitchFamily="34" charset="0"/>
                <a:ea typeface="Tahoma" panose="020B0604030504040204" pitchFamily="34" charset="0"/>
                <a:cs typeface="Tahoma" panose="020B0604030504040204" pitchFamily="34" charset="0"/>
              </a:rPr>
              <a:t>/n</a:t>
            </a:r>
            <a:r>
              <a:rPr lang="it-IT" altLang="en-US" sz="2600" baseline="-25000" dirty="0" smtClean="0">
                <a:latin typeface="Tahoma" panose="020B0604030504040204" pitchFamily="34" charset="0"/>
                <a:ea typeface="Tahoma" panose="020B0604030504040204" pitchFamily="34" charset="0"/>
                <a:cs typeface="Tahoma" panose="020B0604030504040204" pitchFamily="34" charset="0"/>
              </a:rPr>
              <a:t>tot</a:t>
            </a:r>
            <a:endParaRPr lang="it-IT" altLang="en-US"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21" name="Text Box 3"/>
          <p:cNvSpPr txBox="1">
            <a:spLocks noChangeArrowheads="1"/>
          </p:cNvSpPr>
          <p:nvPr/>
        </p:nvSpPr>
        <p:spPr bwMode="auto">
          <a:xfrm>
            <a:off x="3370251" y="5808619"/>
            <a:ext cx="572106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dirty="0" smtClean="0">
                <a:latin typeface="Tahoma" panose="020B0604030504040204" pitchFamily="34" charset="0"/>
                <a:ea typeface="Tahoma" panose="020B0604030504040204" pitchFamily="34" charset="0"/>
                <a:cs typeface="Tahoma" panose="020B0604030504040204" pitchFamily="34" charset="0"/>
              </a:rPr>
              <a:t>n</a:t>
            </a:r>
            <a:r>
              <a:rPr lang="it-IT" altLang="en-US" sz="2600" baseline="-25000" dirty="0" smtClean="0">
                <a:latin typeface="Tahoma" panose="020B0604030504040204" pitchFamily="34" charset="0"/>
                <a:ea typeface="Tahoma" panose="020B0604030504040204" pitchFamily="34" charset="0"/>
                <a:cs typeface="Tahoma" panose="020B0604030504040204" pitchFamily="34" charset="0"/>
              </a:rPr>
              <a:t>tot</a:t>
            </a:r>
            <a:r>
              <a:rPr lang="it-IT" altLang="en-US" sz="2600" baseline="30000" dirty="0" smtClean="0">
                <a:latin typeface="Tahoma" panose="020B0604030504040204" pitchFamily="34" charset="0"/>
                <a:ea typeface="Tahoma" panose="020B0604030504040204" pitchFamily="34" charset="0"/>
                <a:cs typeface="Tahoma" panose="020B0604030504040204" pitchFamily="34" charset="0"/>
              </a:rPr>
              <a:t> </a:t>
            </a:r>
            <a:r>
              <a:rPr lang="it-IT" altLang="en-US" sz="2600" dirty="0" smtClean="0">
                <a:latin typeface="Tahoma" panose="020B0604030504040204" pitchFamily="34" charset="0"/>
                <a:ea typeface="Tahoma" panose="020B0604030504040204" pitchFamily="34" charset="0"/>
                <a:cs typeface="Tahoma" panose="020B0604030504040204" pitchFamily="34" charset="0"/>
              </a:rPr>
              <a:t>=total number of moles of all species present in sample</a:t>
            </a:r>
          </a:p>
        </p:txBody>
      </p:sp>
      <p:sp>
        <p:nvSpPr>
          <p:cNvPr id="22" name="Text Box 3"/>
          <p:cNvSpPr txBox="1">
            <a:spLocks noChangeArrowheads="1"/>
          </p:cNvSpPr>
          <p:nvPr/>
        </p:nvSpPr>
        <p:spPr bwMode="auto">
          <a:xfrm>
            <a:off x="534987" y="5808619"/>
            <a:ext cx="192569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dirty="0" smtClean="0">
                <a:latin typeface="Tahoma" panose="020B0604030504040204" pitchFamily="34" charset="0"/>
                <a:ea typeface="Tahoma" panose="020B0604030504040204" pitchFamily="34" charset="0"/>
                <a:cs typeface="Tahoma" panose="020B0604030504040204" pitchFamily="34" charset="0"/>
              </a:rPr>
              <a:t>mixing ratio</a:t>
            </a:r>
          </a:p>
        </p:txBody>
      </p:sp>
    </p:spTree>
    <p:extLst>
      <p:ext uri="{BB962C8B-B14F-4D97-AF65-F5344CB8AC3E}">
        <p14:creationId xmlns:p14="http://schemas.microsoft.com/office/powerpoint/2010/main" val="235869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p:bldP spid="11" grpId="0"/>
      <p:bldP spid="12" grpId="0"/>
      <p:bldP spid="17" grpId="0"/>
      <p:bldP spid="18" grpId="0"/>
      <p:bldP spid="14"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8702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Thermodynamic description of mixtures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 Box 3"/>
          <p:cNvSpPr txBox="1">
            <a:spLocks noChangeArrowheads="1"/>
          </p:cNvSpPr>
          <p:nvPr/>
        </p:nvSpPr>
        <p:spPr bwMode="auto">
          <a:xfrm>
            <a:off x="0" y="945170"/>
            <a:ext cx="892408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Partial molar properties: </a:t>
            </a:r>
            <a:r>
              <a:rPr lang="it-IT" altLang="en-US" sz="2500" dirty="0">
                <a:latin typeface="Tahoma" panose="020B0604030504040204" pitchFamily="34" charset="0"/>
                <a:ea typeface="Tahoma" panose="020B0604030504040204" pitchFamily="34" charset="0"/>
                <a:cs typeface="Tahoma" panose="020B0604030504040204" pitchFamily="34" charset="0"/>
              </a:rPr>
              <a:t>The contribution (per mole) that a substance makes to an overall property of a </a:t>
            </a:r>
            <a:r>
              <a:rPr lang="it-IT" altLang="en-US" sz="2500" dirty="0" smtClean="0">
                <a:latin typeface="Tahoma" panose="020B0604030504040204" pitchFamily="34" charset="0"/>
                <a:ea typeface="Tahoma" panose="020B0604030504040204" pitchFamily="34" charset="0"/>
                <a:cs typeface="Tahoma" panose="020B0604030504040204" pitchFamily="34" charset="0"/>
              </a:rPr>
              <a:t>mixture</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a:stretch>
            <a:fillRect/>
          </a:stretch>
        </p:blipFill>
        <p:spPr>
          <a:xfrm>
            <a:off x="119062" y="2629852"/>
            <a:ext cx="4391153" cy="3870013"/>
          </a:xfrm>
          <a:prstGeom prst="rect">
            <a:avLst/>
          </a:prstGeom>
        </p:spPr>
      </p:pic>
      <p:graphicFrame>
        <p:nvGraphicFramePr>
          <p:cNvPr id="9" name="Object 15"/>
          <p:cNvGraphicFramePr>
            <a:graphicFrameLocks noChangeAspect="1"/>
          </p:cNvGraphicFramePr>
          <p:nvPr>
            <p:extLst>
              <p:ext uri="{D42A27DB-BD31-4B8C-83A1-F6EECF244321}">
                <p14:modId xmlns:p14="http://schemas.microsoft.com/office/powerpoint/2010/main" val="1409988572"/>
              </p:ext>
            </p:extLst>
          </p:nvPr>
        </p:nvGraphicFramePr>
        <p:xfrm>
          <a:off x="5481712" y="3283969"/>
          <a:ext cx="2014386" cy="1059431"/>
        </p:xfrm>
        <a:graphic>
          <a:graphicData uri="http://schemas.openxmlformats.org/presentationml/2006/ole">
            <mc:AlternateContent xmlns:mc="http://schemas.openxmlformats.org/markup-compatibility/2006">
              <mc:Choice xmlns:v="urn:schemas-microsoft-com:vml" Requires="v">
                <p:oleObj spid="_x0000_s7268" name="Equation" r:id="rId5" imgW="965160" imgH="507960" progId="Equation.3">
                  <p:embed/>
                </p:oleObj>
              </mc:Choice>
              <mc:Fallback>
                <p:oleObj name="Equation" r:id="rId5" imgW="965160" imgH="507960" progId="Equation.3">
                  <p:embed/>
                  <p:pic>
                    <p:nvPicPr>
                      <p:cNvPr id="34" name="Object 15"/>
                      <p:cNvPicPr>
                        <a:picLocks noChangeAspect="1" noChangeArrowheads="1"/>
                      </p:cNvPicPr>
                      <p:nvPr/>
                    </p:nvPicPr>
                    <p:blipFill>
                      <a:blip r:embed="rId6"/>
                      <a:srcRect/>
                      <a:stretch>
                        <a:fillRect/>
                      </a:stretch>
                    </p:blipFill>
                    <p:spPr bwMode="auto">
                      <a:xfrm>
                        <a:off x="5481712" y="3283969"/>
                        <a:ext cx="2014386" cy="1059431"/>
                      </a:xfrm>
                      <a:prstGeom prst="rect">
                        <a:avLst/>
                      </a:prstGeom>
                      <a:noFill/>
                      <a:ln>
                        <a:noFill/>
                      </a:ln>
                      <a:effectLst/>
                      <a:extLst/>
                    </p:spPr>
                  </p:pic>
                </p:oleObj>
              </mc:Fallback>
            </mc:AlternateContent>
          </a:graphicData>
        </a:graphic>
      </p:graphicFrame>
      <p:sp>
        <p:nvSpPr>
          <p:cNvPr id="11" name="Text Box 3"/>
          <p:cNvSpPr txBox="1">
            <a:spLocks noChangeArrowheads="1"/>
          </p:cNvSpPr>
          <p:nvPr/>
        </p:nvSpPr>
        <p:spPr bwMode="auto">
          <a:xfrm>
            <a:off x="119062" y="1946197"/>
            <a:ext cx="410444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Partial molar volume</a:t>
            </a:r>
          </a:p>
        </p:txBody>
      </p:sp>
      <p:grpSp>
        <p:nvGrpSpPr>
          <p:cNvPr id="6" name="Group 5"/>
          <p:cNvGrpSpPr/>
          <p:nvPr/>
        </p:nvGrpSpPr>
        <p:grpSpPr>
          <a:xfrm>
            <a:off x="4510215" y="1912309"/>
            <a:ext cx="4460790" cy="1172705"/>
            <a:chOff x="4572000" y="1946197"/>
            <a:chExt cx="4460790" cy="1172705"/>
          </a:xfrm>
        </p:grpSpPr>
        <p:sp>
          <p:nvSpPr>
            <p:cNvPr id="3" name="Rectangle 2"/>
            <p:cNvSpPr/>
            <p:nvPr/>
          </p:nvSpPr>
          <p:spPr>
            <a:xfrm>
              <a:off x="4572000" y="1964740"/>
              <a:ext cx="4460790" cy="1154162"/>
            </a:xfrm>
            <a:prstGeom prst="rect">
              <a:avLst/>
            </a:prstGeom>
          </p:spPr>
          <p:txBody>
            <a:bodyPr wrap="square">
              <a:spAutoFit/>
            </a:bodyPr>
            <a:lstStyle/>
            <a:p>
              <a:r>
                <a:rPr lang="en-US" sz="2300" dirty="0">
                  <a:latin typeface="Tahoma" panose="020B0604030504040204" pitchFamily="34" charset="0"/>
                  <a:ea typeface="Tahoma" panose="020B0604030504040204" pitchFamily="34" charset="0"/>
                  <a:cs typeface="Tahoma" panose="020B0604030504040204" pitchFamily="34" charset="0"/>
                </a:rPr>
                <a:t>The partial molar volume </a:t>
              </a:r>
              <a:r>
                <a:rPr lang="en-US" sz="2300" dirty="0" smtClean="0">
                  <a:latin typeface="Tahoma" panose="020B0604030504040204" pitchFamily="34" charset="0"/>
                  <a:ea typeface="Tahoma" panose="020B0604030504040204" pitchFamily="34" charset="0"/>
                  <a:cs typeface="Tahoma" panose="020B0604030504040204" pitchFamily="34" charset="0"/>
                </a:rPr>
                <a:t>of a water/ethanol mixture at varying composition of the mixture</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ular Callout 3"/>
            <p:cNvSpPr/>
            <p:nvPr/>
          </p:nvSpPr>
          <p:spPr bwMode="auto">
            <a:xfrm>
              <a:off x="4572000" y="1946197"/>
              <a:ext cx="4452938" cy="1140281"/>
            </a:xfrm>
            <a:prstGeom prst="wedgeRectCallout">
              <a:avLst>
                <a:gd name="adj1" fmla="val -59471"/>
                <a:gd name="adj2" fmla="val 31901"/>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14" name="Text Box 3"/>
          <p:cNvSpPr txBox="1">
            <a:spLocks noChangeArrowheads="1"/>
          </p:cNvSpPr>
          <p:nvPr/>
        </p:nvSpPr>
        <p:spPr bwMode="auto">
          <a:xfrm>
            <a:off x="4428831" y="4564858"/>
            <a:ext cx="4596107"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For a two component mixture (A and B) the total volume V of the mixture is:</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Object 15"/>
          <p:cNvGraphicFramePr>
            <a:graphicFrameLocks noChangeAspect="1"/>
          </p:cNvGraphicFramePr>
          <p:nvPr>
            <p:extLst>
              <p:ext uri="{D42A27DB-BD31-4B8C-83A1-F6EECF244321}">
                <p14:modId xmlns:p14="http://schemas.microsoft.com/office/powerpoint/2010/main" val="2321159795"/>
              </p:ext>
            </p:extLst>
          </p:nvPr>
        </p:nvGraphicFramePr>
        <p:xfrm>
          <a:off x="5666434" y="6032811"/>
          <a:ext cx="2120900" cy="450850"/>
        </p:xfrm>
        <a:graphic>
          <a:graphicData uri="http://schemas.openxmlformats.org/presentationml/2006/ole">
            <mc:AlternateContent xmlns:mc="http://schemas.openxmlformats.org/markup-compatibility/2006">
              <mc:Choice xmlns:v="urn:schemas-microsoft-com:vml" Requires="v">
                <p:oleObj spid="_x0000_s7269" name="Equation" r:id="rId7" imgW="1015920" imgH="215640" progId="Equation.3">
                  <p:embed/>
                </p:oleObj>
              </mc:Choice>
              <mc:Fallback>
                <p:oleObj name="Equation" r:id="rId7" imgW="1015920" imgH="215640" progId="Equation.3">
                  <p:embed/>
                  <p:pic>
                    <p:nvPicPr>
                      <p:cNvPr id="9" name="Object 15"/>
                      <p:cNvPicPr>
                        <a:picLocks noChangeAspect="1" noChangeArrowheads="1"/>
                      </p:cNvPicPr>
                      <p:nvPr/>
                    </p:nvPicPr>
                    <p:blipFill>
                      <a:blip r:embed="rId8"/>
                      <a:srcRect/>
                      <a:stretch>
                        <a:fillRect/>
                      </a:stretch>
                    </p:blipFill>
                    <p:spPr bwMode="auto">
                      <a:xfrm>
                        <a:off x="5666434" y="6032811"/>
                        <a:ext cx="2120900" cy="4508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44816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8702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Partial molar Gibbs energy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 Box 3"/>
          <p:cNvSpPr txBox="1">
            <a:spLocks noChangeArrowheads="1"/>
          </p:cNvSpPr>
          <p:nvPr/>
        </p:nvSpPr>
        <p:spPr bwMode="auto">
          <a:xfrm>
            <a:off x="0" y="945170"/>
            <a:ext cx="892408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The </a:t>
            </a:r>
            <a:r>
              <a:rPr lang="it-IT" altLang="en-US" sz="2500" dirty="0">
                <a:latin typeface="Tahoma" panose="020B0604030504040204" pitchFamily="34" charset="0"/>
                <a:ea typeface="Tahoma" panose="020B0604030504040204" pitchFamily="34" charset="0"/>
                <a:cs typeface="Tahoma" panose="020B0604030504040204" pitchFamily="34" charset="0"/>
              </a:rPr>
              <a:t>contribution </a:t>
            </a:r>
            <a:r>
              <a:rPr lang="it-IT" altLang="en-US" sz="2500" dirty="0" smtClean="0">
                <a:latin typeface="Tahoma" panose="020B0604030504040204" pitchFamily="34" charset="0"/>
                <a:ea typeface="Tahoma" panose="020B0604030504040204" pitchFamily="34" charset="0"/>
                <a:cs typeface="Tahoma" panose="020B0604030504040204" pitchFamily="34" charset="0"/>
              </a:rPr>
              <a:t>that the component </a:t>
            </a:r>
            <a:r>
              <a:rPr lang="it-IT" altLang="en-US" sz="2500" dirty="0">
                <a:latin typeface="Tahoma" panose="020B0604030504040204" pitchFamily="34" charset="0"/>
                <a:ea typeface="Tahoma" panose="020B0604030504040204" pitchFamily="34" charset="0"/>
                <a:cs typeface="Tahoma" panose="020B0604030504040204" pitchFamily="34" charset="0"/>
              </a:rPr>
              <a:t>J (per </a:t>
            </a:r>
            <a:r>
              <a:rPr lang="it-IT" altLang="en-US" sz="2500" dirty="0" smtClean="0">
                <a:latin typeface="Tahoma" panose="020B0604030504040204" pitchFamily="34" charset="0"/>
                <a:ea typeface="Tahoma" panose="020B0604030504040204" pitchFamily="34" charset="0"/>
                <a:cs typeface="Tahoma" panose="020B0604030504040204" pitchFamily="34" charset="0"/>
              </a:rPr>
              <a:t>mole of J) makes </a:t>
            </a:r>
            <a:r>
              <a:rPr lang="it-IT" altLang="en-US" sz="2500" dirty="0">
                <a:latin typeface="Tahoma" panose="020B0604030504040204" pitchFamily="34" charset="0"/>
                <a:ea typeface="Tahoma" panose="020B0604030504040204" pitchFamily="34" charset="0"/>
                <a:cs typeface="Tahoma" panose="020B0604030504040204" pitchFamily="34" charset="0"/>
              </a:rPr>
              <a:t>to </a:t>
            </a:r>
            <a:r>
              <a:rPr lang="it-IT" altLang="en-US" sz="2500" dirty="0" smtClean="0">
                <a:latin typeface="Tahoma" panose="020B0604030504040204" pitchFamily="34" charset="0"/>
                <a:ea typeface="Tahoma" panose="020B0604030504040204" pitchFamily="34" charset="0"/>
                <a:cs typeface="Tahoma" panose="020B0604030504040204" pitchFamily="34" charset="0"/>
              </a:rPr>
              <a:t>the total Gibbs energy of a mixture</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Object 15"/>
          <p:cNvGraphicFramePr>
            <a:graphicFrameLocks noChangeAspect="1"/>
          </p:cNvGraphicFramePr>
          <p:nvPr>
            <p:extLst>
              <p:ext uri="{D42A27DB-BD31-4B8C-83A1-F6EECF244321}">
                <p14:modId xmlns:p14="http://schemas.microsoft.com/office/powerpoint/2010/main" val="968880642"/>
              </p:ext>
            </p:extLst>
          </p:nvPr>
        </p:nvGraphicFramePr>
        <p:xfrm>
          <a:off x="5853113" y="1797592"/>
          <a:ext cx="2755900" cy="1058862"/>
        </p:xfrm>
        <a:graphic>
          <a:graphicData uri="http://schemas.openxmlformats.org/presentationml/2006/ole">
            <mc:AlternateContent xmlns:mc="http://schemas.openxmlformats.org/markup-compatibility/2006">
              <mc:Choice xmlns:v="urn:schemas-microsoft-com:vml" Requires="v">
                <p:oleObj spid="_x0000_s8296" name="Equation" r:id="rId4" imgW="1320480" imgH="507960" progId="Equation.3">
                  <p:embed/>
                </p:oleObj>
              </mc:Choice>
              <mc:Fallback>
                <p:oleObj name="Equation" r:id="rId4" imgW="1320480" imgH="507960" progId="Equation.3">
                  <p:embed/>
                  <p:pic>
                    <p:nvPicPr>
                      <p:cNvPr id="9" name="Object 15"/>
                      <p:cNvPicPr>
                        <a:picLocks noChangeAspect="1" noChangeArrowheads="1"/>
                      </p:cNvPicPr>
                      <p:nvPr/>
                    </p:nvPicPr>
                    <p:blipFill>
                      <a:blip r:embed="rId5"/>
                      <a:srcRect/>
                      <a:stretch>
                        <a:fillRect/>
                      </a:stretch>
                    </p:blipFill>
                    <p:spPr bwMode="auto">
                      <a:xfrm>
                        <a:off x="5853113" y="1797592"/>
                        <a:ext cx="2755900" cy="1058862"/>
                      </a:xfrm>
                      <a:prstGeom prst="rect">
                        <a:avLst/>
                      </a:prstGeom>
                      <a:noFill/>
                      <a:ln>
                        <a:noFill/>
                      </a:ln>
                      <a:effectLst/>
                      <a:extLst/>
                    </p:spPr>
                  </p:pic>
                </p:oleObj>
              </mc:Fallback>
            </mc:AlternateContent>
          </a:graphicData>
        </a:graphic>
      </p:graphicFrame>
      <p:sp>
        <p:nvSpPr>
          <p:cNvPr id="11" name="Text Box 3"/>
          <p:cNvSpPr txBox="1">
            <a:spLocks noChangeArrowheads="1"/>
          </p:cNvSpPr>
          <p:nvPr/>
        </p:nvSpPr>
        <p:spPr bwMode="auto">
          <a:xfrm>
            <a:off x="119061" y="1946197"/>
            <a:ext cx="515727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Partial molar Gibbs energy</a:t>
            </a:r>
          </a:p>
        </p:txBody>
      </p:sp>
      <p:grpSp>
        <p:nvGrpSpPr>
          <p:cNvPr id="7" name="Group 6"/>
          <p:cNvGrpSpPr/>
          <p:nvPr/>
        </p:nvGrpSpPr>
        <p:grpSpPr>
          <a:xfrm>
            <a:off x="221150" y="2577893"/>
            <a:ext cx="4206240" cy="4114800"/>
            <a:chOff x="221150" y="2577893"/>
            <a:chExt cx="4206240" cy="4114800"/>
          </a:xfrm>
        </p:grpSpPr>
        <p:pic>
          <p:nvPicPr>
            <p:cNvPr id="8197" name="Picture 5" descr="https://image.slideserve.com/413144/slide13-n.jpg"/>
            <p:cNvPicPr>
              <a:picLocks noChangeAspect="1" noChangeArrowheads="1"/>
            </p:cNvPicPr>
            <p:nvPr/>
          </p:nvPicPr>
          <p:blipFill rotWithShape="1">
            <a:blip r:embed="rId6">
              <a:extLst>
                <a:ext uri="{28A0092B-C50C-407E-A947-70E740481C1C}">
                  <a14:useLocalDpi xmlns:a14="http://schemas.microsoft.com/office/drawing/2010/main" val="0"/>
                </a:ext>
              </a:extLst>
            </a:blip>
            <a:srcRect l="4" t="20191" r="38663" b="-192"/>
            <a:stretch/>
          </p:blipFill>
          <p:spPr bwMode="auto">
            <a:xfrm>
              <a:off x="221150" y="2577893"/>
              <a:ext cx="420624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3606800" y="5003800"/>
              <a:ext cx="820590" cy="52659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16" name="Text Box 3"/>
          <p:cNvSpPr txBox="1">
            <a:spLocks noChangeArrowheads="1"/>
          </p:cNvSpPr>
          <p:nvPr/>
        </p:nvSpPr>
        <p:spPr bwMode="auto">
          <a:xfrm>
            <a:off x="2861385" y="4142621"/>
            <a:ext cx="436967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For a two component mixture (A and B) the total G is:</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438503" y="5400031"/>
            <a:ext cx="4572000" cy="1292662"/>
          </a:xfrm>
          <a:prstGeom prst="rect">
            <a:avLst/>
          </a:prstGeom>
        </p:spPr>
        <p:txBody>
          <a:bodyPr>
            <a:spAutoFit/>
          </a:bodyPr>
          <a:lstStyle/>
          <a:p>
            <a:r>
              <a:rPr lang="en-US" sz="2600" dirty="0" err="1">
                <a:latin typeface="Tahoma" panose="020B0604030504040204" pitchFamily="34" charset="0"/>
                <a:ea typeface="Tahoma" panose="020B0604030504040204" pitchFamily="34" charset="0"/>
                <a:cs typeface="Tahoma" panose="020B0604030504040204" pitchFamily="34" charset="0"/>
              </a:rPr>
              <a:t>μ</a:t>
            </a:r>
            <a:r>
              <a:rPr lang="en-US" sz="2600" baseline="-25000" dirty="0" err="1">
                <a:latin typeface="Tahoma" panose="020B0604030504040204" pitchFamily="34" charset="0"/>
                <a:ea typeface="Tahoma" panose="020B0604030504040204" pitchFamily="34" charset="0"/>
                <a:cs typeface="Tahoma" panose="020B0604030504040204" pitchFamily="34" charset="0"/>
              </a:rPr>
              <a:t>J</a:t>
            </a:r>
            <a:r>
              <a:rPr lang="en-US" sz="2600" dirty="0">
                <a:latin typeface="Tahoma" panose="020B0604030504040204" pitchFamily="34" charset="0"/>
                <a:ea typeface="Tahoma" panose="020B0604030504040204" pitchFamily="34" charset="0"/>
                <a:cs typeface="Tahoma" panose="020B0604030504040204" pitchFamily="34" charset="0"/>
              </a:rPr>
              <a:t> is a </a:t>
            </a:r>
            <a:r>
              <a:rPr lang="en-US" sz="2600" i="1" dirty="0">
                <a:solidFill>
                  <a:srgbClr val="FF0000"/>
                </a:solidFill>
                <a:latin typeface="Tahoma" panose="020B0604030504040204" pitchFamily="34" charset="0"/>
                <a:ea typeface="Tahoma" panose="020B0604030504040204" pitchFamily="34" charset="0"/>
                <a:cs typeface="Tahoma" panose="020B0604030504040204" pitchFamily="34" charset="0"/>
              </a:rPr>
              <a:t>measure of the ability of </a:t>
            </a:r>
            <a:r>
              <a:rPr lang="en-US" sz="26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J to </a:t>
            </a:r>
            <a:r>
              <a:rPr lang="en-US" sz="2600" i="1" dirty="0">
                <a:solidFill>
                  <a:srgbClr val="FF0000"/>
                </a:solidFill>
                <a:latin typeface="Tahoma" panose="020B0604030504040204" pitchFamily="34" charset="0"/>
                <a:ea typeface="Tahoma" panose="020B0604030504040204" pitchFamily="34" charset="0"/>
                <a:cs typeface="Tahoma" panose="020B0604030504040204" pitchFamily="34" charset="0"/>
              </a:rPr>
              <a:t>bring about physical and chemical change</a:t>
            </a:r>
          </a:p>
        </p:txBody>
      </p:sp>
      <p:sp>
        <p:nvSpPr>
          <p:cNvPr id="14" name="Text Box 3"/>
          <p:cNvSpPr txBox="1">
            <a:spLocks noChangeArrowheads="1"/>
          </p:cNvSpPr>
          <p:nvPr/>
        </p:nvSpPr>
        <p:spPr bwMode="auto">
          <a:xfrm>
            <a:off x="4239346" y="2879431"/>
            <a:ext cx="5006846"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The partial molar Gibbs energy is given the name of </a:t>
            </a:r>
            <a:r>
              <a:rPr lang="it-IT" altLang="en-US"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chemical potential </a:t>
            </a:r>
            <a:r>
              <a:rPr lang="it-IT" altLang="en-US" sz="2500" dirty="0" smtClean="0">
                <a:latin typeface="Tahoma" panose="020B0604030504040204" pitchFamily="34" charset="0"/>
                <a:ea typeface="Tahoma" panose="020B0604030504040204" pitchFamily="34" charset="0"/>
                <a:cs typeface="Tahoma" panose="020B0604030504040204" pitchFamily="34" charset="0"/>
              </a:rPr>
              <a:t>(symbol </a:t>
            </a:r>
            <a:r>
              <a:rPr lang="it-IT" altLang="en-US"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500" dirty="0" smtClean="0">
                <a:latin typeface="Tahoma" panose="020B0604030504040204" pitchFamily="34" charset="0"/>
                <a:ea typeface="Tahoma" panose="020B0604030504040204" pitchFamily="34" charset="0"/>
                <a:cs typeface="Tahoma" panose="020B0604030504040204" pitchFamily="34" charset="0"/>
              </a:rPr>
              <a:t>:</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8" name="Object 15"/>
          <p:cNvGraphicFramePr>
            <a:graphicFrameLocks noChangeAspect="1"/>
          </p:cNvGraphicFramePr>
          <p:nvPr>
            <p:extLst>
              <p:ext uri="{D42A27DB-BD31-4B8C-83A1-F6EECF244321}">
                <p14:modId xmlns:p14="http://schemas.microsoft.com/office/powerpoint/2010/main" val="2426892568"/>
              </p:ext>
            </p:extLst>
          </p:nvPr>
        </p:nvGraphicFramePr>
        <p:xfrm>
          <a:off x="6872495" y="4580931"/>
          <a:ext cx="2225675" cy="449263"/>
        </p:xfrm>
        <a:graphic>
          <a:graphicData uri="http://schemas.openxmlformats.org/presentationml/2006/ole">
            <mc:AlternateContent xmlns:mc="http://schemas.openxmlformats.org/markup-compatibility/2006">
              <mc:Choice xmlns:v="urn:schemas-microsoft-com:vml" Requires="v">
                <p:oleObj spid="_x0000_s8297" name="Equation" r:id="rId7" imgW="1066680" imgH="215640" progId="Equation.3">
                  <p:embed/>
                </p:oleObj>
              </mc:Choice>
              <mc:Fallback>
                <p:oleObj name="Equation" r:id="rId7" imgW="1066680" imgH="215640" progId="Equation.3">
                  <p:embed/>
                  <p:pic>
                    <p:nvPicPr>
                      <p:cNvPr id="9" name="Object 15"/>
                      <p:cNvPicPr>
                        <a:picLocks noChangeAspect="1" noChangeArrowheads="1"/>
                      </p:cNvPicPr>
                      <p:nvPr/>
                    </p:nvPicPr>
                    <p:blipFill>
                      <a:blip r:embed="rId8"/>
                      <a:srcRect/>
                      <a:stretch>
                        <a:fillRect/>
                      </a:stretch>
                    </p:blipFill>
                    <p:spPr bwMode="auto">
                      <a:xfrm>
                        <a:off x="6872495" y="4580931"/>
                        <a:ext cx="2225675" cy="44926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480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8702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Partial molar Gibbs energy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5681034" y="2397786"/>
            <a:ext cx="3206976" cy="4460214"/>
          </a:xfrm>
          <a:prstGeom prst="rect">
            <a:avLst/>
          </a:prstGeom>
          <a:ln w="19050">
            <a:solidFill>
              <a:srgbClr val="FF0000"/>
            </a:solidFill>
          </a:ln>
        </p:spPr>
      </p:pic>
      <p:graphicFrame>
        <p:nvGraphicFramePr>
          <p:cNvPr id="15" name="Object 15"/>
          <p:cNvGraphicFramePr>
            <a:graphicFrameLocks noChangeAspect="1"/>
          </p:cNvGraphicFramePr>
          <p:nvPr>
            <p:extLst/>
          </p:nvPr>
        </p:nvGraphicFramePr>
        <p:xfrm>
          <a:off x="534988" y="946353"/>
          <a:ext cx="3762375" cy="952500"/>
        </p:xfrm>
        <a:graphic>
          <a:graphicData uri="http://schemas.openxmlformats.org/presentationml/2006/ole">
            <mc:AlternateContent xmlns:mc="http://schemas.openxmlformats.org/markup-compatibility/2006">
              <mc:Choice xmlns:v="urn:schemas-microsoft-com:vml" Requires="v">
                <p:oleObj spid="_x0000_s10336" name="Equation" r:id="rId5" imgW="1803240" imgH="457200" progId="Equation.3">
                  <p:embed/>
                </p:oleObj>
              </mc:Choice>
              <mc:Fallback>
                <p:oleObj name="Equation" r:id="rId5" imgW="1803240" imgH="457200" progId="Equation.3">
                  <p:embed/>
                  <p:pic>
                    <p:nvPicPr>
                      <p:cNvPr id="15" name="Object 15"/>
                      <p:cNvPicPr>
                        <a:picLocks noChangeAspect="1" noChangeArrowheads="1"/>
                      </p:cNvPicPr>
                      <p:nvPr/>
                    </p:nvPicPr>
                    <p:blipFill>
                      <a:blip r:embed="rId6"/>
                      <a:srcRect/>
                      <a:stretch>
                        <a:fillRect/>
                      </a:stretch>
                    </p:blipFill>
                    <p:spPr bwMode="auto">
                      <a:xfrm>
                        <a:off x="534988" y="946353"/>
                        <a:ext cx="3762375" cy="952500"/>
                      </a:xfrm>
                      <a:prstGeom prst="rect">
                        <a:avLst/>
                      </a:prstGeom>
                      <a:noFill/>
                      <a:ln>
                        <a:noFill/>
                      </a:ln>
                      <a:effectLst/>
                      <a:extLst/>
                    </p:spPr>
                  </p:pic>
                </p:oleObj>
              </mc:Fallback>
            </mc:AlternateContent>
          </a:graphicData>
        </a:graphic>
      </p:graphicFrame>
      <p:sp>
        <p:nvSpPr>
          <p:cNvPr id="17" name="Text Box 3"/>
          <p:cNvSpPr txBox="1">
            <a:spLocks noChangeArrowheads="1"/>
          </p:cNvSpPr>
          <p:nvPr/>
        </p:nvSpPr>
        <p:spPr bwMode="auto">
          <a:xfrm>
            <a:off x="4137154" y="941839"/>
            <a:ext cx="500684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Variation of the molar Gibbs energy for an ideal gas (pure)</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Down Arrow 3"/>
          <p:cNvSpPr/>
          <p:nvPr/>
        </p:nvSpPr>
        <p:spPr bwMode="auto">
          <a:xfrm>
            <a:off x="6051884" y="1853490"/>
            <a:ext cx="409074" cy="444542"/>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 name="Text Box 3"/>
          <p:cNvSpPr txBox="1">
            <a:spLocks noChangeArrowheads="1"/>
          </p:cNvSpPr>
          <p:nvPr/>
        </p:nvSpPr>
        <p:spPr bwMode="auto">
          <a:xfrm>
            <a:off x="6640577" y="1790348"/>
            <a:ext cx="1769497"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500" dirty="0" smtClean="0">
                <a:latin typeface="Tahoma" panose="020B0604030504040204" pitchFamily="34" charset="0"/>
                <a:ea typeface="Tahoma" panose="020B0604030504040204" pitchFamily="34" charset="0"/>
                <a:cs typeface="Tahoma" panose="020B0604030504040204" pitchFamily="34" charset="0"/>
              </a:rPr>
              <a:t>derivation</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7"/>
          <a:stretch>
            <a:fillRect/>
          </a:stretch>
        </p:blipFill>
        <p:spPr>
          <a:xfrm>
            <a:off x="351690" y="2937231"/>
            <a:ext cx="3785464" cy="1155418"/>
          </a:xfrm>
          <a:prstGeom prst="rect">
            <a:avLst/>
          </a:prstGeom>
        </p:spPr>
      </p:pic>
      <p:sp>
        <p:nvSpPr>
          <p:cNvPr id="21" name="Text Box 3"/>
          <p:cNvSpPr txBox="1">
            <a:spLocks noChangeArrowheads="1"/>
          </p:cNvSpPr>
          <p:nvPr/>
        </p:nvSpPr>
        <p:spPr bwMode="auto">
          <a:xfrm>
            <a:off x="462124" y="1939535"/>
            <a:ext cx="500684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p</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f</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pressure of interest</a:t>
            </a:r>
          </a:p>
          <a:p>
            <a:r>
              <a:rPr lang="it-IT" altLang="en-US" sz="2400" dirty="0" smtClean="0">
                <a:latin typeface="Tahoma" panose="020B0604030504040204" pitchFamily="34" charset="0"/>
                <a:ea typeface="Tahoma" panose="020B0604030504040204" pitchFamily="34" charset="0"/>
                <a:cs typeface="Tahoma" panose="020B0604030504040204" pitchFamily="34" charset="0"/>
              </a:rPr>
              <a:t>p</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i</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standard pressure (p</a:t>
            </a:r>
            <a:r>
              <a:rPr lang="it-IT"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 bar)</a:t>
            </a:r>
            <a:endParaRPr lang="it-IT" alt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 Box 3"/>
          <p:cNvSpPr txBox="1">
            <a:spLocks noChangeArrowheads="1"/>
          </p:cNvSpPr>
          <p:nvPr/>
        </p:nvSpPr>
        <p:spPr bwMode="auto">
          <a:xfrm>
            <a:off x="394591" y="4092649"/>
            <a:ext cx="50068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For a mixture of ideal gases:</a:t>
            </a:r>
          </a:p>
          <a:p>
            <a:r>
              <a:rPr lang="it-IT" altLang="en-US" sz="2400" dirty="0" smtClean="0">
                <a:latin typeface="Tahoma" panose="020B0604030504040204" pitchFamily="34" charset="0"/>
                <a:ea typeface="Tahoma" panose="020B0604030504040204" pitchFamily="34" charset="0"/>
                <a:cs typeface="Tahoma" panose="020B0604030504040204" pitchFamily="34" charset="0"/>
              </a:rPr>
              <a:t>p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partial pressure</a:t>
            </a:r>
          </a:p>
          <a:p>
            <a:r>
              <a:rPr lang="it-IT" altLang="en-US" sz="2400" dirty="0" smtClean="0">
                <a:latin typeface="Tahoma" panose="020B0604030504040204" pitchFamily="34" charset="0"/>
                <a:ea typeface="Tahoma" panose="020B0604030504040204" pitchFamily="34" charset="0"/>
                <a:cs typeface="Tahoma" panose="020B0604030504040204" pitchFamily="34" charset="0"/>
              </a:rPr>
              <a:t>G</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m</a:t>
            </a:r>
            <a:r>
              <a:rPr lang="it-IT" altLang="en-US" sz="2400" dirty="0" smtClean="0">
                <a:latin typeface="Tahoma" panose="020B0604030504040204" pitchFamily="34" charset="0"/>
                <a:ea typeface="Tahoma" panose="020B0604030504040204" pitchFamily="34" charset="0"/>
                <a:cs typeface="Tahoma" panose="020B0604030504040204" pitchFamily="34" charset="0"/>
              </a:rPr>
              <a:t> </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partial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molar Gibbs energy</a:t>
            </a:r>
            <a:endParaRPr lang="it-IT" alt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8"/>
          <a:stretch>
            <a:fillRect/>
          </a:stretch>
        </p:blipFill>
        <p:spPr>
          <a:xfrm>
            <a:off x="119063" y="5475376"/>
            <a:ext cx="2015689" cy="1031922"/>
          </a:xfrm>
          <a:prstGeom prst="rect">
            <a:avLst/>
          </a:prstGeom>
        </p:spPr>
      </p:pic>
      <p:graphicFrame>
        <p:nvGraphicFramePr>
          <p:cNvPr id="13" name="Object 15"/>
          <p:cNvGraphicFramePr>
            <a:graphicFrameLocks noChangeAspect="1"/>
          </p:cNvGraphicFramePr>
          <p:nvPr>
            <p:extLst>
              <p:ext uri="{D42A27DB-BD31-4B8C-83A1-F6EECF244321}">
                <p14:modId xmlns:p14="http://schemas.microsoft.com/office/powerpoint/2010/main" val="1126223754"/>
              </p:ext>
            </p:extLst>
          </p:nvPr>
        </p:nvGraphicFramePr>
        <p:xfrm>
          <a:off x="2751899" y="5674498"/>
          <a:ext cx="2649538" cy="528638"/>
        </p:xfrm>
        <a:graphic>
          <a:graphicData uri="http://schemas.openxmlformats.org/presentationml/2006/ole">
            <mc:AlternateContent xmlns:mc="http://schemas.openxmlformats.org/markup-compatibility/2006">
              <mc:Choice xmlns:v="urn:schemas-microsoft-com:vml" Requires="v">
                <p:oleObj spid="_x0000_s10337" name="Equation" r:id="rId9" imgW="1269720" imgH="253800" progId="Equation.3">
                  <p:embed/>
                </p:oleObj>
              </mc:Choice>
              <mc:Fallback>
                <p:oleObj name="Equation" r:id="rId9" imgW="1269720" imgH="253800" progId="Equation.3">
                  <p:embed/>
                  <p:pic>
                    <p:nvPicPr>
                      <p:cNvPr id="15" name="Object 15"/>
                      <p:cNvPicPr>
                        <a:picLocks noChangeAspect="1" noChangeArrowheads="1"/>
                      </p:cNvPicPr>
                      <p:nvPr/>
                    </p:nvPicPr>
                    <p:blipFill>
                      <a:blip r:embed="rId10"/>
                      <a:srcRect/>
                      <a:stretch>
                        <a:fillRect/>
                      </a:stretch>
                    </p:blipFill>
                    <p:spPr bwMode="auto">
                      <a:xfrm>
                        <a:off x="2751899" y="5674498"/>
                        <a:ext cx="2649538" cy="528638"/>
                      </a:xfrm>
                      <a:prstGeom prst="rect">
                        <a:avLst/>
                      </a:prstGeom>
                      <a:noFill/>
                      <a:ln>
                        <a:noFill/>
                      </a:ln>
                      <a:effectLst/>
                      <a:extLst/>
                    </p:spPr>
                  </p:pic>
                </p:oleObj>
              </mc:Fallback>
            </mc:AlternateContent>
          </a:graphicData>
        </a:graphic>
      </p:graphicFrame>
      <p:sp>
        <p:nvSpPr>
          <p:cNvPr id="14" name="Down Arrow 13"/>
          <p:cNvSpPr/>
          <p:nvPr/>
        </p:nvSpPr>
        <p:spPr bwMode="auto">
          <a:xfrm rot="16200000">
            <a:off x="2219059" y="5754576"/>
            <a:ext cx="409074" cy="444542"/>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p:nvPr/>
        </p:nvSpPr>
        <p:spPr>
          <a:xfrm>
            <a:off x="1793094" y="6399652"/>
            <a:ext cx="3748142" cy="369332"/>
          </a:xfrm>
          <a:prstGeom prst="rect">
            <a:avLst/>
          </a:prstGeom>
        </p:spPr>
        <p:txBody>
          <a:bodyPr wrap="none">
            <a:spAutoFit/>
          </a:bodyPr>
          <a:lstStyle/>
          <a:p>
            <a:r>
              <a:rPr lang="it-IT" alt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NB: in most text </a:t>
            </a:r>
            <a:r>
              <a:rPr lang="it-IT" altLang="en-US"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is replaced by </a:t>
            </a:r>
            <a:endParaRPr lang="en-US" dirty="0"/>
          </a:p>
        </p:txBody>
      </p:sp>
    </p:spTree>
    <p:extLst>
      <p:ext uri="{BB962C8B-B14F-4D97-AF65-F5344CB8AC3E}">
        <p14:creationId xmlns:p14="http://schemas.microsoft.com/office/powerpoint/2010/main" val="237690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14" grpId="0" animBg="1"/>
      <p:bldP spid="14" grpId="1"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101947"/>
            <a:ext cx="8905875" cy="1325563"/>
          </a:xfrm>
        </p:spPr>
        <p:txBody>
          <a:bodyPr/>
          <a:lstStyle/>
          <a:p>
            <a:pPr eaLnBrk="1" hangingPunct="1"/>
            <a:r>
              <a:rPr lang="it-IT" altLang="en-US" sz="3300" dirty="0">
                <a:solidFill>
                  <a:srgbClr val="3333FF"/>
                </a:solidFill>
                <a:latin typeface="Tahoma" panose="020B0604030504040204" pitchFamily="34" charset="0"/>
                <a:cs typeface="Tahoma" panose="020B0604030504040204" pitchFamily="34" charset="0"/>
              </a:rPr>
              <a:t>Fundamental equations of chemical </a:t>
            </a:r>
            <a:r>
              <a:rPr lang="it-IT" altLang="en-US" sz="3300" dirty="0" smtClean="0">
                <a:solidFill>
                  <a:srgbClr val="3333FF"/>
                </a:solidFill>
                <a:latin typeface="Tahoma" panose="020B0604030504040204" pitchFamily="34" charset="0"/>
                <a:cs typeface="Tahoma" panose="020B0604030504040204" pitchFamily="34" charset="0"/>
              </a:rPr>
              <a:t>thermodynamics</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13927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 Box 3"/>
          <p:cNvSpPr txBox="1">
            <a:spLocks noChangeArrowheads="1"/>
          </p:cNvSpPr>
          <p:nvPr/>
        </p:nvSpPr>
        <p:spPr bwMode="auto">
          <a:xfrm>
            <a:off x="1865649" y="1666311"/>
            <a:ext cx="500684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for a pure substance</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396714650"/>
              </p:ext>
            </p:extLst>
          </p:nvPr>
        </p:nvGraphicFramePr>
        <p:xfrm>
          <a:off x="534988" y="1717964"/>
          <a:ext cx="1985963" cy="398462"/>
        </p:xfrm>
        <a:graphic>
          <a:graphicData uri="http://schemas.openxmlformats.org/presentationml/2006/ole">
            <mc:AlternateContent xmlns:mc="http://schemas.openxmlformats.org/markup-compatibility/2006">
              <mc:Choice xmlns:v="urn:schemas-microsoft-com:vml" Requires="v">
                <p:oleObj spid="_x0000_s12520" name="Equation" r:id="rId4" imgW="1015920" imgH="203040" progId="Equation.3">
                  <p:embed/>
                </p:oleObj>
              </mc:Choice>
              <mc:Fallback>
                <p:oleObj name="Equation" r:id="rId4" imgW="1015920" imgH="203040" progId="Equation.3">
                  <p:embed/>
                  <p:pic>
                    <p:nvPicPr>
                      <p:cNvPr id="16" name="Object 15"/>
                      <p:cNvPicPr>
                        <a:picLocks noChangeAspect="1" noChangeArrowheads="1"/>
                      </p:cNvPicPr>
                      <p:nvPr/>
                    </p:nvPicPr>
                    <p:blipFill>
                      <a:blip r:embed="rId5"/>
                      <a:srcRect/>
                      <a:stretch>
                        <a:fillRect/>
                      </a:stretch>
                    </p:blipFill>
                    <p:spPr bwMode="auto">
                      <a:xfrm>
                        <a:off x="534988" y="1717964"/>
                        <a:ext cx="1985963" cy="398462"/>
                      </a:xfrm>
                      <a:prstGeom prst="rect">
                        <a:avLst/>
                      </a:prstGeom>
                      <a:noFill/>
                      <a:ln>
                        <a:noFill/>
                      </a:ln>
                      <a:effectLst/>
                      <a:extLst/>
                    </p:spPr>
                  </p:pic>
                </p:oleObj>
              </mc:Fallback>
            </mc:AlternateContent>
          </a:graphicData>
        </a:graphic>
      </p:graphicFrame>
      <p:graphicFrame>
        <p:nvGraphicFramePr>
          <p:cNvPr id="18" name="Object 15"/>
          <p:cNvGraphicFramePr>
            <a:graphicFrameLocks noChangeAspect="1"/>
          </p:cNvGraphicFramePr>
          <p:nvPr>
            <p:extLst>
              <p:ext uri="{D42A27DB-BD31-4B8C-83A1-F6EECF244321}">
                <p14:modId xmlns:p14="http://schemas.microsoft.com/office/powerpoint/2010/main" val="4121520739"/>
              </p:ext>
            </p:extLst>
          </p:nvPr>
        </p:nvGraphicFramePr>
        <p:xfrm>
          <a:off x="4369072" y="2738064"/>
          <a:ext cx="1854200" cy="898525"/>
        </p:xfrm>
        <a:graphic>
          <a:graphicData uri="http://schemas.openxmlformats.org/presentationml/2006/ole">
            <mc:AlternateContent xmlns:mc="http://schemas.openxmlformats.org/markup-compatibility/2006">
              <mc:Choice xmlns:v="urn:schemas-microsoft-com:vml" Requires="v">
                <p:oleObj spid="_x0000_s12521" name="Equation" r:id="rId6" imgW="888840" imgH="431640" progId="Equation.3">
                  <p:embed/>
                </p:oleObj>
              </mc:Choice>
              <mc:Fallback>
                <p:oleObj name="Equation" r:id="rId6" imgW="888840" imgH="431640" progId="Equation.3">
                  <p:embed/>
                  <p:pic>
                    <p:nvPicPr>
                      <p:cNvPr id="18" name="Object 15"/>
                      <p:cNvPicPr>
                        <a:picLocks noChangeAspect="1" noChangeArrowheads="1"/>
                      </p:cNvPicPr>
                      <p:nvPr/>
                    </p:nvPicPr>
                    <p:blipFill>
                      <a:blip r:embed="rId7"/>
                      <a:srcRect/>
                      <a:stretch>
                        <a:fillRect/>
                      </a:stretch>
                    </p:blipFill>
                    <p:spPr bwMode="auto">
                      <a:xfrm>
                        <a:off x="4369072" y="2738064"/>
                        <a:ext cx="1854200" cy="898525"/>
                      </a:xfrm>
                      <a:prstGeom prst="rect">
                        <a:avLst/>
                      </a:prstGeom>
                      <a:noFill/>
                      <a:ln>
                        <a:noFill/>
                      </a:ln>
                      <a:effectLst/>
                      <a:extLst/>
                    </p:spPr>
                  </p:pic>
                </p:oleObj>
              </mc:Fallback>
            </mc:AlternateContent>
          </a:graphicData>
        </a:graphic>
      </p:graphicFrame>
      <p:sp>
        <p:nvSpPr>
          <p:cNvPr id="19" name="Text Box 3"/>
          <p:cNvSpPr txBox="1">
            <a:spLocks noChangeArrowheads="1"/>
          </p:cNvSpPr>
          <p:nvPr/>
        </p:nvSpPr>
        <p:spPr bwMode="auto">
          <a:xfrm>
            <a:off x="119063" y="2204565"/>
            <a:ext cx="890587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How does it modify for a solution of components A, B, ...Z?</a:t>
            </a:r>
          </a:p>
        </p:txBody>
      </p:sp>
      <p:graphicFrame>
        <p:nvGraphicFramePr>
          <p:cNvPr id="23" name="Object 15"/>
          <p:cNvGraphicFramePr>
            <a:graphicFrameLocks noChangeAspect="1"/>
          </p:cNvGraphicFramePr>
          <p:nvPr>
            <p:extLst>
              <p:ext uri="{D42A27DB-BD31-4B8C-83A1-F6EECF244321}">
                <p14:modId xmlns:p14="http://schemas.microsoft.com/office/powerpoint/2010/main" val="312478633"/>
              </p:ext>
            </p:extLst>
          </p:nvPr>
        </p:nvGraphicFramePr>
        <p:xfrm>
          <a:off x="487699" y="2657896"/>
          <a:ext cx="2755900" cy="1058862"/>
        </p:xfrm>
        <a:graphic>
          <a:graphicData uri="http://schemas.openxmlformats.org/presentationml/2006/ole">
            <mc:AlternateContent xmlns:mc="http://schemas.openxmlformats.org/markup-compatibility/2006">
              <mc:Choice xmlns:v="urn:schemas-microsoft-com:vml" Requires="v">
                <p:oleObj spid="_x0000_s12522" name="Equation" r:id="rId8" imgW="1320480" imgH="507960" progId="Equation.3">
                  <p:embed/>
                </p:oleObj>
              </mc:Choice>
              <mc:Fallback>
                <p:oleObj name="Equation" r:id="rId8" imgW="1320480" imgH="507960" progId="Equation.3">
                  <p:embed/>
                  <p:pic>
                    <p:nvPicPr>
                      <p:cNvPr id="23" name="Object 15"/>
                      <p:cNvPicPr>
                        <a:picLocks noChangeAspect="1" noChangeArrowheads="1"/>
                      </p:cNvPicPr>
                      <p:nvPr/>
                    </p:nvPicPr>
                    <p:blipFill>
                      <a:blip r:embed="rId9"/>
                      <a:srcRect/>
                      <a:stretch>
                        <a:fillRect/>
                      </a:stretch>
                    </p:blipFill>
                    <p:spPr bwMode="auto">
                      <a:xfrm>
                        <a:off x="487699" y="2657896"/>
                        <a:ext cx="2755900" cy="1058862"/>
                      </a:xfrm>
                      <a:prstGeom prst="rect">
                        <a:avLst/>
                      </a:prstGeom>
                      <a:noFill/>
                      <a:ln>
                        <a:noFill/>
                      </a:ln>
                      <a:effectLst/>
                      <a:extLst/>
                    </p:spPr>
                  </p:pic>
                </p:oleObj>
              </mc:Fallback>
            </mc:AlternateContent>
          </a:graphicData>
        </a:graphic>
      </p:graphicFrame>
      <p:sp>
        <p:nvSpPr>
          <p:cNvPr id="24" name="Down Arrow 23"/>
          <p:cNvSpPr/>
          <p:nvPr/>
        </p:nvSpPr>
        <p:spPr bwMode="auto">
          <a:xfrm rot="16200000">
            <a:off x="3601798" y="2965055"/>
            <a:ext cx="409074" cy="444542"/>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5" name="Object 15"/>
          <p:cNvGraphicFramePr>
            <a:graphicFrameLocks noChangeAspect="1"/>
          </p:cNvGraphicFramePr>
          <p:nvPr>
            <p:extLst>
              <p:ext uri="{D42A27DB-BD31-4B8C-83A1-F6EECF244321}">
                <p14:modId xmlns:p14="http://schemas.microsoft.com/office/powerpoint/2010/main" val="3369038301"/>
              </p:ext>
            </p:extLst>
          </p:nvPr>
        </p:nvGraphicFramePr>
        <p:xfrm>
          <a:off x="2647428" y="3568664"/>
          <a:ext cx="3443288" cy="898525"/>
        </p:xfrm>
        <a:graphic>
          <a:graphicData uri="http://schemas.openxmlformats.org/presentationml/2006/ole">
            <mc:AlternateContent xmlns:mc="http://schemas.openxmlformats.org/markup-compatibility/2006">
              <mc:Choice xmlns:v="urn:schemas-microsoft-com:vml" Requires="v">
                <p:oleObj spid="_x0000_s12523" name="Equation" r:id="rId10" imgW="1650960" imgH="431640" progId="Equation.3">
                  <p:embed/>
                </p:oleObj>
              </mc:Choice>
              <mc:Fallback>
                <p:oleObj name="Equation" r:id="rId10" imgW="1650960" imgH="431640" progId="Equation.3">
                  <p:embed/>
                  <p:pic>
                    <p:nvPicPr>
                      <p:cNvPr id="25" name="Object 15"/>
                      <p:cNvPicPr>
                        <a:picLocks noChangeAspect="1" noChangeArrowheads="1"/>
                      </p:cNvPicPr>
                      <p:nvPr/>
                    </p:nvPicPr>
                    <p:blipFill>
                      <a:blip r:embed="rId11"/>
                      <a:srcRect/>
                      <a:stretch>
                        <a:fillRect/>
                      </a:stretch>
                    </p:blipFill>
                    <p:spPr bwMode="auto">
                      <a:xfrm>
                        <a:off x="2647428" y="3568664"/>
                        <a:ext cx="3443288" cy="898525"/>
                      </a:xfrm>
                      <a:prstGeom prst="rect">
                        <a:avLst/>
                      </a:prstGeom>
                      <a:noFill/>
                      <a:ln>
                        <a:noFill/>
                      </a:ln>
                      <a:effectLst/>
                      <a:extLst/>
                    </p:spPr>
                  </p:pic>
                </p:oleObj>
              </mc:Fallback>
            </mc:AlternateContent>
          </a:graphicData>
        </a:graphic>
      </p:graphicFrame>
      <p:sp>
        <p:nvSpPr>
          <p:cNvPr id="26" name="Text Box 3"/>
          <p:cNvSpPr txBox="1">
            <a:spLocks noChangeArrowheads="1"/>
          </p:cNvSpPr>
          <p:nvPr/>
        </p:nvSpPr>
        <p:spPr bwMode="auto">
          <a:xfrm>
            <a:off x="2746810" y="4588150"/>
            <a:ext cx="3244524"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At constant T and P:</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7" name="Object 15"/>
          <p:cNvGraphicFramePr>
            <a:graphicFrameLocks noChangeAspect="1"/>
          </p:cNvGraphicFramePr>
          <p:nvPr>
            <p:extLst>
              <p:ext uri="{D42A27DB-BD31-4B8C-83A1-F6EECF244321}">
                <p14:modId xmlns:p14="http://schemas.microsoft.com/office/powerpoint/2010/main" val="1997001756"/>
              </p:ext>
            </p:extLst>
          </p:nvPr>
        </p:nvGraphicFramePr>
        <p:xfrm>
          <a:off x="2148681" y="5284090"/>
          <a:ext cx="4846638" cy="898525"/>
        </p:xfrm>
        <a:graphic>
          <a:graphicData uri="http://schemas.openxmlformats.org/presentationml/2006/ole">
            <mc:AlternateContent xmlns:mc="http://schemas.openxmlformats.org/markup-compatibility/2006">
              <mc:Choice xmlns:v="urn:schemas-microsoft-com:vml" Requires="v">
                <p:oleObj spid="_x0000_s12524" name="Equation" r:id="rId12" imgW="2323800" imgH="431640" progId="Equation.3">
                  <p:embed/>
                </p:oleObj>
              </mc:Choice>
              <mc:Fallback>
                <p:oleObj name="Equation" r:id="rId12" imgW="2323800" imgH="431640" progId="Equation.3">
                  <p:embed/>
                  <p:pic>
                    <p:nvPicPr>
                      <p:cNvPr id="27" name="Object 15"/>
                      <p:cNvPicPr>
                        <a:picLocks noChangeAspect="1" noChangeArrowheads="1"/>
                      </p:cNvPicPr>
                      <p:nvPr/>
                    </p:nvPicPr>
                    <p:blipFill>
                      <a:blip r:embed="rId13"/>
                      <a:srcRect/>
                      <a:stretch>
                        <a:fillRect/>
                      </a:stretch>
                    </p:blipFill>
                    <p:spPr bwMode="auto">
                      <a:xfrm>
                        <a:off x="2148681" y="5284090"/>
                        <a:ext cx="4846638" cy="8985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179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36448"/>
            <a:ext cx="8905875" cy="132556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The thermodynamics of mixing</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5492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 Box 3"/>
          <p:cNvSpPr txBox="1">
            <a:spLocks noChangeArrowheads="1"/>
          </p:cNvSpPr>
          <p:nvPr/>
        </p:nvSpPr>
        <p:spPr bwMode="auto">
          <a:xfrm>
            <a:off x="347240" y="723256"/>
            <a:ext cx="809818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Gases mix spontaneusly, but how can it be demonstrated thermodynamically?</a:t>
            </a:r>
          </a:p>
        </p:txBody>
      </p:sp>
      <p:graphicFrame>
        <p:nvGraphicFramePr>
          <p:cNvPr id="15" name="Object 15"/>
          <p:cNvGraphicFramePr>
            <a:graphicFrameLocks noChangeAspect="1"/>
          </p:cNvGraphicFramePr>
          <p:nvPr>
            <p:extLst>
              <p:ext uri="{D42A27DB-BD31-4B8C-83A1-F6EECF244321}">
                <p14:modId xmlns:p14="http://schemas.microsoft.com/office/powerpoint/2010/main" val="3616284606"/>
              </p:ext>
            </p:extLst>
          </p:nvPr>
        </p:nvGraphicFramePr>
        <p:xfrm>
          <a:off x="3610169" y="1650069"/>
          <a:ext cx="1006475" cy="371475"/>
        </p:xfrm>
        <a:graphic>
          <a:graphicData uri="http://schemas.openxmlformats.org/presentationml/2006/ole">
            <mc:AlternateContent xmlns:mc="http://schemas.openxmlformats.org/markup-compatibility/2006">
              <mc:Choice xmlns:v="urn:schemas-microsoft-com:vml" Requires="v">
                <p:oleObj spid="_x0000_s14653" name="Equation" r:id="rId4" imgW="482400" imgH="177480" progId="Equation.3">
                  <p:embed/>
                </p:oleObj>
              </mc:Choice>
              <mc:Fallback>
                <p:oleObj name="Equation" r:id="rId4" imgW="482400" imgH="177480" progId="Equation.3">
                  <p:embed/>
                  <p:pic>
                    <p:nvPicPr>
                      <p:cNvPr id="15" name="Object 15"/>
                      <p:cNvPicPr>
                        <a:picLocks noChangeAspect="1" noChangeArrowheads="1"/>
                      </p:cNvPicPr>
                      <p:nvPr/>
                    </p:nvPicPr>
                    <p:blipFill>
                      <a:blip r:embed="rId5"/>
                      <a:srcRect/>
                      <a:stretch>
                        <a:fillRect/>
                      </a:stretch>
                    </p:blipFill>
                    <p:spPr bwMode="auto">
                      <a:xfrm>
                        <a:off x="3610169" y="1650069"/>
                        <a:ext cx="1006475" cy="371475"/>
                      </a:xfrm>
                      <a:prstGeom prst="rect">
                        <a:avLst/>
                      </a:prstGeom>
                      <a:noFill/>
                      <a:ln>
                        <a:noFill/>
                      </a:ln>
                      <a:effectLst/>
                      <a:extLst/>
                    </p:spPr>
                  </p:pic>
                </p:oleObj>
              </mc:Fallback>
            </mc:AlternateContent>
          </a:graphicData>
        </a:graphic>
      </p:graphicFrame>
      <p:sp>
        <p:nvSpPr>
          <p:cNvPr id="16" name="Text Box 3"/>
          <p:cNvSpPr txBox="1">
            <a:spLocks noChangeArrowheads="1"/>
          </p:cNvSpPr>
          <p:nvPr/>
        </p:nvSpPr>
        <p:spPr bwMode="auto">
          <a:xfrm>
            <a:off x="64199" y="1569204"/>
            <a:ext cx="3641317"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Spontaneity criterium: </a:t>
            </a:r>
          </a:p>
        </p:txBody>
      </p:sp>
      <p:sp>
        <p:nvSpPr>
          <p:cNvPr id="19" name="Text Box 3"/>
          <p:cNvSpPr txBox="1">
            <a:spLocks noChangeArrowheads="1"/>
          </p:cNvSpPr>
          <p:nvPr/>
        </p:nvSpPr>
        <p:spPr bwMode="auto">
          <a:xfrm>
            <a:off x="104175" y="2030432"/>
            <a:ext cx="902493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Given two ideal gases A (n</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A</a:t>
            </a:r>
            <a:r>
              <a:rPr lang="it-IT" altLang="en-US" sz="2400" dirty="0" smtClean="0">
                <a:latin typeface="Tahoma" panose="020B0604030504040204" pitchFamily="34" charset="0"/>
                <a:ea typeface="Tahoma" panose="020B0604030504040204" pitchFamily="34" charset="0"/>
                <a:cs typeface="Tahoma" panose="020B0604030504040204" pitchFamily="34" charset="0"/>
              </a:rPr>
              <a:t> moles) and B </a:t>
            </a:r>
            <a:r>
              <a:rPr lang="it-IT" altLang="en-US" sz="2400" dirty="0">
                <a:latin typeface="Tahoma" panose="020B0604030504040204" pitchFamily="34" charset="0"/>
                <a:ea typeface="Tahoma" panose="020B0604030504040204" pitchFamily="34" charset="0"/>
                <a:cs typeface="Tahoma" panose="020B0604030504040204" pitchFamily="34" charset="0"/>
              </a:rPr>
              <a:t>(</a:t>
            </a:r>
            <a:r>
              <a:rPr lang="it-IT" altLang="en-US" sz="2400" dirty="0" smtClean="0">
                <a:latin typeface="Tahoma" panose="020B0604030504040204" pitchFamily="34" charset="0"/>
                <a:ea typeface="Tahoma" panose="020B0604030504040204" pitchFamily="34" charset="0"/>
                <a:cs typeface="Tahoma" panose="020B0604030504040204" pitchFamily="34" charset="0"/>
              </a:rPr>
              <a:t>n</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B</a:t>
            </a:r>
            <a:r>
              <a:rPr lang="it-IT" altLang="en-US" sz="2400" dirty="0" smtClean="0">
                <a:latin typeface="Tahoma" panose="020B0604030504040204" pitchFamily="34" charset="0"/>
                <a:ea typeface="Tahoma" panose="020B0604030504040204" pitchFamily="34" charset="0"/>
                <a:cs typeface="Tahoma" panose="020B0604030504040204" pitchFamily="34" charset="0"/>
              </a:rPr>
              <a:t> </a:t>
            </a:r>
            <a:r>
              <a:rPr lang="it-IT" altLang="en-US" sz="2400" dirty="0">
                <a:latin typeface="Tahoma" panose="020B0604030504040204" pitchFamily="34" charset="0"/>
                <a:ea typeface="Tahoma" panose="020B0604030504040204" pitchFamily="34" charset="0"/>
                <a:cs typeface="Tahoma" panose="020B0604030504040204" pitchFamily="34" charset="0"/>
              </a:rPr>
              <a:t>moles) </a:t>
            </a:r>
            <a:r>
              <a:rPr lang="it-IT" altLang="en-US" sz="2400" dirty="0" smtClean="0">
                <a:latin typeface="Tahoma" panose="020B0604030504040204" pitchFamily="34" charset="0"/>
                <a:ea typeface="Tahoma" panose="020B0604030504040204" pitchFamily="34" charset="0"/>
                <a:cs typeface="Tahoma" panose="020B0604030504040204" pitchFamily="34" charset="0"/>
              </a:rPr>
              <a:t>at the same T and p, initially separated, the G of the system is:</a:t>
            </a:r>
          </a:p>
        </p:txBody>
      </p:sp>
      <p:graphicFrame>
        <p:nvGraphicFramePr>
          <p:cNvPr id="20" name="Object 15"/>
          <p:cNvGraphicFramePr>
            <a:graphicFrameLocks noChangeAspect="1"/>
          </p:cNvGraphicFramePr>
          <p:nvPr>
            <p:extLst>
              <p:ext uri="{D42A27DB-BD31-4B8C-83A1-F6EECF244321}">
                <p14:modId xmlns:p14="http://schemas.microsoft.com/office/powerpoint/2010/main" val="3250190864"/>
              </p:ext>
            </p:extLst>
          </p:nvPr>
        </p:nvGraphicFramePr>
        <p:xfrm>
          <a:off x="334181" y="2979399"/>
          <a:ext cx="2306638" cy="476250"/>
        </p:xfrm>
        <a:graphic>
          <a:graphicData uri="http://schemas.openxmlformats.org/presentationml/2006/ole">
            <mc:AlternateContent xmlns:mc="http://schemas.openxmlformats.org/markup-compatibility/2006">
              <mc:Choice xmlns:v="urn:schemas-microsoft-com:vml" Requires="v">
                <p:oleObj spid="_x0000_s14654" name="Equation" r:id="rId6" imgW="1104840" imgH="228600" progId="Equation.3">
                  <p:embed/>
                </p:oleObj>
              </mc:Choice>
              <mc:Fallback>
                <p:oleObj name="Equation" r:id="rId6" imgW="1104840" imgH="228600" progId="Equation.3">
                  <p:embed/>
                  <p:pic>
                    <p:nvPicPr>
                      <p:cNvPr id="20" name="Object 15"/>
                      <p:cNvPicPr>
                        <a:picLocks noChangeAspect="1" noChangeArrowheads="1"/>
                      </p:cNvPicPr>
                      <p:nvPr/>
                    </p:nvPicPr>
                    <p:blipFill>
                      <a:blip r:embed="rId7"/>
                      <a:srcRect/>
                      <a:stretch>
                        <a:fillRect/>
                      </a:stretch>
                    </p:blipFill>
                    <p:spPr bwMode="auto">
                      <a:xfrm>
                        <a:off x="334181" y="2979399"/>
                        <a:ext cx="2306638" cy="476250"/>
                      </a:xfrm>
                      <a:prstGeom prst="rect">
                        <a:avLst/>
                      </a:prstGeom>
                      <a:noFill/>
                      <a:ln>
                        <a:noFill/>
                      </a:ln>
                      <a:effectLst/>
                      <a:extLst/>
                    </p:spPr>
                  </p:pic>
                </p:oleObj>
              </mc:Fallback>
            </mc:AlternateContent>
          </a:graphicData>
        </a:graphic>
      </p:graphicFrame>
      <p:graphicFrame>
        <p:nvGraphicFramePr>
          <p:cNvPr id="21" name="Object 15"/>
          <p:cNvGraphicFramePr>
            <a:graphicFrameLocks noChangeAspect="1"/>
          </p:cNvGraphicFramePr>
          <p:nvPr>
            <p:extLst>
              <p:ext uri="{D42A27DB-BD31-4B8C-83A1-F6EECF244321}">
                <p14:modId xmlns:p14="http://schemas.microsoft.com/office/powerpoint/2010/main" val="178232417"/>
              </p:ext>
            </p:extLst>
          </p:nvPr>
        </p:nvGraphicFramePr>
        <p:xfrm>
          <a:off x="3258777" y="2836793"/>
          <a:ext cx="2517775" cy="449262"/>
        </p:xfrm>
        <a:graphic>
          <a:graphicData uri="http://schemas.openxmlformats.org/presentationml/2006/ole">
            <mc:AlternateContent xmlns:mc="http://schemas.openxmlformats.org/markup-compatibility/2006">
              <mc:Choice xmlns:v="urn:schemas-microsoft-com:vml" Requires="v">
                <p:oleObj spid="_x0000_s14655" name="Equation" r:id="rId8" imgW="1206360" imgH="215640" progId="Equation.3">
                  <p:embed/>
                </p:oleObj>
              </mc:Choice>
              <mc:Fallback>
                <p:oleObj name="Equation" r:id="rId8" imgW="1206360" imgH="215640" progId="Equation.3">
                  <p:embed/>
                  <p:pic>
                    <p:nvPicPr>
                      <p:cNvPr id="21" name="Object 15"/>
                      <p:cNvPicPr>
                        <a:picLocks noChangeAspect="1" noChangeArrowheads="1"/>
                      </p:cNvPicPr>
                      <p:nvPr/>
                    </p:nvPicPr>
                    <p:blipFill>
                      <a:blip r:embed="rId9"/>
                      <a:srcRect/>
                      <a:stretch>
                        <a:fillRect/>
                      </a:stretch>
                    </p:blipFill>
                    <p:spPr bwMode="auto">
                      <a:xfrm>
                        <a:off x="3258777" y="2836793"/>
                        <a:ext cx="2517775" cy="449262"/>
                      </a:xfrm>
                      <a:prstGeom prst="rect">
                        <a:avLst/>
                      </a:prstGeom>
                      <a:noFill/>
                      <a:ln>
                        <a:noFill/>
                      </a:ln>
                      <a:effectLst/>
                      <a:extLst/>
                    </p:spPr>
                  </p:pic>
                </p:oleObj>
              </mc:Fallback>
            </mc:AlternateContent>
          </a:graphicData>
        </a:graphic>
      </p:graphicFrame>
      <p:graphicFrame>
        <p:nvGraphicFramePr>
          <p:cNvPr id="22" name="Object 15"/>
          <p:cNvGraphicFramePr>
            <a:graphicFrameLocks noChangeAspect="1"/>
          </p:cNvGraphicFramePr>
          <p:nvPr>
            <p:extLst>
              <p:ext uri="{D42A27DB-BD31-4B8C-83A1-F6EECF244321}">
                <p14:modId xmlns:p14="http://schemas.microsoft.com/office/powerpoint/2010/main" val="1974156085"/>
              </p:ext>
            </p:extLst>
          </p:nvPr>
        </p:nvGraphicFramePr>
        <p:xfrm>
          <a:off x="3258777" y="3282880"/>
          <a:ext cx="2517775" cy="449263"/>
        </p:xfrm>
        <a:graphic>
          <a:graphicData uri="http://schemas.openxmlformats.org/presentationml/2006/ole">
            <mc:AlternateContent xmlns:mc="http://schemas.openxmlformats.org/markup-compatibility/2006">
              <mc:Choice xmlns:v="urn:schemas-microsoft-com:vml" Requires="v">
                <p:oleObj spid="_x0000_s14656" name="Equation" r:id="rId10" imgW="1206360" imgH="215640" progId="Equation.3">
                  <p:embed/>
                </p:oleObj>
              </mc:Choice>
              <mc:Fallback>
                <p:oleObj name="Equation" r:id="rId10" imgW="1206360" imgH="215640" progId="Equation.3">
                  <p:embed/>
                  <p:pic>
                    <p:nvPicPr>
                      <p:cNvPr id="22" name="Object 15"/>
                      <p:cNvPicPr>
                        <a:picLocks noChangeAspect="1" noChangeArrowheads="1"/>
                      </p:cNvPicPr>
                      <p:nvPr/>
                    </p:nvPicPr>
                    <p:blipFill>
                      <a:blip r:embed="rId11"/>
                      <a:srcRect/>
                      <a:stretch>
                        <a:fillRect/>
                      </a:stretch>
                    </p:blipFill>
                    <p:spPr bwMode="auto">
                      <a:xfrm>
                        <a:off x="3258777" y="3282880"/>
                        <a:ext cx="2517775" cy="449263"/>
                      </a:xfrm>
                      <a:prstGeom prst="rect">
                        <a:avLst/>
                      </a:prstGeom>
                      <a:noFill/>
                      <a:ln>
                        <a:noFill/>
                      </a:ln>
                      <a:effectLs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592071975"/>
              </p:ext>
            </p:extLst>
          </p:nvPr>
        </p:nvGraphicFramePr>
        <p:xfrm>
          <a:off x="341485" y="4071555"/>
          <a:ext cx="5541963" cy="476250"/>
        </p:xfrm>
        <a:graphic>
          <a:graphicData uri="http://schemas.openxmlformats.org/presentationml/2006/ole">
            <mc:AlternateContent xmlns:mc="http://schemas.openxmlformats.org/markup-compatibility/2006">
              <mc:Choice xmlns:v="urn:schemas-microsoft-com:vml" Requires="v">
                <p:oleObj spid="_x0000_s14657" name="Equation" r:id="rId12" imgW="2654280" imgH="228600" progId="Equation.3">
                  <p:embed/>
                </p:oleObj>
              </mc:Choice>
              <mc:Fallback>
                <p:oleObj name="Equation" r:id="rId12" imgW="2654280" imgH="228600" progId="Equation.3">
                  <p:embed/>
                  <p:pic>
                    <p:nvPicPr>
                      <p:cNvPr id="23" name="Object 15"/>
                      <p:cNvPicPr>
                        <a:picLocks noChangeAspect="1" noChangeArrowheads="1"/>
                      </p:cNvPicPr>
                      <p:nvPr/>
                    </p:nvPicPr>
                    <p:blipFill>
                      <a:blip r:embed="rId13"/>
                      <a:srcRect/>
                      <a:stretch>
                        <a:fillRect/>
                      </a:stretch>
                    </p:blipFill>
                    <p:spPr bwMode="auto">
                      <a:xfrm>
                        <a:off x="341485" y="4071555"/>
                        <a:ext cx="5541963" cy="476250"/>
                      </a:xfrm>
                      <a:prstGeom prst="rect">
                        <a:avLst/>
                      </a:prstGeom>
                      <a:noFill/>
                      <a:ln>
                        <a:noFill/>
                      </a:ln>
                      <a:effectLst/>
                      <a:extLst/>
                    </p:spPr>
                  </p:pic>
                </p:oleObj>
              </mc:Fallback>
            </mc:AlternateContent>
          </a:graphicData>
        </a:graphic>
      </p:graphicFrame>
      <p:sp>
        <p:nvSpPr>
          <p:cNvPr id="24" name="Text Box 3"/>
          <p:cNvSpPr txBox="1">
            <a:spLocks noChangeArrowheads="1"/>
          </p:cNvSpPr>
          <p:nvPr/>
        </p:nvSpPr>
        <p:spPr bwMode="auto">
          <a:xfrm>
            <a:off x="104175" y="5056658"/>
            <a:ext cx="47046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When the separation is removed the total pressure is still p but Dalton’s law gives:</a:t>
            </a:r>
          </a:p>
        </p:txBody>
      </p:sp>
      <p:graphicFrame>
        <p:nvGraphicFramePr>
          <p:cNvPr id="27" name="Object 15"/>
          <p:cNvGraphicFramePr>
            <a:graphicFrameLocks noChangeAspect="1"/>
          </p:cNvGraphicFramePr>
          <p:nvPr>
            <p:extLst>
              <p:ext uri="{D42A27DB-BD31-4B8C-83A1-F6EECF244321}">
                <p14:modId xmlns:p14="http://schemas.microsoft.com/office/powerpoint/2010/main" val="1540867044"/>
              </p:ext>
            </p:extLst>
          </p:nvPr>
        </p:nvGraphicFramePr>
        <p:xfrm>
          <a:off x="4159578" y="5803918"/>
          <a:ext cx="1298575" cy="449263"/>
        </p:xfrm>
        <a:graphic>
          <a:graphicData uri="http://schemas.openxmlformats.org/presentationml/2006/ole">
            <mc:AlternateContent xmlns:mc="http://schemas.openxmlformats.org/markup-compatibility/2006">
              <mc:Choice xmlns:v="urn:schemas-microsoft-com:vml" Requires="v">
                <p:oleObj spid="_x0000_s14658" name="Equation" r:id="rId14" imgW="622080" imgH="215640" progId="Equation.3">
                  <p:embed/>
                </p:oleObj>
              </mc:Choice>
              <mc:Fallback>
                <p:oleObj name="Equation" r:id="rId14" imgW="622080" imgH="215640" progId="Equation.3">
                  <p:embed/>
                  <p:pic>
                    <p:nvPicPr>
                      <p:cNvPr id="27" name="Object 15"/>
                      <p:cNvPicPr>
                        <a:picLocks noChangeAspect="1" noChangeArrowheads="1"/>
                      </p:cNvPicPr>
                      <p:nvPr/>
                    </p:nvPicPr>
                    <p:blipFill>
                      <a:blip r:embed="rId15"/>
                      <a:srcRect/>
                      <a:stretch>
                        <a:fillRect/>
                      </a:stretch>
                    </p:blipFill>
                    <p:spPr bwMode="auto">
                      <a:xfrm>
                        <a:off x="4159578" y="5803918"/>
                        <a:ext cx="1298575" cy="449263"/>
                      </a:xfrm>
                      <a:prstGeom prst="rect">
                        <a:avLst/>
                      </a:prstGeom>
                      <a:noFill/>
                      <a:ln>
                        <a:noFill/>
                      </a:ln>
                      <a:effectLst/>
                      <a:extLst/>
                    </p:spPr>
                  </p:pic>
                </p:oleObj>
              </mc:Fallback>
            </mc:AlternateContent>
          </a:graphicData>
        </a:graphic>
      </p:graphicFrame>
      <p:graphicFrame>
        <p:nvGraphicFramePr>
          <p:cNvPr id="14" name="Object 15"/>
          <p:cNvGraphicFramePr>
            <a:graphicFrameLocks noChangeAspect="1"/>
          </p:cNvGraphicFramePr>
          <p:nvPr>
            <p:extLst>
              <p:ext uri="{D42A27DB-BD31-4B8C-83A1-F6EECF244321}">
                <p14:modId xmlns:p14="http://schemas.microsoft.com/office/powerpoint/2010/main" val="779469766"/>
              </p:ext>
            </p:extLst>
          </p:nvPr>
        </p:nvGraphicFramePr>
        <p:xfrm>
          <a:off x="4159579" y="6162406"/>
          <a:ext cx="1298575" cy="449263"/>
        </p:xfrm>
        <a:graphic>
          <a:graphicData uri="http://schemas.openxmlformats.org/presentationml/2006/ole">
            <mc:AlternateContent xmlns:mc="http://schemas.openxmlformats.org/markup-compatibility/2006">
              <mc:Choice xmlns:v="urn:schemas-microsoft-com:vml" Requires="v">
                <p:oleObj spid="_x0000_s14659" name="Equation" r:id="rId16" imgW="622080" imgH="215640" progId="Equation.3">
                  <p:embed/>
                </p:oleObj>
              </mc:Choice>
              <mc:Fallback>
                <p:oleObj name="Equation" r:id="rId16" imgW="622080" imgH="215640" progId="Equation.3">
                  <p:embed/>
                  <p:pic>
                    <p:nvPicPr>
                      <p:cNvPr id="14" name="Object 15"/>
                      <p:cNvPicPr>
                        <a:picLocks noChangeAspect="1" noChangeArrowheads="1"/>
                      </p:cNvPicPr>
                      <p:nvPr/>
                    </p:nvPicPr>
                    <p:blipFill>
                      <a:blip r:embed="rId17"/>
                      <a:srcRect/>
                      <a:stretch>
                        <a:fillRect/>
                      </a:stretch>
                    </p:blipFill>
                    <p:spPr bwMode="auto">
                      <a:xfrm>
                        <a:off x="4159579" y="6162406"/>
                        <a:ext cx="1298575" cy="449263"/>
                      </a:xfrm>
                      <a:prstGeom prst="rect">
                        <a:avLst/>
                      </a:prstGeom>
                      <a:noFill/>
                      <a:ln>
                        <a:noFill/>
                      </a:ln>
                      <a:effectLst/>
                      <a:extLst/>
                    </p:spPr>
                  </p:pic>
                </p:oleObj>
              </mc:Fallback>
            </mc:AlternateContent>
          </a:graphicData>
        </a:graphic>
      </p:graphicFrame>
      <p:pic>
        <p:nvPicPr>
          <p:cNvPr id="2" name="Picture 1"/>
          <p:cNvPicPr>
            <a:picLocks noChangeAspect="1"/>
          </p:cNvPicPr>
          <p:nvPr/>
        </p:nvPicPr>
        <p:blipFill>
          <a:blip r:embed="rId18"/>
          <a:stretch>
            <a:fillRect/>
          </a:stretch>
        </p:blipFill>
        <p:spPr>
          <a:xfrm>
            <a:off x="5993296" y="3095389"/>
            <a:ext cx="3132863" cy="2487332"/>
          </a:xfrm>
          <a:prstGeom prst="rect">
            <a:avLst/>
          </a:prstGeom>
        </p:spPr>
      </p:pic>
    </p:spTree>
    <p:extLst>
      <p:ext uri="{BB962C8B-B14F-4D97-AF65-F5344CB8AC3E}">
        <p14:creationId xmlns:p14="http://schemas.microsoft.com/office/powerpoint/2010/main" val="101007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4" grpId="0"/>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36477</TotalTime>
  <Words>2803</Words>
  <Application>Microsoft Office PowerPoint</Application>
  <PresentationFormat>On-screen Show (4:3)</PresentationFormat>
  <Paragraphs>265</Paragraphs>
  <Slides>35</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Comic Sans MS</vt:lpstr>
      <vt:lpstr>Symbol</vt:lpstr>
      <vt:lpstr>Tahoma</vt:lpstr>
      <vt:lpstr>Times New Roman</vt:lpstr>
      <vt:lpstr>Struttura predefinita</vt:lpstr>
      <vt:lpstr>Equation</vt:lpstr>
      <vt:lpstr>University of Trento Master of Science in Environmental Meteorology https://international.unitn.it/environmental-meteorology</vt:lpstr>
      <vt:lpstr>Solutions (or mixtures)</vt:lpstr>
      <vt:lpstr>Solutions (or mixture)</vt:lpstr>
      <vt:lpstr>Concentration units</vt:lpstr>
      <vt:lpstr>Thermodynamic description of mixtures</vt:lpstr>
      <vt:lpstr>Partial molar Gibbs energy</vt:lpstr>
      <vt:lpstr>Partial molar Gibbs energy</vt:lpstr>
      <vt:lpstr>Fundamental equations of chemical thermodynamics</vt:lpstr>
      <vt:lpstr>The thermodynamics of mixing</vt:lpstr>
      <vt:lpstr>The thermodynamics of mixing</vt:lpstr>
      <vt:lpstr>The thermodynamics of mixing</vt:lpstr>
      <vt:lpstr>Ideal solutions</vt:lpstr>
      <vt:lpstr>Raoult’s law</vt:lpstr>
      <vt:lpstr>Raoult’s law</vt:lpstr>
      <vt:lpstr>Ideal solution</vt:lpstr>
      <vt:lpstr>Raoult’s law and non-ideal solutions</vt:lpstr>
      <vt:lpstr>PowerPoint Presentation</vt:lpstr>
      <vt:lpstr>Raoult’s law and non-volatile solutes</vt:lpstr>
      <vt:lpstr>Colligative properties</vt:lpstr>
      <vt:lpstr>Boiling point elevation and freezing point depression</vt:lpstr>
      <vt:lpstr>Real solutions: activity</vt:lpstr>
      <vt:lpstr>Phase diagrams of solutions</vt:lpstr>
      <vt:lpstr>Phase diagrams and phase rule</vt:lpstr>
      <vt:lpstr>Phase rule for solutions</vt:lpstr>
      <vt:lpstr>Relevance for atmospheric processes</vt:lpstr>
      <vt:lpstr>Exercise n. 1</vt:lpstr>
      <vt:lpstr>Exercise n. 1</vt:lpstr>
      <vt:lpstr>Exercise n. 2</vt:lpstr>
      <vt:lpstr>Exercise n. 2</vt:lpstr>
      <vt:lpstr>Exercise n. 2</vt:lpstr>
      <vt:lpstr>Exercise n. 2</vt:lpstr>
      <vt:lpstr>Exercise n. 3</vt:lpstr>
      <vt:lpstr>Exercise n. 3</vt:lpstr>
      <vt:lpstr>PowerPoint Presentation</vt:lpstr>
      <vt:lpstr>The Gibbs-Duhem equation</vt:lpstr>
    </vt:vector>
  </TitlesOfParts>
  <Company>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David Cappelletti</dc:creator>
  <cp:lastModifiedBy>Daniela</cp:lastModifiedBy>
  <cp:revision>876</cp:revision>
  <cp:lastPrinted>2023-12-05T13:13:00Z</cp:lastPrinted>
  <dcterms:created xsi:type="dcterms:W3CDTF">1998-08-05T16:21:57Z</dcterms:created>
  <dcterms:modified xsi:type="dcterms:W3CDTF">2023-12-05T15:55:37Z</dcterms:modified>
</cp:coreProperties>
</file>