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handoutMasterIdLst>
    <p:handoutMasterId r:id="rId53"/>
  </p:handoutMasterIdLst>
  <p:sldIdLst>
    <p:sldId id="383" r:id="rId2"/>
    <p:sldId id="570" r:id="rId3"/>
    <p:sldId id="571" r:id="rId4"/>
    <p:sldId id="552" r:id="rId5"/>
    <p:sldId id="556" r:id="rId6"/>
    <p:sldId id="576" r:id="rId7"/>
    <p:sldId id="572" r:id="rId8"/>
    <p:sldId id="573" r:id="rId9"/>
    <p:sldId id="574" r:id="rId10"/>
    <p:sldId id="553" r:id="rId11"/>
    <p:sldId id="554" r:id="rId12"/>
    <p:sldId id="575" r:id="rId13"/>
    <p:sldId id="578" r:id="rId14"/>
    <p:sldId id="567" r:id="rId15"/>
    <p:sldId id="511" r:id="rId16"/>
    <p:sldId id="582" r:id="rId17"/>
    <p:sldId id="580" r:id="rId18"/>
    <p:sldId id="585" r:id="rId19"/>
    <p:sldId id="584" r:id="rId20"/>
    <p:sldId id="586" r:id="rId21"/>
    <p:sldId id="559" r:id="rId22"/>
    <p:sldId id="587" r:id="rId23"/>
    <p:sldId id="589" r:id="rId24"/>
    <p:sldId id="590" r:id="rId25"/>
    <p:sldId id="591" r:id="rId26"/>
    <p:sldId id="592" r:id="rId27"/>
    <p:sldId id="594" r:id="rId28"/>
    <p:sldId id="596" r:id="rId29"/>
    <p:sldId id="598" r:id="rId30"/>
    <p:sldId id="600" r:id="rId31"/>
    <p:sldId id="595" r:id="rId32"/>
    <p:sldId id="599" r:id="rId33"/>
    <p:sldId id="601" r:id="rId34"/>
    <p:sldId id="560" r:id="rId35"/>
    <p:sldId id="607" r:id="rId36"/>
    <p:sldId id="561" r:id="rId37"/>
    <p:sldId id="564" r:id="rId38"/>
    <p:sldId id="602" r:id="rId39"/>
    <p:sldId id="563" r:id="rId40"/>
    <p:sldId id="604" r:id="rId41"/>
    <p:sldId id="565" r:id="rId42"/>
    <p:sldId id="605" r:id="rId43"/>
    <p:sldId id="566" r:id="rId44"/>
    <p:sldId id="606" r:id="rId45"/>
    <p:sldId id="562" r:id="rId46"/>
    <p:sldId id="603" r:id="rId47"/>
    <p:sldId id="608" r:id="rId48"/>
    <p:sldId id="568" r:id="rId49"/>
    <p:sldId id="569" r:id="rId50"/>
    <p:sldId id="577" r:id="rId5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99FF"/>
    <a:srgbClr val="9900FF"/>
    <a:srgbClr val="FF3300"/>
    <a:srgbClr val="6699FF"/>
    <a:srgbClr val="FF9999"/>
    <a:srgbClr val="FFFF99"/>
    <a:srgbClr val="FFFFCC"/>
    <a:srgbClr val="FFCC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6" autoAdjust="0"/>
    <p:restoredTop sz="56288" autoAdjust="0"/>
  </p:normalViewPr>
  <p:slideViewPr>
    <p:cSldViewPr snapToGrid="0">
      <p:cViewPr varScale="1">
        <p:scale>
          <a:sx n="56" d="100"/>
          <a:sy n="56" d="100"/>
        </p:scale>
        <p:origin x="3102"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8.xml"/><Relationship Id="rId4"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BDB201D-F7B1-4F79-B186-18D6844AA219}" type="datetimeFigureOut">
              <a:rPr lang="en-US" smtClean="0"/>
              <a:t>28/11/23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386C9F8-C9D8-494E-9C8F-5CE68ECF9FF2}" type="slidenum">
              <a:rPr lang="en-US" smtClean="0"/>
              <a:t>‹#›</a:t>
            </a:fld>
            <a:endParaRPr lang="en-US"/>
          </a:p>
        </p:txBody>
      </p:sp>
    </p:spTree>
    <p:extLst>
      <p:ext uri="{BB962C8B-B14F-4D97-AF65-F5344CB8AC3E}">
        <p14:creationId xmlns:p14="http://schemas.microsoft.com/office/powerpoint/2010/main" val="280077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GB"/>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B72A241F-2EA6-4AB4-939A-29BEED1BF981}" type="datetimeFigureOut">
              <a:rPr lang="en-GB"/>
              <a:pPr>
                <a:defRPr/>
              </a:pPr>
              <a:t>28/11/2023</a:t>
            </a:fld>
            <a:endParaRPr lang="en-GB"/>
          </a:p>
        </p:txBody>
      </p:sp>
      <p:sp>
        <p:nvSpPr>
          <p:cNvPr id="4" name="Segnaposto immagin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GB" noProof="0" smtClean="0"/>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GB"/>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a:defRPr/>
            </a:pPr>
            <a:fld id="{66514768-1712-4DBD-AC96-CD162AE3235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Sunbur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Ozone_layer#cite_note-7" TargetMode="External"/><Relationship Id="rId5" Type="http://schemas.openxmlformats.org/officeDocument/2006/relationships/hyperlink" Target="https://en.wikipedia.org/wiki/Vitamin_D" TargetMode="External"/><Relationship Id="rId4" Type="http://schemas.openxmlformats.org/officeDocument/2006/relationships/hyperlink" Target="https://en.wikipedia.org/wiki/Skin_canc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Free_radical" TargetMode="External"/><Relationship Id="rId13" Type="http://schemas.openxmlformats.org/officeDocument/2006/relationships/hyperlink" Target="https://en.wikipedia.org/wiki/Catalysis" TargetMode="External"/><Relationship Id="rId3" Type="http://schemas.openxmlformats.org/officeDocument/2006/relationships/hyperlink" Target="https://en.wikipedia.org/wiki/Photolysis" TargetMode="External"/><Relationship Id="rId7" Type="http://schemas.openxmlformats.org/officeDocument/2006/relationships/hyperlink" Target="https://en.wikipedia.org/wiki/Order_of_reaction" TargetMode="External"/><Relationship Id="rId12" Type="http://schemas.openxmlformats.org/officeDocument/2006/relationships/hyperlink" Target="https://en.wikipedia.org/wiki/Bromine" TargetMode="External"/><Relationship Id="rId17" Type="http://schemas.openxmlformats.org/officeDocument/2006/relationships/hyperlink" Target="https://en.wikipedia.org/wiki/Ozone_depletion" TargetMode="External"/><Relationship Id="rId2" Type="http://schemas.openxmlformats.org/officeDocument/2006/relationships/slide" Target="../slides/slide16.xml"/><Relationship Id="rId16" Type="http://schemas.openxmlformats.org/officeDocument/2006/relationships/hyperlink" Target="https://en.wikipedia.org/wiki/Haloalkane" TargetMode="External"/><Relationship Id="rId1" Type="http://schemas.openxmlformats.org/officeDocument/2006/relationships/notesMaster" Target="../notesMasters/notesMaster1.xml"/><Relationship Id="rId6" Type="http://schemas.openxmlformats.org/officeDocument/2006/relationships/hyperlink" Target="https://en.wikipedia.org/wiki/Kinetic_energy" TargetMode="External"/><Relationship Id="rId11" Type="http://schemas.openxmlformats.org/officeDocument/2006/relationships/hyperlink" Target="https://en.wikipedia.org/wiki/Chlorine" TargetMode="External"/><Relationship Id="rId5" Type="http://schemas.openxmlformats.org/officeDocument/2006/relationships/hyperlink" Target="https://en.wikipedia.org/wiki/UV-C" TargetMode="External"/><Relationship Id="rId15" Type="http://schemas.openxmlformats.org/officeDocument/2006/relationships/hyperlink" Target="https://en.wikipedia.org/wiki/Chlorofluorocarbon" TargetMode="External"/><Relationship Id="rId10" Type="http://schemas.openxmlformats.org/officeDocument/2006/relationships/hyperlink" Target="https://en.wikipedia.org/wiki/Nitric_oxide" TargetMode="External"/><Relationship Id="rId4" Type="http://schemas.openxmlformats.org/officeDocument/2006/relationships/hyperlink" Target="https://en.wikipedia.org/wiki/UV-B" TargetMode="External"/><Relationship Id="rId9" Type="http://schemas.openxmlformats.org/officeDocument/2006/relationships/hyperlink" Target="https://en.wikipedia.org/wiki/Hydroxyl" TargetMode="External"/><Relationship Id="rId14" Type="http://schemas.openxmlformats.org/officeDocument/2006/relationships/hyperlink" Target="https://en.wikipedia.org/wiki/Chemical_reactio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Free_radical" TargetMode="External"/><Relationship Id="rId13" Type="http://schemas.openxmlformats.org/officeDocument/2006/relationships/hyperlink" Target="https://en.wikipedia.org/wiki/Catalysis" TargetMode="External"/><Relationship Id="rId3" Type="http://schemas.openxmlformats.org/officeDocument/2006/relationships/hyperlink" Target="https://en.wikipedia.org/wiki/Photolysis" TargetMode="External"/><Relationship Id="rId7" Type="http://schemas.openxmlformats.org/officeDocument/2006/relationships/hyperlink" Target="https://en.wikipedia.org/wiki/Order_of_reaction" TargetMode="External"/><Relationship Id="rId12" Type="http://schemas.openxmlformats.org/officeDocument/2006/relationships/hyperlink" Target="https://en.wikipedia.org/wiki/Bromine" TargetMode="External"/><Relationship Id="rId17" Type="http://schemas.openxmlformats.org/officeDocument/2006/relationships/hyperlink" Target="https://en.wikipedia.org/wiki/Ozone_depletion" TargetMode="External"/><Relationship Id="rId2" Type="http://schemas.openxmlformats.org/officeDocument/2006/relationships/slide" Target="../slides/slide3.xml"/><Relationship Id="rId16" Type="http://schemas.openxmlformats.org/officeDocument/2006/relationships/hyperlink" Target="https://en.wikipedia.org/wiki/Haloalkane" TargetMode="External"/><Relationship Id="rId1" Type="http://schemas.openxmlformats.org/officeDocument/2006/relationships/notesMaster" Target="../notesMasters/notesMaster1.xml"/><Relationship Id="rId6" Type="http://schemas.openxmlformats.org/officeDocument/2006/relationships/hyperlink" Target="https://en.wikipedia.org/wiki/Kinetic_energy" TargetMode="External"/><Relationship Id="rId11" Type="http://schemas.openxmlformats.org/officeDocument/2006/relationships/hyperlink" Target="https://en.wikipedia.org/wiki/Chlorine" TargetMode="External"/><Relationship Id="rId5" Type="http://schemas.openxmlformats.org/officeDocument/2006/relationships/hyperlink" Target="https://en.wikipedia.org/wiki/UV-C" TargetMode="External"/><Relationship Id="rId15" Type="http://schemas.openxmlformats.org/officeDocument/2006/relationships/hyperlink" Target="https://en.wikipedia.org/wiki/Chlorofluorocarbon" TargetMode="External"/><Relationship Id="rId10" Type="http://schemas.openxmlformats.org/officeDocument/2006/relationships/hyperlink" Target="https://en.wikipedia.org/wiki/Nitric_oxide" TargetMode="External"/><Relationship Id="rId4" Type="http://schemas.openxmlformats.org/officeDocument/2006/relationships/hyperlink" Target="https://en.wikipedia.org/wiki/UV-B" TargetMode="External"/><Relationship Id="rId9" Type="http://schemas.openxmlformats.org/officeDocument/2006/relationships/hyperlink" Target="https://en.wikipedia.org/wiki/Hydroxyl" TargetMode="External"/><Relationship Id="rId14" Type="http://schemas.openxmlformats.org/officeDocument/2006/relationships/hyperlink" Target="https://en.wikipedia.org/wiki/Chemical_reaction"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Nanomete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Wavelength"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eea.europa.eu/publications/TOP08-98/page004.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Sunburn"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en.wikipedia.org/wiki/Ozone_layer#cite_note-7" TargetMode="External"/><Relationship Id="rId5" Type="http://schemas.openxmlformats.org/officeDocument/2006/relationships/hyperlink" Target="https://en.wikipedia.org/wiki/Vitamin_D" TargetMode="External"/><Relationship Id="rId4" Type="http://schemas.openxmlformats.org/officeDocument/2006/relationships/hyperlink" Target="https://en.wikipedia.org/wiki/Skin_cancer"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Free_radical" TargetMode="External"/><Relationship Id="rId13" Type="http://schemas.openxmlformats.org/officeDocument/2006/relationships/hyperlink" Target="https://en.wikipedia.org/wiki/Catalysis" TargetMode="External"/><Relationship Id="rId3" Type="http://schemas.openxmlformats.org/officeDocument/2006/relationships/hyperlink" Target="https://en.wikipedia.org/wiki/Photolysis" TargetMode="External"/><Relationship Id="rId7" Type="http://schemas.openxmlformats.org/officeDocument/2006/relationships/hyperlink" Target="https://en.wikipedia.org/wiki/Order_of_reaction" TargetMode="External"/><Relationship Id="rId12" Type="http://schemas.openxmlformats.org/officeDocument/2006/relationships/hyperlink" Target="https://en.wikipedia.org/wiki/Bromine" TargetMode="External"/><Relationship Id="rId17" Type="http://schemas.openxmlformats.org/officeDocument/2006/relationships/hyperlink" Target="https://en.wikipedia.org/wiki/Ozone_depletion" TargetMode="External"/><Relationship Id="rId2" Type="http://schemas.openxmlformats.org/officeDocument/2006/relationships/slide" Target="../slides/slide5.xml"/><Relationship Id="rId16" Type="http://schemas.openxmlformats.org/officeDocument/2006/relationships/hyperlink" Target="https://en.wikipedia.org/wiki/Haloalkane" TargetMode="External"/><Relationship Id="rId1" Type="http://schemas.openxmlformats.org/officeDocument/2006/relationships/notesMaster" Target="../notesMasters/notesMaster1.xml"/><Relationship Id="rId6" Type="http://schemas.openxmlformats.org/officeDocument/2006/relationships/hyperlink" Target="https://en.wikipedia.org/wiki/Kinetic_energy" TargetMode="External"/><Relationship Id="rId11" Type="http://schemas.openxmlformats.org/officeDocument/2006/relationships/hyperlink" Target="https://en.wikipedia.org/wiki/Chlorine" TargetMode="External"/><Relationship Id="rId5" Type="http://schemas.openxmlformats.org/officeDocument/2006/relationships/hyperlink" Target="https://en.wikipedia.org/wiki/UV-C" TargetMode="External"/><Relationship Id="rId15" Type="http://schemas.openxmlformats.org/officeDocument/2006/relationships/hyperlink" Target="https://en.wikipedia.org/wiki/Chlorofluorocarbon" TargetMode="External"/><Relationship Id="rId10" Type="http://schemas.openxmlformats.org/officeDocument/2006/relationships/hyperlink" Target="https://en.wikipedia.org/wiki/Nitric_oxide" TargetMode="External"/><Relationship Id="rId4" Type="http://schemas.openxmlformats.org/officeDocument/2006/relationships/hyperlink" Target="https://en.wikipedia.org/wiki/UV-B" TargetMode="External"/><Relationship Id="rId9" Type="http://schemas.openxmlformats.org/officeDocument/2006/relationships/hyperlink" Target="https://en.wikipedia.org/wiki/Hydroxyl" TargetMode="External"/><Relationship Id="rId14" Type="http://schemas.openxmlformats.org/officeDocument/2006/relationships/hyperlink" Target="https://en.wikipedia.org/wiki/Chemical_reac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a:t>
            </a:fld>
            <a:endParaRPr lang="en-GB"/>
          </a:p>
        </p:txBody>
      </p:sp>
    </p:spTree>
    <p:extLst>
      <p:ext uri="{BB962C8B-B14F-4D97-AF65-F5344CB8AC3E}">
        <p14:creationId xmlns:p14="http://schemas.microsoft.com/office/powerpoint/2010/main" val="263692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300" dirty="0"/>
              <a:t>An electronic book on Stratospheric Ozone http://www.ccpo.odu.edu/SEES/ozone/oz_class.htm</a:t>
            </a:r>
          </a:p>
          <a:p>
            <a:endParaRPr lang="it-IT" sz="1300" dirty="0"/>
          </a:p>
          <a:p>
            <a:r>
              <a:rPr lang="it-IT" sz="1300" dirty="0"/>
              <a:t>A</a:t>
            </a:r>
            <a:r>
              <a:rPr lang="en-US" sz="1300" dirty="0" err="1"/>
              <a:t>lthough</a:t>
            </a:r>
            <a:r>
              <a:rPr lang="en-US" sz="1300" dirty="0"/>
              <a:t> the concentration of the ozone in the ozone layer is very small, it is vitally important to life because it absorbs biologically harmful ultraviolet (UV) radiation coming from the sun. Extremely short or vacuum UV (10–100 nm) is screened out by nitrogen. UV radiation capable of penetrating nitrogen is divided into three categories, based on its wavelength; these are referred to as UV-A (400–315 nm), UV-B (315–280 nm), and UV-C (280–100 nm). UV-C, which is very harmful to all living things, is entirely screened out by a combination of dioxygen (&lt; 200 nm) and ozone (&gt; about 200 nm) by around 35 </a:t>
            </a:r>
            <a:r>
              <a:rPr lang="en-US" sz="1300" dirty="0" err="1"/>
              <a:t>kilometres</a:t>
            </a:r>
            <a:r>
              <a:rPr lang="en-US" sz="1300" dirty="0"/>
              <a:t>. </a:t>
            </a:r>
          </a:p>
          <a:p>
            <a:r>
              <a:rPr lang="en-US" sz="1300" dirty="0"/>
              <a:t>UV-B radiation can be harmful to the skin and is the main cause of </a:t>
            </a:r>
            <a:r>
              <a:rPr lang="en-US" sz="1300" dirty="0">
                <a:hlinkClick r:id="rId3" tooltip="Sunburn"/>
              </a:rPr>
              <a:t>sunburn</a:t>
            </a:r>
            <a:r>
              <a:rPr lang="en-US" sz="1300" dirty="0"/>
              <a:t> and </a:t>
            </a:r>
            <a:r>
              <a:rPr lang="en-US" sz="1300" dirty="0">
                <a:hlinkClick r:id="rId4" tooltip="Skin cancer"/>
              </a:rPr>
              <a:t>skin cancer</a:t>
            </a:r>
            <a:r>
              <a:rPr lang="en-US" sz="1300" dirty="0"/>
              <a:t>. The ozone layer (which absorbs from about 200 nm to 310 nm with a maximal absorption at about 250 nm)</a:t>
            </a:r>
            <a:r>
              <a:rPr lang="en-US" sz="1300" baseline="30000" dirty="0"/>
              <a:t> </a:t>
            </a:r>
            <a:r>
              <a:rPr lang="en-US" sz="1300" dirty="0"/>
              <a:t> is very effective at screening out UV-B; for radiation with a wavelength of 290 nm, the intensity at the top of the atmosphere is 350 million times stronger than at the Earth's surface. Nevertheless, some UV-B, particularly at its longest wavelengths, reaches the surface, and is important for the skin's production of </a:t>
            </a:r>
            <a:r>
              <a:rPr lang="en-US" sz="1300" dirty="0">
                <a:hlinkClick r:id="rId5" tooltip="Vitamin D"/>
              </a:rPr>
              <a:t>vitamin D</a:t>
            </a:r>
            <a:r>
              <a:rPr lang="en-US" sz="1300" dirty="0"/>
              <a:t>. Ozone is transparent to most UV-A, so most of this longer-wavelength UV radiation reaches the surface, and it constitutes most of the UV reaching the Earth. This type of UV radiation is significantly less harmful to DNA, although it may still potentially cause physical damage, premature aging of the skin, indirect genetic damage, and skin cancer.</a:t>
            </a:r>
            <a:r>
              <a:rPr lang="en-US" sz="1300" baseline="30000" dirty="0">
                <a:hlinkClick r:id="rId6"/>
              </a:rPr>
              <a:t>[7]</a:t>
            </a:r>
            <a:endParaRPr lang="en-US" sz="1300" baseline="30000" dirty="0"/>
          </a:p>
          <a:p>
            <a:endParaRPr lang="en-US" sz="1300" baseline="30000" dirty="0"/>
          </a:p>
          <a:p>
            <a:pPr defTabSz="966612">
              <a:defRPr/>
            </a:pPr>
            <a:r>
              <a:rPr lang="it-IT" altLang="en-US" b="0" dirty="0" smtClean="0">
                <a:latin typeface="Tahoma" panose="020B0604030504040204" pitchFamily="34" charset="0"/>
                <a:ea typeface="Tahoma" panose="020B0604030504040204" pitchFamily="34" charset="0"/>
                <a:cs typeface="Tahoma" panose="020B0604030504040204" pitchFamily="34" charset="0"/>
              </a:rPr>
              <a:t>L’occhio è una delle  aree più sensibili alla penetrazione di luce in genere e di UV-B in particolare.</a:t>
            </a:r>
            <a:endParaRPr lang="en-US" altLang="en-US" b="0" dirty="0" smtClean="0">
              <a:latin typeface="Tahoma" panose="020B0604030504040204" pitchFamily="34" charset="0"/>
              <a:ea typeface="Tahoma" panose="020B0604030504040204" pitchFamily="34" charset="0"/>
              <a:cs typeface="Tahoma" panose="020B0604030504040204" pitchFamily="34" charset="0"/>
            </a:endParaRPr>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11</a:t>
            </a:fld>
            <a:endParaRPr lang="en-GB"/>
          </a:p>
        </p:txBody>
      </p:sp>
    </p:spTree>
    <p:extLst>
      <p:ext uri="{BB962C8B-B14F-4D97-AF65-F5344CB8AC3E}">
        <p14:creationId xmlns:p14="http://schemas.microsoft.com/office/powerpoint/2010/main" val="311655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530C53-6E7B-4F03-A147-4D1744CE712F}" type="slidenum">
              <a:rPr lang="en-US" altLang="en-US"/>
              <a:pPr eaLnBrk="1" hangingPunct="1"/>
              <a:t>12</a:t>
            </a:fld>
            <a:endParaRPr lang="en-US" altLang="en-US"/>
          </a:p>
        </p:txBody>
      </p:sp>
      <p:sp>
        <p:nvSpPr>
          <p:cNvPr id="39939" name="Rectangle 2"/>
          <p:cNvSpPr>
            <a:spLocks noGrp="1" noRot="1" noChangeAspect="1" noChangeArrowheads="1" noTextEdit="1"/>
          </p:cNvSpPr>
          <p:nvPr>
            <p:ph type="sldImg"/>
          </p:nvPr>
        </p:nvSpPr>
        <p:spPr>
          <a:xfrm>
            <a:off x="958850" y="514350"/>
            <a:ext cx="5397500" cy="4048125"/>
          </a:xfrm>
          <a:ln/>
        </p:spPr>
      </p:sp>
      <p:sp>
        <p:nvSpPr>
          <p:cNvPr id="39940"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800" dirty="0" smtClean="0">
                <a:latin typeface="Arial" panose="020B0604020202020204" pitchFamily="34" charset="0"/>
              </a:rPr>
              <a:t>simple idea: effects of ozone depletion can be estimated by using the product of the DNA “action spectrum” and the ground-level spectrum.</a:t>
            </a:r>
          </a:p>
          <a:p>
            <a:pPr eaLnBrk="1" hangingPunct="1">
              <a:buFontTx/>
              <a:buChar char="•"/>
            </a:pPr>
            <a:r>
              <a:rPr lang="en-US" altLang="en-US" sz="800" dirty="0" smtClean="0">
                <a:latin typeface="Arial" panose="020B0604020202020204" pitchFamily="34" charset="0"/>
              </a:rPr>
              <a:t>UV-C: most damaging region, but most strongly absorbed by O3. Not affected by ozone depletion (at typical levels) – any depletion merely causes UV-C to penetrate more deeply into the atmosphere, but still not reach ground level.</a:t>
            </a:r>
          </a:p>
          <a:p>
            <a:pPr eaLnBrk="1" hangingPunct="1">
              <a:buFontTx/>
              <a:buChar char="•"/>
            </a:pPr>
            <a:r>
              <a:rPr lang="en-US" altLang="en-US" sz="800" dirty="0" smtClean="0">
                <a:latin typeface="Arial" panose="020B0604020202020204" pitchFamily="34" charset="0"/>
              </a:rPr>
              <a:t>UV-A: causes some damage but is not really absorbed well by O3. For that reason the amount of ground-level UV-A is relatively unaffected by ozone depletion.</a:t>
            </a:r>
          </a:p>
          <a:p>
            <a:pPr eaLnBrk="1" hangingPunct="1">
              <a:buFontTx/>
              <a:buChar char="•"/>
            </a:pPr>
            <a:r>
              <a:rPr lang="en-US" altLang="en-US" sz="800" dirty="0" smtClean="0">
                <a:latin typeface="Arial" panose="020B0604020202020204" pitchFamily="34" charset="0"/>
              </a:rPr>
              <a:t>UV-B: this is the region with the greatest overlap between ground-level sunlight and action spectrum, and it lies on the “tail” of the O3 absorption spectrum. It is this region that is most strongly affected by ozone depletion.</a:t>
            </a:r>
          </a:p>
          <a:p>
            <a:pPr eaLnBrk="1" hangingPunct="1">
              <a:buFontTx/>
              <a:buChar char="•"/>
            </a:pPr>
            <a:r>
              <a:rPr lang="en-US" altLang="en-US" sz="800" dirty="0" smtClean="0">
                <a:latin typeface="Arial" panose="020B0604020202020204" pitchFamily="34" charset="0"/>
              </a:rPr>
              <a:t>define the Dobson Unit (DU): 100 DU = 1 mm thick pure O3 layer at one atmosphere.</a:t>
            </a:r>
          </a:p>
        </p:txBody>
      </p:sp>
    </p:spTree>
    <p:extLst>
      <p:ext uri="{BB962C8B-B14F-4D97-AF65-F5344CB8AC3E}">
        <p14:creationId xmlns:p14="http://schemas.microsoft.com/office/powerpoint/2010/main" val="1128649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530C53-6E7B-4F03-A147-4D1744CE712F}" type="slidenum">
              <a:rPr lang="en-US" altLang="en-US"/>
              <a:pPr eaLnBrk="1" hangingPunct="1"/>
              <a:t>13</a:t>
            </a:fld>
            <a:endParaRPr lang="en-US" altLang="en-US"/>
          </a:p>
        </p:txBody>
      </p:sp>
      <p:sp>
        <p:nvSpPr>
          <p:cNvPr id="39939" name="Rectangle 2"/>
          <p:cNvSpPr>
            <a:spLocks noGrp="1" noRot="1" noChangeAspect="1" noChangeArrowheads="1" noTextEdit="1"/>
          </p:cNvSpPr>
          <p:nvPr>
            <p:ph type="sldImg"/>
          </p:nvPr>
        </p:nvSpPr>
        <p:spPr>
          <a:xfrm>
            <a:off x="958850" y="514350"/>
            <a:ext cx="5397500" cy="4048125"/>
          </a:xfrm>
          <a:ln/>
        </p:spPr>
      </p:sp>
      <p:sp>
        <p:nvSpPr>
          <p:cNvPr id="39940"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800" dirty="0" smtClean="0">
                <a:latin typeface="Arial" panose="020B0604020202020204" pitchFamily="34" charset="0"/>
              </a:rPr>
              <a:t>define the Dobson Unit (DU): 100 DU = 1 mm thick pure O3 layer at one atmosphere.</a:t>
            </a:r>
          </a:p>
          <a:p>
            <a:pPr eaLnBrk="1" hangingPunct="1">
              <a:buFontTx/>
              <a:buChar char="•"/>
            </a:pPr>
            <a:r>
              <a:rPr lang="it-IT" altLang="en-US" sz="800" dirty="0" smtClean="0">
                <a:latin typeface="Arial" panose="020B0604020202020204" pitchFamily="34" charset="0"/>
              </a:rPr>
              <a:t>Imagine that all the O3 in a vertical</a:t>
            </a:r>
            <a:r>
              <a:rPr lang="it-IT" altLang="en-US" sz="800" baseline="0" dirty="0" smtClean="0">
                <a:latin typeface="Arial" panose="020B0604020202020204" pitchFamily="34" charset="0"/>
              </a:rPr>
              <a:t> column of air (from ground to TOA) is concentrated in a single layer at 273K and 1 atm pressure. The thickness of the layer , measured in 1/100 mm is the column abundance of O3 in DU</a:t>
            </a:r>
          </a:p>
          <a:p>
            <a:pPr eaLnBrk="1" hangingPunct="1">
              <a:buFontTx/>
              <a:buChar char="•"/>
            </a:pPr>
            <a:r>
              <a:rPr lang="it-IT" altLang="en-US" sz="800" baseline="0" dirty="0" smtClean="0">
                <a:latin typeface="Arial" panose="020B0604020202020204" pitchFamily="34" charset="0"/>
              </a:rPr>
              <a:t>1DU=2.69x1016 O3 molecules/cm2</a:t>
            </a:r>
          </a:p>
          <a:p>
            <a:pPr eaLnBrk="1" hangingPunct="1">
              <a:buFontTx/>
              <a:buChar char="•"/>
            </a:pPr>
            <a:r>
              <a:rPr lang="it-IT" altLang="en-US" sz="800" baseline="0" dirty="0" smtClean="0">
                <a:latin typeface="Arial" panose="020B0604020202020204" pitchFamily="34" charset="0"/>
              </a:rPr>
              <a:t>A normal value is about 300DU (a layer of pure O3 at the surface of 3 mm)</a:t>
            </a:r>
            <a:endParaRPr lang="en-US" altLang="en-US" sz="800" dirty="0" smtClean="0">
              <a:latin typeface="Arial" panose="020B0604020202020204" pitchFamily="34" charset="0"/>
            </a:endParaRPr>
          </a:p>
        </p:txBody>
      </p:sp>
    </p:spTree>
    <p:extLst>
      <p:ext uri="{BB962C8B-B14F-4D97-AF65-F5344CB8AC3E}">
        <p14:creationId xmlns:p14="http://schemas.microsoft.com/office/powerpoint/2010/main" val="299496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photolysis of ozone, which drives tropospheric chemistry, is particularly sensitive to the overhead column of</a:t>
            </a:r>
            <a:r>
              <a:rPr lang="en-GB" altLang="en-US" baseline="0" dirty="0" smtClean="0"/>
              <a:t> </a:t>
            </a:r>
            <a:r>
              <a:rPr lang="en-GB" altLang="en-US" dirty="0" smtClean="0"/>
              <a:t>stratospheric ozone.</a:t>
            </a:r>
          </a:p>
          <a:p>
            <a:pPr eaLnBrk="1" hangingPunct="1">
              <a:spcBef>
                <a:spcPct val="0"/>
              </a:spcBef>
            </a:pPr>
            <a:r>
              <a:rPr lang="en-GB" altLang="en-US" dirty="0" smtClean="0"/>
              <a:t>Photolysis of ozone throughout the atmosphere leads to the formation of </a:t>
            </a:r>
            <a:r>
              <a:rPr lang="en-GB" altLang="en-US" b="1" dirty="0" smtClean="0"/>
              <a:t>OH,</a:t>
            </a:r>
          </a:p>
          <a:p>
            <a:pPr eaLnBrk="1" hangingPunct="1">
              <a:spcBef>
                <a:spcPct val="0"/>
              </a:spcBef>
            </a:pPr>
            <a:r>
              <a:rPr lang="pt-BR" altLang="en-US" dirty="0" smtClean="0"/>
              <a:t>O3 + h v -&gt; O (1 D ) + O2</a:t>
            </a:r>
          </a:p>
          <a:p>
            <a:pPr eaLnBrk="1" hangingPunct="1">
              <a:spcBef>
                <a:spcPct val="0"/>
              </a:spcBef>
            </a:pPr>
            <a:r>
              <a:rPr lang="en-GB" altLang="en-US" dirty="0" smtClean="0"/>
              <a:t>O(1D)+H20</a:t>
            </a:r>
            <a:r>
              <a:rPr lang="pt-BR" altLang="en-US" dirty="0" smtClean="0"/>
              <a:t>-&gt; </a:t>
            </a:r>
            <a:r>
              <a:rPr lang="en-GB" altLang="en-US" dirty="0" smtClean="0"/>
              <a:t>OH+OH</a:t>
            </a:r>
          </a:p>
          <a:p>
            <a:pPr eaLnBrk="1" hangingPunct="1">
              <a:spcBef>
                <a:spcPct val="0"/>
              </a:spcBef>
            </a:pPr>
            <a:r>
              <a:rPr lang="en-GB" altLang="en-US" dirty="0" smtClean="0"/>
              <a:t>which in turn is responsible for initiating the oxidation of a wide variety of atmospheric trace constituents, for example, methane:</a:t>
            </a:r>
          </a:p>
          <a:p>
            <a:pPr eaLnBrk="1" hangingPunct="1">
              <a:spcBef>
                <a:spcPct val="0"/>
              </a:spcBef>
            </a:pPr>
            <a:r>
              <a:rPr lang="en-GB" altLang="en-US" dirty="0" smtClean="0"/>
              <a:t>OH + CH4 </a:t>
            </a:r>
            <a:r>
              <a:rPr lang="pt-BR" altLang="en-US" dirty="0" smtClean="0"/>
              <a:t>-&gt; </a:t>
            </a:r>
            <a:r>
              <a:rPr lang="en-GB" altLang="en-US" dirty="0" smtClean="0"/>
              <a:t> CH3 + H20</a:t>
            </a:r>
          </a:p>
          <a:p>
            <a:pPr eaLnBrk="1" hangingPunct="1">
              <a:spcBef>
                <a:spcPct val="0"/>
              </a:spcBef>
            </a:pPr>
            <a:endParaRPr lang="it-IT" altLang="en-US" dirty="0" smtClean="0"/>
          </a:p>
          <a:p>
            <a:pPr eaLnBrk="1" hangingPunct="1">
              <a:spcBef>
                <a:spcPct val="0"/>
              </a:spcBef>
            </a:pPr>
            <a:r>
              <a:rPr lang="en-GB" altLang="en-US" dirty="0" smtClean="0"/>
              <a:t>The photochemistry of ozone is very complex, </a:t>
            </a:r>
            <a:r>
              <a:rPr lang="en-GB" altLang="en-US" b="1" dirty="0" smtClean="0"/>
              <a:t>as </a:t>
            </a:r>
            <a:r>
              <a:rPr lang="en-GB" altLang="en-US" dirty="0" smtClean="0"/>
              <a:t>the relatively weak chemical bonds in ozone allow excited states of the O and </a:t>
            </a:r>
            <a:r>
              <a:rPr lang="en-GB" altLang="en-US" b="1" dirty="0" smtClean="0"/>
              <a:t>O2 </a:t>
            </a:r>
            <a:r>
              <a:rPr lang="en-GB" altLang="en-US" dirty="0" smtClean="0"/>
              <a:t>photoproducts</a:t>
            </a:r>
          </a:p>
          <a:p>
            <a:pPr eaLnBrk="1" hangingPunct="1">
              <a:spcBef>
                <a:spcPct val="0"/>
              </a:spcBef>
            </a:pPr>
            <a:r>
              <a:rPr lang="en-GB" altLang="en-US" dirty="0" smtClean="0"/>
              <a:t>to be accessed. In fact, only now is a consensus being reached on the quantitative aspects of this photochemistry, particularly near the energy threshold</a:t>
            </a:r>
          </a:p>
          <a:p>
            <a:pPr eaLnBrk="1" hangingPunct="1">
              <a:spcBef>
                <a:spcPct val="0"/>
              </a:spcBef>
            </a:pPr>
            <a:r>
              <a:rPr lang="en-GB" altLang="en-US" dirty="0" smtClean="0"/>
              <a:t>for </a:t>
            </a:r>
            <a:r>
              <a:rPr lang="en-GB" altLang="en-US" i="1" dirty="0" smtClean="0"/>
              <a:t>O(</a:t>
            </a:r>
            <a:r>
              <a:rPr lang="en-GB" altLang="en-US" i="1" dirty="0" err="1" smtClean="0"/>
              <a:t>lD</a:t>
            </a:r>
            <a:r>
              <a:rPr lang="en-GB" altLang="en-US" i="1" dirty="0" smtClean="0"/>
              <a:t>) </a:t>
            </a:r>
            <a:r>
              <a:rPr lang="en-GB" altLang="en-US" dirty="0" smtClean="0"/>
              <a:t>production near </a:t>
            </a:r>
            <a:r>
              <a:rPr lang="en-GB" altLang="en-US" b="1" dirty="0" smtClean="0"/>
              <a:t>310 </a:t>
            </a:r>
            <a:r>
              <a:rPr lang="en-GB" altLang="en-US" dirty="0" smtClean="0"/>
              <a:t>nm. It is now believed (</a:t>
            </a:r>
            <a:r>
              <a:rPr lang="en-GB" altLang="en-US" dirty="0" err="1" smtClean="0"/>
              <a:t>Ravishankara</a:t>
            </a:r>
            <a:r>
              <a:rPr lang="en-GB" altLang="en-US" dirty="0" smtClean="0"/>
              <a:t> </a:t>
            </a:r>
            <a:r>
              <a:rPr lang="en-GB" altLang="en-US" b="1" i="1" dirty="0" smtClean="0"/>
              <a:t>et </a:t>
            </a:r>
            <a:r>
              <a:rPr lang="en-GB" altLang="en-US" i="1" dirty="0" smtClean="0"/>
              <a:t>al.,</a:t>
            </a:r>
            <a:r>
              <a:rPr lang="en-GB" altLang="en-US" dirty="0" smtClean="0"/>
              <a:t> </a:t>
            </a:r>
            <a:r>
              <a:rPr lang="en-GB" altLang="en-US" b="1" dirty="0" smtClean="0"/>
              <a:t>1998, </a:t>
            </a:r>
            <a:r>
              <a:rPr lang="en-GB" altLang="en-US" dirty="0" smtClean="0"/>
              <a:t>and references therein) that four different photolysis channels are</a:t>
            </a:r>
          </a:p>
          <a:p>
            <a:pPr eaLnBrk="1" hangingPunct="1">
              <a:spcBef>
                <a:spcPct val="0"/>
              </a:spcBef>
            </a:pPr>
            <a:r>
              <a:rPr lang="en-GB" altLang="en-US" dirty="0" smtClean="0"/>
              <a:t>occurring in the </a:t>
            </a:r>
            <a:r>
              <a:rPr lang="en-GB" altLang="en-US" b="1" dirty="0" smtClean="0"/>
              <a:t>290-350 </a:t>
            </a:r>
            <a:r>
              <a:rPr lang="en-GB" altLang="en-US" dirty="0" smtClean="0"/>
              <a:t>nm spectral region, the region of importance for the generation of OH in the lower atmosphere, with the quantum yields for</a:t>
            </a:r>
          </a:p>
          <a:p>
            <a:pPr eaLnBrk="1" hangingPunct="1">
              <a:spcBef>
                <a:spcPct val="0"/>
              </a:spcBef>
            </a:pPr>
            <a:r>
              <a:rPr lang="en-GB" altLang="en-US" dirty="0" smtClean="0"/>
              <a:t>these four channels varying with wavelength and temperature:</a:t>
            </a:r>
          </a:p>
          <a:p>
            <a:pPr eaLnBrk="1" hangingPunct="1">
              <a:spcBef>
                <a:spcPct val="0"/>
              </a:spcBef>
            </a:pPr>
            <a:endParaRPr lang="it-IT" altLang="en-US" dirty="0" smtClean="0"/>
          </a:p>
          <a:p>
            <a:pPr eaLnBrk="1" hangingPunct="1">
              <a:spcBef>
                <a:spcPct val="0"/>
              </a:spcBef>
            </a:pPr>
            <a:r>
              <a:rPr lang="en-GB" altLang="en-US" dirty="0" smtClean="0"/>
              <a:t>For atmospheric considerations, the key channels are those which produce </a:t>
            </a:r>
            <a:r>
              <a:rPr lang="en-GB" altLang="en-US" i="1" dirty="0" smtClean="0"/>
              <a:t>O(1D), </a:t>
            </a:r>
            <a:r>
              <a:rPr lang="en-GB" altLang="en-US" dirty="0" smtClean="0"/>
              <a:t>that is, those which lead to OH production. Interestingly, the energy</a:t>
            </a:r>
          </a:p>
          <a:p>
            <a:pPr eaLnBrk="1" hangingPunct="1">
              <a:spcBef>
                <a:spcPct val="0"/>
              </a:spcBef>
            </a:pPr>
            <a:r>
              <a:rPr lang="en-GB" altLang="en-US" dirty="0" smtClean="0"/>
              <a:t>threshold for channel </a:t>
            </a:r>
            <a:r>
              <a:rPr lang="en-GB" altLang="en-US" b="1" i="1" dirty="0" smtClean="0"/>
              <a:t>(C) </a:t>
            </a:r>
            <a:r>
              <a:rPr lang="en-GB" altLang="en-US" dirty="0" smtClean="0"/>
              <a:t>is at about </a:t>
            </a:r>
            <a:r>
              <a:rPr lang="en-GB" altLang="en-US" b="1" dirty="0" smtClean="0"/>
              <a:t>308 </a:t>
            </a:r>
            <a:r>
              <a:rPr lang="en-GB" altLang="en-US" dirty="0" smtClean="0"/>
              <a:t>nm, yet this process still occurs to longer wavelengths </a:t>
            </a:r>
            <a:r>
              <a:rPr lang="en-GB" altLang="en-US" b="1" dirty="0" smtClean="0"/>
              <a:t>as </a:t>
            </a:r>
            <a:r>
              <a:rPr lang="en-GB" altLang="en-US" dirty="0" smtClean="0"/>
              <a:t>a result of internal energy (vibrational and rotational)</a:t>
            </a:r>
          </a:p>
          <a:p>
            <a:pPr eaLnBrk="1" hangingPunct="1">
              <a:spcBef>
                <a:spcPct val="0"/>
              </a:spcBef>
            </a:pPr>
            <a:r>
              <a:rPr lang="en-GB" altLang="en-US" dirty="0" smtClean="0"/>
              <a:t>contained in the ozone molecule itself, while channel (D) is a quantum </a:t>
            </a:r>
            <a:r>
              <a:rPr lang="en-GB" altLang="en-US" dirty="0" err="1" smtClean="0"/>
              <a:t>mechanically“spin</a:t>
            </a:r>
            <a:r>
              <a:rPr lang="en-GB" altLang="en-US" dirty="0" smtClean="0"/>
              <a:t>-forbidden” process whose occurrence was thought to be</a:t>
            </a:r>
          </a:p>
          <a:p>
            <a:pPr eaLnBrk="1" hangingPunct="1">
              <a:spcBef>
                <a:spcPct val="0"/>
              </a:spcBef>
            </a:pPr>
            <a:r>
              <a:rPr lang="en-GB" altLang="en-US" dirty="0" smtClean="0"/>
              <a:t>unlikely. The figure below shows the </a:t>
            </a:r>
            <a:r>
              <a:rPr lang="en-GB" altLang="en-US" i="1" dirty="0" smtClean="0"/>
              <a:t>O(’D) </a:t>
            </a:r>
            <a:r>
              <a:rPr lang="en-GB" altLang="en-US" dirty="0" smtClean="0"/>
              <a:t>quantum yields near </a:t>
            </a:r>
            <a:r>
              <a:rPr lang="en-GB" altLang="en-US" b="1" dirty="0" smtClean="0"/>
              <a:t>200 K </a:t>
            </a:r>
            <a:r>
              <a:rPr lang="en-GB" altLang="en-US" dirty="0" smtClean="0"/>
              <a:t>and </a:t>
            </a:r>
            <a:r>
              <a:rPr lang="en-GB" altLang="en-US" b="1" dirty="0" smtClean="0"/>
              <a:t>300 K (</a:t>
            </a:r>
            <a:r>
              <a:rPr lang="en-GB" altLang="en-US" dirty="0" smtClean="0"/>
              <a:t>Filled circles = 203 </a:t>
            </a:r>
            <a:r>
              <a:rPr lang="en-GB" altLang="en-US" b="1" i="1" dirty="0" smtClean="0"/>
              <a:t>K; </a:t>
            </a:r>
            <a:r>
              <a:rPr lang="en-GB" altLang="en-US" dirty="0" smtClean="0"/>
              <a:t>open circles = 298 </a:t>
            </a:r>
            <a:r>
              <a:rPr lang="en-GB" altLang="en-US" b="1" i="1" dirty="0" smtClean="0"/>
              <a:t>K)</a:t>
            </a:r>
            <a:r>
              <a:rPr lang="en-GB" altLang="en-US" b="1" dirty="0" smtClean="0"/>
              <a:t>. </a:t>
            </a:r>
            <a:r>
              <a:rPr lang="en-GB" altLang="en-US" dirty="0" smtClean="0"/>
              <a:t>Channel </a:t>
            </a:r>
            <a:r>
              <a:rPr lang="en-GB" altLang="en-US" b="1" i="1" dirty="0" smtClean="0"/>
              <a:t>(C) </a:t>
            </a:r>
            <a:r>
              <a:rPr lang="en-GB" altLang="en-US" dirty="0" smtClean="0"/>
              <a:t>dominates below about </a:t>
            </a:r>
            <a:r>
              <a:rPr lang="en-GB" altLang="en-US" b="1" dirty="0" smtClean="0"/>
              <a:t>320 </a:t>
            </a:r>
            <a:r>
              <a:rPr lang="en-GB" altLang="en-US" dirty="0" smtClean="0"/>
              <a:t>nm at </a:t>
            </a:r>
            <a:r>
              <a:rPr lang="en-GB" altLang="en-US" b="1" dirty="0" smtClean="0"/>
              <a:t>300 K, </a:t>
            </a:r>
            <a:r>
              <a:rPr lang="en-GB" altLang="en-US" dirty="0" smtClean="0"/>
              <a:t>but is strongly</a:t>
            </a:r>
          </a:p>
          <a:p>
            <a:pPr eaLnBrk="1" hangingPunct="1">
              <a:spcBef>
                <a:spcPct val="0"/>
              </a:spcBef>
            </a:pPr>
            <a:r>
              <a:rPr lang="en-GB" altLang="en-US" dirty="0" smtClean="0"/>
              <a:t>temperature dependent, while the near-constant contribution of the spin-forbidden channel (quantum yield about 0.06) is evident beyond about </a:t>
            </a:r>
            <a:r>
              <a:rPr lang="en-GB" altLang="en-US" b="1" dirty="0" smtClean="0"/>
              <a:t>320 </a:t>
            </a:r>
            <a:r>
              <a:rPr lang="en-GB" altLang="en-US" dirty="0" smtClean="0"/>
              <a:t>nm.</a:t>
            </a:r>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3BAE93A-31B7-458C-A0CF-C43DE3F3F10A}" type="slidenum">
              <a:rPr lang="en-GB" altLang="en-US" smtClean="0"/>
              <a:pPr/>
              <a:t>14</a:t>
            </a:fld>
            <a:endParaRPr lang="en-GB" altLang="en-US" smtClean="0"/>
          </a:p>
        </p:txBody>
      </p:sp>
    </p:spTree>
    <p:extLst>
      <p:ext uri="{BB962C8B-B14F-4D97-AF65-F5344CB8AC3E}">
        <p14:creationId xmlns:p14="http://schemas.microsoft.com/office/powerpoint/2010/main" val="184661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photolysis of ozone, which drives tropospheric chemistry, is particularly sensitive to the overhead column of</a:t>
            </a:r>
          </a:p>
          <a:p>
            <a:pPr eaLnBrk="1" hangingPunct="1">
              <a:spcBef>
                <a:spcPct val="0"/>
              </a:spcBef>
            </a:pPr>
            <a:r>
              <a:rPr lang="en-GB" altLang="en-US" dirty="0" smtClean="0"/>
              <a:t>stratospheric ozone.</a:t>
            </a:r>
          </a:p>
          <a:p>
            <a:pPr eaLnBrk="1" hangingPunct="1">
              <a:spcBef>
                <a:spcPct val="0"/>
              </a:spcBef>
            </a:pPr>
            <a:r>
              <a:rPr lang="en-GB" altLang="en-US" dirty="0" smtClean="0"/>
              <a:t>Photolysis of ozone throughout the atmosphere leads to the formation of </a:t>
            </a:r>
            <a:r>
              <a:rPr lang="en-GB" altLang="en-US" b="1" dirty="0" smtClean="0"/>
              <a:t>OH,</a:t>
            </a:r>
          </a:p>
          <a:p>
            <a:pPr eaLnBrk="1" hangingPunct="1">
              <a:spcBef>
                <a:spcPct val="0"/>
              </a:spcBef>
            </a:pPr>
            <a:r>
              <a:rPr lang="pt-BR" altLang="en-US" dirty="0" smtClean="0"/>
              <a:t>O3 + h v -&gt; O (1 D ) + O2</a:t>
            </a:r>
          </a:p>
          <a:p>
            <a:pPr eaLnBrk="1" hangingPunct="1">
              <a:spcBef>
                <a:spcPct val="0"/>
              </a:spcBef>
            </a:pPr>
            <a:r>
              <a:rPr lang="en-GB" altLang="en-US" dirty="0" smtClean="0"/>
              <a:t>O(1D)+H20</a:t>
            </a:r>
            <a:r>
              <a:rPr lang="pt-BR" altLang="en-US" dirty="0" smtClean="0"/>
              <a:t>-&gt; </a:t>
            </a:r>
            <a:r>
              <a:rPr lang="en-GB" altLang="en-US" dirty="0" smtClean="0"/>
              <a:t>OH+OH</a:t>
            </a:r>
          </a:p>
          <a:p>
            <a:pPr eaLnBrk="1" hangingPunct="1">
              <a:spcBef>
                <a:spcPct val="0"/>
              </a:spcBef>
            </a:pPr>
            <a:r>
              <a:rPr lang="en-GB" altLang="en-US" dirty="0" smtClean="0"/>
              <a:t>which in turn is responsible for initiating the oxidation of a wide variety of atmospheric trace constituents, for example, methane:</a:t>
            </a:r>
          </a:p>
          <a:p>
            <a:pPr eaLnBrk="1" hangingPunct="1">
              <a:spcBef>
                <a:spcPct val="0"/>
              </a:spcBef>
            </a:pPr>
            <a:r>
              <a:rPr lang="en-GB" altLang="en-US" dirty="0" smtClean="0"/>
              <a:t>OH + CH4 </a:t>
            </a:r>
            <a:r>
              <a:rPr lang="pt-BR" altLang="en-US" dirty="0" smtClean="0"/>
              <a:t>-&gt; </a:t>
            </a:r>
            <a:r>
              <a:rPr lang="en-GB" altLang="en-US" dirty="0" smtClean="0"/>
              <a:t> CH3 + H20</a:t>
            </a:r>
          </a:p>
          <a:p>
            <a:pPr eaLnBrk="1" hangingPunct="1">
              <a:spcBef>
                <a:spcPct val="0"/>
              </a:spcBef>
            </a:pPr>
            <a:endParaRPr lang="it-IT" altLang="en-US" dirty="0" smtClean="0"/>
          </a:p>
          <a:p>
            <a:pPr eaLnBrk="1" hangingPunct="1">
              <a:spcBef>
                <a:spcPct val="0"/>
              </a:spcBef>
            </a:pPr>
            <a:r>
              <a:rPr lang="en-GB" altLang="en-US" dirty="0" smtClean="0"/>
              <a:t>The photochemistry of ozone is very complex, </a:t>
            </a:r>
            <a:r>
              <a:rPr lang="en-GB" altLang="en-US" b="1" dirty="0" smtClean="0"/>
              <a:t>as </a:t>
            </a:r>
            <a:r>
              <a:rPr lang="en-GB" altLang="en-US" dirty="0" smtClean="0"/>
              <a:t>the relatively weak chemical bonds in ozone allow excited states of the O and </a:t>
            </a:r>
            <a:r>
              <a:rPr lang="en-GB" altLang="en-US" b="1" dirty="0" smtClean="0"/>
              <a:t>O2 </a:t>
            </a:r>
            <a:r>
              <a:rPr lang="en-GB" altLang="en-US" dirty="0" smtClean="0"/>
              <a:t>photoproducts</a:t>
            </a:r>
          </a:p>
          <a:p>
            <a:pPr eaLnBrk="1" hangingPunct="1">
              <a:spcBef>
                <a:spcPct val="0"/>
              </a:spcBef>
            </a:pPr>
            <a:r>
              <a:rPr lang="en-GB" altLang="en-US" dirty="0" smtClean="0"/>
              <a:t>to be accessed. In fact, only now is a consensus being reached on the quantitative aspects of this photochemistry, particularly near the energy threshold</a:t>
            </a:r>
          </a:p>
          <a:p>
            <a:pPr eaLnBrk="1" hangingPunct="1">
              <a:spcBef>
                <a:spcPct val="0"/>
              </a:spcBef>
            </a:pPr>
            <a:r>
              <a:rPr lang="en-GB" altLang="en-US" dirty="0" smtClean="0"/>
              <a:t>for </a:t>
            </a:r>
            <a:r>
              <a:rPr lang="en-GB" altLang="en-US" i="1" dirty="0" smtClean="0"/>
              <a:t>O(</a:t>
            </a:r>
            <a:r>
              <a:rPr lang="en-GB" altLang="en-US" i="1" dirty="0" err="1" smtClean="0"/>
              <a:t>lD</a:t>
            </a:r>
            <a:r>
              <a:rPr lang="en-GB" altLang="en-US" i="1" dirty="0" smtClean="0"/>
              <a:t>) </a:t>
            </a:r>
            <a:r>
              <a:rPr lang="en-GB" altLang="en-US" dirty="0" smtClean="0"/>
              <a:t>production near </a:t>
            </a:r>
            <a:r>
              <a:rPr lang="en-GB" altLang="en-US" b="1" dirty="0" smtClean="0"/>
              <a:t>310 </a:t>
            </a:r>
            <a:r>
              <a:rPr lang="en-GB" altLang="en-US" dirty="0" smtClean="0"/>
              <a:t>nm. It is now believed (</a:t>
            </a:r>
            <a:r>
              <a:rPr lang="en-GB" altLang="en-US" dirty="0" err="1" smtClean="0"/>
              <a:t>Ravishankara</a:t>
            </a:r>
            <a:r>
              <a:rPr lang="en-GB" altLang="en-US" dirty="0" smtClean="0"/>
              <a:t> </a:t>
            </a:r>
            <a:r>
              <a:rPr lang="en-GB" altLang="en-US" b="1" i="1" dirty="0" smtClean="0"/>
              <a:t>et </a:t>
            </a:r>
            <a:r>
              <a:rPr lang="en-GB" altLang="en-US" i="1" dirty="0" smtClean="0"/>
              <a:t>al.,</a:t>
            </a:r>
            <a:r>
              <a:rPr lang="en-GB" altLang="en-US" dirty="0" smtClean="0"/>
              <a:t> </a:t>
            </a:r>
            <a:r>
              <a:rPr lang="en-GB" altLang="en-US" b="1" dirty="0" smtClean="0"/>
              <a:t>1998, </a:t>
            </a:r>
            <a:r>
              <a:rPr lang="en-GB" altLang="en-US" dirty="0" smtClean="0"/>
              <a:t>and references therein) that four different photolysis channels are</a:t>
            </a:r>
          </a:p>
          <a:p>
            <a:pPr eaLnBrk="1" hangingPunct="1">
              <a:spcBef>
                <a:spcPct val="0"/>
              </a:spcBef>
            </a:pPr>
            <a:r>
              <a:rPr lang="en-GB" altLang="en-US" dirty="0" smtClean="0"/>
              <a:t>occurring in the </a:t>
            </a:r>
            <a:r>
              <a:rPr lang="en-GB" altLang="en-US" b="1" dirty="0" smtClean="0"/>
              <a:t>290-350 </a:t>
            </a:r>
            <a:r>
              <a:rPr lang="en-GB" altLang="en-US" dirty="0" smtClean="0"/>
              <a:t>nm spectral region, the region of importance for the generation of OH in the lower atmosphere, with the quantum yields for</a:t>
            </a:r>
          </a:p>
          <a:p>
            <a:pPr eaLnBrk="1" hangingPunct="1">
              <a:spcBef>
                <a:spcPct val="0"/>
              </a:spcBef>
            </a:pPr>
            <a:r>
              <a:rPr lang="en-GB" altLang="en-US" dirty="0" smtClean="0"/>
              <a:t>these four channels varying with wavelength and temperature:</a:t>
            </a:r>
          </a:p>
          <a:p>
            <a:pPr eaLnBrk="1" hangingPunct="1">
              <a:spcBef>
                <a:spcPct val="0"/>
              </a:spcBef>
            </a:pPr>
            <a:endParaRPr lang="it-IT" altLang="en-US" dirty="0" smtClean="0"/>
          </a:p>
          <a:p>
            <a:pPr eaLnBrk="1" hangingPunct="1">
              <a:spcBef>
                <a:spcPct val="0"/>
              </a:spcBef>
            </a:pPr>
            <a:r>
              <a:rPr lang="en-GB" altLang="en-US" dirty="0" smtClean="0"/>
              <a:t>For atmospheric considerations, the key channels are those which produce </a:t>
            </a:r>
            <a:r>
              <a:rPr lang="en-GB" altLang="en-US" i="1" dirty="0" smtClean="0"/>
              <a:t>O(1D), </a:t>
            </a:r>
            <a:r>
              <a:rPr lang="en-GB" altLang="en-US" dirty="0" smtClean="0"/>
              <a:t>that is, those which lead to OH production. Interestingly, the energy</a:t>
            </a:r>
          </a:p>
          <a:p>
            <a:pPr eaLnBrk="1" hangingPunct="1">
              <a:spcBef>
                <a:spcPct val="0"/>
              </a:spcBef>
            </a:pPr>
            <a:r>
              <a:rPr lang="en-GB" altLang="en-US" dirty="0" smtClean="0"/>
              <a:t>threshold for channel </a:t>
            </a:r>
            <a:r>
              <a:rPr lang="en-GB" altLang="en-US" b="1" i="1" dirty="0" smtClean="0"/>
              <a:t>(C) </a:t>
            </a:r>
            <a:r>
              <a:rPr lang="en-GB" altLang="en-US" dirty="0" smtClean="0"/>
              <a:t>is at about </a:t>
            </a:r>
            <a:r>
              <a:rPr lang="en-GB" altLang="en-US" b="1" dirty="0" smtClean="0"/>
              <a:t>308 </a:t>
            </a:r>
            <a:r>
              <a:rPr lang="en-GB" altLang="en-US" dirty="0" smtClean="0"/>
              <a:t>nm, yet this process still occurs to longer wavelengths </a:t>
            </a:r>
            <a:r>
              <a:rPr lang="en-GB" altLang="en-US" b="1" dirty="0" smtClean="0"/>
              <a:t>as </a:t>
            </a:r>
            <a:r>
              <a:rPr lang="en-GB" altLang="en-US" dirty="0" smtClean="0"/>
              <a:t>a result of internal energy (vibrational and rotational)</a:t>
            </a:r>
          </a:p>
          <a:p>
            <a:pPr eaLnBrk="1" hangingPunct="1">
              <a:spcBef>
                <a:spcPct val="0"/>
              </a:spcBef>
            </a:pPr>
            <a:r>
              <a:rPr lang="en-GB" altLang="en-US" dirty="0" smtClean="0"/>
              <a:t>contained in the ozone molecule itself, while channel (D) is a quantum </a:t>
            </a:r>
            <a:r>
              <a:rPr lang="en-GB" altLang="en-US" dirty="0" err="1" smtClean="0"/>
              <a:t>mechanically“spin</a:t>
            </a:r>
            <a:r>
              <a:rPr lang="en-GB" altLang="en-US" dirty="0" smtClean="0"/>
              <a:t>-forbidden” process whose occurrence was thought to be</a:t>
            </a:r>
          </a:p>
          <a:p>
            <a:pPr eaLnBrk="1" hangingPunct="1">
              <a:spcBef>
                <a:spcPct val="0"/>
              </a:spcBef>
            </a:pPr>
            <a:r>
              <a:rPr lang="en-GB" altLang="en-US" dirty="0" smtClean="0"/>
              <a:t>unlikely. The figure below shows the </a:t>
            </a:r>
            <a:r>
              <a:rPr lang="en-GB" altLang="en-US" i="1" dirty="0" smtClean="0"/>
              <a:t>O(’D) </a:t>
            </a:r>
            <a:r>
              <a:rPr lang="en-GB" altLang="en-US" dirty="0" smtClean="0"/>
              <a:t>quantum yields near </a:t>
            </a:r>
            <a:r>
              <a:rPr lang="en-GB" altLang="en-US" b="1" dirty="0" smtClean="0"/>
              <a:t>200 K </a:t>
            </a:r>
            <a:r>
              <a:rPr lang="en-GB" altLang="en-US" dirty="0" smtClean="0"/>
              <a:t>and </a:t>
            </a:r>
            <a:r>
              <a:rPr lang="en-GB" altLang="en-US" b="1" dirty="0" smtClean="0"/>
              <a:t>300 K (</a:t>
            </a:r>
            <a:r>
              <a:rPr lang="en-GB" altLang="en-US" dirty="0" smtClean="0"/>
              <a:t>Filled circles = 203 </a:t>
            </a:r>
            <a:r>
              <a:rPr lang="en-GB" altLang="en-US" b="1" i="1" dirty="0" smtClean="0"/>
              <a:t>K; </a:t>
            </a:r>
            <a:r>
              <a:rPr lang="en-GB" altLang="en-US" dirty="0" smtClean="0"/>
              <a:t>open circles = 298 </a:t>
            </a:r>
            <a:r>
              <a:rPr lang="en-GB" altLang="en-US" b="1" i="1" dirty="0" smtClean="0"/>
              <a:t>K)</a:t>
            </a:r>
            <a:r>
              <a:rPr lang="en-GB" altLang="en-US" b="1" dirty="0" smtClean="0"/>
              <a:t>. </a:t>
            </a:r>
            <a:r>
              <a:rPr lang="en-GB" altLang="en-US" dirty="0" smtClean="0"/>
              <a:t>Channel </a:t>
            </a:r>
            <a:r>
              <a:rPr lang="en-GB" altLang="en-US" b="1" i="1" dirty="0" smtClean="0"/>
              <a:t>(C) </a:t>
            </a:r>
            <a:r>
              <a:rPr lang="en-GB" altLang="en-US" dirty="0" smtClean="0"/>
              <a:t>dominates below about </a:t>
            </a:r>
            <a:r>
              <a:rPr lang="en-GB" altLang="en-US" b="1" dirty="0" smtClean="0"/>
              <a:t>320 </a:t>
            </a:r>
            <a:r>
              <a:rPr lang="en-GB" altLang="en-US" dirty="0" smtClean="0"/>
              <a:t>nm at </a:t>
            </a:r>
            <a:r>
              <a:rPr lang="en-GB" altLang="en-US" b="1" dirty="0" smtClean="0"/>
              <a:t>300 K, </a:t>
            </a:r>
            <a:r>
              <a:rPr lang="en-GB" altLang="en-US" dirty="0" smtClean="0"/>
              <a:t>but is strongly</a:t>
            </a:r>
          </a:p>
          <a:p>
            <a:pPr eaLnBrk="1" hangingPunct="1">
              <a:spcBef>
                <a:spcPct val="0"/>
              </a:spcBef>
            </a:pPr>
            <a:r>
              <a:rPr lang="en-GB" altLang="en-US" dirty="0" smtClean="0"/>
              <a:t>temperature dependent, while the near-constant contribution of the spin-forbidden channel (quantum yield about 0.06) is evident beyond about </a:t>
            </a:r>
            <a:r>
              <a:rPr lang="en-GB" altLang="en-US" b="1" dirty="0" smtClean="0"/>
              <a:t>320 </a:t>
            </a:r>
            <a:r>
              <a:rPr lang="en-GB" altLang="en-US" dirty="0" smtClean="0"/>
              <a:t>nm.</a:t>
            </a:r>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3BAE93A-31B7-458C-A0CF-C43DE3F3F10A}" type="slidenum">
              <a:rPr lang="en-GB" altLang="en-US" smtClean="0"/>
              <a:pPr/>
              <a:t>15</a:t>
            </a:fld>
            <a:endParaRPr lang="en-GB" altLang="en-US" smtClean="0"/>
          </a:p>
        </p:txBody>
      </p:sp>
    </p:spTree>
    <p:extLst>
      <p:ext uri="{BB962C8B-B14F-4D97-AF65-F5344CB8AC3E}">
        <p14:creationId xmlns:p14="http://schemas.microsoft.com/office/powerpoint/2010/main" val="258285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300" dirty="0" smtClean="0"/>
              <a:t>See </a:t>
            </a:r>
            <a:r>
              <a:rPr lang="it-IT" sz="1300" dirty="0"/>
              <a:t>http://acmg.seas.harvard.edu/people/faculty/djj/book/bookchap10.html</a:t>
            </a:r>
          </a:p>
          <a:p>
            <a:endParaRPr lang="en-US" sz="1300" dirty="0"/>
          </a:p>
          <a:p>
            <a:r>
              <a:rPr lang="en-US" sz="1300" b="1" dirty="0"/>
              <a:t>Creation</a:t>
            </a:r>
            <a:r>
              <a:rPr lang="en-US" sz="1300" dirty="0"/>
              <a:t>: an oxygen molecule is split (</a:t>
            </a:r>
            <a:r>
              <a:rPr lang="en-US" sz="1300" dirty="0" err="1">
                <a:hlinkClick r:id="rId3" tooltip="Photolysis"/>
              </a:rPr>
              <a:t>photolyzed</a:t>
            </a:r>
            <a:r>
              <a:rPr lang="en-US" sz="1300" dirty="0"/>
              <a:t>) by higher frequency UV light (top end of </a:t>
            </a:r>
            <a:r>
              <a:rPr lang="en-US" sz="1300" dirty="0">
                <a:hlinkClick r:id="rId4" tooltip="UV-B"/>
              </a:rPr>
              <a:t>UV-B</a:t>
            </a:r>
            <a:r>
              <a:rPr lang="en-US" sz="1300" dirty="0"/>
              <a:t>, </a:t>
            </a:r>
            <a:r>
              <a:rPr lang="en-US" sz="1300" dirty="0">
                <a:hlinkClick r:id="rId5" tooltip="UV-C"/>
              </a:rPr>
              <a:t>UV-C</a:t>
            </a:r>
            <a:r>
              <a:rPr lang="en-US" sz="1300" dirty="0"/>
              <a:t> and above) into two oxygen atoms (see figure):O</a:t>
            </a:r>
            <a:r>
              <a:rPr lang="en-US" sz="1300" baseline="-25000" dirty="0"/>
              <a:t>2</a:t>
            </a:r>
            <a:r>
              <a:rPr lang="en-US" sz="1300" dirty="0"/>
              <a:t> + </a:t>
            </a:r>
            <a:r>
              <a:rPr lang="en-US" sz="1300" dirty="0" err="1"/>
              <a:t>ℎν</a:t>
            </a:r>
            <a:r>
              <a:rPr lang="en-US" sz="1300" dirty="0"/>
              <a:t> → 2 </a:t>
            </a:r>
            <a:r>
              <a:rPr lang="en-US" sz="1300" dirty="0" err="1"/>
              <a:t>O•Each</a:t>
            </a:r>
            <a:r>
              <a:rPr lang="en-US" sz="1300" dirty="0"/>
              <a:t> oxygen atom then quickly combines with an oxygen molecule to form an ozone </a:t>
            </a:r>
            <a:r>
              <a:rPr lang="en-US" sz="1300" dirty="0" err="1"/>
              <a:t>molecule:O</a:t>
            </a:r>
            <a:r>
              <a:rPr lang="en-US" sz="1300" dirty="0"/>
              <a:t>• + O</a:t>
            </a:r>
            <a:r>
              <a:rPr lang="en-US" sz="1300" baseline="-25000" dirty="0"/>
              <a:t>2</a:t>
            </a:r>
            <a:r>
              <a:rPr lang="en-US" sz="1300" dirty="0"/>
              <a:t> → O</a:t>
            </a:r>
            <a:r>
              <a:rPr lang="en-US" sz="1300" baseline="-25000" dirty="0"/>
              <a:t>3</a:t>
            </a:r>
            <a:endParaRPr lang="en-US" sz="1300" dirty="0"/>
          </a:p>
          <a:p>
            <a:r>
              <a:rPr lang="en-US" sz="1300" b="1" dirty="0"/>
              <a:t>The ozone–oxygen cycle</a:t>
            </a:r>
            <a:r>
              <a:rPr lang="en-US" sz="1300" dirty="0"/>
              <a:t>: the ozone molecules formed by the reaction above absorb radiation having an appropriate wavelength between </a:t>
            </a:r>
            <a:r>
              <a:rPr lang="en-US" sz="1300" dirty="0">
                <a:hlinkClick r:id="rId5" tooltip="UV-C"/>
              </a:rPr>
              <a:t>UV-C</a:t>
            </a:r>
            <a:r>
              <a:rPr lang="en-US" sz="1300" dirty="0"/>
              <a:t> and </a:t>
            </a:r>
            <a:r>
              <a:rPr lang="en-US" sz="1300" dirty="0">
                <a:hlinkClick r:id="rId4" tooltip="UV-B"/>
              </a:rPr>
              <a:t>UV-B</a:t>
            </a:r>
            <a:r>
              <a:rPr lang="en-US" sz="1300" dirty="0"/>
              <a:t>. The triatomic ozone molecule becomes diatomic molecular oxygen plus a free oxygen atom (see figure):O</a:t>
            </a:r>
            <a:r>
              <a:rPr lang="en-US" sz="1300" baseline="-25000" dirty="0"/>
              <a:t>3</a:t>
            </a:r>
            <a:r>
              <a:rPr lang="en-US" sz="1300" dirty="0"/>
              <a:t> + </a:t>
            </a:r>
            <a:r>
              <a:rPr lang="en-US" sz="1300" dirty="0" err="1"/>
              <a:t>ℎν</a:t>
            </a:r>
            <a:r>
              <a:rPr lang="en-US" sz="1300" baseline="-25000" dirty="0"/>
              <a:t>(240–310 nm)</a:t>
            </a:r>
            <a:r>
              <a:rPr lang="en-US" sz="1300" dirty="0"/>
              <a:t> → O</a:t>
            </a:r>
            <a:r>
              <a:rPr lang="en-US" sz="1300" baseline="-25000" dirty="0"/>
              <a:t>2 </a:t>
            </a:r>
            <a:r>
              <a:rPr lang="en-US" sz="1300" dirty="0"/>
              <a:t>+ </a:t>
            </a:r>
            <a:r>
              <a:rPr lang="en-US" sz="1300" dirty="0" err="1"/>
              <a:t>OThe</a:t>
            </a:r>
            <a:r>
              <a:rPr lang="en-US" sz="1300" dirty="0"/>
              <a:t> atomic oxygen produced quickly reacts with another oxygen molecule to reform </a:t>
            </a:r>
            <a:r>
              <a:rPr lang="en-US" sz="1300" dirty="0" err="1"/>
              <a:t>ozone:O</a:t>
            </a:r>
            <a:r>
              <a:rPr lang="en-US" sz="1300" dirty="0"/>
              <a:t> + O</a:t>
            </a:r>
            <a:r>
              <a:rPr lang="en-US" sz="1300" baseline="-25000" dirty="0"/>
              <a:t>2</a:t>
            </a:r>
            <a:r>
              <a:rPr lang="en-US" sz="1300" dirty="0"/>
              <a:t> → O</a:t>
            </a:r>
            <a:r>
              <a:rPr lang="en-US" sz="1300" baseline="-25000" dirty="0"/>
              <a:t>3</a:t>
            </a:r>
            <a:r>
              <a:rPr lang="en-US" sz="1300" dirty="0"/>
              <a:t> + </a:t>
            </a:r>
            <a:r>
              <a:rPr lang="en-US" sz="1300" i="1" dirty="0" err="1"/>
              <a:t>E</a:t>
            </a:r>
            <a:r>
              <a:rPr lang="en-US" sz="1300" baseline="-25000" dirty="0" err="1"/>
              <a:t>K</a:t>
            </a:r>
            <a:r>
              <a:rPr lang="en-US" sz="1300" dirty="0" err="1"/>
              <a:t>where</a:t>
            </a:r>
            <a:r>
              <a:rPr lang="en-US" sz="1300" dirty="0"/>
              <a:t> </a:t>
            </a:r>
            <a:r>
              <a:rPr lang="en-US" sz="1300" i="1" dirty="0"/>
              <a:t>E</a:t>
            </a:r>
            <a:r>
              <a:rPr lang="en-US" sz="1300" baseline="-25000" dirty="0"/>
              <a:t>K</a:t>
            </a:r>
            <a:r>
              <a:rPr lang="en-US" sz="1300" dirty="0"/>
              <a:t> denotes the excess energy of the reaction which is manifested as extra </a:t>
            </a:r>
            <a:r>
              <a:rPr lang="en-US" sz="1300" dirty="0">
                <a:hlinkClick r:id="rId6" tooltip="Kinetic energy"/>
              </a:rPr>
              <a:t>kinetic energy</a:t>
            </a:r>
            <a:r>
              <a:rPr lang="en-US" sz="1300" dirty="0"/>
              <a:t>. These two reactions form the ozone–oxygen cycle, in which the chemical energy released when O and O</a:t>
            </a:r>
            <a:r>
              <a:rPr lang="en-US" sz="1300" baseline="-25000" dirty="0"/>
              <a:t>2</a:t>
            </a:r>
            <a:r>
              <a:rPr lang="en-US" sz="1300" dirty="0"/>
              <a:t> combine is converted into kinetic energy of molecular motion. The overall effect is to convert penetrating UV-B light into heat, without any net loss of ozone. This cycle keeps the ozone layer in a stable balance while protecting the lower atmosphere from UV radiation, which is harmful to most living beings. It is also one of two major sources of heat in the stratosphere (the other being the kinetic energy released when O</a:t>
            </a:r>
            <a:r>
              <a:rPr lang="en-US" sz="1300" baseline="-25000" dirty="0"/>
              <a:t>2</a:t>
            </a:r>
            <a:r>
              <a:rPr lang="en-US" sz="1300" dirty="0"/>
              <a:t> is </a:t>
            </a:r>
            <a:r>
              <a:rPr lang="en-US" sz="1300" dirty="0" err="1"/>
              <a:t>photolyzed</a:t>
            </a:r>
            <a:r>
              <a:rPr lang="en-US" sz="1300" dirty="0"/>
              <a:t> into O atoms).</a:t>
            </a:r>
          </a:p>
          <a:p>
            <a:r>
              <a:rPr lang="en-US" sz="1300" b="1" dirty="0"/>
              <a:t>Removal</a:t>
            </a:r>
            <a:r>
              <a:rPr lang="en-US" sz="1300" dirty="0"/>
              <a:t>: if an oxygen atom and an ozone molecule meet, they recombine to form two oxygen molecules:O</a:t>
            </a:r>
            <a:r>
              <a:rPr lang="en-US" sz="1300" baseline="-25000" dirty="0"/>
              <a:t>3</a:t>
            </a:r>
            <a:r>
              <a:rPr lang="en-US" sz="1300" dirty="0"/>
              <a:t> + O· → 2 O</a:t>
            </a:r>
            <a:r>
              <a:rPr lang="en-US" sz="1300" baseline="-25000" dirty="0"/>
              <a:t>2</a:t>
            </a:r>
            <a:endParaRPr lang="en-US" sz="1300" dirty="0"/>
          </a:p>
          <a:p>
            <a:r>
              <a:rPr lang="en-US" sz="1300" dirty="0"/>
              <a:t>And if two oxygen atoms meet, they react to form one oxygen molecule:</a:t>
            </a:r>
          </a:p>
          <a:p>
            <a:r>
              <a:rPr lang="en-US" sz="1300" dirty="0"/>
              <a:t>2 O· → O</a:t>
            </a:r>
            <a:r>
              <a:rPr lang="en-US" sz="1300" baseline="-25000" dirty="0"/>
              <a:t>2</a:t>
            </a:r>
            <a:endParaRPr lang="en-US" sz="1300" dirty="0"/>
          </a:p>
          <a:p>
            <a:r>
              <a:rPr lang="en-US" sz="1300" dirty="0"/>
              <a:t>This reaction is known to have a negative </a:t>
            </a:r>
            <a:r>
              <a:rPr lang="en-US" sz="1300" dirty="0">
                <a:hlinkClick r:id="rId7" tooltip="Order of reaction"/>
              </a:rPr>
              <a:t>order of reaction</a:t>
            </a:r>
            <a:r>
              <a:rPr lang="en-US" sz="1300" dirty="0"/>
              <a:t> of -1. The overall amount of ozone in the stratosphere is determined by a balance between production by solar radiation and removal. The removal rate is slow, since the concentration of O atoms is very low.</a:t>
            </a:r>
          </a:p>
          <a:p>
            <a:r>
              <a:rPr lang="en-US" sz="1300" dirty="0"/>
              <a:t>The net reaction will be 2 O</a:t>
            </a:r>
            <a:r>
              <a:rPr lang="en-US" sz="1300" baseline="-25000" dirty="0"/>
              <a:t>3</a:t>
            </a:r>
            <a:r>
              <a:rPr lang="en-US" sz="1300" dirty="0"/>
              <a:t> → 3 O</a:t>
            </a:r>
            <a:r>
              <a:rPr lang="en-US" sz="1300" baseline="-25000" dirty="0"/>
              <a:t>2</a:t>
            </a:r>
            <a:endParaRPr lang="en-US" sz="1300" dirty="0"/>
          </a:p>
          <a:p>
            <a:r>
              <a:rPr lang="en-US" sz="1300" dirty="0"/>
              <a:t>Certain </a:t>
            </a:r>
            <a:r>
              <a:rPr lang="en-US" sz="1300" dirty="0">
                <a:hlinkClick r:id="rId8" tooltip="Free radical"/>
              </a:rPr>
              <a:t>free radicals</a:t>
            </a:r>
            <a:r>
              <a:rPr lang="en-US" sz="1300" dirty="0"/>
              <a:t>, the most important being </a:t>
            </a:r>
            <a:r>
              <a:rPr lang="en-US" sz="1300" dirty="0">
                <a:hlinkClick r:id="rId9" tooltip="Hydroxyl"/>
              </a:rPr>
              <a:t>hydroxyl</a:t>
            </a:r>
            <a:r>
              <a:rPr lang="en-US" sz="1300" dirty="0"/>
              <a:t> (OH), </a:t>
            </a:r>
            <a:r>
              <a:rPr lang="en-US" sz="1300" dirty="0">
                <a:hlinkClick r:id="rId10" tooltip="Nitric oxide"/>
              </a:rPr>
              <a:t>nitric oxide</a:t>
            </a:r>
            <a:r>
              <a:rPr lang="en-US" sz="1300" dirty="0"/>
              <a:t> (NO) and atoms of </a:t>
            </a:r>
            <a:r>
              <a:rPr lang="en-US" sz="1300" dirty="0">
                <a:hlinkClick r:id="rId11" tooltip="Chlorine"/>
              </a:rPr>
              <a:t>chlorine</a:t>
            </a:r>
            <a:r>
              <a:rPr lang="en-US" sz="1300" dirty="0"/>
              <a:t> (Cl) and </a:t>
            </a:r>
            <a:r>
              <a:rPr lang="en-US" sz="1300" dirty="0">
                <a:hlinkClick r:id="rId12" tooltip="Bromine"/>
              </a:rPr>
              <a:t>bromine</a:t>
            </a:r>
            <a:r>
              <a:rPr lang="en-US" sz="1300" dirty="0"/>
              <a:t> (Br), </a:t>
            </a:r>
            <a:r>
              <a:rPr lang="en-US" sz="1300" dirty="0">
                <a:hlinkClick r:id="rId13" tooltip="Catalysis"/>
              </a:rPr>
              <a:t>catalyze</a:t>
            </a:r>
            <a:r>
              <a:rPr lang="en-US" sz="1300" dirty="0"/>
              <a:t> the recombination </a:t>
            </a:r>
            <a:r>
              <a:rPr lang="en-US" sz="1300" dirty="0">
                <a:hlinkClick r:id="rId14" tooltip="Chemical reaction"/>
              </a:rPr>
              <a:t>reaction</a:t>
            </a:r>
            <a:r>
              <a:rPr lang="en-US" sz="1300" dirty="0"/>
              <a:t>, leading to an ozone layer that is thinner than it would be if the catalysts were not present.</a:t>
            </a:r>
          </a:p>
          <a:p>
            <a:r>
              <a:rPr lang="en-US" sz="1300" dirty="0"/>
              <a:t>Most of the OH and NO are naturally present in the stratosphere, but human activity, especially emissions of chlorofluorocarbons (</a:t>
            </a:r>
            <a:r>
              <a:rPr lang="en-US" sz="1300" dirty="0">
                <a:hlinkClick r:id="rId15" tooltip="Chlorofluorocarbon"/>
              </a:rPr>
              <a:t>CFCs</a:t>
            </a:r>
            <a:r>
              <a:rPr lang="en-US" sz="1300" dirty="0"/>
              <a:t>) and </a:t>
            </a:r>
            <a:r>
              <a:rPr lang="en-US" sz="1300" dirty="0">
                <a:hlinkClick r:id="rId16" tooltip="Haloalkane"/>
              </a:rPr>
              <a:t>halons</a:t>
            </a:r>
            <a:r>
              <a:rPr lang="en-US" sz="1300" dirty="0"/>
              <a:t>, has greatly increased the Cl and Br concentrations, leading to </a:t>
            </a:r>
            <a:r>
              <a:rPr lang="en-US" sz="1300" dirty="0">
                <a:hlinkClick r:id="rId17" tooltip="Ozone depletion"/>
              </a:rPr>
              <a:t>ozone depletion</a:t>
            </a:r>
            <a:r>
              <a:rPr lang="en-US" sz="1300" dirty="0"/>
              <a:t>. Each Cl or Br atom can catalyze tens of thousands of decomposition reactions before it is removed from the stratosphere.</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16</a:t>
            </a:fld>
            <a:endParaRPr lang="en-GB"/>
          </a:p>
        </p:txBody>
      </p:sp>
    </p:spTree>
    <p:extLst>
      <p:ext uri="{BB962C8B-B14F-4D97-AF65-F5344CB8AC3E}">
        <p14:creationId xmlns:p14="http://schemas.microsoft.com/office/powerpoint/2010/main" val="1228656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E06386-8AA7-4748-B590-E52CAEFA86BD}" type="slidenum">
              <a:rPr lang="en-US" altLang="en-US"/>
              <a:pPr eaLnBrk="1" hangingPunct="1"/>
              <a:t>17</a:t>
            </a:fld>
            <a:endParaRPr lang="en-US" altLang="en-US"/>
          </a:p>
        </p:txBody>
      </p:sp>
      <p:sp>
        <p:nvSpPr>
          <p:cNvPr id="41987" name="Rectangle 2"/>
          <p:cNvSpPr>
            <a:spLocks noGrp="1" noRot="1" noChangeAspect="1" noChangeArrowheads="1" noTextEdit="1"/>
          </p:cNvSpPr>
          <p:nvPr>
            <p:ph type="sldImg"/>
          </p:nvPr>
        </p:nvSpPr>
        <p:spPr>
          <a:xfrm>
            <a:off x="958850" y="514350"/>
            <a:ext cx="5397500" cy="4048125"/>
          </a:xfrm>
          <a:ln/>
        </p:spPr>
      </p:sp>
      <p:sp>
        <p:nvSpPr>
          <p:cNvPr id="41988"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Give the four Chapman reactions:</a:t>
            </a:r>
          </a:p>
          <a:p>
            <a:pPr eaLnBrk="1" hangingPunct="1">
              <a:buFontTx/>
              <a:buAutoNum type="arabicPeriod"/>
            </a:pPr>
            <a:r>
              <a:rPr lang="en-US" altLang="en-US" dirty="0" smtClean="0">
                <a:latin typeface="Arial" panose="020B0604020202020204" pitchFamily="34" charset="0"/>
              </a:rPr>
              <a:t>O</a:t>
            </a:r>
            <a:r>
              <a:rPr lang="en-US" altLang="en-US" baseline="-25000" dirty="0" smtClean="0">
                <a:latin typeface="Arial" panose="020B0604020202020204" pitchFamily="34" charset="0"/>
              </a:rPr>
              <a:t>2</a:t>
            </a:r>
            <a:r>
              <a:rPr lang="en-US" altLang="en-US" dirty="0" smtClean="0">
                <a:latin typeface="Arial" panose="020B0604020202020204" pitchFamily="34" charset="0"/>
              </a:rPr>
              <a:t> + </a:t>
            </a:r>
            <a:r>
              <a:rPr lang="en-US" altLang="en-US" dirty="0" err="1" smtClean="0">
                <a:latin typeface="Arial" panose="020B0604020202020204" pitchFamily="34" charset="0"/>
              </a:rPr>
              <a:t>hv</a:t>
            </a:r>
            <a:r>
              <a:rPr lang="en-US" altLang="en-US" dirty="0" smtClean="0">
                <a:latin typeface="Arial" panose="020B0604020202020204" pitchFamily="34" charset="0"/>
              </a:rPr>
              <a:t> </a:t>
            </a:r>
            <a:r>
              <a:rPr lang="en-US" altLang="en-US" dirty="0" smtClean="0">
                <a:latin typeface="Arial" panose="020B0604020202020204" pitchFamily="34" charset="0"/>
                <a:sym typeface="Wingdings" panose="05000000000000000000" pitchFamily="2" charset="2"/>
              </a:rPr>
              <a:t> 2O (&lt; 242nm)</a:t>
            </a:r>
          </a:p>
          <a:p>
            <a:pPr eaLnBrk="1" hangingPunct="1">
              <a:buFontTx/>
              <a:buAutoNum type="arabicPeriod"/>
            </a:pPr>
            <a:r>
              <a:rPr lang="en-US" altLang="en-US" dirty="0" smtClean="0">
                <a:latin typeface="Arial" panose="020B0604020202020204" pitchFamily="34" charset="0"/>
              </a:rPr>
              <a:t>O + O</a:t>
            </a:r>
            <a:r>
              <a:rPr lang="en-US" altLang="en-US" baseline="-25000" dirty="0" smtClean="0">
                <a:latin typeface="Arial" panose="020B0604020202020204" pitchFamily="34" charset="0"/>
              </a:rPr>
              <a:t>2</a:t>
            </a:r>
            <a:r>
              <a:rPr lang="en-US" altLang="en-US" dirty="0" smtClean="0">
                <a:latin typeface="Arial" panose="020B0604020202020204" pitchFamily="34" charset="0"/>
              </a:rPr>
              <a:t> + M </a:t>
            </a:r>
            <a:r>
              <a:rPr lang="en-US" altLang="en-US" dirty="0" smtClean="0">
                <a:latin typeface="Arial" panose="020B0604020202020204" pitchFamily="34" charset="0"/>
                <a:sym typeface="Wingdings" panose="05000000000000000000" pitchFamily="2" charset="2"/>
              </a:rPr>
              <a:t> O</a:t>
            </a:r>
            <a:r>
              <a:rPr lang="en-US" altLang="en-US" baseline="-25000" dirty="0" smtClean="0">
                <a:latin typeface="Arial" panose="020B0604020202020204" pitchFamily="34" charset="0"/>
                <a:sym typeface="Wingdings" panose="05000000000000000000" pitchFamily="2" charset="2"/>
              </a:rPr>
              <a:t>3</a:t>
            </a:r>
            <a:r>
              <a:rPr lang="en-US" altLang="en-US" dirty="0" smtClean="0">
                <a:latin typeface="Arial" panose="020B0604020202020204" pitchFamily="34" charset="0"/>
                <a:sym typeface="Wingdings" panose="05000000000000000000" pitchFamily="2" charset="2"/>
              </a:rPr>
              <a:t> + M* (generates heat)</a:t>
            </a:r>
          </a:p>
          <a:p>
            <a:pPr eaLnBrk="1" hangingPunct="1">
              <a:buFontTx/>
              <a:buAutoNum type="arabicPeriod"/>
            </a:pPr>
            <a:r>
              <a:rPr lang="en-US" altLang="en-US" dirty="0" smtClean="0">
                <a:latin typeface="Arial" panose="020B0604020202020204" pitchFamily="34" charset="0"/>
                <a:sym typeface="Wingdings" panose="05000000000000000000" pitchFamily="2" charset="2"/>
              </a:rPr>
              <a:t>O</a:t>
            </a:r>
            <a:r>
              <a:rPr lang="en-US" altLang="en-US" baseline="-25000" dirty="0" smtClean="0">
                <a:latin typeface="Arial" panose="020B0604020202020204" pitchFamily="34" charset="0"/>
                <a:sym typeface="Wingdings" panose="05000000000000000000" pitchFamily="2" charset="2"/>
              </a:rPr>
              <a:t>3</a:t>
            </a:r>
            <a:r>
              <a:rPr lang="en-US" altLang="en-US" dirty="0" smtClean="0">
                <a:latin typeface="Arial" panose="020B0604020202020204" pitchFamily="34" charset="0"/>
                <a:sym typeface="Wingdings" panose="05000000000000000000" pitchFamily="2" charset="2"/>
              </a:rPr>
              <a:t> + </a:t>
            </a:r>
            <a:r>
              <a:rPr lang="en-US" altLang="en-US" dirty="0" err="1" smtClean="0">
                <a:latin typeface="Arial" panose="020B0604020202020204" pitchFamily="34" charset="0"/>
                <a:sym typeface="Wingdings" panose="05000000000000000000" pitchFamily="2" charset="2"/>
              </a:rPr>
              <a:t>hv</a:t>
            </a:r>
            <a:r>
              <a:rPr lang="en-US" altLang="en-US" dirty="0" smtClean="0">
                <a:latin typeface="Arial" panose="020B0604020202020204" pitchFamily="34" charset="0"/>
                <a:sym typeface="Wingdings" panose="05000000000000000000" pitchFamily="2" charset="2"/>
              </a:rPr>
              <a:t>  O</a:t>
            </a:r>
            <a:r>
              <a:rPr lang="en-US" altLang="en-US" baseline="-25000" dirty="0" smtClean="0">
                <a:latin typeface="Arial" panose="020B0604020202020204" pitchFamily="34" charset="0"/>
                <a:sym typeface="Wingdings" panose="05000000000000000000" pitchFamily="2" charset="2"/>
              </a:rPr>
              <a:t>2</a:t>
            </a:r>
            <a:r>
              <a:rPr lang="en-US" altLang="en-US" dirty="0" smtClean="0">
                <a:latin typeface="Arial" panose="020B0604020202020204" pitchFamily="34" charset="0"/>
                <a:sym typeface="Wingdings" panose="05000000000000000000" pitchFamily="2" charset="2"/>
              </a:rPr>
              <a:t> + O(</a:t>
            </a:r>
            <a:r>
              <a:rPr lang="en-US" altLang="en-US" baseline="30000" dirty="0" smtClean="0">
                <a:latin typeface="Arial" panose="020B0604020202020204" pitchFamily="34" charset="0"/>
                <a:sym typeface="Wingdings" panose="05000000000000000000" pitchFamily="2" charset="2"/>
              </a:rPr>
              <a:t>1</a:t>
            </a:r>
            <a:r>
              <a:rPr lang="en-US" altLang="en-US" dirty="0" smtClean="0">
                <a:latin typeface="Arial" panose="020B0604020202020204" pitchFamily="34" charset="0"/>
                <a:sym typeface="Wingdings" panose="05000000000000000000" pitchFamily="2" charset="2"/>
              </a:rPr>
              <a:t>D) (usually followed by rapid deactivation to </a:t>
            </a:r>
            <a:r>
              <a:rPr lang="en-US" altLang="en-US" baseline="30000" dirty="0" smtClean="0">
                <a:latin typeface="Arial" panose="020B0604020202020204" pitchFamily="34" charset="0"/>
                <a:sym typeface="Wingdings" panose="05000000000000000000" pitchFamily="2" charset="2"/>
              </a:rPr>
              <a:t>3</a:t>
            </a:r>
            <a:r>
              <a:rPr lang="en-US" altLang="en-US" dirty="0" smtClean="0">
                <a:latin typeface="Arial" panose="020B0604020202020204" pitchFamily="34" charset="0"/>
                <a:sym typeface="Wingdings" panose="05000000000000000000" pitchFamily="2" charset="2"/>
              </a:rPr>
              <a:t>P)</a:t>
            </a:r>
          </a:p>
          <a:p>
            <a:pPr eaLnBrk="1" hangingPunct="1">
              <a:buFontTx/>
              <a:buAutoNum type="arabicPeriod"/>
            </a:pPr>
            <a:r>
              <a:rPr lang="en-US" altLang="en-US" dirty="0" smtClean="0">
                <a:latin typeface="Arial" panose="020B0604020202020204" pitchFamily="34" charset="0"/>
                <a:sym typeface="Wingdings" panose="05000000000000000000" pitchFamily="2" charset="2"/>
              </a:rPr>
              <a:t>O + O</a:t>
            </a:r>
            <a:r>
              <a:rPr lang="en-US" altLang="en-US" baseline="-25000" dirty="0" smtClean="0">
                <a:latin typeface="Arial" panose="020B0604020202020204" pitchFamily="34" charset="0"/>
                <a:sym typeface="Wingdings" panose="05000000000000000000" pitchFamily="2" charset="2"/>
              </a:rPr>
              <a:t>3</a:t>
            </a:r>
            <a:r>
              <a:rPr lang="en-US" altLang="en-US" dirty="0" smtClean="0">
                <a:latin typeface="Arial" panose="020B0604020202020204" pitchFamily="34" charset="0"/>
                <a:sym typeface="Wingdings" panose="05000000000000000000" pitchFamily="2" charset="2"/>
              </a:rPr>
              <a:t>  2O</a:t>
            </a:r>
            <a:r>
              <a:rPr lang="en-US" altLang="en-US" baseline="-25000" dirty="0" smtClean="0">
                <a:latin typeface="Arial" panose="020B0604020202020204" pitchFamily="34" charset="0"/>
                <a:sym typeface="Wingdings" panose="05000000000000000000" pitchFamily="2" charset="2"/>
              </a:rPr>
              <a:t>2</a:t>
            </a:r>
            <a:endParaRPr lang="en-US" altLang="en-US" dirty="0" smtClean="0">
              <a:latin typeface="Arial" panose="020B0604020202020204" pitchFamily="34" charset="0"/>
              <a:sym typeface="Wingdings" panose="05000000000000000000" pitchFamily="2" charset="2"/>
            </a:endParaRPr>
          </a:p>
          <a:p>
            <a:pPr eaLnBrk="1" hangingPunct="1"/>
            <a:r>
              <a:rPr lang="en-US" altLang="en-US" dirty="0" smtClean="0">
                <a:latin typeface="Arial" panose="020B0604020202020204" pitchFamily="34" charset="0"/>
              </a:rPr>
              <a:t>Need to talk about the time frames of the reactions. In one cc, typical rates for the four reactions are:</a:t>
            </a:r>
          </a:p>
          <a:p>
            <a:pPr marL="342900" lvl="1" indent="-171450" eaLnBrk="1" hangingPunct="1">
              <a:buFontTx/>
              <a:buAutoNum type="arabicPeriod"/>
            </a:pPr>
            <a:r>
              <a:rPr lang="en-US" altLang="en-US" dirty="0" smtClean="0">
                <a:latin typeface="Arial" panose="020B0604020202020204" pitchFamily="34" charset="0"/>
              </a:rPr>
              <a:t>10</a:t>
            </a:r>
            <a:r>
              <a:rPr lang="en-US" altLang="en-US" baseline="30000" dirty="0" smtClean="0">
                <a:latin typeface="Arial" panose="020B0604020202020204" pitchFamily="34" charset="0"/>
              </a:rPr>
              <a:t>6</a:t>
            </a:r>
            <a:r>
              <a:rPr lang="en-US" altLang="en-US" dirty="0" smtClean="0">
                <a:latin typeface="Arial" panose="020B0604020202020204" pitchFamily="34" charset="0"/>
              </a:rPr>
              <a:t> molecules of O</a:t>
            </a:r>
            <a:r>
              <a:rPr lang="en-US" altLang="en-US" baseline="-25000" dirty="0" smtClean="0">
                <a:latin typeface="Arial" panose="020B0604020202020204" pitchFamily="34" charset="0"/>
              </a:rPr>
              <a:t>2</a:t>
            </a:r>
            <a:r>
              <a:rPr lang="en-US" altLang="en-US" dirty="0" smtClean="0">
                <a:latin typeface="Arial" panose="020B0604020202020204" pitchFamily="34" charset="0"/>
              </a:rPr>
              <a:t> </a:t>
            </a:r>
            <a:r>
              <a:rPr lang="en-US" altLang="en-US" dirty="0" err="1" smtClean="0">
                <a:latin typeface="Arial" panose="020B0604020202020204" pitchFamily="34" charset="0"/>
              </a:rPr>
              <a:t>photodissociate</a:t>
            </a:r>
            <a:r>
              <a:rPr lang="en-US" altLang="en-US" dirty="0" smtClean="0">
                <a:latin typeface="Arial" panose="020B0604020202020204" pitchFamily="34" charset="0"/>
              </a:rPr>
              <a:t> per second</a:t>
            </a:r>
          </a:p>
          <a:p>
            <a:pPr marL="342900" lvl="1" indent="-171450" eaLnBrk="1" hangingPunct="1">
              <a:buFontTx/>
              <a:buAutoNum type="arabicPeriod"/>
            </a:pPr>
            <a:r>
              <a:rPr lang="en-US" altLang="en-US" dirty="0" smtClean="0">
                <a:latin typeface="Arial" panose="020B0604020202020204" pitchFamily="34" charset="0"/>
              </a:rPr>
              <a:t>10</a:t>
            </a:r>
            <a:r>
              <a:rPr lang="en-US" altLang="en-US" baseline="30000" dirty="0" smtClean="0">
                <a:latin typeface="Arial" panose="020B0604020202020204" pitchFamily="34" charset="0"/>
              </a:rPr>
              <a:t>5</a:t>
            </a:r>
            <a:r>
              <a:rPr lang="en-US" altLang="en-US" dirty="0" smtClean="0">
                <a:latin typeface="Arial" panose="020B0604020202020204" pitchFamily="34" charset="0"/>
              </a:rPr>
              <a:t> molecules of O</a:t>
            </a:r>
            <a:r>
              <a:rPr lang="en-US" altLang="en-US" baseline="-25000" dirty="0" smtClean="0">
                <a:latin typeface="Arial" panose="020B0604020202020204" pitchFamily="34" charset="0"/>
              </a:rPr>
              <a:t>3</a:t>
            </a:r>
            <a:r>
              <a:rPr lang="en-US" altLang="en-US" dirty="0" smtClean="0">
                <a:latin typeface="Arial" panose="020B0604020202020204" pitchFamily="34" charset="0"/>
              </a:rPr>
              <a:t> react with O per second</a:t>
            </a:r>
          </a:p>
          <a:p>
            <a:pPr marL="342900" lvl="1" indent="-171450" eaLnBrk="1" hangingPunct="1">
              <a:buFontTx/>
              <a:buAutoNum type="arabicPeriod"/>
            </a:pPr>
            <a:r>
              <a:rPr lang="en-US" altLang="en-US" dirty="0" smtClean="0">
                <a:latin typeface="Arial" panose="020B0604020202020204" pitchFamily="34" charset="0"/>
              </a:rPr>
              <a:t>10</a:t>
            </a:r>
            <a:r>
              <a:rPr lang="en-US" altLang="en-US" baseline="30000" dirty="0" smtClean="0">
                <a:latin typeface="Arial" panose="020B0604020202020204" pitchFamily="34" charset="0"/>
              </a:rPr>
              <a:t>8</a:t>
            </a:r>
            <a:r>
              <a:rPr lang="en-US" altLang="en-US" dirty="0" smtClean="0">
                <a:latin typeface="Arial" panose="020B0604020202020204" pitchFamily="34" charset="0"/>
              </a:rPr>
              <a:t>-10</a:t>
            </a:r>
            <a:r>
              <a:rPr lang="en-US" altLang="en-US" baseline="30000" dirty="0" smtClean="0">
                <a:latin typeface="Arial" panose="020B0604020202020204" pitchFamily="34" charset="0"/>
              </a:rPr>
              <a:t>9</a:t>
            </a:r>
            <a:r>
              <a:rPr lang="en-US" altLang="en-US" dirty="0" smtClean="0">
                <a:latin typeface="Arial" panose="020B0604020202020204" pitchFamily="34" charset="0"/>
              </a:rPr>
              <a:t> “cycles” of O</a:t>
            </a:r>
            <a:r>
              <a:rPr lang="en-US" altLang="en-US" baseline="-25000" dirty="0" smtClean="0">
                <a:latin typeface="Arial" panose="020B0604020202020204" pitchFamily="34" charset="0"/>
              </a:rPr>
              <a:t>x</a:t>
            </a:r>
            <a:r>
              <a:rPr lang="en-US" altLang="en-US" dirty="0" smtClean="0">
                <a:latin typeface="Arial" panose="020B0604020202020204" pitchFamily="34" charset="0"/>
              </a:rPr>
              <a:t> conversions occur per second</a:t>
            </a:r>
          </a:p>
          <a:p>
            <a:pPr eaLnBrk="1" hangingPunct="1"/>
            <a:r>
              <a:rPr lang="en-US" altLang="en-US" dirty="0" smtClean="0">
                <a:latin typeface="Arial" panose="020B0604020202020204" pitchFamily="34" charset="0"/>
              </a:rPr>
              <a:t>Thus, the typical “chain length” of the cycles is about 1000. In other words, the rate of interconversion among O</a:t>
            </a:r>
            <a:r>
              <a:rPr lang="en-US" altLang="en-US" baseline="-25000" dirty="0" smtClean="0">
                <a:latin typeface="Arial" panose="020B0604020202020204" pitchFamily="34" charset="0"/>
              </a:rPr>
              <a:t>x</a:t>
            </a:r>
            <a:r>
              <a:rPr lang="en-US" altLang="en-US" dirty="0" smtClean="0">
                <a:latin typeface="Arial" panose="020B0604020202020204" pitchFamily="34" charset="0"/>
              </a:rPr>
              <a:t> species is (</a:t>
            </a:r>
            <a:r>
              <a:rPr lang="en-US" altLang="en-US" b="1" i="1" dirty="0" smtClean="0">
                <a:latin typeface="Arial" panose="020B0604020202020204" pitchFamily="34" charset="0"/>
              </a:rPr>
              <a:t>very roughly</a:t>
            </a:r>
            <a:r>
              <a:rPr lang="en-US" altLang="en-US" dirty="0" smtClean="0">
                <a:latin typeface="Arial" panose="020B0604020202020204" pitchFamily="34" charset="0"/>
              </a:rPr>
              <a:t>) one thousand times faster than the rate of O</a:t>
            </a:r>
            <a:r>
              <a:rPr lang="en-US" altLang="en-US" baseline="-25000" dirty="0" smtClean="0">
                <a:latin typeface="Arial" panose="020B0604020202020204" pitchFamily="34" charset="0"/>
              </a:rPr>
              <a:t>x</a:t>
            </a:r>
            <a:r>
              <a:rPr lang="en-US" altLang="en-US" dirty="0" smtClean="0">
                <a:latin typeface="Arial" panose="020B0604020202020204" pitchFamily="34" charset="0"/>
              </a:rPr>
              <a:t> production or loss.</a:t>
            </a:r>
          </a:p>
        </p:txBody>
      </p:sp>
    </p:spTree>
    <p:extLst>
      <p:ext uri="{BB962C8B-B14F-4D97-AF65-F5344CB8AC3E}">
        <p14:creationId xmlns:p14="http://schemas.microsoft.com/office/powerpoint/2010/main" val="92892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884261-10D7-42B5-8EA7-5987EC4FCD83}" type="slidenum">
              <a:rPr lang="en-US" altLang="en-US"/>
              <a:pPr eaLnBrk="1" hangingPunct="1"/>
              <a:t>18</a:t>
            </a:fld>
            <a:endParaRPr lang="en-US" altLang="en-US"/>
          </a:p>
        </p:txBody>
      </p:sp>
      <p:sp>
        <p:nvSpPr>
          <p:cNvPr id="43011" name="Rectangle 2"/>
          <p:cNvSpPr>
            <a:spLocks noGrp="1" noRot="1" noChangeAspect="1" noChangeArrowheads="1" noTextEdit="1"/>
          </p:cNvSpPr>
          <p:nvPr>
            <p:ph type="sldImg"/>
          </p:nvPr>
        </p:nvSpPr>
        <p:spPr>
          <a:xfrm>
            <a:off x="958850" y="514350"/>
            <a:ext cx="5397500" cy="4048125"/>
          </a:xfrm>
          <a:ln/>
        </p:spPr>
      </p:sp>
      <p:sp>
        <p:nvSpPr>
          <p:cNvPr id="43012"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according to Chapman, production of Ox (and hence O3) is by </a:t>
            </a:r>
            <a:r>
              <a:rPr lang="en-US" altLang="en-US" dirty="0" err="1" smtClean="0">
                <a:latin typeface="Arial" panose="020B0604020202020204" pitchFamily="34" charset="0"/>
              </a:rPr>
              <a:t>photodissociation</a:t>
            </a:r>
            <a:r>
              <a:rPr lang="en-US" altLang="en-US" dirty="0" smtClean="0">
                <a:latin typeface="Arial" panose="020B0604020202020204" pitchFamily="34" charset="0"/>
              </a:rPr>
              <a:t> of O2. The rate of this </a:t>
            </a:r>
            <a:r>
              <a:rPr lang="en-US" altLang="en-US" dirty="0" err="1" smtClean="0">
                <a:latin typeface="Arial" panose="020B0604020202020204" pitchFamily="34" charset="0"/>
              </a:rPr>
              <a:t>photodissociation</a:t>
            </a:r>
            <a:r>
              <a:rPr lang="en-US" altLang="en-US" dirty="0" smtClean="0">
                <a:latin typeface="Arial" panose="020B0604020202020204" pitchFamily="34" charset="0"/>
              </a:rPr>
              <a:t> is proportional to the </a:t>
            </a:r>
            <a:r>
              <a:rPr lang="en-US" altLang="en-US" dirty="0" err="1" smtClean="0">
                <a:latin typeface="Arial" panose="020B0604020202020204" pitchFamily="34" charset="0"/>
              </a:rPr>
              <a:t>uv</a:t>
            </a:r>
            <a:r>
              <a:rPr lang="en-US" altLang="en-US" dirty="0" smtClean="0">
                <a:latin typeface="Arial" panose="020B0604020202020204" pitchFamily="34" charset="0"/>
              </a:rPr>
              <a:t> light intensity that causes the </a:t>
            </a:r>
            <a:r>
              <a:rPr lang="en-US" altLang="en-US" dirty="0" err="1" smtClean="0">
                <a:latin typeface="Arial" panose="020B0604020202020204" pitchFamily="34" charset="0"/>
              </a:rPr>
              <a:t>photodissociation</a:t>
            </a:r>
            <a:r>
              <a:rPr lang="en-US" altLang="en-US" dirty="0" smtClean="0">
                <a:latin typeface="Arial" panose="020B0604020202020204" pitchFamily="34" charset="0"/>
              </a:rPr>
              <a:t> times the absolute concentration of dioxygen. Above the stratosphere there is plenty of </a:t>
            </a:r>
            <a:r>
              <a:rPr lang="en-US" altLang="en-US" dirty="0" err="1" smtClean="0">
                <a:latin typeface="Arial" panose="020B0604020202020204" pitchFamily="34" charset="0"/>
              </a:rPr>
              <a:t>uv</a:t>
            </a:r>
            <a:r>
              <a:rPr lang="en-US" altLang="en-US" dirty="0" smtClean="0">
                <a:latin typeface="Arial" panose="020B0604020202020204" pitchFamily="34" charset="0"/>
              </a:rPr>
              <a:t> light but fewer O2 molecules (air is thinner) while below the stratosphere there is plenty of O2 molecules but not much </a:t>
            </a:r>
            <a:r>
              <a:rPr lang="en-US" altLang="en-US" dirty="0" err="1" smtClean="0">
                <a:latin typeface="Arial" panose="020B0604020202020204" pitchFamily="34" charset="0"/>
              </a:rPr>
              <a:t>uv</a:t>
            </a:r>
            <a:r>
              <a:rPr lang="en-US" altLang="en-US" dirty="0" smtClean="0">
                <a:latin typeface="Arial" panose="020B0604020202020204" pitchFamily="34" charset="0"/>
              </a:rPr>
              <a:t> light. Thus it makes sense (qualitatively) that ozone is created in the stratosphere.</a:t>
            </a:r>
          </a:p>
          <a:p>
            <a:pPr eaLnBrk="1" hangingPunct="1">
              <a:buFontTx/>
              <a:buChar char="•"/>
            </a:pPr>
            <a:r>
              <a:rPr lang="en-US" altLang="en-US" dirty="0" smtClean="0">
                <a:latin typeface="Arial" panose="020B0604020202020204" pitchFamily="34" charset="0"/>
              </a:rPr>
              <a:t>according to Chapman, main source of heat is the association reaction between atomic O and O2. The rate of this reaction is proportional to the product of O and O2 concentrations, which is at a maximum at the top of the stratosphere. The observed thermal profile in the stratosphere matches this product pretty well.</a:t>
            </a:r>
          </a:p>
          <a:p>
            <a:pPr eaLnBrk="1" hangingPunct="1">
              <a:buFontTx/>
              <a:buChar char="•"/>
            </a:pPr>
            <a:r>
              <a:rPr lang="en-US" altLang="en-US" dirty="0" smtClean="0">
                <a:latin typeface="Arial" panose="020B0604020202020204" pitchFamily="34" charset="0"/>
              </a:rPr>
              <a:t>quantitative prediction using Chapman: set up a series of differential equations and solve for steady-state O3 concentration. The rate constants in Chapman’s equations will change with altitude, and so will the predicted SS ozone </a:t>
            </a:r>
            <a:r>
              <a:rPr lang="en-US" altLang="en-US" dirty="0" err="1" smtClean="0">
                <a:latin typeface="Arial" panose="020B0604020202020204" pitchFamily="34" charset="0"/>
              </a:rPr>
              <a:t>concs</a:t>
            </a:r>
            <a:r>
              <a:rPr lang="en-US" altLang="en-US" dirty="0" smtClean="0">
                <a:latin typeface="Arial" panose="020B0604020202020204" pitchFamily="34" charset="0"/>
              </a:rPr>
              <a:t>. Compare these predictions with the measured values will allow us to assess Chapman’s model; the nature of any disagreement may help us to see shortcomings in the model.</a:t>
            </a:r>
          </a:p>
        </p:txBody>
      </p:sp>
    </p:spTree>
    <p:extLst>
      <p:ext uri="{BB962C8B-B14F-4D97-AF65-F5344CB8AC3E}">
        <p14:creationId xmlns:p14="http://schemas.microsoft.com/office/powerpoint/2010/main" val="2788045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431E41-9BA3-4311-B32E-5E67F895AEED}" type="slidenum">
              <a:rPr lang="en-US" altLang="en-US"/>
              <a:pPr eaLnBrk="1" hangingPunct="1"/>
              <a:t>19</a:t>
            </a:fld>
            <a:endParaRPr lang="en-US" altLang="en-US"/>
          </a:p>
        </p:txBody>
      </p:sp>
      <p:sp>
        <p:nvSpPr>
          <p:cNvPr id="44035" name="Rectangle 2"/>
          <p:cNvSpPr>
            <a:spLocks noGrp="1" noRot="1" noChangeAspect="1" noChangeArrowheads="1" noTextEdit="1"/>
          </p:cNvSpPr>
          <p:nvPr>
            <p:ph type="sldImg"/>
          </p:nvPr>
        </p:nvSpPr>
        <p:spPr>
          <a:xfrm>
            <a:off x="958850" y="514350"/>
            <a:ext cx="5397500" cy="4048125"/>
          </a:xfrm>
          <a:ln/>
        </p:spPr>
      </p:sp>
      <p:sp>
        <p:nvSpPr>
          <p:cNvPr id="44036"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800" baseline="0" dirty="0" smtClean="0">
                <a:latin typeface="Arial" panose="020B0604020202020204" pitchFamily="34" charset="0"/>
              </a:rPr>
              <a:t>according to Chapman, production of Ox (and hence O3) is by </a:t>
            </a:r>
            <a:r>
              <a:rPr lang="en-US" altLang="en-US" sz="800" baseline="0" dirty="0" err="1" smtClean="0">
                <a:latin typeface="Arial" panose="020B0604020202020204" pitchFamily="34" charset="0"/>
              </a:rPr>
              <a:t>photodissociation</a:t>
            </a:r>
            <a:r>
              <a:rPr lang="en-US" altLang="en-US" sz="800" baseline="0" dirty="0" smtClean="0">
                <a:latin typeface="Arial" panose="020B0604020202020204" pitchFamily="34" charset="0"/>
              </a:rPr>
              <a:t> of O2. The rate of this </a:t>
            </a:r>
            <a:r>
              <a:rPr lang="en-US" altLang="en-US" sz="800" baseline="0" dirty="0" err="1" smtClean="0">
                <a:latin typeface="Arial" panose="020B0604020202020204" pitchFamily="34" charset="0"/>
              </a:rPr>
              <a:t>photodissociation</a:t>
            </a:r>
            <a:r>
              <a:rPr lang="en-US" altLang="en-US" sz="800" baseline="0" dirty="0" smtClean="0">
                <a:latin typeface="Arial" panose="020B0604020202020204" pitchFamily="34" charset="0"/>
              </a:rPr>
              <a:t> is proportional to the </a:t>
            </a:r>
            <a:r>
              <a:rPr lang="en-US" altLang="en-US" sz="800" baseline="0" dirty="0" err="1" smtClean="0">
                <a:latin typeface="Arial" panose="020B0604020202020204" pitchFamily="34" charset="0"/>
              </a:rPr>
              <a:t>uv</a:t>
            </a:r>
            <a:r>
              <a:rPr lang="en-US" altLang="en-US" sz="800" baseline="0" dirty="0" smtClean="0">
                <a:latin typeface="Arial" panose="020B0604020202020204" pitchFamily="34" charset="0"/>
              </a:rPr>
              <a:t> light intensity that causes the </a:t>
            </a:r>
            <a:r>
              <a:rPr lang="en-US" altLang="en-US" sz="800" baseline="0" dirty="0" err="1" smtClean="0">
                <a:latin typeface="Arial" panose="020B0604020202020204" pitchFamily="34" charset="0"/>
              </a:rPr>
              <a:t>photodissociation</a:t>
            </a:r>
            <a:r>
              <a:rPr lang="en-US" altLang="en-US" sz="800" baseline="0" dirty="0" smtClean="0">
                <a:latin typeface="Arial" panose="020B0604020202020204" pitchFamily="34" charset="0"/>
              </a:rPr>
              <a:t> times the absolute concentration of dioxygen. Above the stratosphere there is plenty of </a:t>
            </a:r>
            <a:r>
              <a:rPr lang="en-US" altLang="en-US" sz="800" baseline="0" dirty="0" err="1" smtClean="0">
                <a:latin typeface="Arial" panose="020B0604020202020204" pitchFamily="34" charset="0"/>
              </a:rPr>
              <a:t>uv</a:t>
            </a:r>
            <a:r>
              <a:rPr lang="en-US" altLang="en-US" sz="800" baseline="0" dirty="0" smtClean="0">
                <a:latin typeface="Arial" panose="020B0604020202020204" pitchFamily="34" charset="0"/>
              </a:rPr>
              <a:t> light but fewer O2 molecules (air is thinner) while below the stratosphere there is plenty of O2 molecules but not much </a:t>
            </a:r>
            <a:r>
              <a:rPr lang="en-US" altLang="en-US" sz="800" baseline="0" dirty="0" err="1" smtClean="0">
                <a:latin typeface="Arial" panose="020B0604020202020204" pitchFamily="34" charset="0"/>
              </a:rPr>
              <a:t>uv</a:t>
            </a:r>
            <a:r>
              <a:rPr lang="en-US" altLang="en-US" sz="800" baseline="0" dirty="0" smtClean="0">
                <a:latin typeface="Arial" panose="020B0604020202020204" pitchFamily="34" charset="0"/>
              </a:rPr>
              <a:t> light. Thus it makes sense (qualitatively) that ozone is created in the stratosphere.</a:t>
            </a:r>
          </a:p>
          <a:p>
            <a:pPr eaLnBrk="1" hangingPunct="1">
              <a:buFontTx/>
              <a:buChar char="•"/>
            </a:pPr>
            <a:r>
              <a:rPr lang="en-US" altLang="en-US" sz="800" baseline="0" dirty="0" err="1" smtClean="0">
                <a:latin typeface="Arial" panose="020B0604020202020204" pitchFamily="34" charset="0"/>
              </a:rPr>
              <a:t>accordingn</a:t>
            </a:r>
            <a:r>
              <a:rPr lang="en-US" altLang="en-US" sz="800" baseline="0" dirty="0" smtClean="0">
                <a:latin typeface="Arial" panose="020B0604020202020204" pitchFamily="34" charset="0"/>
              </a:rPr>
              <a:t> to Chapman, main source of heat is the association reaction between atomic O and O2. The rate of this reaction is proportional to the product of O and O2 concentrations, which is at a maximum at the top of the stratosphere. The observed thermal profile in the stratosphere matches this product pretty well.</a:t>
            </a:r>
          </a:p>
          <a:p>
            <a:pPr eaLnBrk="1" hangingPunct="1">
              <a:buFontTx/>
              <a:buChar char="•"/>
            </a:pPr>
            <a:r>
              <a:rPr lang="en-US" altLang="en-US" sz="800" baseline="0" dirty="0" smtClean="0">
                <a:latin typeface="Arial" panose="020B0604020202020204" pitchFamily="34" charset="0"/>
              </a:rPr>
              <a:t>quantitative prediction using Chapman: set up a series of differential equations and solve for steady-state O3 concentration. The rate constants in Chapman’s equations will change with altitude, and so will the predicted SS ozone </a:t>
            </a:r>
            <a:r>
              <a:rPr lang="en-US" altLang="en-US" sz="800" baseline="0" dirty="0" err="1" smtClean="0">
                <a:latin typeface="Arial" panose="020B0604020202020204" pitchFamily="34" charset="0"/>
              </a:rPr>
              <a:t>concs</a:t>
            </a:r>
            <a:r>
              <a:rPr lang="en-US" altLang="en-US" sz="800" baseline="0" dirty="0" smtClean="0">
                <a:latin typeface="Arial" panose="020B0604020202020204" pitchFamily="34" charset="0"/>
              </a:rPr>
              <a:t>. Compare these predictions with the measured values will allow us to assess Chapman’s model; the nature of any disagreement may help us to see shortcomings in the model.</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1248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5E9E6B-BD73-4B28-921F-279118DB2191}" type="slidenum">
              <a:rPr lang="en-US" altLang="en-US"/>
              <a:pPr eaLnBrk="1" hangingPunct="1"/>
              <a:t>20</a:t>
            </a:fld>
            <a:endParaRPr lang="en-US" altLang="en-US"/>
          </a:p>
        </p:txBody>
      </p:sp>
      <p:sp>
        <p:nvSpPr>
          <p:cNvPr id="45059" name="Rectangle 2"/>
          <p:cNvSpPr>
            <a:spLocks noGrp="1" noRot="1" noChangeAspect="1" noChangeArrowheads="1" noTextEdit="1"/>
          </p:cNvSpPr>
          <p:nvPr>
            <p:ph type="sldImg"/>
          </p:nvPr>
        </p:nvSpPr>
        <p:spPr>
          <a:xfrm>
            <a:off x="958850" y="514350"/>
            <a:ext cx="5397500" cy="4048125"/>
          </a:xfrm>
          <a:ln/>
        </p:spPr>
      </p:sp>
      <p:sp>
        <p:nvSpPr>
          <p:cNvPr id="45060"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latin typeface="Arial" panose="020B0604020202020204" pitchFamily="34" charset="0"/>
              </a:rPr>
              <a:t>missing ozone “sink” is due to catalytic destruction of odd-oxygen. Four chemical “families” are responsible for this destruction</a:t>
            </a:r>
          </a:p>
          <a:p>
            <a:pPr eaLnBrk="1" hangingPunct="1">
              <a:buFontTx/>
              <a:buChar char="•"/>
            </a:pPr>
            <a:r>
              <a:rPr lang="en-US" altLang="en-US" smtClean="0">
                <a:latin typeface="Arial" panose="020B0604020202020204" pitchFamily="34" charset="0"/>
              </a:rPr>
              <a:t>separate overhead: table with the entire chemical families. NOx is the portion of the NOy family that is actively involved in the Ox formation/destruction, etc.</a:t>
            </a:r>
          </a:p>
          <a:p>
            <a:pPr eaLnBrk="1" hangingPunct="1">
              <a:buFontTx/>
              <a:buChar char="•"/>
            </a:pPr>
            <a:r>
              <a:rPr lang="en-US" altLang="en-US" smtClean="0">
                <a:latin typeface="Arial" panose="020B0604020202020204" pitchFamily="34" charset="0"/>
              </a:rPr>
              <a:t>separate handout with timeline of significant events in ozone layer history: discovery, Chapman, HOx and NOx proposal, SST debate, ClOx and CFCs, Nobel Prize, discovery of ozone hole, Montreal Protocol.</a:t>
            </a:r>
          </a:p>
        </p:txBody>
      </p:sp>
    </p:spTree>
    <p:extLst>
      <p:ext uri="{BB962C8B-B14F-4D97-AF65-F5344CB8AC3E}">
        <p14:creationId xmlns:p14="http://schemas.microsoft.com/office/powerpoint/2010/main" val="16092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photolysis of ozone, which drives tropospheric chemistry, is particularly sensitive to the overhead column of</a:t>
            </a:r>
          </a:p>
          <a:p>
            <a:pPr eaLnBrk="1" hangingPunct="1">
              <a:spcBef>
                <a:spcPct val="0"/>
              </a:spcBef>
            </a:pPr>
            <a:r>
              <a:rPr lang="en-GB" altLang="en-US" dirty="0" smtClean="0"/>
              <a:t>stratospheric ozone.</a:t>
            </a:r>
          </a:p>
          <a:p>
            <a:pPr eaLnBrk="1" hangingPunct="1">
              <a:spcBef>
                <a:spcPct val="0"/>
              </a:spcBef>
            </a:pPr>
            <a:r>
              <a:rPr lang="en-GB" altLang="en-US" dirty="0" smtClean="0"/>
              <a:t>Photolysis of ozone throughout the atmosphere leads to the formation of </a:t>
            </a:r>
            <a:r>
              <a:rPr lang="en-GB" altLang="en-US" b="1" dirty="0" smtClean="0"/>
              <a:t>OH,</a:t>
            </a:r>
          </a:p>
          <a:p>
            <a:pPr eaLnBrk="1" hangingPunct="1">
              <a:spcBef>
                <a:spcPct val="0"/>
              </a:spcBef>
            </a:pPr>
            <a:r>
              <a:rPr lang="pt-BR" altLang="en-US" dirty="0" smtClean="0"/>
              <a:t>O3 + h v -&gt; O (1 D ) + O2</a:t>
            </a:r>
          </a:p>
          <a:p>
            <a:pPr eaLnBrk="1" hangingPunct="1">
              <a:spcBef>
                <a:spcPct val="0"/>
              </a:spcBef>
            </a:pPr>
            <a:r>
              <a:rPr lang="en-GB" altLang="en-US" dirty="0" smtClean="0"/>
              <a:t>O(1D)+H20</a:t>
            </a:r>
            <a:r>
              <a:rPr lang="pt-BR" altLang="en-US" dirty="0" smtClean="0"/>
              <a:t>-&gt; </a:t>
            </a:r>
            <a:r>
              <a:rPr lang="en-GB" altLang="en-US" dirty="0" smtClean="0"/>
              <a:t>OH+OH</a:t>
            </a:r>
          </a:p>
          <a:p>
            <a:pPr eaLnBrk="1" hangingPunct="1">
              <a:spcBef>
                <a:spcPct val="0"/>
              </a:spcBef>
            </a:pPr>
            <a:r>
              <a:rPr lang="en-GB" altLang="en-US" dirty="0" smtClean="0"/>
              <a:t>which in turn is responsible for initiating the oxidation of a wide variety of atmospheric trace constituents, for example, methane:</a:t>
            </a:r>
          </a:p>
          <a:p>
            <a:pPr eaLnBrk="1" hangingPunct="1">
              <a:spcBef>
                <a:spcPct val="0"/>
              </a:spcBef>
            </a:pPr>
            <a:r>
              <a:rPr lang="en-GB" altLang="en-US" dirty="0" smtClean="0"/>
              <a:t>OH + CH4 </a:t>
            </a:r>
            <a:r>
              <a:rPr lang="pt-BR" altLang="en-US" dirty="0" smtClean="0"/>
              <a:t>-&gt; </a:t>
            </a:r>
            <a:r>
              <a:rPr lang="en-GB" altLang="en-US" dirty="0" smtClean="0"/>
              <a:t> CH3 + H20</a:t>
            </a:r>
          </a:p>
          <a:p>
            <a:pPr eaLnBrk="1" hangingPunct="1">
              <a:spcBef>
                <a:spcPct val="0"/>
              </a:spcBef>
            </a:pPr>
            <a:endParaRPr lang="it-IT" altLang="en-US" dirty="0" smtClean="0"/>
          </a:p>
          <a:p>
            <a:pPr eaLnBrk="1" hangingPunct="1">
              <a:spcBef>
                <a:spcPct val="0"/>
              </a:spcBef>
            </a:pPr>
            <a:r>
              <a:rPr lang="en-GB" altLang="en-US" dirty="0" smtClean="0"/>
              <a:t>The photochemistry of ozone is very complex, </a:t>
            </a:r>
            <a:r>
              <a:rPr lang="en-GB" altLang="en-US" b="1" dirty="0" smtClean="0"/>
              <a:t>as </a:t>
            </a:r>
            <a:r>
              <a:rPr lang="en-GB" altLang="en-US" dirty="0" smtClean="0"/>
              <a:t>the relatively weak chemical bonds in ozone allow excited states of the O and </a:t>
            </a:r>
            <a:r>
              <a:rPr lang="en-GB" altLang="en-US" b="1" dirty="0" smtClean="0"/>
              <a:t>O2 </a:t>
            </a:r>
            <a:r>
              <a:rPr lang="en-GB" altLang="en-US" dirty="0" smtClean="0"/>
              <a:t>photoproducts</a:t>
            </a:r>
          </a:p>
          <a:p>
            <a:pPr eaLnBrk="1" hangingPunct="1">
              <a:spcBef>
                <a:spcPct val="0"/>
              </a:spcBef>
            </a:pPr>
            <a:r>
              <a:rPr lang="en-GB" altLang="en-US" dirty="0" smtClean="0"/>
              <a:t>to be accessed. In fact, only now is a consensus being reached on the quantitative aspects of this photochemistry, particularly near the energy threshold</a:t>
            </a:r>
          </a:p>
          <a:p>
            <a:pPr eaLnBrk="1" hangingPunct="1">
              <a:spcBef>
                <a:spcPct val="0"/>
              </a:spcBef>
            </a:pPr>
            <a:r>
              <a:rPr lang="en-GB" altLang="en-US" dirty="0" smtClean="0"/>
              <a:t>for </a:t>
            </a:r>
            <a:r>
              <a:rPr lang="en-GB" altLang="en-US" i="1" dirty="0" smtClean="0"/>
              <a:t>O(</a:t>
            </a:r>
            <a:r>
              <a:rPr lang="en-GB" altLang="en-US" i="1" dirty="0" err="1" smtClean="0"/>
              <a:t>lD</a:t>
            </a:r>
            <a:r>
              <a:rPr lang="en-GB" altLang="en-US" i="1" dirty="0" smtClean="0"/>
              <a:t>) </a:t>
            </a:r>
            <a:r>
              <a:rPr lang="en-GB" altLang="en-US" dirty="0" smtClean="0"/>
              <a:t>production near </a:t>
            </a:r>
            <a:r>
              <a:rPr lang="en-GB" altLang="en-US" b="1" dirty="0" smtClean="0"/>
              <a:t>310 </a:t>
            </a:r>
            <a:r>
              <a:rPr lang="en-GB" altLang="en-US" dirty="0" smtClean="0"/>
              <a:t>nm. It is now believed (</a:t>
            </a:r>
            <a:r>
              <a:rPr lang="en-GB" altLang="en-US" dirty="0" err="1" smtClean="0"/>
              <a:t>Ravishankara</a:t>
            </a:r>
            <a:r>
              <a:rPr lang="en-GB" altLang="en-US" dirty="0" smtClean="0"/>
              <a:t> </a:t>
            </a:r>
            <a:r>
              <a:rPr lang="en-GB" altLang="en-US" b="1" i="1" dirty="0" smtClean="0"/>
              <a:t>et </a:t>
            </a:r>
            <a:r>
              <a:rPr lang="en-GB" altLang="en-US" i="1" dirty="0" smtClean="0"/>
              <a:t>al.,</a:t>
            </a:r>
            <a:r>
              <a:rPr lang="en-GB" altLang="en-US" dirty="0" smtClean="0"/>
              <a:t> </a:t>
            </a:r>
            <a:r>
              <a:rPr lang="en-GB" altLang="en-US" b="1" dirty="0" smtClean="0"/>
              <a:t>1998, </a:t>
            </a:r>
            <a:r>
              <a:rPr lang="en-GB" altLang="en-US" dirty="0" smtClean="0"/>
              <a:t>and references therein) that four different photolysis channels are</a:t>
            </a:r>
          </a:p>
          <a:p>
            <a:pPr eaLnBrk="1" hangingPunct="1">
              <a:spcBef>
                <a:spcPct val="0"/>
              </a:spcBef>
            </a:pPr>
            <a:r>
              <a:rPr lang="en-GB" altLang="en-US" dirty="0" smtClean="0"/>
              <a:t>occurring in the </a:t>
            </a:r>
            <a:r>
              <a:rPr lang="en-GB" altLang="en-US" b="1" dirty="0" smtClean="0"/>
              <a:t>290-350 </a:t>
            </a:r>
            <a:r>
              <a:rPr lang="en-GB" altLang="en-US" dirty="0" smtClean="0"/>
              <a:t>nm spectral region, the region of importance for the generation of OH in the lower atmosphere, with the quantum yields for</a:t>
            </a:r>
          </a:p>
          <a:p>
            <a:pPr eaLnBrk="1" hangingPunct="1">
              <a:spcBef>
                <a:spcPct val="0"/>
              </a:spcBef>
            </a:pPr>
            <a:r>
              <a:rPr lang="en-GB" altLang="en-US" dirty="0" smtClean="0"/>
              <a:t>these four channels varying with wavelength and temperature:</a:t>
            </a:r>
          </a:p>
          <a:p>
            <a:pPr eaLnBrk="1" hangingPunct="1">
              <a:spcBef>
                <a:spcPct val="0"/>
              </a:spcBef>
            </a:pPr>
            <a:endParaRPr lang="it-IT" altLang="en-US" dirty="0" smtClean="0"/>
          </a:p>
          <a:p>
            <a:pPr eaLnBrk="1" hangingPunct="1">
              <a:spcBef>
                <a:spcPct val="0"/>
              </a:spcBef>
            </a:pPr>
            <a:r>
              <a:rPr lang="en-GB" altLang="en-US" dirty="0" smtClean="0"/>
              <a:t>For atmospheric considerations, the key channels are those which produce </a:t>
            </a:r>
            <a:r>
              <a:rPr lang="en-GB" altLang="en-US" i="1" dirty="0" smtClean="0"/>
              <a:t>O(1D), </a:t>
            </a:r>
            <a:r>
              <a:rPr lang="en-GB" altLang="en-US" dirty="0" smtClean="0"/>
              <a:t>that is, those which lead to OH production. Interestingly, the energy</a:t>
            </a:r>
          </a:p>
          <a:p>
            <a:pPr eaLnBrk="1" hangingPunct="1">
              <a:spcBef>
                <a:spcPct val="0"/>
              </a:spcBef>
            </a:pPr>
            <a:r>
              <a:rPr lang="en-GB" altLang="en-US" dirty="0" smtClean="0"/>
              <a:t>threshold for channel </a:t>
            </a:r>
            <a:r>
              <a:rPr lang="en-GB" altLang="en-US" b="1" i="1" dirty="0" smtClean="0"/>
              <a:t>(C) </a:t>
            </a:r>
            <a:r>
              <a:rPr lang="en-GB" altLang="en-US" dirty="0" smtClean="0"/>
              <a:t>is at about </a:t>
            </a:r>
            <a:r>
              <a:rPr lang="en-GB" altLang="en-US" b="1" dirty="0" smtClean="0"/>
              <a:t>308 </a:t>
            </a:r>
            <a:r>
              <a:rPr lang="en-GB" altLang="en-US" dirty="0" smtClean="0"/>
              <a:t>nm, yet this process still occurs to longer wavelengths </a:t>
            </a:r>
            <a:r>
              <a:rPr lang="en-GB" altLang="en-US" b="1" dirty="0" smtClean="0"/>
              <a:t>as </a:t>
            </a:r>
            <a:r>
              <a:rPr lang="en-GB" altLang="en-US" dirty="0" smtClean="0"/>
              <a:t>a result of internal energy (vibrational and rotational)</a:t>
            </a:r>
          </a:p>
          <a:p>
            <a:pPr eaLnBrk="1" hangingPunct="1">
              <a:spcBef>
                <a:spcPct val="0"/>
              </a:spcBef>
            </a:pPr>
            <a:r>
              <a:rPr lang="en-GB" altLang="en-US" dirty="0" smtClean="0"/>
              <a:t>contained in the ozone molecule itself, while channel (D) is a quantum </a:t>
            </a:r>
            <a:r>
              <a:rPr lang="en-GB" altLang="en-US" dirty="0" err="1" smtClean="0"/>
              <a:t>mechanically“spin</a:t>
            </a:r>
            <a:r>
              <a:rPr lang="en-GB" altLang="en-US" dirty="0" smtClean="0"/>
              <a:t>-forbidden” process whose occurrence was thought to be</a:t>
            </a:r>
          </a:p>
          <a:p>
            <a:pPr eaLnBrk="1" hangingPunct="1">
              <a:spcBef>
                <a:spcPct val="0"/>
              </a:spcBef>
            </a:pPr>
            <a:r>
              <a:rPr lang="en-GB" altLang="en-US" dirty="0" smtClean="0"/>
              <a:t>unlikely. The figure below shows the </a:t>
            </a:r>
            <a:r>
              <a:rPr lang="en-GB" altLang="en-US" i="1" dirty="0" smtClean="0"/>
              <a:t>O(’D) </a:t>
            </a:r>
            <a:r>
              <a:rPr lang="en-GB" altLang="en-US" dirty="0" smtClean="0"/>
              <a:t>quantum yields near </a:t>
            </a:r>
            <a:r>
              <a:rPr lang="en-GB" altLang="en-US" b="1" dirty="0" smtClean="0"/>
              <a:t>200 K </a:t>
            </a:r>
            <a:r>
              <a:rPr lang="en-GB" altLang="en-US" dirty="0" smtClean="0"/>
              <a:t>and </a:t>
            </a:r>
            <a:r>
              <a:rPr lang="en-GB" altLang="en-US" b="1" dirty="0" smtClean="0"/>
              <a:t>300 K (</a:t>
            </a:r>
            <a:r>
              <a:rPr lang="en-GB" altLang="en-US" dirty="0" smtClean="0"/>
              <a:t>Filled circles = 203 </a:t>
            </a:r>
            <a:r>
              <a:rPr lang="en-GB" altLang="en-US" b="1" i="1" dirty="0" smtClean="0"/>
              <a:t>K; </a:t>
            </a:r>
            <a:r>
              <a:rPr lang="en-GB" altLang="en-US" dirty="0" smtClean="0"/>
              <a:t>open circles = 298 </a:t>
            </a:r>
            <a:r>
              <a:rPr lang="en-GB" altLang="en-US" b="1" i="1" dirty="0" smtClean="0"/>
              <a:t>K)</a:t>
            </a:r>
            <a:r>
              <a:rPr lang="en-GB" altLang="en-US" b="1" dirty="0" smtClean="0"/>
              <a:t>. </a:t>
            </a:r>
            <a:r>
              <a:rPr lang="en-GB" altLang="en-US" dirty="0" smtClean="0"/>
              <a:t>Channel </a:t>
            </a:r>
            <a:r>
              <a:rPr lang="en-GB" altLang="en-US" b="1" i="1" dirty="0" smtClean="0"/>
              <a:t>(C) </a:t>
            </a:r>
            <a:r>
              <a:rPr lang="en-GB" altLang="en-US" dirty="0" smtClean="0"/>
              <a:t>dominates below about </a:t>
            </a:r>
            <a:r>
              <a:rPr lang="en-GB" altLang="en-US" b="1" dirty="0" smtClean="0"/>
              <a:t>320 </a:t>
            </a:r>
            <a:r>
              <a:rPr lang="en-GB" altLang="en-US" dirty="0" smtClean="0"/>
              <a:t>nm at </a:t>
            </a:r>
            <a:r>
              <a:rPr lang="en-GB" altLang="en-US" b="1" dirty="0" smtClean="0"/>
              <a:t>300 K, </a:t>
            </a:r>
            <a:r>
              <a:rPr lang="en-GB" altLang="en-US" dirty="0" smtClean="0"/>
              <a:t>but is strongly</a:t>
            </a:r>
          </a:p>
          <a:p>
            <a:pPr eaLnBrk="1" hangingPunct="1">
              <a:spcBef>
                <a:spcPct val="0"/>
              </a:spcBef>
            </a:pPr>
            <a:r>
              <a:rPr lang="en-GB" altLang="en-US" dirty="0" smtClean="0"/>
              <a:t>temperature dependent, while the near-constant contribution of the spin-forbidden channel (quantum yield about 0.06) is evident beyond about </a:t>
            </a:r>
            <a:r>
              <a:rPr lang="en-GB" altLang="en-US" b="1" dirty="0" smtClean="0"/>
              <a:t>320 </a:t>
            </a:r>
            <a:r>
              <a:rPr lang="en-GB" altLang="en-US" dirty="0" smtClean="0"/>
              <a:t>nm.</a:t>
            </a:r>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B3BAE93A-31B7-458C-A0CF-C43DE3F3F10A}" type="slidenum">
              <a:rPr lang="en-GB" altLang="en-US" smtClean="0"/>
              <a:pPr/>
              <a:t>2</a:t>
            </a:fld>
            <a:endParaRPr lang="en-GB" altLang="en-US" smtClean="0"/>
          </a:p>
        </p:txBody>
      </p:sp>
    </p:spTree>
    <p:extLst>
      <p:ext uri="{BB962C8B-B14F-4D97-AF65-F5344CB8AC3E}">
        <p14:creationId xmlns:p14="http://schemas.microsoft.com/office/powerpoint/2010/main" val="3850026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 </a:t>
            </a:r>
            <a:r>
              <a:rPr lang="en-US" sz="1300" b="1" dirty="0"/>
              <a:t>catalytic cycle =</a:t>
            </a:r>
            <a:r>
              <a:rPr lang="en-US" sz="1300" dirty="0"/>
              <a:t>a molecule significantly changes or enables a reaction cycle without being altered by the cycle itself. The example that we will see later today is the catalytic destruction of stratospheric ozone, which is carried out by the following mechanism:</a:t>
            </a:r>
          </a:p>
          <a:p>
            <a:endParaRPr lang="it-IT" sz="1300" dirty="0"/>
          </a:p>
          <a:p>
            <a:r>
              <a:rPr lang="en-US" sz="1300" dirty="0"/>
              <a:t>Here, the radical X (which can be Cl, NO, Br, etc.) </a:t>
            </a:r>
            <a:r>
              <a:rPr lang="en-US" sz="1300" b="1" dirty="0"/>
              <a:t>catalyzes </a:t>
            </a:r>
            <a:r>
              <a:rPr lang="en-US" sz="1300" dirty="0"/>
              <a:t>the destruction of ozone and is regenerated in the process, thus allowing for the cycle to repeat over and over … “a little goes a long way”!</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21</a:t>
            </a:fld>
            <a:endParaRPr lang="en-GB"/>
          </a:p>
        </p:txBody>
      </p:sp>
    </p:spTree>
    <p:extLst>
      <p:ext uri="{BB962C8B-B14F-4D97-AF65-F5344CB8AC3E}">
        <p14:creationId xmlns:p14="http://schemas.microsoft.com/office/powerpoint/2010/main" val="2521259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23</a:t>
            </a:fld>
            <a:endParaRPr lang="en-GB"/>
          </a:p>
        </p:txBody>
      </p:sp>
    </p:spTree>
    <p:extLst>
      <p:ext uri="{BB962C8B-B14F-4D97-AF65-F5344CB8AC3E}">
        <p14:creationId xmlns:p14="http://schemas.microsoft.com/office/powerpoint/2010/main" val="4218486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00EBF-C340-435D-A216-AE81E4D276CC}" type="slidenum">
              <a:rPr lang="en-US" altLang="en-US" sz="1300"/>
              <a:pPr>
                <a:spcBef>
                  <a:spcPct val="0"/>
                </a:spcBef>
              </a:pPr>
              <a:t>24</a:t>
            </a:fld>
            <a:endParaRPr lang="en-US" altLang="en-US" sz="1300"/>
          </a:p>
        </p:txBody>
      </p:sp>
      <p:sp>
        <p:nvSpPr>
          <p:cNvPr id="41987" name="Rectangle 2"/>
          <p:cNvSpPr>
            <a:spLocks noGrp="1" noRot="1" noChangeAspect="1" noChangeArrowheads="1" noTextEdit="1"/>
          </p:cNvSpPr>
          <p:nvPr>
            <p:ph type="sldImg"/>
          </p:nvPr>
        </p:nvSpPr>
        <p:spPr>
          <a:xfrm>
            <a:off x="958850" y="514350"/>
            <a:ext cx="5397500" cy="4048125"/>
          </a:xfrm>
          <a:ln/>
        </p:spPr>
      </p:sp>
      <p:sp>
        <p:nvSpPr>
          <p:cNvPr id="41988"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Hole detected from ground-based measurements taken by the British Antarctic Survey team</a:t>
            </a:r>
          </a:p>
          <a:p>
            <a:pPr eaLnBrk="1" hangingPunct="1">
              <a:buFontTx/>
              <a:buChar char="•"/>
            </a:pPr>
            <a:r>
              <a:rPr lang="en-US" altLang="en-US" dirty="0" smtClean="0">
                <a:latin typeface="Arial" panose="020B0604020202020204" pitchFamily="34" charset="0"/>
              </a:rPr>
              <a:t>October (early Spring) measurements are shown here</a:t>
            </a:r>
          </a:p>
          <a:p>
            <a:pPr eaLnBrk="1" hangingPunct="1">
              <a:buFontTx/>
              <a:buChar char="•"/>
            </a:pPr>
            <a:r>
              <a:rPr lang="en-US" altLang="en-US" dirty="0" smtClean="0">
                <a:latin typeface="Arial" panose="020B0604020202020204" pitchFamily="34" charset="0"/>
              </a:rPr>
              <a:t>BAS reported their findings in 1985 in the journal </a:t>
            </a:r>
            <a:r>
              <a:rPr lang="en-US" altLang="en-US" i="1" dirty="0" smtClean="0">
                <a:latin typeface="Arial" panose="020B0604020202020204" pitchFamily="34" charset="0"/>
              </a:rPr>
              <a:t>Nature</a:t>
            </a:r>
          </a:p>
          <a:p>
            <a:pPr eaLnBrk="1" hangingPunct="1">
              <a:buFontTx/>
              <a:buChar char="•"/>
            </a:pPr>
            <a:r>
              <a:rPr lang="en-US" altLang="en-US" dirty="0" smtClean="0">
                <a:latin typeface="Arial" panose="020B0604020202020204" pitchFamily="34" charset="0"/>
              </a:rPr>
              <a:t>Ozone hole discovered during the negotiations that lead to the signing of the Montreal Protocol in 1987</a:t>
            </a:r>
          </a:p>
        </p:txBody>
      </p:sp>
    </p:spTree>
    <p:extLst>
      <p:ext uri="{BB962C8B-B14F-4D97-AF65-F5344CB8AC3E}">
        <p14:creationId xmlns:p14="http://schemas.microsoft.com/office/powerpoint/2010/main" val="1380731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DA53FA-F996-4A57-B137-AE161CE358FA}" type="slidenum">
              <a:rPr lang="en-US" altLang="en-US" sz="1300"/>
              <a:pPr>
                <a:spcBef>
                  <a:spcPct val="0"/>
                </a:spcBef>
              </a:pPr>
              <a:t>25</a:t>
            </a:fld>
            <a:endParaRPr lang="en-US" altLang="en-US" sz="1300"/>
          </a:p>
        </p:txBody>
      </p:sp>
      <p:sp>
        <p:nvSpPr>
          <p:cNvPr id="46083" name="Rectangle 2"/>
          <p:cNvSpPr>
            <a:spLocks noGrp="1" noRot="1" noChangeAspect="1" noChangeArrowheads="1" noTextEdit="1"/>
          </p:cNvSpPr>
          <p:nvPr>
            <p:ph type="sldImg"/>
          </p:nvPr>
        </p:nvSpPr>
        <p:spPr>
          <a:xfrm>
            <a:off x="958850" y="514350"/>
            <a:ext cx="5397500" cy="4048125"/>
          </a:xfrm>
          <a:ln/>
        </p:spPr>
      </p:sp>
      <p:sp>
        <p:nvSpPr>
          <p:cNvPr id="46084"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the strange meteorology of the Antarctic region is shown here (describe). Two main features: very low temperatures compared to “typical” for the stratosphere, and the region is isolated from the surroundings by the polar vortex jet streams</a:t>
            </a:r>
          </a:p>
        </p:txBody>
      </p:sp>
    </p:spTree>
    <p:extLst>
      <p:ext uri="{BB962C8B-B14F-4D97-AF65-F5344CB8AC3E}">
        <p14:creationId xmlns:p14="http://schemas.microsoft.com/office/powerpoint/2010/main" val="3087931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DCD15C-9D34-4A1B-99CB-52684D0BF5AC}" type="slidenum">
              <a:rPr lang="en-US" altLang="en-US" sz="1300"/>
              <a:pPr>
                <a:spcBef>
                  <a:spcPct val="0"/>
                </a:spcBef>
              </a:pPr>
              <a:t>26</a:t>
            </a:fld>
            <a:endParaRPr lang="en-US" altLang="en-US" sz="1300"/>
          </a:p>
        </p:txBody>
      </p:sp>
      <p:sp>
        <p:nvSpPr>
          <p:cNvPr id="48131" name="Rectangle 2"/>
          <p:cNvSpPr>
            <a:spLocks noGrp="1" noRot="1" noChangeAspect="1" noChangeArrowheads="1" noTextEdit="1"/>
          </p:cNvSpPr>
          <p:nvPr>
            <p:ph type="sldImg"/>
          </p:nvPr>
        </p:nvSpPr>
        <p:spPr>
          <a:xfrm>
            <a:off x="958850" y="514350"/>
            <a:ext cx="5397500" cy="4048125"/>
          </a:xfrm>
          <a:ln/>
        </p:spPr>
      </p:sp>
      <p:sp>
        <p:nvSpPr>
          <p:cNvPr id="48132"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three groups of scientists: atmospheric chemists; meteorologists; astrophysicists, each with an explanation that “belongs” in their own field</a:t>
            </a:r>
          </a:p>
          <a:p>
            <a:pPr eaLnBrk="1" hangingPunct="1">
              <a:buFontTx/>
              <a:buChar char="•"/>
            </a:pPr>
            <a:r>
              <a:rPr lang="en-US" altLang="en-US" dirty="0" smtClean="0">
                <a:latin typeface="Arial" panose="020B0604020202020204" pitchFamily="34" charset="0"/>
              </a:rPr>
              <a:t>some problems with the Cl theory:</a:t>
            </a:r>
          </a:p>
          <a:p>
            <a:pPr lvl="1" eaLnBrk="1" hangingPunct="1">
              <a:buFontTx/>
              <a:buChar char="•"/>
            </a:pPr>
            <a:r>
              <a:rPr lang="en-US" altLang="en-US" dirty="0" smtClean="0">
                <a:latin typeface="Arial" panose="020B0604020202020204" pitchFamily="34" charset="0"/>
              </a:rPr>
              <a:t>why in the Antarctic and not elsewhere? Current models predicted a relatively modest (a couple of percent) ozone depletion, not 50%</a:t>
            </a:r>
          </a:p>
          <a:p>
            <a:pPr lvl="1" eaLnBrk="1" hangingPunct="1">
              <a:buFontTx/>
              <a:buChar char="•"/>
            </a:pPr>
            <a:r>
              <a:rPr lang="en-US" altLang="en-US" dirty="0" smtClean="0">
                <a:latin typeface="Arial" panose="020B0604020202020204" pitchFamily="34" charset="0"/>
              </a:rPr>
              <a:t>very low concentrations of O after sunrise because </a:t>
            </a:r>
            <a:r>
              <a:rPr lang="en-US" altLang="en-US" dirty="0" err="1" smtClean="0">
                <a:latin typeface="Arial" panose="020B0604020202020204" pitchFamily="34" charset="0"/>
              </a:rPr>
              <a:t>uv</a:t>
            </a:r>
            <a:r>
              <a:rPr lang="en-US" altLang="en-US" dirty="0" smtClean="0">
                <a:latin typeface="Arial" panose="020B0604020202020204" pitchFamily="34" charset="0"/>
              </a:rPr>
              <a:t> light intensity is still quite low (so the main Cl/</a:t>
            </a:r>
            <a:r>
              <a:rPr lang="en-US" altLang="en-US" dirty="0" err="1" smtClean="0">
                <a:latin typeface="Arial" panose="020B0604020202020204" pitchFamily="34" charset="0"/>
              </a:rPr>
              <a:t>ClO</a:t>
            </a:r>
            <a:r>
              <a:rPr lang="en-US" altLang="en-US" dirty="0" smtClean="0">
                <a:latin typeface="Arial" panose="020B0604020202020204" pitchFamily="34" charset="0"/>
              </a:rPr>
              <a:t> loss cycle wouldn’t be very fast)</a:t>
            </a:r>
          </a:p>
          <a:p>
            <a:pPr eaLnBrk="1" hangingPunct="1">
              <a:buFontTx/>
              <a:buChar char="•"/>
            </a:pPr>
            <a:r>
              <a:rPr lang="en-US" altLang="en-US" dirty="0" smtClean="0">
                <a:latin typeface="Arial" panose="020B0604020202020204" pitchFamily="34" charset="0"/>
              </a:rPr>
              <a:t>problem with circulation argument: what was different in the 1970’s and later? Why was it getting larger?</a:t>
            </a:r>
          </a:p>
          <a:p>
            <a:pPr eaLnBrk="1" hangingPunct="1">
              <a:buFontTx/>
              <a:buChar char="•"/>
            </a:pPr>
            <a:r>
              <a:rPr lang="en-US" altLang="en-US" dirty="0" smtClean="0">
                <a:latin typeface="Arial" panose="020B0604020202020204" pitchFamily="34" charset="0"/>
              </a:rPr>
              <a:t>problems with the solar-storm argument: (</a:t>
            </a:r>
            <a:r>
              <a:rPr lang="en-US" altLang="en-US" dirty="0" err="1" smtClean="0">
                <a:latin typeface="Arial" panose="020B0604020202020204" pitchFamily="34" charset="0"/>
              </a:rPr>
              <a:t>i</a:t>
            </a:r>
            <a:r>
              <a:rPr lang="en-US" altLang="en-US" dirty="0" smtClean="0">
                <a:latin typeface="Arial" panose="020B0604020202020204" pitchFamily="34" charset="0"/>
              </a:rPr>
              <a:t>) would enough NOx be created in the thin upper stratosphere to cause such massive depletion? (ii) NOx loss cycle still requires atomic oxygen, so it might not be fast enough.</a:t>
            </a:r>
          </a:p>
        </p:txBody>
      </p:sp>
    </p:spTree>
    <p:extLst>
      <p:ext uri="{BB962C8B-B14F-4D97-AF65-F5344CB8AC3E}">
        <p14:creationId xmlns:p14="http://schemas.microsoft.com/office/powerpoint/2010/main" val="1468903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49F65E-9B40-4663-8313-F87EF201BE5B}" type="slidenum">
              <a:rPr lang="en-US" altLang="en-US" sz="1300"/>
              <a:pPr>
                <a:spcBef>
                  <a:spcPct val="0"/>
                </a:spcBef>
              </a:pPr>
              <a:t>27</a:t>
            </a:fld>
            <a:endParaRPr lang="en-US" altLang="en-US" sz="1300"/>
          </a:p>
        </p:txBody>
      </p:sp>
      <p:sp>
        <p:nvSpPr>
          <p:cNvPr id="52227" name="Rectangle 2"/>
          <p:cNvSpPr>
            <a:spLocks noGrp="1" noRot="1" noChangeAspect="1" noChangeArrowheads="1" noTextEdit="1"/>
          </p:cNvSpPr>
          <p:nvPr>
            <p:ph type="sldImg"/>
          </p:nvPr>
        </p:nvSpPr>
        <p:spPr>
          <a:xfrm>
            <a:off x="958850" y="514350"/>
            <a:ext cx="5397500" cy="4048125"/>
          </a:xfrm>
          <a:ln/>
        </p:spPr>
      </p:sp>
      <p:sp>
        <p:nvSpPr>
          <p:cNvPr id="52228"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the measurements plotted here were from NASA’s </a:t>
            </a:r>
            <a:r>
              <a:rPr lang="en-US" altLang="en-US" dirty="0" err="1" smtClean="0">
                <a:latin typeface="Arial" panose="020B0604020202020204" pitchFamily="34" charset="0"/>
              </a:rPr>
              <a:t>Airborn</a:t>
            </a:r>
            <a:r>
              <a:rPr lang="en-US" altLang="en-US" dirty="0" smtClean="0">
                <a:latin typeface="Arial" panose="020B0604020202020204" pitchFamily="34" charset="0"/>
              </a:rPr>
              <a:t> Antarctic Ozone </a:t>
            </a:r>
            <a:r>
              <a:rPr lang="en-US" altLang="en-US" dirty="0" err="1" smtClean="0">
                <a:latin typeface="Arial" panose="020B0604020202020204" pitchFamily="34" charset="0"/>
              </a:rPr>
              <a:t>Expt</a:t>
            </a:r>
            <a:r>
              <a:rPr lang="en-US" altLang="en-US" dirty="0" smtClean="0">
                <a:latin typeface="Arial" panose="020B0604020202020204" pitchFamily="34" charset="0"/>
              </a:rPr>
              <a:t> (AAOE). The figure was first published in 1989 (Anderson </a:t>
            </a:r>
            <a:r>
              <a:rPr lang="en-US" altLang="en-US" i="1" dirty="0" smtClean="0">
                <a:latin typeface="Arial" panose="020B0604020202020204" pitchFamily="34" charset="0"/>
              </a:rPr>
              <a:t>et al</a:t>
            </a:r>
            <a:r>
              <a:rPr lang="en-US" altLang="en-US" dirty="0" smtClean="0">
                <a:latin typeface="Arial" panose="020B0604020202020204" pitchFamily="34" charset="0"/>
              </a:rPr>
              <a:t>, “Ozone destruction by chlorine radicals within the Antarctic vortex: the spatial and temporal evolution of </a:t>
            </a:r>
            <a:r>
              <a:rPr lang="en-US" altLang="en-US" dirty="0" err="1" smtClean="0">
                <a:latin typeface="Arial" panose="020B0604020202020204" pitchFamily="34" charset="0"/>
              </a:rPr>
              <a:t>ClO</a:t>
            </a:r>
            <a:r>
              <a:rPr lang="en-US" altLang="en-US" dirty="0" smtClean="0">
                <a:latin typeface="Arial" panose="020B0604020202020204" pitchFamily="34" charset="0"/>
              </a:rPr>
              <a:t>/O3 </a:t>
            </a:r>
            <a:r>
              <a:rPr lang="en-US" altLang="en-US" dirty="0" err="1" smtClean="0">
                <a:latin typeface="Arial" panose="020B0604020202020204" pitchFamily="34" charset="0"/>
              </a:rPr>
              <a:t>anticorrelation</a:t>
            </a:r>
            <a:r>
              <a:rPr lang="en-US" altLang="en-US" dirty="0" smtClean="0">
                <a:latin typeface="Arial" panose="020B0604020202020204" pitchFamily="34" charset="0"/>
              </a:rPr>
              <a:t> based on in situ ER-2 data,” </a:t>
            </a:r>
            <a:r>
              <a:rPr lang="en-US" altLang="en-US" i="1" dirty="0" smtClean="0">
                <a:latin typeface="Arial" panose="020B0604020202020204" pitchFamily="34" charset="0"/>
              </a:rPr>
              <a:t>Journal of Geophysical Research</a:t>
            </a:r>
            <a:r>
              <a:rPr lang="en-US" altLang="en-US" dirty="0" smtClean="0">
                <a:latin typeface="Arial" panose="020B0604020202020204" pitchFamily="34" charset="0"/>
              </a:rPr>
              <a:t>, 1989, </a:t>
            </a:r>
            <a:r>
              <a:rPr lang="en-US" altLang="en-US" b="1" dirty="0" smtClean="0">
                <a:latin typeface="Arial" panose="020B0604020202020204" pitchFamily="34" charset="0"/>
              </a:rPr>
              <a:t>94</a:t>
            </a:r>
            <a:r>
              <a:rPr lang="en-US" altLang="en-US" dirty="0" smtClean="0">
                <a:latin typeface="Arial" panose="020B0604020202020204" pitchFamily="34" charset="0"/>
              </a:rPr>
              <a:t>, 11465-479).</a:t>
            </a:r>
          </a:p>
        </p:txBody>
      </p:sp>
    </p:spTree>
    <p:extLst>
      <p:ext uri="{BB962C8B-B14F-4D97-AF65-F5344CB8AC3E}">
        <p14:creationId xmlns:p14="http://schemas.microsoft.com/office/powerpoint/2010/main" val="2756497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rPr>
              <a:t>CFCs, or </a:t>
            </a:r>
            <a:r>
              <a:rPr lang="en-US" altLang="en-US" i="1" dirty="0" err="1" smtClean="0">
                <a:latin typeface="Arial" panose="020B0604020202020204" pitchFamily="34" charset="0"/>
              </a:rPr>
              <a:t>Freons</a:t>
            </a:r>
            <a:r>
              <a:rPr lang="en-US" altLang="en-US" dirty="0" smtClean="0">
                <a:latin typeface="Arial" panose="020B0604020202020204" pitchFamily="34" charset="0"/>
              </a:rPr>
              <a:t>, were manufactured by DuPont for use as </a:t>
            </a:r>
            <a:r>
              <a:rPr lang="en-US" altLang="en-US" dirty="0" err="1" smtClean="0">
                <a:latin typeface="Arial" panose="020B0604020202020204" pitchFamily="34" charset="0"/>
              </a:rPr>
              <a:t>refrigerents</a:t>
            </a:r>
            <a:r>
              <a:rPr lang="en-US" altLang="en-US" dirty="0" smtClean="0">
                <a:latin typeface="Arial" panose="020B0604020202020204" pitchFamily="34" charset="0"/>
              </a:rPr>
              <a:t>. Hailed as the perfect chemical due to their nontoxic and unreactive nature, they were also used widely as solvents and as blowing agents.</a:t>
            </a:r>
          </a:p>
          <a:p>
            <a:pPr eaLnBrk="1" hangingPunct="1"/>
            <a:r>
              <a:rPr lang="en-US" altLang="en-US" dirty="0" smtClean="0">
                <a:latin typeface="Arial" panose="020B0604020202020204" pitchFamily="34" charset="0"/>
              </a:rPr>
              <a:t>1971: Lovelock made a suggestion (in letter in </a:t>
            </a:r>
            <a:r>
              <a:rPr lang="en-US" altLang="en-US" i="1" dirty="0" smtClean="0">
                <a:latin typeface="Arial" panose="020B0604020202020204" pitchFamily="34" charset="0"/>
              </a:rPr>
              <a:t>Nature</a:t>
            </a:r>
            <a:r>
              <a:rPr lang="en-US" altLang="en-US" dirty="0" smtClean="0">
                <a:latin typeface="Arial" panose="020B0604020202020204" pitchFamily="34" charset="0"/>
              </a:rPr>
              <a:t>) that CFCs could be used as markers for wind patterns and currents.</a:t>
            </a:r>
          </a:p>
          <a:p>
            <a:pPr eaLnBrk="1" hangingPunct="1"/>
            <a:r>
              <a:rPr lang="en-US" altLang="en-US" dirty="0" smtClean="0">
                <a:latin typeface="Arial" panose="020B0604020202020204" pitchFamily="34" charset="0"/>
              </a:rPr>
              <a:t>1973: Molina and Rowland commenced a study on the atmospheric fate of CFCs. Quickly became apparent that the usual “natural” sinks – </a:t>
            </a:r>
            <a:r>
              <a:rPr lang="en-US" altLang="en-US" dirty="0" err="1" smtClean="0">
                <a:latin typeface="Arial" panose="020B0604020202020204" pitchFamily="34" charset="0"/>
              </a:rPr>
              <a:t>photochem</a:t>
            </a:r>
            <a:r>
              <a:rPr lang="en-US" altLang="en-US" dirty="0" smtClean="0">
                <a:latin typeface="Arial" panose="020B0604020202020204" pitchFamily="34" charset="0"/>
              </a:rPr>
              <a:t> oxidation, wet deposition, and plant uptake – did not apply to CFCs. Their main tropospheric fate, then, was to cross into the stratosphere.</a:t>
            </a:r>
          </a:p>
          <a:p>
            <a:pPr eaLnBrk="1" hangingPunct="1"/>
            <a:r>
              <a:rPr lang="en-US" altLang="en-US" dirty="0" smtClean="0">
                <a:latin typeface="Arial" panose="020B0604020202020204" pitchFamily="34" charset="0"/>
              </a:rPr>
              <a:t>Once in the stratosphere, they </a:t>
            </a:r>
            <a:r>
              <a:rPr lang="en-US" altLang="en-US" dirty="0" err="1" smtClean="0">
                <a:latin typeface="Arial" panose="020B0604020202020204" pitchFamily="34" charset="0"/>
              </a:rPr>
              <a:t>photodissociated</a:t>
            </a:r>
            <a:r>
              <a:rPr lang="en-US" altLang="en-US" dirty="0" smtClean="0">
                <a:latin typeface="Arial" panose="020B0604020202020204" pitchFamily="34" charset="0"/>
              </a:rPr>
              <a:t>. Many absorbed in the “</a:t>
            </a:r>
            <a:r>
              <a:rPr lang="en-US" altLang="en-US" dirty="0" err="1" smtClean="0">
                <a:latin typeface="Arial" panose="020B0604020202020204" pitchFamily="34" charset="0"/>
              </a:rPr>
              <a:t>uv</a:t>
            </a:r>
            <a:r>
              <a:rPr lang="en-US" altLang="en-US" dirty="0" smtClean="0">
                <a:latin typeface="Arial" panose="020B0604020202020204" pitchFamily="34" charset="0"/>
              </a:rPr>
              <a:t> window” (200-220 nm) between the O</a:t>
            </a:r>
            <a:r>
              <a:rPr lang="en-US" altLang="en-US" baseline="-25000" dirty="0" smtClean="0">
                <a:latin typeface="Arial" panose="020B0604020202020204" pitchFamily="34" charset="0"/>
              </a:rPr>
              <a:t>2</a:t>
            </a:r>
            <a:r>
              <a:rPr lang="en-US" altLang="en-US" dirty="0" smtClean="0">
                <a:latin typeface="Arial" panose="020B0604020202020204" pitchFamily="34" charset="0"/>
              </a:rPr>
              <a:t> and O</a:t>
            </a:r>
            <a:r>
              <a:rPr lang="en-US" altLang="en-US" baseline="-25000" dirty="0" smtClean="0">
                <a:latin typeface="Arial" panose="020B0604020202020204" pitchFamily="34" charset="0"/>
              </a:rPr>
              <a:t>3</a:t>
            </a:r>
            <a:r>
              <a:rPr lang="en-US" altLang="en-US" dirty="0" smtClean="0">
                <a:latin typeface="Arial" panose="020B0604020202020204" pitchFamily="34" charset="0"/>
              </a:rPr>
              <a:t> absorption peaks. Thus, they </a:t>
            </a:r>
            <a:r>
              <a:rPr lang="en-US" altLang="en-US" dirty="0" err="1" smtClean="0">
                <a:latin typeface="Arial" panose="020B0604020202020204" pitchFamily="34" charset="0"/>
              </a:rPr>
              <a:t>photodissociated</a:t>
            </a:r>
            <a:r>
              <a:rPr lang="en-US" altLang="en-US" dirty="0" smtClean="0">
                <a:latin typeface="Arial" panose="020B0604020202020204" pitchFamily="34" charset="0"/>
              </a:rPr>
              <a:t> soon after crossing into the stratosphere.</a:t>
            </a:r>
            <a:r>
              <a:rPr lang="en-US" altLang="en-US" baseline="0" dirty="0" smtClean="0">
                <a:latin typeface="Arial" panose="020B0604020202020204" pitchFamily="34" charset="0"/>
              </a:rPr>
              <a:t> </a:t>
            </a:r>
            <a:r>
              <a:rPr lang="en-US" altLang="en-US" dirty="0" smtClean="0">
                <a:latin typeface="Arial" panose="020B0604020202020204" pitchFamily="34" charset="0"/>
              </a:rPr>
              <a:t>Molina and Rowland published their paper in </a:t>
            </a:r>
            <a:r>
              <a:rPr lang="en-US" altLang="en-US" i="1" dirty="0" smtClean="0">
                <a:latin typeface="Arial" panose="020B0604020202020204" pitchFamily="34" charset="0"/>
              </a:rPr>
              <a:t>Nature</a:t>
            </a:r>
            <a:r>
              <a:rPr lang="en-US" altLang="en-US" dirty="0" smtClean="0">
                <a:latin typeface="Arial" panose="020B0604020202020204" pitchFamily="34" charset="0"/>
              </a:rPr>
              <a:t> in 1974. They later won a Nobel Prize for their discovery, sharing it with Paul </a:t>
            </a:r>
            <a:r>
              <a:rPr lang="en-US" altLang="en-US" dirty="0" err="1" smtClean="0">
                <a:latin typeface="Arial" panose="020B0604020202020204" pitchFamily="34" charset="0"/>
              </a:rPr>
              <a:t>Crutzen</a:t>
            </a:r>
            <a:r>
              <a:rPr lang="en-US" altLang="en-US" dirty="0" smtClean="0">
                <a:latin typeface="Arial" panose="020B0604020202020204" pitchFamily="34" charset="0"/>
              </a:rPr>
              <a:t>, who first proposed the role of </a:t>
            </a:r>
            <a:r>
              <a:rPr lang="en-US" altLang="en-US" dirty="0" err="1" smtClean="0">
                <a:latin typeface="Arial" panose="020B0604020202020204" pitchFamily="34" charset="0"/>
              </a:rPr>
              <a:t>Nox</a:t>
            </a:r>
            <a:r>
              <a:rPr lang="en-US" altLang="en-US" dirty="0" smtClean="0">
                <a:latin typeface="Arial" panose="020B0604020202020204" pitchFamily="34" charset="0"/>
              </a:rPr>
              <a:t> in stratospheric ozone destruction.</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28</a:t>
            </a:fld>
            <a:endParaRPr lang="en-GB"/>
          </a:p>
        </p:txBody>
      </p:sp>
    </p:spTree>
    <p:extLst>
      <p:ext uri="{BB962C8B-B14F-4D97-AF65-F5344CB8AC3E}">
        <p14:creationId xmlns:p14="http://schemas.microsoft.com/office/powerpoint/2010/main" val="2891936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dirty="0" err="1" smtClean="0">
                <a:latin typeface="Arial" panose="020B0604020202020204" pitchFamily="34" charset="0"/>
              </a:rPr>
              <a:t>Arrivata</a:t>
            </a:r>
            <a:r>
              <a:rPr lang="en-US" altLang="en-US" dirty="0" smtClean="0">
                <a:latin typeface="Arial" panose="020B0604020202020204" pitchFamily="34" charset="0"/>
              </a:rPr>
              <a:t> qui </a:t>
            </a:r>
            <a:r>
              <a:rPr lang="en-US" altLang="en-US" dirty="0" err="1" smtClean="0">
                <a:latin typeface="Arial" panose="020B0604020202020204" pitchFamily="34" charset="0"/>
              </a:rPr>
              <a:t>il</a:t>
            </a:r>
            <a:r>
              <a:rPr lang="en-US" altLang="en-US" dirty="0" smtClean="0">
                <a:latin typeface="Arial" panose="020B0604020202020204" pitchFamily="34" charset="0"/>
              </a:rPr>
              <a:t> 24 November</a:t>
            </a:r>
            <a:r>
              <a:rPr lang="en-US" altLang="en-US" baseline="0" dirty="0" smtClean="0">
                <a:latin typeface="Arial" panose="020B0604020202020204" pitchFamily="34" charset="0"/>
              </a:rPr>
              <a:t> 2023 </a:t>
            </a:r>
            <a:r>
              <a:rPr lang="en-US" altLang="en-US" baseline="0" dirty="0" err="1" smtClean="0">
                <a:latin typeface="Arial" panose="020B0604020202020204" pitchFamily="34" charset="0"/>
              </a:rPr>
              <a:t>ripredenre</a:t>
            </a:r>
            <a:r>
              <a:rPr lang="en-US" altLang="en-US" baseline="0" dirty="0" smtClean="0">
                <a:latin typeface="Arial" panose="020B0604020202020204" pitchFamily="34" charset="0"/>
              </a:rPr>
              <a:t> e </a:t>
            </a:r>
            <a:r>
              <a:rPr lang="en-US" altLang="en-US" baseline="0" dirty="0" err="1" smtClean="0">
                <a:latin typeface="Arial" panose="020B0604020202020204" pitchFamily="34" charset="0"/>
              </a:rPr>
              <a:t>ripetere</a:t>
            </a:r>
            <a:r>
              <a:rPr lang="en-US" altLang="en-US" baseline="0" dirty="0" smtClean="0">
                <a:latin typeface="Arial" panose="020B0604020202020204" pitchFamily="34" charset="0"/>
              </a:rPr>
              <a:t> da qui</a:t>
            </a:r>
            <a:endParaRPr lang="en-US" altLang="en-US" dirty="0" smtClean="0">
              <a:latin typeface="Arial" panose="020B0604020202020204" pitchFamily="34" charset="0"/>
            </a:endParaRPr>
          </a:p>
          <a:p>
            <a:pPr eaLnBrk="1" hangingPunct="1">
              <a:buFontTx/>
              <a:buChar char="•"/>
            </a:pPr>
            <a:r>
              <a:rPr lang="en-US" altLang="en-US" dirty="0" smtClean="0">
                <a:latin typeface="Arial" panose="020B0604020202020204" pitchFamily="34" charset="0"/>
              </a:rPr>
              <a:t>explain how the </a:t>
            </a:r>
            <a:r>
              <a:rPr lang="en-US" altLang="en-US" dirty="0" err="1" smtClean="0">
                <a:latin typeface="Arial" panose="020B0604020202020204" pitchFamily="34" charset="0"/>
              </a:rPr>
              <a:t>conc</a:t>
            </a:r>
            <a:r>
              <a:rPr lang="en-US" altLang="en-US" dirty="0" smtClean="0">
                <a:latin typeface="Arial" panose="020B0604020202020204" pitchFamily="34" charset="0"/>
              </a:rPr>
              <a:t> profiles are characteristic of species that (a) have long tropospheric lifetimes (long enough to be completely mixed) but (b) are destroyed in the stratosphere (due to </a:t>
            </a:r>
            <a:r>
              <a:rPr lang="en-US" altLang="en-US" dirty="0" err="1" smtClean="0">
                <a:latin typeface="Arial" panose="020B0604020202020204" pitchFamily="34" charset="0"/>
              </a:rPr>
              <a:t>uv</a:t>
            </a:r>
            <a:r>
              <a:rPr lang="en-US" altLang="en-US" dirty="0" smtClean="0">
                <a:latin typeface="Arial" panose="020B0604020202020204" pitchFamily="34" charset="0"/>
              </a:rPr>
              <a:t> </a:t>
            </a:r>
            <a:r>
              <a:rPr lang="en-US" altLang="en-US" dirty="0" err="1" smtClean="0">
                <a:latin typeface="Arial" panose="020B0604020202020204" pitchFamily="34" charset="0"/>
              </a:rPr>
              <a:t>photodissociation</a:t>
            </a:r>
            <a:r>
              <a:rPr lang="en-US" altLang="en-US" dirty="0" smtClean="0">
                <a:latin typeface="Arial" panose="020B0604020202020204" pitchFamily="34" charset="0"/>
              </a:rPr>
              <a:t>)</a:t>
            </a:r>
          </a:p>
          <a:p>
            <a:pPr eaLnBrk="1" hangingPunct="1">
              <a:buFontTx/>
              <a:buChar char="•"/>
            </a:pPr>
            <a:r>
              <a:rPr lang="en-US" altLang="en-US" dirty="0" smtClean="0">
                <a:latin typeface="Arial" panose="020B0604020202020204" pitchFamily="34" charset="0"/>
              </a:rPr>
              <a:t>discuss the fate of CFCs in the stratosphere</a:t>
            </a:r>
          </a:p>
          <a:p>
            <a:pPr eaLnBrk="1" hangingPunct="1">
              <a:buFontTx/>
              <a:buChar char="•"/>
            </a:pPr>
            <a:r>
              <a:rPr lang="en-US" altLang="en-US" dirty="0" smtClean="0">
                <a:latin typeface="Arial" panose="020B0604020202020204" pitchFamily="34" charset="0"/>
              </a:rPr>
              <a:t>remember the UV window? Most CFCs </a:t>
            </a:r>
            <a:r>
              <a:rPr lang="en-US" altLang="en-US" dirty="0" err="1" smtClean="0">
                <a:latin typeface="Arial" panose="020B0604020202020204" pitchFamily="34" charset="0"/>
              </a:rPr>
              <a:t>photodissociate</a:t>
            </a:r>
            <a:r>
              <a:rPr lang="en-US" altLang="en-US" dirty="0" smtClean="0">
                <a:latin typeface="Arial" panose="020B0604020202020204" pitchFamily="34" charset="0"/>
              </a:rPr>
              <a:t> in that spectral region, which means (unfortunately) that they can begin </a:t>
            </a:r>
            <a:r>
              <a:rPr lang="en-US" altLang="en-US" dirty="0" err="1" smtClean="0">
                <a:latin typeface="Arial" panose="020B0604020202020204" pitchFamily="34" charset="0"/>
              </a:rPr>
              <a:t>photodissociating</a:t>
            </a:r>
            <a:r>
              <a:rPr lang="en-US" altLang="en-US" dirty="0" smtClean="0">
                <a:latin typeface="Arial" panose="020B0604020202020204" pitchFamily="34" charset="0"/>
              </a:rPr>
              <a:t> almost as soon as they cross the troposphere.</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29</a:t>
            </a:fld>
            <a:endParaRPr lang="en-GB"/>
          </a:p>
        </p:txBody>
      </p:sp>
    </p:spTree>
    <p:extLst>
      <p:ext uri="{BB962C8B-B14F-4D97-AF65-F5344CB8AC3E}">
        <p14:creationId xmlns:p14="http://schemas.microsoft.com/office/powerpoint/2010/main" val="3589970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09C42F-1D21-4D8A-BC33-D059C96A33DC}" type="slidenum">
              <a:rPr lang="en-US" altLang="en-US" sz="1300"/>
              <a:pPr>
                <a:spcBef>
                  <a:spcPct val="0"/>
                </a:spcBef>
              </a:pPr>
              <a:t>30</a:t>
            </a:fld>
            <a:endParaRPr lang="en-US" altLang="en-US" sz="1300"/>
          </a:p>
        </p:txBody>
      </p:sp>
      <p:sp>
        <p:nvSpPr>
          <p:cNvPr id="32771" name="Rectangle 2"/>
          <p:cNvSpPr>
            <a:spLocks noGrp="1" noRot="1" noChangeAspect="1" noChangeArrowheads="1" noTextEdit="1"/>
          </p:cNvSpPr>
          <p:nvPr>
            <p:ph type="sldImg"/>
          </p:nvPr>
        </p:nvSpPr>
        <p:spPr>
          <a:xfrm>
            <a:off x="958850" y="514350"/>
            <a:ext cx="5397500" cy="4048125"/>
          </a:xfrm>
          <a:ln/>
        </p:spPr>
      </p:sp>
      <p:sp>
        <p:nvSpPr>
          <p:cNvPr id="32772"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explain diagram. Further proof that </a:t>
            </a:r>
            <a:r>
              <a:rPr lang="en-US" altLang="en-US" dirty="0" err="1" smtClean="0">
                <a:latin typeface="Arial" panose="020B0604020202020204" pitchFamily="34" charset="0"/>
              </a:rPr>
              <a:t>CCly</a:t>
            </a:r>
            <a:r>
              <a:rPr lang="en-US" altLang="en-US" dirty="0" smtClean="0">
                <a:latin typeface="Arial" panose="020B0604020202020204" pitchFamily="34" charset="0"/>
              </a:rPr>
              <a:t> (most of which is anthropogenic) is the source of virtually all stratospheric chlorine</a:t>
            </a:r>
          </a:p>
          <a:p>
            <a:pPr eaLnBrk="1" hangingPunct="1">
              <a:buFontTx/>
              <a:buChar char="•"/>
            </a:pPr>
            <a:r>
              <a:rPr lang="en-US" altLang="en-US" dirty="0" smtClean="0">
                <a:latin typeface="Arial" panose="020B0604020202020204" pitchFamily="34" charset="0"/>
              </a:rPr>
              <a:t>Note </a:t>
            </a:r>
            <a:r>
              <a:rPr lang="en-US" altLang="en-US" dirty="0" err="1" smtClean="0">
                <a:latin typeface="Arial" panose="020B0604020202020204" pitchFamily="34" charset="0"/>
              </a:rPr>
              <a:t>HCl</a:t>
            </a:r>
            <a:r>
              <a:rPr lang="en-US" altLang="en-US" dirty="0" smtClean="0">
                <a:latin typeface="Arial" panose="020B0604020202020204" pitchFamily="34" charset="0"/>
              </a:rPr>
              <a:t> is most important reservoir, followed by ClONO2. Compare to </a:t>
            </a:r>
            <a:r>
              <a:rPr lang="en-US" altLang="en-US" dirty="0" err="1" smtClean="0">
                <a:latin typeface="Arial" panose="020B0604020202020204" pitchFamily="34" charset="0"/>
              </a:rPr>
              <a:t>concs</a:t>
            </a:r>
            <a:r>
              <a:rPr lang="en-US" altLang="en-US" dirty="0" smtClean="0">
                <a:latin typeface="Arial" panose="020B0604020202020204" pitchFamily="34" charset="0"/>
              </a:rPr>
              <a:t> of </a:t>
            </a:r>
            <a:r>
              <a:rPr lang="en-US" altLang="en-US" dirty="0" err="1" smtClean="0">
                <a:latin typeface="Arial" panose="020B0604020202020204" pitchFamily="34" charset="0"/>
              </a:rPr>
              <a:t>ClOy</a:t>
            </a:r>
            <a:r>
              <a:rPr lang="en-US" altLang="en-US" dirty="0" smtClean="0">
                <a:latin typeface="Arial" panose="020B0604020202020204" pitchFamily="34" charset="0"/>
              </a:rPr>
              <a:t>.</a:t>
            </a:r>
          </a:p>
          <a:p>
            <a:pPr eaLnBrk="1" hangingPunct="1">
              <a:buFontTx/>
              <a:buChar char="•"/>
            </a:pPr>
            <a:r>
              <a:rPr lang="en-US" altLang="en-US" dirty="0" smtClean="0">
                <a:latin typeface="Arial" panose="020B0604020202020204" pitchFamily="34" charset="0"/>
              </a:rPr>
              <a:t>note the concentrations. Active chlorine is in the </a:t>
            </a:r>
            <a:r>
              <a:rPr lang="en-US" altLang="en-US" dirty="0" err="1" smtClean="0">
                <a:latin typeface="Arial" panose="020B0604020202020204" pitchFamily="34" charset="0"/>
              </a:rPr>
              <a:t>ppt</a:t>
            </a:r>
            <a:r>
              <a:rPr lang="en-US" altLang="en-US" dirty="0" smtClean="0">
                <a:latin typeface="Arial" panose="020B0604020202020204" pitchFamily="34" charset="0"/>
              </a:rPr>
              <a:t> range (similar to </a:t>
            </a:r>
            <a:r>
              <a:rPr lang="en-US" altLang="en-US" dirty="0" err="1" smtClean="0">
                <a:latin typeface="Arial" panose="020B0604020202020204" pitchFamily="34" charset="0"/>
              </a:rPr>
              <a:t>HOx</a:t>
            </a:r>
            <a:r>
              <a:rPr lang="en-US" altLang="en-US" dirty="0" smtClean="0">
                <a:latin typeface="Arial" panose="020B0604020202020204" pitchFamily="34" charset="0"/>
              </a:rPr>
              <a:t>, less than NOx). Sum of all chlorine (</a:t>
            </a:r>
            <a:r>
              <a:rPr lang="en-US" altLang="en-US" dirty="0" err="1" smtClean="0">
                <a:latin typeface="Arial" panose="020B0604020202020204" pitchFamily="34" charset="0"/>
              </a:rPr>
              <a:t>CCly</a:t>
            </a:r>
            <a:r>
              <a:rPr lang="en-US" altLang="en-US" dirty="0" smtClean="0">
                <a:latin typeface="Arial" panose="020B0604020202020204" pitchFamily="34" charset="0"/>
              </a:rPr>
              <a:t> + </a:t>
            </a:r>
            <a:r>
              <a:rPr lang="en-US" altLang="en-US" dirty="0" err="1" smtClean="0">
                <a:latin typeface="Arial" panose="020B0604020202020204" pitchFamily="34" charset="0"/>
              </a:rPr>
              <a:t>ClOy</a:t>
            </a:r>
            <a:r>
              <a:rPr lang="en-US" altLang="en-US" dirty="0" smtClean="0">
                <a:latin typeface="Arial" panose="020B0604020202020204" pitchFamily="34" charset="0"/>
              </a:rPr>
              <a:t>) is about 3.7 </a:t>
            </a:r>
            <a:r>
              <a:rPr lang="en-US" altLang="en-US" dirty="0" err="1" smtClean="0">
                <a:latin typeface="Arial" panose="020B0604020202020204" pitchFamily="34" charset="0"/>
              </a:rPr>
              <a:t>ppbv</a:t>
            </a:r>
            <a:r>
              <a:rPr lang="en-US" altLang="en-US" dirty="0" smtClean="0">
                <a:latin typeface="Arial" panose="020B0604020202020204" pitchFamily="34" charset="0"/>
              </a:rPr>
              <a:t> if we </a:t>
            </a:r>
            <a:r>
              <a:rPr lang="en-US" altLang="en-US" dirty="0" err="1" smtClean="0">
                <a:latin typeface="Arial" panose="020B0604020202020204" pitchFamily="34" charset="0"/>
              </a:rPr>
              <a:t>multply</a:t>
            </a:r>
            <a:r>
              <a:rPr lang="en-US" altLang="en-US" dirty="0" smtClean="0">
                <a:latin typeface="Arial" panose="020B0604020202020204" pitchFamily="34" charset="0"/>
              </a:rPr>
              <a:t> </a:t>
            </a:r>
            <a:r>
              <a:rPr lang="en-US" altLang="en-US" dirty="0" err="1" smtClean="0">
                <a:latin typeface="Arial" panose="020B0604020202020204" pitchFamily="34" charset="0"/>
              </a:rPr>
              <a:t>CCly</a:t>
            </a:r>
            <a:r>
              <a:rPr lang="en-US" altLang="en-US" dirty="0" smtClean="0">
                <a:latin typeface="Arial" panose="020B0604020202020204" pitchFamily="34" charset="0"/>
              </a:rPr>
              <a:t> </a:t>
            </a:r>
            <a:r>
              <a:rPr lang="en-US" altLang="en-US" dirty="0" err="1" smtClean="0">
                <a:latin typeface="Arial" panose="020B0604020202020204" pitchFamily="34" charset="0"/>
              </a:rPr>
              <a:t>concs</a:t>
            </a:r>
            <a:r>
              <a:rPr lang="en-US" altLang="en-US" dirty="0" smtClean="0">
                <a:latin typeface="Arial" panose="020B0604020202020204" pitchFamily="34" charset="0"/>
              </a:rPr>
              <a:t> by the number of chlorines in the molecule (demonstrate this)</a:t>
            </a:r>
          </a:p>
        </p:txBody>
      </p:sp>
    </p:spTree>
    <p:extLst>
      <p:ext uri="{BB962C8B-B14F-4D97-AF65-F5344CB8AC3E}">
        <p14:creationId xmlns:p14="http://schemas.microsoft.com/office/powerpoint/2010/main" val="181492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A7372-2CAE-4C8D-9300-EA3ACA9BDCEC}" type="slidenum">
              <a:rPr lang="en-US" altLang="en-US" sz="1300"/>
              <a:pPr>
                <a:spcBef>
                  <a:spcPct val="0"/>
                </a:spcBef>
              </a:pPr>
              <a:t>31</a:t>
            </a:fld>
            <a:endParaRPr lang="en-US" altLang="en-US" sz="1300"/>
          </a:p>
        </p:txBody>
      </p:sp>
      <p:sp>
        <p:nvSpPr>
          <p:cNvPr id="54275" name="Rectangle 2"/>
          <p:cNvSpPr>
            <a:spLocks noGrp="1" noRot="1" noChangeAspect="1" noChangeArrowheads="1" noTextEdit="1"/>
          </p:cNvSpPr>
          <p:nvPr>
            <p:ph type="sldImg"/>
          </p:nvPr>
        </p:nvSpPr>
        <p:spPr>
          <a:xfrm>
            <a:off x="958850" y="514350"/>
            <a:ext cx="5397500" cy="4048125"/>
          </a:xfrm>
          <a:ln/>
        </p:spPr>
      </p:sp>
      <p:sp>
        <p:nvSpPr>
          <p:cNvPr id="54276"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latin typeface="Arial" panose="020B0604020202020204" pitchFamily="34" charset="0"/>
              </a:rPr>
              <a:t>review again the sequence of events leading the the formation of the ozone hole</a:t>
            </a:r>
          </a:p>
        </p:txBody>
      </p:sp>
    </p:spTree>
    <p:extLst>
      <p:ext uri="{BB962C8B-B14F-4D97-AF65-F5344CB8AC3E}">
        <p14:creationId xmlns:p14="http://schemas.microsoft.com/office/powerpoint/2010/main" val="7142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Most ozone (about 90%) is found in the stratosphere. The stratospheric region with the highest ozone</a:t>
            </a:r>
          </a:p>
          <a:p>
            <a:r>
              <a:rPr lang="en-US" sz="1300" dirty="0"/>
              <a:t>concentration is commonly known as the “ozone layer”. The ozone layer extends over the entire globe with some variation in altitude and thickness.</a:t>
            </a:r>
          </a:p>
          <a:p>
            <a:r>
              <a:rPr lang="en-US" sz="1300" dirty="0"/>
              <a:t>Most of the remaining ozone, about 10%, is found in the troposphere. Ozone molecules have a low relative abundance in the</a:t>
            </a:r>
          </a:p>
          <a:p>
            <a:r>
              <a:rPr lang="en-US" sz="1300" dirty="0"/>
              <a:t>atmosphere. In the stratosphere near the peak concentration of the ozone layer, there are typically a few thousand ozone molecules for every </a:t>
            </a:r>
            <a:r>
              <a:rPr lang="en-US" sz="1300" i="1" dirty="0"/>
              <a:t>billion </a:t>
            </a:r>
            <a:r>
              <a:rPr lang="en-US" sz="1300" dirty="0"/>
              <a:t>air molecules</a:t>
            </a:r>
          </a:p>
          <a:p>
            <a:r>
              <a:rPr lang="en-US" sz="1300" dirty="0"/>
              <a:t>In the troposphere near Earth’s surface, ozone is even less abundant, with a typical range of 20 to 100 ozone molecules for each billion air molecules. The highest surface values result when ozone is formed in air polluted by human activities.</a:t>
            </a:r>
          </a:p>
          <a:p>
            <a:endParaRPr lang="it-IT" sz="1300" dirty="0"/>
          </a:p>
          <a:p>
            <a:r>
              <a:rPr lang="it-IT" sz="1300" dirty="0"/>
              <a:t>See http://acmg.seas.harvard.edu/people/faculty/djj/book/bookchap10.html</a:t>
            </a:r>
          </a:p>
          <a:p>
            <a:endParaRPr lang="en-US" sz="1300" dirty="0"/>
          </a:p>
          <a:p>
            <a:r>
              <a:rPr lang="en-US" sz="1300" b="1" dirty="0"/>
              <a:t>Creation</a:t>
            </a:r>
            <a:r>
              <a:rPr lang="en-US" sz="1300" dirty="0"/>
              <a:t>: an oxygen molecule is split (</a:t>
            </a:r>
            <a:r>
              <a:rPr lang="en-US" sz="1300" dirty="0" err="1">
                <a:hlinkClick r:id="rId3" tooltip="Photolysis"/>
              </a:rPr>
              <a:t>photolyzed</a:t>
            </a:r>
            <a:r>
              <a:rPr lang="en-US" sz="1300" dirty="0"/>
              <a:t>) by higher frequency UV light (top end of </a:t>
            </a:r>
            <a:r>
              <a:rPr lang="en-US" sz="1300" dirty="0">
                <a:hlinkClick r:id="rId4" tooltip="UV-B"/>
              </a:rPr>
              <a:t>UV-B</a:t>
            </a:r>
            <a:r>
              <a:rPr lang="en-US" sz="1300" dirty="0"/>
              <a:t>, </a:t>
            </a:r>
            <a:r>
              <a:rPr lang="en-US" sz="1300" dirty="0">
                <a:hlinkClick r:id="rId5" tooltip="UV-C"/>
              </a:rPr>
              <a:t>UV-C</a:t>
            </a:r>
            <a:r>
              <a:rPr lang="en-US" sz="1300" dirty="0"/>
              <a:t> and above) into two oxygen atoms (see figure):O</a:t>
            </a:r>
            <a:r>
              <a:rPr lang="en-US" sz="1300" baseline="-25000" dirty="0"/>
              <a:t>2</a:t>
            </a:r>
            <a:r>
              <a:rPr lang="en-US" sz="1300" dirty="0"/>
              <a:t> + </a:t>
            </a:r>
            <a:r>
              <a:rPr lang="en-US" sz="1300" dirty="0" err="1"/>
              <a:t>ℎν</a:t>
            </a:r>
            <a:r>
              <a:rPr lang="en-US" sz="1300" dirty="0"/>
              <a:t> → 2 </a:t>
            </a:r>
            <a:r>
              <a:rPr lang="en-US" sz="1300" dirty="0" err="1"/>
              <a:t>O•Each</a:t>
            </a:r>
            <a:r>
              <a:rPr lang="en-US" sz="1300" dirty="0"/>
              <a:t> oxygen atom then quickly combines with an oxygen molecule to form an ozone </a:t>
            </a:r>
            <a:r>
              <a:rPr lang="en-US" sz="1300" dirty="0" err="1"/>
              <a:t>molecule:O</a:t>
            </a:r>
            <a:r>
              <a:rPr lang="en-US" sz="1300" dirty="0"/>
              <a:t>• + O</a:t>
            </a:r>
            <a:r>
              <a:rPr lang="en-US" sz="1300" baseline="-25000" dirty="0"/>
              <a:t>2</a:t>
            </a:r>
            <a:r>
              <a:rPr lang="en-US" sz="1300" dirty="0"/>
              <a:t> → O</a:t>
            </a:r>
            <a:r>
              <a:rPr lang="en-US" sz="1300" baseline="-25000" dirty="0"/>
              <a:t>3</a:t>
            </a:r>
            <a:endParaRPr lang="en-US" sz="1300" dirty="0"/>
          </a:p>
          <a:p>
            <a:r>
              <a:rPr lang="en-US" sz="1300" b="1" dirty="0"/>
              <a:t>The ozone–oxygen cycle</a:t>
            </a:r>
            <a:r>
              <a:rPr lang="en-US" sz="1300" dirty="0"/>
              <a:t>: the ozone molecules formed by the reaction above absorb radiation having an appropriate wavelength between </a:t>
            </a:r>
            <a:r>
              <a:rPr lang="en-US" sz="1300" dirty="0">
                <a:hlinkClick r:id="rId5" tooltip="UV-C"/>
              </a:rPr>
              <a:t>UV-C</a:t>
            </a:r>
            <a:r>
              <a:rPr lang="en-US" sz="1300" dirty="0"/>
              <a:t> and </a:t>
            </a:r>
            <a:r>
              <a:rPr lang="en-US" sz="1300" dirty="0">
                <a:hlinkClick r:id="rId4" tooltip="UV-B"/>
              </a:rPr>
              <a:t>UV-B</a:t>
            </a:r>
            <a:r>
              <a:rPr lang="en-US" sz="1300" dirty="0"/>
              <a:t>. The triatomic ozone molecule becomes diatomic molecular oxygen plus a free oxygen atom (see figure):O</a:t>
            </a:r>
            <a:r>
              <a:rPr lang="en-US" sz="1300" baseline="-25000" dirty="0"/>
              <a:t>3</a:t>
            </a:r>
            <a:r>
              <a:rPr lang="en-US" sz="1300" dirty="0"/>
              <a:t> + </a:t>
            </a:r>
            <a:r>
              <a:rPr lang="en-US" sz="1300" dirty="0" err="1"/>
              <a:t>ℎν</a:t>
            </a:r>
            <a:r>
              <a:rPr lang="en-US" sz="1300" baseline="-25000" dirty="0"/>
              <a:t>(240–310 nm)</a:t>
            </a:r>
            <a:r>
              <a:rPr lang="en-US" sz="1300" dirty="0"/>
              <a:t> → O</a:t>
            </a:r>
            <a:r>
              <a:rPr lang="en-US" sz="1300" baseline="-25000" dirty="0"/>
              <a:t>2 </a:t>
            </a:r>
            <a:r>
              <a:rPr lang="en-US" sz="1300" dirty="0"/>
              <a:t>+ </a:t>
            </a:r>
            <a:r>
              <a:rPr lang="en-US" sz="1300" dirty="0" err="1"/>
              <a:t>OThe</a:t>
            </a:r>
            <a:r>
              <a:rPr lang="en-US" sz="1300" dirty="0"/>
              <a:t> atomic oxygen produced quickly reacts with another oxygen molecule to reform </a:t>
            </a:r>
            <a:r>
              <a:rPr lang="en-US" sz="1300" dirty="0" err="1"/>
              <a:t>ozone:O</a:t>
            </a:r>
            <a:r>
              <a:rPr lang="en-US" sz="1300" dirty="0"/>
              <a:t> + O</a:t>
            </a:r>
            <a:r>
              <a:rPr lang="en-US" sz="1300" baseline="-25000" dirty="0"/>
              <a:t>2</a:t>
            </a:r>
            <a:r>
              <a:rPr lang="en-US" sz="1300" dirty="0"/>
              <a:t> → O</a:t>
            </a:r>
            <a:r>
              <a:rPr lang="en-US" sz="1300" baseline="-25000" dirty="0"/>
              <a:t>3</a:t>
            </a:r>
            <a:r>
              <a:rPr lang="en-US" sz="1300" dirty="0"/>
              <a:t> + </a:t>
            </a:r>
            <a:r>
              <a:rPr lang="en-US" sz="1300" i="1" dirty="0" err="1"/>
              <a:t>E</a:t>
            </a:r>
            <a:r>
              <a:rPr lang="en-US" sz="1300" baseline="-25000" dirty="0" err="1"/>
              <a:t>K</a:t>
            </a:r>
            <a:r>
              <a:rPr lang="en-US" sz="1300" dirty="0" err="1"/>
              <a:t>where</a:t>
            </a:r>
            <a:r>
              <a:rPr lang="en-US" sz="1300" dirty="0"/>
              <a:t> </a:t>
            </a:r>
            <a:r>
              <a:rPr lang="en-US" sz="1300" i="1" dirty="0"/>
              <a:t>E</a:t>
            </a:r>
            <a:r>
              <a:rPr lang="en-US" sz="1300" baseline="-25000" dirty="0"/>
              <a:t>K</a:t>
            </a:r>
            <a:r>
              <a:rPr lang="en-US" sz="1300" dirty="0"/>
              <a:t> denotes the excess energy of the reaction which is manifested as extra </a:t>
            </a:r>
            <a:r>
              <a:rPr lang="en-US" sz="1300" dirty="0">
                <a:hlinkClick r:id="rId6" tooltip="Kinetic energy"/>
              </a:rPr>
              <a:t>kinetic energy</a:t>
            </a:r>
            <a:r>
              <a:rPr lang="en-US" sz="1300" dirty="0"/>
              <a:t>. These two reactions form the ozone–oxygen cycle, in which the chemical energy released when O and O</a:t>
            </a:r>
            <a:r>
              <a:rPr lang="en-US" sz="1300" baseline="-25000" dirty="0"/>
              <a:t>2</a:t>
            </a:r>
            <a:r>
              <a:rPr lang="en-US" sz="1300" dirty="0"/>
              <a:t> combine is converted into kinetic energy of molecular motion. The overall effect is to convert penetrating UV-B light into heat, without any net loss of ozone. This cycle keeps the ozone layer in a stable balance while protecting the lower atmosphere from UV radiation, which is harmful to most living beings. It is also one of two major sources of heat in the stratosphere (the other being the kinetic energy released when O</a:t>
            </a:r>
            <a:r>
              <a:rPr lang="en-US" sz="1300" baseline="-25000" dirty="0"/>
              <a:t>2</a:t>
            </a:r>
            <a:r>
              <a:rPr lang="en-US" sz="1300" dirty="0"/>
              <a:t> is </a:t>
            </a:r>
            <a:r>
              <a:rPr lang="en-US" sz="1300" dirty="0" err="1"/>
              <a:t>photolyzed</a:t>
            </a:r>
            <a:r>
              <a:rPr lang="en-US" sz="1300" dirty="0"/>
              <a:t> into O atoms).</a:t>
            </a:r>
          </a:p>
          <a:p>
            <a:r>
              <a:rPr lang="en-US" sz="1300" b="1" dirty="0"/>
              <a:t>Removal</a:t>
            </a:r>
            <a:r>
              <a:rPr lang="en-US" sz="1300" dirty="0"/>
              <a:t>: if an oxygen atom and an ozone molecule meet, they recombine to form two oxygen molecules:O</a:t>
            </a:r>
            <a:r>
              <a:rPr lang="en-US" sz="1300" baseline="-25000" dirty="0"/>
              <a:t>3</a:t>
            </a:r>
            <a:r>
              <a:rPr lang="en-US" sz="1300" dirty="0"/>
              <a:t> + O· → 2 O</a:t>
            </a:r>
            <a:r>
              <a:rPr lang="en-US" sz="1300" baseline="-25000" dirty="0"/>
              <a:t>2</a:t>
            </a:r>
            <a:endParaRPr lang="en-US" sz="1300" dirty="0"/>
          </a:p>
          <a:p>
            <a:r>
              <a:rPr lang="en-US" sz="1300" dirty="0"/>
              <a:t>And if two oxygen atoms meet, they react to form one oxygen molecule:</a:t>
            </a:r>
          </a:p>
          <a:p>
            <a:r>
              <a:rPr lang="en-US" sz="1300" dirty="0"/>
              <a:t>2 O· → O</a:t>
            </a:r>
            <a:r>
              <a:rPr lang="en-US" sz="1300" baseline="-25000" dirty="0"/>
              <a:t>2</a:t>
            </a:r>
            <a:endParaRPr lang="en-US" sz="1300" dirty="0"/>
          </a:p>
          <a:p>
            <a:r>
              <a:rPr lang="en-US" sz="1300" dirty="0"/>
              <a:t>This reaction is known to have a negative </a:t>
            </a:r>
            <a:r>
              <a:rPr lang="en-US" sz="1300" dirty="0">
                <a:hlinkClick r:id="rId7" tooltip="Order of reaction"/>
              </a:rPr>
              <a:t>order of reaction</a:t>
            </a:r>
            <a:r>
              <a:rPr lang="en-US" sz="1300" dirty="0"/>
              <a:t> of -1. The overall amount of ozone in the stratosphere is determined by a balance between production by solar radiation and removal. The removal rate is slow, since the concentration of O atoms is very low.</a:t>
            </a:r>
          </a:p>
          <a:p>
            <a:r>
              <a:rPr lang="en-US" sz="1300" dirty="0"/>
              <a:t>The net reaction will be 2 O</a:t>
            </a:r>
            <a:r>
              <a:rPr lang="en-US" sz="1300" baseline="-25000" dirty="0"/>
              <a:t>3</a:t>
            </a:r>
            <a:r>
              <a:rPr lang="en-US" sz="1300" dirty="0"/>
              <a:t> → 3 O</a:t>
            </a:r>
            <a:r>
              <a:rPr lang="en-US" sz="1300" baseline="-25000" dirty="0"/>
              <a:t>2</a:t>
            </a:r>
            <a:endParaRPr lang="en-US" sz="1300" dirty="0"/>
          </a:p>
          <a:p>
            <a:r>
              <a:rPr lang="en-US" sz="1300" dirty="0"/>
              <a:t>Certain </a:t>
            </a:r>
            <a:r>
              <a:rPr lang="en-US" sz="1300" dirty="0">
                <a:hlinkClick r:id="rId8" tooltip="Free radical"/>
              </a:rPr>
              <a:t>free radicals</a:t>
            </a:r>
            <a:r>
              <a:rPr lang="en-US" sz="1300" dirty="0"/>
              <a:t>, the most important being </a:t>
            </a:r>
            <a:r>
              <a:rPr lang="en-US" sz="1300" dirty="0">
                <a:hlinkClick r:id="rId9" tooltip="Hydroxyl"/>
              </a:rPr>
              <a:t>hydroxyl</a:t>
            </a:r>
            <a:r>
              <a:rPr lang="en-US" sz="1300" dirty="0"/>
              <a:t> (OH), </a:t>
            </a:r>
            <a:r>
              <a:rPr lang="en-US" sz="1300" dirty="0">
                <a:hlinkClick r:id="rId10" tooltip="Nitric oxide"/>
              </a:rPr>
              <a:t>nitric oxide</a:t>
            </a:r>
            <a:r>
              <a:rPr lang="en-US" sz="1300" dirty="0"/>
              <a:t> (NO) and atoms of </a:t>
            </a:r>
            <a:r>
              <a:rPr lang="en-US" sz="1300" dirty="0">
                <a:hlinkClick r:id="rId11" tooltip="Chlorine"/>
              </a:rPr>
              <a:t>chlorine</a:t>
            </a:r>
            <a:r>
              <a:rPr lang="en-US" sz="1300" dirty="0"/>
              <a:t> (Cl) and </a:t>
            </a:r>
            <a:r>
              <a:rPr lang="en-US" sz="1300" dirty="0">
                <a:hlinkClick r:id="rId12" tooltip="Bromine"/>
              </a:rPr>
              <a:t>bromine</a:t>
            </a:r>
            <a:r>
              <a:rPr lang="en-US" sz="1300" dirty="0"/>
              <a:t> (Br), </a:t>
            </a:r>
            <a:r>
              <a:rPr lang="en-US" sz="1300" dirty="0">
                <a:hlinkClick r:id="rId13" tooltip="Catalysis"/>
              </a:rPr>
              <a:t>catalyze</a:t>
            </a:r>
            <a:r>
              <a:rPr lang="en-US" sz="1300" dirty="0"/>
              <a:t> the recombination </a:t>
            </a:r>
            <a:r>
              <a:rPr lang="en-US" sz="1300" dirty="0">
                <a:hlinkClick r:id="rId14" tooltip="Chemical reaction"/>
              </a:rPr>
              <a:t>reaction</a:t>
            </a:r>
            <a:r>
              <a:rPr lang="en-US" sz="1300" dirty="0"/>
              <a:t>, leading to an ozone layer that is thinner than it would be if the catalysts were not present.</a:t>
            </a:r>
          </a:p>
          <a:p>
            <a:r>
              <a:rPr lang="en-US" sz="1300" dirty="0"/>
              <a:t>Most of the OH and NO are naturally present in the stratosphere, but human activity, especially emissions of chlorofluorocarbons (</a:t>
            </a:r>
            <a:r>
              <a:rPr lang="en-US" sz="1300" dirty="0">
                <a:hlinkClick r:id="rId15" tooltip="Chlorofluorocarbon"/>
              </a:rPr>
              <a:t>CFCs</a:t>
            </a:r>
            <a:r>
              <a:rPr lang="en-US" sz="1300" dirty="0"/>
              <a:t>) and </a:t>
            </a:r>
            <a:r>
              <a:rPr lang="en-US" sz="1300" dirty="0">
                <a:hlinkClick r:id="rId16" tooltip="Haloalkane"/>
              </a:rPr>
              <a:t>halons</a:t>
            </a:r>
            <a:r>
              <a:rPr lang="en-US" sz="1300" dirty="0"/>
              <a:t>, has greatly increased the Cl and Br concentrations, leading to </a:t>
            </a:r>
            <a:r>
              <a:rPr lang="en-US" sz="1300" dirty="0">
                <a:hlinkClick r:id="rId17" tooltip="Ozone depletion"/>
              </a:rPr>
              <a:t>ozone depletion</a:t>
            </a:r>
            <a:r>
              <a:rPr lang="en-US" sz="1300" dirty="0"/>
              <a:t>. Each Cl or Br atom can catalyze tens of thousands of decomposition reactions before it is removed from the stratosphere.</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a:t>
            </a:fld>
            <a:endParaRPr lang="en-GB"/>
          </a:p>
        </p:txBody>
      </p:sp>
    </p:spTree>
    <p:extLst>
      <p:ext uri="{BB962C8B-B14F-4D97-AF65-F5344CB8AC3E}">
        <p14:creationId xmlns:p14="http://schemas.microsoft.com/office/powerpoint/2010/main" val="528770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details see </a:t>
            </a:r>
            <a:r>
              <a:rPr lang="en-US" dirty="0" smtClean="0"/>
              <a:t>https://ourworldindata.org/ozone-layer</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32</a:t>
            </a:fld>
            <a:endParaRPr lang="en-GB"/>
          </a:p>
        </p:txBody>
      </p:sp>
    </p:spTree>
    <p:extLst>
      <p:ext uri="{BB962C8B-B14F-4D97-AF65-F5344CB8AC3E}">
        <p14:creationId xmlns:p14="http://schemas.microsoft.com/office/powerpoint/2010/main" val="2471383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https://www.pnas.org/doi/10.1073/pnas.1417372111?cookieSet=1</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33</a:t>
            </a:fld>
            <a:endParaRPr lang="en-GB"/>
          </a:p>
        </p:txBody>
      </p:sp>
    </p:spTree>
    <p:extLst>
      <p:ext uri="{BB962C8B-B14F-4D97-AF65-F5344CB8AC3E}">
        <p14:creationId xmlns:p14="http://schemas.microsoft.com/office/powerpoint/2010/main" val="1989096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Tropospheric </a:t>
            </a:r>
            <a:r>
              <a:rPr lang="en-US" sz="1300" dirty="0"/>
              <a:t>ozone is only about 10% of the total amount of ozone contained in a vertical column in the atmosphere. However, this relatively small amount of tropospheric ozone has a great importance because it’s important role in the formation of photochemical air pollution and its oxidizing impact in the near surface layer </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34</a:t>
            </a:fld>
            <a:endParaRPr lang="en-GB"/>
          </a:p>
        </p:txBody>
      </p:sp>
    </p:spTree>
    <p:extLst>
      <p:ext uri="{BB962C8B-B14F-4D97-AF65-F5344CB8AC3E}">
        <p14:creationId xmlns:p14="http://schemas.microsoft.com/office/powerpoint/2010/main" val="1102953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Tropospheric </a:t>
            </a:r>
            <a:r>
              <a:rPr lang="en-US" sz="1300" dirty="0"/>
              <a:t>ozone is only about 10% of the total amount of ozone contained in a vertical column in the atmosphere. However, this relatively small amount of tropospheric ozone has a great importance because it’s important role in the formation of photochemical air pollution and its oxidizing impact in the near surface layer </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35</a:t>
            </a:fld>
            <a:endParaRPr lang="en-GB"/>
          </a:p>
        </p:txBody>
      </p:sp>
    </p:spTree>
    <p:extLst>
      <p:ext uri="{BB962C8B-B14F-4D97-AF65-F5344CB8AC3E}">
        <p14:creationId xmlns:p14="http://schemas.microsoft.com/office/powerpoint/2010/main" val="980695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http://elte.prompt.hu/sites/default/files/tananyagok/AtmosphericChemistry/ch08s02.html</a:t>
            </a:r>
          </a:p>
          <a:p>
            <a:endParaRPr lang="en-US" dirty="0" smtClean="0"/>
          </a:p>
          <a:p>
            <a:pPr defTabSz="966612">
              <a:defRPr/>
            </a:pPr>
            <a:r>
              <a:rPr lang="en-US" sz="1300" dirty="0"/>
              <a:t>Ozone is a secondary air pollutant that is not emitted directly to the atmosphere. </a:t>
            </a:r>
            <a:r>
              <a:rPr lang="en-US" altLang="en-US" sz="1300" dirty="0">
                <a:latin typeface="Times New Roman" panose="02020603050405020304" pitchFamily="18" charset="0"/>
              </a:rPr>
              <a:t>Ozone is a major pollutant. </a:t>
            </a:r>
          </a:p>
          <a:p>
            <a:pPr defTabSz="966612">
              <a:defRPr/>
            </a:pPr>
            <a:r>
              <a:rPr lang="en-US" altLang="en-US" sz="1300" dirty="0">
                <a:latin typeface="Times New Roman" panose="02020603050405020304" pitchFamily="18" charset="0"/>
              </a:rPr>
              <a:t>It does billions of dollars worth of damage to agricultural crops each year and is the principal culprit in photochemical smog. </a:t>
            </a:r>
          </a:p>
          <a:p>
            <a:r>
              <a:rPr lang="en-US" sz="1300" dirty="0"/>
              <a:t>O3 can reduce photosynthesis and slow the plant's growth. Increase sensitive plants' risk of: disease, damage from insects, effects of other pollutants, harm from severe weather.</a:t>
            </a:r>
          </a:p>
          <a:p>
            <a:r>
              <a:rPr lang="en-US" sz="1300" dirty="0"/>
              <a:t>Ozone abundances in the troposphere typically vary from less than 10 ppb over remote tropical oceans up to about 100 ppb in the upper troposphere, and often exceed 100 ppb downwind of polluted metropolitan regions</a:t>
            </a:r>
          </a:p>
          <a:p>
            <a:pPr defTabSz="966612">
              <a:defRPr/>
            </a:pP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36</a:t>
            </a:fld>
            <a:endParaRPr lang="en-GB"/>
          </a:p>
        </p:txBody>
      </p:sp>
    </p:spTree>
    <p:extLst>
      <p:ext uri="{BB962C8B-B14F-4D97-AF65-F5344CB8AC3E}">
        <p14:creationId xmlns:p14="http://schemas.microsoft.com/office/powerpoint/2010/main" val="561005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Arial" panose="020B0604020202020204" pitchFamily="34" charset="0"/>
              </a:rPr>
              <a:t>See details</a:t>
            </a:r>
            <a:r>
              <a:rPr lang="en-US" dirty="0" smtClean="0"/>
              <a:t> in file books/Rethinking the Ozone Problem in Urban and Regional Air_1991</a:t>
            </a:r>
            <a:endParaRPr lang="en-US" sz="1300" dirty="0">
              <a:latin typeface="Arial" panose="020B0604020202020204" pitchFamily="34" charset="0"/>
            </a:endParaRPr>
          </a:p>
          <a:p>
            <a:pPr defTabSz="966612">
              <a:defRPr/>
            </a:pPr>
            <a:endParaRPr lang="en-US" sz="1300" dirty="0"/>
          </a:p>
          <a:p>
            <a:pPr defTabSz="966612">
              <a:defRPr/>
            </a:pPr>
            <a:r>
              <a:rPr lang="en-US" sz="1300" dirty="0"/>
              <a:t>Ozone can form by the recombination of an oxygen molecule and an oxygen atom, similarly as in the stratosphere. Nevertheless, O atom cannot form in the troposphere by the </a:t>
            </a:r>
            <a:r>
              <a:rPr lang="en-US" sz="1300" dirty="0" err="1"/>
              <a:t>photodissociation</a:t>
            </a:r>
            <a:r>
              <a:rPr lang="en-US" sz="1300" dirty="0"/>
              <a:t> of molecular oxygen, because this reaction requires short wavelength (λ &lt; 242 nm) which is not available in the troposphere (due to the absorption by stratospheric ozone). In the troposphere, nitrogen dioxide is the only known compound that can produce O atom during it’s </a:t>
            </a:r>
            <a:r>
              <a:rPr lang="en-US" sz="1300" dirty="0" err="1"/>
              <a:t>photodissociation</a:t>
            </a:r>
            <a:r>
              <a:rPr lang="en-US" sz="1300" dirty="0"/>
              <a:t> at available radiation:</a:t>
            </a:r>
          </a:p>
          <a:p>
            <a:pPr defTabSz="966612">
              <a:defRPr/>
            </a:pPr>
            <a:endParaRPr lang="en-US" sz="1300" dirty="0"/>
          </a:p>
          <a:p>
            <a:pPr eaLnBrk="1" hangingPunct="1">
              <a:lnSpc>
                <a:spcPct val="90000"/>
              </a:lnSpc>
            </a:pPr>
            <a:r>
              <a:rPr lang="en-US" altLang="en-US" dirty="0" smtClean="0"/>
              <a:t>Both meteorology and photochemistry play important roles in local and global ozone chemistry.</a:t>
            </a:r>
          </a:p>
          <a:p>
            <a:pPr eaLnBrk="1" hangingPunct="1">
              <a:lnSpc>
                <a:spcPct val="90000"/>
              </a:lnSpc>
            </a:pPr>
            <a:r>
              <a:rPr lang="en-US" altLang="en-US" dirty="0" smtClean="0"/>
              <a:t>Transport from the stratosphere represents a natural source of ozone.</a:t>
            </a:r>
          </a:p>
          <a:p>
            <a:pPr eaLnBrk="1" hangingPunct="1">
              <a:lnSpc>
                <a:spcPct val="90000"/>
              </a:lnSpc>
            </a:pPr>
            <a:r>
              <a:rPr lang="en-US" altLang="en-US" dirty="0" smtClean="0"/>
              <a:t>VOC</a:t>
            </a:r>
            <a:r>
              <a:rPr lang="ja-JP" altLang="en-US" dirty="0" smtClean="0"/>
              <a:t>’</a:t>
            </a:r>
            <a:r>
              <a:rPr lang="en-US" altLang="ja-JP" dirty="0" smtClean="0"/>
              <a:t>s plus NOx make a photochemical source.</a:t>
            </a:r>
          </a:p>
          <a:p>
            <a:pPr eaLnBrk="1" hangingPunct="1">
              <a:lnSpc>
                <a:spcPct val="90000"/>
              </a:lnSpc>
            </a:pPr>
            <a:r>
              <a:rPr lang="en-US" altLang="en-US" dirty="0" err="1" smtClean="0"/>
              <a:t>HOx</a:t>
            </a:r>
            <a:r>
              <a:rPr lang="en-US" altLang="en-US" dirty="0" smtClean="0"/>
              <a:t> reactions and dry deposition are sinks.</a:t>
            </a:r>
          </a:p>
          <a:p>
            <a:pPr defTabSz="966612">
              <a:defRPr/>
            </a:pP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37</a:t>
            </a:fld>
            <a:endParaRPr lang="en-GB"/>
          </a:p>
        </p:txBody>
      </p:sp>
    </p:spTree>
    <p:extLst>
      <p:ext uri="{BB962C8B-B14F-4D97-AF65-F5344CB8AC3E}">
        <p14:creationId xmlns:p14="http://schemas.microsoft.com/office/powerpoint/2010/main" val="1280786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Arial" panose="020B0604020202020204" pitchFamily="34" charset="0"/>
              </a:rPr>
              <a:t>See details</a:t>
            </a:r>
            <a:r>
              <a:rPr lang="en-US" dirty="0" smtClean="0"/>
              <a:t> in file books/Rethinking the Ozone Problem in Urban and Regional Air_1991</a:t>
            </a:r>
            <a:endParaRPr lang="en-US" sz="1300" dirty="0">
              <a:latin typeface="Arial" panose="020B0604020202020204" pitchFamily="34" charset="0"/>
            </a:endParaRPr>
          </a:p>
          <a:p>
            <a:pPr defTabSz="966612">
              <a:defRPr/>
            </a:pPr>
            <a:endParaRPr lang="en-US" sz="1300" dirty="0"/>
          </a:p>
          <a:p>
            <a:pPr defTabSz="966612">
              <a:defRPr/>
            </a:pPr>
            <a:r>
              <a:rPr lang="en-US" sz="1300" dirty="0"/>
              <a:t>Ozone can form by the recombination of an oxygen molecule and an oxygen atom, similarly as in the stratosphere. Nevertheless, O atom cannot form in the troposphere by the </a:t>
            </a:r>
            <a:r>
              <a:rPr lang="en-US" sz="1300" dirty="0" err="1"/>
              <a:t>photodissociation</a:t>
            </a:r>
            <a:r>
              <a:rPr lang="en-US" sz="1300" dirty="0"/>
              <a:t> of molecular oxygen, because this reaction requires short wavelength (λ &lt; 242 nm) which is not available in the troposphere (due to the absorption by stratospheric ozone). In the troposphere, nitrogen dioxide is the only known compound that can produce O atom during it’s </a:t>
            </a:r>
            <a:r>
              <a:rPr lang="en-US" sz="1300" dirty="0" err="1"/>
              <a:t>photodissociation</a:t>
            </a:r>
            <a:r>
              <a:rPr lang="en-US" sz="1300" dirty="0"/>
              <a:t> at available radiation:</a:t>
            </a:r>
          </a:p>
          <a:p>
            <a:pPr defTabSz="966612">
              <a:defRPr/>
            </a:pPr>
            <a:endParaRPr lang="en-US" sz="1300" dirty="0"/>
          </a:p>
          <a:p>
            <a:pPr eaLnBrk="1" hangingPunct="1">
              <a:lnSpc>
                <a:spcPct val="90000"/>
              </a:lnSpc>
            </a:pPr>
            <a:r>
              <a:rPr lang="en-US" altLang="en-US" dirty="0" smtClean="0"/>
              <a:t>Both meteorology and photochemistry play important roles in local and global ozone chemistry.</a:t>
            </a:r>
          </a:p>
          <a:p>
            <a:pPr eaLnBrk="1" hangingPunct="1">
              <a:lnSpc>
                <a:spcPct val="90000"/>
              </a:lnSpc>
            </a:pPr>
            <a:r>
              <a:rPr lang="en-US" altLang="en-US" dirty="0" smtClean="0"/>
              <a:t>Transport from the stratosphere represents a natural source of ozone.</a:t>
            </a:r>
          </a:p>
          <a:p>
            <a:pPr eaLnBrk="1" hangingPunct="1">
              <a:lnSpc>
                <a:spcPct val="90000"/>
              </a:lnSpc>
            </a:pPr>
            <a:r>
              <a:rPr lang="en-US" altLang="en-US" dirty="0" smtClean="0"/>
              <a:t>VOC</a:t>
            </a:r>
            <a:r>
              <a:rPr lang="ja-JP" altLang="en-US" dirty="0" smtClean="0"/>
              <a:t>’</a:t>
            </a:r>
            <a:r>
              <a:rPr lang="en-US" altLang="ja-JP" dirty="0" smtClean="0"/>
              <a:t>s plus NOx make a photochemical source.</a:t>
            </a:r>
          </a:p>
          <a:p>
            <a:pPr eaLnBrk="1" hangingPunct="1">
              <a:lnSpc>
                <a:spcPct val="90000"/>
              </a:lnSpc>
            </a:pPr>
            <a:r>
              <a:rPr lang="en-US" altLang="en-US" dirty="0" err="1" smtClean="0"/>
              <a:t>HOx</a:t>
            </a:r>
            <a:r>
              <a:rPr lang="en-US" altLang="en-US" dirty="0" smtClean="0"/>
              <a:t> reactions and dry deposition are sinks.</a:t>
            </a:r>
          </a:p>
          <a:p>
            <a:pPr defTabSz="966612">
              <a:defRPr/>
            </a:pP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39</a:t>
            </a:fld>
            <a:endParaRPr lang="en-GB"/>
          </a:p>
        </p:txBody>
      </p:sp>
    </p:spTree>
    <p:extLst>
      <p:ext uri="{BB962C8B-B14F-4D97-AF65-F5344CB8AC3E}">
        <p14:creationId xmlns:p14="http://schemas.microsoft.com/office/powerpoint/2010/main" val="3491725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3000" dirty="0"/>
              <a:t>The presence of </a:t>
            </a:r>
            <a:r>
              <a:rPr lang="en-US" altLang="en-US" sz="3000" dirty="0" err="1"/>
              <a:t>peroxy</a:t>
            </a:r>
            <a:r>
              <a:rPr lang="en-US" altLang="en-US" sz="3000" dirty="0"/>
              <a:t> radicals, from the oxidation of hydrocarbons, disturbs the O</a:t>
            </a:r>
            <a:r>
              <a:rPr lang="en-US" altLang="en-US" sz="3000" baseline="-25000" dirty="0"/>
              <a:t>3</a:t>
            </a:r>
            <a:r>
              <a:rPr lang="en-US" altLang="en-US" sz="3000" dirty="0"/>
              <a:t>-NO-NO</a:t>
            </a:r>
            <a:r>
              <a:rPr lang="en-US" altLang="en-US" sz="3000" baseline="-25000" dirty="0"/>
              <a:t>2</a:t>
            </a:r>
            <a:r>
              <a:rPr lang="en-US" altLang="en-US" sz="3000" dirty="0"/>
              <a:t> cycle and </a:t>
            </a:r>
            <a:r>
              <a:rPr lang="en-US" altLang="en-US" sz="2500" dirty="0"/>
              <a:t>leads to a net production of </a:t>
            </a:r>
            <a:r>
              <a:rPr lang="en-US" altLang="en-US" sz="2500" dirty="0" smtClean="0"/>
              <a:t>ozone.</a:t>
            </a:r>
          </a:p>
          <a:p>
            <a:r>
              <a:rPr lang="en-US" sz="1200" b="0" i="0" u="none" strike="noStrike" kern="1200" baseline="0" dirty="0" smtClean="0">
                <a:solidFill>
                  <a:schemeClr val="tx1"/>
                </a:solidFill>
                <a:latin typeface="+mn-lt"/>
                <a:ea typeface="+mn-ea"/>
                <a:cs typeface="+mn-cs"/>
              </a:rPr>
              <a:t>The HO2 radical produced in </a:t>
            </a:r>
            <a:r>
              <a:rPr lang="en-US" sz="1200" b="0" i="1" u="none" strike="noStrike" kern="1200" baseline="0" dirty="0" smtClean="0">
                <a:solidFill>
                  <a:schemeClr val="tx1"/>
                </a:solidFill>
                <a:latin typeface="+mn-lt"/>
                <a:ea typeface="+mn-ea"/>
                <a:cs typeface="+mn-cs"/>
              </a:rPr>
              <a:t>(R2) </a:t>
            </a:r>
            <a:r>
              <a:rPr lang="en-US" sz="1200" b="0" i="0" u="none" strike="noStrike" kern="1200" baseline="0" dirty="0" smtClean="0">
                <a:solidFill>
                  <a:schemeClr val="tx1"/>
                </a:solidFill>
                <a:latin typeface="+mn-lt"/>
                <a:ea typeface="+mn-ea"/>
                <a:cs typeface="+mn-cs"/>
              </a:rPr>
              <a:t>reacts with NO to produce NO2 and another OH. NO2 leads to O that than recombines with O2 to generate </a:t>
            </a:r>
            <a:r>
              <a:rPr lang="en-US" sz="1200" b="0" i="0" u="none" strike="noStrike" kern="1200" baseline="0" dirty="0" err="1" smtClean="0">
                <a:solidFill>
                  <a:schemeClr val="tx1"/>
                </a:solidFill>
                <a:latin typeface="+mn-lt"/>
                <a:ea typeface="+mn-ea"/>
                <a:cs typeface="+mn-cs"/>
              </a:rPr>
              <a:t>netly</a:t>
            </a:r>
            <a:r>
              <a:rPr lang="en-US" sz="1200" b="0" i="0" u="none" strike="noStrike" kern="1200" baseline="0" dirty="0" smtClean="0">
                <a:solidFill>
                  <a:schemeClr val="tx1"/>
                </a:solidFill>
                <a:latin typeface="+mn-lt"/>
                <a:ea typeface="+mn-ea"/>
                <a:cs typeface="+mn-cs"/>
              </a:rPr>
              <a:t> O3.</a:t>
            </a:r>
            <a:endParaRPr lang="en-US" altLang="en-US" sz="2500"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41</a:t>
            </a:fld>
            <a:endParaRPr lang="en-GB"/>
          </a:p>
        </p:txBody>
      </p:sp>
    </p:spTree>
    <p:extLst>
      <p:ext uri="{BB962C8B-B14F-4D97-AF65-F5344CB8AC3E}">
        <p14:creationId xmlns:p14="http://schemas.microsoft.com/office/powerpoint/2010/main" val="674817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3000" dirty="0"/>
              <a:t>The presence of </a:t>
            </a:r>
            <a:r>
              <a:rPr lang="en-US" altLang="en-US" sz="3000" dirty="0" err="1"/>
              <a:t>peroxy</a:t>
            </a:r>
            <a:r>
              <a:rPr lang="en-US" altLang="en-US" sz="3000" dirty="0"/>
              <a:t> radicals, from the oxidation of hydrocarbons, disturbs the O</a:t>
            </a:r>
            <a:r>
              <a:rPr lang="en-US" altLang="en-US" sz="3000" baseline="-25000" dirty="0"/>
              <a:t>3</a:t>
            </a:r>
            <a:r>
              <a:rPr lang="en-US" altLang="en-US" sz="3000" dirty="0"/>
              <a:t>-NO-NO</a:t>
            </a:r>
            <a:r>
              <a:rPr lang="en-US" altLang="en-US" sz="3000" baseline="-25000" dirty="0"/>
              <a:t>2</a:t>
            </a:r>
            <a:r>
              <a:rPr lang="en-US" altLang="en-US" sz="3000" dirty="0"/>
              <a:t> cycle and </a:t>
            </a:r>
            <a:r>
              <a:rPr lang="en-US" altLang="en-US" sz="2500" dirty="0"/>
              <a:t>leads to a net production of </a:t>
            </a:r>
            <a:r>
              <a:rPr lang="en-US" altLang="en-US" sz="2500" dirty="0" smtClean="0"/>
              <a:t>ozone.</a:t>
            </a:r>
          </a:p>
          <a:p>
            <a:r>
              <a:rPr lang="en-US" sz="1200" b="0" i="0" u="none" strike="noStrike" kern="1200" baseline="0" dirty="0" smtClean="0">
                <a:solidFill>
                  <a:schemeClr val="tx1"/>
                </a:solidFill>
                <a:latin typeface="+mn-lt"/>
                <a:ea typeface="+mn-ea"/>
                <a:cs typeface="+mn-cs"/>
              </a:rPr>
              <a:t>The RO2 radical produced in </a:t>
            </a:r>
            <a:r>
              <a:rPr lang="en-US" sz="1200" b="0" i="1" u="none" strike="noStrike" kern="1200" baseline="0" dirty="0" smtClean="0">
                <a:solidFill>
                  <a:schemeClr val="tx1"/>
                </a:solidFill>
                <a:latin typeface="+mn-lt"/>
                <a:ea typeface="+mn-ea"/>
                <a:cs typeface="+mn-cs"/>
              </a:rPr>
              <a:t>(R3) </a:t>
            </a:r>
            <a:r>
              <a:rPr lang="en-US" sz="1200" b="0" i="0" u="none" strike="noStrike" kern="1200" baseline="0" dirty="0" smtClean="0">
                <a:solidFill>
                  <a:schemeClr val="tx1"/>
                </a:solidFill>
                <a:latin typeface="+mn-lt"/>
                <a:ea typeface="+mn-ea"/>
                <a:cs typeface="+mn-cs"/>
              </a:rPr>
              <a:t>reacts with NO to produce NO2 and an organic oxy radical RO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CH3O)</a:t>
            </a:r>
          </a:p>
          <a:p>
            <a:r>
              <a:rPr lang="en-US" sz="1200" b="0" i="0" u="none" strike="noStrike" kern="1200" baseline="0" dirty="0" smtClean="0">
                <a:solidFill>
                  <a:schemeClr val="tx1"/>
                </a:solidFill>
                <a:latin typeface="+mn-lt"/>
                <a:ea typeface="+mn-ea"/>
                <a:cs typeface="+mn-cs"/>
              </a:rPr>
              <a:t>NO2 goes on to </a:t>
            </a:r>
            <a:r>
              <a:rPr lang="en-US" sz="1200" b="0" i="0" u="none" strike="noStrike" kern="1200" baseline="0" dirty="0" err="1" smtClean="0">
                <a:solidFill>
                  <a:schemeClr val="tx1"/>
                </a:solidFill>
                <a:latin typeface="+mn-lt"/>
                <a:ea typeface="+mn-ea"/>
                <a:cs typeface="+mn-cs"/>
              </a:rPr>
              <a:t>photolyze</a:t>
            </a:r>
            <a:r>
              <a:rPr lang="en-US" sz="1200" b="0" i="0" u="none" strike="noStrike" kern="1200" baseline="0" dirty="0" smtClean="0">
                <a:solidFill>
                  <a:schemeClr val="tx1"/>
                </a:solidFill>
                <a:latin typeface="+mn-lt"/>
                <a:ea typeface="+mn-ea"/>
                <a:cs typeface="+mn-cs"/>
              </a:rPr>
              <a:t> and produce O3. The RO radical has several possible fates. It may react with O2, thermally decompose,</a:t>
            </a:r>
          </a:p>
          <a:p>
            <a:r>
              <a:rPr lang="en-US" sz="1200" b="0" i="0" u="none" strike="noStrike" kern="1200" baseline="0" dirty="0" smtClean="0">
                <a:solidFill>
                  <a:schemeClr val="tx1"/>
                </a:solidFill>
                <a:latin typeface="+mn-lt"/>
                <a:ea typeface="+mn-ea"/>
                <a:cs typeface="+mn-cs"/>
              </a:rPr>
              <a:t>or isomerize. </a:t>
            </a:r>
            <a:endParaRPr lang="en-US" sz="1300" dirty="0"/>
          </a:p>
          <a:p>
            <a:pPr eaLnBrk="1" hangingPunct="1">
              <a:lnSpc>
                <a:spcPct val="90000"/>
              </a:lnSpc>
            </a:pPr>
            <a:r>
              <a:rPr lang="en-US" altLang="en-US" dirty="0" smtClean="0"/>
              <a:t>Both meteorology and photochemistry play important roles in local and global ozone chemistry.</a:t>
            </a:r>
          </a:p>
          <a:p>
            <a:pPr eaLnBrk="1" hangingPunct="1">
              <a:lnSpc>
                <a:spcPct val="90000"/>
              </a:lnSpc>
            </a:pPr>
            <a:r>
              <a:rPr lang="en-US" altLang="en-US" dirty="0" smtClean="0"/>
              <a:t>Transport from the stratosphere represents a natural source of ozone.</a:t>
            </a:r>
            <a:r>
              <a:rPr lang="en-US" altLang="en-US" baseline="0" dirty="0" smtClean="0"/>
              <a:t> </a:t>
            </a:r>
            <a:r>
              <a:rPr lang="en-US" altLang="en-US" dirty="0" smtClean="0"/>
              <a:t>VOC</a:t>
            </a:r>
            <a:r>
              <a:rPr lang="ja-JP" altLang="en-US" dirty="0" smtClean="0"/>
              <a:t>’</a:t>
            </a:r>
            <a:r>
              <a:rPr lang="en-US" altLang="ja-JP" dirty="0" smtClean="0"/>
              <a:t>s plus NOx make a photochemical source.</a:t>
            </a:r>
          </a:p>
          <a:p>
            <a:pPr eaLnBrk="1" hangingPunct="1">
              <a:lnSpc>
                <a:spcPct val="90000"/>
              </a:lnSpc>
            </a:pPr>
            <a:r>
              <a:rPr lang="en-US" altLang="en-US" dirty="0" err="1" smtClean="0"/>
              <a:t>HOx</a:t>
            </a:r>
            <a:r>
              <a:rPr lang="en-US" altLang="en-US" dirty="0" smtClean="0"/>
              <a:t> reactions and dry deposition are sinks.</a:t>
            </a:r>
          </a:p>
          <a:p>
            <a:pPr defTabSz="966612">
              <a:defRPr/>
            </a:pP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43</a:t>
            </a:fld>
            <a:endParaRPr lang="en-GB"/>
          </a:p>
        </p:txBody>
      </p:sp>
    </p:spTree>
    <p:extLst>
      <p:ext uri="{BB962C8B-B14F-4D97-AF65-F5344CB8AC3E}">
        <p14:creationId xmlns:p14="http://schemas.microsoft.com/office/powerpoint/2010/main" val="2656103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O3 can enter the troposphere from the stratosphere (most active regions of stratosphere-troposphere O3 exchange are in cyclonic regions of the upper troposphere, near the disturbed tropopause). But the major sources of </a:t>
            </a:r>
            <a:r>
              <a:rPr lang="en-US" sz="1300" b="1" dirty="0"/>
              <a:t>tropospheric ozone</a:t>
            </a:r>
            <a:r>
              <a:rPr lang="en-US" sz="1300" dirty="0"/>
              <a:t> are chemical reactions, when it forms from its precursor compounds (VOC, NOx). Globally annual average of photochemical destruction of tropospheric ozone is comparable with the production. Another sink process of tropospheric ozone is dry deposition, when ozone is settling from the atmosphere to different surfaces. </a:t>
            </a:r>
          </a:p>
          <a:p>
            <a:pPr defTabSz="966612">
              <a:defRPr/>
            </a:pPr>
            <a:r>
              <a:rPr lang="en-US" dirty="0" smtClean="0"/>
              <a:t>Ozone is transported to the troposphere from the stratosphere, and is also produced within the troposphere by photo-oxidation of volatile organic compounds (VOCs) and carbon monoxide (CO) in the presence of nitrogen oxides (NOx ≡ NO +</a:t>
            </a:r>
            <a:r>
              <a:rPr lang="en-US" baseline="0" dirty="0" smtClean="0"/>
              <a:t> </a:t>
            </a:r>
            <a:r>
              <a:rPr lang="en-US" dirty="0" smtClean="0"/>
              <a:t>NO2). These precursors have both anthropogenic and natural sources, and lifetimes ranging from minutes to years. Ozone has a lifetime of a few weeks and is eventually removed by photochemical loss and dry deposition.</a:t>
            </a:r>
          </a:p>
          <a:p>
            <a:pPr defTabSz="966612">
              <a:defRPr/>
            </a:pPr>
            <a:endParaRPr lang="it-IT" dirty="0" smtClean="0"/>
          </a:p>
          <a:p>
            <a:pPr eaLnBrk="1" hangingPunct="1">
              <a:lnSpc>
                <a:spcPct val="90000"/>
              </a:lnSpc>
            </a:pPr>
            <a:r>
              <a:rPr lang="en-US" altLang="en-US" dirty="0" smtClean="0"/>
              <a:t>Both meteorology and photochemistry play important roles in local and global ozone chemistry.</a:t>
            </a:r>
          </a:p>
          <a:p>
            <a:pPr eaLnBrk="1" hangingPunct="1">
              <a:lnSpc>
                <a:spcPct val="90000"/>
              </a:lnSpc>
            </a:pPr>
            <a:r>
              <a:rPr lang="en-US" altLang="en-US" dirty="0" smtClean="0"/>
              <a:t>Transport from the stratosphere represents a natural source of ozone.</a:t>
            </a:r>
            <a:r>
              <a:rPr lang="en-US" altLang="en-US" baseline="0" dirty="0" smtClean="0"/>
              <a:t> </a:t>
            </a:r>
            <a:r>
              <a:rPr lang="en-US" altLang="en-US" dirty="0" smtClean="0"/>
              <a:t>VOC</a:t>
            </a:r>
            <a:r>
              <a:rPr lang="ja-JP" altLang="en-US" dirty="0" smtClean="0"/>
              <a:t>’</a:t>
            </a:r>
            <a:r>
              <a:rPr lang="en-US" altLang="ja-JP" dirty="0" smtClean="0"/>
              <a:t>s plus NOx make a photochemical source.</a:t>
            </a:r>
          </a:p>
          <a:p>
            <a:pPr eaLnBrk="1" hangingPunct="1">
              <a:lnSpc>
                <a:spcPct val="90000"/>
              </a:lnSpc>
            </a:pPr>
            <a:r>
              <a:rPr lang="en-US" altLang="en-US" dirty="0" err="1" smtClean="0"/>
              <a:t>HOx</a:t>
            </a:r>
            <a:r>
              <a:rPr lang="en-US" altLang="en-US" dirty="0" smtClean="0"/>
              <a:t> reactions and dry deposition are sinks.</a:t>
            </a:r>
          </a:p>
          <a:p>
            <a:pPr defTabSz="966612">
              <a:defRPr/>
            </a:pPr>
            <a:endParaRPr lang="en-US" dirty="0" smtClean="0"/>
          </a:p>
          <a:p>
            <a:pPr defTabSz="966612">
              <a:defRPr/>
            </a:pP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45</a:t>
            </a:fld>
            <a:endParaRPr lang="en-GB"/>
          </a:p>
        </p:txBody>
      </p:sp>
    </p:spTree>
    <p:extLst>
      <p:ext uri="{BB962C8B-B14F-4D97-AF65-F5344CB8AC3E}">
        <p14:creationId xmlns:p14="http://schemas.microsoft.com/office/powerpoint/2010/main" val="175857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smtClean="0"/>
              <a:t>O3 is a very efficient absorber of solar radiation between 200 and 300 nm and its formation and presence controls the stratospheric temperature profile. </a:t>
            </a:r>
          </a:p>
          <a:p>
            <a:r>
              <a:rPr lang="en-US" sz="1300" dirty="0" smtClean="0"/>
              <a:t>The ozone layer absorbs 97 to 99 percent of the Sun's medium-frequency ultraviolet light (from about 200 </a:t>
            </a:r>
            <a:r>
              <a:rPr lang="en-US" sz="1300" dirty="0" smtClean="0">
                <a:hlinkClick r:id="rId3" tooltip="Nanometer"/>
              </a:rPr>
              <a:t>nm</a:t>
            </a:r>
            <a:r>
              <a:rPr lang="en-US" sz="1300" dirty="0" smtClean="0"/>
              <a:t> to 315 nm </a:t>
            </a:r>
            <a:r>
              <a:rPr lang="en-US" sz="1300" dirty="0" smtClean="0">
                <a:hlinkClick r:id="rId4" tooltip="Wavelength"/>
              </a:rPr>
              <a:t>wavelength</a:t>
            </a:r>
            <a:r>
              <a:rPr lang="en-US" sz="1300" dirty="0" smtClean="0"/>
              <a:t>), which otherwise would potentially damage exposed life forms near the surface</a:t>
            </a:r>
          </a:p>
          <a:p>
            <a:r>
              <a:rPr lang="en-US" sz="1300" dirty="0" smtClean="0"/>
              <a:t>O3 photolysis</a:t>
            </a:r>
            <a:r>
              <a:rPr lang="en-US" sz="1300" baseline="0" dirty="0" smtClean="0"/>
              <a:t> drives tropospheric chemistry</a:t>
            </a:r>
            <a:endParaRPr lang="en-US" sz="1300" dirty="0" smtClean="0"/>
          </a:p>
          <a:p>
            <a:endParaRPr lang="en-US" sz="1300" dirty="0"/>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4</a:t>
            </a:fld>
            <a:endParaRPr lang="en-GB" altLang="en-US" smtClean="0"/>
          </a:p>
        </p:txBody>
      </p:sp>
    </p:spTree>
    <p:extLst>
      <p:ext uri="{BB962C8B-B14F-4D97-AF65-F5344CB8AC3E}">
        <p14:creationId xmlns:p14="http://schemas.microsoft.com/office/powerpoint/2010/main" val="1032041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Aggiungere</a:t>
            </a:r>
            <a:r>
              <a:rPr lang="en-US" dirty="0" smtClean="0"/>
              <a:t> un topic</a:t>
            </a:r>
            <a:r>
              <a:rPr lang="en-US" baseline="0" dirty="0" smtClean="0"/>
              <a:t> di </a:t>
            </a:r>
            <a:r>
              <a:rPr lang="en-US" baseline="0" dirty="0" err="1" smtClean="0"/>
              <a:t>progetto</a:t>
            </a:r>
            <a:r>
              <a:rPr lang="en-US" baseline="0" dirty="0" smtClean="0"/>
              <a:t> </a:t>
            </a:r>
            <a:r>
              <a:rPr lang="en-US" baseline="0" dirty="0" err="1" smtClean="0"/>
              <a:t>su</a:t>
            </a:r>
            <a:r>
              <a:rPr lang="en-US" baseline="0" dirty="0" smtClean="0"/>
              <a:t>: forecasting tropospheric O3 production </a:t>
            </a:r>
          </a:p>
          <a:p>
            <a:endParaRPr lang="en-US" baseline="0" dirty="0" smtClean="0"/>
          </a:p>
          <a:p>
            <a:r>
              <a:rPr lang="en-US" dirty="0" smtClean="0"/>
              <a:t>Da </a:t>
            </a:r>
            <a:r>
              <a:rPr lang="en-US" dirty="0" err="1" smtClean="0"/>
              <a:t>aggiungere</a:t>
            </a:r>
            <a:r>
              <a:rPr lang="en-US" dirty="0" smtClean="0"/>
              <a:t> </a:t>
            </a:r>
            <a:r>
              <a:rPr lang="en-US" dirty="0" err="1" smtClean="0"/>
              <a:t>il</a:t>
            </a:r>
            <a:r>
              <a:rPr lang="en-US" dirty="0" smtClean="0"/>
              <a:t> </a:t>
            </a:r>
            <a:r>
              <a:rPr lang="en-US" dirty="0" err="1" smtClean="0"/>
              <a:t>meccanismo</a:t>
            </a:r>
            <a:r>
              <a:rPr lang="en-US" dirty="0" smtClean="0"/>
              <a:t> </a:t>
            </a:r>
            <a:r>
              <a:rPr lang="en-US" dirty="0" err="1" smtClean="0"/>
              <a:t>che</a:t>
            </a:r>
            <a:r>
              <a:rPr lang="en-US" dirty="0" smtClean="0"/>
              <a:t> fa </a:t>
            </a:r>
            <a:r>
              <a:rPr lang="en-US" dirty="0" err="1" smtClean="0"/>
              <a:t>dipendere</a:t>
            </a:r>
            <a:r>
              <a:rPr lang="en-US" dirty="0" smtClean="0"/>
              <a:t> la [O3] dal rapport VOC/NOx </a:t>
            </a:r>
          </a:p>
          <a:p>
            <a:r>
              <a:rPr lang="en-US" dirty="0" smtClean="0"/>
              <a:t>Per </a:t>
            </a:r>
            <a:r>
              <a:rPr lang="en-US" dirty="0" err="1" smtClean="0"/>
              <a:t>esempio</a:t>
            </a:r>
            <a:r>
              <a:rPr lang="en-US" dirty="0" smtClean="0"/>
              <a:t> </a:t>
            </a:r>
            <a:r>
              <a:rPr lang="en-US" dirty="0" err="1" smtClean="0"/>
              <a:t>spiegato</a:t>
            </a:r>
            <a:r>
              <a:rPr lang="en-US" dirty="0" smtClean="0"/>
              <a:t> qui:</a:t>
            </a:r>
          </a:p>
          <a:p>
            <a:r>
              <a:rPr lang="en-US" dirty="0" smtClean="0">
                <a:hlinkClick r:id="rId3"/>
              </a:rPr>
              <a:t>https://www.eea.europa.eu/publications/TOP08-98/page004.html</a:t>
            </a:r>
            <a:endParaRPr lang="en-US" dirty="0" smtClean="0"/>
          </a:p>
          <a:p>
            <a:r>
              <a:rPr lang="en-US" dirty="0" smtClean="0"/>
              <a:t>This leads to the « ozone sinks » effect. It is specific to large metropolitan areas which concentrate NOx sources from road traffic and residential heating. As a consequence, ozone is consumed by NOx emissions through photochemical reactions and the [O3] in metropolitan areas is lower than in rural areas.  </a:t>
            </a:r>
          </a:p>
          <a:p>
            <a:r>
              <a:rPr lang="en-US" dirty="0" err="1" smtClean="0"/>
              <a:t>Spiegato</a:t>
            </a:r>
            <a:r>
              <a:rPr lang="en-US" dirty="0" smtClean="0"/>
              <a:t> </a:t>
            </a:r>
            <a:r>
              <a:rPr lang="en-US" dirty="0" err="1" smtClean="0"/>
              <a:t>anche</a:t>
            </a:r>
            <a:r>
              <a:rPr lang="en-US" dirty="0" smtClean="0"/>
              <a:t> in https://www.irceline.be/en/documentation/faq/why-are-ozone-concentrations-higher-in-rural-areas-than-in-cities</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47</a:t>
            </a:fld>
            <a:endParaRPr lang="en-GB"/>
          </a:p>
        </p:txBody>
      </p:sp>
    </p:spTree>
    <p:extLst>
      <p:ext uri="{BB962C8B-B14F-4D97-AF65-F5344CB8AC3E}">
        <p14:creationId xmlns:p14="http://schemas.microsoft.com/office/powerpoint/2010/main" val="3578742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Preso da https://www.yumpu.com/en/document/view/37707507/photochemistry-in-the-atmosphere</a:t>
            </a:r>
          </a:p>
          <a:p>
            <a:r>
              <a:rPr lang="it-IT" altLang="en-US" dirty="0" smtClean="0"/>
              <a:t>Dove si TROVANO ALTRE COSE INTERESSANTI DA VEDERE</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531B7CD-850B-41BE-B5FA-65B1BD50AD89}" type="slidenum">
              <a:rPr lang="en-GB" altLang="en-US" smtClean="0"/>
              <a:pPr/>
              <a:t>48</a:t>
            </a:fld>
            <a:endParaRPr lang="en-GB" altLang="en-US" smtClean="0"/>
          </a:p>
        </p:txBody>
      </p:sp>
    </p:spTree>
    <p:extLst>
      <p:ext uri="{BB962C8B-B14F-4D97-AF65-F5344CB8AC3E}">
        <p14:creationId xmlns:p14="http://schemas.microsoft.com/office/powerpoint/2010/main" val="1925717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300" dirty="0"/>
              <a:t>An electronic book on Stratospheric Ozone http://www.ccpo.odu.edu/SEES/ozone/oz_class.htm</a:t>
            </a:r>
          </a:p>
          <a:p>
            <a:endParaRPr lang="it-IT" sz="1300" dirty="0"/>
          </a:p>
          <a:p>
            <a:r>
              <a:rPr lang="it-IT" sz="1300" dirty="0"/>
              <a:t>A</a:t>
            </a:r>
            <a:r>
              <a:rPr lang="en-US" sz="1300" dirty="0" err="1"/>
              <a:t>lthough</a:t>
            </a:r>
            <a:r>
              <a:rPr lang="en-US" sz="1300" dirty="0"/>
              <a:t> the concentration of the ozone in the ozone layer is very small, it is vitally important to life because it absorbs biologically harmful ultraviolet (UV) radiation coming from the sun. Extremely short or vacuum UV (10–100 nm) is screened out by nitrogen. UV radiation capable of penetrating nitrogen is divided into three categories, based on its wavelength; these are referred to as UV-A (400–315 nm), UV-B (315–280 nm), and UV-C (280–100 nm). UV-C, which is very harmful to all living things, is entirely screened out by a combination of dioxygen (&lt; 200 nm) and ozone (&gt; about 200 nm) by around 35 </a:t>
            </a:r>
            <a:r>
              <a:rPr lang="en-US" sz="1300" dirty="0" err="1"/>
              <a:t>kilometres</a:t>
            </a:r>
            <a:r>
              <a:rPr lang="en-US" sz="1300" dirty="0"/>
              <a:t>. </a:t>
            </a:r>
          </a:p>
          <a:p>
            <a:r>
              <a:rPr lang="en-US" sz="1300" dirty="0"/>
              <a:t>UV-B radiation can be harmful to the skin and is the main cause of </a:t>
            </a:r>
            <a:r>
              <a:rPr lang="en-US" sz="1300" dirty="0">
                <a:hlinkClick r:id="rId3" tooltip="Sunburn"/>
              </a:rPr>
              <a:t>sunburn</a:t>
            </a:r>
            <a:r>
              <a:rPr lang="en-US" sz="1300" dirty="0"/>
              <a:t> and </a:t>
            </a:r>
            <a:r>
              <a:rPr lang="en-US" sz="1300" dirty="0">
                <a:hlinkClick r:id="rId4" tooltip="Skin cancer"/>
              </a:rPr>
              <a:t>skin cancer</a:t>
            </a:r>
            <a:r>
              <a:rPr lang="en-US" sz="1300" dirty="0"/>
              <a:t>. The ozone layer (which absorbs from about 200 nm to 310 nm with a maximal absorption at about 250 nm)</a:t>
            </a:r>
            <a:r>
              <a:rPr lang="en-US" sz="1300" baseline="30000" dirty="0"/>
              <a:t> </a:t>
            </a:r>
            <a:r>
              <a:rPr lang="en-US" sz="1300" dirty="0"/>
              <a:t> is very effective at screening out UV-B; for radiation with a wavelength of 290 nm, the intensity at the top of the atmosphere is 350 million times stronger than at the Earth's surface. Nevertheless, some UV-B, particularly at its longest wavelengths, reaches the surface, and is important for the skin's production of </a:t>
            </a:r>
            <a:r>
              <a:rPr lang="en-US" sz="1300" dirty="0">
                <a:hlinkClick r:id="rId5" tooltip="Vitamin D"/>
              </a:rPr>
              <a:t>vitamin D</a:t>
            </a:r>
            <a:r>
              <a:rPr lang="en-US" sz="1300" dirty="0"/>
              <a:t>. Ozone is transparent to most UV-A, so most of this longer-wavelength UV radiation reaches the surface, and it constitutes most of the UV reaching the Earth. This type of UV radiation is significantly less harmful to DNA, although it may still potentially cause physical damage, premature aging of the skin, indirect genetic damage, and skin cancer.</a:t>
            </a:r>
            <a:r>
              <a:rPr lang="en-US" sz="1300" baseline="30000" dirty="0">
                <a:hlinkClick r:id="rId6"/>
              </a:rPr>
              <a:t>[7]</a:t>
            </a:r>
            <a:endParaRPr lang="en-US" sz="1300" baseline="30000" dirty="0"/>
          </a:p>
          <a:p>
            <a:endParaRPr lang="en-US" sz="1300" baseline="30000" dirty="0"/>
          </a:p>
          <a:p>
            <a:pPr defTabSz="966612">
              <a:defRPr/>
            </a:pPr>
            <a:r>
              <a:rPr lang="it-IT" altLang="en-US" b="0" dirty="0" smtClean="0">
                <a:latin typeface="Tahoma" panose="020B0604030504040204" pitchFamily="34" charset="0"/>
                <a:ea typeface="Tahoma" panose="020B0604030504040204" pitchFamily="34" charset="0"/>
                <a:cs typeface="Tahoma" panose="020B0604030504040204" pitchFamily="34" charset="0"/>
              </a:rPr>
              <a:t>L’occhio è una delle  aree più sensibili alla penetrazione di luce in genere e di UV-B in particolare.</a:t>
            </a:r>
            <a:endParaRPr lang="en-US" altLang="en-US" b="0" dirty="0" smtClean="0">
              <a:latin typeface="Tahoma" panose="020B0604030504040204" pitchFamily="34" charset="0"/>
              <a:ea typeface="Tahoma" panose="020B0604030504040204" pitchFamily="34" charset="0"/>
              <a:cs typeface="Tahoma" panose="020B0604030504040204" pitchFamily="34" charset="0"/>
            </a:endParaRPr>
          </a:p>
          <a:p>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50</a:t>
            </a:fld>
            <a:endParaRPr lang="en-GB"/>
          </a:p>
        </p:txBody>
      </p:sp>
    </p:spTree>
    <p:extLst>
      <p:ext uri="{BB962C8B-B14F-4D97-AF65-F5344CB8AC3E}">
        <p14:creationId xmlns:p14="http://schemas.microsoft.com/office/powerpoint/2010/main" val="80124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Most ozone (about 90%) is found in the stratosphere. The stratospheric region with the highest ozone</a:t>
            </a:r>
          </a:p>
          <a:p>
            <a:r>
              <a:rPr lang="en-US" sz="1300" dirty="0"/>
              <a:t>concentration is commonly known as the “ozone layer”. The ozone layer extends over the entire globe with some variation in altitude and thickness.</a:t>
            </a:r>
          </a:p>
          <a:p>
            <a:r>
              <a:rPr lang="en-US" sz="1300" dirty="0"/>
              <a:t>Most of the remaining ozone, about 10%, is found in the troposphere. Ozone molecules have a low relative abundance in the</a:t>
            </a:r>
          </a:p>
          <a:p>
            <a:r>
              <a:rPr lang="en-US" sz="1300" dirty="0"/>
              <a:t>atmosphere. In the stratosphere near the peak concentration of the ozone layer, there are typically a few thousand ozone molecules for every </a:t>
            </a:r>
            <a:r>
              <a:rPr lang="en-US" sz="1300" i="1" dirty="0"/>
              <a:t>billion </a:t>
            </a:r>
            <a:r>
              <a:rPr lang="en-US" sz="1300" dirty="0"/>
              <a:t>air molecules</a:t>
            </a:r>
          </a:p>
          <a:p>
            <a:r>
              <a:rPr lang="en-US" sz="1300" dirty="0"/>
              <a:t>In the troposphere near Earth’s surface, ozone is even less abundant, with a typical range of 20 to 100 ozone molecules for each billion air molecules. The highest surface values result when ozone is formed in air polluted by human activities.</a:t>
            </a:r>
          </a:p>
          <a:p>
            <a:endParaRPr lang="it-IT" sz="1300" dirty="0"/>
          </a:p>
          <a:p>
            <a:r>
              <a:rPr lang="it-IT" sz="1300" dirty="0"/>
              <a:t>See http://acmg.seas.harvard.edu/people/faculty/djj/book/bookchap10.html</a:t>
            </a:r>
          </a:p>
          <a:p>
            <a:endParaRPr lang="en-US" sz="1300" dirty="0"/>
          </a:p>
          <a:p>
            <a:r>
              <a:rPr lang="en-US" sz="1300" b="1" dirty="0"/>
              <a:t>Creation</a:t>
            </a:r>
            <a:r>
              <a:rPr lang="en-US" sz="1300" dirty="0"/>
              <a:t>: an oxygen molecule is split (</a:t>
            </a:r>
            <a:r>
              <a:rPr lang="en-US" sz="1300" dirty="0" err="1">
                <a:hlinkClick r:id="rId3" tooltip="Photolysis"/>
              </a:rPr>
              <a:t>photolyzed</a:t>
            </a:r>
            <a:r>
              <a:rPr lang="en-US" sz="1300" dirty="0"/>
              <a:t>) by higher frequency UV light (top end of </a:t>
            </a:r>
            <a:r>
              <a:rPr lang="en-US" sz="1300" dirty="0">
                <a:hlinkClick r:id="rId4" tooltip="UV-B"/>
              </a:rPr>
              <a:t>UV-B</a:t>
            </a:r>
            <a:r>
              <a:rPr lang="en-US" sz="1300" dirty="0"/>
              <a:t>, </a:t>
            </a:r>
            <a:r>
              <a:rPr lang="en-US" sz="1300" dirty="0">
                <a:hlinkClick r:id="rId5" tooltip="UV-C"/>
              </a:rPr>
              <a:t>UV-C</a:t>
            </a:r>
            <a:r>
              <a:rPr lang="en-US" sz="1300" dirty="0"/>
              <a:t> and above) into two oxygen atoms (see figure):O</a:t>
            </a:r>
            <a:r>
              <a:rPr lang="en-US" sz="1300" baseline="-25000" dirty="0"/>
              <a:t>2</a:t>
            </a:r>
            <a:r>
              <a:rPr lang="en-US" sz="1300" dirty="0"/>
              <a:t> + </a:t>
            </a:r>
            <a:r>
              <a:rPr lang="en-US" sz="1300" dirty="0" err="1"/>
              <a:t>ℎν</a:t>
            </a:r>
            <a:r>
              <a:rPr lang="en-US" sz="1300" dirty="0"/>
              <a:t> → 2 </a:t>
            </a:r>
            <a:r>
              <a:rPr lang="en-US" sz="1300" dirty="0" err="1"/>
              <a:t>O•Each</a:t>
            </a:r>
            <a:r>
              <a:rPr lang="en-US" sz="1300" dirty="0"/>
              <a:t> oxygen atom then quickly combines with an oxygen molecule to form an ozone </a:t>
            </a:r>
            <a:r>
              <a:rPr lang="en-US" sz="1300" dirty="0" err="1"/>
              <a:t>molecule:O</a:t>
            </a:r>
            <a:r>
              <a:rPr lang="en-US" sz="1300" dirty="0"/>
              <a:t>• + O</a:t>
            </a:r>
            <a:r>
              <a:rPr lang="en-US" sz="1300" baseline="-25000" dirty="0"/>
              <a:t>2</a:t>
            </a:r>
            <a:r>
              <a:rPr lang="en-US" sz="1300" dirty="0"/>
              <a:t> → O</a:t>
            </a:r>
            <a:r>
              <a:rPr lang="en-US" sz="1300" baseline="-25000" dirty="0"/>
              <a:t>3</a:t>
            </a:r>
            <a:endParaRPr lang="en-US" sz="1300" dirty="0"/>
          </a:p>
          <a:p>
            <a:r>
              <a:rPr lang="en-US" sz="1300" b="1" dirty="0"/>
              <a:t>The ozone–oxygen cycle</a:t>
            </a:r>
            <a:r>
              <a:rPr lang="en-US" sz="1300" dirty="0"/>
              <a:t>: the ozone molecules formed by the reaction above absorb radiation having an appropriate wavelength between </a:t>
            </a:r>
            <a:r>
              <a:rPr lang="en-US" sz="1300" dirty="0">
                <a:hlinkClick r:id="rId5" tooltip="UV-C"/>
              </a:rPr>
              <a:t>UV-C</a:t>
            </a:r>
            <a:r>
              <a:rPr lang="en-US" sz="1300" dirty="0"/>
              <a:t> and </a:t>
            </a:r>
            <a:r>
              <a:rPr lang="en-US" sz="1300" dirty="0">
                <a:hlinkClick r:id="rId4" tooltip="UV-B"/>
              </a:rPr>
              <a:t>UV-B</a:t>
            </a:r>
            <a:r>
              <a:rPr lang="en-US" sz="1300" dirty="0"/>
              <a:t>. The triatomic ozone molecule becomes diatomic molecular oxygen plus a free oxygen atom (see figure):O</a:t>
            </a:r>
            <a:r>
              <a:rPr lang="en-US" sz="1300" baseline="-25000" dirty="0"/>
              <a:t>3</a:t>
            </a:r>
            <a:r>
              <a:rPr lang="en-US" sz="1300" dirty="0"/>
              <a:t> + </a:t>
            </a:r>
            <a:r>
              <a:rPr lang="en-US" sz="1300" dirty="0" err="1"/>
              <a:t>ℎν</a:t>
            </a:r>
            <a:r>
              <a:rPr lang="en-US" sz="1300" baseline="-25000" dirty="0"/>
              <a:t>(240–310 nm)</a:t>
            </a:r>
            <a:r>
              <a:rPr lang="en-US" sz="1300" dirty="0"/>
              <a:t> → O</a:t>
            </a:r>
            <a:r>
              <a:rPr lang="en-US" sz="1300" baseline="-25000" dirty="0"/>
              <a:t>2 </a:t>
            </a:r>
            <a:r>
              <a:rPr lang="en-US" sz="1300" dirty="0"/>
              <a:t>+ </a:t>
            </a:r>
            <a:r>
              <a:rPr lang="en-US" sz="1300" dirty="0" err="1"/>
              <a:t>OThe</a:t>
            </a:r>
            <a:r>
              <a:rPr lang="en-US" sz="1300" dirty="0"/>
              <a:t> atomic oxygen produced quickly reacts with another oxygen molecule to reform </a:t>
            </a:r>
            <a:r>
              <a:rPr lang="en-US" sz="1300" dirty="0" err="1"/>
              <a:t>ozone:O</a:t>
            </a:r>
            <a:r>
              <a:rPr lang="en-US" sz="1300" dirty="0"/>
              <a:t> + O</a:t>
            </a:r>
            <a:r>
              <a:rPr lang="en-US" sz="1300" baseline="-25000" dirty="0"/>
              <a:t>2</a:t>
            </a:r>
            <a:r>
              <a:rPr lang="en-US" sz="1300" dirty="0"/>
              <a:t> → O</a:t>
            </a:r>
            <a:r>
              <a:rPr lang="en-US" sz="1300" baseline="-25000" dirty="0"/>
              <a:t>3</a:t>
            </a:r>
            <a:r>
              <a:rPr lang="en-US" sz="1300" dirty="0"/>
              <a:t> + </a:t>
            </a:r>
            <a:r>
              <a:rPr lang="en-US" sz="1300" i="1" dirty="0" err="1"/>
              <a:t>E</a:t>
            </a:r>
            <a:r>
              <a:rPr lang="en-US" sz="1300" baseline="-25000" dirty="0" err="1"/>
              <a:t>K</a:t>
            </a:r>
            <a:r>
              <a:rPr lang="en-US" sz="1300" dirty="0" err="1"/>
              <a:t>where</a:t>
            </a:r>
            <a:r>
              <a:rPr lang="en-US" sz="1300" dirty="0"/>
              <a:t> </a:t>
            </a:r>
            <a:r>
              <a:rPr lang="en-US" sz="1300" i="1" dirty="0"/>
              <a:t>E</a:t>
            </a:r>
            <a:r>
              <a:rPr lang="en-US" sz="1300" baseline="-25000" dirty="0"/>
              <a:t>K</a:t>
            </a:r>
            <a:r>
              <a:rPr lang="en-US" sz="1300" dirty="0"/>
              <a:t> denotes the excess energy of the reaction which is manifested as extra </a:t>
            </a:r>
            <a:r>
              <a:rPr lang="en-US" sz="1300" dirty="0">
                <a:hlinkClick r:id="rId6" tooltip="Kinetic energy"/>
              </a:rPr>
              <a:t>kinetic energy</a:t>
            </a:r>
            <a:r>
              <a:rPr lang="en-US" sz="1300" dirty="0"/>
              <a:t>. These two reactions form the ozone–oxygen cycle, in which the chemical energy released when O and O</a:t>
            </a:r>
            <a:r>
              <a:rPr lang="en-US" sz="1300" baseline="-25000" dirty="0"/>
              <a:t>2</a:t>
            </a:r>
            <a:r>
              <a:rPr lang="en-US" sz="1300" dirty="0"/>
              <a:t> combine is converted into kinetic energy of molecular motion. The overall effect is to convert penetrating UV-B light into heat, without any net loss of ozone. This cycle keeps the ozone layer in a stable balance while protecting the lower atmosphere from UV radiation, which is harmful to most living beings. It is also one of two major sources of heat in the stratosphere (the other being the kinetic energy released when O</a:t>
            </a:r>
            <a:r>
              <a:rPr lang="en-US" sz="1300" baseline="-25000" dirty="0"/>
              <a:t>2</a:t>
            </a:r>
            <a:r>
              <a:rPr lang="en-US" sz="1300" dirty="0"/>
              <a:t> is </a:t>
            </a:r>
            <a:r>
              <a:rPr lang="en-US" sz="1300" dirty="0" err="1"/>
              <a:t>photolyzed</a:t>
            </a:r>
            <a:r>
              <a:rPr lang="en-US" sz="1300" dirty="0"/>
              <a:t> into O atoms).</a:t>
            </a:r>
          </a:p>
          <a:p>
            <a:r>
              <a:rPr lang="en-US" sz="1300" b="1" dirty="0"/>
              <a:t>Removal</a:t>
            </a:r>
            <a:r>
              <a:rPr lang="en-US" sz="1300" dirty="0"/>
              <a:t>: if an oxygen atom and an ozone molecule meet, they recombine to form two oxygen molecules:O</a:t>
            </a:r>
            <a:r>
              <a:rPr lang="en-US" sz="1300" baseline="-25000" dirty="0"/>
              <a:t>3</a:t>
            </a:r>
            <a:r>
              <a:rPr lang="en-US" sz="1300" dirty="0"/>
              <a:t> + O· → 2 O</a:t>
            </a:r>
            <a:r>
              <a:rPr lang="en-US" sz="1300" baseline="-25000" dirty="0"/>
              <a:t>2</a:t>
            </a:r>
            <a:endParaRPr lang="en-US" sz="1300" dirty="0"/>
          </a:p>
          <a:p>
            <a:r>
              <a:rPr lang="en-US" sz="1300" dirty="0"/>
              <a:t>And if two oxygen atoms meet, they react to form one oxygen molecule:</a:t>
            </a:r>
          </a:p>
          <a:p>
            <a:r>
              <a:rPr lang="en-US" sz="1300" dirty="0"/>
              <a:t>2 O· → O</a:t>
            </a:r>
            <a:r>
              <a:rPr lang="en-US" sz="1300" baseline="-25000" dirty="0"/>
              <a:t>2</a:t>
            </a:r>
            <a:endParaRPr lang="en-US" sz="1300" dirty="0"/>
          </a:p>
          <a:p>
            <a:r>
              <a:rPr lang="en-US" sz="1300" dirty="0"/>
              <a:t>This reaction is known to have a negative </a:t>
            </a:r>
            <a:r>
              <a:rPr lang="en-US" sz="1300" dirty="0">
                <a:hlinkClick r:id="rId7" tooltip="Order of reaction"/>
              </a:rPr>
              <a:t>order of reaction</a:t>
            </a:r>
            <a:r>
              <a:rPr lang="en-US" sz="1300" dirty="0"/>
              <a:t> of -1. The overall amount of ozone in the stratosphere is determined by a balance between production by solar radiation and removal. The removal rate is slow, since the concentration of O atoms is very low.</a:t>
            </a:r>
          </a:p>
          <a:p>
            <a:r>
              <a:rPr lang="en-US" sz="1300" dirty="0"/>
              <a:t>The net reaction will be 2 O</a:t>
            </a:r>
            <a:r>
              <a:rPr lang="en-US" sz="1300" baseline="-25000" dirty="0"/>
              <a:t>3</a:t>
            </a:r>
            <a:r>
              <a:rPr lang="en-US" sz="1300" dirty="0"/>
              <a:t> → 3 O</a:t>
            </a:r>
            <a:r>
              <a:rPr lang="en-US" sz="1300" baseline="-25000" dirty="0"/>
              <a:t>2</a:t>
            </a:r>
            <a:endParaRPr lang="en-US" sz="1300" dirty="0"/>
          </a:p>
          <a:p>
            <a:r>
              <a:rPr lang="en-US" sz="1300" dirty="0"/>
              <a:t>Certain </a:t>
            </a:r>
            <a:r>
              <a:rPr lang="en-US" sz="1300" dirty="0">
                <a:hlinkClick r:id="rId8" tooltip="Free radical"/>
              </a:rPr>
              <a:t>free radicals</a:t>
            </a:r>
            <a:r>
              <a:rPr lang="en-US" sz="1300" dirty="0"/>
              <a:t>, the most important being </a:t>
            </a:r>
            <a:r>
              <a:rPr lang="en-US" sz="1300" dirty="0">
                <a:hlinkClick r:id="rId9" tooltip="Hydroxyl"/>
              </a:rPr>
              <a:t>hydroxyl</a:t>
            </a:r>
            <a:r>
              <a:rPr lang="en-US" sz="1300" dirty="0"/>
              <a:t> (OH), </a:t>
            </a:r>
            <a:r>
              <a:rPr lang="en-US" sz="1300" dirty="0">
                <a:hlinkClick r:id="rId10" tooltip="Nitric oxide"/>
              </a:rPr>
              <a:t>nitric oxide</a:t>
            </a:r>
            <a:r>
              <a:rPr lang="en-US" sz="1300" dirty="0"/>
              <a:t> (NO) and atoms of </a:t>
            </a:r>
            <a:r>
              <a:rPr lang="en-US" sz="1300" dirty="0">
                <a:hlinkClick r:id="rId11" tooltip="Chlorine"/>
              </a:rPr>
              <a:t>chlorine</a:t>
            </a:r>
            <a:r>
              <a:rPr lang="en-US" sz="1300" dirty="0"/>
              <a:t> (Cl) and </a:t>
            </a:r>
            <a:r>
              <a:rPr lang="en-US" sz="1300" dirty="0">
                <a:hlinkClick r:id="rId12" tooltip="Bromine"/>
              </a:rPr>
              <a:t>bromine</a:t>
            </a:r>
            <a:r>
              <a:rPr lang="en-US" sz="1300" dirty="0"/>
              <a:t> (Br), </a:t>
            </a:r>
            <a:r>
              <a:rPr lang="en-US" sz="1300" dirty="0">
                <a:hlinkClick r:id="rId13" tooltip="Catalysis"/>
              </a:rPr>
              <a:t>catalyze</a:t>
            </a:r>
            <a:r>
              <a:rPr lang="en-US" sz="1300" dirty="0"/>
              <a:t> the recombination </a:t>
            </a:r>
            <a:r>
              <a:rPr lang="en-US" sz="1300" dirty="0">
                <a:hlinkClick r:id="rId14" tooltip="Chemical reaction"/>
              </a:rPr>
              <a:t>reaction</a:t>
            </a:r>
            <a:r>
              <a:rPr lang="en-US" sz="1300" dirty="0"/>
              <a:t>, leading to an ozone layer that is thinner than it would be if the catalysts were not present.</a:t>
            </a:r>
          </a:p>
          <a:p>
            <a:r>
              <a:rPr lang="en-US" sz="1300" dirty="0"/>
              <a:t>Most of the OH and NO are naturally present in the stratosphere, but human activity, especially emissions of chlorofluorocarbons (</a:t>
            </a:r>
            <a:r>
              <a:rPr lang="en-US" sz="1300" dirty="0">
                <a:hlinkClick r:id="rId15" tooltip="Chlorofluorocarbon"/>
              </a:rPr>
              <a:t>CFCs</a:t>
            </a:r>
            <a:r>
              <a:rPr lang="en-US" sz="1300" dirty="0"/>
              <a:t>) and </a:t>
            </a:r>
            <a:r>
              <a:rPr lang="en-US" sz="1300" dirty="0">
                <a:hlinkClick r:id="rId16" tooltip="Haloalkane"/>
              </a:rPr>
              <a:t>halons</a:t>
            </a:r>
            <a:r>
              <a:rPr lang="en-US" sz="1300" dirty="0"/>
              <a:t>, has greatly increased the Cl and Br concentrations, leading to </a:t>
            </a:r>
            <a:r>
              <a:rPr lang="en-US" sz="1300" dirty="0">
                <a:hlinkClick r:id="rId17" tooltip="Ozone depletion"/>
              </a:rPr>
              <a:t>ozone depletion</a:t>
            </a:r>
            <a:r>
              <a:rPr lang="en-US" sz="1300" dirty="0"/>
              <a:t>. Each Cl or Br atom can catalyze tens of thousands of decomposition reactions before it is removed from the stratosphere.</a:t>
            </a:r>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a:t>
            </a:fld>
            <a:endParaRPr lang="en-GB"/>
          </a:p>
        </p:txBody>
      </p:sp>
    </p:spTree>
    <p:extLst>
      <p:ext uri="{BB962C8B-B14F-4D97-AF65-F5344CB8AC3E}">
        <p14:creationId xmlns:p14="http://schemas.microsoft.com/office/powerpoint/2010/main" val="317078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F252B2-BD4B-4CB9-AA54-B4D0273BDF41}" type="slidenum">
              <a:rPr lang="en-US" altLang="en-US"/>
              <a:pPr eaLnBrk="1" hangingPunct="1"/>
              <a:t>6</a:t>
            </a:fld>
            <a:endParaRPr lang="en-US" altLang="en-US"/>
          </a:p>
        </p:txBody>
      </p:sp>
      <p:sp>
        <p:nvSpPr>
          <p:cNvPr id="40963" name="Rectangle 2"/>
          <p:cNvSpPr>
            <a:spLocks noGrp="1" noRot="1" noChangeAspect="1" noChangeArrowheads="1" noTextEdit="1"/>
          </p:cNvSpPr>
          <p:nvPr>
            <p:ph type="sldImg"/>
          </p:nvPr>
        </p:nvSpPr>
        <p:spPr>
          <a:xfrm>
            <a:off x="958850" y="514350"/>
            <a:ext cx="5397500" cy="4048125"/>
          </a:xfrm>
          <a:ln/>
        </p:spPr>
      </p:sp>
      <p:sp>
        <p:nvSpPr>
          <p:cNvPr id="40964"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note difference in profile due to absolute and relative concentrations. Absolute </a:t>
            </a:r>
            <a:r>
              <a:rPr lang="en-US" altLang="en-US" dirty="0" err="1" smtClean="0">
                <a:latin typeface="Arial" panose="020B0604020202020204" pitchFamily="34" charset="0"/>
              </a:rPr>
              <a:t>conc</a:t>
            </a:r>
            <a:r>
              <a:rPr lang="en-US" altLang="en-US" dirty="0" smtClean="0">
                <a:latin typeface="Arial" panose="020B0604020202020204" pitchFamily="34" charset="0"/>
              </a:rPr>
              <a:t> is more important in terms of ability to absorb UV light and in terms of reaction rates.</a:t>
            </a:r>
          </a:p>
          <a:p>
            <a:pPr eaLnBrk="1" hangingPunct="1">
              <a:buFontTx/>
              <a:buChar char="•"/>
            </a:pPr>
            <a:r>
              <a:rPr lang="en-US" altLang="en-US" dirty="0" smtClean="0">
                <a:latin typeface="Arial" panose="020B0604020202020204" pitchFamily="34" charset="0"/>
              </a:rPr>
              <a:t>absolute </a:t>
            </a:r>
            <a:r>
              <a:rPr lang="en-US" altLang="en-US" dirty="0" err="1" smtClean="0">
                <a:latin typeface="Arial" panose="020B0604020202020204" pitchFamily="34" charset="0"/>
              </a:rPr>
              <a:t>conc</a:t>
            </a:r>
            <a:r>
              <a:rPr lang="en-US" altLang="en-US" dirty="0" smtClean="0">
                <a:latin typeface="Arial" panose="020B0604020202020204" pitchFamily="34" charset="0"/>
              </a:rPr>
              <a:t> profile peaks around 25-30 km (lower-to-mid stratosphere)</a:t>
            </a:r>
          </a:p>
          <a:p>
            <a:pPr eaLnBrk="1" hangingPunct="1">
              <a:buFontTx/>
              <a:buChar char="•"/>
            </a:pPr>
            <a:r>
              <a:rPr lang="en-US" altLang="en-US" dirty="0" smtClean="0">
                <a:latin typeface="Arial" panose="020B0604020202020204" pitchFamily="34" charset="0"/>
              </a:rPr>
              <a:t>typical VMRs for ozone in the stratosphere: 1 – 10 </a:t>
            </a:r>
            <a:r>
              <a:rPr lang="en-US" altLang="en-US" dirty="0" err="1" smtClean="0">
                <a:latin typeface="Arial" panose="020B0604020202020204" pitchFamily="34" charset="0"/>
              </a:rPr>
              <a:t>ppmv</a:t>
            </a:r>
            <a:r>
              <a:rPr lang="en-US" altLang="en-US" dirty="0" smtClean="0">
                <a:latin typeface="Arial" panose="020B0604020202020204" pitchFamily="34" charset="0"/>
              </a:rPr>
              <a:t>. Typical number densities: 10</a:t>
            </a:r>
            <a:r>
              <a:rPr lang="en-US" altLang="en-US" baseline="30000" dirty="0" smtClean="0">
                <a:latin typeface="Arial" panose="020B0604020202020204" pitchFamily="34" charset="0"/>
              </a:rPr>
              <a:t>11</a:t>
            </a:r>
            <a:r>
              <a:rPr lang="en-US" altLang="en-US" dirty="0" smtClean="0">
                <a:latin typeface="Arial" panose="020B0604020202020204" pitchFamily="34" charset="0"/>
              </a:rPr>
              <a:t> – 10</a:t>
            </a:r>
            <a:r>
              <a:rPr lang="en-US" altLang="en-US" baseline="30000" dirty="0" smtClean="0">
                <a:latin typeface="Arial" panose="020B0604020202020204" pitchFamily="34" charset="0"/>
              </a:rPr>
              <a:t>12</a:t>
            </a:r>
            <a:r>
              <a:rPr lang="en-US" altLang="en-US" dirty="0" smtClean="0">
                <a:latin typeface="Arial" panose="020B0604020202020204" pitchFamily="34" charset="0"/>
              </a:rPr>
              <a:t> /cc</a:t>
            </a:r>
          </a:p>
          <a:p>
            <a:pPr eaLnBrk="1" hangingPunct="1">
              <a:buFontTx/>
              <a:buChar char="•"/>
            </a:pPr>
            <a:r>
              <a:rPr lang="en-US" altLang="en-US" dirty="0" smtClean="0">
                <a:latin typeface="Arial" panose="020B0604020202020204" pitchFamily="34" charset="0"/>
              </a:rPr>
              <a:t>questions: why does the ozone layer exist? Is it connected with the fact that there is a thermal inversion throughout the stratosphere? (Answer: dioxygen </a:t>
            </a:r>
            <a:r>
              <a:rPr lang="en-US" altLang="en-US" dirty="0" err="1" smtClean="0">
                <a:latin typeface="Arial" panose="020B0604020202020204" pitchFamily="34" charset="0"/>
              </a:rPr>
              <a:t>photodissociation</a:t>
            </a:r>
            <a:r>
              <a:rPr lang="en-US" altLang="en-US" dirty="0" smtClean="0">
                <a:latin typeface="Arial" panose="020B0604020202020204" pitchFamily="34" charset="0"/>
              </a:rPr>
              <a:t> essentially provides the heating mechanism for the stratosphere.</a:t>
            </a:r>
          </a:p>
        </p:txBody>
      </p:sp>
    </p:spTree>
    <p:extLst>
      <p:ext uri="{BB962C8B-B14F-4D97-AF65-F5344CB8AC3E}">
        <p14:creationId xmlns:p14="http://schemas.microsoft.com/office/powerpoint/2010/main" val="264838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17A8A2-77C1-47C8-A91B-0EAA11DEF7B1}" type="slidenum">
              <a:rPr lang="en-US" altLang="en-US"/>
              <a:pPr eaLnBrk="1" hangingPunct="1"/>
              <a:t>8</a:t>
            </a:fld>
            <a:endParaRPr lang="en-US" altLang="en-US"/>
          </a:p>
        </p:txBody>
      </p:sp>
      <p:sp>
        <p:nvSpPr>
          <p:cNvPr id="37891" name="Rectangle 2"/>
          <p:cNvSpPr>
            <a:spLocks noGrp="1" noRot="1" noChangeAspect="1" noChangeArrowheads="1" noTextEdit="1"/>
          </p:cNvSpPr>
          <p:nvPr>
            <p:ph type="sldImg"/>
          </p:nvPr>
        </p:nvSpPr>
        <p:spPr>
          <a:xfrm>
            <a:off x="958850" y="514350"/>
            <a:ext cx="5397500" cy="4048125"/>
          </a:xfrm>
          <a:ln/>
        </p:spPr>
      </p:sp>
      <p:sp>
        <p:nvSpPr>
          <p:cNvPr id="37892"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sunlight incident on Earth is very roughly: 10% </a:t>
            </a:r>
            <a:r>
              <a:rPr lang="en-US" altLang="en-US" dirty="0" err="1" smtClean="0">
                <a:latin typeface="Arial" panose="020B0604020202020204" pitchFamily="34" charset="0"/>
              </a:rPr>
              <a:t>uv</a:t>
            </a:r>
            <a:r>
              <a:rPr lang="en-US" altLang="en-US" dirty="0" smtClean="0">
                <a:latin typeface="Arial" panose="020B0604020202020204" pitchFamily="34" charset="0"/>
              </a:rPr>
              <a:t>, 40% visible, 50% </a:t>
            </a:r>
            <a:r>
              <a:rPr lang="en-US" altLang="en-US" dirty="0" err="1" smtClean="0">
                <a:latin typeface="Arial" panose="020B0604020202020204" pitchFamily="34" charset="0"/>
              </a:rPr>
              <a:t>ir.</a:t>
            </a:r>
            <a:r>
              <a:rPr lang="en-US" altLang="en-US" dirty="0" smtClean="0">
                <a:latin typeface="Arial" panose="020B0604020202020204" pitchFamily="34" charset="0"/>
              </a:rPr>
              <a:t> The atmosphere is mostly transparent to the visible (except for scatter). But there are important absorbing species in the </a:t>
            </a:r>
            <a:r>
              <a:rPr lang="en-US" altLang="en-US" dirty="0" err="1" smtClean="0">
                <a:latin typeface="Arial" panose="020B0604020202020204" pitchFamily="34" charset="0"/>
              </a:rPr>
              <a:t>uv</a:t>
            </a:r>
            <a:r>
              <a:rPr lang="en-US" altLang="en-US" dirty="0" smtClean="0">
                <a:latin typeface="Arial" panose="020B0604020202020204" pitchFamily="34" charset="0"/>
              </a:rPr>
              <a:t> and </a:t>
            </a:r>
            <a:r>
              <a:rPr lang="en-US" altLang="en-US" dirty="0" err="1" smtClean="0">
                <a:latin typeface="Arial" panose="020B0604020202020204" pitchFamily="34" charset="0"/>
              </a:rPr>
              <a:t>nir</a:t>
            </a:r>
            <a:r>
              <a:rPr lang="en-US" altLang="en-US" dirty="0" smtClean="0">
                <a:latin typeface="Arial" panose="020B0604020202020204" pitchFamily="34" charset="0"/>
              </a:rPr>
              <a:t> that filters the sunlight and warms the atmosphere.</a:t>
            </a:r>
          </a:p>
          <a:p>
            <a:pPr eaLnBrk="1" hangingPunct="1">
              <a:buFontTx/>
              <a:buChar char="•"/>
            </a:pPr>
            <a:r>
              <a:rPr lang="en-US" altLang="en-US" dirty="0" smtClean="0">
                <a:latin typeface="Arial" panose="020B0604020202020204" pitchFamily="34" charset="0"/>
              </a:rPr>
              <a:t>main absorbing species: O2 and O3 in the </a:t>
            </a:r>
            <a:r>
              <a:rPr lang="en-US" altLang="en-US" dirty="0" err="1" smtClean="0">
                <a:latin typeface="Arial" panose="020B0604020202020204" pitchFamily="34" charset="0"/>
              </a:rPr>
              <a:t>uv</a:t>
            </a:r>
            <a:r>
              <a:rPr lang="en-US" altLang="en-US" dirty="0" smtClean="0">
                <a:latin typeface="Arial" panose="020B0604020202020204" pitchFamily="34" charset="0"/>
              </a:rPr>
              <a:t>, H2O, CO2 and O3 in the </a:t>
            </a:r>
            <a:r>
              <a:rPr lang="en-US" altLang="en-US" dirty="0" err="1" smtClean="0">
                <a:latin typeface="Arial" panose="020B0604020202020204" pitchFamily="34" charset="0"/>
              </a:rPr>
              <a:t>nir</a:t>
            </a:r>
            <a:r>
              <a:rPr lang="en-US" altLang="en-US" dirty="0" smtClean="0">
                <a:latin typeface="Arial" panose="020B0604020202020204" pitchFamily="34" charset="0"/>
              </a:rPr>
              <a:t>.</a:t>
            </a:r>
          </a:p>
          <a:p>
            <a:pPr eaLnBrk="1" hangingPunct="1">
              <a:buFontTx/>
              <a:buChar char="•"/>
            </a:pPr>
            <a:r>
              <a:rPr lang="en-US" altLang="en-US" dirty="0" smtClean="0">
                <a:latin typeface="Arial" panose="020B0604020202020204" pitchFamily="34" charset="0"/>
              </a:rPr>
              <a:t>50km: the </a:t>
            </a:r>
            <a:r>
              <a:rPr lang="en-US" altLang="en-US" dirty="0" err="1" smtClean="0">
                <a:latin typeface="Arial" panose="020B0604020202020204" pitchFamily="34" charset="0"/>
              </a:rPr>
              <a:t>stratopause</a:t>
            </a:r>
            <a:r>
              <a:rPr lang="en-US" altLang="en-US" dirty="0" smtClean="0">
                <a:latin typeface="Arial" panose="020B0604020202020204" pitchFamily="34" charset="0"/>
              </a:rPr>
              <a:t>. Light is limited to wavelengths &gt; 180 nm or so.</a:t>
            </a:r>
          </a:p>
          <a:p>
            <a:pPr eaLnBrk="1" hangingPunct="1">
              <a:buFontTx/>
              <a:buChar char="•"/>
            </a:pPr>
            <a:r>
              <a:rPr lang="en-US" altLang="en-US" dirty="0" smtClean="0">
                <a:latin typeface="Arial" panose="020B0604020202020204" pitchFamily="34" charset="0"/>
              </a:rPr>
              <a:t>0km: light is limited to wavelengths above 290 nm or so. This figure shows what happens between. Think of a weather balloon with a spectrometer recording sunlight </a:t>
            </a:r>
            <a:r>
              <a:rPr lang="en-US" altLang="en-US" dirty="0" err="1" smtClean="0">
                <a:latin typeface="Arial" panose="020B0604020202020204" pitchFamily="34" charset="0"/>
              </a:rPr>
              <a:t>specta</a:t>
            </a:r>
            <a:r>
              <a:rPr lang="en-US" altLang="en-US" dirty="0" smtClean="0">
                <a:latin typeface="Arial" panose="020B0604020202020204" pitchFamily="34" charset="0"/>
              </a:rPr>
              <a:t> as it ascends – that’s what this figure is</a:t>
            </a:r>
          </a:p>
        </p:txBody>
      </p:sp>
    </p:spTree>
    <p:extLst>
      <p:ext uri="{BB962C8B-B14F-4D97-AF65-F5344CB8AC3E}">
        <p14:creationId xmlns:p14="http://schemas.microsoft.com/office/powerpoint/2010/main" val="298245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3C6A7C-DAE2-4A08-8B2B-98B9550204D2}" type="slidenum">
              <a:rPr lang="en-US" altLang="en-US"/>
              <a:pPr eaLnBrk="1" hangingPunct="1"/>
              <a:t>9</a:t>
            </a:fld>
            <a:endParaRPr lang="en-US" altLang="en-US"/>
          </a:p>
        </p:txBody>
      </p:sp>
      <p:sp>
        <p:nvSpPr>
          <p:cNvPr id="38915" name="Rectangle 2"/>
          <p:cNvSpPr>
            <a:spLocks noGrp="1" noRot="1" noChangeAspect="1" noChangeArrowheads="1" noTextEdit="1"/>
          </p:cNvSpPr>
          <p:nvPr>
            <p:ph type="sldImg"/>
          </p:nvPr>
        </p:nvSpPr>
        <p:spPr>
          <a:xfrm>
            <a:off x="958850" y="514350"/>
            <a:ext cx="5397500" cy="4048125"/>
          </a:xfrm>
          <a:ln/>
        </p:spPr>
      </p:sp>
      <p:sp>
        <p:nvSpPr>
          <p:cNvPr id="38916" name="Rectangle 3"/>
          <p:cNvSpPr>
            <a:spLocks noGrp="1" noChangeArrowheads="1"/>
          </p:cNvSpPr>
          <p:nvPr>
            <p:ph type="body" idx="1"/>
          </p:nvPr>
        </p:nvSpPr>
        <p:spPr>
          <a:xfrm>
            <a:off x="731838" y="4687888"/>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two main species responsible for absorbing </a:t>
            </a:r>
            <a:r>
              <a:rPr lang="en-US" altLang="en-US" dirty="0" err="1" smtClean="0">
                <a:latin typeface="Arial" panose="020B0604020202020204" pitchFamily="34" charset="0"/>
              </a:rPr>
              <a:t>uv</a:t>
            </a:r>
            <a:r>
              <a:rPr lang="en-US" altLang="en-US" dirty="0" smtClean="0">
                <a:latin typeface="Arial" panose="020B0604020202020204" pitchFamily="34" charset="0"/>
              </a:rPr>
              <a:t>-portion of the sunlight: O</a:t>
            </a:r>
            <a:r>
              <a:rPr lang="en-US" altLang="en-US" baseline="-25000" dirty="0" smtClean="0">
                <a:latin typeface="Arial" panose="020B0604020202020204" pitchFamily="34" charset="0"/>
              </a:rPr>
              <a:t>2</a:t>
            </a:r>
            <a:r>
              <a:rPr lang="en-US" altLang="en-US" dirty="0" smtClean="0">
                <a:latin typeface="Arial" panose="020B0604020202020204" pitchFamily="34" charset="0"/>
              </a:rPr>
              <a:t> and O</a:t>
            </a:r>
            <a:r>
              <a:rPr lang="en-US" altLang="en-US" baseline="-25000" dirty="0" smtClean="0">
                <a:latin typeface="Arial" panose="020B0604020202020204" pitchFamily="34" charset="0"/>
              </a:rPr>
              <a:t>3</a:t>
            </a:r>
            <a:r>
              <a:rPr lang="en-US" altLang="en-US" dirty="0" smtClean="0">
                <a:latin typeface="Arial" panose="020B0604020202020204" pitchFamily="34" charset="0"/>
              </a:rPr>
              <a:t>.</a:t>
            </a:r>
          </a:p>
          <a:p>
            <a:pPr eaLnBrk="1" hangingPunct="1">
              <a:buFontTx/>
              <a:buChar char="•"/>
            </a:pPr>
            <a:r>
              <a:rPr lang="en-US" altLang="en-US" dirty="0" smtClean="0">
                <a:latin typeface="Arial" panose="020B0604020202020204" pitchFamily="34" charset="0"/>
              </a:rPr>
              <a:t>Note the imperfect overlap between the absorption bands, which results in the “</a:t>
            </a:r>
            <a:r>
              <a:rPr lang="en-US" altLang="en-US" dirty="0" err="1" smtClean="0">
                <a:latin typeface="Arial" panose="020B0604020202020204" pitchFamily="34" charset="0"/>
              </a:rPr>
              <a:t>uv</a:t>
            </a:r>
            <a:r>
              <a:rPr lang="en-US" altLang="en-US" dirty="0" smtClean="0">
                <a:latin typeface="Arial" panose="020B0604020202020204" pitchFamily="34" charset="0"/>
              </a:rPr>
              <a:t> window” noted earlier.</a:t>
            </a:r>
          </a:p>
        </p:txBody>
      </p:sp>
    </p:spTree>
    <p:extLst>
      <p:ext uri="{BB962C8B-B14F-4D97-AF65-F5344CB8AC3E}">
        <p14:creationId xmlns:p14="http://schemas.microsoft.com/office/powerpoint/2010/main" val="296395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400" dirty="0" smtClean="0">
                <a:latin typeface="Arial" panose="020B0604020202020204" pitchFamily="34" charset="0"/>
              </a:rPr>
              <a:t>UV region of the spectrum: vacuum UV (10 – 200 nm), UV-C (200 – 280 nm), UV-B (280 – 320 nm) and UV-A (320 – 380 nm)</a:t>
            </a:r>
          </a:p>
          <a:p>
            <a:endParaRPr lang="en-US" sz="1300" dirty="0" smtClean="0"/>
          </a:p>
          <a:p>
            <a:r>
              <a:rPr lang="en-US" sz="1300" dirty="0" smtClean="0"/>
              <a:t>O3 </a:t>
            </a:r>
            <a:r>
              <a:rPr lang="en-US" sz="1300" dirty="0"/>
              <a:t>is a very efficient absorber of solar radiation between 200 and 300 nm and its formation and presence controls the stratospheric temperature profile. Ozone layer absorbs 97 to 99 percent of medium-frequency ultraviolet light, which otherwise would potentially damage exposed life forms near the surface</a:t>
            </a:r>
          </a:p>
          <a:p>
            <a:endParaRPr lang="en-US" sz="1300" dirty="0"/>
          </a:p>
          <a:p>
            <a:r>
              <a:rPr lang="en-US" sz="1300" dirty="0"/>
              <a:t>The main layer of ozone in the atmosphere is situated between 15 and 30 km and reaches a maximum concentration of around 5 × 1012 molecules cm−3 at 22 km, however, the maximum temperature at the top of the stratosphere occurs at around 50 km, well above the main ozone layer.</a:t>
            </a:r>
          </a:p>
          <a:p>
            <a:r>
              <a:rPr lang="en-US" sz="1300" dirty="0"/>
              <a:t>The peak in the absorption cross section of O2 occurs in the </a:t>
            </a:r>
            <a:r>
              <a:rPr lang="en-US" sz="1300" dirty="0" err="1"/>
              <a:t>Schmann-Runge</a:t>
            </a:r>
            <a:r>
              <a:rPr lang="en-US" sz="1300" dirty="0"/>
              <a:t> continuum at around 145 nm. For wavelengths less than175 nm O2 is dissociated into two oxygen atoms, one of which is electronically excited. This strong absorption prevents sunlight of wavelengths below 175 nm from penetrating below around 70 km. The oxygen atoms formed as a result of O2 photolysis react with other molecules of O2 to form ozone. Figure 3.7 shows the strong absorption cross sections of ozone occurring between 240 and 300 nm with a maximum value of 1.1 ×10−17 cm2 at 255 nm. As a result, above 60 km ozone is </a:t>
            </a:r>
            <a:r>
              <a:rPr lang="en-US" sz="1300" dirty="0" err="1"/>
              <a:t>photolysed</a:t>
            </a:r>
            <a:r>
              <a:rPr lang="en-US" sz="1300" dirty="0"/>
              <a:t> very efficiently back to O2 and atomic oxygen, reducing its concentration and </a:t>
            </a:r>
            <a:r>
              <a:rPr lang="en-US" sz="1300" dirty="0" err="1"/>
              <a:t>favouring</a:t>
            </a:r>
            <a:r>
              <a:rPr lang="en-US" sz="1300" dirty="0"/>
              <a:t> the existence of atomic oxygen.</a:t>
            </a:r>
          </a:p>
          <a:p>
            <a:r>
              <a:rPr lang="en-US" sz="1300" dirty="0"/>
              <a:t>The Herzberg continuum between 200 and 240 nm is responsible for photolysis of O2 below 60 km because the shorter wavelengths have already been removed (Fig. 3.5), while radiation of these wavelengths penetrates down to around 20 km.</a:t>
            </a:r>
          </a:p>
          <a:p>
            <a:r>
              <a:rPr lang="en-US" sz="1300" dirty="0"/>
              <a:t>Little O3 is produced high up in the atmosphere as the air density is low and there is little O2 to be </a:t>
            </a:r>
            <a:r>
              <a:rPr lang="en-US" sz="1300" dirty="0" err="1"/>
              <a:t>photolysed</a:t>
            </a:r>
            <a:r>
              <a:rPr lang="en-US" sz="1300" dirty="0"/>
              <a:t> or to subsequently react with the atomic oxygen formed by its photolysis. Density increases with descent through the atmosphere, </a:t>
            </a:r>
            <a:r>
              <a:rPr lang="en-US" sz="1300" dirty="0" err="1"/>
              <a:t>favouring</a:t>
            </a:r>
            <a:r>
              <a:rPr lang="en-US" sz="1300" dirty="0"/>
              <a:t> ozone formation via the combination of atomic and molecular oxygen, and the concentration of ozone increases to a maximum at around 20 to 25 km. </a:t>
            </a:r>
          </a:p>
          <a:p>
            <a:r>
              <a:rPr lang="en-US" sz="1300" dirty="0"/>
              <a:t>Lower in the stratosphere the overhead ozone column is now significant and absorbs much of the radiation between 200 and 290 nm, thus limiting photolysis of oxygen and slowing the rate of ozone formation. The concentration of ozone reduces and reaches a minimum by the tropopause where radiation of less than 290 nm is almost completely removed.</a:t>
            </a:r>
          </a:p>
          <a:p>
            <a:r>
              <a:rPr lang="en-US" sz="1300" dirty="0"/>
              <a:t>The absorption of UV radiation by both oxygen and ozone leads to their photolysis and the energy involved in these sunlight-induced reactions produces local warming. The temperature at a particular altitude will then be a combination of the rates of photolysis of the two oxygen species, in particular ozone, and the air density. </a:t>
            </a:r>
          </a:p>
          <a:p>
            <a:r>
              <a:rPr lang="en-US" sz="1300" dirty="0"/>
              <a:t>The rates of photolysis will depend on the local incidence of radiation and thus on the optical density of the atmosphere in the column above at a given wavelength. This in turn will be dependent on the overhead concentration profile of O2 and O3 themselves.</a:t>
            </a:r>
          </a:p>
          <a:p>
            <a:r>
              <a:rPr lang="en-US" sz="1300" dirty="0"/>
              <a:t>As the air density increases any products of photochemical processes that remain energetically excited are deactivated more rapidly via an increased chance of collisions, leading to an increase in temperature. Although the temperature profile is strongly linked to that of ozone, its maximum occurs not at the maximum ozone concentration, but above it and close to the region</a:t>
            </a:r>
          </a:p>
          <a:p>
            <a:r>
              <a:rPr lang="en-US" sz="1300" dirty="0"/>
              <a:t>where the photolytic formation and loss processes of ozone are most rapid.</a:t>
            </a:r>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EC511BF9-E15A-4213-81E8-93FEAEDECD10}" type="slidenum">
              <a:rPr lang="en-GB" altLang="en-US" smtClean="0"/>
              <a:pPr/>
              <a:t>10</a:t>
            </a:fld>
            <a:endParaRPr lang="en-GB" altLang="en-US" smtClean="0"/>
          </a:p>
        </p:txBody>
      </p:sp>
    </p:spTree>
    <p:extLst>
      <p:ext uri="{BB962C8B-B14F-4D97-AF65-F5344CB8AC3E}">
        <p14:creationId xmlns:p14="http://schemas.microsoft.com/office/powerpoint/2010/main" val="208791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5FA474-AECD-4FBC-9634-E7FE2BAD438F}" type="slidenum">
              <a:rPr lang="en-US" altLang="en-US"/>
              <a:pPr>
                <a:defRPr/>
              </a:pPr>
              <a:t>‹#›</a:t>
            </a:fld>
            <a:endParaRPr lang="en-US" altLang="en-US"/>
          </a:p>
        </p:txBody>
      </p:sp>
    </p:spTree>
    <p:extLst>
      <p:ext uri="{BB962C8B-B14F-4D97-AF65-F5344CB8AC3E}">
        <p14:creationId xmlns:p14="http://schemas.microsoft.com/office/powerpoint/2010/main" val="6827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9B2B62-5A76-46A9-B4CF-01222971C4AC}" type="slidenum">
              <a:rPr lang="en-US" altLang="en-US"/>
              <a:pPr>
                <a:defRPr/>
              </a:pPr>
              <a:t>‹#›</a:t>
            </a:fld>
            <a:endParaRPr lang="en-US" altLang="en-US"/>
          </a:p>
        </p:txBody>
      </p:sp>
    </p:spTree>
    <p:extLst>
      <p:ext uri="{BB962C8B-B14F-4D97-AF65-F5344CB8AC3E}">
        <p14:creationId xmlns:p14="http://schemas.microsoft.com/office/powerpoint/2010/main" val="23112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0487A8-75FB-4324-A8CB-10ABE06B2289}" type="slidenum">
              <a:rPr lang="en-US" altLang="en-US"/>
              <a:pPr>
                <a:defRPr/>
              </a:pPr>
              <a:t>‹#›</a:t>
            </a:fld>
            <a:endParaRPr lang="en-US" altLang="en-US"/>
          </a:p>
        </p:txBody>
      </p:sp>
    </p:spTree>
    <p:extLst>
      <p:ext uri="{BB962C8B-B14F-4D97-AF65-F5344CB8AC3E}">
        <p14:creationId xmlns:p14="http://schemas.microsoft.com/office/powerpoint/2010/main" val="357250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
            <a:ext cx="8229600"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9DB0341-E4D5-40C8-B677-2BFBA402F805}" type="slidenum">
              <a:rPr lang="en-US" altLang="en-US"/>
              <a:pPr/>
              <a:t>‹#›</a:t>
            </a:fld>
            <a:endParaRPr lang="en-US" altLang="en-US"/>
          </a:p>
        </p:txBody>
      </p:sp>
    </p:spTree>
    <p:extLst>
      <p:ext uri="{BB962C8B-B14F-4D97-AF65-F5344CB8AC3E}">
        <p14:creationId xmlns:p14="http://schemas.microsoft.com/office/powerpoint/2010/main" val="283726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58FC87-FD49-4962-8216-A6A8D8F096D9}" type="slidenum">
              <a:rPr lang="en-US" altLang="en-US"/>
              <a:pPr>
                <a:defRPr/>
              </a:pPr>
              <a:t>‹#›</a:t>
            </a:fld>
            <a:endParaRPr lang="en-US" altLang="en-US"/>
          </a:p>
        </p:txBody>
      </p:sp>
    </p:spTree>
    <p:extLst>
      <p:ext uri="{BB962C8B-B14F-4D97-AF65-F5344CB8AC3E}">
        <p14:creationId xmlns:p14="http://schemas.microsoft.com/office/powerpoint/2010/main" val="316259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31E17-50F0-4A51-83F8-5CDF4C0177C3}" type="slidenum">
              <a:rPr lang="en-US" altLang="en-US"/>
              <a:pPr>
                <a:defRPr/>
              </a:pPr>
              <a:t>‹#›</a:t>
            </a:fld>
            <a:endParaRPr lang="en-US" altLang="en-US"/>
          </a:p>
        </p:txBody>
      </p:sp>
    </p:spTree>
    <p:extLst>
      <p:ext uri="{BB962C8B-B14F-4D97-AF65-F5344CB8AC3E}">
        <p14:creationId xmlns:p14="http://schemas.microsoft.com/office/powerpoint/2010/main" val="23695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01D8A1-B0AE-430F-97C2-2960FDFD9B58}" type="slidenum">
              <a:rPr lang="en-US" altLang="en-US"/>
              <a:pPr>
                <a:defRPr/>
              </a:pPr>
              <a:t>‹#›</a:t>
            </a:fld>
            <a:endParaRPr lang="en-US" altLang="en-US"/>
          </a:p>
        </p:txBody>
      </p:sp>
    </p:spTree>
    <p:extLst>
      <p:ext uri="{BB962C8B-B14F-4D97-AF65-F5344CB8AC3E}">
        <p14:creationId xmlns:p14="http://schemas.microsoft.com/office/powerpoint/2010/main" val="6039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FC2B2E-B4A2-4C54-B60C-4EF2399D47C3}" type="slidenum">
              <a:rPr lang="en-US" altLang="en-US"/>
              <a:pPr>
                <a:defRPr/>
              </a:pPr>
              <a:t>‹#›</a:t>
            </a:fld>
            <a:endParaRPr lang="en-US" altLang="en-US"/>
          </a:p>
        </p:txBody>
      </p:sp>
    </p:spTree>
    <p:extLst>
      <p:ext uri="{BB962C8B-B14F-4D97-AF65-F5344CB8AC3E}">
        <p14:creationId xmlns:p14="http://schemas.microsoft.com/office/powerpoint/2010/main" val="403382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119F4B-016E-4E61-B679-499B05E5346C}" type="slidenum">
              <a:rPr lang="en-US" altLang="en-US"/>
              <a:pPr>
                <a:defRPr/>
              </a:pPr>
              <a:t>‹#›</a:t>
            </a:fld>
            <a:endParaRPr lang="en-US" altLang="en-US"/>
          </a:p>
        </p:txBody>
      </p:sp>
    </p:spTree>
    <p:extLst>
      <p:ext uri="{BB962C8B-B14F-4D97-AF65-F5344CB8AC3E}">
        <p14:creationId xmlns:p14="http://schemas.microsoft.com/office/powerpoint/2010/main" val="1914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C0DE0E1-2B17-4668-88F7-DC8E16E48B14}" type="slidenum">
              <a:rPr lang="en-US" altLang="en-US"/>
              <a:pPr>
                <a:defRPr/>
              </a:pPr>
              <a:t>‹#›</a:t>
            </a:fld>
            <a:endParaRPr lang="en-US" altLang="en-US"/>
          </a:p>
        </p:txBody>
      </p:sp>
    </p:spTree>
    <p:extLst>
      <p:ext uri="{BB962C8B-B14F-4D97-AF65-F5344CB8AC3E}">
        <p14:creationId xmlns:p14="http://schemas.microsoft.com/office/powerpoint/2010/main" val="1323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2B7D3F-5233-4DFB-98C4-C6ED15A9C022}" type="slidenum">
              <a:rPr lang="en-US" altLang="en-US"/>
              <a:pPr>
                <a:defRPr/>
              </a:pPr>
              <a:t>‹#›</a:t>
            </a:fld>
            <a:endParaRPr lang="en-US" altLang="en-US"/>
          </a:p>
        </p:txBody>
      </p:sp>
    </p:spTree>
    <p:extLst>
      <p:ext uri="{BB962C8B-B14F-4D97-AF65-F5344CB8AC3E}">
        <p14:creationId xmlns:p14="http://schemas.microsoft.com/office/powerpoint/2010/main" val="168034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16DE2-E929-45EC-85F9-7709290B7650}" type="slidenum">
              <a:rPr lang="en-US" altLang="en-US"/>
              <a:pPr>
                <a:defRPr/>
              </a:pPr>
              <a:t>‹#›</a:t>
            </a:fld>
            <a:endParaRPr lang="en-US" altLang="en-US"/>
          </a:p>
        </p:txBody>
      </p:sp>
    </p:spTree>
    <p:extLst>
      <p:ext uri="{BB962C8B-B14F-4D97-AF65-F5344CB8AC3E}">
        <p14:creationId xmlns:p14="http://schemas.microsoft.com/office/powerpoint/2010/main" val="50570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CBF733-B218-4889-B0B3-BA1D628A56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eea.europa.eu/publications/TOP08-98/page004.htm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290565"/>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628649" y="3736803"/>
            <a:ext cx="7886700" cy="171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Ozone in the atmosphere:</a:t>
            </a:r>
          </a:p>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stratospheric and tropospheric O</a:t>
            </a:r>
            <a:r>
              <a:rPr lang="it-IT" altLang="en-US" sz="4000" b="1" baseline="-25000" dirty="0" smtClean="0">
                <a:solidFill>
                  <a:srgbClr val="3333FF"/>
                </a:solidFill>
                <a:latin typeface="Tahoma" panose="020B0604030504040204" pitchFamily="34" charset="0"/>
                <a:cs typeface="Tahoma" panose="020B0604030504040204" pitchFamily="34" charset="0"/>
              </a:rPr>
              <a:t>3</a:t>
            </a:r>
            <a:endParaRPr lang="en-GB" altLang="en-US" sz="4000" b="1" baseline="-25000" dirty="0">
              <a:solidFill>
                <a:srgbClr val="3333FF"/>
              </a:solidFill>
              <a:latin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3532013" y="1474113"/>
            <a:ext cx="22609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p:txBody>
      </p:sp>
      <p:sp>
        <p:nvSpPr>
          <p:cNvPr id="7"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37"/>
          <p:cNvGrpSpPr>
            <a:grpSpLocks/>
          </p:cNvGrpSpPr>
          <p:nvPr/>
        </p:nvGrpSpPr>
        <p:grpSpPr bwMode="auto">
          <a:xfrm>
            <a:off x="5011738" y="865155"/>
            <a:ext cx="3771900" cy="4889507"/>
            <a:chOff x="2752" y="488"/>
            <a:chExt cx="2376" cy="3080"/>
          </a:xfrm>
        </p:grpSpPr>
        <p:grpSp>
          <p:nvGrpSpPr>
            <p:cNvPr id="50" name="Group 32"/>
            <p:cNvGrpSpPr>
              <a:grpSpLocks/>
            </p:cNvGrpSpPr>
            <p:nvPr/>
          </p:nvGrpSpPr>
          <p:grpSpPr bwMode="auto">
            <a:xfrm>
              <a:off x="2752" y="488"/>
              <a:ext cx="2376" cy="3080"/>
              <a:chOff x="3104" y="168"/>
              <a:chExt cx="2376" cy="3080"/>
            </a:xfrm>
          </p:grpSpPr>
          <p:pic>
            <p:nvPicPr>
              <p:cNvPr id="53" name="Picture 3" descr="fig 2"/>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a:stretch>
                <a:fillRect/>
              </a:stretch>
            </p:blipFill>
            <p:spPr bwMode="auto">
              <a:xfrm>
                <a:off x="3223" y="217"/>
                <a:ext cx="2043" cy="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30"/>
              <p:cNvSpPr txBox="1">
                <a:spLocks noChangeArrowheads="1"/>
              </p:cNvSpPr>
              <p:nvPr/>
            </p:nvSpPr>
            <p:spPr bwMode="auto">
              <a:xfrm>
                <a:off x="3104" y="2960"/>
                <a:ext cx="2376" cy="28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b="0">
                    <a:latin typeface="Arial" charset="0"/>
                    <a:ea typeface="ＭＳ Ｐゴシック" charset="0"/>
                  </a:rPr>
                  <a:t>UV-B</a:t>
                </a:r>
              </a:p>
            </p:txBody>
          </p:sp>
          <p:sp>
            <p:nvSpPr>
              <p:cNvPr id="55" name="Rectangle 31"/>
              <p:cNvSpPr>
                <a:spLocks noChangeArrowheads="1"/>
              </p:cNvSpPr>
              <p:nvPr/>
            </p:nvSpPr>
            <p:spPr bwMode="auto">
              <a:xfrm>
                <a:off x="3120" y="168"/>
                <a:ext cx="216" cy="300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0">
                  <a:latin typeface="Arial" charset="0"/>
                  <a:ea typeface="ＭＳ Ｐゴシック" charset="0"/>
                </a:endParaRPr>
              </a:p>
            </p:txBody>
          </p:sp>
        </p:grpSp>
        <p:sp>
          <p:nvSpPr>
            <p:cNvPr id="51" name="Line 33"/>
            <p:cNvSpPr>
              <a:spLocks noChangeShapeType="1"/>
            </p:cNvSpPr>
            <p:nvPr/>
          </p:nvSpPr>
          <p:spPr bwMode="auto">
            <a:xfrm>
              <a:off x="3656" y="1576"/>
              <a:ext cx="792" cy="0"/>
            </a:xfrm>
            <a:prstGeom prst="line">
              <a:avLst/>
            </a:prstGeom>
            <a:noFill/>
            <a:ln w="9525">
              <a:solidFill>
                <a:schemeClr val="tx1"/>
              </a:solidFill>
              <a:round/>
              <a:headEnd type="arrow" w="med" len="me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0">
                <a:latin typeface="Arial" charset="0"/>
                <a:ea typeface="ＭＳ Ｐゴシック" charset="0"/>
              </a:endParaRPr>
            </a:p>
          </p:txBody>
        </p:sp>
        <p:sp>
          <p:nvSpPr>
            <p:cNvPr id="52" name="Text Box 34"/>
            <p:cNvSpPr txBox="1">
              <a:spLocks noChangeArrowheads="1"/>
            </p:cNvSpPr>
            <p:nvPr/>
          </p:nvSpPr>
          <p:spPr bwMode="auto">
            <a:xfrm>
              <a:off x="3838" y="1367"/>
              <a:ext cx="468"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dirty="0">
                  <a:latin typeface="Arial" charset="0"/>
                  <a:ea typeface="ＭＳ Ｐゴシック" charset="0"/>
                </a:rPr>
                <a:t>UV-C</a:t>
              </a:r>
            </a:p>
          </p:txBody>
        </p:sp>
      </p:gr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Ozone absorption</a:t>
            </a:r>
            <a:endParaRPr lang="en-GB" altLang="en-US" sz="3400" baseline="-25000" dirty="0">
              <a:solidFill>
                <a:srgbClr val="3333FF"/>
              </a:solidFill>
              <a:latin typeface="Tahoma" panose="020B0604030504040204" pitchFamily="34" charset="0"/>
              <a:cs typeface="Tahoma" panose="020B0604030504040204" pitchFamily="34" charset="0"/>
            </a:endParaRPr>
          </a:p>
        </p:txBody>
      </p:sp>
      <p:grpSp>
        <p:nvGrpSpPr>
          <p:cNvPr id="2" name="Group 1"/>
          <p:cNvGrpSpPr/>
          <p:nvPr/>
        </p:nvGrpSpPr>
        <p:grpSpPr>
          <a:xfrm>
            <a:off x="535209" y="1264230"/>
            <a:ext cx="3060700" cy="3152603"/>
            <a:chOff x="993775" y="1894060"/>
            <a:chExt cx="3060700" cy="3152603"/>
          </a:xfrm>
        </p:grpSpPr>
        <p:sp>
          <p:nvSpPr>
            <p:cNvPr id="16" name="Line 6"/>
            <p:cNvSpPr>
              <a:spLocks noChangeShapeType="1"/>
            </p:cNvSpPr>
            <p:nvPr/>
          </p:nvSpPr>
          <p:spPr bwMode="auto">
            <a:xfrm flipV="1">
              <a:off x="1758950" y="2201863"/>
              <a:ext cx="0" cy="28448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0">
                <a:latin typeface="Arial" charset="0"/>
                <a:ea typeface="ＭＳ Ｐゴシック" charset="0"/>
              </a:endParaRPr>
            </a:p>
          </p:txBody>
        </p:sp>
        <p:sp>
          <p:nvSpPr>
            <p:cNvPr id="17" name="Text Box 7"/>
            <p:cNvSpPr txBox="1">
              <a:spLocks noChangeArrowheads="1"/>
            </p:cNvSpPr>
            <p:nvPr/>
          </p:nvSpPr>
          <p:spPr bwMode="auto">
            <a:xfrm>
              <a:off x="1814513" y="2533650"/>
              <a:ext cx="21621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dirty="0">
                  <a:latin typeface="Comic Sans MS" charset="0"/>
                  <a:ea typeface="ＭＳ Ｐゴシック" charset="0"/>
                </a:rPr>
                <a:t>UV-C (190-280nm)</a:t>
              </a:r>
              <a:endParaRPr lang="en-US" sz="1800" b="0" dirty="0">
                <a:latin typeface="Comic Sans MS" charset="0"/>
                <a:ea typeface="ＭＳ Ｐゴシック" charset="0"/>
              </a:endParaRPr>
            </a:p>
          </p:txBody>
        </p:sp>
        <p:sp>
          <p:nvSpPr>
            <p:cNvPr id="18" name="Text Box 8"/>
            <p:cNvSpPr txBox="1">
              <a:spLocks noChangeArrowheads="1"/>
            </p:cNvSpPr>
            <p:nvPr/>
          </p:nvSpPr>
          <p:spPr bwMode="auto">
            <a:xfrm>
              <a:off x="1820863" y="2832100"/>
              <a:ext cx="22066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dirty="0">
                  <a:latin typeface="Comic Sans MS" charset="0"/>
                  <a:ea typeface="ＭＳ Ｐゴシック" charset="0"/>
                </a:rPr>
                <a:t>UV-B (280-320nm)</a:t>
              </a:r>
              <a:endParaRPr lang="en-US" sz="1800" b="0" dirty="0">
                <a:latin typeface="Comic Sans MS" charset="0"/>
                <a:ea typeface="ＭＳ Ｐゴシック" charset="0"/>
              </a:endParaRPr>
            </a:p>
          </p:txBody>
        </p:sp>
        <p:sp>
          <p:nvSpPr>
            <p:cNvPr id="19" name="Text Box 9"/>
            <p:cNvSpPr txBox="1">
              <a:spLocks noChangeArrowheads="1"/>
            </p:cNvSpPr>
            <p:nvPr/>
          </p:nvSpPr>
          <p:spPr bwMode="auto">
            <a:xfrm>
              <a:off x="1825625" y="3143250"/>
              <a:ext cx="2228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a:latin typeface="Comic Sans MS" charset="0"/>
                  <a:ea typeface="ＭＳ Ｐゴシック" charset="0"/>
                </a:rPr>
                <a:t>UV-A (320-390nm)</a:t>
              </a:r>
              <a:endParaRPr lang="en-US" sz="1800" b="0">
                <a:latin typeface="Comic Sans MS" charset="0"/>
                <a:ea typeface="ＭＳ Ｐゴシック" charset="0"/>
              </a:endParaRPr>
            </a:p>
          </p:txBody>
        </p:sp>
        <p:sp>
          <p:nvSpPr>
            <p:cNvPr id="21" name="Text Box 10"/>
            <p:cNvSpPr txBox="1">
              <a:spLocks noChangeArrowheads="1"/>
            </p:cNvSpPr>
            <p:nvPr/>
          </p:nvSpPr>
          <p:spPr bwMode="auto">
            <a:xfrm>
              <a:off x="1876425" y="4391025"/>
              <a:ext cx="4524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a:latin typeface="Comic Sans MS" charset="0"/>
                  <a:ea typeface="ＭＳ Ｐゴシック" charset="0"/>
                </a:rPr>
                <a:t>IR</a:t>
              </a:r>
              <a:endParaRPr lang="en-US" sz="1800" b="0">
                <a:latin typeface="Comic Sans MS" charset="0"/>
                <a:ea typeface="ＭＳ Ｐゴシック" charset="0"/>
              </a:endParaRPr>
            </a:p>
          </p:txBody>
        </p:sp>
        <p:sp>
          <p:nvSpPr>
            <p:cNvPr id="23" name="Text Box 11"/>
            <p:cNvSpPr txBox="1">
              <a:spLocks noChangeArrowheads="1"/>
            </p:cNvSpPr>
            <p:nvPr/>
          </p:nvSpPr>
          <p:spPr bwMode="auto">
            <a:xfrm>
              <a:off x="1847850" y="3698875"/>
              <a:ext cx="615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a:latin typeface="Comic Sans MS" charset="0"/>
                  <a:ea typeface="ＭＳ Ｐゴシック" charset="0"/>
                </a:rPr>
                <a:t>VIS</a:t>
              </a:r>
              <a:endParaRPr lang="en-US" sz="1800" b="0">
                <a:latin typeface="Comic Sans MS" charset="0"/>
                <a:ea typeface="ＭＳ Ｐゴシック" charset="0"/>
              </a:endParaRPr>
            </a:p>
          </p:txBody>
        </p:sp>
        <p:sp>
          <p:nvSpPr>
            <p:cNvPr id="25" name="Text Box 12"/>
            <p:cNvSpPr txBox="1">
              <a:spLocks noChangeArrowheads="1"/>
            </p:cNvSpPr>
            <p:nvPr/>
          </p:nvSpPr>
          <p:spPr bwMode="auto">
            <a:xfrm>
              <a:off x="1193800" y="2355850"/>
              <a:ext cx="603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a:latin typeface="Comic Sans MS" charset="0"/>
                  <a:ea typeface="ＭＳ Ｐゴシック" charset="0"/>
                </a:rPr>
                <a:t>200</a:t>
              </a:r>
              <a:endParaRPr lang="en-US" sz="1800" b="0">
                <a:latin typeface="Comic Sans MS" charset="0"/>
                <a:ea typeface="ＭＳ Ｐゴシック" charset="0"/>
              </a:endParaRPr>
            </a:p>
          </p:txBody>
        </p:sp>
        <p:sp>
          <p:nvSpPr>
            <p:cNvPr id="27" name="Text Box 13"/>
            <p:cNvSpPr txBox="1">
              <a:spLocks noChangeArrowheads="1"/>
            </p:cNvSpPr>
            <p:nvPr/>
          </p:nvSpPr>
          <p:spPr bwMode="auto">
            <a:xfrm>
              <a:off x="993775" y="2033588"/>
              <a:ext cx="7747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a:latin typeface="Comic Sans MS" charset="0"/>
                  <a:ea typeface="ＭＳ Ｐゴシック" charset="0"/>
                  <a:sym typeface="Symbol" charset="0"/>
                </a:rPr>
                <a:t>(nm)</a:t>
              </a:r>
              <a:endParaRPr lang="en-US" sz="1800" b="0">
                <a:latin typeface="Comic Sans MS" charset="0"/>
                <a:ea typeface="ＭＳ Ｐゴシック" charset="0"/>
              </a:endParaRPr>
            </a:p>
          </p:txBody>
        </p:sp>
        <p:sp>
          <p:nvSpPr>
            <p:cNvPr id="30" name="Text Box 14"/>
            <p:cNvSpPr txBox="1">
              <a:spLocks noChangeArrowheads="1"/>
            </p:cNvSpPr>
            <p:nvPr/>
          </p:nvSpPr>
          <p:spPr bwMode="auto">
            <a:xfrm>
              <a:off x="1201738" y="2686050"/>
              <a:ext cx="603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a:latin typeface="Comic Sans MS" charset="0"/>
                  <a:ea typeface="ＭＳ Ｐゴシック" charset="0"/>
                </a:rPr>
                <a:t>280</a:t>
              </a:r>
              <a:endParaRPr lang="en-US" sz="1800" b="0">
                <a:latin typeface="Comic Sans MS" charset="0"/>
                <a:ea typeface="ＭＳ Ｐゴシック" charset="0"/>
              </a:endParaRPr>
            </a:p>
          </p:txBody>
        </p:sp>
        <p:sp>
          <p:nvSpPr>
            <p:cNvPr id="31" name="Text Box 15"/>
            <p:cNvSpPr txBox="1">
              <a:spLocks noChangeArrowheads="1"/>
            </p:cNvSpPr>
            <p:nvPr/>
          </p:nvSpPr>
          <p:spPr bwMode="auto">
            <a:xfrm>
              <a:off x="1198563" y="2982913"/>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a:latin typeface="Comic Sans MS" charset="0"/>
                  <a:ea typeface="ＭＳ Ｐゴシック" charset="0"/>
                </a:rPr>
                <a:t>320</a:t>
              </a:r>
              <a:endParaRPr lang="en-US" sz="1800" b="0">
                <a:latin typeface="Comic Sans MS" charset="0"/>
                <a:ea typeface="ＭＳ Ｐゴシック" charset="0"/>
              </a:endParaRPr>
            </a:p>
          </p:txBody>
        </p:sp>
        <p:sp>
          <p:nvSpPr>
            <p:cNvPr id="32" name="Text Box 16"/>
            <p:cNvSpPr txBox="1">
              <a:spLocks noChangeArrowheads="1"/>
            </p:cNvSpPr>
            <p:nvPr/>
          </p:nvSpPr>
          <p:spPr bwMode="auto">
            <a:xfrm>
              <a:off x="1206500" y="33353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a:latin typeface="Comic Sans MS" charset="0"/>
                  <a:ea typeface="ＭＳ Ｐゴシック" charset="0"/>
                </a:rPr>
                <a:t>400</a:t>
              </a:r>
              <a:endParaRPr lang="en-US" sz="1800" b="0">
                <a:latin typeface="Comic Sans MS" charset="0"/>
                <a:ea typeface="ＭＳ Ｐゴシック" charset="0"/>
              </a:endParaRPr>
            </a:p>
          </p:txBody>
        </p:sp>
        <p:sp>
          <p:nvSpPr>
            <p:cNvPr id="34" name="Text Box 17"/>
            <p:cNvSpPr txBox="1">
              <a:spLocks noChangeArrowheads="1"/>
            </p:cNvSpPr>
            <p:nvPr/>
          </p:nvSpPr>
          <p:spPr bwMode="auto">
            <a:xfrm>
              <a:off x="1214438" y="4032250"/>
              <a:ext cx="603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a:latin typeface="Comic Sans MS" charset="0"/>
                  <a:ea typeface="ＭＳ Ｐゴシック" charset="0"/>
                </a:rPr>
                <a:t>750</a:t>
              </a:r>
              <a:endParaRPr lang="en-US" sz="1800" b="0">
                <a:latin typeface="Comic Sans MS" charset="0"/>
                <a:ea typeface="ＭＳ Ｐゴシック" charset="0"/>
              </a:endParaRPr>
            </a:p>
          </p:txBody>
        </p:sp>
        <p:sp>
          <p:nvSpPr>
            <p:cNvPr id="35" name="Line 18"/>
            <p:cNvSpPr>
              <a:spLocks noChangeShapeType="1"/>
            </p:cNvSpPr>
            <p:nvPr/>
          </p:nvSpPr>
          <p:spPr bwMode="auto">
            <a:xfrm>
              <a:off x="1763713" y="2552700"/>
              <a:ext cx="1238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0">
                <a:latin typeface="Arial" charset="0"/>
                <a:ea typeface="ＭＳ Ｐゴシック" charset="0"/>
              </a:endParaRPr>
            </a:p>
          </p:txBody>
        </p:sp>
        <p:sp>
          <p:nvSpPr>
            <p:cNvPr id="41" name="Line 19"/>
            <p:cNvSpPr>
              <a:spLocks noChangeShapeType="1"/>
            </p:cNvSpPr>
            <p:nvPr/>
          </p:nvSpPr>
          <p:spPr bwMode="auto">
            <a:xfrm>
              <a:off x="1758950" y="2884488"/>
              <a:ext cx="1238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0">
                <a:latin typeface="Arial" charset="0"/>
                <a:ea typeface="ＭＳ Ｐゴシック" charset="0"/>
              </a:endParaRPr>
            </a:p>
          </p:txBody>
        </p:sp>
        <p:sp>
          <p:nvSpPr>
            <p:cNvPr id="42" name="Line 20"/>
            <p:cNvSpPr>
              <a:spLocks noChangeShapeType="1"/>
            </p:cNvSpPr>
            <p:nvPr/>
          </p:nvSpPr>
          <p:spPr bwMode="auto">
            <a:xfrm>
              <a:off x="1760538" y="3138488"/>
              <a:ext cx="1238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0">
                <a:latin typeface="Arial" charset="0"/>
                <a:ea typeface="ＭＳ Ｐゴシック" charset="0"/>
              </a:endParaRPr>
            </a:p>
          </p:txBody>
        </p:sp>
        <p:sp>
          <p:nvSpPr>
            <p:cNvPr id="43" name="Line 21"/>
            <p:cNvSpPr>
              <a:spLocks noChangeShapeType="1"/>
            </p:cNvSpPr>
            <p:nvPr/>
          </p:nvSpPr>
          <p:spPr bwMode="auto">
            <a:xfrm>
              <a:off x="1760538" y="3505200"/>
              <a:ext cx="1238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0">
                <a:latin typeface="Arial" charset="0"/>
                <a:ea typeface="ＭＳ Ｐゴシック" charset="0"/>
              </a:endParaRPr>
            </a:p>
          </p:txBody>
        </p:sp>
        <p:sp>
          <p:nvSpPr>
            <p:cNvPr id="44" name="Line 22"/>
            <p:cNvSpPr>
              <a:spLocks noChangeShapeType="1"/>
            </p:cNvSpPr>
            <p:nvPr/>
          </p:nvSpPr>
          <p:spPr bwMode="auto">
            <a:xfrm>
              <a:off x="1757363" y="4217988"/>
              <a:ext cx="1238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0">
                <a:latin typeface="Arial" charset="0"/>
                <a:ea typeface="ＭＳ Ｐゴシック" charset="0"/>
              </a:endParaRPr>
            </a:p>
          </p:txBody>
        </p:sp>
        <p:sp>
          <p:nvSpPr>
            <p:cNvPr id="45" name="Text Box 28"/>
            <p:cNvSpPr txBox="1">
              <a:spLocks noChangeArrowheads="1"/>
            </p:cNvSpPr>
            <p:nvPr/>
          </p:nvSpPr>
          <p:spPr bwMode="auto">
            <a:xfrm>
              <a:off x="1827213" y="1894060"/>
              <a:ext cx="88197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dirty="0" smtClean="0">
                  <a:latin typeface="Comic Sans MS" charset="0"/>
                  <a:ea typeface="ＭＳ Ｐゴシック" charset="0"/>
                </a:rPr>
                <a:t>X rays</a:t>
              </a:r>
              <a:endParaRPr lang="en-US" sz="1800" b="0" dirty="0">
                <a:latin typeface="Comic Sans MS" charset="0"/>
                <a:ea typeface="ＭＳ Ｐゴシック" charset="0"/>
              </a:endParaRPr>
            </a:p>
          </p:txBody>
        </p:sp>
        <p:sp>
          <p:nvSpPr>
            <p:cNvPr id="48" name="Text Box 39"/>
            <p:cNvSpPr txBox="1">
              <a:spLocks noChangeArrowheads="1"/>
            </p:cNvSpPr>
            <p:nvPr/>
          </p:nvSpPr>
          <p:spPr bwMode="auto">
            <a:xfrm>
              <a:off x="1827213" y="2216150"/>
              <a:ext cx="20415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dirty="0">
                  <a:latin typeface="Comic Sans MS" charset="0"/>
                  <a:ea typeface="ＭＳ Ｐゴシック" charset="0"/>
                </a:rPr>
                <a:t>VUV (120-190nm)</a:t>
              </a:r>
              <a:endParaRPr lang="en-US" sz="1800" b="0" dirty="0">
                <a:latin typeface="Comic Sans MS" charset="0"/>
                <a:ea typeface="ＭＳ Ｐゴシック" charset="0"/>
              </a:endParaRPr>
            </a:p>
          </p:txBody>
        </p:sp>
      </p:grpSp>
      <p:pic>
        <p:nvPicPr>
          <p:cNvPr id="46"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620" y="2904353"/>
            <a:ext cx="2754313" cy="2346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6" name="Text Box 34"/>
          <p:cNvSpPr txBox="1">
            <a:spLocks noChangeArrowheads="1"/>
          </p:cNvSpPr>
          <p:nvPr/>
        </p:nvSpPr>
        <p:spPr bwMode="auto">
          <a:xfrm>
            <a:off x="7472475" y="1115875"/>
            <a:ext cx="1492716" cy="36933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smtClean="0">
                <a:solidFill>
                  <a:srgbClr val="FF0000"/>
                </a:solidFill>
                <a:latin typeface="Arial" charset="0"/>
                <a:ea typeface="ＭＳ Ｐゴシック" charset="0"/>
              </a:rPr>
              <a:t>Hartley band</a:t>
            </a:r>
            <a:endParaRPr lang="it-IT" sz="1800" b="0" dirty="0">
              <a:solidFill>
                <a:srgbClr val="FF0000"/>
              </a:solidFill>
              <a:latin typeface="Arial" charset="0"/>
              <a:ea typeface="ＭＳ Ｐゴシック" charset="0"/>
            </a:endParaRPr>
          </a:p>
        </p:txBody>
      </p:sp>
      <p:sp>
        <p:nvSpPr>
          <p:cNvPr id="57" name="Text Box 34"/>
          <p:cNvSpPr txBox="1">
            <a:spLocks noChangeArrowheads="1"/>
          </p:cNvSpPr>
          <p:nvPr/>
        </p:nvSpPr>
        <p:spPr bwMode="auto">
          <a:xfrm>
            <a:off x="6477796" y="3427586"/>
            <a:ext cx="1608133" cy="36933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smtClean="0">
                <a:solidFill>
                  <a:srgbClr val="FF0000"/>
                </a:solidFill>
                <a:latin typeface="Arial" charset="0"/>
                <a:ea typeface="ＭＳ Ｐゴシック" charset="0"/>
              </a:rPr>
              <a:t>Huggins band</a:t>
            </a:r>
            <a:endParaRPr lang="it-IT" sz="1800" b="0" dirty="0">
              <a:solidFill>
                <a:srgbClr val="FF0000"/>
              </a:solidFill>
              <a:latin typeface="Arial" charset="0"/>
              <a:ea typeface="ＭＳ Ｐゴシック" charset="0"/>
            </a:endParaRPr>
          </a:p>
        </p:txBody>
      </p:sp>
      <p:sp>
        <p:nvSpPr>
          <p:cNvPr id="36" name="Text Box 13"/>
          <p:cNvSpPr txBox="1">
            <a:spLocks noChangeArrowheads="1"/>
          </p:cNvSpPr>
          <p:nvPr/>
        </p:nvSpPr>
        <p:spPr bwMode="auto">
          <a:xfrm>
            <a:off x="273009" y="5821376"/>
            <a:ext cx="848368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300" dirty="0" smtClean="0">
                <a:latin typeface="Tahoma" panose="020B0604030504040204" pitchFamily="34" charset="0"/>
              </a:rPr>
              <a:t>Ozone layer: 15-30 km [O</a:t>
            </a:r>
            <a:r>
              <a:rPr lang="it-IT" altLang="en-US" sz="2300" baseline="-25000" dirty="0" smtClean="0">
                <a:latin typeface="Tahoma" panose="020B0604030504040204" pitchFamily="34" charset="0"/>
              </a:rPr>
              <a:t>3</a:t>
            </a:r>
            <a:r>
              <a:rPr lang="it-IT" altLang="en-US" sz="2300" dirty="0" smtClean="0">
                <a:latin typeface="Tahoma" panose="020B0604030504040204" pitchFamily="34" charset="0"/>
              </a:rPr>
              <a:t>]</a:t>
            </a:r>
            <a:r>
              <a:rPr lang="it-IT" altLang="en-US" sz="2300" baseline="-25000" dirty="0" smtClean="0">
                <a:latin typeface="Tahoma" panose="020B0604030504040204" pitchFamily="34" charset="0"/>
              </a:rPr>
              <a:t>max</a:t>
            </a:r>
            <a:r>
              <a:rPr lang="it-IT" altLang="en-US" sz="2300" dirty="0" smtClean="0">
                <a:latin typeface="Tahoma" panose="020B0604030504040204" pitchFamily="34" charset="0"/>
              </a:rPr>
              <a:t>= 5x10</a:t>
            </a:r>
            <a:r>
              <a:rPr lang="it-IT" altLang="en-US" sz="2300" baseline="30000" dirty="0" smtClean="0">
                <a:latin typeface="Tahoma" panose="020B0604030504040204" pitchFamily="34" charset="0"/>
              </a:rPr>
              <a:t>12 </a:t>
            </a:r>
            <a:r>
              <a:rPr lang="it-IT" altLang="en-US" sz="2300" dirty="0" smtClean="0">
                <a:latin typeface="Tahoma" panose="020B0604030504040204" pitchFamily="34" charset="0"/>
              </a:rPr>
              <a:t>molecule</a:t>
            </a:r>
            <a:r>
              <a:rPr lang="it-IT" altLang="en-US" sz="2300" dirty="0" smtClean="0">
                <a:latin typeface="Tahoma" panose="020B0604030504040204" pitchFamily="34" charset="0"/>
                <a:sym typeface="Symbol" panose="05050102010706020507" pitchFamily="18" charset="2"/>
              </a:rPr>
              <a:t></a:t>
            </a:r>
            <a:r>
              <a:rPr lang="it-IT" altLang="en-US" sz="2300" dirty="0" smtClean="0">
                <a:latin typeface="Tahoma" panose="020B0604030504040204" pitchFamily="34" charset="0"/>
              </a:rPr>
              <a:t>cm</a:t>
            </a:r>
            <a:r>
              <a:rPr lang="it-IT" altLang="en-US" sz="2300" baseline="30000" dirty="0" smtClean="0">
                <a:latin typeface="Tahoma" panose="020B0604030504040204" pitchFamily="34" charset="0"/>
              </a:rPr>
              <a:t>-3</a:t>
            </a:r>
          </a:p>
        </p:txBody>
      </p:sp>
      <p:sp>
        <p:nvSpPr>
          <p:cNvPr id="37" name="Text Box 13"/>
          <p:cNvSpPr txBox="1">
            <a:spLocks noChangeArrowheads="1"/>
          </p:cNvSpPr>
          <p:nvPr/>
        </p:nvSpPr>
        <p:spPr bwMode="auto">
          <a:xfrm>
            <a:off x="273009" y="6319463"/>
            <a:ext cx="848368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300" dirty="0" smtClean="0">
                <a:latin typeface="Tahoma" panose="020B0604030504040204" pitchFamily="34" charset="0"/>
              </a:rPr>
              <a:t>O</a:t>
            </a:r>
            <a:r>
              <a:rPr lang="it-IT" altLang="en-US" sz="2300" baseline="-25000" dirty="0" smtClean="0">
                <a:latin typeface="Tahoma" panose="020B0604030504040204" pitchFamily="34" charset="0"/>
              </a:rPr>
              <a:t>3</a:t>
            </a:r>
            <a:r>
              <a:rPr lang="it-IT" altLang="en-US" sz="2300" dirty="0" smtClean="0">
                <a:latin typeface="Tahoma" panose="020B0604030504040204" pitchFamily="34" charset="0"/>
              </a:rPr>
              <a:t> absorbs 97-99% of solar radiation in </a:t>
            </a:r>
            <a:r>
              <a:rPr lang="it-IT" altLang="en-US" sz="2300" dirty="0">
                <a:latin typeface="Tahoma" panose="020B0604030504040204" pitchFamily="34" charset="0"/>
              </a:rPr>
              <a:t>the </a:t>
            </a:r>
            <a:r>
              <a:rPr lang="it-IT" altLang="en-US" sz="2300" dirty="0" smtClean="0">
                <a:latin typeface="Tahoma" panose="020B0604030504040204" pitchFamily="34" charset="0"/>
              </a:rPr>
              <a:t>200-315 nm region </a:t>
            </a:r>
            <a:endParaRPr lang="it-IT" altLang="en-US" sz="2300" baseline="30000" dirty="0" smtClean="0">
              <a:latin typeface="Tahoma" panose="020B0604030504040204" pitchFamily="34" charset="0"/>
            </a:endParaRPr>
          </a:p>
        </p:txBody>
      </p:sp>
    </p:spTree>
    <p:extLst>
      <p:ext uri="{BB962C8B-B14F-4D97-AF65-F5344CB8AC3E}">
        <p14:creationId xmlns:p14="http://schemas.microsoft.com/office/powerpoint/2010/main" val="173840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5" name="Text Box 17"/>
          <p:cNvSpPr txBox="1">
            <a:spLocks noChangeArrowheads="1"/>
          </p:cNvSpPr>
          <p:nvPr/>
        </p:nvSpPr>
        <p:spPr bwMode="auto">
          <a:xfrm>
            <a:off x="489488" y="1059859"/>
            <a:ext cx="850582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b="0" dirty="0" smtClean="0">
                <a:latin typeface="Tahoma" panose="020B0604030504040204" pitchFamily="34" charset="0"/>
                <a:ea typeface="Tahoma" panose="020B0604030504040204" pitchFamily="34" charset="0"/>
                <a:cs typeface="Tahoma" panose="020B0604030504040204" pitchFamily="34" charset="0"/>
              </a:rPr>
              <a:t>A decrease of about 1</a:t>
            </a:r>
            <a:r>
              <a:rPr lang="it-IT" altLang="en-US" b="0" dirty="0">
                <a:latin typeface="Tahoma" panose="020B0604030504040204" pitchFamily="34" charset="0"/>
                <a:ea typeface="Tahoma" panose="020B0604030504040204" pitchFamily="34" charset="0"/>
                <a:cs typeface="Tahoma" panose="020B0604030504040204" pitchFamily="34" charset="0"/>
              </a:rPr>
              <a:t>% </a:t>
            </a:r>
            <a:r>
              <a:rPr lang="it-IT" altLang="en-US" b="0" dirty="0" smtClean="0">
                <a:latin typeface="Tahoma" panose="020B0604030504040204" pitchFamily="34" charset="0"/>
                <a:ea typeface="Tahoma" panose="020B0604030504040204" pitchFamily="34" charset="0"/>
                <a:cs typeface="Tahoma" panose="020B0604030504040204" pitchFamily="34" charset="0"/>
              </a:rPr>
              <a:t>in O</a:t>
            </a:r>
            <a:r>
              <a:rPr lang="it-IT" altLang="en-US" b="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b="0" dirty="0" smtClean="0">
                <a:latin typeface="Tahoma" panose="020B0604030504040204" pitchFamily="34" charset="0"/>
                <a:ea typeface="Tahoma" panose="020B0604030504040204" pitchFamily="34" charset="0"/>
                <a:cs typeface="Tahoma" panose="020B0604030504040204" pitchFamily="34" charset="0"/>
              </a:rPr>
              <a:t> can increase the amount of </a:t>
            </a:r>
            <a:r>
              <a:rPr lang="it-IT" altLang="en-US" b="1" dirty="0" smtClean="0">
                <a:latin typeface="Tahoma" panose="020B0604030504040204" pitchFamily="34" charset="0"/>
                <a:ea typeface="Tahoma" panose="020B0604030504040204" pitchFamily="34" charset="0"/>
                <a:cs typeface="Tahoma" panose="020B0604030504040204" pitchFamily="34" charset="0"/>
              </a:rPr>
              <a:t>UV-B</a:t>
            </a:r>
            <a:r>
              <a:rPr lang="it-IT" altLang="en-US" b="0" dirty="0" smtClean="0">
                <a:latin typeface="Tahoma" panose="020B0604030504040204" pitchFamily="34" charset="0"/>
                <a:ea typeface="Tahoma" panose="020B0604030504040204" pitchFamily="34" charset="0"/>
                <a:cs typeface="Tahoma" panose="020B0604030504040204" pitchFamily="34" charset="0"/>
              </a:rPr>
              <a:t> radiation at ground by </a:t>
            </a:r>
            <a:r>
              <a:rPr lang="it-IT" altLang="en-US" b="0" dirty="0">
                <a:latin typeface="Tahoma" panose="020B0604030504040204" pitchFamily="34" charset="0"/>
                <a:ea typeface="Tahoma" panose="020B0604030504040204" pitchFamily="34" charset="0"/>
                <a:cs typeface="Tahoma" panose="020B0604030504040204" pitchFamily="34" charset="0"/>
              </a:rPr>
              <a:t>2</a:t>
            </a:r>
            <a:r>
              <a:rPr lang="it-IT" altLang="en-US" b="0" dirty="0" smtClean="0">
                <a:latin typeface="Tahoma" panose="020B0604030504040204" pitchFamily="34" charset="0"/>
                <a:ea typeface="Tahoma" panose="020B0604030504040204" pitchFamily="34" charset="0"/>
                <a:cs typeface="Tahoma" panose="020B0604030504040204" pitchFamily="34" charset="0"/>
              </a:rPr>
              <a:t>%</a:t>
            </a:r>
            <a:endParaRPr lang="en-US" altLang="en-US" b="0" dirty="0">
              <a:latin typeface="Tahoma" panose="020B0604030504040204" pitchFamily="34" charset="0"/>
              <a:ea typeface="Tahoma" panose="020B0604030504040204" pitchFamily="34" charset="0"/>
              <a:cs typeface="Tahoma" panose="020B0604030504040204" pitchFamily="34" charset="0"/>
            </a:endParaRPr>
          </a:p>
        </p:txBody>
      </p:sp>
      <p:cxnSp>
        <p:nvCxnSpPr>
          <p:cNvPr id="8"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The Ozone layer depletion problem</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12" name="Text Box 16"/>
          <p:cNvSpPr txBox="1">
            <a:spLocks noChangeArrowheads="1"/>
          </p:cNvSpPr>
          <p:nvPr/>
        </p:nvSpPr>
        <p:spPr bwMode="auto">
          <a:xfrm>
            <a:off x="2722826" y="3308043"/>
            <a:ext cx="582903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UV- C and B radiation risks</a:t>
            </a:r>
            <a:endParaRPr lang="en-US" altLang="en-US"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Box 16"/>
          <p:cNvSpPr txBox="1">
            <a:spLocks noChangeArrowheads="1"/>
          </p:cNvSpPr>
          <p:nvPr/>
        </p:nvSpPr>
        <p:spPr bwMode="auto">
          <a:xfrm>
            <a:off x="1289030" y="3910449"/>
            <a:ext cx="6536228"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buFont typeface="Arial" panose="020B0604020202020204" pitchFamily="34" charset="0"/>
              <a:buChar char="•"/>
            </a:pPr>
            <a:r>
              <a:rPr lang="en-US" i="1" dirty="0" smtClean="0">
                <a:solidFill>
                  <a:srgbClr val="FF0000"/>
                </a:solidFill>
                <a:latin typeface="Tahoma" panose="020B0604030504040204" pitchFamily="34" charset="0"/>
                <a:ea typeface="Tahoma" panose="020B0604030504040204" pitchFamily="34" charset="0"/>
                <a:cs typeface="Tahoma" panose="020B0604030504040204" pitchFamily="34" charset="0"/>
              </a:rPr>
              <a:t>Humans:</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DNA damage, skin cancer, cataracts, suppressed immune </a:t>
            </a:r>
            <a:r>
              <a:rPr lang="en-US" dirty="0" smtClean="0">
                <a:latin typeface="Tahoma" panose="020B0604030504040204" pitchFamily="34" charset="0"/>
                <a:ea typeface="Tahoma" panose="020B0604030504040204" pitchFamily="34" charset="0"/>
                <a:cs typeface="Tahoma" panose="020B0604030504040204" pitchFamily="34" charset="0"/>
              </a:rPr>
              <a:t>system</a:t>
            </a: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i="1" dirty="0" smtClean="0">
                <a:solidFill>
                  <a:srgbClr val="FF0000"/>
                </a:solidFill>
                <a:latin typeface="Tahoma" panose="020B0604030504040204" pitchFamily="34" charset="0"/>
                <a:ea typeface="Tahoma" panose="020B0604030504040204" pitchFamily="34" charset="0"/>
                <a:cs typeface="Tahoma" panose="020B0604030504040204" pitchFamily="34" charset="0"/>
              </a:rPr>
              <a:t>plant </a:t>
            </a:r>
            <a:r>
              <a:rPr lang="en-US" i="1" dirty="0">
                <a:solidFill>
                  <a:srgbClr val="FF0000"/>
                </a:solidFill>
                <a:latin typeface="Tahoma" panose="020B0604030504040204" pitchFamily="34" charset="0"/>
                <a:ea typeface="Tahoma" panose="020B0604030504040204" pitchFamily="34" charset="0"/>
                <a:cs typeface="Tahoma" panose="020B0604030504040204" pitchFamily="34" charset="0"/>
              </a:rPr>
              <a:t>life </a:t>
            </a:r>
            <a:r>
              <a:rPr lang="en-US" dirty="0">
                <a:latin typeface="Tahoma" panose="020B0604030504040204" pitchFamily="34" charset="0"/>
                <a:ea typeface="Tahoma" panose="020B0604030504040204" pitchFamily="34" charset="0"/>
                <a:cs typeface="Tahoma" panose="020B0604030504040204" pitchFamily="34" charset="0"/>
              </a:rPr>
              <a:t>(photosynthesis)</a:t>
            </a:r>
          </a:p>
          <a:p>
            <a:pPr marL="342900" indent="-342900">
              <a:buFont typeface="Arial" panose="020B0604020202020204" pitchFamily="34" charset="0"/>
              <a:buChar char="•"/>
            </a:pPr>
            <a:r>
              <a:rPr lang="en-US" i="1" dirty="0">
                <a:solidFill>
                  <a:srgbClr val="FF0000"/>
                </a:solidFill>
                <a:latin typeface="Tahoma" panose="020B0604030504040204" pitchFamily="34" charset="0"/>
                <a:ea typeface="Tahoma" panose="020B0604030504040204" pitchFamily="34" charset="0"/>
                <a:cs typeface="Tahoma" panose="020B0604030504040204" pitchFamily="34" charset="0"/>
              </a:rPr>
              <a:t>single cell organisms</a:t>
            </a:r>
          </a:p>
          <a:p>
            <a:pPr marL="342900" indent="-342900">
              <a:buFont typeface="Arial" panose="020B0604020202020204" pitchFamily="34" charset="0"/>
              <a:buChar char="•"/>
            </a:pPr>
            <a:r>
              <a:rPr lang="en-US" i="1" dirty="0">
                <a:solidFill>
                  <a:srgbClr val="FF0000"/>
                </a:solidFill>
                <a:latin typeface="Tahoma" panose="020B0604030504040204" pitchFamily="34" charset="0"/>
                <a:ea typeface="Tahoma" panose="020B0604030504040204" pitchFamily="34" charset="0"/>
                <a:cs typeface="Tahoma" panose="020B0604030504040204" pitchFamily="34" charset="0"/>
              </a:rPr>
              <a:t>aquatic ecosystems </a:t>
            </a:r>
            <a:r>
              <a:rPr lang="en-US" dirty="0">
                <a:latin typeface="Tahoma" panose="020B0604030504040204" pitchFamily="34" charset="0"/>
                <a:ea typeface="Tahoma" panose="020B0604030504040204" pitchFamily="34" charset="0"/>
                <a:cs typeface="Tahoma" panose="020B0604030504040204" pitchFamily="34" charset="0"/>
              </a:rPr>
              <a:t>(</a:t>
            </a:r>
            <a:r>
              <a:rPr lang="en-US" dirty="0" err="1">
                <a:latin typeface="Tahoma" panose="020B0604030504040204" pitchFamily="34" charset="0"/>
                <a:ea typeface="Tahoma" panose="020B0604030504040204" pitchFamily="34" charset="0"/>
                <a:cs typeface="Tahoma" panose="020B0604030504040204" pitchFamily="34" charset="0"/>
              </a:rPr>
              <a:t>fitoplancton</a:t>
            </a:r>
            <a:r>
              <a:rPr lang="en-US" dirty="0">
                <a:latin typeface="Tahoma" panose="020B0604030504040204" pitchFamily="34" charset="0"/>
                <a:ea typeface="Tahoma" panose="020B0604030504040204" pitchFamily="34" charset="0"/>
                <a:cs typeface="Tahoma" panose="020B0604030504040204" pitchFamily="34" charset="0"/>
              </a:rPr>
              <a:t> production</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83071" y="2183951"/>
            <a:ext cx="8960929" cy="830997"/>
          </a:xfrm>
          <a:prstGeom prst="rect">
            <a:avLst/>
          </a:prstGeom>
        </p:spPr>
        <p:txBody>
          <a:bodyPr wrap="square">
            <a:spAutoFit/>
          </a:bodyPr>
          <a:lstStyle/>
          <a:p>
            <a:pPr algn="ctr"/>
            <a:r>
              <a:rPr lang="en-US" altLang="en-US" sz="2400" b="1" dirty="0" smtClean="0">
                <a:solidFill>
                  <a:srgbClr val="FF0000"/>
                </a:solidFill>
              </a:rPr>
              <a:t>Why </a:t>
            </a:r>
            <a:r>
              <a:rPr lang="en-US" altLang="en-US" sz="2400" b="1" dirty="0">
                <a:solidFill>
                  <a:srgbClr val="FF0000"/>
                </a:solidFill>
              </a:rPr>
              <a:t>do we care about filtering </a:t>
            </a:r>
            <a:r>
              <a:rPr lang="en-US" altLang="en-US" sz="2400" b="1" dirty="0" smtClean="0">
                <a:solidFill>
                  <a:srgbClr val="FF0000"/>
                </a:solidFill>
              </a:rPr>
              <a:t>UV </a:t>
            </a:r>
            <a:r>
              <a:rPr lang="en-US" altLang="en-US" sz="2400" b="1" dirty="0">
                <a:solidFill>
                  <a:srgbClr val="FF0000"/>
                </a:solidFill>
              </a:rPr>
              <a:t>light, and compromising the atmosphere’s ability to do so? </a:t>
            </a:r>
            <a:endParaRPr lang="en-US" sz="2400" b="1" dirty="0">
              <a:solidFill>
                <a:srgbClr val="FF0000"/>
              </a:solidFill>
            </a:endParaRPr>
          </a:p>
        </p:txBody>
      </p:sp>
    </p:spTree>
    <p:extLst>
      <p:ext uri="{BB962C8B-B14F-4D97-AF65-F5344CB8AC3E}">
        <p14:creationId xmlns:p14="http://schemas.microsoft.com/office/powerpoint/2010/main" val="1398203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bio-active uv radiation - overhea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87" y="1973293"/>
            <a:ext cx="4394090" cy="4569578"/>
          </a:xfrm>
          <a:noFill/>
        </p:spPr>
      </p:pic>
      <p:sp>
        <p:nvSpPr>
          <p:cNvPr id="8196" name="Text Box 4"/>
          <p:cNvSpPr txBox="1">
            <a:spLocks noChangeArrowheads="1"/>
          </p:cNvSpPr>
          <p:nvPr/>
        </p:nvSpPr>
        <p:spPr bwMode="auto">
          <a:xfrm>
            <a:off x="4331462" y="1432072"/>
            <a:ext cx="45147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altLang="en-US" sz="2000" b="1" dirty="0">
                <a:solidFill>
                  <a:srgbClr val="FF0000"/>
                </a:solidFill>
                <a:latin typeface="Symbol" panose="05050102010706020507" pitchFamily="18" charset="2"/>
                <a:ea typeface="Tahoma" panose="020B0604030504040204" pitchFamily="34" charset="0"/>
                <a:cs typeface="Tahoma" panose="020B0604030504040204" pitchFamily="34" charset="0"/>
              </a:rPr>
              <a:t>l</a:t>
            </a:r>
            <a:r>
              <a:rPr lang="en-US" alt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2000" dirty="0">
                <a:latin typeface="Tahoma" panose="020B0604030504040204" pitchFamily="34" charset="0"/>
                <a:ea typeface="Tahoma" panose="020B0604030504040204" pitchFamily="34" charset="0"/>
                <a:cs typeface="Tahoma" panose="020B0604030504040204" pitchFamily="34" charset="0"/>
              </a:rPr>
              <a:t>is the biological “damage” function as a function </a:t>
            </a:r>
            <a:r>
              <a:rPr lang="en-US" altLang="en-US" sz="2000" dirty="0" smtClean="0">
                <a:latin typeface="Tahoma" panose="020B0604030504040204" pitchFamily="34" charset="0"/>
                <a:ea typeface="Tahoma" panose="020B0604030504040204" pitchFamily="34" charset="0"/>
                <a:cs typeface="Tahoma" panose="020B0604030504040204" pitchFamily="34" charset="0"/>
              </a:rPr>
              <a:t>of </a:t>
            </a:r>
            <a:r>
              <a:rPr lang="en-US" altLang="en-US" sz="2000" dirty="0" smtClean="0">
                <a:latin typeface="Symbol" panose="05050102010706020507" pitchFamily="18" charset="2"/>
                <a:ea typeface="Tahoma" panose="020B0604030504040204" pitchFamily="34" charset="0"/>
                <a:cs typeface="Tahoma" panose="020B0604030504040204" pitchFamily="34" charset="0"/>
              </a:rPr>
              <a:t>l </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197" name="Text Box 5"/>
          <p:cNvSpPr txBox="1">
            <a:spLocks noChangeArrowheads="1"/>
          </p:cNvSpPr>
          <p:nvPr/>
        </p:nvSpPr>
        <p:spPr bwMode="auto">
          <a:xfrm>
            <a:off x="4272145" y="2074747"/>
            <a:ext cx="47551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000" dirty="0"/>
              <a:t> </a:t>
            </a:r>
            <a:r>
              <a:rPr lang="en-US" altLang="en-US" sz="2000" b="1" dirty="0">
                <a:solidFill>
                  <a:srgbClr val="FF0000"/>
                </a:solidFill>
              </a:rPr>
              <a:t>F(</a:t>
            </a:r>
            <a:r>
              <a:rPr lang="en-US" altLang="en-US" sz="2000" b="1" dirty="0">
                <a:solidFill>
                  <a:srgbClr val="FF0000"/>
                </a:solidFill>
                <a:latin typeface="Symbol" panose="05050102010706020507" pitchFamily="18" charset="2"/>
              </a:rPr>
              <a:t>l</a:t>
            </a:r>
            <a:r>
              <a:rPr lang="en-US" altLang="en-US" sz="2000" b="1" dirty="0">
                <a:solidFill>
                  <a:srgbClr val="FF0000"/>
                </a:solidFill>
              </a:rPr>
              <a:t>) </a:t>
            </a:r>
            <a:r>
              <a:rPr lang="en-US" altLang="en-US" sz="2000" dirty="0"/>
              <a:t>is the light that penetrates to ground level for two different column ozone levels: “normal” and “depleted.”</a:t>
            </a:r>
          </a:p>
        </p:txBody>
      </p:sp>
      <p:sp>
        <p:nvSpPr>
          <p:cNvPr id="8198" name="Text Box 6"/>
          <p:cNvSpPr txBox="1">
            <a:spLocks noChangeArrowheads="1"/>
          </p:cNvSpPr>
          <p:nvPr/>
        </p:nvSpPr>
        <p:spPr bwMode="auto">
          <a:xfrm>
            <a:off x="4232477" y="3088490"/>
            <a:ext cx="47506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000" dirty="0"/>
              <a:t>The product </a:t>
            </a:r>
            <a:r>
              <a:rPr lang="en-US" altLang="en-US" sz="2000" b="1" dirty="0">
                <a:solidFill>
                  <a:srgbClr val="FF0000"/>
                </a:solidFill>
              </a:rPr>
              <a:t>B(</a:t>
            </a:r>
            <a:r>
              <a:rPr lang="en-US" altLang="en-US" sz="2000" b="1" dirty="0">
                <a:solidFill>
                  <a:srgbClr val="FF0000"/>
                </a:solidFill>
                <a:latin typeface="Symbol" panose="05050102010706020507" pitchFamily="18" charset="2"/>
              </a:rPr>
              <a:t>l</a:t>
            </a:r>
            <a:r>
              <a:rPr lang="en-US" altLang="en-US" sz="2000" b="1" dirty="0">
                <a:solidFill>
                  <a:srgbClr val="FF0000"/>
                </a:solidFill>
              </a:rPr>
              <a:t>)F(</a:t>
            </a:r>
            <a:r>
              <a:rPr lang="en-US" altLang="en-US" sz="2000" b="1" dirty="0">
                <a:solidFill>
                  <a:srgbClr val="FF0000"/>
                </a:solidFill>
                <a:latin typeface="Symbol" panose="05050102010706020507" pitchFamily="18" charset="2"/>
              </a:rPr>
              <a:t>l</a:t>
            </a:r>
            <a:r>
              <a:rPr lang="en-US" altLang="en-US" sz="2000" b="1" dirty="0">
                <a:solidFill>
                  <a:srgbClr val="FF0000"/>
                </a:solidFill>
              </a:rPr>
              <a:t>)</a:t>
            </a:r>
            <a:r>
              <a:rPr lang="en-US" altLang="en-US" sz="2000" dirty="0"/>
              <a:t> gives an indication of the additional biological damage potentially caused by ozone depletion</a:t>
            </a:r>
          </a:p>
        </p:txBody>
      </p:sp>
      <p:sp>
        <p:nvSpPr>
          <p:cNvPr id="7" name="Text Box 17"/>
          <p:cNvSpPr txBox="1">
            <a:spLocks noChangeArrowheads="1"/>
          </p:cNvSpPr>
          <p:nvPr/>
        </p:nvSpPr>
        <p:spPr bwMode="auto">
          <a:xfrm>
            <a:off x="235133" y="666535"/>
            <a:ext cx="8796133"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it-IT" altLang="en-US" sz="22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a:t>
            </a:r>
            <a:r>
              <a:rPr lang="en-US" altLang="en-US" dirty="0" smtClean="0">
                <a:solidFill>
                  <a:srgbClr val="FF0000"/>
                </a:solidFill>
              </a:rPr>
              <a:t>effects </a:t>
            </a:r>
            <a:r>
              <a:rPr lang="en-US" altLang="en-US" dirty="0">
                <a:solidFill>
                  <a:srgbClr val="FF0000"/>
                </a:solidFill>
              </a:rPr>
              <a:t>of </a:t>
            </a:r>
            <a:r>
              <a:rPr lang="en-US" altLang="en-US" dirty="0" smtClean="0">
                <a:solidFill>
                  <a:srgbClr val="FF0000"/>
                </a:solidFill>
              </a:rPr>
              <a:t>O</a:t>
            </a:r>
            <a:r>
              <a:rPr lang="en-US" altLang="en-US" baseline="-25000" dirty="0" smtClean="0">
                <a:solidFill>
                  <a:srgbClr val="FF0000"/>
                </a:solidFill>
              </a:rPr>
              <a:t>3</a:t>
            </a:r>
            <a:r>
              <a:rPr lang="en-US" altLang="en-US" dirty="0" smtClean="0">
                <a:solidFill>
                  <a:srgbClr val="FF0000"/>
                </a:solidFill>
              </a:rPr>
              <a:t> </a:t>
            </a:r>
            <a:r>
              <a:rPr lang="en-US" altLang="en-US" dirty="0">
                <a:solidFill>
                  <a:srgbClr val="FF0000"/>
                </a:solidFill>
              </a:rPr>
              <a:t>depletion can be </a:t>
            </a:r>
            <a:r>
              <a:rPr lang="en-US" altLang="en-US" dirty="0" smtClean="0">
                <a:solidFill>
                  <a:srgbClr val="FF0000"/>
                </a:solidFill>
              </a:rPr>
              <a:t>roughly estimated </a:t>
            </a:r>
            <a:r>
              <a:rPr lang="en-US" altLang="en-US" dirty="0">
                <a:solidFill>
                  <a:srgbClr val="FF0000"/>
                </a:solidFill>
              </a:rPr>
              <a:t>by using the product of the DNA “action spectrum</a:t>
            </a:r>
            <a:r>
              <a:rPr lang="en-US" altLang="en-US" dirty="0" smtClean="0">
                <a:solidFill>
                  <a:srgbClr val="FF0000"/>
                </a:solidFill>
              </a:rPr>
              <a:t>” </a:t>
            </a:r>
            <a:r>
              <a:rPr lang="en-US" alt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altLang="en-US" b="1" dirty="0" smtClean="0">
                <a:solidFill>
                  <a:srgbClr val="FF0000"/>
                </a:solidFill>
                <a:latin typeface="Symbol" panose="05050102010706020507" pitchFamily="18" charset="2"/>
                <a:ea typeface="Tahoma" panose="020B0604030504040204" pitchFamily="34" charset="0"/>
                <a:cs typeface="Tahoma" panose="020B0604030504040204" pitchFamily="34" charset="0"/>
              </a:rPr>
              <a:t>l</a:t>
            </a:r>
            <a:r>
              <a:rPr lang="en-US" alt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smtClean="0">
                <a:solidFill>
                  <a:srgbClr val="FF0000"/>
                </a:solidFill>
              </a:rPr>
              <a:t>and </a:t>
            </a:r>
            <a:r>
              <a:rPr lang="en-US" altLang="en-US" dirty="0">
                <a:solidFill>
                  <a:srgbClr val="FF0000"/>
                </a:solidFill>
              </a:rPr>
              <a:t>the ground-level </a:t>
            </a:r>
            <a:r>
              <a:rPr lang="en-US" altLang="en-US" dirty="0" smtClean="0">
                <a:solidFill>
                  <a:srgbClr val="FF0000"/>
                </a:solidFill>
              </a:rPr>
              <a:t>spectrum </a:t>
            </a:r>
            <a:r>
              <a:rPr lang="en-US" altLang="en-US" sz="2200" b="1" dirty="0">
                <a:solidFill>
                  <a:srgbClr val="FF0000"/>
                </a:solidFill>
              </a:rPr>
              <a:t>F(</a:t>
            </a:r>
            <a:r>
              <a:rPr lang="en-US" altLang="en-US" sz="2200" b="1" dirty="0">
                <a:solidFill>
                  <a:srgbClr val="FF0000"/>
                </a:solidFill>
                <a:latin typeface="Symbol" panose="05050102010706020507" pitchFamily="18" charset="2"/>
              </a:rPr>
              <a:t>l</a:t>
            </a:r>
            <a:r>
              <a:rPr lang="en-US" altLang="en-US" sz="2200" b="1" dirty="0">
                <a:solidFill>
                  <a:srgbClr val="FF0000"/>
                </a:solidFill>
              </a:rPr>
              <a:t>) </a:t>
            </a:r>
            <a:endParaRPr lang="en-US" altLang="en-US" sz="22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Connettore diritto 9"/>
          <p:cNvCxnSpPr/>
          <p:nvPr/>
        </p:nvCxnSpPr>
        <p:spPr>
          <a:xfrm>
            <a:off x="235133" y="59557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itolo 4"/>
          <p:cNvSpPr txBox="1">
            <a:spLocks/>
          </p:cNvSpPr>
          <p:nvPr/>
        </p:nvSpPr>
        <p:spPr bwMode="auto">
          <a:xfrm>
            <a:off x="-59634" y="-3968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Health effects of Ozone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3" name="Rectangle 2"/>
          <p:cNvSpPr/>
          <p:nvPr/>
        </p:nvSpPr>
        <p:spPr>
          <a:xfrm>
            <a:off x="4274241" y="4388844"/>
            <a:ext cx="4572000" cy="1107996"/>
          </a:xfrm>
          <a:prstGeom prst="rect">
            <a:avLst/>
          </a:prstGeom>
        </p:spPr>
        <p:txBody>
          <a:bodyPr>
            <a:spAutoFit/>
          </a:bodyPr>
          <a:lstStyle/>
          <a:p>
            <a:r>
              <a:rPr lang="en-US" sz="2200" b="1" dirty="0">
                <a:solidFill>
                  <a:srgbClr val="FF0000"/>
                </a:solidFill>
              </a:rPr>
              <a:t>UV-C: </a:t>
            </a:r>
            <a:r>
              <a:rPr lang="en-US" sz="2200" dirty="0">
                <a:solidFill>
                  <a:srgbClr val="0000FF"/>
                </a:solidFill>
              </a:rPr>
              <a:t>most damaging region, but most strongly absorbed by O</a:t>
            </a:r>
            <a:r>
              <a:rPr lang="en-US" sz="2200" baseline="-25000" dirty="0">
                <a:solidFill>
                  <a:srgbClr val="0000FF"/>
                </a:solidFill>
              </a:rPr>
              <a:t>3</a:t>
            </a:r>
            <a:r>
              <a:rPr lang="en-US" sz="2200" dirty="0">
                <a:solidFill>
                  <a:srgbClr val="0000FF"/>
                </a:solidFill>
              </a:rPr>
              <a:t>. Not affected by ozone </a:t>
            </a:r>
            <a:r>
              <a:rPr lang="en-US" sz="2200" dirty="0" smtClean="0">
                <a:solidFill>
                  <a:srgbClr val="0000FF"/>
                </a:solidFill>
              </a:rPr>
              <a:t>depletion</a:t>
            </a:r>
            <a:endParaRPr lang="en-US" sz="2200" dirty="0">
              <a:solidFill>
                <a:srgbClr val="0000FF"/>
              </a:solidFill>
            </a:endParaRPr>
          </a:p>
        </p:txBody>
      </p:sp>
      <p:sp>
        <p:nvSpPr>
          <p:cNvPr id="4" name="Rectangle 3"/>
          <p:cNvSpPr/>
          <p:nvPr/>
        </p:nvSpPr>
        <p:spPr>
          <a:xfrm>
            <a:off x="4232477" y="5425672"/>
            <a:ext cx="4572000" cy="1446550"/>
          </a:xfrm>
          <a:prstGeom prst="rect">
            <a:avLst/>
          </a:prstGeom>
        </p:spPr>
        <p:txBody>
          <a:bodyPr>
            <a:spAutoFit/>
          </a:bodyPr>
          <a:lstStyle/>
          <a:p>
            <a:r>
              <a:rPr lang="en-US" sz="2200" b="1" dirty="0">
                <a:solidFill>
                  <a:srgbClr val="FF0000"/>
                </a:solidFill>
              </a:rPr>
              <a:t>UV-B: </a:t>
            </a:r>
            <a:r>
              <a:rPr lang="en-US" sz="2200" dirty="0" smtClean="0">
                <a:solidFill>
                  <a:srgbClr val="0000FF"/>
                </a:solidFill>
              </a:rPr>
              <a:t>region </a:t>
            </a:r>
            <a:r>
              <a:rPr lang="en-US" sz="2200" dirty="0">
                <a:solidFill>
                  <a:srgbClr val="0000FF"/>
                </a:solidFill>
              </a:rPr>
              <a:t>with the greatest overlap between </a:t>
            </a:r>
            <a:r>
              <a:rPr lang="en-US" sz="2200" dirty="0" smtClean="0">
                <a:solidFill>
                  <a:srgbClr val="0000FF"/>
                </a:solidFill>
              </a:rPr>
              <a:t>F(</a:t>
            </a:r>
            <a:r>
              <a:rPr lang="en-US" sz="2200" dirty="0" smtClean="0">
                <a:solidFill>
                  <a:srgbClr val="0000FF"/>
                </a:solidFill>
                <a:latin typeface="Symbol" panose="05050102010706020507" pitchFamily="18" charset="2"/>
              </a:rPr>
              <a:t>l</a:t>
            </a:r>
            <a:r>
              <a:rPr lang="en-US" sz="2200" dirty="0" smtClean="0">
                <a:solidFill>
                  <a:srgbClr val="0000FF"/>
                </a:solidFill>
              </a:rPr>
              <a:t>) and B(</a:t>
            </a:r>
            <a:r>
              <a:rPr lang="en-US" sz="2200" dirty="0" smtClean="0">
                <a:solidFill>
                  <a:srgbClr val="0000FF"/>
                </a:solidFill>
                <a:latin typeface="Symbol" panose="05050102010706020507" pitchFamily="18" charset="2"/>
              </a:rPr>
              <a:t>l</a:t>
            </a:r>
            <a:r>
              <a:rPr lang="en-US" sz="2200" dirty="0" smtClean="0">
                <a:solidFill>
                  <a:srgbClr val="0000FF"/>
                </a:solidFill>
              </a:rPr>
              <a:t>). It is most </a:t>
            </a:r>
            <a:r>
              <a:rPr lang="en-US" sz="2200" dirty="0">
                <a:solidFill>
                  <a:srgbClr val="0000FF"/>
                </a:solidFill>
              </a:rPr>
              <a:t>strongly affected by </a:t>
            </a:r>
            <a:r>
              <a:rPr lang="en-US" sz="2200" dirty="0" smtClean="0">
                <a:solidFill>
                  <a:srgbClr val="0000FF"/>
                </a:solidFill>
              </a:rPr>
              <a:t>O</a:t>
            </a:r>
            <a:r>
              <a:rPr lang="en-US" sz="2200" baseline="-25000" dirty="0" smtClean="0">
                <a:solidFill>
                  <a:srgbClr val="0000FF"/>
                </a:solidFill>
              </a:rPr>
              <a:t>3</a:t>
            </a:r>
            <a:r>
              <a:rPr lang="en-US" sz="2200" dirty="0" smtClean="0">
                <a:solidFill>
                  <a:srgbClr val="0000FF"/>
                </a:solidFill>
              </a:rPr>
              <a:t> depletion</a:t>
            </a:r>
            <a:endParaRPr lang="en-US" sz="2200" dirty="0">
              <a:solidFill>
                <a:srgbClr val="0000FF"/>
              </a:solidFill>
            </a:endParaRPr>
          </a:p>
        </p:txBody>
      </p:sp>
      <p:grpSp>
        <p:nvGrpSpPr>
          <p:cNvPr id="10" name="Group 9"/>
          <p:cNvGrpSpPr/>
          <p:nvPr/>
        </p:nvGrpSpPr>
        <p:grpSpPr>
          <a:xfrm>
            <a:off x="116958" y="2498393"/>
            <a:ext cx="2477386" cy="3519634"/>
            <a:chOff x="116958" y="2498393"/>
            <a:chExt cx="2477386" cy="3519634"/>
          </a:xfrm>
        </p:grpSpPr>
        <p:sp>
          <p:nvSpPr>
            <p:cNvPr id="2" name="Rectangle 1"/>
            <p:cNvSpPr/>
            <p:nvPr/>
          </p:nvSpPr>
          <p:spPr>
            <a:xfrm rot="16200000">
              <a:off x="-14264" y="2801688"/>
              <a:ext cx="740908" cy="369332"/>
            </a:xfrm>
            <a:prstGeom prst="rect">
              <a:avLst/>
            </a:prstGeom>
          </p:spPr>
          <p:txBody>
            <a:bodyPr wrap="none">
              <a:spAutoFit/>
            </a:bodyPr>
            <a:lstStyle/>
            <a:p>
              <a:pPr>
                <a:defRPr/>
              </a:pPr>
              <a:r>
                <a:rPr lang="en-US" b="1" dirty="0" smtClean="0">
                  <a:ea typeface="ＭＳ Ｐゴシック" charset="0"/>
                  <a:cs typeface="Arial" panose="020B0604020202020204" pitchFamily="34" charset="0"/>
                </a:rPr>
                <a:t>UV-C</a:t>
              </a:r>
              <a:endParaRPr lang="en-US" b="1" dirty="0">
                <a:ea typeface="ＭＳ Ｐゴシック" charset="0"/>
                <a:cs typeface="Arial" panose="020B0604020202020204" pitchFamily="34" charset="0"/>
              </a:endParaRPr>
            </a:p>
          </p:txBody>
        </p:sp>
        <p:sp>
          <p:nvSpPr>
            <p:cNvPr id="5" name="Rectangle 4"/>
            <p:cNvSpPr/>
            <p:nvPr/>
          </p:nvSpPr>
          <p:spPr bwMode="auto">
            <a:xfrm>
              <a:off x="116958" y="2498650"/>
              <a:ext cx="478465" cy="3519377"/>
            </a:xfrm>
            <a:prstGeom prst="rect">
              <a:avLst/>
            </a:prstGeom>
            <a:solidFill>
              <a:srgbClr val="9900FF">
                <a:alpha val="30196"/>
              </a:srgbClr>
            </a:solidFill>
            <a:ln w="9525" cap="flat" cmpd="sng" algn="ctr">
              <a:solidFill>
                <a:srgbClr val="99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rot="16200000">
              <a:off x="691331" y="2903824"/>
              <a:ext cx="747320" cy="369332"/>
            </a:xfrm>
            <a:prstGeom prst="rect">
              <a:avLst/>
            </a:prstGeom>
          </p:spPr>
          <p:txBody>
            <a:bodyPr wrap="none">
              <a:spAutoFit/>
            </a:bodyPr>
            <a:lstStyle/>
            <a:p>
              <a:pPr>
                <a:defRPr/>
              </a:pPr>
              <a:r>
                <a:rPr lang="it-IT" b="1" dirty="0" smtClean="0">
                  <a:ea typeface="ＭＳ Ｐゴシック" charset="0"/>
                  <a:cs typeface="Arial" panose="020B0604020202020204" pitchFamily="34" charset="0"/>
                </a:rPr>
                <a:t>UV-B</a:t>
              </a:r>
              <a:endParaRPr lang="en-US" b="1" dirty="0">
                <a:ea typeface="ＭＳ Ｐゴシック" charset="0"/>
                <a:cs typeface="Arial" panose="020B0604020202020204" pitchFamily="34" charset="0"/>
              </a:endParaRPr>
            </a:p>
          </p:txBody>
        </p:sp>
        <p:sp>
          <p:nvSpPr>
            <p:cNvPr id="14" name="Rectangle 13"/>
            <p:cNvSpPr/>
            <p:nvPr/>
          </p:nvSpPr>
          <p:spPr bwMode="auto">
            <a:xfrm>
              <a:off x="635091" y="2498393"/>
              <a:ext cx="1959253" cy="3519377"/>
            </a:xfrm>
            <a:prstGeom prst="rect">
              <a:avLst/>
            </a:prstGeom>
            <a:solidFill>
              <a:srgbClr val="CC99FF">
                <a:alpha val="29804"/>
              </a:srgbClr>
            </a:solidFill>
            <a:ln w="9525" cap="flat" cmpd="sng" algn="ctr">
              <a:solidFill>
                <a:srgbClr val="99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949523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diritto 9"/>
          <p:cNvCxnSpPr/>
          <p:nvPr/>
        </p:nvCxnSpPr>
        <p:spPr>
          <a:xfrm>
            <a:off x="235133" y="59557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itolo 4"/>
          <p:cNvSpPr txBox="1">
            <a:spLocks/>
          </p:cNvSpPr>
          <p:nvPr/>
        </p:nvSpPr>
        <p:spPr bwMode="auto">
          <a:xfrm>
            <a:off x="-59634" y="-3968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Dobson unit for O</a:t>
            </a:r>
            <a:r>
              <a:rPr lang="it-IT" altLang="en-US" sz="3400" baseline="-25000" dirty="0" smtClean="0">
                <a:solidFill>
                  <a:srgbClr val="3333FF"/>
                </a:solidFill>
                <a:latin typeface="Tahoma" panose="020B0604030504040204" pitchFamily="34" charset="0"/>
                <a:cs typeface="Tahoma" panose="020B0604030504040204" pitchFamily="34" charset="0"/>
              </a:rPr>
              <a:t>3</a:t>
            </a:r>
            <a:r>
              <a:rPr lang="it-IT" altLang="en-US" sz="3400" dirty="0" smtClean="0">
                <a:solidFill>
                  <a:srgbClr val="3333FF"/>
                </a:solidFill>
                <a:latin typeface="Tahoma" panose="020B0604030504040204" pitchFamily="34" charset="0"/>
                <a:cs typeface="Tahoma" panose="020B0604030504040204" pitchFamily="34" charset="0"/>
              </a:rPr>
              <a:t> column abundance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10" name="TextBox 9"/>
          <p:cNvSpPr txBox="1"/>
          <p:nvPr/>
        </p:nvSpPr>
        <p:spPr>
          <a:xfrm>
            <a:off x="5617029" y="1110343"/>
            <a:ext cx="3526971" cy="1938992"/>
          </a:xfrm>
          <a:prstGeom prst="rect">
            <a:avLst/>
          </a:prstGeom>
          <a:noFill/>
        </p:spPr>
        <p:txBody>
          <a:bodyPr wrap="square" rtlCol="0">
            <a:spAutoFit/>
          </a:bodyPr>
          <a:lstStyle/>
          <a:p>
            <a:pPr eaLnBrk="1" hangingPunct="1"/>
            <a:r>
              <a:rPr lang="it-IT" altLang="en-US" sz="2400" dirty="0"/>
              <a:t>O</a:t>
            </a:r>
            <a:r>
              <a:rPr lang="it-IT" altLang="en-US" sz="2400" baseline="-25000" dirty="0"/>
              <a:t>3</a:t>
            </a:r>
            <a:r>
              <a:rPr lang="it-IT" altLang="en-US" sz="2400" dirty="0"/>
              <a:t> in a vertical column of air (from ground to TOA) is </a:t>
            </a:r>
            <a:r>
              <a:rPr lang="it-IT" altLang="en-US" sz="2400" dirty="0" smtClean="0"/>
              <a:t>compressed in </a:t>
            </a:r>
            <a:r>
              <a:rPr lang="it-IT" altLang="en-US" sz="2400" dirty="0">
                <a:solidFill>
                  <a:srgbClr val="FF0000"/>
                </a:solidFill>
              </a:rPr>
              <a:t>a single layer at </a:t>
            </a:r>
            <a:r>
              <a:rPr lang="it-IT" altLang="en-US" sz="2400" dirty="0" smtClean="0">
                <a:solidFill>
                  <a:srgbClr val="FF0000"/>
                </a:solidFill>
              </a:rPr>
              <a:t>273 K </a:t>
            </a:r>
            <a:r>
              <a:rPr lang="it-IT" altLang="en-US" sz="2400" dirty="0">
                <a:solidFill>
                  <a:srgbClr val="FF0000"/>
                </a:solidFill>
              </a:rPr>
              <a:t>and 1 atm </a:t>
            </a:r>
            <a:r>
              <a:rPr lang="it-IT" altLang="en-US" sz="2400" dirty="0" smtClean="0">
                <a:solidFill>
                  <a:srgbClr val="FF0000"/>
                </a:solidFill>
              </a:rPr>
              <a:t>pressure</a:t>
            </a:r>
          </a:p>
        </p:txBody>
      </p:sp>
      <p:grpSp>
        <p:nvGrpSpPr>
          <p:cNvPr id="12" name="Group 11"/>
          <p:cNvGrpSpPr/>
          <p:nvPr/>
        </p:nvGrpSpPr>
        <p:grpSpPr>
          <a:xfrm>
            <a:off x="235133" y="825392"/>
            <a:ext cx="5166610" cy="3994802"/>
            <a:chOff x="235133" y="825392"/>
            <a:chExt cx="5166610" cy="399480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3" y="825392"/>
              <a:ext cx="5166610" cy="3994802"/>
            </a:xfrm>
            <a:prstGeom prst="rect">
              <a:avLst/>
            </a:prstGeom>
          </p:spPr>
        </p:pic>
        <p:sp>
          <p:nvSpPr>
            <p:cNvPr id="11" name="Rectangle 10"/>
            <p:cNvSpPr/>
            <p:nvPr/>
          </p:nvSpPr>
          <p:spPr bwMode="auto">
            <a:xfrm>
              <a:off x="3161211" y="3344091"/>
              <a:ext cx="2233749" cy="13324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
        <p:nvSpPr>
          <p:cNvPr id="17" name="TextBox 16"/>
          <p:cNvSpPr txBox="1"/>
          <p:nvPr/>
        </p:nvSpPr>
        <p:spPr>
          <a:xfrm>
            <a:off x="3039292" y="3553212"/>
            <a:ext cx="5974079" cy="3046988"/>
          </a:xfrm>
          <a:prstGeom prst="rect">
            <a:avLst/>
          </a:prstGeom>
          <a:noFill/>
        </p:spPr>
        <p:txBody>
          <a:bodyPr wrap="square" rtlCol="0">
            <a:spAutoFit/>
          </a:bodyPr>
          <a:lstStyle/>
          <a:p>
            <a:pPr eaLnBrk="1" hangingPunct="1"/>
            <a:r>
              <a:rPr lang="it-IT" altLang="en-US" sz="2400" dirty="0" smtClean="0"/>
              <a:t>The </a:t>
            </a:r>
            <a:r>
              <a:rPr lang="it-IT" altLang="en-US" sz="2400" dirty="0"/>
              <a:t>thickness of the </a:t>
            </a:r>
            <a:r>
              <a:rPr lang="it-IT" altLang="en-US" sz="2400" dirty="0" smtClean="0"/>
              <a:t>layer (measured </a:t>
            </a:r>
            <a:r>
              <a:rPr lang="it-IT" altLang="en-US" sz="2400" dirty="0"/>
              <a:t>in 1/100 </a:t>
            </a:r>
            <a:r>
              <a:rPr lang="it-IT" altLang="en-US" sz="2400" dirty="0" smtClean="0"/>
              <a:t>mm) </a:t>
            </a:r>
            <a:r>
              <a:rPr lang="it-IT" altLang="en-US" sz="2400" dirty="0"/>
              <a:t>is the column abundance of O</a:t>
            </a:r>
            <a:r>
              <a:rPr lang="it-IT" altLang="en-US" sz="2400" baseline="-25000" dirty="0"/>
              <a:t>3</a:t>
            </a:r>
            <a:r>
              <a:rPr lang="it-IT" altLang="en-US" sz="2400" dirty="0"/>
              <a:t> in </a:t>
            </a:r>
            <a:r>
              <a:rPr lang="it-IT" altLang="en-US" sz="2400" dirty="0" smtClean="0"/>
              <a:t>DU</a:t>
            </a:r>
          </a:p>
          <a:p>
            <a:pPr eaLnBrk="1" hangingPunct="1"/>
            <a:endParaRPr lang="it-IT" altLang="en-US" sz="2400" dirty="0"/>
          </a:p>
          <a:p>
            <a:pPr eaLnBrk="1" hangingPunct="1"/>
            <a:r>
              <a:rPr lang="it-IT" altLang="en-US" sz="2400" dirty="0" smtClean="0"/>
              <a:t>e.g. a thickness of 3mm = 300 DU (a normal value for O</a:t>
            </a:r>
            <a:r>
              <a:rPr lang="it-IT" altLang="en-US" sz="2400" baseline="-25000" dirty="0" smtClean="0"/>
              <a:t>3</a:t>
            </a:r>
            <a:r>
              <a:rPr lang="it-IT" altLang="en-US" sz="2400" dirty="0" smtClean="0"/>
              <a:t> in the atmosphere)</a:t>
            </a:r>
          </a:p>
          <a:p>
            <a:pPr eaLnBrk="1" hangingPunct="1"/>
            <a:endParaRPr lang="it-IT" altLang="en-US" sz="2400" dirty="0" smtClean="0"/>
          </a:p>
          <a:p>
            <a:pPr eaLnBrk="1" hangingPunct="1"/>
            <a:r>
              <a:rPr lang="it-IT" altLang="en-US" sz="2400" dirty="0" smtClean="0"/>
              <a:t>1DU = 2.69x10</a:t>
            </a:r>
            <a:r>
              <a:rPr lang="it-IT" altLang="en-US" sz="2400" baseline="30000" dirty="0" smtClean="0"/>
              <a:t>16</a:t>
            </a:r>
            <a:r>
              <a:rPr lang="it-IT" altLang="en-US" sz="2400" dirty="0" smtClean="0"/>
              <a:t> </a:t>
            </a:r>
            <a:r>
              <a:rPr lang="it-IT" altLang="en-US" sz="2400" dirty="0"/>
              <a:t>O</a:t>
            </a:r>
            <a:r>
              <a:rPr lang="it-IT" altLang="en-US" sz="2400" baseline="-25000" dirty="0"/>
              <a:t>3</a:t>
            </a:r>
            <a:r>
              <a:rPr lang="it-IT" altLang="en-US" sz="2400" dirty="0"/>
              <a:t> </a:t>
            </a:r>
            <a:r>
              <a:rPr lang="it-IT" altLang="en-US" sz="2400" dirty="0" smtClean="0"/>
              <a:t>molecules/cm</a:t>
            </a:r>
            <a:r>
              <a:rPr lang="it-IT" altLang="en-US" sz="2400" baseline="30000" dirty="0" smtClean="0"/>
              <a:t>2</a:t>
            </a:r>
            <a:endParaRPr lang="it-IT" altLang="en-US" sz="2400" baseline="30000" dirty="0"/>
          </a:p>
        </p:txBody>
      </p:sp>
    </p:spTree>
    <p:extLst>
      <p:ext uri="{BB962C8B-B14F-4D97-AF65-F5344CB8AC3E}">
        <p14:creationId xmlns:p14="http://schemas.microsoft.com/office/powerpoint/2010/main" val="3636755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13"/>
          <p:cNvSpPr txBox="1">
            <a:spLocks noChangeArrowheads="1"/>
          </p:cNvSpPr>
          <p:nvPr/>
        </p:nvSpPr>
        <p:spPr bwMode="auto">
          <a:xfrm>
            <a:off x="119063" y="701916"/>
            <a:ext cx="577633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200" dirty="0">
                <a:latin typeface="Tahoma" panose="020B0604030504040204" pitchFamily="34" charset="0"/>
                <a:ea typeface="Tahoma" panose="020B0604030504040204" pitchFamily="34" charset="0"/>
                <a:cs typeface="Tahoma" panose="020B0604030504040204" pitchFamily="34" charset="0"/>
              </a:rPr>
              <a:t>Complex photochemistry leading to </a:t>
            </a:r>
            <a:r>
              <a:rPr lang="en-GB" alt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O and O</a:t>
            </a:r>
            <a:r>
              <a:rPr lang="en-GB" altLang="en-US"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GB" alt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altLang="en-US" sz="2200" dirty="0">
                <a:latin typeface="Tahoma" panose="020B0604030504040204" pitchFamily="34" charset="0"/>
                <a:ea typeface="Tahoma" panose="020B0604030504040204" pitchFamily="34" charset="0"/>
                <a:cs typeface="Tahoma" panose="020B0604030504040204" pitchFamily="34" charset="0"/>
              </a:rPr>
              <a:t>in both </a:t>
            </a:r>
            <a:r>
              <a:rPr lang="en-GB" alt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ground</a:t>
            </a:r>
            <a:r>
              <a:rPr lang="en-GB" altLang="en-US" sz="2200" dirty="0">
                <a:latin typeface="Tahoma" panose="020B0604030504040204" pitchFamily="34" charset="0"/>
                <a:ea typeface="Tahoma" panose="020B0604030504040204" pitchFamily="34" charset="0"/>
                <a:cs typeface="Tahoma" panose="020B0604030504040204" pitchFamily="34" charset="0"/>
              </a:rPr>
              <a:t> and </a:t>
            </a:r>
            <a:r>
              <a:rPr lang="en-GB" alt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excited </a:t>
            </a:r>
            <a:r>
              <a:rPr lang="en-GB"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states</a:t>
            </a:r>
          </a:p>
          <a:p>
            <a:pPr>
              <a:spcBef>
                <a:spcPct val="0"/>
              </a:spcBef>
            </a:pPr>
            <a:r>
              <a:rPr lang="en-GB" altLang="en-US" sz="2200" dirty="0" smtClean="0">
                <a:latin typeface="Tahoma" panose="020B0604030504040204" pitchFamily="34" charset="0"/>
                <a:ea typeface="Tahoma" panose="020B0604030504040204" pitchFamily="34" charset="0"/>
                <a:cs typeface="Tahoma" panose="020B0604030504040204" pitchFamily="34" charset="0"/>
              </a:rPr>
              <a:t>All (allowed) excited electronic transitions lead to </a:t>
            </a:r>
            <a:r>
              <a:rPr lang="en-GB"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en-GB" alt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en-GB"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above its lowest dissociation threshold</a:t>
            </a:r>
          </a:p>
        </p:txBody>
      </p:sp>
      <p:cxnSp>
        <p:nvCxnSpPr>
          <p:cNvPr id="18" name="Connettore diritto 9"/>
          <p:cNvCxnSpPr/>
          <p:nvPr/>
        </p:nvCxnSpPr>
        <p:spPr>
          <a:xfrm>
            <a:off x="413830" y="569722"/>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itolo 4"/>
          <p:cNvSpPr txBox="1">
            <a:spLocks/>
          </p:cNvSpPr>
          <p:nvPr/>
        </p:nvSpPr>
        <p:spPr bwMode="auto">
          <a:xfrm>
            <a:off x="119063" y="-6854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Photolysis of Ozone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21" name="Text Box 5"/>
          <p:cNvSpPr txBox="1">
            <a:spLocks noChangeArrowheads="1"/>
          </p:cNvSpPr>
          <p:nvPr/>
        </p:nvSpPr>
        <p:spPr bwMode="auto">
          <a:xfrm>
            <a:off x="374132" y="5018941"/>
            <a:ext cx="5487104"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i="1" dirty="0" smtClean="0">
                <a:latin typeface="Tahoma" panose="020B0604030504040204" pitchFamily="34" charset="0"/>
                <a:ea typeface="Tahoma" panose="020B0604030504040204" pitchFamily="34" charset="0"/>
                <a:cs typeface="Tahoma" panose="020B0604030504040204" pitchFamily="34" charset="0"/>
              </a:rPr>
              <a:t>h</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30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P)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(X</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1180 nm</a:t>
            </a:r>
          </a:p>
          <a:p>
            <a:pPr>
              <a:defRPr/>
            </a:pP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O(</a:t>
            </a:r>
            <a:r>
              <a:rPr lang="it-IT" sz="2200" baseline="30000" dirty="0">
                <a:latin typeface="Tahoma" panose="020B0604030504040204" pitchFamily="34" charset="0"/>
                <a:ea typeface="Tahoma" panose="020B0604030504040204" pitchFamily="34" charset="0"/>
                <a:cs typeface="Tahoma" panose="020B0604030504040204" pitchFamily="34" charset="0"/>
              </a:rPr>
              <a:t>3</a:t>
            </a:r>
            <a:r>
              <a:rPr lang="it-IT" sz="2200" dirty="0">
                <a:latin typeface="Tahoma" panose="020B0604030504040204" pitchFamily="34" charset="0"/>
                <a:ea typeface="Tahoma" panose="020B0604030504040204" pitchFamily="34" charset="0"/>
                <a:cs typeface="Tahoma" panose="020B0604030504040204" pitchFamily="34" charset="0"/>
              </a:rPr>
              <a:t>P) +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(a</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a:t>
            </a:r>
            <a:r>
              <a:rPr lang="it-IT" sz="2200" dirty="0" smtClean="0">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D</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612 nm</a:t>
            </a:r>
          </a:p>
          <a:p>
            <a:pPr>
              <a:defRPr/>
            </a:pPr>
            <a:r>
              <a:rPr lang="it-IT" sz="2200" dirty="0">
                <a:latin typeface="Tahoma" panose="020B0604030504040204" pitchFamily="34" charset="0"/>
                <a:ea typeface="Tahoma" panose="020B0604030504040204" pitchFamily="34" charset="0"/>
                <a:cs typeface="Tahoma" panose="020B0604030504040204" pitchFamily="34" charset="0"/>
                <a:sym typeface="Symbol"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sz="2200" dirty="0" smtClean="0">
                <a:latin typeface="Tahoma" panose="020B0604030504040204" pitchFamily="34" charset="0"/>
                <a:ea typeface="Tahoma" panose="020B0604030504040204" pitchFamily="34" charset="0"/>
                <a:cs typeface="Tahoma" panose="020B0604030504040204" pitchFamily="34" charset="0"/>
              </a:rPr>
              <a:t>D)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a:t>
            </a:r>
            <a:r>
              <a:rPr lang="it-IT" sz="2200" dirty="0">
                <a:latin typeface="Tahoma" panose="020B0604030504040204" pitchFamily="34" charset="0"/>
                <a:ea typeface="Tahoma" panose="020B0604030504040204" pitchFamily="34" charset="0"/>
                <a:cs typeface="Tahoma" panose="020B0604030504040204" pitchFamily="34" charset="0"/>
              </a:rPr>
              <a:t>X</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411 nm</a:t>
            </a:r>
          </a:p>
          <a:p>
            <a:pPr>
              <a:defRPr/>
            </a:pPr>
            <a:r>
              <a:rPr lang="it-IT" sz="2200" dirty="0">
                <a:latin typeface="Tahoma" panose="020B0604030504040204" pitchFamily="34" charset="0"/>
                <a:ea typeface="Tahoma" panose="020B0604030504040204" pitchFamily="34" charset="0"/>
                <a:cs typeface="Tahoma" panose="020B0604030504040204" pitchFamily="34" charset="0"/>
                <a:sym typeface="Symbol"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sz="2200" dirty="0" smtClean="0">
                <a:latin typeface="Tahoma" panose="020B0604030504040204" pitchFamily="34" charset="0"/>
                <a:ea typeface="Tahoma" panose="020B0604030504040204" pitchFamily="34" charset="0"/>
                <a:cs typeface="Tahoma" panose="020B0604030504040204" pitchFamily="34" charset="0"/>
              </a:rPr>
              <a:t>D) </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dirty="0">
                <a:latin typeface="Tahoma" panose="020B0604030504040204" pitchFamily="34" charset="0"/>
                <a:ea typeface="Tahoma" panose="020B0604030504040204" pitchFamily="34" charset="0"/>
                <a:cs typeface="Tahoma" panose="020B0604030504040204" pitchFamily="34" charset="0"/>
              </a:rPr>
              <a:t>(a</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sz="2200" dirty="0" smtClean="0">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D</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310 nm</a:t>
            </a:r>
            <a:endPar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pic>
        <p:nvPicPr>
          <p:cNvPr id="3" name="Picture 2"/>
          <p:cNvPicPr>
            <a:picLocks noChangeAspect="1"/>
          </p:cNvPicPr>
          <p:nvPr/>
        </p:nvPicPr>
        <p:blipFill>
          <a:blip r:embed="rId3"/>
          <a:stretch>
            <a:fillRect/>
          </a:stretch>
        </p:blipFill>
        <p:spPr>
          <a:xfrm>
            <a:off x="5895394" y="856047"/>
            <a:ext cx="3248606" cy="4947054"/>
          </a:xfrm>
          <a:prstGeom prst="rect">
            <a:avLst/>
          </a:prstGeom>
        </p:spPr>
      </p:pic>
      <p:cxnSp>
        <p:nvCxnSpPr>
          <p:cNvPr id="5" name="Straight Arrow Connector 4"/>
          <p:cNvCxnSpPr/>
          <p:nvPr/>
        </p:nvCxnSpPr>
        <p:spPr bwMode="auto">
          <a:xfrm flipV="1">
            <a:off x="6177775" y="981308"/>
            <a:ext cx="0" cy="4371278"/>
          </a:xfrm>
          <a:prstGeom prst="straightConnector1">
            <a:avLst/>
          </a:prstGeom>
          <a:solidFill>
            <a:schemeClr val="accent1"/>
          </a:solidFill>
          <a:ln w="38100" cap="flat" cmpd="sng" algn="ctr">
            <a:solidFill>
              <a:srgbClr val="0000FF"/>
            </a:solidFill>
            <a:prstDash val="lg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3"/>
          <p:cNvSpPr txBox="1">
            <a:spLocks noChangeArrowheads="1"/>
          </p:cNvSpPr>
          <p:nvPr/>
        </p:nvSpPr>
        <p:spPr bwMode="auto">
          <a:xfrm>
            <a:off x="84905" y="2366715"/>
            <a:ext cx="577633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200" dirty="0" smtClean="0">
                <a:latin typeface="Tahoma" panose="020B0604030504040204" pitchFamily="34" charset="0"/>
                <a:ea typeface="Tahoma" panose="020B0604030504040204" pitchFamily="34" charset="0"/>
                <a:cs typeface="Tahoma" panose="020B0604030504040204" pitchFamily="34" charset="0"/>
              </a:rPr>
              <a:t>Transition </a:t>
            </a:r>
            <a:r>
              <a:rPr lang="en-US" altLang="en-US" sz="2200" dirty="0">
                <a:latin typeface="Tahoma" panose="020B0604030504040204" pitchFamily="34" charset="0"/>
                <a:ea typeface="Tahoma" panose="020B0604030504040204" pitchFamily="34" charset="0"/>
                <a:cs typeface="Tahoma" panose="020B0604030504040204" pitchFamily="34" charset="0"/>
              </a:rPr>
              <a:t>into the </a:t>
            </a:r>
            <a:r>
              <a:rPr lang="en-US" altLang="en-US" sz="2200" baseline="30000" dirty="0">
                <a:solidFill>
                  <a:srgbClr val="0000FF"/>
                </a:solidFill>
                <a:latin typeface="Tahoma" panose="020B0604030504040204" pitchFamily="34" charset="0"/>
                <a:ea typeface="Tahoma" panose="020B0604030504040204" pitchFamily="34" charset="0"/>
                <a:cs typeface="Tahoma" panose="020B0604030504040204" pitchFamily="34" charset="0"/>
              </a:rPr>
              <a:t>1</a:t>
            </a:r>
            <a:r>
              <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n-US" altLang="en-US" sz="2200"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2</a:t>
            </a:r>
            <a:r>
              <a:rPr lang="en-US" altLang="en-US" sz="2200" dirty="0">
                <a:latin typeface="Tahoma" panose="020B0604030504040204" pitchFamily="34" charset="0"/>
                <a:ea typeface="Tahoma" panose="020B0604030504040204" pitchFamily="34" charset="0"/>
                <a:cs typeface="Tahoma" panose="020B0604030504040204" pitchFamily="34" charset="0"/>
              </a:rPr>
              <a:t> state ~255 </a:t>
            </a:r>
            <a:r>
              <a:rPr lang="en-US" altLang="en-US" sz="2200" dirty="0" smtClean="0">
                <a:latin typeface="Tahoma" panose="020B0604030504040204" pitchFamily="34" charset="0"/>
                <a:ea typeface="Tahoma" panose="020B0604030504040204" pitchFamily="34" charset="0"/>
                <a:cs typeface="Tahoma" panose="020B0604030504040204" pitchFamily="34" charset="0"/>
              </a:rPr>
              <a:t>nm (</a:t>
            </a:r>
            <a:r>
              <a:rPr lang="en-US"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Hartley </a:t>
            </a:r>
            <a:r>
              <a:rPr lang="en-US" altLang="en-US" sz="2200" dirty="0">
                <a:solidFill>
                  <a:srgbClr val="0000FF"/>
                </a:solidFill>
                <a:latin typeface="Tahoma" panose="020B0604030504040204" pitchFamily="34" charset="0"/>
                <a:ea typeface="Tahoma" panose="020B0604030504040204" pitchFamily="34" charset="0"/>
                <a:cs typeface="Tahoma" panose="020B0604030504040204" pitchFamily="34" charset="0"/>
              </a:rPr>
              <a:t>band</a:t>
            </a:r>
            <a:r>
              <a:rPr lang="en-US" altLang="en-US" sz="2200" dirty="0">
                <a:latin typeface="Tahoma" panose="020B0604030504040204" pitchFamily="34" charset="0"/>
                <a:ea typeface="Tahoma" panose="020B0604030504040204" pitchFamily="34" charset="0"/>
                <a:cs typeface="Tahoma" panose="020B0604030504040204" pitchFamily="34" charset="0"/>
              </a:rPr>
              <a:t>) is strongest. </a:t>
            </a:r>
            <a:r>
              <a:rPr lang="en-US" altLang="en-US" sz="2200" dirty="0" smtClean="0">
                <a:latin typeface="Tahoma" panose="020B0604030504040204" pitchFamily="34" charset="0"/>
                <a:ea typeface="Tahoma" panose="020B0604030504040204" pitchFamily="34" charset="0"/>
                <a:cs typeface="Tahoma" panose="020B0604030504040204" pitchFamily="34" charset="0"/>
              </a:rPr>
              <a:t>Weaker transitions </a:t>
            </a:r>
            <a:r>
              <a:rPr lang="en-US" altLang="en-US" sz="2200" dirty="0">
                <a:latin typeface="Tahoma" panose="020B0604030504040204" pitchFamily="34" charset="0"/>
                <a:ea typeface="Tahoma" panose="020B0604030504040204" pitchFamily="34" charset="0"/>
                <a:cs typeface="Tahoma" panose="020B0604030504040204" pitchFamily="34" charset="0"/>
              </a:rPr>
              <a:t>into other singlet states at ~</a:t>
            </a:r>
            <a:r>
              <a:rPr lang="en-US" altLang="en-US" sz="2200" dirty="0" smtClean="0">
                <a:latin typeface="Tahoma" panose="020B0604030504040204" pitchFamily="34" charset="0"/>
                <a:ea typeface="Tahoma" panose="020B0604030504040204" pitchFamily="34" charset="0"/>
                <a:cs typeface="Tahoma" panose="020B0604030504040204" pitchFamily="34" charset="0"/>
              </a:rPr>
              <a:t>600 nm </a:t>
            </a:r>
            <a:r>
              <a:rPr lang="en-US" altLang="en-US" sz="2200" dirty="0">
                <a:latin typeface="Tahoma" panose="020B0604030504040204" pitchFamily="34" charset="0"/>
                <a:ea typeface="Tahoma" panose="020B0604030504040204" pitchFamily="34" charset="0"/>
                <a:cs typeface="Tahoma" panose="020B0604030504040204" pitchFamily="34" charset="0"/>
              </a:rPr>
              <a:t>(</a:t>
            </a:r>
            <a:r>
              <a:rPr lang="en-US" altLang="en-US" sz="2200" dirty="0" err="1">
                <a:solidFill>
                  <a:srgbClr val="00B050"/>
                </a:solidFill>
                <a:latin typeface="Tahoma" panose="020B0604030504040204" pitchFamily="34" charset="0"/>
                <a:ea typeface="Tahoma" panose="020B0604030504040204" pitchFamily="34" charset="0"/>
                <a:cs typeface="Tahoma" panose="020B0604030504040204" pitchFamily="34" charset="0"/>
              </a:rPr>
              <a:t>Chappuis</a:t>
            </a:r>
            <a:r>
              <a:rPr lang="en-US" altLang="en-US" sz="2200" dirty="0">
                <a:solidFill>
                  <a:srgbClr val="00B050"/>
                </a:solidFill>
                <a:latin typeface="Tahoma" panose="020B0604030504040204" pitchFamily="34" charset="0"/>
                <a:ea typeface="Tahoma" panose="020B0604030504040204" pitchFamily="34" charset="0"/>
                <a:cs typeface="Tahoma" panose="020B0604030504040204" pitchFamily="34" charset="0"/>
              </a:rPr>
              <a:t> bands</a:t>
            </a:r>
            <a:r>
              <a:rPr lang="en-US" altLang="en-US" sz="2200" dirty="0">
                <a:latin typeface="Tahoma" panose="020B0604030504040204" pitchFamily="34" charset="0"/>
                <a:ea typeface="Tahoma" panose="020B0604030504040204" pitchFamily="34" charset="0"/>
                <a:cs typeface="Tahoma" panose="020B0604030504040204" pitchFamily="34" charset="0"/>
              </a:rPr>
              <a:t>) and 330 </a:t>
            </a:r>
            <a:r>
              <a:rPr lang="en-US" altLang="en-US" sz="2200" dirty="0" smtClean="0">
                <a:latin typeface="Tahoma" panose="020B0604030504040204" pitchFamily="34" charset="0"/>
                <a:ea typeface="Tahoma" panose="020B0604030504040204" pitchFamily="34" charset="0"/>
                <a:cs typeface="Tahoma" panose="020B0604030504040204" pitchFamily="34" charset="0"/>
              </a:rPr>
              <a:t>nm (</a:t>
            </a:r>
            <a:r>
              <a:rPr lang="en-US" altLang="en-US" sz="2200" dirty="0" smtClean="0">
                <a:solidFill>
                  <a:srgbClr val="FFC000"/>
                </a:solidFill>
                <a:latin typeface="Tahoma" panose="020B0604030504040204" pitchFamily="34" charset="0"/>
                <a:ea typeface="Tahoma" panose="020B0604030504040204" pitchFamily="34" charset="0"/>
                <a:cs typeface="Tahoma" panose="020B0604030504040204" pitchFamily="34" charset="0"/>
              </a:rPr>
              <a:t>Huggins </a:t>
            </a:r>
            <a:r>
              <a:rPr lang="en-US" altLang="en-US" sz="2200" dirty="0">
                <a:solidFill>
                  <a:srgbClr val="FFC000"/>
                </a:solidFill>
                <a:latin typeface="Tahoma" panose="020B0604030504040204" pitchFamily="34" charset="0"/>
                <a:ea typeface="Tahoma" panose="020B0604030504040204" pitchFamily="34" charset="0"/>
                <a:cs typeface="Tahoma" panose="020B0604030504040204" pitchFamily="34" charset="0"/>
              </a:rPr>
              <a:t>bands</a:t>
            </a:r>
            <a:r>
              <a:rPr lang="en-US" altLang="en-US" sz="2200" dirty="0" smtClean="0">
                <a:latin typeface="Tahoma" panose="020B0604030504040204" pitchFamily="34" charset="0"/>
                <a:ea typeface="Tahoma" panose="020B0604030504040204" pitchFamily="34" charset="0"/>
                <a:cs typeface="Tahoma" panose="020B0604030504040204" pitchFamily="34" charset="0"/>
              </a:rPr>
              <a:t>)</a:t>
            </a:r>
          </a:p>
        </p:txBody>
      </p:sp>
      <p:cxnSp>
        <p:nvCxnSpPr>
          <p:cNvPr id="26" name="Straight Arrow Connector 25"/>
          <p:cNvCxnSpPr/>
          <p:nvPr/>
        </p:nvCxnSpPr>
        <p:spPr bwMode="auto">
          <a:xfrm flipV="1">
            <a:off x="6954643" y="3501483"/>
            <a:ext cx="3718" cy="1851103"/>
          </a:xfrm>
          <a:prstGeom prst="straightConnector1">
            <a:avLst/>
          </a:prstGeom>
          <a:solidFill>
            <a:schemeClr val="accent1"/>
          </a:solidFill>
          <a:ln w="38100" cap="flat" cmpd="sng" algn="ctr">
            <a:solidFill>
              <a:srgbClr val="00B050"/>
            </a:solidFill>
            <a:prstDash val="lg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6460157" y="1594468"/>
            <a:ext cx="0" cy="3758118"/>
          </a:xfrm>
          <a:prstGeom prst="straightConnector1">
            <a:avLst/>
          </a:prstGeom>
          <a:solidFill>
            <a:schemeClr val="accent1"/>
          </a:solidFill>
          <a:ln w="38100" cap="flat" cmpd="sng" algn="ctr">
            <a:solidFill>
              <a:srgbClr val="FFC000"/>
            </a:solidFill>
            <a:prstDash val="lg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3"/>
          <p:cNvSpPr txBox="1">
            <a:spLocks noChangeArrowheads="1"/>
          </p:cNvSpPr>
          <p:nvPr/>
        </p:nvSpPr>
        <p:spPr bwMode="auto">
          <a:xfrm>
            <a:off x="50748" y="4221177"/>
            <a:ext cx="44016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GB" altLang="en-US" sz="2200" dirty="0" smtClean="0">
                <a:latin typeface="Tahoma" panose="020B0604030504040204" pitchFamily="34" charset="0"/>
                <a:ea typeface="Tahoma" panose="020B0604030504040204" pitchFamily="34" charset="0"/>
                <a:cs typeface="Tahoma" panose="020B0604030504040204" pitchFamily="34" charset="0"/>
              </a:rPr>
              <a:t>Multiple </a:t>
            </a:r>
            <a:r>
              <a:rPr lang="en-GB" altLang="en-US" sz="2200" dirty="0">
                <a:latin typeface="Tahoma" panose="020B0604030504040204" pitchFamily="34" charset="0"/>
                <a:ea typeface="Tahoma" panose="020B0604030504040204" pitchFamily="34" charset="0"/>
                <a:cs typeface="Tahoma" panose="020B0604030504040204" pitchFamily="34" charset="0"/>
              </a:rPr>
              <a:t>dissociation pathways </a:t>
            </a:r>
            <a:r>
              <a:rPr lang="en-GB" altLang="en-US" sz="2200" dirty="0" smtClean="0">
                <a:latin typeface="Tahoma" panose="020B0604030504040204" pitchFamily="34" charset="0"/>
                <a:ea typeface="Tahoma" panose="020B0604030504040204" pitchFamily="34" charset="0"/>
                <a:cs typeface="Tahoma" panose="020B0604030504040204" pitchFamily="34" charset="0"/>
              </a:rPr>
              <a:t>are available:</a:t>
            </a:r>
            <a:endParaRPr lang="en-GB"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32" name="Rettangolo arrotondato 13"/>
          <p:cNvSpPr>
            <a:spLocks noChangeArrowheads="1"/>
          </p:cNvSpPr>
          <p:nvPr/>
        </p:nvSpPr>
        <p:spPr bwMode="auto">
          <a:xfrm>
            <a:off x="384768" y="4991118"/>
            <a:ext cx="5476468" cy="461828"/>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33" name="Rettangolo 3"/>
          <p:cNvSpPr>
            <a:spLocks noChangeArrowheads="1"/>
          </p:cNvSpPr>
          <p:nvPr/>
        </p:nvSpPr>
        <p:spPr bwMode="auto">
          <a:xfrm>
            <a:off x="6177775" y="6285177"/>
            <a:ext cx="268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latin typeface="Arial" panose="020B0604020202020204" pitchFamily="34" charset="0"/>
              </a:rPr>
              <a:t>lowest energy one</a:t>
            </a:r>
            <a:endParaRPr lang="en-GB" altLang="en-US" sz="2400" dirty="0">
              <a:solidFill>
                <a:srgbClr val="FF0000"/>
              </a:solidFill>
              <a:latin typeface="Arial" panose="020B0604020202020204" pitchFamily="34" charset="0"/>
            </a:endParaRPr>
          </a:p>
        </p:txBody>
      </p:sp>
      <p:sp>
        <p:nvSpPr>
          <p:cNvPr id="11" name="Right Arrow 10"/>
          <p:cNvSpPr/>
          <p:nvPr/>
        </p:nvSpPr>
        <p:spPr bwMode="auto">
          <a:xfrm rot="3360683">
            <a:off x="5598054" y="5708829"/>
            <a:ext cx="1029645" cy="320302"/>
          </a:xfrm>
          <a:prstGeom prst="rightArrow">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8" name="Rettangolo 3"/>
          <p:cNvSpPr>
            <a:spLocks noChangeArrowheads="1"/>
          </p:cNvSpPr>
          <p:nvPr/>
        </p:nvSpPr>
        <p:spPr bwMode="auto">
          <a:xfrm>
            <a:off x="4203141" y="4547071"/>
            <a:ext cx="2684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smtClean="0">
                <a:solidFill>
                  <a:srgbClr val="FF0000"/>
                </a:solidFill>
                <a:latin typeface="Arial" panose="020B0604020202020204" pitchFamily="34" charset="0"/>
                <a:sym typeface="Symbol" panose="05050102010706020507" pitchFamily="18" charset="2"/>
              </a:rPr>
              <a:t> </a:t>
            </a:r>
            <a:r>
              <a:rPr lang="en-GB" altLang="en-US" sz="2400" dirty="0" smtClean="0">
                <a:solidFill>
                  <a:srgbClr val="FF0000"/>
                </a:solidFill>
                <a:latin typeface="Arial" panose="020B0604020202020204" pitchFamily="34" charset="0"/>
              </a:rPr>
              <a:t>threshold</a:t>
            </a:r>
            <a:endParaRPr lang="en-GB" altLang="en-US" sz="2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618464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13"/>
          <p:cNvSpPr txBox="1">
            <a:spLocks noChangeArrowheads="1"/>
          </p:cNvSpPr>
          <p:nvPr/>
        </p:nvSpPr>
        <p:spPr bwMode="auto">
          <a:xfrm>
            <a:off x="119063" y="1295353"/>
            <a:ext cx="9024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400" dirty="0" smtClean="0">
                <a:latin typeface="Tahoma" panose="020B0604030504040204" pitchFamily="34" charset="0"/>
                <a:ea typeface="Tahoma" panose="020B0604030504040204" pitchFamily="34" charset="0"/>
                <a:cs typeface="Tahoma" panose="020B0604030504040204" pitchFamily="34" charset="0"/>
              </a:rPr>
              <a:t>For </a:t>
            </a:r>
            <a:r>
              <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tropospheric</a:t>
            </a:r>
            <a:r>
              <a:rPr lang="it-IT" altLang="en-US" sz="2400" dirty="0">
                <a:latin typeface="Tahoma" panose="020B0604030504040204" pitchFamily="34" charset="0"/>
                <a:ea typeface="Tahoma" panose="020B0604030504040204" pitchFamily="34" charset="0"/>
                <a:cs typeface="Tahoma" panose="020B0604030504040204" pitchFamily="34" charset="0"/>
              </a:rPr>
              <a:t> chemistry </a:t>
            </a:r>
            <a:r>
              <a:rPr lang="it-IT" altLang="en-US" sz="2400" dirty="0" smtClean="0">
                <a:latin typeface="Tahoma" panose="020B0604030504040204" pitchFamily="34" charset="0"/>
                <a:ea typeface="Tahoma" panose="020B0604030504040204" pitchFamily="34" charset="0"/>
                <a:cs typeface="Tahoma" panose="020B0604030504040204" pitchFamily="34" charset="0"/>
              </a:rPr>
              <a:t>the most important aspect is production of O(</a:t>
            </a:r>
            <a:r>
              <a:rPr lang="it-IT" altLang="en-US" sz="2400" baseline="30000" dirty="0" smtClean="0">
                <a:latin typeface="Tahoma" panose="020B0604030504040204" pitchFamily="34" charset="0"/>
                <a:ea typeface="Tahoma" panose="020B0604030504040204" pitchFamily="34" charset="0"/>
                <a:cs typeface="Tahoma" panose="020B0604030504040204" pitchFamily="34" charset="0"/>
              </a:rPr>
              <a:t>1</a:t>
            </a:r>
            <a:r>
              <a:rPr lang="it-IT" altLang="en-US" sz="2400" dirty="0" smtClean="0">
                <a:latin typeface="Tahoma" panose="020B0604030504040204" pitchFamily="34" charset="0"/>
                <a:ea typeface="Tahoma" panose="020B0604030504040204" pitchFamily="34" charset="0"/>
                <a:cs typeface="Tahoma" panose="020B0604030504040204" pitchFamily="34" charset="0"/>
              </a:rPr>
              <a:t>D): </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cxnSp>
        <p:nvCxnSpPr>
          <p:cNvPr id="18" name="Connettore diritto 9"/>
          <p:cNvCxnSpPr/>
          <p:nvPr/>
        </p:nvCxnSpPr>
        <p:spPr>
          <a:xfrm>
            <a:off x="413830" y="569722"/>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itolo 4"/>
          <p:cNvSpPr txBox="1">
            <a:spLocks/>
          </p:cNvSpPr>
          <p:nvPr/>
        </p:nvSpPr>
        <p:spPr bwMode="auto">
          <a:xfrm>
            <a:off x="119063" y="-6854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Photolysis of Ozone</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709042" y="2235911"/>
            <a:ext cx="8139746" cy="1518506"/>
          </a:xfrm>
          <a:prstGeom prst="rect">
            <a:avLst/>
          </a:prstGeom>
        </p:spPr>
      </p:pic>
      <p:sp>
        <p:nvSpPr>
          <p:cNvPr id="20" name="Text Box 17"/>
          <p:cNvSpPr txBox="1">
            <a:spLocks noChangeArrowheads="1"/>
          </p:cNvSpPr>
          <p:nvPr/>
        </p:nvSpPr>
        <p:spPr bwMode="auto">
          <a:xfrm>
            <a:off x="1193757" y="769809"/>
            <a:ext cx="783118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dirty="0" smtClean="0">
                <a:solidFill>
                  <a:srgbClr val="FF0000"/>
                </a:solidFill>
              </a:rPr>
              <a:t>O</a:t>
            </a:r>
            <a:r>
              <a:rPr lang="en-US" altLang="en-US" baseline="-25000" dirty="0" smtClean="0">
                <a:solidFill>
                  <a:srgbClr val="FF0000"/>
                </a:solidFill>
              </a:rPr>
              <a:t>3</a:t>
            </a:r>
            <a:r>
              <a:rPr lang="en-US" altLang="en-US" dirty="0" smtClean="0">
                <a:solidFill>
                  <a:srgbClr val="FF0000"/>
                </a:solidFill>
              </a:rPr>
              <a:t> photolysis drives tropospheric chemistry</a:t>
            </a:r>
            <a:r>
              <a:rPr lang="en-US" altLang="en-US" b="1" dirty="0" smtClean="0">
                <a:solidFill>
                  <a:srgbClr val="FF0000"/>
                </a:solidFill>
              </a:rPr>
              <a:t> </a:t>
            </a:r>
            <a:endParaRPr lang="en-US" altLang="en-US"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13830" y="5421386"/>
            <a:ext cx="8434958" cy="1200329"/>
          </a:xfrm>
          <a:prstGeom prst="rect">
            <a:avLst/>
          </a:prstGeom>
        </p:spPr>
        <p:txBody>
          <a:bodyPr wrap="square">
            <a:spAutoFit/>
          </a:bodyPr>
          <a:lstStyle/>
          <a:p>
            <a:r>
              <a:rPr lang="en-US" sz="2400" b="1" dirty="0" smtClean="0">
                <a:solidFill>
                  <a:srgbClr val="FF0000"/>
                </a:solidFill>
              </a:rPr>
              <a:t>OH </a:t>
            </a:r>
            <a:r>
              <a:rPr lang="en-US" sz="2400" dirty="0" smtClean="0"/>
              <a:t>is </a:t>
            </a:r>
            <a:r>
              <a:rPr lang="en-US" sz="2400" dirty="0"/>
              <a:t>responsible for initiating the oxidation of a wide variety of atmospheric trace constituents, </a:t>
            </a:r>
            <a:r>
              <a:rPr lang="en-US" sz="2400" dirty="0" smtClean="0"/>
              <a:t>e.g. :</a:t>
            </a:r>
            <a:endParaRPr lang="en-US" sz="2400" dirty="0"/>
          </a:p>
          <a:p>
            <a:r>
              <a:rPr lang="en-US" sz="2400" dirty="0"/>
              <a:t>OH + CH</a:t>
            </a:r>
            <a:r>
              <a:rPr lang="en-US" sz="2400" baseline="-25000" dirty="0"/>
              <a:t>4</a:t>
            </a:r>
            <a:r>
              <a:rPr lang="en-US" sz="2400" dirty="0"/>
              <a:t> </a:t>
            </a:r>
            <a:r>
              <a:rPr lang="en-US" sz="2400" dirty="0" smtClean="0">
                <a:sym typeface="Symbol" panose="05050102010706020507" pitchFamily="18" charset="2"/>
              </a:rPr>
              <a:t></a:t>
            </a:r>
            <a:r>
              <a:rPr lang="en-US" sz="2400" dirty="0" smtClean="0"/>
              <a:t>  </a:t>
            </a:r>
            <a:r>
              <a:rPr lang="en-US" sz="2400" dirty="0"/>
              <a:t>CH</a:t>
            </a:r>
            <a:r>
              <a:rPr lang="en-US" sz="2400" baseline="-25000" dirty="0"/>
              <a:t>3</a:t>
            </a:r>
            <a:r>
              <a:rPr lang="en-US" sz="2400" dirty="0"/>
              <a:t> + </a:t>
            </a:r>
            <a:r>
              <a:rPr lang="en-US" sz="2400" dirty="0" smtClean="0"/>
              <a:t>H</a:t>
            </a:r>
            <a:r>
              <a:rPr lang="en-US" sz="2400" baseline="-25000" dirty="0" smtClean="0"/>
              <a:t>2</a:t>
            </a:r>
            <a:r>
              <a:rPr lang="en-US" sz="2400" dirty="0" smtClean="0"/>
              <a:t>O</a:t>
            </a:r>
            <a:endParaRPr lang="en-US" sz="2400" dirty="0"/>
          </a:p>
        </p:txBody>
      </p:sp>
      <p:sp>
        <p:nvSpPr>
          <p:cNvPr id="21" name="Text Box 5"/>
          <p:cNvSpPr txBox="1">
            <a:spLocks noChangeArrowheads="1"/>
          </p:cNvSpPr>
          <p:nvPr/>
        </p:nvSpPr>
        <p:spPr bwMode="auto">
          <a:xfrm>
            <a:off x="560787" y="4266006"/>
            <a:ext cx="548710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i="1" dirty="0">
                <a:latin typeface="Tahoma" panose="020B0604030504040204" pitchFamily="34" charset="0"/>
                <a:ea typeface="Tahoma" panose="020B0604030504040204" pitchFamily="34" charset="0"/>
                <a:cs typeface="Tahoma" panose="020B0604030504040204" pitchFamily="34" charset="0"/>
              </a:rPr>
              <a:t>h</a:t>
            </a:r>
            <a:r>
              <a:rPr lang="it-IT" sz="22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sz="2200" dirty="0" smtClean="0">
                <a:latin typeface="Tahoma" panose="020B0604030504040204" pitchFamily="34" charset="0"/>
                <a:ea typeface="Tahoma" panose="020B0604030504040204" pitchFamily="34" charset="0"/>
                <a:cs typeface="Tahoma" panose="020B0604030504040204" pitchFamily="34" charset="0"/>
              </a:rPr>
              <a:t>D)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a:t>
            </a:r>
            <a:r>
              <a:rPr lang="it-IT" sz="2200" dirty="0">
                <a:latin typeface="Tahoma" panose="020B0604030504040204" pitchFamily="34" charset="0"/>
                <a:ea typeface="Tahoma" panose="020B0604030504040204" pitchFamily="34" charset="0"/>
                <a:cs typeface="Tahoma" panose="020B0604030504040204" pitchFamily="34" charset="0"/>
              </a:rPr>
              <a:t>X</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411 nm</a:t>
            </a:r>
          </a:p>
          <a:p>
            <a:pPr>
              <a:defRPr/>
            </a:pPr>
            <a:r>
              <a:rPr lang="it-IT" sz="2200" dirty="0">
                <a:latin typeface="Tahoma" panose="020B0604030504040204" pitchFamily="34" charset="0"/>
                <a:ea typeface="Tahoma" panose="020B0604030504040204" pitchFamily="34" charset="0"/>
                <a:cs typeface="Tahoma" panose="020B0604030504040204" pitchFamily="34" charset="0"/>
                <a:sym typeface="Symbol"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30000" dirty="0" smtClean="0">
                <a:latin typeface="Tahoma" panose="020B0604030504040204" pitchFamily="34" charset="0"/>
                <a:ea typeface="Tahoma" panose="020B0604030504040204" pitchFamily="34" charset="0"/>
                <a:cs typeface="Tahoma" panose="020B0604030504040204" pitchFamily="34" charset="0"/>
              </a:rPr>
              <a:t>1</a:t>
            </a:r>
            <a:r>
              <a:rPr lang="it-IT" sz="2200" dirty="0" smtClean="0">
                <a:latin typeface="Tahoma" panose="020B0604030504040204" pitchFamily="34" charset="0"/>
                <a:ea typeface="Tahoma" panose="020B0604030504040204" pitchFamily="34" charset="0"/>
                <a:cs typeface="Tahoma" panose="020B0604030504040204" pitchFamily="34" charset="0"/>
              </a:rPr>
              <a:t>D) </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dirty="0">
                <a:latin typeface="Tahoma" panose="020B0604030504040204" pitchFamily="34" charset="0"/>
                <a:ea typeface="Tahoma" panose="020B0604030504040204" pitchFamily="34" charset="0"/>
                <a:cs typeface="Tahoma" panose="020B0604030504040204" pitchFamily="34" charset="0"/>
              </a:rPr>
              <a:t>(a</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it-IT" sz="2200" dirty="0" smtClean="0">
                <a:latin typeface="Symbol" panose="05050102010706020507" pitchFamily="18" charset="2"/>
                <a:ea typeface="Tahoma" panose="020B0604030504040204" pitchFamily="34" charset="0"/>
                <a:cs typeface="Tahoma" panose="020B0604030504040204" pitchFamily="34" charset="0"/>
                <a:sym typeface="Symbol" panose="05050102010706020507" pitchFamily="18" charset="2"/>
              </a:rPr>
              <a:t>D</a:t>
            </a:r>
            <a:r>
              <a:rPr lang="it-IT" sz="22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310 nm</a:t>
            </a:r>
            <a:endPar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22" name="Text Box 13"/>
          <p:cNvSpPr txBox="1">
            <a:spLocks noChangeArrowheads="1"/>
          </p:cNvSpPr>
          <p:nvPr/>
        </p:nvSpPr>
        <p:spPr bwMode="auto">
          <a:xfrm>
            <a:off x="233788" y="3787072"/>
            <a:ext cx="902493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it-IT" altLang="en-US" sz="2300" dirty="0" smtClean="0">
                <a:latin typeface="Tahoma" panose="020B0604030504040204" pitchFamily="34" charset="0"/>
                <a:ea typeface="Tahoma" panose="020B0604030504040204" pitchFamily="34" charset="0"/>
                <a:cs typeface="Tahoma" panose="020B0604030504040204" pitchFamily="34" charset="0"/>
              </a:rPr>
              <a:t>Photolysis thresholds:</a:t>
            </a:r>
            <a:endParaRPr lang="it-IT"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2341654" y="5035447"/>
            <a:ext cx="5535385" cy="461665"/>
          </a:xfrm>
          <a:prstGeom prst="rect">
            <a:avLst/>
          </a:prstGeom>
          <a:noFill/>
        </p:spPr>
        <p:txBody>
          <a:bodyPr wrap="square" rtlCol="0">
            <a:spAutoFit/>
          </a:bodyPr>
          <a:lstStyle/>
          <a:p>
            <a:pPr eaLnBrk="1" hangingPunct="1"/>
            <a:r>
              <a:rPr lang="it-IT" altLang="en-US" sz="2400" b="1" dirty="0" smtClean="0">
                <a:solidFill>
                  <a:srgbClr val="FF0000"/>
                </a:solidFill>
              </a:rPr>
              <a:t>Why do we care about OH?</a:t>
            </a:r>
          </a:p>
        </p:txBody>
      </p:sp>
    </p:spTree>
    <p:extLst>
      <p:ext uri="{BB962C8B-B14F-4D97-AF65-F5344CB8AC3E}">
        <p14:creationId xmlns:p14="http://schemas.microsoft.com/office/powerpoint/2010/main" val="60160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O</a:t>
            </a:r>
            <a:r>
              <a:rPr lang="it-IT" altLang="en-US" sz="3400" baseline="-25000" dirty="0" smtClean="0">
                <a:solidFill>
                  <a:srgbClr val="3333FF"/>
                </a:solidFill>
                <a:latin typeface="Tahoma" panose="020B0604030504040204" pitchFamily="34" charset="0"/>
                <a:cs typeface="Tahoma" panose="020B0604030504040204" pitchFamily="34" charset="0"/>
              </a:rPr>
              <a:t>3</a:t>
            </a:r>
            <a:r>
              <a:rPr lang="it-IT" altLang="en-US" sz="3400" dirty="0" smtClean="0">
                <a:solidFill>
                  <a:srgbClr val="3333FF"/>
                </a:solidFill>
                <a:latin typeface="Tahoma" panose="020B0604030504040204" pitchFamily="34" charset="0"/>
                <a:cs typeface="Tahoma" panose="020B0604030504040204" pitchFamily="34" charset="0"/>
              </a:rPr>
              <a:t> in the stratosphere: the Chapman cycle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16" name="Text Box 16"/>
          <p:cNvSpPr txBox="1">
            <a:spLocks noChangeArrowheads="1"/>
          </p:cNvSpPr>
          <p:nvPr/>
        </p:nvSpPr>
        <p:spPr bwMode="auto">
          <a:xfrm>
            <a:off x="183071" y="840614"/>
            <a:ext cx="912149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Sydney Chapman (1920-30) propose </a:t>
            </a:r>
            <a:r>
              <a:rPr lang="en-US" dirty="0">
                <a:latin typeface="Tahoma" panose="020B0604030504040204" pitchFamily="34" charset="0"/>
                <a:ea typeface="Tahoma" panose="020B0604030504040204" pitchFamily="34" charset="0"/>
                <a:cs typeface="Tahoma" panose="020B0604030504040204" pitchFamily="34" charset="0"/>
              </a:rPr>
              <a:t>a </a:t>
            </a:r>
            <a:r>
              <a:rPr lang="en-US" dirty="0" smtClean="0">
                <a:latin typeface="Tahoma" panose="020B0604030504040204" pitchFamily="34" charset="0"/>
                <a:ea typeface="Tahoma" panose="020B0604030504040204" pitchFamily="34" charset="0"/>
                <a:cs typeface="Tahoma" panose="020B0604030504040204" pitchFamily="34" charset="0"/>
              </a:rPr>
              <a:t>reaction mechanism to </a:t>
            </a:r>
            <a:r>
              <a:rPr lang="en-US" dirty="0">
                <a:latin typeface="Tahoma" panose="020B0604030504040204" pitchFamily="34" charset="0"/>
                <a:ea typeface="Tahoma" panose="020B0604030504040204" pitchFamily="34" charset="0"/>
                <a:cs typeface="Tahoma" panose="020B0604030504040204" pitchFamily="34" charset="0"/>
              </a:rPr>
              <a:t>account for the ozone </a:t>
            </a:r>
            <a:r>
              <a:rPr lang="en-US" dirty="0" smtClean="0">
                <a:latin typeface="Tahoma" panose="020B0604030504040204" pitchFamily="34" charset="0"/>
                <a:ea typeface="Tahoma" panose="020B0604030504040204" pitchFamily="34" charset="0"/>
                <a:cs typeface="Tahoma" panose="020B0604030504040204" pitchFamily="34" charset="0"/>
              </a:rPr>
              <a:t>layer</a:t>
            </a:r>
            <a:endParaRPr lang="en-US" altLang="en-US" b="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19" name="Text Box 38"/>
          <p:cNvSpPr txBox="1">
            <a:spLocks noChangeArrowheads="1"/>
          </p:cNvSpPr>
          <p:nvPr/>
        </p:nvSpPr>
        <p:spPr bwMode="auto">
          <a:xfrm>
            <a:off x="467993" y="1616687"/>
            <a:ext cx="1665125" cy="446276"/>
          </a:xfrm>
          <a:prstGeom prst="rect">
            <a:avLst/>
          </a:prstGeom>
          <a:noFill/>
          <a:ln w="38100">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300" i="1" dirty="0" smtClean="0">
                <a:solidFill>
                  <a:srgbClr val="0000FF"/>
                </a:solidFill>
                <a:latin typeface="Tahoma" panose="020B0604030504040204" pitchFamily="34" charset="0"/>
                <a:ea typeface="Tahoma" panose="020B0604030504040204" pitchFamily="34" charset="0"/>
                <a:cs typeface="Tahoma" panose="020B0604030504040204" pitchFamily="34" charset="0"/>
              </a:rPr>
              <a:t>Initiation:</a:t>
            </a:r>
            <a:endParaRPr lang="en-US" sz="2300" i="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 Box 38"/>
          <p:cNvSpPr txBox="1">
            <a:spLocks noChangeArrowheads="1"/>
          </p:cNvSpPr>
          <p:nvPr/>
        </p:nvSpPr>
        <p:spPr bwMode="auto">
          <a:xfrm>
            <a:off x="417828" y="2832054"/>
            <a:ext cx="4814430" cy="446276"/>
          </a:xfrm>
          <a:prstGeom prst="rect">
            <a:avLst/>
          </a:prstGeom>
          <a:noFill/>
          <a:ln w="38100">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300" i="1" dirty="0" smtClean="0">
                <a:solidFill>
                  <a:srgbClr val="0000FF"/>
                </a:solidFill>
                <a:latin typeface="Tahoma" panose="020B0604030504040204" pitchFamily="34" charset="0"/>
                <a:ea typeface="Tahoma" panose="020B0604030504040204" pitchFamily="34" charset="0"/>
                <a:cs typeface="Tahoma" panose="020B0604030504040204" pitchFamily="34" charset="0"/>
              </a:rPr>
              <a:t>Propagation (Ozone-oxygen cycle):</a:t>
            </a:r>
            <a:endParaRPr lang="en-US" sz="2300" i="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 Box 5"/>
          <p:cNvSpPr txBox="1">
            <a:spLocks noChangeArrowheads="1"/>
          </p:cNvSpPr>
          <p:nvPr/>
        </p:nvSpPr>
        <p:spPr bwMode="auto">
          <a:xfrm>
            <a:off x="477838" y="2023428"/>
            <a:ext cx="6721707"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R1: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i="1" dirty="0" smtClean="0">
                <a:latin typeface="Tahoma" panose="020B0604030504040204" pitchFamily="34" charset="0"/>
                <a:ea typeface="Tahoma" panose="020B0604030504040204" pitchFamily="34" charset="0"/>
                <a:cs typeface="Tahoma" panose="020B0604030504040204" pitchFamily="34" charset="0"/>
              </a:rPr>
              <a:t>h</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dirty="0" smtClean="0">
                <a:latin typeface="Tahoma" panose="020B0604030504040204" pitchFamily="34" charset="0"/>
                <a:ea typeface="Tahoma" panose="020B0604030504040204" pitchFamily="34" charset="0"/>
                <a:cs typeface="Tahoma" panose="020B0604030504040204" pitchFamily="34" charset="0"/>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&lt;240 </a:t>
            </a:r>
            <a:r>
              <a:rPr lang="it-IT" sz="2200" dirty="0">
                <a:latin typeface="Tahoma" panose="020B0604030504040204" pitchFamily="34" charset="0"/>
                <a:ea typeface="Tahoma" panose="020B0604030504040204" pitchFamily="34" charset="0"/>
                <a:cs typeface="Tahoma" panose="020B0604030504040204" pitchFamily="34" charset="0"/>
              </a:rPr>
              <a:t>nm)</a:t>
            </a:r>
            <a:r>
              <a:rPr lang="it-IT" sz="22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200" i="1" dirty="0" smtClean="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(3P)</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(3P)</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Box 3"/>
          <p:cNvSpPr txBox="1">
            <a:spLocks noChangeArrowheads="1"/>
          </p:cNvSpPr>
          <p:nvPr/>
        </p:nvSpPr>
        <p:spPr bwMode="auto">
          <a:xfrm>
            <a:off x="479980" y="3931146"/>
            <a:ext cx="5445722"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R3: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 + </a:t>
            </a:r>
            <a:r>
              <a:rPr lang="it-IT" sz="2200" i="1" dirty="0">
                <a:latin typeface="Tahoma" panose="020B0604030504040204" pitchFamily="34" charset="0"/>
                <a:ea typeface="Tahoma" panose="020B0604030504040204" pitchFamily="34" charset="0"/>
                <a:cs typeface="Tahoma" panose="020B0604030504040204" pitchFamily="34" charset="0"/>
              </a:rPr>
              <a:t>h</a:t>
            </a:r>
            <a:r>
              <a:rPr lang="it-IT" sz="2200" i="1"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a:latin typeface="Tahoma" panose="020B0604030504040204" pitchFamily="34" charset="0"/>
                <a:ea typeface="Tahoma" panose="020B0604030504040204" pitchFamily="34" charset="0"/>
                <a:cs typeface="Tahoma" panose="020B0604030504040204" pitchFamily="34" charset="0"/>
              </a:rPr>
              <a:t>&lt; </a:t>
            </a:r>
            <a:r>
              <a:rPr lang="it-IT" sz="2200" dirty="0" smtClean="0">
                <a:latin typeface="Tahoma" panose="020B0604030504040204" pitchFamily="34" charset="0"/>
                <a:ea typeface="Tahoma" panose="020B0604030504040204" pitchFamily="34" charset="0"/>
                <a:cs typeface="Tahoma" panose="020B0604030504040204" pitchFamily="34" charset="0"/>
              </a:rPr>
              <a:t>320 nm)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25000" dirty="0" smtClean="0">
                <a:latin typeface="Tahoma" panose="020B0604030504040204" pitchFamily="34" charset="0"/>
                <a:ea typeface="Tahoma" panose="020B0604030504040204" pitchFamily="34" charset="0"/>
                <a:cs typeface="Tahoma" panose="020B0604030504040204" pitchFamily="34" charset="0"/>
              </a:rPr>
              <a:t>2 </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(1D)</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4" name="Text Box 3"/>
          <p:cNvSpPr txBox="1">
            <a:spLocks noChangeArrowheads="1"/>
          </p:cNvSpPr>
          <p:nvPr/>
        </p:nvSpPr>
        <p:spPr bwMode="auto">
          <a:xfrm>
            <a:off x="479980" y="3401980"/>
            <a:ext cx="4145687"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R2: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dirty="0">
                <a:latin typeface="Tahoma" panose="020B0604030504040204" pitchFamily="34" charset="0"/>
                <a:ea typeface="Tahoma" panose="020B0604030504040204" pitchFamily="34" charset="0"/>
                <a:cs typeface="Tahoma" panose="020B0604030504040204" pitchFamily="34" charset="0"/>
              </a:rPr>
              <a:t> </a:t>
            </a:r>
            <a:r>
              <a:rPr lang="it-IT" sz="2200" dirty="0" smtClean="0">
                <a:latin typeface="Tahoma" panose="020B0604030504040204" pitchFamily="34" charset="0"/>
                <a:ea typeface="Tahoma" panose="020B0604030504040204" pitchFamily="34" charset="0"/>
                <a:cs typeface="Tahoma" panose="020B0604030504040204" pitchFamily="34" charset="0"/>
              </a:rPr>
              <a:t>+ M </a:t>
            </a:r>
            <a:r>
              <a:rPr lang="it-IT" sz="22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O</a:t>
            </a:r>
            <a:r>
              <a:rPr lang="it-IT" sz="2200" baseline="-25000" dirty="0">
                <a:latin typeface="Tahoma" panose="020B0604030504040204" pitchFamily="34" charset="0"/>
                <a:ea typeface="Tahoma" panose="020B0604030504040204" pitchFamily="34" charset="0"/>
                <a:cs typeface="Tahoma" panose="020B0604030504040204" pitchFamily="34" charset="0"/>
              </a:rPr>
              <a:t>3 </a:t>
            </a:r>
            <a:r>
              <a:rPr lang="it-IT" sz="2200" dirty="0" smtClean="0">
                <a:latin typeface="Tahoma" panose="020B0604030504040204" pitchFamily="34" charset="0"/>
                <a:ea typeface="Tahoma" panose="020B0604030504040204" pitchFamily="34" charset="0"/>
                <a:cs typeface="Tahoma" panose="020B0604030504040204" pitchFamily="34" charset="0"/>
              </a:rPr>
              <a:t>+ M+ </a:t>
            </a:r>
            <a:r>
              <a:rPr lang="it-IT" sz="2200" dirty="0">
                <a:latin typeface="Tahoma" panose="020B0604030504040204" pitchFamily="34" charset="0"/>
                <a:ea typeface="Tahoma" panose="020B0604030504040204" pitchFamily="34" charset="0"/>
                <a:cs typeface="Tahoma" panose="020B0604030504040204" pitchFamily="34" charset="0"/>
              </a:rPr>
              <a:t>E</a:t>
            </a:r>
            <a:r>
              <a:rPr lang="it-IT" sz="2200" baseline="-25000" dirty="0" smtClean="0">
                <a:latin typeface="Tahoma" panose="020B0604030504040204" pitchFamily="34" charset="0"/>
                <a:ea typeface="Tahoma" panose="020B0604030504040204" pitchFamily="34" charset="0"/>
                <a:cs typeface="Tahoma" panose="020B0604030504040204" pitchFamily="34" charset="0"/>
              </a:rPr>
              <a:t>k</a:t>
            </a:r>
            <a:endParaRPr lang="en-US" sz="22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5" name="Text Box 3"/>
          <p:cNvSpPr txBox="1">
            <a:spLocks noChangeArrowheads="1"/>
          </p:cNvSpPr>
          <p:nvPr/>
        </p:nvSpPr>
        <p:spPr bwMode="auto">
          <a:xfrm>
            <a:off x="6496982" y="1839825"/>
            <a:ext cx="2591964"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100" dirty="0" smtClean="0">
                <a:latin typeface="Tahoma" panose="020B0604030504040204" pitchFamily="34" charset="0"/>
                <a:ea typeface="Tahoma" panose="020B0604030504040204" pitchFamily="34" charset="0"/>
                <a:cs typeface="Tahoma" panose="020B0604030504040204" pitchFamily="34" charset="0"/>
              </a:rPr>
              <a:t>bond energy of O</a:t>
            </a:r>
            <a:r>
              <a:rPr lang="it-IT" sz="2100" baseline="-25000" dirty="0" smtClean="0">
                <a:latin typeface="Tahoma" panose="020B0604030504040204" pitchFamily="34" charset="0"/>
                <a:ea typeface="Tahoma" panose="020B0604030504040204" pitchFamily="34" charset="0"/>
                <a:cs typeface="Tahoma" panose="020B0604030504040204" pitchFamily="34" charset="0"/>
              </a:rPr>
              <a:t>2</a:t>
            </a:r>
            <a:r>
              <a:rPr lang="it-IT" sz="2100" dirty="0" smtClean="0">
                <a:latin typeface="Tahoma" panose="020B0604030504040204" pitchFamily="34" charset="0"/>
                <a:ea typeface="Tahoma" panose="020B0604030504040204" pitchFamily="34" charset="0"/>
                <a:cs typeface="Tahoma" panose="020B0604030504040204" pitchFamily="34" charset="0"/>
              </a:rPr>
              <a:t>=498 kJ/mol</a:t>
            </a:r>
            <a:endParaRPr lang="en-US" sz="21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6" name="Text Box 9"/>
          <p:cNvSpPr txBox="1">
            <a:spLocks noChangeArrowheads="1"/>
          </p:cNvSpPr>
          <p:nvPr/>
        </p:nvSpPr>
        <p:spPr bwMode="auto">
          <a:xfrm>
            <a:off x="446632" y="5132136"/>
            <a:ext cx="3114955"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R4:</a:t>
            </a:r>
            <a:r>
              <a:rPr lang="it-IT" sz="2200" dirty="0" smtClean="0">
                <a:latin typeface="Tahoma" panose="020B0604030504040204" pitchFamily="34" charset="0"/>
                <a:ea typeface="Tahoma" panose="020B0604030504040204" pitchFamily="34" charset="0"/>
                <a:cs typeface="Tahoma" panose="020B0604030504040204" pitchFamily="34" charset="0"/>
              </a:rPr>
              <a:t> O</a:t>
            </a:r>
            <a:r>
              <a:rPr lang="it-IT" sz="2200" baseline="-25000" dirty="0" smtClean="0">
                <a:latin typeface="Tahoma" panose="020B0604030504040204" pitchFamily="34" charset="0"/>
                <a:ea typeface="Tahoma" panose="020B0604030504040204" pitchFamily="34" charset="0"/>
                <a:cs typeface="Tahoma" panose="020B0604030504040204" pitchFamily="34" charset="0"/>
              </a:rPr>
              <a:t>3</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dirty="0">
                <a:latin typeface="Tahoma" panose="020B0604030504040204" pitchFamily="34" charset="0"/>
                <a:ea typeface="Tahoma" panose="020B0604030504040204" pitchFamily="34" charset="0"/>
                <a:cs typeface="Tahoma" panose="020B0604030504040204" pitchFamily="34" charset="0"/>
              </a:rPr>
              <a:t> + O</a:t>
            </a:r>
            <a:r>
              <a:rPr lang="it-IT" sz="2200" baseline="-25000" dirty="0">
                <a:latin typeface="Tahoma" panose="020B0604030504040204" pitchFamily="34" charset="0"/>
                <a:ea typeface="Tahoma" panose="020B0604030504040204" pitchFamily="34" charset="0"/>
                <a:cs typeface="Tahoma" panose="020B0604030504040204" pitchFamily="34" charset="0"/>
              </a:rPr>
              <a:t>2</a:t>
            </a:r>
            <a:endParaRPr lang="en-US" sz="22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7" name="Text Box 23"/>
          <p:cNvSpPr txBox="1">
            <a:spLocks noChangeArrowheads="1"/>
          </p:cNvSpPr>
          <p:nvPr/>
        </p:nvSpPr>
        <p:spPr bwMode="auto">
          <a:xfrm>
            <a:off x="417828" y="5570137"/>
            <a:ext cx="4253324"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(R5: </a:t>
            </a:r>
            <a:r>
              <a:rPr lang="it-IT" sz="2200" dirty="0" smtClean="0">
                <a:latin typeface="Tahoma" panose="020B0604030504040204" pitchFamily="34" charset="0"/>
                <a:ea typeface="Tahoma" panose="020B0604030504040204" pitchFamily="34" charset="0"/>
                <a:cs typeface="Tahoma" panose="020B0604030504040204" pitchFamily="34" charset="0"/>
              </a:rPr>
              <a:t>O</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latin typeface="Tahoma" panose="020B0604030504040204" pitchFamily="34" charset="0"/>
                <a:ea typeface="Tahoma" panose="020B0604030504040204" pitchFamily="34" charset="0"/>
                <a:cs typeface="Tahoma" panose="020B0604030504040204" pitchFamily="34" charset="0"/>
              </a:rPr>
              <a:t> </a:t>
            </a:r>
            <a:r>
              <a:rPr lang="it-IT" sz="2200" dirty="0">
                <a:latin typeface="Tahoma" panose="020B0604030504040204" pitchFamily="34" charset="0"/>
                <a:ea typeface="Tahoma" panose="020B0604030504040204" pitchFamily="34" charset="0"/>
                <a:cs typeface="Tahoma" panose="020B0604030504040204" pitchFamily="34" charset="0"/>
              </a:rPr>
              <a:t>+ M </a:t>
            </a:r>
            <a:r>
              <a:rPr lang="it-IT" sz="2200" dirty="0">
                <a:latin typeface="Tahoma" panose="020B0604030504040204" pitchFamily="34" charset="0"/>
                <a:ea typeface="Tahoma" panose="020B0604030504040204" pitchFamily="34" charset="0"/>
                <a:cs typeface="Tahoma" panose="020B0604030504040204" pitchFamily="34" charset="0"/>
                <a:sym typeface="Symbol" charset="0"/>
              </a:rPr>
              <a:t></a:t>
            </a:r>
            <a:r>
              <a:rPr lang="it-IT" sz="2200" dirty="0">
                <a:latin typeface="Tahoma" panose="020B0604030504040204" pitchFamily="34" charset="0"/>
                <a:ea typeface="Tahoma" panose="020B0604030504040204" pitchFamily="34" charset="0"/>
                <a:cs typeface="Tahoma" panose="020B0604030504040204" pitchFamily="34" charset="0"/>
              </a:rPr>
              <a:t> O</a:t>
            </a:r>
            <a:r>
              <a:rPr lang="it-IT" sz="2200" baseline="-25000" dirty="0">
                <a:latin typeface="Tahoma" panose="020B0604030504040204" pitchFamily="34" charset="0"/>
                <a:ea typeface="Tahoma" panose="020B0604030504040204" pitchFamily="34" charset="0"/>
                <a:cs typeface="Tahoma" panose="020B0604030504040204" pitchFamily="34" charset="0"/>
              </a:rPr>
              <a:t>2</a:t>
            </a:r>
            <a:r>
              <a:rPr lang="it-IT" sz="2200" dirty="0">
                <a:latin typeface="Tahoma" panose="020B0604030504040204" pitchFamily="34" charset="0"/>
                <a:ea typeface="Tahoma" panose="020B0604030504040204" pitchFamily="34" charset="0"/>
                <a:cs typeface="Tahoma" panose="020B0604030504040204" pitchFamily="34" charset="0"/>
              </a:rPr>
              <a:t> + </a:t>
            </a:r>
            <a:r>
              <a:rPr lang="it-IT" sz="2200" dirty="0" smtClean="0">
                <a:latin typeface="Tahoma" panose="020B0604030504040204" pitchFamily="34" charset="0"/>
                <a:ea typeface="Tahoma" panose="020B0604030504040204" pitchFamily="34" charset="0"/>
                <a:cs typeface="Tahoma" panose="020B0604030504040204" pitchFamily="34" charset="0"/>
              </a:rPr>
              <a:t>M)</a:t>
            </a:r>
            <a:endParaRPr lang="en-US" sz="22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8" name="Text Box 38"/>
          <p:cNvSpPr txBox="1">
            <a:spLocks noChangeArrowheads="1"/>
          </p:cNvSpPr>
          <p:nvPr/>
        </p:nvSpPr>
        <p:spPr bwMode="auto">
          <a:xfrm>
            <a:off x="432552" y="4742743"/>
            <a:ext cx="2858925" cy="446276"/>
          </a:xfrm>
          <a:prstGeom prst="rect">
            <a:avLst/>
          </a:prstGeom>
          <a:noFill/>
          <a:ln w="38100">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300" i="1" dirty="0" smtClean="0">
                <a:solidFill>
                  <a:srgbClr val="0000FF"/>
                </a:solidFill>
                <a:latin typeface="Tahoma" panose="020B0604030504040204" pitchFamily="34" charset="0"/>
                <a:ea typeface="Tahoma" panose="020B0604030504040204" pitchFamily="34" charset="0"/>
                <a:cs typeface="Tahoma" panose="020B0604030504040204" pitchFamily="34" charset="0"/>
              </a:rPr>
              <a:t>Removal:</a:t>
            </a:r>
            <a:endParaRPr lang="en-US" sz="2300" i="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 Box 3"/>
          <p:cNvSpPr txBox="1">
            <a:spLocks noChangeArrowheads="1"/>
          </p:cNvSpPr>
          <p:nvPr/>
        </p:nvSpPr>
        <p:spPr bwMode="auto">
          <a:xfrm>
            <a:off x="6253072" y="3634459"/>
            <a:ext cx="2591964"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100" dirty="0" smtClean="0">
                <a:latin typeface="Tahoma" panose="020B0604030504040204" pitchFamily="34" charset="0"/>
                <a:ea typeface="Tahoma" panose="020B0604030504040204" pitchFamily="34" charset="0"/>
                <a:cs typeface="Tahoma" panose="020B0604030504040204" pitchFamily="34" charset="0"/>
              </a:rPr>
              <a:t>bond energy of O</a:t>
            </a:r>
            <a:r>
              <a:rPr lang="it-IT" sz="2100" baseline="-25000" dirty="0" smtClean="0">
                <a:latin typeface="Tahoma" panose="020B0604030504040204" pitchFamily="34" charset="0"/>
                <a:ea typeface="Tahoma" panose="020B0604030504040204" pitchFamily="34" charset="0"/>
                <a:cs typeface="Tahoma" panose="020B0604030504040204" pitchFamily="34" charset="0"/>
              </a:rPr>
              <a:t>3</a:t>
            </a:r>
            <a:r>
              <a:rPr lang="it-IT" sz="2100" dirty="0" smtClean="0">
                <a:latin typeface="Tahoma" panose="020B0604030504040204" pitchFamily="34" charset="0"/>
                <a:ea typeface="Tahoma" panose="020B0604030504040204" pitchFamily="34" charset="0"/>
                <a:cs typeface="Tahoma" panose="020B0604030504040204" pitchFamily="34" charset="0"/>
              </a:rPr>
              <a:t>~ 100 kJ/mol</a:t>
            </a:r>
            <a:endParaRPr lang="en-US" sz="21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36008" y="5284866"/>
            <a:ext cx="4330186" cy="1107996"/>
          </a:xfrm>
          <a:prstGeom prst="rect">
            <a:avLst/>
          </a:prstGeom>
          <a:ln w="38100">
            <a:solidFill>
              <a:srgbClr val="0000FF"/>
            </a:solidFill>
          </a:ln>
        </p:spPr>
        <p:txBody>
          <a:bodyPr wrap="square">
            <a:spAutoFit/>
          </a:bodyPr>
          <a:lstStyle/>
          <a:p>
            <a:pPr algn="ctr"/>
            <a:r>
              <a:rPr lang="en-US" sz="2200" dirty="0" smtClean="0"/>
              <a:t>Chemical </a:t>
            </a:r>
            <a:r>
              <a:rPr lang="en-US" sz="2200" dirty="0"/>
              <a:t>energy released </a:t>
            </a:r>
            <a:r>
              <a:rPr lang="en-US" sz="2200" dirty="0" smtClean="0"/>
              <a:t>in R2 </a:t>
            </a:r>
            <a:r>
              <a:rPr lang="en-US" sz="2200" dirty="0"/>
              <a:t>is converted into kinetic energy </a:t>
            </a:r>
            <a:r>
              <a:rPr lang="en-US" sz="2200" dirty="0" smtClean="0"/>
              <a:t>(</a:t>
            </a:r>
            <a:r>
              <a:rPr lang="en-US" sz="2200" dirty="0" err="1" smtClean="0"/>
              <a:t>E</a:t>
            </a:r>
            <a:r>
              <a:rPr lang="en-US" sz="2200" baseline="-25000" dirty="0" err="1" smtClean="0"/>
              <a:t>k</a:t>
            </a:r>
            <a:r>
              <a:rPr lang="en-US" sz="2200" dirty="0" smtClean="0"/>
              <a:t>) </a:t>
            </a:r>
            <a:r>
              <a:rPr lang="en-US" sz="2200" dirty="0" smtClean="0">
                <a:sym typeface="Symbol" panose="05050102010706020507" pitchFamily="18" charset="2"/>
              </a:rPr>
              <a:t></a:t>
            </a:r>
            <a:r>
              <a:rPr lang="en-US" sz="2200" dirty="0" smtClean="0"/>
              <a:t> heating of stratosphere</a:t>
            </a:r>
            <a:endParaRPr lang="en-US" sz="2200" dirty="0"/>
          </a:p>
        </p:txBody>
      </p:sp>
      <p:cxnSp>
        <p:nvCxnSpPr>
          <p:cNvPr id="4" name="Straight Arrow Connector 3"/>
          <p:cNvCxnSpPr/>
          <p:nvPr/>
        </p:nvCxnSpPr>
        <p:spPr bwMode="auto">
          <a:xfrm>
            <a:off x="3771900" y="4362033"/>
            <a:ext cx="742950" cy="802067"/>
          </a:xfrm>
          <a:prstGeom prst="straightConnector1">
            <a:avLst/>
          </a:prstGeom>
          <a:solidFill>
            <a:schemeClr val="accent1"/>
          </a:solidFill>
          <a:ln w="5715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20785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3"/>
          <p:cNvSpPr txBox="1">
            <a:spLocks noChangeArrowheads="1"/>
          </p:cNvSpPr>
          <p:nvPr/>
        </p:nvSpPr>
        <p:spPr bwMode="auto">
          <a:xfrm>
            <a:off x="-71837" y="4937414"/>
            <a:ext cx="92158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200" i="1" dirty="0"/>
              <a:t>“odd-oxygen” species (O</a:t>
            </a:r>
            <a:r>
              <a:rPr lang="en-US" altLang="en-US" sz="2200" i="1" baseline="-25000" dirty="0"/>
              <a:t>x</a:t>
            </a:r>
            <a:r>
              <a:rPr lang="en-US" altLang="en-US" sz="2200" i="1" dirty="0"/>
              <a:t>) are rapidly </a:t>
            </a:r>
            <a:r>
              <a:rPr lang="en-US" altLang="en-US" sz="2200" i="1" dirty="0" smtClean="0"/>
              <a:t>interconverted </a:t>
            </a:r>
            <a:r>
              <a:rPr lang="en-US" altLang="en-US" sz="2200" dirty="0" smtClean="0"/>
              <a:t>O</a:t>
            </a:r>
            <a:r>
              <a:rPr lang="en-US" altLang="en-US" sz="2200" baseline="-25000" dirty="0" smtClean="0"/>
              <a:t>x</a:t>
            </a:r>
            <a:r>
              <a:rPr lang="en-US" altLang="en-US" sz="2200" dirty="0" smtClean="0"/>
              <a:t> </a:t>
            </a:r>
            <a:r>
              <a:rPr lang="en-US" altLang="en-US" sz="2200" dirty="0"/>
              <a:t>= O + O</a:t>
            </a:r>
            <a:r>
              <a:rPr lang="en-US" altLang="en-US" sz="2200" baseline="-25000" dirty="0"/>
              <a:t>3</a:t>
            </a:r>
          </a:p>
        </p:txBody>
      </p:sp>
      <p:graphicFrame>
        <p:nvGraphicFramePr>
          <p:cNvPr id="1026" name="Object 4"/>
          <p:cNvGraphicFramePr>
            <a:graphicFrameLocks noGrp="1" noChangeAspect="1"/>
          </p:cNvGraphicFramePr>
          <p:nvPr>
            <p:ph/>
            <p:extLst>
              <p:ext uri="{D42A27DB-BD31-4B8C-83A1-F6EECF244321}">
                <p14:modId xmlns:p14="http://schemas.microsoft.com/office/powerpoint/2010/main" val="2639805824"/>
              </p:ext>
            </p:extLst>
          </p:nvPr>
        </p:nvGraphicFramePr>
        <p:xfrm>
          <a:off x="0" y="757382"/>
          <a:ext cx="9144000" cy="4024313"/>
        </p:xfrm>
        <a:graphic>
          <a:graphicData uri="http://schemas.openxmlformats.org/presentationml/2006/ole">
            <mc:AlternateContent xmlns:mc="http://schemas.openxmlformats.org/markup-compatibility/2006">
              <mc:Choice xmlns:v="urn:schemas-microsoft-com:vml" Requires="v">
                <p:oleObj spid="_x0000_s115755" name="VISIO" r:id="rId4" imgW="7558560" imgH="3326400" progId="Visio.Drawing.6">
                  <p:embed/>
                </p:oleObj>
              </mc:Choice>
              <mc:Fallback>
                <p:oleObj name="VISIO" r:id="rId4" imgW="7558560" imgH="3326400" progId="Visio.Drawing.6">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57382"/>
                        <a:ext cx="91440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Connettore diritto 9"/>
          <p:cNvCxnSpPr/>
          <p:nvPr/>
        </p:nvCxnSpPr>
        <p:spPr>
          <a:xfrm>
            <a:off x="411736" y="7384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itolo 4"/>
          <p:cNvSpPr txBox="1">
            <a:spLocks/>
          </p:cNvSpPr>
          <p:nvPr/>
        </p:nvSpPr>
        <p:spPr bwMode="auto">
          <a:xfrm>
            <a:off x="116969" y="-952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The Chapman cycle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7" name="Text Box 3"/>
          <p:cNvSpPr txBox="1">
            <a:spLocks noChangeArrowheads="1"/>
          </p:cNvSpPr>
          <p:nvPr/>
        </p:nvSpPr>
        <p:spPr bwMode="auto">
          <a:xfrm>
            <a:off x="86650" y="3673700"/>
            <a:ext cx="3027097"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100" dirty="0" smtClean="0">
                <a:latin typeface="Tahoma" panose="020B0604030504040204" pitchFamily="34" charset="0"/>
                <a:ea typeface="Tahoma" panose="020B0604030504040204" pitchFamily="34" charset="0"/>
                <a:cs typeface="Tahoma" panose="020B0604030504040204" pitchFamily="34" charset="0"/>
              </a:rPr>
              <a:t>* From laboratory  measurements</a:t>
            </a:r>
            <a:endParaRPr lang="en-US" sz="21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9" name="Text Box 3"/>
          <p:cNvSpPr txBox="1">
            <a:spLocks noChangeArrowheads="1"/>
          </p:cNvSpPr>
          <p:nvPr/>
        </p:nvSpPr>
        <p:spPr bwMode="auto">
          <a:xfrm>
            <a:off x="963277" y="3038891"/>
            <a:ext cx="1273845"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1900" dirty="0" smtClean="0">
                <a:solidFill>
                  <a:srgbClr val="FF0000"/>
                </a:solidFill>
                <a:latin typeface="Tahoma" panose="020B0604030504040204" pitchFamily="34" charset="0"/>
                <a:ea typeface="Tahoma" panose="020B0604030504040204" pitchFamily="34" charset="0"/>
                <a:cs typeface="Tahoma" panose="020B0604030504040204" pitchFamily="34" charset="0"/>
              </a:rPr>
              <a:t>R1</a:t>
            </a:r>
            <a:r>
              <a:rPr lang="it-IT" sz="1900" dirty="0" smtClean="0">
                <a:latin typeface="Tahoma" panose="020B0604030504040204" pitchFamily="34" charset="0"/>
                <a:ea typeface="Tahoma" panose="020B0604030504040204" pitchFamily="34" charset="0"/>
                <a:cs typeface="Tahoma" panose="020B0604030504040204" pitchFamily="34" charset="0"/>
              </a:rPr>
              <a:t> slow*</a:t>
            </a:r>
            <a:endParaRPr lang="en-US" sz="19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10" name="Text Box 3"/>
          <p:cNvSpPr txBox="1">
            <a:spLocks noChangeArrowheads="1"/>
          </p:cNvSpPr>
          <p:nvPr/>
        </p:nvSpPr>
        <p:spPr bwMode="auto">
          <a:xfrm>
            <a:off x="4055345" y="1410440"/>
            <a:ext cx="1273845"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1900" dirty="0" smtClean="0">
                <a:solidFill>
                  <a:srgbClr val="FF0000"/>
                </a:solidFill>
                <a:latin typeface="Tahoma" panose="020B0604030504040204" pitchFamily="34" charset="0"/>
                <a:ea typeface="Tahoma" panose="020B0604030504040204" pitchFamily="34" charset="0"/>
                <a:cs typeface="Tahoma" panose="020B0604030504040204" pitchFamily="34" charset="0"/>
              </a:rPr>
              <a:t>R2</a:t>
            </a:r>
            <a:r>
              <a:rPr lang="it-IT" sz="1900" dirty="0" smtClean="0">
                <a:latin typeface="Tahoma" panose="020B0604030504040204" pitchFamily="34" charset="0"/>
                <a:ea typeface="Tahoma" panose="020B0604030504040204" pitchFamily="34" charset="0"/>
                <a:cs typeface="Tahoma" panose="020B0604030504040204" pitchFamily="34" charset="0"/>
              </a:rPr>
              <a:t> fast*</a:t>
            </a:r>
            <a:endParaRPr lang="en-US" sz="19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11" name="Text Box 3"/>
          <p:cNvSpPr txBox="1">
            <a:spLocks noChangeArrowheads="1"/>
          </p:cNvSpPr>
          <p:nvPr/>
        </p:nvSpPr>
        <p:spPr bwMode="auto">
          <a:xfrm>
            <a:off x="4055345" y="4071381"/>
            <a:ext cx="1273845"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1900" dirty="0" smtClean="0">
                <a:solidFill>
                  <a:srgbClr val="FF0000"/>
                </a:solidFill>
                <a:latin typeface="Tahoma" panose="020B0604030504040204" pitchFamily="34" charset="0"/>
                <a:ea typeface="Tahoma" panose="020B0604030504040204" pitchFamily="34" charset="0"/>
                <a:cs typeface="Tahoma" panose="020B0604030504040204" pitchFamily="34" charset="0"/>
              </a:rPr>
              <a:t>R3</a:t>
            </a:r>
            <a:r>
              <a:rPr lang="it-IT" sz="1900" dirty="0" smtClean="0">
                <a:latin typeface="Tahoma" panose="020B0604030504040204" pitchFamily="34" charset="0"/>
                <a:ea typeface="Tahoma" panose="020B0604030504040204" pitchFamily="34" charset="0"/>
                <a:cs typeface="Tahoma" panose="020B0604030504040204" pitchFamily="34" charset="0"/>
              </a:rPr>
              <a:t> fast*</a:t>
            </a:r>
            <a:endParaRPr lang="en-US" sz="19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12" name="Text Box 3"/>
          <p:cNvSpPr txBox="1">
            <a:spLocks noChangeArrowheads="1"/>
          </p:cNvSpPr>
          <p:nvPr/>
        </p:nvSpPr>
        <p:spPr bwMode="auto">
          <a:xfrm>
            <a:off x="6993528" y="2849839"/>
            <a:ext cx="1273845" cy="384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1900" dirty="0" smtClean="0">
                <a:solidFill>
                  <a:srgbClr val="FF0000"/>
                </a:solidFill>
                <a:latin typeface="Tahoma" panose="020B0604030504040204" pitchFamily="34" charset="0"/>
                <a:ea typeface="Tahoma" panose="020B0604030504040204" pitchFamily="34" charset="0"/>
                <a:cs typeface="Tahoma" panose="020B0604030504040204" pitchFamily="34" charset="0"/>
              </a:rPr>
              <a:t>R4</a:t>
            </a:r>
            <a:r>
              <a:rPr lang="it-IT" sz="1900" dirty="0" smtClean="0">
                <a:latin typeface="Tahoma" panose="020B0604030504040204" pitchFamily="34" charset="0"/>
                <a:ea typeface="Tahoma" panose="020B0604030504040204" pitchFamily="34" charset="0"/>
                <a:cs typeface="Tahoma" panose="020B0604030504040204" pitchFamily="34" charset="0"/>
              </a:rPr>
              <a:t> slow*</a:t>
            </a:r>
            <a:endParaRPr lang="en-US" sz="19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13" name="Text Box 3"/>
          <p:cNvSpPr txBox="1">
            <a:spLocks noChangeArrowheads="1"/>
          </p:cNvSpPr>
          <p:nvPr/>
        </p:nvSpPr>
        <p:spPr bwMode="auto">
          <a:xfrm>
            <a:off x="819392" y="5601266"/>
            <a:ext cx="7447981"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The overall mechanism is a net conversion of UV-B radiation in heat with steady state O</a:t>
            </a:r>
            <a:r>
              <a:rPr lang="it-IT" sz="24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it-IT"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concentration</a:t>
            </a:r>
            <a:endParaRPr lang="en-US" sz="2400" baseline="-25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6132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54885" y="4436042"/>
            <a:ext cx="8360789" cy="2676525"/>
          </a:xfrm>
        </p:spPr>
        <p:txBody>
          <a:bodyPr/>
          <a:lstStyle/>
          <a:p>
            <a:pPr eaLnBrk="1" hangingPunct="1">
              <a:spcBef>
                <a:spcPts val="0"/>
              </a:spcBef>
            </a:pPr>
            <a:r>
              <a:rPr lang="en-US" altLang="en-US" sz="2400" dirty="0" smtClean="0">
                <a:solidFill>
                  <a:srgbClr val="FF0000"/>
                </a:solidFill>
                <a:latin typeface="Arial" panose="020B0604020202020204" pitchFamily="34" charset="0"/>
                <a:cs typeface="Arial" panose="020B0604020202020204" pitchFamily="34" charset="0"/>
              </a:rPr>
              <a:t>Qualitative agreement with observations:</a:t>
            </a:r>
          </a:p>
          <a:p>
            <a:pPr lvl="1" eaLnBrk="1" hangingPunct="1">
              <a:spcBef>
                <a:spcPts val="0"/>
              </a:spcBef>
            </a:pPr>
            <a:r>
              <a:rPr lang="en-US" altLang="en-US" sz="2400" dirty="0" smtClean="0">
                <a:latin typeface="Arial" panose="020B0604020202020204" pitchFamily="34" charset="0"/>
                <a:cs typeface="Arial" panose="020B0604020202020204" pitchFamily="34" charset="0"/>
              </a:rPr>
              <a:t>Predicts stratosphere as a source of ozone</a:t>
            </a:r>
          </a:p>
          <a:p>
            <a:pPr lvl="1" eaLnBrk="1" hangingPunct="1">
              <a:spcBef>
                <a:spcPts val="0"/>
              </a:spcBef>
            </a:pPr>
            <a:r>
              <a:rPr lang="en-US" altLang="en-US" sz="2400" dirty="0" smtClean="0">
                <a:latin typeface="Arial" panose="020B0604020202020204" pitchFamily="34" charset="0"/>
                <a:cs typeface="Arial" panose="020B0604020202020204" pitchFamily="34" charset="0"/>
              </a:rPr>
              <a:t>Predicts thermal inversion in the stratosphere</a:t>
            </a:r>
          </a:p>
          <a:p>
            <a:pPr eaLnBrk="1" hangingPunct="1">
              <a:spcBef>
                <a:spcPts val="0"/>
              </a:spcBef>
            </a:pPr>
            <a:r>
              <a:rPr lang="en-US" altLang="en-US" sz="2400" dirty="0" smtClean="0">
                <a:solidFill>
                  <a:srgbClr val="FF0000"/>
                </a:solidFill>
                <a:latin typeface="Arial" panose="020B0604020202020204" pitchFamily="34" charset="0"/>
                <a:cs typeface="Arial" panose="020B0604020202020204" pitchFamily="34" charset="0"/>
              </a:rPr>
              <a:t>Quantitative agreement?</a:t>
            </a:r>
          </a:p>
          <a:p>
            <a:pPr lvl="1" eaLnBrk="1" hangingPunct="1">
              <a:spcBef>
                <a:spcPts val="0"/>
              </a:spcBef>
            </a:pPr>
            <a:r>
              <a:rPr lang="en-US" altLang="en-US" sz="2400" dirty="0" smtClean="0">
                <a:latin typeface="Arial" panose="020B0604020202020204" pitchFamily="34" charset="0"/>
                <a:cs typeface="Arial" panose="020B0604020202020204" pitchFamily="34" charset="0"/>
              </a:rPr>
              <a:t>Check by comparing measured ozone levels with those predicted by Chapman’s model</a:t>
            </a:r>
          </a:p>
        </p:txBody>
      </p:sp>
      <p:cxnSp>
        <p:nvCxnSpPr>
          <p:cNvPr id="4" name="Connettore diritto 9"/>
          <p:cNvCxnSpPr/>
          <p:nvPr/>
        </p:nvCxnSpPr>
        <p:spPr>
          <a:xfrm>
            <a:off x="411736" y="7384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116969" y="-952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Evaluation of the Chapman’s model</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945" y="872308"/>
            <a:ext cx="6734671" cy="3545988"/>
          </a:xfrm>
          <a:prstGeom prst="rect">
            <a:avLst/>
          </a:prstGeom>
        </p:spPr>
      </p:pic>
      <p:sp>
        <p:nvSpPr>
          <p:cNvPr id="8" name="Text Box 3"/>
          <p:cNvSpPr txBox="1">
            <a:spLocks noChangeArrowheads="1"/>
          </p:cNvSpPr>
          <p:nvPr/>
        </p:nvSpPr>
        <p:spPr bwMode="auto">
          <a:xfrm>
            <a:off x="1628776" y="872308"/>
            <a:ext cx="1871663"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x</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lifetimes</a:t>
            </a:r>
            <a:endParaRPr lang="en-US"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 Box 3"/>
          <p:cNvSpPr txBox="1">
            <a:spLocks noChangeArrowheads="1"/>
          </p:cNvSpPr>
          <p:nvPr/>
        </p:nvSpPr>
        <p:spPr bwMode="auto">
          <a:xfrm>
            <a:off x="3500439" y="735500"/>
            <a:ext cx="23584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O</a:t>
            </a:r>
            <a:r>
              <a:rPr lang="it-IT"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and O</a:t>
            </a:r>
            <a:r>
              <a:rPr lang="it-IT"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photolisis rates</a:t>
            </a:r>
            <a:endParaRPr lang="en-US"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Box 3"/>
          <p:cNvSpPr txBox="1">
            <a:spLocks noChangeArrowheads="1"/>
          </p:cNvSpPr>
          <p:nvPr/>
        </p:nvSpPr>
        <p:spPr bwMode="auto">
          <a:xfrm>
            <a:off x="6257273" y="918474"/>
            <a:ext cx="3043889"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Calculated and observed O</a:t>
            </a:r>
            <a:r>
              <a:rPr lang="it-IT"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 </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vertical profiles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9292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hapmanPredi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36" y="875278"/>
            <a:ext cx="4281484" cy="592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3657600" y="1103171"/>
            <a:ext cx="5334000" cy="1735368"/>
          </a:xfrm>
        </p:spPr>
        <p:txBody>
          <a:bodyPr/>
          <a:lstStyle/>
          <a:p>
            <a:pPr eaLnBrk="1" hangingPunct="1"/>
            <a:r>
              <a:rPr lang="en-US" altLang="en-US" sz="2600" dirty="0" smtClean="0">
                <a:latin typeface="Arial" panose="020B0604020202020204" pitchFamily="34" charset="0"/>
                <a:cs typeface="Arial" panose="020B0604020202020204" pitchFamily="34" charset="0"/>
              </a:rPr>
              <a:t>Qualitative agreement: presence of an ozone layer at the right height; predicts thermal inversion. But…</a:t>
            </a:r>
          </a:p>
        </p:txBody>
      </p:sp>
      <p:sp>
        <p:nvSpPr>
          <p:cNvPr id="18437" name="Rectangle 5"/>
          <p:cNvSpPr>
            <a:spLocks noChangeArrowheads="1"/>
          </p:cNvSpPr>
          <p:nvPr/>
        </p:nvSpPr>
        <p:spPr bwMode="auto">
          <a:xfrm>
            <a:off x="3657600" y="2838539"/>
            <a:ext cx="5334000" cy="102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600" dirty="0">
                <a:solidFill>
                  <a:srgbClr val="FF0000"/>
                </a:solidFill>
              </a:rPr>
              <a:t>Predicts too much </a:t>
            </a:r>
            <a:r>
              <a:rPr lang="en-US" altLang="en-US" sz="2600" dirty="0" smtClean="0">
                <a:solidFill>
                  <a:srgbClr val="FF0000"/>
                </a:solidFill>
              </a:rPr>
              <a:t>ozone. </a:t>
            </a:r>
            <a:r>
              <a:rPr lang="en-US" altLang="en-US" sz="2600" dirty="0">
                <a:solidFill>
                  <a:srgbClr val="FF0000"/>
                </a:solidFill>
              </a:rPr>
              <a:t>What is wrong?</a:t>
            </a:r>
          </a:p>
          <a:p>
            <a:pPr eaLnBrk="1" hangingPunct="1">
              <a:spcBef>
                <a:spcPct val="20000"/>
              </a:spcBef>
              <a:buFontTx/>
              <a:buChar char="•"/>
            </a:pPr>
            <a:endParaRPr lang="en-US" altLang="en-US" sz="2600" dirty="0"/>
          </a:p>
        </p:txBody>
      </p:sp>
      <p:sp>
        <p:nvSpPr>
          <p:cNvPr id="18438" name="Rectangle 6"/>
          <p:cNvSpPr>
            <a:spLocks noChangeArrowheads="1"/>
          </p:cNvSpPr>
          <p:nvPr/>
        </p:nvSpPr>
        <p:spPr bwMode="auto">
          <a:xfrm>
            <a:off x="4569906" y="3722547"/>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20000"/>
              </a:spcBef>
            </a:pPr>
            <a:endParaRPr lang="en-US" altLang="en-US" sz="2600" dirty="0"/>
          </a:p>
        </p:txBody>
      </p:sp>
      <p:sp>
        <p:nvSpPr>
          <p:cNvPr id="18439" name="Rectangle 7"/>
          <p:cNvSpPr>
            <a:spLocks noChangeArrowheads="1"/>
          </p:cNvSpPr>
          <p:nvPr/>
        </p:nvSpPr>
        <p:spPr bwMode="auto">
          <a:xfrm>
            <a:off x="3688844" y="3840728"/>
            <a:ext cx="5334000" cy="193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Char char="–"/>
            </a:pPr>
            <a:r>
              <a:rPr lang="en-US" altLang="en-US" sz="2600" dirty="0"/>
              <a:t>Either there is an extra </a:t>
            </a:r>
            <a:r>
              <a:rPr lang="en-US" altLang="en-US" sz="2600" b="1" i="1" dirty="0"/>
              <a:t>source</a:t>
            </a:r>
            <a:r>
              <a:rPr lang="en-US" altLang="en-US" sz="2600" dirty="0"/>
              <a:t> of O</a:t>
            </a:r>
            <a:r>
              <a:rPr lang="en-US" altLang="en-US" sz="2600" baseline="-25000" dirty="0"/>
              <a:t>x</a:t>
            </a:r>
            <a:r>
              <a:rPr lang="en-US" altLang="en-US" sz="2600" dirty="0"/>
              <a:t> OR</a:t>
            </a:r>
          </a:p>
          <a:p>
            <a:pPr lvl="1" eaLnBrk="1" hangingPunct="1">
              <a:spcBef>
                <a:spcPct val="20000"/>
              </a:spcBef>
              <a:buFontTx/>
              <a:buChar char="–"/>
            </a:pPr>
            <a:r>
              <a:rPr lang="en-US" altLang="en-US" sz="2600" dirty="0"/>
              <a:t>There are other </a:t>
            </a:r>
            <a:r>
              <a:rPr lang="en-US" altLang="en-US" sz="2600" b="1" i="1" dirty="0"/>
              <a:t>sinks</a:t>
            </a:r>
            <a:r>
              <a:rPr lang="en-US" altLang="en-US" sz="2600" dirty="0"/>
              <a:t>: pathways that destroy ozone</a:t>
            </a:r>
          </a:p>
        </p:txBody>
      </p:sp>
      <p:cxnSp>
        <p:nvCxnSpPr>
          <p:cNvPr id="8" name="Connettore diritto 9"/>
          <p:cNvCxnSpPr/>
          <p:nvPr/>
        </p:nvCxnSpPr>
        <p:spPr>
          <a:xfrm>
            <a:off x="411736" y="7384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itolo 4"/>
          <p:cNvSpPr txBox="1">
            <a:spLocks/>
          </p:cNvSpPr>
          <p:nvPr/>
        </p:nvSpPr>
        <p:spPr bwMode="auto">
          <a:xfrm>
            <a:off x="116969" y="-952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Problems with the Chapman cycle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2470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ttore diritto 9"/>
          <p:cNvCxnSpPr/>
          <p:nvPr/>
        </p:nvCxnSpPr>
        <p:spPr>
          <a:xfrm>
            <a:off x="413830" y="569722"/>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itolo 4"/>
          <p:cNvSpPr txBox="1">
            <a:spLocks/>
          </p:cNvSpPr>
          <p:nvPr/>
        </p:nvSpPr>
        <p:spPr bwMode="auto">
          <a:xfrm>
            <a:off x="119063" y="-6854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What is ozone?</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108546" name="Picture 2" descr="File:Ozone-resonance-Lewis-2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205901"/>
            <a:ext cx="7620000" cy="20478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3"/>
          <p:cNvSpPr txBox="1">
            <a:spLocks noChangeArrowheads="1"/>
          </p:cNvSpPr>
          <p:nvPr/>
        </p:nvSpPr>
        <p:spPr bwMode="auto">
          <a:xfrm>
            <a:off x="413830" y="796023"/>
            <a:ext cx="366743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700" dirty="0" smtClean="0">
                <a:solidFill>
                  <a:srgbClr val="FF0000"/>
                </a:solidFill>
                <a:latin typeface="Tahoma" panose="020B0604030504040204" pitchFamily="34" charset="0"/>
              </a:rPr>
              <a:t>O</a:t>
            </a:r>
            <a:r>
              <a:rPr lang="it-IT" altLang="en-US" sz="2700" baseline="-25000" dirty="0" smtClean="0">
                <a:solidFill>
                  <a:srgbClr val="FF0000"/>
                </a:solidFill>
                <a:latin typeface="Tahoma" panose="020B0604030504040204" pitchFamily="34" charset="0"/>
              </a:rPr>
              <a:t>3 </a:t>
            </a:r>
            <a:r>
              <a:rPr lang="it-IT" altLang="en-US" sz="2700" dirty="0" smtClean="0">
                <a:solidFill>
                  <a:srgbClr val="FF0000"/>
                </a:solidFill>
                <a:latin typeface="Tahoma" panose="020B0604030504040204" pitchFamily="34" charset="0"/>
              </a:rPr>
              <a:t>– Lewis structure</a:t>
            </a:r>
            <a:endParaRPr lang="it-IT" altLang="en-US" sz="2700" baseline="30000" dirty="0" smtClean="0">
              <a:solidFill>
                <a:srgbClr val="FF0000"/>
              </a:solidFill>
              <a:latin typeface="Tahoma" panose="020B0604030504040204" pitchFamily="34" charset="0"/>
            </a:endParaRPr>
          </a:p>
        </p:txBody>
      </p:sp>
      <p:sp>
        <p:nvSpPr>
          <p:cNvPr id="20" name="Text Box 13"/>
          <p:cNvSpPr txBox="1">
            <a:spLocks noChangeArrowheads="1"/>
          </p:cNvSpPr>
          <p:nvPr/>
        </p:nvSpPr>
        <p:spPr bwMode="auto">
          <a:xfrm>
            <a:off x="3929062" y="823542"/>
            <a:ext cx="49187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spcBef>
                <a:spcPct val="0"/>
              </a:spcBef>
              <a:buNone/>
            </a:pPr>
            <a:r>
              <a:rPr lang="en-US" altLang="en-US" sz="2700" dirty="0" smtClean="0">
                <a:latin typeface="Arial" panose="020B0604020202020204" pitchFamily="34" charset="0"/>
              </a:rPr>
              <a:t>a gas composed by 3 O atoms</a:t>
            </a:r>
            <a:endParaRPr lang="en-GB" altLang="en-US" sz="2700" dirty="0">
              <a:latin typeface="Arial" panose="020B0604020202020204" pitchFamily="34" charset="0"/>
            </a:endParaRPr>
          </a:p>
        </p:txBody>
      </p:sp>
      <p:sp>
        <p:nvSpPr>
          <p:cNvPr id="22" name="Text Box 13"/>
          <p:cNvSpPr txBox="1">
            <a:spLocks noChangeArrowheads="1"/>
          </p:cNvSpPr>
          <p:nvPr/>
        </p:nvSpPr>
        <p:spPr bwMode="auto">
          <a:xfrm>
            <a:off x="413830" y="3456157"/>
            <a:ext cx="8910756"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700" dirty="0" smtClean="0">
                <a:latin typeface="Arial" panose="020B0604020202020204" pitchFamily="34" charset="0"/>
              </a:rPr>
              <a:t>A bluish gas that is harmful to breath</a:t>
            </a:r>
          </a:p>
          <a:p>
            <a:pPr>
              <a:spcBef>
                <a:spcPct val="0"/>
              </a:spcBef>
            </a:pPr>
            <a:r>
              <a:rPr lang="en-US" altLang="en-US" sz="2700" dirty="0" smtClean="0">
                <a:latin typeface="Arial" panose="020B0604020202020204" pitchFamily="34" charset="0"/>
              </a:rPr>
              <a:t>O</a:t>
            </a:r>
            <a:r>
              <a:rPr lang="en-US" altLang="en-US" sz="2700" baseline="-25000" dirty="0" smtClean="0">
                <a:latin typeface="Arial" panose="020B0604020202020204" pitchFamily="34" charset="0"/>
              </a:rPr>
              <a:t>3</a:t>
            </a:r>
            <a:r>
              <a:rPr lang="en-US" altLang="en-US" sz="2700" dirty="0" smtClean="0">
                <a:latin typeface="Arial" panose="020B0604020202020204" pitchFamily="34" charset="0"/>
              </a:rPr>
              <a:t> in the atmosphere is mostly (~90%) present in the </a:t>
            </a:r>
            <a:r>
              <a:rPr lang="en-US" altLang="en-US" sz="2700" dirty="0" smtClean="0">
                <a:solidFill>
                  <a:srgbClr val="FF0000"/>
                </a:solidFill>
                <a:latin typeface="Arial" panose="020B0604020202020204" pitchFamily="34" charset="0"/>
              </a:rPr>
              <a:t>stratosphere</a:t>
            </a:r>
            <a:r>
              <a:rPr lang="en-US" altLang="en-US" sz="2700" dirty="0" smtClean="0">
                <a:latin typeface="Arial" panose="020B0604020202020204" pitchFamily="34" charset="0"/>
              </a:rPr>
              <a:t> (O</a:t>
            </a:r>
            <a:r>
              <a:rPr lang="en-US" altLang="en-US" sz="2700" baseline="-25000" dirty="0" smtClean="0">
                <a:latin typeface="Arial" panose="020B0604020202020204" pitchFamily="34" charset="0"/>
              </a:rPr>
              <a:t>3</a:t>
            </a:r>
            <a:r>
              <a:rPr lang="en-US" altLang="en-US" sz="2700" dirty="0" smtClean="0">
                <a:latin typeface="Arial" panose="020B0604020202020204" pitchFamily="34" charset="0"/>
              </a:rPr>
              <a:t> layer at 15-30 km altitude, naturally produced), but it can be generated also in the </a:t>
            </a:r>
            <a:r>
              <a:rPr lang="en-US" altLang="en-US" sz="2700" dirty="0" smtClean="0">
                <a:solidFill>
                  <a:srgbClr val="FF0000"/>
                </a:solidFill>
                <a:latin typeface="Arial" panose="020B0604020202020204" pitchFamily="34" charset="0"/>
              </a:rPr>
              <a:t>troposphere </a:t>
            </a:r>
            <a:r>
              <a:rPr lang="en-US" altLang="en-US" sz="2700" dirty="0" smtClean="0">
                <a:latin typeface="Arial" panose="020B0604020202020204" pitchFamily="34" charset="0"/>
              </a:rPr>
              <a:t>(~10</a:t>
            </a:r>
            <a:r>
              <a:rPr lang="en-US" altLang="en-US" sz="2700" dirty="0">
                <a:latin typeface="Arial" panose="020B0604020202020204" pitchFamily="34" charset="0"/>
              </a:rPr>
              <a:t>%)</a:t>
            </a:r>
            <a:endParaRPr lang="en-US" altLang="en-US" sz="2700" dirty="0" smtClean="0">
              <a:latin typeface="Arial" panose="020B0604020202020204" pitchFamily="34" charset="0"/>
            </a:endParaRPr>
          </a:p>
          <a:p>
            <a:pPr>
              <a:spcBef>
                <a:spcPct val="0"/>
              </a:spcBef>
            </a:pPr>
            <a:r>
              <a:rPr lang="en-US" altLang="en-US" sz="2700" dirty="0" smtClean="0">
                <a:latin typeface="Arial" panose="020B0604020202020204" pitchFamily="34" charset="0"/>
              </a:rPr>
              <a:t>The O</a:t>
            </a:r>
            <a:r>
              <a:rPr lang="en-US" altLang="en-US" sz="2700" baseline="-25000" dirty="0" smtClean="0">
                <a:latin typeface="Arial" panose="020B0604020202020204" pitchFamily="34" charset="0"/>
              </a:rPr>
              <a:t>3</a:t>
            </a:r>
            <a:r>
              <a:rPr lang="en-US" altLang="en-US" sz="2700" dirty="0" smtClean="0">
                <a:latin typeface="Arial" panose="020B0604020202020204" pitchFamily="34" charset="0"/>
              </a:rPr>
              <a:t> depletion problem (stratospheric O</a:t>
            </a:r>
            <a:r>
              <a:rPr lang="en-US" altLang="en-US" sz="2700" baseline="-25000" dirty="0" smtClean="0">
                <a:latin typeface="Arial" panose="020B0604020202020204" pitchFamily="34" charset="0"/>
              </a:rPr>
              <a:t>3</a:t>
            </a:r>
            <a:r>
              <a:rPr lang="en-US" altLang="en-US" sz="2700" dirty="0" smtClean="0">
                <a:latin typeface="Arial" panose="020B0604020202020204" pitchFamily="34" charset="0"/>
              </a:rPr>
              <a:t>)</a:t>
            </a:r>
          </a:p>
          <a:p>
            <a:pPr>
              <a:spcBef>
                <a:spcPct val="0"/>
              </a:spcBef>
            </a:pPr>
            <a:r>
              <a:rPr lang="en-US" altLang="en-US" sz="2700" dirty="0" smtClean="0">
                <a:latin typeface="Arial" panose="020B0604020202020204" pitchFamily="34" charset="0"/>
              </a:rPr>
              <a:t>O</a:t>
            </a:r>
            <a:r>
              <a:rPr lang="en-US" altLang="en-US" sz="2700" baseline="-25000" dirty="0" smtClean="0">
                <a:latin typeface="Arial" panose="020B0604020202020204" pitchFamily="34" charset="0"/>
              </a:rPr>
              <a:t>3</a:t>
            </a:r>
            <a:r>
              <a:rPr lang="en-US" altLang="en-US" sz="2700" dirty="0" smtClean="0">
                <a:latin typeface="Arial" panose="020B0604020202020204" pitchFamily="34" charset="0"/>
              </a:rPr>
              <a:t> as atmospheric pollutant (tropospheric </a:t>
            </a:r>
            <a:r>
              <a:rPr lang="en-US" altLang="en-US" sz="2700" dirty="0">
                <a:latin typeface="Arial" panose="020B0604020202020204" pitchFamily="34" charset="0"/>
              </a:rPr>
              <a:t>O</a:t>
            </a:r>
            <a:r>
              <a:rPr lang="en-US" altLang="en-US" sz="2700" baseline="-25000" dirty="0">
                <a:latin typeface="Arial" panose="020B0604020202020204" pitchFamily="34" charset="0"/>
              </a:rPr>
              <a:t>3</a:t>
            </a:r>
            <a:r>
              <a:rPr lang="en-US" altLang="en-US" sz="2700" dirty="0">
                <a:latin typeface="Arial" panose="020B0604020202020204" pitchFamily="34" charset="0"/>
              </a:rPr>
              <a:t>)</a:t>
            </a:r>
            <a:endParaRPr lang="en-US" altLang="en-US" sz="2700" dirty="0" smtClean="0">
              <a:latin typeface="Arial" panose="020B0604020202020204" pitchFamily="34" charset="0"/>
            </a:endParaRPr>
          </a:p>
          <a:p>
            <a:pPr>
              <a:spcBef>
                <a:spcPct val="0"/>
              </a:spcBef>
            </a:pPr>
            <a:endParaRPr lang="en-US" altLang="en-US" sz="2700" dirty="0">
              <a:solidFill>
                <a:srgbClr val="FF0000"/>
              </a:solidFill>
              <a:latin typeface="Arial" panose="020B0604020202020204" pitchFamily="34" charset="0"/>
            </a:endParaRPr>
          </a:p>
          <a:p>
            <a:pPr marL="0" indent="0">
              <a:spcBef>
                <a:spcPct val="0"/>
              </a:spcBef>
              <a:buNone/>
            </a:pPr>
            <a:endParaRPr lang="en-GB" altLang="en-US" sz="2700" dirty="0">
              <a:solidFill>
                <a:srgbClr val="FF0000"/>
              </a:solidFill>
              <a:latin typeface="Arial" panose="020B0604020202020204" pitchFamily="34" charset="0"/>
            </a:endParaRPr>
          </a:p>
        </p:txBody>
      </p:sp>
    </p:spTree>
    <p:extLst>
      <p:ext uri="{BB962C8B-B14F-4D97-AF65-F5344CB8AC3E}">
        <p14:creationId xmlns:p14="http://schemas.microsoft.com/office/powerpoint/2010/main" val="49911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idx="1"/>
          </p:nvPr>
        </p:nvSpPr>
        <p:spPr>
          <a:xfrm>
            <a:off x="592701" y="1787104"/>
            <a:ext cx="8229600" cy="5364162"/>
          </a:xfrm>
        </p:spPr>
        <p:txBody>
          <a:bodyPr/>
          <a:lstStyle/>
          <a:p>
            <a:pPr marL="609600" indent="-609600" eaLnBrk="1" hangingPunct="1"/>
            <a:r>
              <a:rPr lang="en-US" altLang="en-US" sz="2400" dirty="0" smtClean="0">
                <a:latin typeface="Tahoma" panose="020B0604030504040204" pitchFamily="34" charset="0"/>
                <a:ea typeface="Tahoma" panose="020B0604030504040204" pitchFamily="34" charset="0"/>
                <a:cs typeface="Tahoma" panose="020B0604030504040204" pitchFamily="34" charset="0"/>
              </a:rPr>
              <a:t>Four main “families” of chemicals responsible for catalyzing ozone destruction:</a:t>
            </a:r>
          </a:p>
          <a:p>
            <a:pPr marL="609600" indent="-609600" eaLnBrk="1" hangingPunct="1">
              <a:buFontTx/>
              <a:buAutoNum type="arabicPeriod"/>
            </a:pPr>
            <a:r>
              <a:rPr lang="en-US" altLang="en-US" dirty="0" smtClean="0">
                <a:latin typeface="Arial" panose="020B0604020202020204" pitchFamily="34" charset="0"/>
                <a:cs typeface="Arial" panose="020B0604020202020204" pitchFamily="34" charset="0"/>
              </a:rPr>
              <a:t>Nitrogen oxides: NO</a:t>
            </a:r>
            <a:r>
              <a:rPr lang="en-US" altLang="en-US" baseline="-25000" dirty="0" smtClean="0">
                <a:latin typeface="Arial" panose="020B0604020202020204" pitchFamily="34" charset="0"/>
                <a:cs typeface="Arial" panose="020B0604020202020204" pitchFamily="34" charset="0"/>
              </a:rPr>
              <a:t>x</a:t>
            </a:r>
            <a:endParaRPr lang="en-US" altLang="en-US" dirty="0" smtClean="0">
              <a:latin typeface="Arial" panose="020B0604020202020204" pitchFamily="34" charset="0"/>
              <a:cs typeface="Arial" panose="020B0604020202020204" pitchFamily="34" charset="0"/>
            </a:endParaRPr>
          </a:p>
          <a:p>
            <a:pPr marL="990600" lvl="1" indent="-533400" eaLnBrk="1" hangingPunct="1">
              <a:buFontTx/>
              <a:buChar char="•"/>
            </a:pPr>
            <a:r>
              <a:rPr lang="en-US" altLang="en-US" sz="1800" dirty="0" smtClean="0">
                <a:latin typeface="Arial" panose="020B0604020202020204" pitchFamily="34" charset="0"/>
                <a:cs typeface="Arial" panose="020B0604020202020204" pitchFamily="34" charset="0"/>
              </a:rPr>
              <a:t>NO + NO</a:t>
            </a:r>
            <a:r>
              <a:rPr lang="en-US" altLang="en-US" sz="1800" baseline="-25000" dirty="0" smtClean="0">
                <a:latin typeface="Arial" panose="020B0604020202020204" pitchFamily="34" charset="0"/>
                <a:cs typeface="Arial" panose="020B0604020202020204" pitchFamily="34" charset="0"/>
              </a:rPr>
              <a:t>2</a:t>
            </a:r>
          </a:p>
          <a:p>
            <a:pPr marL="609600" indent="-609600" eaLnBrk="1" hangingPunct="1">
              <a:buFontTx/>
              <a:buAutoNum type="arabicPeriod"/>
            </a:pPr>
            <a:r>
              <a:rPr lang="en-US" altLang="en-US" dirty="0" smtClean="0">
                <a:latin typeface="Arial" panose="020B0604020202020204" pitchFamily="34" charset="0"/>
                <a:cs typeface="Arial" panose="020B0604020202020204" pitchFamily="34" charset="0"/>
              </a:rPr>
              <a:t>Hydrogen oxides: </a:t>
            </a:r>
            <a:r>
              <a:rPr lang="en-US" altLang="en-US" dirty="0" err="1" smtClean="0">
                <a:latin typeface="Arial" panose="020B0604020202020204" pitchFamily="34" charset="0"/>
                <a:cs typeface="Arial" panose="020B0604020202020204" pitchFamily="34" charset="0"/>
              </a:rPr>
              <a:t>HO</a:t>
            </a:r>
            <a:r>
              <a:rPr lang="en-US" altLang="en-US" baseline="-25000" dirty="0" err="1" smtClean="0">
                <a:latin typeface="Arial" panose="020B0604020202020204" pitchFamily="34" charset="0"/>
                <a:cs typeface="Arial" panose="020B0604020202020204" pitchFamily="34" charset="0"/>
              </a:rPr>
              <a:t>x</a:t>
            </a:r>
            <a:endParaRPr lang="en-US" altLang="en-US" dirty="0" smtClean="0">
              <a:latin typeface="Arial" panose="020B0604020202020204" pitchFamily="34" charset="0"/>
              <a:cs typeface="Arial" panose="020B0604020202020204" pitchFamily="34" charset="0"/>
            </a:endParaRPr>
          </a:p>
          <a:p>
            <a:pPr marL="990600" lvl="1" indent="-533400" eaLnBrk="1" hangingPunct="1">
              <a:buFontTx/>
              <a:buChar char="•"/>
            </a:pPr>
            <a:r>
              <a:rPr lang="en-US" altLang="en-US" sz="1800" dirty="0" smtClean="0">
                <a:latin typeface="Arial" panose="020B0604020202020204" pitchFamily="34" charset="0"/>
                <a:cs typeface="Arial" panose="020B0604020202020204" pitchFamily="34" charset="0"/>
              </a:rPr>
              <a:t>OH + HO</a:t>
            </a:r>
            <a:r>
              <a:rPr lang="en-US" altLang="en-US" sz="1800" baseline="-25000" dirty="0" smtClean="0">
                <a:latin typeface="Arial" panose="020B0604020202020204" pitchFamily="34" charset="0"/>
                <a:cs typeface="Arial" panose="020B0604020202020204" pitchFamily="34" charset="0"/>
              </a:rPr>
              <a:t>2</a:t>
            </a:r>
          </a:p>
          <a:p>
            <a:pPr marL="609600" indent="-609600" eaLnBrk="1" hangingPunct="1">
              <a:buFontTx/>
              <a:buAutoNum type="arabicPeriod"/>
            </a:pPr>
            <a:r>
              <a:rPr lang="en-US" altLang="en-US" dirty="0" smtClean="0">
                <a:latin typeface="Arial" panose="020B0604020202020204" pitchFamily="34" charset="0"/>
                <a:cs typeface="Arial" panose="020B0604020202020204" pitchFamily="34" charset="0"/>
              </a:rPr>
              <a:t>Chlorine: </a:t>
            </a:r>
            <a:r>
              <a:rPr lang="en-US" altLang="en-US" dirty="0" err="1" smtClean="0">
                <a:latin typeface="Arial" panose="020B0604020202020204" pitchFamily="34" charset="0"/>
                <a:cs typeface="Arial" panose="020B0604020202020204" pitchFamily="34" charset="0"/>
              </a:rPr>
              <a:t>ClO</a:t>
            </a:r>
            <a:r>
              <a:rPr lang="en-US" altLang="en-US" baseline="-25000" dirty="0" err="1" smtClean="0">
                <a:latin typeface="Arial" panose="020B0604020202020204" pitchFamily="34" charset="0"/>
                <a:cs typeface="Arial" panose="020B0604020202020204" pitchFamily="34" charset="0"/>
              </a:rPr>
              <a:t>x</a:t>
            </a:r>
            <a:endParaRPr lang="en-US" altLang="en-US" dirty="0" smtClean="0">
              <a:latin typeface="Arial" panose="020B0604020202020204" pitchFamily="34" charset="0"/>
              <a:cs typeface="Arial" panose="020B0604020202020204" pitchFamily="34" charset="0"/>
            </a:endParaRPr>
          </a:p>
          <a:p>
            <a:pPr marL="990600" lvl="1" indent="-533400" eaLnBrk="1" hangingPunct="1">
              <a:buFontTx/>
              <a:buChar char="•"/>
            </a:pPr>
            <a:r>
              <a:rPr lang="en-US" altLang="en-US" sz="1800" dirty="0" smtClean="0">
                <a:latin typeface="Arial" panose="020B0604020202020204" pitchFamily="34" charset="0"/>
                <a:cs typeface="Arial" panose="020B0604020202020204" pitchFamily="34" charset="0"/>
              </a:rPr>
              <a:t>Cl + </a:t>
            </a:r>
            <a:r>
              <a:rPr lang="en-US" altLang="en-US" sz="1800" dirty="0" err="1" smtClean="0">
                <a:latin typeface="Arial" panose="020B0604020202020204" pitchFamily="34" charset="0"/>
                <a:cs typeface="Arial" panose="020B0604020202020204" pitchFamily="34" charset="0"/>
              </a:rPr>
              <a:t>ClO</a:t>
            </a:r>
            <a:endParaRPr lang="en-US" altLang="en-US" sz="1800" dirty="0" smtClean="0">
              <a:latin typeface="Arial" panose="020B0604020202020204" pitchFamily="34" charset="0"/>
              <a:cs typeface="Arial" panose="020B0604020202020204" pitchFamily="34" charset="0"/>
            </a:endParaRPr>
          </a:p>
          <a:p>
            <a:pPr marL="609600" indent="-609600" eaLnBrk="1" hangingPunct="1">
              <a:buFontTx/>
              <a:buAutoNum type="arabicPeriod"/>
            </a:pPr>
            <a:r>
              <a:rPr lang="en-US" altLang="en-US" dirty="0" smtClean="0">
                <a:latin typeface="Arial" panose="020B0604020202020204" pitchFamily="34" charset="0"/>
                <a:cs typeface="Arial" panose="020B0604020202020204" pitchFamily="34" charset="0"/>
              </a:rPr>
              <a:t>Bromine: </a:t>
            </a:r>
            <a:r>
              <a:rPr lang="en-US" altLang="en-US" dirty="0" err="1" smtClean="0">
                <a:latin typeface="Arial" panose="020B0604020202020204" pitchFamily="34" charset="0"/>
                <a:cs typeface="Arial" panose="020B0604020202020204" pitchFamily="34" charset="0"/>
              </a:rPr>
              <a:t>BrO</a:t>
            </a:r>
            <a:r>
              <a:rPr lang="en-US" altLang="en-US" baseline="-25000" dirty="0" err="1" smtClean="0">
                <a:latin typeface="Arial" panose="020B0604020202020204" pitchFamily="34" charset="0"/>
                <a:cs typeface="Arial" panose="020B0604020202020204" pitchFamily="34" charset="0"/>
              </a:rPr>
              <a:t>x</a:t>
            </a:r>
            <a:endParaRPr lang="en-US" altLang="en-US" dirty="0" smtClean="0">
              <a:latin typeface="Arial" panose="020B0604020202020204" pitchFamily="34" charset="0"/>
              <a:cs typeface="Arial" panose="020B0604020202020204" pitchFamily="34" charset="0"/>
            </a:endParaRPr>
          </a:p>
          <a:p>
            <a:pPr marL="990600" lvl="1" indent="-533400" eaLnBrk="1" hangingPunct="1">
              <a:buFontTx/>
              <a:buChar char="•"/>
            </a:pPr>
            <a:r>
              <a:rPr lang="en-US" altLang="en-US" sz="1800" dirty="0" smtClean="0">
                <a:latin typeface="Arial" panose="020B0604020202020204" pitchFamily="34" charset="0"/>
                <a:cs typeface="Arial" panose="020B0604020202020204" pitchFamily="34" charset="0"/>
              </a:rPr>
              <a:t>Br + </a:t>
            </a:r>
            <a:r>
              <a:rPr lang="en-US" altLang="en-US" sz="1800" dirty="0" err="1" smtClean="0">
                <a:latin typeface="Arial" panose="020B0604020202020204" pitchFamily="34" charset="0"/>
                <a:cs typeface="Arial" panose="020B0604020202020204" pitchFamily="34" charset="0"/>
              </a:rPr>
              <a:t>BrO</a:t>
            </a:r>
            <a:endParaRPr lang="en-US" altLang="en-US" sz="1800" baseline="-25000" dirty="0" smtClean="0">
              <a:latin typeface="Arial" panose="020B0604020202020204" pitchFamily="34" charset="0"/>
              <a:cs typeface="Arial" panose="020B0604020202020204" pitchFamily="34" charset="0"/>
            </a:endParaRPr>
          </a:p>
        </p:txBody>
      </p:sp>
      <p:cxnSp>
        <p:nvCxnSpPr>
          <p:cNvPr id="7" name="Connettore diritto 9"/>
          <p:cNvCxnSpPr/>
          <p:nvPr/>
        </p:nvCxnSpPr>
        <p:spPr>
          <a:xfrm>
            <a:off x="532892" y="7132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238125" y="-3472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Missing element: catalytic destruction of O</a:t>
            </a:r>
            <a:r>
              <a:rPr lang="it-IT" altLang="en-US" sz="3500" baseline="-25000" dirty="0" smtClean="0">
                <a:solidFill>
                  <a:srgbClr val="3333FF"/>
                </a:solidFill>
                <a:latin typeface="Tahoma" panose="020B0604030504040204" pitchFamily="34" charset="0"/>
                <a:cs typeface="Tahoma" panose="020B0604030504040204" pitchFamily="34" charset="0"/>
              </a:rPr>
              <a:t>3</a:t>
            </a:r>
            <a:endParaRPr lang="en-GB" altLang="en-US" sz="3500" baseline="-25000" dirty="0">
              <a:solidFill>
                <a:srgbClr val="3333FF"/>
              </a:solidFill>
              <a:latin typeface="Tahoma" panose="020B0604030504040204" pitchFamily="34" charset="0"/>
              <a:cs typeface="Tahoma" panose="020B0604030504040204" pitchFamily="34" charset="0"/>
            </a:endParaRPr>
          </a:p>
        </p:txBody>
      </p:sp>
      <p:sp>
        <p:nvSpPr>
          <p:cNvPr id="10" name="Rectangle 9"/>
          <p:cNvSpPr/>
          <p:nvPr/>
        </p:nvSpPr>
        <p:spPr>
          <a:xfrm>
            <a:off x="559823" y="850078"/>
            <a:ext cx="8262478" cy="800219"/>
          </a:xfrm>
          <a:prstGeom prst="rect">
            <a:avLst/>
          </a:prstGeom>
        </p:spPr>
        <p:txBody>
          <a:bodyPr wrap="square">
            <a:spAutoFit/>
          </a:bodyPr>
          <a:lstStyle/>
          <a:p>
            <a:pPr algn="ctr"/>
            <a:r>
              <a:rPr lang="en-US" sz="2300" dirty="0">
                <a:latin typeface="Tahoma" panose="020B0604030504040204" pitchFamily="34" charset="0"/>
                <a:ea typeface="Tahoma" panose="020B0604030504040204" pitchFamily="34" charset="0"/>
                <a:cs typeface="Tahoma" panose="020B0604030504040204" pitchFamily="34" charset="0"/>
              </a:rPr>
              <a:t>Certain </a:t>
            </a:r>
            <a:r>
              <a:rPr lang="en-US" sz="2300" b="1" dirty="0">
                <a:solidFill>
                  <a:srgbClr val="FF0000"/>
                </a:solidFill>
                <a:latin typeface="Tahoma" panose="020B0604030504040204" pitchFamily="34" charset="0"/>
                <a:ea typeface="Tahoma" panose="020B0604030504040204" pitchFamily="34" charset="0"/>
                <a:cs typeface="Tahoma" panose="020B0604030504040204" pitchFamily="34" charset="0"/>
              </a:rPr>
              <a:t>free </a:t>
            </a:r>
            <a:r>
              <a:rPr lang="en-US" sz="23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radicals </a:t>
            </a:r>
            <a:r>
              <a:rPr lang="en-US" sz="2300" dirty="0" smtClean="0">
                <a:latin typeface="Tahoma" panose="020B0604030504040204" pitchFamily="34" charset="0"/>
                <a:ea typeface="Tahoma" panose="020B0604030504040204" pitchFamily="34" charset="0"/>
                <a:cs typeface="Tahoma" panose="020B0604030504040204" pitchFamily="34" charset="0"/>
              </a:rPr>
              <a:t>catalyze</a:t>
            </a:r>
            <a:r>
              <a:rPr lang="en-US" sz="2300" dirty="0">
                <a:latin typeface="Tahoma" panose="020B0604030504040204" pitchFamily="34" charset="0"/>
                <a:ea typeface="Tahoma" panose="020B0604030504040204" pitchFamily="34" charset="0"/>
                <a:cs typeface="Tahoma" panose="020B0604030504040204" pitchFamily="34" charset="0"/>
              </a:rPr>
              <a:t> the recombination </a:t>
            </a:r>
            <a:r>
              <a:rPr lang="en-US" sz="2300" dirty="0" smtClean="0">
                <a:latin typeface="Tahoma" panose="020B0604030504040204" pitchFamily="34" charset="0"/>
                <a:ea typeface="Tahoma" panose="020B0604030504040204" pitchFamily="34" charset="0"/>
                <a:cs typeface="Tahoma" panose="020B0604030504040204" pitchFamily="34" charset="0"/>
              </a:rPr>
              <a:t>reaction R4 (O</a:t>
            </a:r>
            <a:r>
              <a:rPr lang="en-US" sz="2300" baseline="-25000" dirty="0" smtClean="0">
                <a:latin typeface="Tahoma" panose="020B0604030504040204" pitchFamily="34" charset="0"/>
                <a:ea typeface="Tahoma" panose="020B0604030504040204" pitchFamily="34" charset="0"/>
                <a:cs typeface="Tahoma" panose="020B0604030504040204" pitchFamily="34" charset="0"/>
              </a:rPr>
              <a:t>3</a:t>
            </a:r>
            <a:r>
              <a:rPr lang="en-US" sz="2300" dirty="0" smtClean="0">
                <a:latin typeface="Tahoma" panose="020B0604030504040204" pitchFamily="34" charset="0"/>
                <a:ea typeface="Tahoma" panose="020B0604030504040204" pitchFamily="34" charset="0"/>
                <a:cs typeface="Tahoma" panose="020B0604030504040204" pitchFamily="34" charset="0"/>
              </a:rPr>
              <a:t>+O)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300" b="1"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depletion</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of the O</a:t>
            </a:r>
            <a:r>
              <a:rPr lang="en-US"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layer</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1" name="Text Box 10"/>
          <p:cNvSpPr txBox="1">
            <a:spLocks noChangeArrowheads="1"/>
          </p:cNvSpPr>
          <p:nvPr/>
        </p:nvSpPr>
        <p:spPr bwMode="auto">
          <a:xfrm>
            <a:off x="6038786" y="3191393"/>
            <a:ext cx="2528321" cy="477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500" b="0" dirty="0" smtClean="0">
                <a:latin typeface="Tahoma" panose="020B0604030504040204" pitchFamily="34" charset="0"/>
                <a:ea typeface="Tahoma" panose="020B0604030504040204" pitchFamily="34" charset="0"/>
                <a:cs typeface="Tahoma" panose="020B0604030504040204" pitchFamily="34" charset="0"/>
              </a:rPr>
              <a:t>biogenic sources</a:t>
            </a:r>
            <a:endParaRPr lang="it-IT" sz="2500" b="0" dirty="0">
              <a:latin typeface="Tahoma" panose="020B0604030504040204" pitchFamily="34" charset="0"/>
              <a:ea typeface="Tahoma" panose="020B0604030504040204" pitchFamily="34" charset="0"/>
              <a:cs typeface="Tahoma" panose="020B0604030504040204" pitchFamily="34" charset="0"/>
            </a:endParaRPr>
          </a:p>
        </p:txBody>
      </p:sp>
      <p:sp>
        <p:nvSpPr>
          <p:cNvPr id="3" name="Right Brace 2"/>
          <p:cNvSpPr/>
          <p:nvPr/>
        </p:nvSpPr>
        <p:spPr bwMode="auto">
          <a:xfrm>
            <a:off x="5370653" y="2720051"/>
            <a:ext cx="567160" cy="1435260"/>
          </a:xfrm>
          <a:prstGeom prst="rightBrac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Right Brace 12"/>
          <p:cNvSpPr/>
          <p:nvPr/>
        </p:nvSpPr>
        <p:spPr bwMode="auto">
          <a:xfrm>
            <a:off x="4200528" y="4469184"/>
            <a:ext cx="545092" cy="1630673"/>
          </a:xfrm>
          <a:prstGeom prst="rightBrace">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 Box 10"/>
          <p:cNvSpPr txBox="1">
            <a:spLocks noChangeArrowheads="1"/>
          </p:cNvSpPr>
          <p:nvPr/>
        </p:nvSpPr>
        <p:spPr bwMode="auto">
          <a:xfrm>
            <a:off x="4884515" y="4978969"/>
            <a:ext cx="331220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500" b="0" dirty="0" smtClean="0">
                <a:latin typeface="Tahoma" panose="020B0604030504040204" pitchFamily="34" charset="0"/>
                <a:ea typeface="Tahoma" panose="020B0604030504040204" pitchFamily="34" charset="0"/>
                <a:cs typeface="Tahoma" panose="020B0604030504040204" pitchFamily="34" charset="0"/>
              </a:rPr>
              <a:t>anthropogenic sources (from CFCs) </a:t>
            </a:r>
            <a:endParaRPr lang="it-IT" sz="25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18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ext Box 5"/>
          <p:cNvSpPr txBox="1">
            <a:spLocks noChangeArrowheads="1"/>
          </p:cNvSpPr>
          <p:nvPr/>
        </p:nvSpPr>
        <p:spPr bwMode="auto">
          <a:xfrm>
            <a:off x="1275084" y="2721778"/>
            <a:ext cx="5181600" cy="1092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500" b="0" dirty="0">
                <a:latin typeface="Tahoma" panose="020B0604030504040204" pitchFamily="34" charset="0"/>
                <a:ea typeface="Tahoma" panose="020B0604030504040204" pitchFamily="34" charset="0"/>
                <a:cs typeface="Tahoma" panose="020B0604030504040204" pitchFamily="34" charset="0"/>
              </a:rPr>
              <a:t>	</a:t>
            </a:r>
            <a:r>
              <a:rPr lang="en-US" altLang="en-US" sz="2600" dirty="0">
                <a:latin typeface="Tahoma" panose="020B0604030504040204" pitchFamily="34" charset="0"/>
                <a:ea typeface="Tahoma" panose="020B0604030504040204" pitchFamily="34" charset="0"/>
                <a:cs typeface="Tahoma" panose="020B0604030504040204" pitchFamily="34" charset="0"/>
              </a:rPr>
              <a:t>O</a:t>
            </a:r>
            <a:r>
              <a:rPr lang="en-US" altLang="en-US" sz="2600" baseline="-25000" dirty="0">
                <a:latin typeface="Tahoma" panose="020B0604030504040204" pitchFamily="34" charset="0"/>
                <a:ea typeface="Tahoma" panose="020B0604030504040204" pitchFamily="34" charset="0"/>
                <a:cs typeface="Tahoma" panose="020B0604030504040204" pitchFamily="34" charset="0"/>
              </a:rPr>
              <a:t>3</a:t>
            </a:r>
            <a:r>
              <a:rPr lang="en-US" altLang="en-US" sz="2600" dirty="0">
                <a:latin typeface="Tahoma" panose="020B0604030504040204" pitchFamily="34" charset="0"/>
                <a:ea typeface="Tahoma" panose="020B0604030504040204" pitchFamily="34" charset="0"/>
                <a:cs typeface="Tahoma" panose="020B0604030504040204" pitchFamily="34" charset="0"/>
              </a:rPr>
              <a:t> + X </a:t>
            </a:r>
            <a:r>
              <a:rPr lang="en-US" altLang="en-US" sz="2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XO + O</a:t>
            </a:r>
            <a:r>
              <a:rPr lang="en-US" altLang="en-US" sz="26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p>
          <a:p>
            <a:pPr eaLnBrk="1" hangingPunct="1">
              <a:spcBef>
                <a:spcPct val="50000"/>
              </a:spcBef>
            </a:pPr>
            <a:r>
              <a:rPr lang="en-US" altLang="en-US" sz="2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O + XO  X + </a:t>
            </a:r>
            <a:r>
              <a:rPr lang="en-US" altLang="en-US" sz="26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O</a:t>
            </a:r>
            <a:r>
              <a:rPr lang="en-US" altLang="en-US" sz="2600" baseline="-25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r>
              <a:rPr lang="en-US" altLang="en-US" sz="2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22886" name="Rectangle 6"/>
          <p:cNvSpPr>
            <a:spLocks noChangeArrowheads="1"/>
          </p:cNvSpPr>
          <p:nvPr/>
        </p:nvSpPr>
        <p:spPr bwMode="auto">
          <a:xfrm>
            <a:off x="1703721" y="2640330"/>
            <a:ext cx="4883072" cy="2077662"/>
          </a:xfrm>
          <a:prstGeom prst="rect">
            <a:avLst/>
          </a:prstGeom>
          <a:noFill/>
          <a:ln w="381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b="0">
              <a:latin typeface="Arial" charset="0"/>
              <a:ea typeface="ＭＳ Ｐゴシック" charset="0"/>
            </a:endParaRPr>
          </a:p>
        </p:txBody>
      </p:sp>
      <p:sp>
        <p:nvSpPr>
          <p:cNvPr id="122888" name="Line 8"/>
          <p:cNvSpPr>
            <a:spLocks noChangeShapeType="1"/>
          </p:cNvSpPr>
          <p:nvPr/>
        </p:nvSpPr>
        <p:spPr bwMode="auto">
          <a:xfrm>
            <a:off x="1979618" y="4015481"/>
            <a:ext cx="3328504" cy="6626"/>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b="0">
              <a:latin typeface="Arial" charset="0"/>
              <a:ea typeface="ＭＳ Ｐゴシック" charset="0"/>
            </a:endParaRPr>
          </a:p>
        </p:txBody>
      </p:sp>
      <p:sp>
        <p:nvSpPr>
          <p:cNvPr id="122889" name="Text Box 9"/>
          <p:cNvSpPr txBox="1">
            <a:spLocks noChangeArrowheads="1"/>
          </p:cNvSpPr>
          <p:nvPr/>
        </p:nvSpPr>
        <p:spPr bwMode="auto">
          <a:xfrm>
            <a:off x="995085" y="1000242"/>
            <a:ext cx="7556778"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2500" dirty="0" smtClean="0">
                <a:latin typeface="Tahoma" panose="020B0604030504040204" pitchFamily="34" charset="0"/>
                <a:ea typeface="Tahoma" panose="020B0604030504040204" pitchFamily="34" charset="0"/>
                <a:cs typeface="Tahoma" panose="020B0604030504040204" pitchFamily="34" charset="0"/>
              </a:rPr>
              <a:t>A common type of catalytic destruction cycle of O</a:t>
            </a:r>
            <a:r>
              <a:rPr lang="it-IT" altLang="en-US" sz="250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sz="2500" dirty="0" smtClean="0">
                <a:latin typeface="Tahoma" panose="020B0604030504040204" pitchFamily="34" charset="0"/>
                <a:ea typeface="Tahoma" panose="020B0604030504040204" pitchFamily="34" charset="0"/>
                <a:cs typeface="Tahoma" panose="020B0604030504040204" pitchFamily="34" charset="0"/>
              </a:rPr>
              <a:t> in the stratosphere (there are others)</a:t>
            </a:r>
            <a:endParaRPr lang="it-IT" altLang="en-US" sz="2500" dirty="0">
              <a:latin typeface="Tahoma" panose="020B0604030504040204" pitchFamily="34" charset="0"/>
              <a:ea typeface="Tahoma" panose="020B0604030504040204" pitchFamily="34" charset="0"/>
              <a:cs typeface="Tahoma" panose="020B0604030504040204" pitchFamily="34" charset="0"/>
            </a:endParaRPr>
          </a:p>
        </p:txBody>
      </p:sp>
      <p:cxnSp>
        <p:nvCxnSpPr>
          <p:cNvPr id="7"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 Box 16"/>
          <p:cNvSpPr txBox="1">
            <a:spLocks noChangeArrowheads="1"/>
          </p:cNvSpPr>
          <p:nvPr/>
        </p:nvSpPr>
        <p:spPr bwMode="auto">
          <a:xfrm>
            <a:off x="4290471" y="4220630"/>
            <a:ext cx="216621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Net reaction</a:t>
            </a:r>
            <a:endParaRPr lang="en-US" altLang="en-US" b="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 Box 9"/>
          <p:cNvSpPr txBox="1">
            <a:spLocks noChangeArrowheads="1"/>
          </p:cNvSpPr>
          <p:nvPr/>
        </p:nvSpPr>
        <p:spPr bwMode="auto">
          <a:xfrm>
            <a:off x="2223057" y="4123828"/>
            <a:ext cx="2201244"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2600" dirty="0" smtClean="0">
                <a:latin typeface="Tahoma" panose="020B0604030504040204" pitchFamily="34" charset="0"/>
                <a:ea typeface="Tahoma" panose="020B0604030504040204" pitchFamily="34" charset="0"/>
                <a:cs typeface="Tahoma" panose="020B0604030504040204" pitchFamily="34" charset="0"/>
              </a:rPr>
              <a:t>O</a:t>
            </a:r>
            <a:r>
              <a:rPr lang="it-IT" sz="2600" baseline="-25000" dirty="0" smtClean="0">
                <a:latin typeface="Tahoma" panose="020B0604030504040204" pitchFamily="34" charset="0"/>
                <a:ea typeface="Tahoma" panose="020B0604030504040204" pitchFamily="34" charset="0"/>
                <a:cs typeface="Tahoma" panose="020B0604030504040204" pitchFamily="34" charset="0"/>
              </a:rPr>
              <a:t>3</a:t>
            </a:r>
            <a:r>
              <a:rPr lang="it-IT" sz="2600" dirty="0" smtClean="0">
                <a:latin typeface="Tahoma" panose="020B0604030504040204" pitchFamily="34" charset="0"/>
                <a:ea typeface="Tahoma" panose="020B0604030504040204" pitchFamily="34" charset="0"/>
                <a:cs typeface="Tahoma" panose="020B0604030504040204" pitchFamily="34" charset="0"/>
              </a:rPr>
              <a:t> +O </a:t>
            </a:r>
            <a:r>
              <a:rPr lang="it-IT" sz="2600" dirty="0" smtClean="0">
                <a:latin typeface="Tahoma" panose="020B0604030504040204" pitchFamily="34" charset="0"/>
                <a:ea typeface="Tahoma" panose="020B0604030504040204" pitchFamily="34" charset="0"/>
                <a:cs typeface="Tahoma" panose="020B0604030504040204" pitchFamily="34" charset="0"/>
                <a:sym typeface="Symbol" charset="0"/>
              </a:rPr>
              <a:t></a:t>
            </a:r>
            <a:r>
              <a:rPr lang="it-IT" sz="2600" dirty="0" smtClean="0">
                <a:latin typeface="Tahoma" panose="020B0604030504040204" pitchFamily="34" charset="0"/>
                <a:ea typeface="Tahoma" panose="020B0604030504040204" pitchFamily="34" charset="0"/>
                <a:cs typeface="Tahoma" panose="020B0604030504040204" pitchFamily="34" charset="0"/>
              </a:rPr>
              <a:t> 2O</a:t>
            </a:r>
            <a:r>
              <a:rPr lang="it-IT" sz="2600" baseline="-25000" dirty="0" smtClean="0">
                <a:latin typeface="Tahoma" panose="020B0604030504040204" pitchFamily="34" charset="0"/>
                <a:ea typeface="Tahoma" panose="020B0604030504040204" pitchFamily="34" charset="0"/>
                <a:cs typeface="Tahoma" panose="020B0604030504040204" pitchFamily="34" charset="0"/>
              </a:rPr>
              <a:t>2</a:t>
            </a:r>
            <a:endParaRPr lang="en-US" sz="26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5914489" y="2921833"/>
            <a:ext cx="1344608" cy="892552"/>
          </a:xfrm>
          <a:prstGeom prst="rect">
            <a:avLst/>
          </a:prstGeom>
          <a:solidFill>
            <a:schemeClr val="bg1"/>
          </a:solidFill>
          <a:ln w="57150">
            <a:solidFill>
              <a:srgbClr val="FF3300"/>
            </a:solidFill>
          </a:ln>
        </p:spPr>
        <p:txBody>
          <a:bodyPr wrap="square">
            <a:spAutoFit/>
          </a:bodyPr>
          <a:lstStyle/>
          <a:p>
            <a:pPr eaLnBrk="1" hangingPunct="1">
              <a:spcBef>
                <a:spcPct val="50000"/>
              </a:spcBef>
            </a:pPr>
            <a:r>
              <a:rPr lang="en-US" altLang="en-US" sz="2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X is a catalyst</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7" name="Titolo 4"/>
          <p:cNvSpPr txBox="1">
            <a:spLocks/>
          </p:cNvSpPr>
          <p:nvPr/>
        </p:nvSpPr>
        <p:spPr bwMode="auto">
          <a:xfrm>
            <a:off x="238125" y="-12972"/>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Missing element: catalytic destruction of O</a:t>
            </a:r>
            <a:r>
              <a:rPr lang="it-IT" altLang="en-US" sz="3500" baseline="-25000" dirty="0" smtClean="0">
                <a:solidFill>
                  <a:srgbClr val="3333FF"/>
                </a:solidFill>
                <a:latin typeface="Tahoma" panose="020B0604030504040204" pitchFamily="34" charset="0"/>
                <a:cs typeface="Tahoma" panose="020B0604030504040204" pitchFamily="34" charset="0"/>
              </a:rPr>
              <a:t>3</a:t>
            </a:r>
            <a:endParaRPr lang="en-GB" altLang="en-US" sz="3500" baseline="-25000" dirty="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0046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779463" y="1078375"/>
            <a:ext cx="7772400" cy="4114800"/>
          </a:xfrm>
        </p:spPr>
        <p:txBody>
          <a:bodyPr/>
          <a:lstStyle/>
          <a:p>
            <a:pPr eaLnBrk="1" hangingPunct="1"/>
            <a:r>
              <a:rPr lang="en-US" altLang="en-US" dirty="0" smtClean="0"/>
              <a:t>Stratospheric NO</a:t>
            </a:r>
            <a:r>
              <a:rPr lang="en-US" altLang="en-US" baseline="-25000" dirty="0" smtClean="0"/>
              <a:t>x</a:t>
            </a:r>
          </a:p>
          <a:p>
            <a:pPr lvl="1" eaLnBrk="1" hangingPunct="1"/>
            <a:r>
              <a:rPr lang="en-US" altLang="en-US" sz="1800" dirty="0" smtClean="0"/>
              <a:t>Source: tropospheric N</a:t>
            </a:r>
            <a:r>
              <a:rPr lang="en-US" altLang="en-US" sz="1800" baseline="-25000" dirty="0" smtClean="0"/>
              <a:t>2</a:t>
            </a:r>
            <a:r>
              <a:rPr lang="en-US" altLang="en-US" sz="1800" dirty="0" smtClean="0"/>
              <a:t>O</a:t>
            </a:r>
          </a:p>
          <a:p>
            <a:pPr lvl="1" eaLnBrk="1" hangingPunct="1"/>
            <a:r>
              <a:rPr lang="en-US" altLang="en-US" sz="1800" dirty="0" smtClean="0"/>
              <a:t>Natural sources (mostly)</a:t>
            </a:r>
          </a:p>
          <a:p>
            <a:pPr lvl="1" eaLnBrk="1" hangingPunct="1"/>
            <a:r>
              <a:rPr lang="en-US" altLang="en-US" sz="1800" dirty="0" smtClean="0"/>
              <a:t>10% increase since 1850 (</a:t>
            </a:r>
            <a:r>
              <a:rPr lang="en-US" altLang="en-US" sz="1800" dirty="0" err="1" smtClean="0"/>
              <a:t>ie</a:t>
            </a:r>
            <a:r>
              <a:rPr lang="en-US" altLang="en-US" sz="1800" dirty="0" smtClean="0"/>
              <a:t>, due to anthropogenic activities...mostly fertilizer application)</a:t>
            </a:r>
          </a:p>
          <a:p>
            <a:pPr eaLnBrk="1" hangingPunct="1"/>
            <a:r>
              <a:rPr lang="en-US" altLang="en-US" dirty="0" smtClean="0"/>
              <a:t>Stratospheric </a:t>
            </a:r>
            <a:r>
              <a:rPr lang="en-US" altLang="en-US" dirty="0" err="1" smtClean="0"/>
              <a:t>HO</a:t>
            </a:r>
            <a:r>
              <a:rPr lang="en-US" altLang="en-US" baseline="-25000" dirty="0" err="1" smtClean="0"/>
              <a:t>x</a:t>
            </a:r>
            <a:endParaRPr lang="en-US" altLang="en-US" baseline="-25000" dirty="0" smtClean="0"/>
          </a:p>
          <a:p>
            <a:pPr lvl="1" eaLnBrk="1" hangingPunct="1"/>
            <a:r>
              <a:rPr lang="en-US" altLang="en-US" sz="1800" dirty="0" smtClean="0"/>
              <a:t>Source: tropospheric CH</a:t>
            </a:r>
            <a:r>
              <a:rPr lang="en-US" altLang="en-US" sz="1800" baseline="-25000" dirty="0" smtClean="0"/>
              <a:t>4</a:t>
            </a:r>
            <a:r>
              <a:rPr lang="en-US" altLang="en-US" sz="1800" dirty="0" smtClean="0"/>
              <a:t>, H</a:t>
            </a:r>
            <a:r>
              <a:rPr lang="en-US" altLang="en-US" sz="1800" baseline="-25000" dirty="0" smtClean="0"/>
              <a:t>2</a:t>
            </a:r>
            <a:r>
              <a:rPr lang="en-US" altLang="en-US" sz="1800" dirty="0" smtClean="0"/>
              <a:t>, H</a:t>
            </a:r>
            <a:r>
              <a:rPr lang="en-US" altLang="en-US" sz="1800" baseline="-25000" dirty="0" smtClean="0"/>
              <a:t>2</a:t>
            </a:r>
            <a:r>
              <a:rPr lang="en-US" altLang="en-US" sz="1800" dirty="0" smtClean="0"/>
              <a:t>O</a:t>
            </a:r>
          </a:p>
          <a:p>
            <a:pPr lvl="1" eaLnBrk="1" hangingPunct="1"/>
            <a:r>
              <a:rPr lang="en-US" altLang="en-US" sz="1800" dirty="0" smtClean="0"/>
              <a:t>Much is natural, however...</a:t>
            </a:r>
          </a:p>
          <a:p>
            <a:pPr lvl="1" eaLnBrk="1" hangingPunct="1"/>
            <a:r>
              <a:rPr lang="en-US" altLang="en-US" sz="1800" dirty="0" smtClean="0"/>
              <a:t>150% increase in tropospheric CH</a:t>
            </a:r>
            <a:r>
              <a:rPr lang="en-US" altLang="en-US" sz="1800" baseline="-25000" dirty="0" smtClean="0"/>
              <a:t>4</a:t>
            </a:r>
            <a:r>
              <a:rPr lang="en-US" altLang="en-US" sz="1800" dirty="0" smtClean="0"/>
              <a:t> since 1850 (agricultural activities; landfills; other sources)</a:t>
            </a:r>
          </a:p>
          <a:p>
            <a:pPr eaLnBrk="1" hangingPunct="1"/>
            <a:r>
              <a:rPr lang="en-US" altLang="en-US" dirty="0" smtClean="0"/>
              <a:t>Stratospheric Cl and Br</a:t>
            </a:r>
          </a:p>
          <a:p>
            <a:pPr lvl="1" eaLnBrk="1" hangingPunct="1"/>
            <a:r>
              <a:rPr lang="en-US" altLang="en-US" sz="1800" dirty="0" smtClean="0"/>
              <a:t>Almost entirely due to human activity</a:t>
            </a:r>
          </a:p>
          <a:p>
            <a:pPr lvl="1" eaLnBrk="1" hangingPunct="1"/>
            <a:r>
              <a:rPr lang="en-US" altLang="en-US" sz="1800" dirty="0" smtClean="0"/>
              <a:t>Sources: tropospheric CFCs, HCFCs, halons</a:t>
            </a:r>
          </a:p>
          <a:p>
            <a:pPr lvl="1" eaLnBrk="1" hangingPunct="1"/>
            <a:endParaRPr lang="en-US" altLang="en-US" sz="1800" dirty="0" smtClean="0"/>
          </a:p>
        </p:txBody>
      </p:sp>
      <p:cxnSp>
        <p:nvCxnSpPr>
          <p:cNvPr id="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238125" y="-12972"/>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Sources of catalysts</a:t>
            </a:r>
            <a:endParaRPr lang="en-GB" altLang="en-US" sz="3500" baseline="-25000" dirty="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8529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3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p:cNvSpPr txBox="1">
            <a:spLocks noChangeArrowheads="1"/>
          </p:cNvSpPr>
          <p:nvPr/>
        </p:nvSpPr>
        <p:spPr bwMode="auto">
          <a:xfrm>
            <a:off x="4426640" y="1645969"/>
            <a:ext cx="4557044"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FontTx/>
              <a:buNone/>
            </a:pPr>
            <a:r>
              <a:rPr lang="en-US" altLang="en-US" sz="2100" dirty="0"/>
              <a:t>The ozone hole is the region over Antarctica with total ozone 220 Dobson Units or lower. (The </a:t>
            </a:r>
            <a:r>
              <a:rPr lang="en-US" altLang="en-US" sz="2100" dirty="0" err="1"/>
              <a:t>avg</a:t>
            </a:r>
            <a:r>
              <a:rPr lang="en-US" altLang="en-US" sz="2100" dirty="0"/>
              <a:t> total column ozone in the atmosphere is about 300 DU.)</a:t>
            </a:r>
          </a:p>
        </p:txBody>
      </p:sp>
      <p:cxnSp>
        <p:nvCxnSpPr>
          <p:cNvPr id="8"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Stratospheric Ozone hole</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90" y="3385973"/>
            <a:ext cx="5325994" cy="3457055"/>
          </a:xfrm>
          <a:prstGeom prst="rect">
            <a:avLst/>
          </a:prstGeom>
        </p:spPr>
      </p:pic>
      <p:pic>
        <p:nvPicPr>
          <p:cNvPr id="593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641" y="1218799"/>
            <a:ext cx="3201735" cy="320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963479"/>
            <a:ext cx="2590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4471432"/>
            <a:ext cx="3749136" cy="2031325"/>
          </a:xfrm>
          <a:prstGeom prst="rect">
            <a:avLst/>
          </a:prstGeom>
        </p:spPr>
        <p:txBody>
          <a:bodyPr wrap="square">
            <a:spAutoFit/>
          </a:bodyPr>
          <a:lstStyle/>
          <a:p>
            <a:pPr algn="ctr"/>
            <a:r>
              <a:rPr lang="en-US" dirty="0" smtClean="0"/>
              <a:t>A reduction </a:t>
            </a:r>
            <a:r>
              <a:rPr lang="en-US" dirty="0"/>
              <a:t>of </a:t>
            </a:r>
            <a:r>
              <a:rPr lang="en-US" dirty="0" smtClean="0"/>
              <a:t>O</a:t>
            </a:r>
            <a:r>
              <a:rPr lang="en-US" baseline="-25000" dirty="0" smtClean="0"/>
              <a:t>3</a:t>
            </a:r>
            <a:r>
              <a:rPr lang="en-US" dirty="0" smtClean="0"/>
              <a:t> </a:t>
            </a:r>
            <a:r>
              <a:rPr lang="en-US" dirty="0"/>
              <a:t>of up to 70% that occurs </a:t>
            </a:r>
            <a:r>
              <a:rPr lang="en-US" dirty="0" smtClean="0"/>
              <a:t>seasonally (spring) </a:t>
            </a:r>
            <a:r>
              <a:rPr lang="en-US" dirty="0"/>
              <a:t>in the stratosphere over </a:t>
            </a:r>
            <a:r>
              <a:rPr lang="en-US" dirty="0" smtClean="0"/>
              <a:t>polar regions. Record </a:t>
            </a:r>
            <a:r>
              <a:rPr lang="en-US" dirty="0"/>
              <a:t>size </a:t>
            </a:r>
            <a:r>
              <a:rPr lang="en-US" dirty="0" smtClean="0"/>
              <a:t>reached in </a:t>
            </a:r>
            <a:r>
              <a:rPr lang="en-US" dirty="0"/>
              <a:t>September </a:t>
            </a:r>
            <a:r>
              <a:rPr lang="en-US" dirty="0" smtClean="0"/>
              <a:t>2000 (more </a:t>
            </a:r>
            <a:r>
              <a:rPr lang="en-US" dirty="0"/>
              <a:t>than 15 million square miles, an area as large as the continent of North </a:t>
            </a:r>
            <a:r>
              <a:rPr lang="en-US" dirty="0" smtClean="0"/>
              <a:t>America).</a:t>
            </a:r>
            <a:endParaRPr lang="en-US" dirty="0"/>
          </a:p>
        </p:txBody>
      </p:sp>
      <p:sp>
        <p:nvSpPr>
          <p:cNvPr id="59400" name="Text Box 8"/>
          <p:cNvSpPr txBox="1">
            <a:spLocks noChangeArrowheads="1"/>
          </p:cNvSpPr>
          <p:nvPr/>
        </p:nvSpPr>
        <p:spPr bwMode="auto">
          <a:xfrm>
            <a:off x="102550" y="830382"/>
            <a:ext cx="2657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ts val="0"/>
              </a:spcBef>
              <a:buFontTx/>
              <a:buNone/>
            </a:pPr>
            <a:r>
              <a:rPr lang="en-US" altLang="en-US" sz="1600" i="1" dirty="0"/>
              <a:t>Ozone hole in Sept 2005. </a:t>
            </a:r>
            <a:endParaRPr lang="en-US" altLang="en-US" sz="1600" i="1" dirty="0" smtClean="0"/>
          </a:p>
          <a:p>
            <a:pPr eaLnBrk="1" hangingPunct="1">
              <a:spcBef>
                <a:spcPts val="0"/>
              </a:spcBef>
              <a:buFontTx/>
              <a:buNone/>
            </a:pPr>
            <a:r>
              <a:rPr lang="en-US" altLang="en-US" sz="1600" i="1" dirty="0" smtClean="0"/>
              <a:t>Source</a:t>
            </a:r>
            <a:r>
              <a:rPr lang="en-US" altLang="en-US" sz="1600" i="1" dirty="0"/>
              <a:t>: NASA</a:t>
            </a:r>
          </a:p>
        </p:txBody>
      </p:sp>
    </p:spTree>
    <p:extLst>
      <p:ext uri="{BB962C8B-B14F-4D97-AF65-F5344CB8AC3E}">
        <p14:creationId xmlns:p14="http://schemas.microsoft.com/office/powerpoint/2010/main" val="36479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Antarctic Ozone Trends (O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838200"/>
            <a:ext cx="89154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1295400" y="2664331"/>
            <a:ext cx="33045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FontTx/>
              <a:buNone/>
            </a:pPr>
            <a:r>
              <a:rPr lang="en-US" altLang="en-US" sz="1600" dirty="0" smtClean="0">
                <a:solidFill>
                  <a:srgbClr val="FF0000"/>
                </a:solidFill>
              </a:rPr>
              <a:t>+ Crosses </a:t>
            </a:r>
            <a:r>
              <a:rPr lang="en-US" altLang="en-US" sz="1600" dirty="0">
                <a:solidFill>
                  <a:srgbClr val="FF0000"/>
                </a:solidFill>
              </a:rPr>
              <a:t>are BAS </a:t>
            </a:r>
            <a:r>
              <a:rPr lang="en-US" altLang="en-US" sz="1600" dirty="0" smtClean="0">
                <a:solidFill>
                  <a:srgbClr val="FF0000"/>
                </a:solidFill>
              </a:rPr>
              <a:t>(British Antarctic Survey) measurements</a:t>
            </a:r>
            <a:endParaRPr lang="en-US" altLang="en-US" sz="1600" dirty="0">
              <a:solidFill>
                <a:srgbClr val="FF0000"/>
              </a:solidFill>
            </a:endParaRPr>
          </a:p>
        </p:txBody>
      </p:sp>
      <p:sp>
        <p:nvSpPr>
          <p:cNvPr id="40965" name="Text Box 5"/>
          <p:cNvSpPr txBox="1">
            <a:spLocks noChangeArrowheads="1"/>
          </p:cNvSpPr>
          <p:nvPr/>
        </p:nvSpPr>
        <p:spPr bwMode="auto">
          <a:xfrm>
            <a:off x="5181600" y="914400"/>
            <a:ext cx="2133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1600" b="1"/>
              <a:t>global tropospheric CFC-11</a:t>
            </a:r>
          </a:p>
        </p:txBody>
      </p:sp>
      <p:sp>
        <p:nvSpPr>
          <p:cNvPr id="40966" name="Line 6"/>
          <p:cNvSpPr>
            <a:spLocks noChangeShapeType="1"/>
          </p:cNvSpPr>
          <p:nvPr/>
        </p:nvSpPr>
        <p:spPr bwMode="auto">
          <a:xfrm>
            <a:off x="6324600" y="1371600"/>
            <a:ext cx="228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5" name="Text Box 7"/>
          <p:cNvSpPr txBox="1">
            <a:spLocks noChangeArrowheads="1"/>
          </p:cNvSpPr>
          <p:nvPr/>
        </p:nvSpPr>
        <p:spPr bwMode="auto">
          <a:xfrm>
            <a:off x="1295400" y="4418013"/>
            <a:ext cx="3962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FontTx/>
              <a:buNone/>
            </a:pPr>
            <a:r>
              <a:rPr lang="en-US" altLang="en-US" sz="1800" b="1" i="1"/>
              <a:t>BAS reported their findings in 1985. NASA later verified their results.</a:t>
            </a:r>
            <a:endParaRPr lang="en-US" altLang="en-US" sz="1600"/>
          </a:p>
        </p:txBody>
      </p:sp>
      <p:cxnSp>
        <p:nvCxnSpPr>
          <p:cNvPr id="8"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Stratospheric Ozone hole: detection</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10" name="Text Box 4"/>
          <p:cNvSpPr txBox="1">
            <a:spLocks noChangeArrowheads="1"/>
          </p:cNvSpPr>
          <p:nvPr/>
        </p:nvSpPr>
        <p:spPr bwMode="auto">
          <a:xfrm>
            <a:off x="1604865" y="3237925"/>
            <a:ext cx="3741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FontTx/>
              <a:buNone/>
            </a:pPr>
            <a:r>
              <a:rPr lang="en-US" altLang="en-US" sz="1600" dirty="0" smtClean="0">
                <a:solidFill>
                  <a:srgbClr val="FF0000"/>
                </a:solidFill>
              </a:rPr>
              <a:t>NASA </a:t>
            </a:r>
            <a:r>
              <a:rPr lang="en-US" altLang="en-US" sz="1600" dirty="0">
                <a:solidFill>
                  <a:srgbClr val="FF0000"/>
                </a:solidFill>
              </a:rPr>
              <a:t>satellite measurements. Measurements are October </a:t>
            </a:r>
            <a:r>
              <a:rPr lang="en-US" altLang="en-US" sz="1600" dirty="0" smtClean="0">
                <a:solidFill>
                  <a:srgbClr val="FF0000"/>
                </a:solidFill>
              </a:rPr>
              <a:t>(early spring) averages</a:t>
            </a:r>
            <a:endParaRPr lang="en-US" altLang="en-US" sz="1600" dirty="0">
              <a:solidFill>
                <a:srgbClr val="FF0000"/>
              </a:solidFill>
            </a:endParaRPr>
          </a:p>
        </p:txBody>
      </p:sp>
      <p:sp>
        <p:nvSpPr>
          <p:cNvPr id="2" name="Isosceles Triangle 1"/>
          <p:cNvSpPr/>
          <p:nvPr/>
        </p:nvSpPr>
        <p:spPr bwMode="auto">
          <a:xfrm>
            <a:off x="1360713" y="3330452"/>
            <a:ext cx="139959" cy="104842"/>
          </a:xfrm>
          <a:prstGeom prst="triangle">
            <a:avLst/>
          </a:prstGeom>
          <a:solidFill>
            <a:schemeClr val="tx1"/>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 name="Oval 2"/>
          <p:cNvSpPr/>
          <p:nvPr/>
        </p:nvSpPr>
        <p:spPr bwMode="auto">
          <a:xfrm>
            <a:off x="1360713" y="3558518"/>
            <a:ext cx="125185" cy="121298"/>
          </a:xfrm>
          <a:prstGeom prst="ellipse">
            <a:avLst/>
          </a:prstGeom>
          <a:solidFill>
            <a:schemeClr val="tx1"/>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Text Box 9"/>
          <p:cNvSpPr txBox="1">
            <a:spLocks noChangeArrowheads="1"/>
          </p:cNvSpPr>
          <p:nvPr/>
        </p:nvSpPr>
        <p:spPr bwMode="auto">
          <a:xfrm>
            <a:off x="1295400" y="2255206"/>
            <a:ext cx="2767494"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2200" dirty="0" smtClean="0">
                <a:latin typeface="Tahoma" panose="020B0604030504040204" pitchFamily="34" charset="0"/>
                <a:ea typeface="Tahoma" panose="020B0604030504040204" pitchFamily="34" charset="0"/>
                <a:cs typeface="Tahoma" panose="020B0604030504040204" pitchFamily="34" charset="0"/>
              </a:rPr>
              <a:t>measured in October</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4518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79463" y="709431"/>
            <a:ext cx="7772400" cy="1143000"/>
          </a:xfrm>
        </p:spPr>
        <p:txBody>
          <a:bodyPr/>
          <a:lstStyle/>
          <a:p>
            <a:pPr eaLnBrk="1" hangingPunct="1"/>
            <a:r>
              <a:rPr lang="en-US"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Why over </a:t>
            </a:r>
            <a:r>
              <a:rPr lang="en-US" alt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Antarctiva</a:t>
            </a:r>
            <a:r>
              <a:rPr lang="en-US"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br>
              <a:rPr lang="en-US"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US"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Unique Feature of Antarctic Meteorology: Winter Vortex</a:t>
            </a:r>
          </a:p>
        </p:txBody>
      </p:sp>
      <p:pic>
        <p:nvPicPr>
          <p:cNvPr id="45059" name="Picture 3" descr="Antarctic Winter Vortex"/>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77660" y="1727557"/>
            <a:ext cx="3888003" cy="4830130"/>
          </a:xfrm>
          <a:noFill/>
        </p:spPr>
      </p:pic>
      <p:sp>
        <p:nvSpPr>
          <p:cNvPr id="45060" name="Text Box 4"/>
          <p:cNvSpPr txBox="1">
            <a:spLocks noChangeArrowheads="1"/>
          </p:cNvSpPr>
          <p:nvPr/>
        </p:nvSpPr>
        <p:spPr bwMode="auto">
          <a:xfrm>
            <a:off x="4888453" y="1977546"/>
            <a:ext cx="4130855"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pPr>
            <a:r>
              <a:rPr lang="en-US" altLang="en-US" sz="2100" i="1" dirty="0">
                <a:solidFill>
                  <a:srgbClr val="FF0000"/>
                </a:solidFill>
              </a:rPr>
              <a:t>Polar vortex </a:t>
            </a:r>
            <a:r>
              <a:rPr lang="en-US" altLang="en-US" sz="2100" dirty="0"/>
              <a:t>develops during the winter</a:t>
            </a:r>
          </a:p>
          <a:p>
            <a:pPr eaLnBrk="1" hangingPunct="1">
              <a:spcBef>
                <a:spcPct val="50000"/>
              </a:spcBef>
            </a:pPr>
            <a:r>
              <a:rPr lang="en-US" altLang="en-US" sz="2100" dirty="0"/>
              <a:t>Atmosphere is effectively </a:t>
            </a:r>
            <a:r>
              <a:rPr lang="en-US" altLang="en-US" sz="2100" i="1" dirty="0">
                <a:solidFill>
                  <a:srgbClr val="FF0000"/>
                </a:solidFill>
              </a:rPr>
              <a:t>isolated </a:t>
            </a:r>
            <a:r>
              <a:rPr lang="en-US" altLang="en-US" sz="2100" dirty="0"/>
              <a:t>from the rest of the southern hemisphere</a:t>
            </a:r>
          </a:p>
          <a:p>
            <a:pPr eaLnBrk="1" hangingPunct="1">
              <a:spcBef>
                <a:spcPct val="50000"/>
              </a:spcBef>
            </a:pPr>
            <a:r>
              <a:rPr lang="en-US" altLang="en-US" sz="2100" dirty="0"/>
              <a:t>Interior temperatures plummet during long winter night – large area is </a:t>
            </a:r>
            <a:r>
              <a:rPr lang="en-US" altLang="en-US" sz="2100" i="1" dirty="0">
                <a:solidFill>
                  <a:srgbClr val="FF0000"/>
                </a:solidFill>
              </a:rPr>
              <a:t>below 200K</a:t>
            </a:r>
            <a:r>
              <a:rPr lang="en-US" altLang="en-US" sz="2100" dirty="0"/>
              <a:t>, and it can get as cold as </a:t>
            </a:r>
            <a:r>
              <a:rPr lang="en-US" altLang="en-US" sz="2100" i="1" dirty="0" smtClean="0">
                <a:solidFill>
                  <a:srgbClr val="FF0000"/>
                </a:solidFill>
              </a:rPr>
              <a:t>180K</a:t>
            </a:r>
          </a:p>
          <a:p>
            <a:pPr eaLnBrk="1" hangingPunct="1">
              <a:spcBef>
                <a:spcPct val="50000"/>
              </a:spcBef>
            </a:pPr>
            <a:r>
              <a:rPr lang="en-US" altLang="en-US" sz="2100" dirty="0" smtClean="0"/>
              <a:t>Cold </a:t>
            </a:r>
            <a:r>
              <a:rPr lang="en-US" altLang="en-US" sz="2100" dirty="0"/>
              <a:t>temperatures facilitate formation of </a:t>
            </a:r>
            <a:r>
              <a:rPr lang="en-US" altLang="en-US" sz="2100" i="1" dirty="0">
                <a:solidFill>
                  <a:srgbClr val="FF0000"/>
                </a:solidFill>
              </a:rPr>
              <a:t>Polar Stratospheric </a:t>
            </a:r>
            <a:r>
              <a:rPr lang="en-US" altLang="en-US" sz="2100" i="1" dirty="0" smtClean="0">
                <a:solidFill>
                  <a:srgbClr val="FF0000"/>
                </a:solidFill>
              </a:rPr>
              <a:t>Clouds</a:t>
            </a:r>
            <a:r>
              <a:rPr lang="en-US" altLang="en-US" sz="2100" dirty="0" smtClean="0"/>
              <a:t> (H</a:t>
            </a:r>
            <a:r>
              <a:rPr lang="en-US" altLang="en-US" sz="2100" baseline="-25000" dirty="0" smtClean="0"/>
              <a:t>2</a:t>
            </a:r>
            <a:r>
              <a:rPr lang="en-US" altLang="en-US" sz="2100" dirty="0" smtClean="0"/>
              <a:t>O ice + HNO</a:t>
            </a:r>
            <a:r>
              <a:rPr lang="en-US" altLang="en-US" sz="2100" baseline="-25000" dirty="0" smtClean="0"/>
              <a:t>3</a:t>
            </a:r>
            <a:r>
              <a:rPr lang="en-US" altLang="en-US" sz="2100" dirty="0" smtClean="0"/>
              <a:t>)</a:t>
            </a:r>
            <a:endParaRPr lang="en-US" altLang="en-US" sz="2100" dirty="0"/>
          </a:p>
        </p:txBody>
      </p:sp>
      <p:cxnSp>
        <p:nvCxnSpPr>
          <p:cNvPr id="5"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Stratospheric Ozone hole: causes</a:t>
            </a:r>
            <a:endParaRPr lang="en-GB" altLang="en-US" sz="3400" baseline="-25000" dirty="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0729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53763"/>
            <a:ext cx="7772400" cy="1143000"/>
          </a:xfrm>
        </p:spPr>
        <p:txBody>
          <a:bodyPr/>
          <a:lstStyle/>
          <a:p>
            <a:pPr eaLnBrk="1" hangingPunct="1"/>
            <a:r>
              <a:rPr lang="en-US" altLang="en-US" sz="2800" dirty="0" smtClean="0">
                <a:solidFill>
                  <a:srgbClr val="FF0000"/>
                </a:solidFill>
                <a:latin typeface="Arial" panose="020B0604020202020204" pitchFamily="34" charset="0"/>
                <a:cs typeface="Arial" panose="020B0604020202020204" pitchFamily="34" charset="0"/>
              </a:rPr>
              <a:t>At the time, three competing theories</a:t>
            </a:r>
          </a:p>
        </p:txBody>
      </p:sp>
      <p:sp>
        <p:nvSpPr>
          <p:cNvPr id="47107" name="Rectangle 3"/>
          <p:cNvSpPr>
            <a:spLocks noGrp="1" noChangeArrowheads="1"/>
          </p:cNvSpPr>
          <p:nvPr>
            <p:ph type="body" idx="1"/>
          </p:nvPr>
        </p:nvSpPr>
        <p:spPr>
          <a:xfrm>
            <a:off x="685800" y="1658218"/>
            <a:ext cx="7772400" cy="5005818"/>
          </a:xfrm>
        </p:spPr>
        <p:txBody>
          <a:bodyPr/>
          <a:lstStyle/>
          <a:p>
            <a:pPr marL="533400" indent="-533400" eaLnBrk="1" hangingPunct="1"/>
            <a:r>
              <a:rPr lang="en-US" altLang="en-US" dirty="0" smtClean="0">
                <a:latin typeface="Arial" panose="020B0604020202020204" pitchFamily="34" charset="0"/>
                <a:cs typeface="Arial" panose="020B0604020202020204" pitchFamily="34" charset="0"/>
              </a:rPr>
              <a:t>Chlorine-induced</a:t>
            </a:r>
          </a:p>
          <a:p>
            <a:pPr marL="914400" lvl="1" indent="-457200" eaLnBrk="1" hangingPunct="1"/>
            <a:r>
              <a:rPr lang="en-US" altLang="en-US" sz="2200" dirty="0" smtClean="0">
                <a:latin typeface="Arial" panose="020B0604020202020204" pitchFamily="34" charset="0"/>
                <a:cs typeface="Arial" panose="020B0604020202020204" pitchFamily="34" charset="0"/>
              </a:rPr>
              <a:t>Supported by the timing (ozone hole began appearing in the 1970’s), BUT</a:t>
            </a:r>
          </a:p>
          <a:p>
            <a:pPr marL="914400" lvl="1" indent="-457200" eaLnBrk="1" hangingPunct="1"/>
            <a:r>
              <a:rPr lang="en-US" altLang="en-US" sz="2200" dirty="0" smtClean="0">
                <a:latin typeface="Arial" panose="020B0604020202020204" pitchFamily="34" charset="0"/>
                <a:cs typeface="Arial" panose="020B0604020202020204" pitchFamily="34" charset="0"/>
              </a:rPr>
              <a:t>Existing chemical models inadequate (why only in Antarctica?)</a:t>
            </a:r>
          </a:p>
          <a:p>
            <a:pPr marL="533400" indent="-533400" eaLnBrk="1" hangingPunct="1"/>
            <a:r>
              <a:rPr lang="en-US" altLang="en-US" dirty="0" smtClean="0">
                <a:latin typeface="Arial" panose="020B0604020202020204" pitchFamily="34" charset="0"/>
                <a:cs typeface="Arial" panose="020B0604020202020204" pitchFamily="34" charset="0"/>
              </a:rPr>
              <a:t>Circulation-driven</a:t>
            </a:r>
          </a:p>
          <a:p>
            <a:pPr marL="914400" lvl="1" indent="-457200" eaLnBrk="1" hangingPunct="1"/>
            <a:r>
              <a:rPr lang="en-US" altLang="en-US" sz="2200" dirty="0" smtClean="0">
                <a:latin typeface="Arial" panose="020B0604020202020204" pitchFamily="34" charset="0"/>
                <a:cs typeface="Arial" panose="020B0604020202020204" pitchFamily="34" charset="0"/>
              </a:rPr>
              <a:t>After sun rises, tropospheric upwelling “pushes” ozone out of the vortex (ozone displacement, not destruction) </a:t>
            </a:r>
            <a:r>
              <a:rPr lang="en-US" altLang="en-US" sz="2200" dirty="0">
                <a:latin typeface="Arial" panose="020B0604020202020204" pitchFamily="34" charset="0"/>
                <a:cs typeface="Arial" panose="020B0604020202020204" pitchFamily="34" charset="0"/>
              </a:rPr>
              <a:t>BUT </a:t>
            </a:r>
            <a:r>
              <a:rPr lang="en-US" altLang="en-US" sz="2200" dirty="0" smtClean="0">
                <a:latin typeface="Arial" panose="020B0604020202020204" pitchFamily="34" charset="0"/>
                <a:cs typeface="Arial" panose="020B0604020202020204" pitchFamily="34" charset="0"/>
              </a:rPr>
              <a:t>why </a:t>
            </a:r>
            <a:r>
              <a:rPr lang="en-US" altLang="en-US" sz="2200" dirty="0">
                <a:latin typeface="Arial" panose="020B0604020202020204" pitchFamily="34" charset="0"/>
                <a:cs typeface="Arial" panose="020B0604020202020204" pitchFamily="34" charset="0"/>
              </a:rPr>
              <a:t>was it getting larger?</a:t>
            </a:r>
          </a:p>
          <a:p>
            <a:pPr marL="533400" indent="-533400" eaLnBrk="1" hangingPunct="1"/>
            <a:r>
              <a:rPr lang="en-US" altLang="en-US" dirty="0" smtClean="0">
                <a:latin typeface="Arial" panose="020B0604020202020204" pitchFamily="34" charset="0"/>
                <a:cs typeface="Arial" panose="020B0604020202020204" pitchFamily="34" charset="0"/>
              </a:rPr>
              <a:t>Solar storms</a:t>
            </a:r>
          </a:p>
          <a:p>
            <a:pPr marL="914400" lvl="1" indent="-457200" eaLnBrk="1" hangingPunct="1"/>
            <a:r>
              <a:rPr lang="en-US" altLang="en-US" sz="2200" dirty="0" smtClean="0">
                <a:latin typeface="Arial" panose="020B0604020202020204" pitchFamily="34" charset="0"/>
                <a:cs typeface="Arial" panose="020B0604020202020204" pitchFamily="34" charset="0"/>
              </a:rPr>
              <a:t>NO</a:t>
            </a:r>
            <a:r>
              <a:rPr lang="en-US" altLang="en-US" sz="2200" baseline="-25000" dirty="0" smtClean="0">
                <a:latin typeface="Arial" panose="020B0604020202020204" pitchFamily="34" charset="0"/>
                <a:cs typeface="Arial" panose="020B0604020202020204" pitchFamily="34" charset="0"/>
              </a:rPr>
              <a:t>x</a:t>
            </a:r>
            <a:r>
              <a:rPr lang="en-US" altLang="en-US" sz="2200" dirty="0" smtClean="0">
                <a:latin typeface="Arial" panose="020B0604020202020204" pitchFamily="34" charset="0"/>
                <a:cs typeface="Arial" panose="020B0604020202020204" pitchFamily="34" charset="0"/>
              </a:rPr>
              <a:t> created in upper stratosphere during winter BUT would be enough to cause the observed depletion?</a:t>
            </a:r>
          </a:p>
          <a:p>
            <a:pPr marL="914400" lvl="1" indent="-457200" eaLnBrk="1" hangingPunct="1">
              <a:buFontTx/>
              <a:buAutoNum type="arabicPeriod"/>
            </a:pPr>
            <a:endParaRPr lang="en-US" altLang="en-US" sz="1800" dirty="0" smtClean="0">
              <a:latin typeface="Arial" panose="020B0604020202020204" pitchFamily="34" charset="0"/>
              <a:cs typeface="Arial" panose="020B0604020202020204" pitchFamily="34" charset="0"/>
            </a:endParaRPr>
          </a:p>
        </p:txBody>
      </p:sp>
      <p:cxnSp>
        <p:nvCxnSpPr>
          <p:cNvPr id="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Stratospheric Ozone hole: causes</a:t>
            </a:r>
            <a:endParaRPr lang="en-GB" altLang="en-US" sz="3400" baseline="-25000" dirty="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1841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210" y="6145766"/>
            <a:ext cx="5611092" cy="712234"/>
          </a:xfrm>
        </p:spPr>
        <p:txBody>
          <a:bodyPr/>
          <a:lstStyle/>
          <a:p>
            <a:pPr eaLnBrk="1" hangingPunct="1"/>
            <a:r>
              <a:rPr lang="en-US" altLang="en-US" sz="2400" dirty="0" smtClean="0">
                <a:solidFill>
                  <a:srgbClr val="FF0000"/>
                </a:solidFill>
                <a:latin typeface="Arial" panose="020B0604020202020204" pitchFamily="34" charset="0"/>
                <a:cs typeface="Arial" panose="020B0604020202020204" pitchFamily="34" charset="0"/>
              </a:rPr>
              <a:t>The “Smoking Gun” Points to Chlorine!</a:t>
            </a:r>
          </a:p>
        </p:txBody>
      </p:sp>
      <p:pic>
        <p:nvPicPr>
          <p:cNvPr id="51203" name="Picture 3" descr="Smoking Gu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84106" y="1768954"/>
            <a:ext cx="6901296" cy="4376812"/>
          </a:xfrm>
          <a:noFill/>
        </p:spPr>
      </p:pic>
      <p:cxnSp>
        <p:nvCxnSpPr>
          <p:cNvPr id="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Stratospheric Ozone hole: causes</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2" name="Rectangle 1"/>
          <p:cNvSpPr/>
          <p:nvPr/>
        </p:nvSpPr>
        <p:spPr>
          <a:xfrm>
            <a:off x="342755" y="999513"/>
            <a:ext cx="9078335" cy="769441"/>
          </a:xfrm>
          <a:prstGeom prst="rect">
            <a:avLst/>
          </a:prstGeom>
        </p:spPr>
        <p:txBody>
          <a:bodyPr wrap="square">
            <a:spAutoFit/>
          </a:bodyPr>
          <a:lstStyle/>
          <a:p>
            <a:pPr algn="ctr"/>
            <a:r>
              <a:rPr lang="en-US" sz="2200" dirty="0"/>
              <a:t>measurements </a:t>
            </a:r>
            <a:r>
              <a:rPr lang="en-US" sz="2200" dirty="0" smtClean="0"/>
              <a:t>from NASA’s </a:t>
            </a:r>
            <a:r>
              <a:rPr lang="en-US" sz="2200" dirty="0" err="1"/>
              <a:t>Airborn</a:t>
            </a:r>
            <a:r>
              <a:rPr lang="en-US" sz="2200" dirty="0"/>
              <a:t> Antarctic Ozone </a:t>
            </a:r>
            <a:r>
              <a:rPr lang="en-US" sz="2200" dirty="0" err="1"/>
              <a:t>Expt</a:t>
            </a:r>
            <a:r>
              <a:rPr lang="en-US" sz="2200" dirty="0"/>
              <a:t> </a:t>
            </a:r>
            <a:r>
              <a:rPr lang="en-US" sz="2200" dirty="0" smtClean="0"/>
              <a:t>(1989): </a:t>
            </a:r>
            <a:r>
              <a:rPr lang="en-US" sz="2200" dirty="0" err="1" smtClean="0"/>
              <a:t>anticorrelation</a:t>
            </a:r>
            <a:r>
              <a:rPr lang="en-US" sz="2200" dirty="0" smtClean="0"/>
              <a:t> between </a:t>
            </a:r>
            <a:r>
              <a:rPr lang="en-US" sz="2200" dirty="0" err="1" smtClean="0"/>
              <a:t>ClO</a:t>
            </a:r>
            <a:r>
              <a:rPr lang="en-US" sz="2200" dirty="0"/>
              <a:t> </a:t>
            </a:r>
            <a:r>
              <a:rPr lang="en-US" sz="2200" dirty="0" smtClean="0"/>
              <a:t>and O</a:t>
            </a:r>
            <a:r>
              <a:rPr lang="en-US" sz="2200" baseline="-25000" dirty="0" smtClean="0"/>
              <a:t>3</a:t>
            </a:r>
            <a:endParaRPr lang="en-US" sz="2200" baseline="-25000" dirty="0"/>
          </a:p>
        </p:txBody>
      </p:sp>
      <p:sp>
        <p:nvSpPr>
          <p:cNvPr id="7" name="Text Box 8"/>
          <p:cNvSpPr txBox="1">
            <a:spLocks noChangeArrowheads="1"/>
          </p:cNvSpPr>
          <p:nvPr/>
        </p:nvSpPr>
        <p:spPr bwMode="auto">
          <a:xfrm>
            <a:off x="6110616" y="6045192"/>
            <a:ext cx="27096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ts val="0"/>
              </a:spcBef>
              <a:buFontTx/>
              <a:buNone/>
            </a:pPr>
            <a:r>
              <a:rPr lang="en-US" altLang="en-US" b="1" dirty="0" smtClean="0">
                <a:solidFill>
                  <a:srgbClr val="FF0000"/>
                </a:solidFill>
              </a:rPr>
              <a:t>But where the Cl/</a:t>
            </a:r>
            <a:r>
              <a:rPr lang="en-US" altLang="en-US" b="1" dirty="0" err="1" smtClean="0">
                <a:solidFill>
                  <a:srgbClr val="FF0000"/>
                </a:solidFill>
              </a:rPr>
              <a:t>ClO</a:t>
            </a:r>
            <a:r>
              <a:rPr lang="en-US" altLang="en-US" b="1" dirty="0" smtClean="0">
                <a:solidFill>
                  <a:srgbClr val="FF0000"/>
                </a:solidFill>
              </a:rPr>
              <a:t> was coming from?</a:t>
            </a:r>
            <a:endParaRPr lang="en-US" altLang="en-US" b="1" dirty="0">
              <a:solidFill>
                <a:srgbClr val="FF0000"/>
              </a:solidFill>
            </a:endParaRPr>
          </a:p>
        </p:txBody>
      </p:sp>
    </p:spTree>
    <p:extLst>
      <p:ext uri="{BB962C8B-B14F-4D97-AF65-F5344CB8AC3E}">
        <p14:creationId xmlns:p14="http://schemas.microsoft.com/office/powerpoint/2010/main" val="376319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0" y="847234"/>
            <a:ext cx="8935278" cy="2113723"/>
          </a:xfrm>
        </p:spPr>
        <p:txBody>
          <a:bodyPr/>
          <a:lstStyle/>
          <a:p>
            <a:pPr lvl="1" eaLnBrk="1" hangingPunct="1"/>
            <a:r>
              <a:rPr lang="en-US" altLang="en-US" sz="2000" dirty="0" smtClean="0">
                <a:latin typeface="Arial" panose="020B0604020202020204" pitchFamily="34" charset="0"/>
                <a:cs typeface="Arial" panose="020B0604020202020204" pitchFamily="34" charset="0"/>
              </a:rPr>
              <a:t>CFCs are </a:t>
            </a:r>
            <a:r>
              <a:rPr lang="en-US" altLang="en-US" sz="2000" i="1" dirty="0" smtClean="0">
                <a:solidFill>
                  <a:srgbClr val="FF0000"/>
                </a:solidFill>
                <a:latin typeface="Arial" panose="020B0604020202020204" pitchFamily="34" charset="0"/>
                <a:cs typeface="Arial" panose="020B0604020202020204" pitchFamily="34" charset="0"/>
              </a:rPr>
              <a:t>small molecules that contain chlorine, fluorine and carbon atoms</a:t>
            </a:r>
            <a:r>
              <a:rPr lang="en-US" altLang="en-US" sz="2000" dirty="0" smtClean="0">
                <a:latin typeface="Arial" panose="020B0604020202020204" pitchFamily="34" charset="0"/>
                <a:cs typeface="Arial" panose="020B0604020202020204" pitchFamily="34" charset="0"/>
              </a:rPr>
              <a:t>. Usually there are only </a:t>
            </a:r>
            <a:r>
              <a:rPr lang="en-US" altLang="en-US" sz="2000" dirty="0" smtClean="0">
                <a:solidFill>
                  <a:srgbClr val="FF0000"/>
                </a:solidFill>
                <a:latin typeface="Arial" panose="020B0604020202020204" pitchFamily="34" charset="0"/>
                <a:cs typeface="Arial" panose="020B0604020202020204" pitchFamily="34" charset="0"/>
              </a:rPr>
              <a:t>1-2 carbon atoms</a:t>
            </a:r>
            <a:r>
              <a:rPr lang="en-US" altLang="en-US" sz="2000" dirty="0" smtClean="0">
                <a:latin typeface="Arial" panose="020B0604020202020204" pitchFamily="34" charset="0"/>
                <a:cs typeface="Arial" panose="020B0604020202020204" pitchFamily="34" charset="0"/>
              </a:rPr>
              <a:t>.</a:t>
            </a:r>
          </a:p>
          <a:p>
            <a:pPr lvl="1" eaLnBrk="1" hangingPunct="1"/>
            <a:r>
              <a:rPr lang="en-US" altLang="en-US" sz="2000" dirty="0" smtClean="0">
                <a:latin typeface="Arial" panose="020B0604020202020204" pitchFamily="34" charset="0"/>
                <a:cs typeface="Arial" panose="020B0604020202020204" pitchFamily="34" charset="0"/>
              </a:rPr>
              <a:t>CFCs are sometimes called </a:t>
            </a:r>
            <a:r>
              <a:rPr lang="en-US" altLang="en-US" sz="2000" b="1" i="1" dirty="0" err="1" smtClean="0">
                <a:latin typeface="Arial" panose="020B0604020202020204" pitchFamily="34" charset="0"/>
                <a:cs typeface="Arial" panose="020B0604020202020204" pitchFamily="34" charset="0"/>
              </a:rPr>
              <a:t>Freons</a:t>
            </a:r>
            <a:r>
              <a:rPr lang="en-US" altLang="en-US" sz="2000" dirty="0" smtClean="0">
                <a:latin typeface="Arial" panose="020B0604020202020204" pitchFamily="34" charset="0"/>
                <a:cs typeface="Arial" panose="020B0604020202020204" pitchFamily="34" charset="0"/>
              </a:rPr>
              <a:t> (trade name for DuPont)</a:t>
            </a:r>
          </a:p>
          <a:p>
            <a:pPr lvl="1" eaLnBrk="1" hangingPunct="1"/>
            <a:r>
              <a:rPr lang="en-US" altLang="en-US" sz="2000" dirty="0" smtClean="0">
                <a:latin typeface="Arial" panose="020B0604020202020204" pitchFamily="34" charset="0"/>
                <a:cs typeface="Arial" panose="020B0604020202020204" pitchFamily="34" charset="0"/>
              </a:rPr>
              <a:t>CFCs are referred to by a number. The most common CFCs are:</a:t>
            </a:r>
          </a:p>
        </p:txBody>
      </p:sp>
      <p:cxnSp>
        <p:nvCxnSpPr>
          <p:cNvPr id="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Chloro-fluoro-carbons (CFCs)</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8" name="Picture 2" descr="Stratospheric Cl Sourc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14" t="12321" r="21159" b="3282"/>
          <a:stretch/>
        </p:blipFill>
        <p:spPr bwMode="auto">
          <a:xfrm>
            <a:off x="2064125" y="3360126"/>
            <a:ext cx="4041713" cy="349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155575" y="3485679"/>
            <a:ext cx="27096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ts val="0"/>
              </a:spcBef>
              <a:buFontTx/>
              <a:buNone/>
            </a:pPr>
            <a:r>
              <a:rPr lang="en-US" altLang="en-US" b="1" dirty="0" smtClean="0">
                <a:solidFill>
                  <a:srgbClr val="FF0000"/>
                </a:solidFill>
              </a:rPr>
              <a:t>Primary sources of chlorine entering the stratosphere (early 1990s)</a:t>
            </a:r>
            <a:endParaRPr lang="en-US" altLang="en-US" b="1" dirty="0">
              <a:solidFill>
                <a:srgbClr val="FF0000"/>
              </a:solidFill>
            </a:endParaRPr>
          </a:p>
        </p:txBody>
      </p:sp>
      <p:sp>
        <p:nvSpPr>
          <p:cNvPr id="10" name="Text Box 6"/>
          <p:cNvSpPr txBox="1">
            <a:spLocks noChangeArrowheads="1"/>
          </p:cNvSpPr>
          <p:nvPr/>
        </p:nvSpPr>
        <p:spPr bwMode="auto">
          <a:xfrm>
            <a:off x="5962692" y="3919028"/>
            <a:ext cx="30872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FontTx/>
              <a:buNone/>
            </a:pPr>
            <a:r>
              <a:rPr lang="en-US" altLang="en-US" sz="1800" dirty="0"/>
              <a:t>Despite the fact that tropospheric concentration of </a:t>
            </a:r>
            <a:r>
              <a:rPr lang="en-US" altLang="en-US" sz="1800" dirty="0" err="1"/>
              <a:t>HCl</a:t>
            </a:r>
            <a:r>
              <a:rPr lang="en-US" altLang="en-US" sz="1800" dirty="0"/>
              <a:t> is far greater than of CFCs, it is not a great contributor of </a:t>
            </a:r>
            <a:r>
              <a:rPr lang="en-US" altLang="en-US" sz="1800" b="1" i="1" dirty="0"/>
              <a:t>stratospheric</a:t>
            </a:r>
            <a:r>
              <a:rPr lang="en-US" altLang="en-US" sz="1800" dirty="0"/>
              <a:t> </a:t>
            </a:r>
            <a:r>
              <a:rPr lang="en-US" altLang="en-US" sz="1800" dirty="0" smtClean="0"/>
              <a:t>chlorine</a:t>
            </a:r>
            <a:endParaRPr lang="en-US" altLang="en-US" sz="1800" dirty="0"/>
          </a:p>
        </p:txBody>
      </p:sp>
      <p:sp>
        <p:nvSpPr>
          <p:cNvPr id="3" name="AutoShape 2" descr="chemistry - greenhouse-chloroflourocarbons and the ozone lay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6740" name="Picture 4" descr="Trichlorofluoromethane - American Chemical Soci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651" y="2255956"/>
            <a:ext cx="1260584" cy="1191252"/>
          </a:xfrm>
          <a:prstGeom prst="rect">
            <a:avLst/>
          </a:prstGeom>
          <a:noFill/>
          <a:extLst>
            <a:ext uri="{909E8E84-426E-40DD-AFC4-6F175D3DCCD1}">
              <a14:hiddenFill xmlns:a14="http://schemas.microsoft.com/office/drawing/2010/main">
                <a:solidFill>
                  <a:srgbClr val="FFFFFF"/>
                </a:solidFill>
              </a14:hiddenFill>
            </a:ext>
          </a:extLst>
        </p:spPr>
      </p:pic>
      <p:pic>
        <p:nvPicPr>
          <p:cNvPr id="116742" name="Picture 6" descr="Diclorodifluorometano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7831" y="2338570"/>
            <a:ext cx="1263670" cy="11471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p:cNvSpPr txBox="1">
            <a:spLocks noChangeArrowheads="1"/>
          </p:cNvSpPr>
          <p:nvPr/>
        </p:nvSpPr>
        <p:spPr bwMode="auto">
          <a:xfrm>
            <a:off x="238125" y="2427017"/>
            <a:ext cx="19193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0000FF"/>
                </a:solidFill>
              </a:rPr>
              <a:t>CFC-11: </a:t>
            </a:r>
            <a:r>
              <a:rPr lang="en-US" altLang="en-US" b="1" dirty="0" smtClean="0">
                <a:solidFill>
                  <a:srgbClr val="0000FF"/>
                </a:solidFill>
              </a:rPr>
              <a:t>CFCl</a:t>
            </a:r>
            <a:r>
              <a:rPr lang="en-US" altLang="en-US" b="1" baseline="-25000" dirty="0" smtClean="0">
                <a:solidFill>
                  <a:srgbClr val="0000FF"/>
                </a:solidFill>
              </a:rPr>
              <a:t>3</a:t>
            </a:r>
            <a:endParaRPr lang="en-US" altLang="en-US" b="1" baseline="-25000" dirty="0">
              <a:solidFill>
                <a:srgbClr val="0000FF"/>
              </a:solidFill>
            </a:endParaRPr>
          </a:p>
        </p:txBody>
      </p:sp>
      <p:sp>
        <p:nvSpPr>
          <p:cNvPr id="16" name="Text Box 3"/>
          <p:cNvSpPr txBox="1">
            <a:spLocks noChangeArrowheads="1"/>
          </p:cNvSpPr>
          <p:nvPr/>
        </p:nvSpPr>
        <p:spPr bwMode="auto">
          <a:xfrm>
            <a:off x="3070923" y="2390236"/>
            <a:ext cx="2028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b="1" dirty="0" smtClean="0">
                <a:solidFill>
                  <a:srgbClr val="0000FF"/>
                </a:solidFill>
              </a:rPr>
              <a:t>CFC-12</a:t>
            </a:r>
            <a:r>
              <a:rPr lang="en-US" altLang="en-US" b="1" dirty="0">
                <a:solidFill>
                  <a:srgbClr val="0000FF"/>
                </a:solidFill>
              </a:rPr>
              <a:t>: </a:t>
            </a:r>
            <a:r>
              <a:rPr lang="en-US" altLang="en-US" b="1" dirty="0" smtClean="0">
                <a:solidFill>
                  <a:srgbClr val="0000FF"/>
                </a:solidFill>
              </a:rPr>
              <a:t>CF</a:t>
            </a:r>
            <a:r>
              <a:rPr lang="en-US" altLang="en-US" b="1" baseline="-25000" dirty="0" smtClean="0">
                <a:solidFill>
                  <a:srgbClr val="0000FF"/>
                </a:solidFill>
              </a:rPr>
              <a:t>2</a:t>
            </a:r>
            <a:r>
              <a:rPr lang="en-US" altLang="en-US" b="1" dirty="0" smtClean="0">
                <a:solidFill>
                  <a:srgbClr val="0000FF"/>
                </a:solidFill>
              </a:rPr>
              <a:t>Cl</a:t>
            </a:r>
            <a:r>
              <a:rPr lang="en-US" altLang="en-US" b="1" baseline="-25000" dirty="0" smtClean="0">
                <a:solidFill>
                  <a:srgbClr val="0000FF"/>
                </a:solidFill>
              </a:rPr>
              <a:t>2</a:t>
            </a:r>
            <a:endParaRPr lang="en-US" altLang="en-US" b="1" baseline="-25000" dirty="0">
              <a:solidFill>
                <a:srgbClr val="0000FF"/>
              </a:solidFill>
            </a:endParaRPr>
          </a:p>
        </p:txBody>
      </p:sp>
      <p:pic>
        <p:nvPicPr>
          <p:cNvPr id="116746" name="Picture 10" descr="File:1,1,2-Trichloro-1,2,2-trifluoroethane.svg - Wikimedia Comm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6317" y="2247539"/>
            <a:ext cx="1462236" cy="137994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6286569" y="2360048"/>
            <a:ext cx="13679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0"/>
              </a:spcBef>
              <a:buFontTx/>
              <a:buNone/>
            </a:pPr>
            <a:r>
              <a:rPr lang="en-US" altLang="en-US" b="1" dirty="0" smtClean="0">
                <a:solidFill>
                  <a:srgbClr val="0000FF"/>
                </a:solidFill>
              </a:rPr>
              <a:t>CFC-113</a:t>
            </a:r>
            <a:r>
              <a:rPr lang="en-US" altLang="en-US" b="1" dirty="0">
                <a:solidFill>
                  <a:srgbClr val="0000FF"/>
                </a:solidFill>
              </a:rPr>
              <a:t>: </a:t>
            </a:r>
            <a:endParaRPr lang="en-US" altLang="en-US" b="1" dirty="0" smtClean="0">
              <a:solidFill>
                <a:srgbClr val="0000FF"/>
              </a:solidFill>
            </a:endParaRPr>
          </a:p>
          <a:p>
            <a:pPr eaLnBrk="1" hangingPunct="1">
              <a:spcBef>
                <a:spcPct val="0"/>
              </a:spcBef>
              <a:buFontTx/>
              <a:buNone/>
            </a:pPr>
            <a:r>
              <a:rPr lang="en-US" altLang="en-US" b="1" dirty="0" smtClean="0">
                <a:solidFill>
                  <a:srgbClr val="0000FF"/>
                </a:solidFill>
              </a:rPr>
              <a:t>CF</a:t>
            </a:r>
            <a:r>
              <a:rPr lang="en-US" altLang="en-US" b="1" baseline="-25000" dirty="0" smtClean="0">
                <a:solidFill>
                  <a:srgbClr val="0000FF"/>
                </a:solidFill>
              </a:rPr>
              <a:t>3</a:t>
            </a:r>
            <a:r>
              <a:rPr lang="en-US" altLang="en-US" b="1" dirty="0" smtClean="0">
                <a:solidFill>
                  <a:srgbClr val="0000FF"/>
                </a:solidFill>
              </a:rPr>
              <a:t>CCl</a:t>
            </a:r>
            <a:r>
              <a:rPr lang="en-US" altLang="en-US" b="1" baseline="-25000" dirty="0" smtClean="0">
                <a:solidFill>
                  <a:srgbClr val="0000FF"/>
                </a:solidFill>
              </a:rPr>
              <a:t>3</a:t>
            </a:r>
            <a:endParaRPr lang="en-US" altLang="en-US" b="1" baseline="-25000" dirty="0">
              <a:solidFill>
                <a:srgbClr val="0000FF"/>
              </a:solidFill>
            </a:endParaRPr>
          </a:p>
        </p:txBody>
      </p:sp>
    </p:spTree>
    <p:extLst>
      <p:ext uri="{BB962C8B-B14F-4D97-AF65-F5344CB8AC3E}">
        <p14:creationId xmlns:p14="http://schemas.microsoft.com/office/powerpoint/2010/main" val="42124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9184" y="960458"/>
            <a:ext cx="5729593" cy="1078580"/>
          </a:xfrm>
        </p:spPr>
        <p:txBody>
          <a:bodyPr/>
          <a:lstStyle/>
          <a:p>
            <a:pPr marL="457200" lvl="1" indent="0" eaLnBrk="1" hangingPunct="1">
              <a:buNone/>
            </a:pPr>
            <a:r>
              <a:rPr lang="en-US" altLang="en-US" sz="2000" dirty="0" smtClean="0">
                <a:latin typeface="Arial" panose="020B0604020202020204" pitchFamily="34" charset="0"/>
                <a:cs typeface="Arial" panose="020B0604020202020204" pitchFamily="34" charset="0"/>
              </a:rPr>
              <a:t>CFCs in the </a:t>
            </a:r>
            <a:r>
              <a:rPr lang="en-US" altLang="en-US" sz="2000" dirty="0" smtClean="0">
                <a:solidFill>
                  <a:srgbClr val="FF0000"/>
                </a:solidFill>
                <a:latin typeface="Arial" panose="020B0604020202020204" pitchFamily="34" charset="0"/>
                <a:cs typeface="Arial" panose="020B0604020202020204" pitchFamily="34" charset="0"/>
              </a:rPr>
              <a:t>troposphere</a:t>
            </a:r>
            <a:r>
              <a:rPr lang="en-US" altLang="en-US" sz="2000" dirty="0" smtClean="0">
                <a:latin typeface="Arial" panose="020B0604020202020204" pitchFamily="34" charset="0"/>
                <a:cs typeface="Arial" panose="020B0604020202020204" pitchFamily="34" charset="0"/>
              </a:rPr>
              <a:t> are:</a:t>
            </a:r>
          </a:p>
          <a:p>
            <a:pPr lvl="1" eaLnBrk="1" hangingPunct="1">
              <a:buFont typeface="Arial" panose="020B0604020202020204" pitchFamily="34" charset="0"/>
              <a:buChar char="•"/>
            </a:pPr>
            <a:r>
              <a:rPr lang="en-US" altLang="en-US" sz="2000" dirty="0" smtClean="0">
                <a:solidFill>
                  <a:srgbClr val="FF0000"/>
                </a:solidFill>
                <a:latin typeface="Arial" panose="020B0604020202020204" pitchFamily="34" charset="0"/>
                <a:cs typeface="Arial" panose="020B0604020202020204" pitchFamily="34" charset="0"/>
              </a:rPr>
              <a:t>unreactive to OH </a:t>
            </a:r>
            <a:r>
              <a:rPr lang="en-US" altLang="en-US" sz="2000" dirty="0" smtClean="0">
                <a:latin typeface="Arial" panose="020B0604020202020204" pitchFamily="34" charset="0"/>
                <a:cs typeface="Arial" panose="020B0604020202020204" pitchFamily="34" charset="0"/>
              </a:rPr>
              <a:t>and other reactive radicals </a:t>
            </a:r>
          </a:p>
          <a:p>
            <a:pPr lvl="1" eaLnBrk="1" hangingPunct="1">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pretty </a:t>
            </a:r>
            <a:r>
              <a:rPr lang="en-US" altLang="en-US" sz="2000" dirty="0" smtClean="0">
                <a:solidFill>
                  <a:srgbClr val="FF0000"/>
                </a:solidFill>
                <a:latin typeface="Arial" panose="020B0604020202020204" pitchFamily="34" charset="0"/>
                <a:cs typeface="Arial" panose="020B0604020202020204" pitchFamily="34" charset="0"/>
              </a:rPr>
              <a:t>insoluble</a:t>
            </a:r>
            <a:r>
              <a:rPr lang="en-US" altLang="en-US" sz="2000" dirty="0" smtClean="0">
                <a:latin typeface="Arial" panose="020B0604020202020204" pitchFamily="34" charset="0"/>
                <a:cs typeface="Arial" panose="020B0604020202020204" pitchFamily="34" charset="0"/>
              </a:rPr>
              <a:t> in water (no wet precipitation)</a:t>
            </a:r>
          </a:p>
        </p:txBody>
      </p:sp>
      <p:cxnSp>
        <p:nvCxnSpPr>
          <p:cNvPr id="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Destruction of O</a:t>
            </a:r>
            <a:r>
              <a:rPr lang="it-IT" altLang="en-US" sz="3400" baseline="-25000" dirty="0" smtClean="0">
                <a:solidFill>
                  <a:srgbClr val="3333FF"/>
                </a:solidFill>
                <a:latin typeface="Tahoma" panose="020B0604030504040204" pitchFamily="34" charset="0"/>
                <a:cs typeface="Tahoma" panose="020B0604030504040204" pitchFamily="34" charset="0"/>
              </a:rPr>
              <a:t>3</a:t>
            </a:r>
            <a:r>
              <a:rPr lang="it-IT" altLang="en-US" sz="3400" dirty="0" smtClean="0">
                <a:solidFill>
                  <a:srgbClr val="3333FF"/>
                </a:solidFill>
                <a:latin typeface="Tahoma" panose="020B0604030504040204" pitchFamily="34" charset="0"/>
                <a:cs typeface="Tahoma" panose="020B0604030504040204" pitchFamily="34" charset="0"/>
              </a:rPr>
              <a:t> by CFCs</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3" name="Right Arrow 2"/>
          <p:cNvSpPr/>
          <p:nvPr/>
        </p:nvSpPr>
        <p:spPr bwMode="auto">
          <a:xfrm>
            <a:off x="5058382" y="1266390"/>
            <a:ext cx="642027" cy="466715"/>
          </a:xfrm>
          <a:prstGeom prst="righ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3"/>
          <p:cNvSpPr txBox="1">
            <a:spLocks noChangeArrowheads="1"/>
          </p:cNvSpPr>
          <p:nvPr/>
        </p:nvSpPr>
        <p:spPr bwMode="auto">
          <a:xfrm>
            <a:off x="6008452" y="996788"/>
            <a:ext cx="3135548" cy="160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eaLnBrk="1" hangingPunct="1">
              <a:buNone/>
            </a:pPr>
            <a:r>
              <a:rPr lang="en-US" altLang="en-US" sz="2000" dirty="0" smtClean="0">
                <a:solidFill>
                  <a:srgbClr val="FF0000"/>
                </a:solidFill>
                <a:latin typeface="Arial" panose="020B0604020202020204" pitchFamily="34" charset="0"/>
                <a:cs typeface="Arial" panose="020B0604020202020204" pitchFamily="34" charset="0"/>
              </a:rPr>
              <a:t>tropospheric lifetimes </a:t>
            </a:r>
            <a:r>
              <a:rPr lang="en-US" altLang="en-US" sz="2000" dirty="0" smtClean="0">
                <a:latin typeface="Arial" panose="020B0604020202020204" pitchFamily="34" charset="0"/>
                <a:cs typeface="Arial" panose="020B0604020202020204" pitchFamily="34" charset="0"/>
              </a:rPr>
              <a:t>long enough that the majority of CFCs pass through the tropopause into the stratosphere</a:t>
            </a:r>
          </a:p>
        </p:txBody>
      </p:sp>
      <p:sp>
        <p:nvSpPr>
          <p:cNvPr id="10" name="Rectangle 3"/>
          <p:cNvSpPr txBox="1">
            <a:spLocks noChangeArrowheads="1"/>
          </p:cNvSpPr>
          <p:nvPr/>
        </p:nvSpPr>
        <p:spPr bwMode="auto">
          <a:xfrm>
            <a:off x="-29184" y="2835771"/>
            <a:ext cx="8647889" cy="20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pPr>
            <a:r>
              <a:rPr lang="en-US" altLang="en-US" sz="2000" dirty="0" smtClean="0">
                <a:latin typeface="Arial" panose="020B0604020202020204" pitchFamily="34" charset="0"/>
                <a:cs typeface="Arial" panose="020B0604020202020204" pitchFamily="34" charset="0"/>
              </a:rPr>
              <a:t>CFCs in the </a:t>
            </a:r>
            <a:r>
              <a:rPr lang="en-US" altLang="en-US" sz="2000" dirty="0" smtClean="0">
                <a:solidFill>
                  <a:srgbClr val="FF0000"/>
                </a:solidFill>
                <a:latin typeface="Arial" panose="020B0604020202020204" pitchFamily="34" charset="0"/>
                <a:cs typeface="Arial" panose="020B0604020202020204" pitchFamily="34" charset="0"/>
              </a:rPr>
              <a:t>stratosphere</a:t>
            </a:r>
            <a:r>
              <a:rPr lang="en-US" altLang="en-US" sz="2000" dirty="0" smtClean="0">
                <a:latin typeface="Arial" panose="020B0604020202020204" pitchFamily="34" charset="0"/>
                <a:cs typeface="Arial" panose="020B0604020202020204" pitchFamily="34" charset="0"/>
              </a:rPr>
              <a:t> are subject to shorter </a:t>
            </a:r>
            <a:r>
              <a:rPr lang="en-US" altLang="en-US" sz="2000" dirty="0">
                <a:latin typeface="Arial" panose="020B0604020202020204" pitchFamily="34" charset="0"/>
                <a:cs typeface="Arial" panose="020B0604020202020204" pitchFamily="34" charset="0"/>
              </a:rPr>
              <a:t>wavelengths (</a:t>
            </a:r>
            <a:r>
              <a:rPr lang="en-US" altLang="en-US" sz="2000" dirty="0" smtClean="0">
                <a:latin typeface="Arial" panose="020B0604020202020204" pitchFamily="34" charset="0"/>
                <a:cs typeface="Arial" panose="020B0604020202020204" pitchFamily="34" charset="0"/>
              </a:rPr>
              <a:t>i.e. </a:t>
            </a:r>
            <a:r>
              <a:rPr lang="en-US" altLang="en-US" sz="2000" dirty="0">
                <a:latin typeface="Arial" panose="020B0604020202020204" pitchFamily="34" charset="0"/>
                <a:cs typeface="Arial" panose="020B0604020202020204" pitchFamily="34" charset="0"/>
              </a:rPr>
              <a:t>more energetic photons</a:t>
            </a:r>
            <a:r>
              <a:rPr lang="en-US" altLang="en-US" sz="2000" dirty="0" smtClean="0">
                <a:latin typeface="Arial" panose="020B0604020202020204" pitchFamily="34" charset="0"/>
                <a:cs typeface="Arial" panose="020B0604020202020204" pitchFamily="34" charset="0"/>
              </a:rPr>
              <a:t>):</a:t>
            </a:r>
          </a:p>
          <a:p>
            <a:pPr lvl="1" eaLnBrk="1" hangingPunct="1">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Absorb in </a:t>
            </a:r>
            <a:r>
              <a:rPr lang="en-US" altLang="en-US" sz="2000" dirty="0">
                <a:latin typeface="Arial" panose="020B0604020202020204" pitchFamily="34" charset="0"/>
                <a:cs typeface="Arial" panose="020B0604020202020204" pitchFamily="34" charset="0"/>
              </a:rPr>
              <a:t>the </a:t>
            </a:r>
            <a:r>
              <a:rPr lang="en-US" altLang="en-US" sz="2000" dirty="0" smtClean="0">
                <a:latin typeface="Arial" panose="020B0604020202020204" pitchFamily="34" charset="0"/>
                <a:cs typeface="Arial" panose="020B0604020202020204" pitchFamily="34" charset="0"/>
              </a:rPr>
              <a:t>“UV </a:t>
            </a:r>
            <a:r>
              <a:rPr lang="en-US" altLang="en-US" sz="2000" dirty="0">
                <a:latin typeface="Arial" panose="020B0604020202020204" pitchFamily="34" charset="0"/>
                <a:cs typeface="Arial" panose="020B0604020202020204" pitchFamily="34" charset="0"/>
              </a:rPr>
              <a:t>window” (centered at 205 nm) between strong O</a:t>
            </a:r>
            <a:r>
              <a:rPr lang="en-US" altLang="en-US" sz="2000" baseline="-25000" dirty="0">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 and O</a:t>
            </a:r>
            <a:r>
              <a:rPr lang="en-US" altLang="en-US" sz="2000" baseline="-25000" dirty="0">
                <a:latin typeface="Arial" panose="020B0604020202020204" pitchFamily="34" charset="0"/>
                <a:cs typeface="Arial" panose="020B0604020202020204" pitchFamily="34" charset="0"/>
              </a:rPr>
              <a:t>3</a:t>
            </a: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absorption</a:t>
            </a:r>
          </a:p>
          <a:p>
            <a:pPr lvl="1" eaLnBrk="1" hangingPunct="1">
              <a:buFont typeface="Arial" panose="020B0604020202020204" pitchFamily="34" charset="0"/>
              <a:buChar char="•"/>
            </a:pPr>
            <a:r>
              <a:rPr lang="en-US" altLang="en-US" sz="2000" dirty="0" err="1">
                <a:latin typeface="Arial" panose="020B0604020202020204" pitchFamily="34" charset="0"/>
                <a:cs typeface="Arial" panose="020B0604020202020204" pitchFamily="34" charset="0"/>
              </a:rPr>
              <a:t>photodissociate</a:t>
            </a:r>
            <a:r>
              <a:rPr lang="en-US" altLang="en-US" sz="2000" dirty="0">
                <a:latin typeface="Arial" panose="020B0604020202020204" pitchFamily="34" charset="0"/>
                <a:cs typeface="Arial" panose="020B0604020202020204" pitchFamily="34" charset="0"/>
              </a:rPr>
              <a:t> in the bottom half of the </a:t>
            </a:r>
            <a:r>
              <a:rPr lang="en-US" altLang="en-US" sz="2000" dirty="0" smtClean="0">
                <a:latin typeface="Arial" panose="020B0604020202020204" pitchFamily="34" charset="0"/>
                <a:cs typeface="Arial" panose="020B0604020202020204" pitchFamily="34" charset="0"/>
              </a:rPr>
              <a:t>stratosphere, by releasing Cl (and F atoms)</a:t>
            </a:r>
          </a:p>
          <a:p>
            <a:pPr lvl="1" eaLnBrk="1" hangingPunct="1">
              <a:buFont typeface="Arial" panose="020B0604020202020204" pitchFamily="34" charset="0"/>
              <a:buChar char="•"/>
            </a:pPr>
            <a:endParaRPr lang="it-IT" altLang="en-US" sz="2000" dirty="0">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r>
              <a:rPr lang="it-IT" altLang="en-US" sz="2000" dirty="0" smtClean="0">
                <a:latin typeface="Arial" panose="020B0604020202020204" pitchFamily="34" charset="0"/>
                <a:cs typeface="Arial" panose="020B0604020202020204" pitchFamily="34" charset="0"/>
              </a:rPr>
              <a:t>Chlorine atoms deplete oddo oxygen (Ox) by the cycle (already seen):</a:t>
            </a:r>
            <a:endParaRPr lang="en-US" altLang="en-US" sz="2000" dirty="0">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endParaRPr lang="en-US" altLang="en-US" sz="2000" dirty="0" smtClean="0">
              <a:latin typeface="Arial" panose="020B0604020202020204" pitchFamily="34" charset="0"/>
              <a:cs typeface="Arial" panose="020B0604020202020204" pitchFamily="34" charset="0"/>
            </a:endParaRPr>
          </a:p>
        </p:txBody>
      </p:sp>
      <p:sp>
        <p:nvSpPr>
          <p:cNvPr id="6" name="Rectangle 5"/>
          <p:cNvSpPr/>
          <p:nvPr/>
        </p:nvSpPr>
        <p:spPr>
          <a:xfrm>
            <a:off x="1966716" y="4840429"/>
            <a:ext cx="5096267" cy="430887"/>
          </a:xfrm>
          <a:prstGeom prst="rect">
            <a:avLst/>
          </a:prstGeom>
        </p:spPr>
        <p:txBody>
          <a:bodyPr wrap="none">
            <a:spAutoFit/>
          </a:bodyPr>
          <a:lstStyle/>
          <a:p>
            <a:r>
              <a:rPr lang="en-US" sz="2200" dirty="0">
                <a:solidFill>
                  <a:srgbClr val="FF0000"/>
                </a:solidFill>
              </a:rPr>
              <a:t>CFCl</a:t>
            </a:r>
            <a:r>
              <a:rPr lang="en-US" sz="2200" baseline="-25000" dirty="0">
                <a:solidFill>
                  <a:srgbClr val="FF0000"/>
                </a:solidFill>
              </a:rPr>
              <a:t>3</a:t>
            </a:r>
            <a:r>
              <a:rPr lang="en-US" sz="2200" dirty="0">
                <a:solidFill>
                  <a:srgbClr val="FF0000"/>
                </a:solidFill>
              </a:rPr>
              <a:t> </a:t>
            </a:r>
            <a:r>
              <a:rPr lang="en-US" sz="2200" dirty="0" smtClean="0">
                <a:solidFill>
                  <a:srgbClr val="FF0000"/>
                </a:solidFill>
              </a:rPr>
              <a:t>+ </a:t>
            </a:r>
            <a:r>
              <a:rPr lang="en-US" sz="2200" dirty="0" err="1" smtClean="0">
                <a:solidFill>
                  <a:srgbClr val="FF0000"/>
                </a:solidFill>
              </a:rPr>
              <a:t>h</a:t>
            </a:r>
            <a:r>
              <a:rPr lang="en-US" sz="2200" dirty="0" err="1" smtClean="0">
                <a:solidFill>
                  <a:srgbClr val="FF0000"/>
                </a:solidFill>
                <a:latin typeface="Symbol" panose="05050102010706020507" pitchFamily="18" charset="2"/>
              </a:rPr>
              <a:t>n</a:t>
            </a:r>
            <a:r>
              <a:rPr lang="en-US" sz="2200" dirty="0" smtClean="0">
                <a:solidFill>
                  <a:srgbClr val="FF0000"/>
                </a:solidFill>
              </a:rPr>
              <a:t> </a:t>
            </a:r>
            <a:r>
              <a:rPr lang="en-US" sz="2200" dirty="0" smtClean="0">
                <a:solidFill>
                  <a:srgbClr val="FF0000"/>
                </a:solidFill>
                <a:sym typeface="Symbol" panose="05050102010706020507" pitchFamily="18" charset="2"/>
              </a:rPr>
              <a:t> </a:t>
            </a:r>
            <a:r>
              <a:rPr lang="en-US" sz="2200" dirty="0" smtClean="0">
                <a:solidFill>
                  <a:srgbClr val="FF0000"/>
                </a:solidFill>
              </a:rPr>
              <a:t>CFCl</a:t>
            </a:r>
            <a:r>
              <a:rPr lang="en-US" sz="2200" baseline="-25000" dirty="0" smtClean="0">
                <a:solidFill>
                  <a:srgbClr val="FF0000"/>
                </a:solidFill>
              </a:rPr>
              <a:t>2</a:t>
            </a:r>
            <a:r>
              <a:rPr lang="en-US" sz="2200" dirty="0" smtClean="0">
                <a:solidFill>
                  <a:srgbClr val="FF0000"/>
                </a:solidFill>
              </a:rPr>
              <a:t> </a:t>
            </a:r>
            <a:r>
              <a:rPr lang="en-US" sz="2200" dirty="0">
                <a:solidFill>
                  <a:srgbClr val="FF0000"/>
                </a:solidFill>
              </a:rPr>
              <a:t>+ Cl </a:t>
            </a:r>
            <a:r>
              <a:rPr lang="en-US" sz="2200" dirty="0" smtClean="0">
                <a:solidFill>
                  <a:srgbClr val="FF0000"/>
                </a:solidFill>
              </a:rPr>
              <a:t> (</a:t>
            </a:r>
            <a:r>
              <a:rPr lang="en-US" sz="2200" dirty="0">
                <a:solidFill>
                  <a:srgbClr val="FF0000"/>
                </a:solidFill>
                <a:latin typeface="Symbol" panose="05050102010706020507" pitchFamily="18" charset="2"/>
              </a:rPr>
              <a:t>l</a:t>
            </a:r>
            <a:r>
              <a:rPr lang="en-US" sz="2200" dirty="0">
                <a:solidFill>
                  <a:srgbClr val="FF0000"/>
                </a:solidFill>
              </a:rPr>
              <a:t> &lt; 225 nm)</a:t>
            </a:r>
          </a:p>
        </p:txBody>
      </p:sp>
      <p:sp>
        <p:nvSpPr>
          <p:cNvPr id="13" name="Text Box 5"/>
          <p:cNvSpPr txBox="1">
            <a:spLocks noChangeArrowheads="1"/>
          </p:cNvSpPr>
          <p:nvPr/>
        </p:nvSpPr>
        <p:spPr bwMode="auto">
          <a:xfrm>
            <a:off x="2457854" y="5620437"/>
            <a:ext cx="3369014"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0"/>
              </a:spcBef>
            </a:pPr>
            <a:r>
              <a:rPr lang="en-US" altLang="en-US" sz="2200" dirty="0" smtClean="0">
                <a:latin typeface="Tahoma" panose="020B0604030504040204" pitchFamily="34" charset="0"/>
                <a:ea typeface="Tahoma" panose="020B0604030504040204" pitchFamily="34" charset="0"/>
                <a:cs typeface="Tahoma" panose="020B0604030504040204" pitchFamily="34" charset="0"/>
              </a:rPr>
              <a:t>O</a:t>
            </a:r>
            <a:r>
              <a:rPr lang="en-US" altLang="en-US" sz="22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200" dirty="0" smtClean="0">
                <a:latin typeface="Tahoma" panose="020B0604030504040204" pitchFamily="34" charset="0"/>
                <a:ea typeface="Tahoma" panose="020B0604030504040204" pitchFamily="34" charset="0"/>
                <a:cs typeface="Tahoma" panose="020B0604030504040204" pitchFamily="34" charset="0"/>
              </a:rPr>
              <a:t> </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smtClean="0">
                <a:latin typeface="Tahoma" panose="020B0604030504040204" pitchFamily="34" charset="0"/>
                <a:ea typeface="Tahoma" panose="020B0604030504040204" pitchFamily="34" charset="0"/>
                <a:cs typeface="Tahoma" panose="020B0604030504040204" pitchFamily="34" charset="0"/>
              </a:rPr>
              <a:t>Cl </a:t>
            </a:r>
            <a:r>
              <a:rPr lang="en-US"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altLang="en-US" sz="2200" dirty="0" err="1"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ClO</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O</a:t>
            </a:r>
            <a:r>
              <a:rPr lang="en-US" altLang="en-US" sz="22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p>
          <a:p>
            <a:pPr eaLnBrk="1" hangingPunct="1">
              <a:spcBef>
                <a:spcPts val="0"/>
              </a:spcBef>
            </a:pPr>
            <a:r>
              <a:rPr lang="en-US"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O </a:t>
            </a:r>
            <a:r>
              <a:rPr lang="en-US"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altLang="en-US" sz="2200" dirty="0" err="1"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ClO</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Cl </a:t>
            </a:r>
            <a:r>
              <a:rPr lang="en-US"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O</a:t>
            </a:r>
            <a:r>
              <a:rPr lang="en-US" altLang="en-US" sz="22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p>
          <a:p>
            <a:pPr eaLnBrk="1" hangingPunct="1">
              <a:spcBef>
                <a:spcPts val="0"/>
              </a:spcBef>
            </a:pPr>
            <a:r>
              <a:rPr lang="en-US"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O</a:t>
            </a:r>
            <a:r>
              <a:rPr lang="en-US" altLang="en-US" sz="2200" baseline="-25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altLang="en-US" sz="2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O  2 </a:t>
            </a:r>
            <a:r>
              <a:rPr lang="en-US" altLang="en-US" sz="22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O</a:t>
            </a:r>
            <a:r>
              <a:rPr lang="en-US" altLang="en-US" sz="2200" baseline="-25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a:t>
            </a:r>
            <a:endParaRPr lang="en-US" altLang="en-US" sz="2200" baseline="-25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19932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040"/>
          <p:cNvGrpSpPr>
            <a:grpSpLocks/>
          </p:cNvGrpSpPr>
          <p:nvPr/>
        </p:nvGrpSpPr>
        <p:grpSpPr bwMode="auto">
          <a:xfrm>
            <a:off x="1319134" y="1023219"/>
            <a:ext cx="6006151" cy="5587444"/>
            <a:chOff x="1464" y="1616"/>
            <a:chExt cx="2799" cy="2480"/>
          </a:xfrm>
        </p:grpSpPr>
        <p:pic>
          <p:nvPicPr>
            <p:cNvPr id="118788"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 y="1616"/>
              <a:ext cx="2799" cy="2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18789" name="Text Box 1029"/>
            <p:cNvSpPr txBox="1">
              <a:spLocks noChangeArrowheads="1"/>
            </p:cNvSpPr>
            <p:nvPr/>
          </p:nvSpPr>
          <p:spPr bwMode="auto">
            <a:xfrm>
              <a:off x="2655" y="2063"/>
              <a:ext cx="799"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dirty="0" smtClean="0">
                  <a:solidFill>
                    <a:srgbClr val="FF3300"/>
                  </a:solidFill>
                  <a:latin typeface="Comic Sans MS" charset="0"/>
                  <a:ea typeface="ＭＳ Ｐゴシック" charset="0"/>
                </a:rPr>
                <a:t>O prevails</a:t>
              </a:r>
              <a:endParaRPr lang="en-US" sz="1800" b="0" dirty="0">
                <a:solidFill>
                  <a:srgbClr val="FF3300"/>
                </a:solidFill>
                <a:latin typeface="Comic Sans MS" charset="0"/>
                <a:ea typeface="ＭＳ Ｐゴシック" charset="0"/>
              </a:endParaRPr>
            </a:p>
          </p:txBody>
        </p:sp>
        <p:sp>
          <p:nvSpPr>
            <p:cNvPr id="118790" name="Text Box 1030"/>
            <p:cNvSpPr txBox="1">
              <a:spLocks noChangeArrowheads="1"/>
            </p:cNvSpPr>
            <p:nvPr/>
          </p:nvSpPr>
          <p:spPr bwMode="auto">
            <a:xfrm>
              <a:off x="2652" y="3105"/>
              <a:ext cx="859"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sz="1800" b="0" dirty="0" smtClean="0">
                  <a:solidFill>
                    <a:srgbClr val="FF3300"/>
                  </a:solidFill>
                  <a:latin typeface="Comic Sans MS" charset="0"/>
                  <a:ea typeface="ＭＳ Ｐゴシック" charset="0"/>
                </a:rPr>
                <a:t>O</a:t>
              </a:r>
              <a:r>
                <a:rPr lang="it-IT" sz="1800" b="0" baseline="-25000" dirty="0" smtClean="0">
                  <a:solidFill>
                    <a:srgbClr val="FF3300"/>
                  </a:solidFill>
                  <a:latin typeface="Comic Sans MS" charset="0"/>
                  <a:ea typeface="ＭＳ Ｐゴシック" charset="0"/>
                </a:rPr>
                <a:t>2</a:t>
              </a:r>
              <a:r>
                <a:rPr lang="it-IT" sz="1800" b="0" dirty="0" smtClean="0">
                  <a:solidFill>
                    <a:srgbClr val="FF3300"/>
                  </a:solidFill>
                  <a:latin typeface="Comic Sans MS" charset="0"/>
                  <a:ea typeface="ＭＳ Ｐゴシック" charset="0"/>
                </a:rPr>
                <a:t> prevails</a:t>
              </a:r>
              <a:endParaRPr lang="en-US" sz="1800" b="0" dirty="0">
                <a:solidFill>
                  <a:srgbClr val="FF3300"/>
                </a:solidFill>
                <a:latin typeface="Comic Sans MS" charset="0"/>
                <a:ea typeface="ＭＳ Ｐゴシック" charset="0"/>
              </a:endParaRPr>
            </a:p>
          </p:txBody>
        </p:sp>
      </p:grpSp>
      <p:cxnSp>
        <p:nvCxnSpPr>
          <p:cNvPr id="1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The Ozone distribution in the atmosphere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17" name="Text Box 1029"/>
          <p:cNvSpPr txBox="1">
            <a:spLocks noChangeArrowheads="1"/>
          </p:cNvSpPr>
          <p:nvPr/>
        </p:nvSpPr>
        <p:spPr bwMode="auto">
          <a:xfrm>
            <a:off x="5178035" y="3281933"/>
            <a:ext cx="65594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a:solidFill>
                  <a:srgbClr val="0000FF"/>
                </a:solidFill>
                <a:latin typeface="Comic Sans MS" charset="0"/>
                <a:ea typeface="ＭＳ Ｐゴシック" charset="0"/>
              </a:rPr>
              <a:t>90%</a:t>
            </a:r>
            <a:endParaRPr lang="en-US" dirty="0">
              <a:solidFill>
                <a:srgbClr val="0000FF"/>
              </a:solidFill>
              <a:latin typeface="Comic Sans MS" charset="0"/>
              <a:ea typeface="ＭＳ Ｐゴシック" charset="0"/>
            </a:endParaRPr>
          </a:p>
        </p:txBody>
      </p:sp>
      <p:sp>
        <p:nvSpPr>
          <p:cNvPr id="18" name="Text Box 1029"/>
          <p:cNvSpPr txBox="1">
            <a:spLocks noChangeArrowheads="1"/>
          </p:cNvSpPr>
          <p:nvPr/>
        </p:nvSpPr>
        <p:spPr bwMode="auto">
          <a:xfrm>
            <a:off x="5645602" y="5104611"/>
            <a:ext cx="61908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smtClean="0">
                <a:solidFill>
                  <a:srgbClr val="0000FF"/>
                </a:solidFill>
                <a:latin typeface="Comic Sans MS" charset="0"/>
                <a:ea typeface="ＭＳ Ｐゴシック" charset="0"/>
              </a:rPr>
              <a:t>10</a:t>
            </a:r>
            <a:r>
              <a:rPr lang="it-IT" dirty="0">
                <a:solidFill>
                  <a:srgbClr val="0000FF"/>
                </a:solidFill>
                <a:latin typeface="Comic Sans MS" charset="0"/>
                <a:ea typeface="ＭＳ Ｐゴシック" charset="0"/>
              </a:rPr>
              <a:t>%</a:t>
            </a:r>
            <a:endParaRPr lang="en-US" dirty="0">
              <a:solidFill>
                <a:srgbClr val="0000FF"/>
              </a:solidFill>
              <a:latin typeface="Comic Sans MS" charset="0"/>
              <a:ea typeface="ＭＳ Ｐゴシック" charset="0"/>
            </a:endParaRPr>
          </a:p>
        </p:txBody>
      </p:sp>
    </p:spTree>
    <p:extLst>
      <p:ext uri="{BB962C8B-B14F-4D97-AF65-F5344CB8AC3E}">
        <p14:creationId xmlns:p14="http://schemas.microsoft.com/office/powerpoint/2010/main" val="1075780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7"/>
          <p:cNvSpPr>
            <a:spLocks noGrp="1" noChangeArrowheads="1"/>
          </p:cNvSpPr>
          <p:nvPr>
            <p:ph type="body" idx="1"/>
          </p:nvPr>
        </p:nvSpPr>
        <p:spPr>
          <a:xfrm>
            <a:off x="94129" y="959223"/>
            <a:ext cx="8705626" cy="686697"/>
          </a:xfrm>
        </p:spPr>
        <p:txBody>
          <a:bodyPr/>
          <a:lstStyle/>
          <a:p>
            <a:pPr marL="457200" lvl="1" indent="0" algn="ctr" eaLnBrk="1" hangingPunct="1">
              <a:buNone/>
            </a:pPr>
            <a:r>
              <a:rPr lang="en-US" altLang="en-US" sz="2200" dirty="0" smtClean="0">
                <a:solidFill>
                  <a:srgbClr val="FF0000"/>
                </a:solidFill>
                <a:latin typeface="Arial" panose="020B0604020202020204" pitchFamily="34" charset="0"/>
                <a:cs typeface="Arial" panose="020B0604020202020204" pitchFamily="34" charset="0"/>
              </a:rPr>
              <a:t>Once released from CFCs, what happens to chlorine in the stratosphere? How does it leave the stratosphere?</a:t>
            </a:r>
          </a:p>
        </p:txBody>
      </p:sp>
      <p:cxnSp>
        <p:nvCxnSpPr>
          <p:cNvPr id="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Chlorine in the stratosphere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7" name="Rectangle 7"/>
          <p:cNvSpPr txBox="1">
            <a:spLocks noChangeArrowheads="1"/>
          </p:cNvSpPr>
          <p:nvPr/>
        </p:nvSpPr>
        <p:spPr bwMode="auto">
          <a:xfrm>
            <a:off x="372202" y="1838378"/>
            <a:ext cx="8637719" cy="466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None/>
            </a:pPr>
            <a:r>
              <a:rPr lang="en-US" altLang="en-US" sz="2000" dirty="0" smtClean="0">
                <a:latin typeface="Arial" panose="020B0604020202020204" pitchFamily="34" charset="0"/>
                <a:cs typeface="Arial" panose="020B0604020202020204" pitchFamily="34" charset="0"/>
              </a:rPr>
              <a:t>Chlorine undergoes a series of reactions to form a variety of compounds</a:t>
            </a:r>
          </a:p>
          <a:p>
            <a:pPr lvl="1" eaLnBrk="1" hangingPunct="1"/>
            <a:r>
              <a:rPr lang="en-US" altLang="en-US" sz="2000" dirty="0" smtClean="0">
                <a:latin typeface="Arial" panose="020B0604020202020204" pitchFamily="34" charset="0"/>
                <a:cs typeface="Arial" panose="020B0604020202020204" pitchFamily="34" charset="0"/>
              </a:rPr>
              <a:t>Some of these are </a:t>
            </a:r>
            <a:r>
              <a:rPr lang="en-US" altLang="en-US" sz="2000" b="1" i="1" dirty="0" smtClean="0">
                <a:latin typeface="Arial" panose="020B0604020202020204" pitchFamily="34" charset="0"/>
                <a:cs typeface="Arial" panose="020B0604020202020204" pitchFamily="34" charset="0"/>
              </a:rPr>
              <a:t>active</a:t>
            </a:r>
            <a:r>
              <a:rPr lang="en-US" altLang="en-US" sz="2000" dirty="0" smtClean="0">
                <a:latin typeface="Arial" panose="020B0604020202020204" pitchFamily="34" charset="0"/>
                <a:cs typeface="Arial" panose="020B0604020202020204" pitchFamily="34" charset="0"/>
              </a:rPr>
              <a:t> in depleting ozone</a:t>
            </a:r>
            <a:r>
              <a:rPr lang="en-US" altLang="en-US" sz="2000" b="1" dirty="0" smtClean="0">
                <a:solidFill>
                  <a:srgbClr val="FF0000"/>
                </a:solidFill>
                <a:latin typeface="Arial" panose="020B0604020202020204" pitchFamily="34" charset="0"/>
                <a:cs typeface="Arial" panose="020B0604020202020204" pitchFamily="34" charset="0"/>
              </a:rPr>
              <a:t>: Cl, </a:t>
            </a:r>
            <a:r>
              <a:rPr lang="en-US" altLang="en-US" sz="2000" b="1" dirty="0" err="1" smtClean="0">
                <a:solidFill>
                  <a:srgbClr val="FF0000"/>
                </a:solidFill>
                <a:latin typeface="Arial" panose="020B0604020202020204" pitchFamily="34" charset="0"/>
                <a:cs typeface="Arial" panose="020B0604020202020204" pitchFamily="34" charset="0"/>
              </a:rPr>
              <a:t>ClO</a:t>
            </a:r>
            <a:endParaRPr lang="en-US" altLang="en-US" sz="2000" b="1" dirty="0" smtClean="0">
              <a:solidFill>
                <a:srgbClr val="FF0000"/>
              </a:solidFill>
              <a:latin typeface="Arial" panose="020B0604020202020204" pitchFamily="34" charset="0"/>
              <a:cs typeface="Arial" panose="020B0604020202020204" pitchFamily="34" charset="0"/>
            </a:endParaRPr>
          </a:p>
          <a:p>
            <a:pPr lvl="1" eaLnBrk="1" hangingPunct="1"/>
            <a:r>
              <a:rPr lang="en-US" altLang="en-US" sz="2000" dirty="0" smtClean="0">
                <a:latin typeface="Arial" panose="020B0604020202020204" pitchFamily="34" charset="0"/>
                <a:cs typeface="Arial" panose="020B0604020202020204" pitchFamily="34" charset="0"/>
              </a:rPr>
              <a:t>Some other do not directly deplete ozone; these are chlorine </a:t>
            </a:r>
            <a:r>
              <a:rPr lang="en-US" altLang="en-US" sz="2000" b="1" i="1" dirty="0" smtClean="0">
                <a:latin typeface="Arial" panose="020B0604020202020204" pitchFamily="34" charset="0"/>
                <a:cs typeface="Arial" panose="020B0604020202020204" pitchFamily="34" charset="0"/>
              </a:rPr>
              <a:t>reservoirs</a:t>
            </a:r>
            <a:r>
              <a:rPr lang="en-US" altLang="en-US" sz="2000" dirty="0" smtClean="0">
                <a:latin typeface="Arial" panose="020B0604020202020204" pitchFamily="34" charset="0"/>
                <a:cs typeface="Arial" panose="020B0604020202020204" pitchFamily="34" charset="0"/>
              </a:rPr>
              <a:t>: </a:t>
            </a:r>
            <a:r>
              <a:rPr lang="en-US" altLang="en-US" sz="2000" b="1" dirty="0" err="1" smtClean="0">
                <a:solidFill>
                  <a:srgbClr val="FF0000"/>
                </a:solidFill>
                <a:latin typeface="Arial" panose="020B0604020202020204" pitchFamily="34" charset="0"/>
                <a:cs typeface="Arial" panose="020B0604020202020204" pitchFamily="34" charset="0"/>
              </a:rPr>
              <a:t>HCl</a:t>
            </a:r>
            <a:r>
              <a:rPr lang="en-US" altLang="en-US" sz="2000" b="1" dirty="0" smtClean="0">
                <a:solidFill>
                  <a:srgbClr val="FF0000"/>
                </a:solidFill>
                <a:latin typeface="Arial" panose="020B0604020202020204" pitchFamily="34" charset="0"/>
                <a:cs typeface="Arial" panose="020B0604020202020204" pitchFamily="34" charset="0"/>
              </a:rPr>
              <a:t>, ClONO</a:t>
            </a:r>
            <a:r>
              <a:rPr lang="en-US" altLang="en-US" sz="2000" b="1" baseline="-25000" dirty="0" smtClean="0">
                <a:solidFill>
                  <a:srgbClr val="FF0000"/>
                </a:solidFill>
                <a:latin typeface="Arial" panose="020B0604020202020204" pitchFamily="34" charset="0"/>
                <a:cs typeface="Arial" panose="020B0604020202020204" pitchFamily="34" charset="0"/>
              </a:rPr>
              <a:t>2</a:t>
            </a:r>
            <a:r>
              <a:rPr lang="en-US" altLang="en-US" sz="2000" b="1" dirty="0" smtClean="0">
                <a:solidFill>
                  <a:srgbClr val="FF0000"/>
                </a:solidFill>
                <a:latin typeface="Arial" panose="020B0604020202020204" pitchFamily="34" charset="0"/>
                <a:cs typeface="Arial" panose="020B0604020202020204" pitchFamily="34" charset="0"/>
              </a:rPr>
              <a:t>, </a:t>
            </a:r>
            <a:r>
              <a:rPr lang="en-US" altLang="en-US" sz="2000" b="1" dirty="0" err="1" smtClean="0">
                <a:solidFill>
                  <a:srgbClr val="FF0000"/>
                </a:solidFill>
                <a:latin typeface="Arial" panose="020B0604020202020204" pitchFamily="34" charset="0"/>
                <a:cs typeface="Arial" panose="020B0604020202020204" pitchFamily="34" charset="0"/>
              </a:rPr>
              <a:t>HOCl</a:t>
            </a:r>
            <a:endParaRPr lang="en-US" altLang="en-US" sz="2000" b="1" dirty="0" smtClean="0">
              <a:solidFill>
                <a:srgbClr val="FF0000"/>
              </a:solidFill>
              <a:latin typeface="Arial" panose="020B0604020202020204" pitchFamily="34" charset="0"/>
              <a:cs typeface="Arial" panose="020B0604020202020204" pitchFamily="34" charset="0"/>
            </a:endParaRPr>
          </a:p>
          <a:p>
            <a:pPr lvl="1" eaLnBrk="1" hangingPunct="1"/>
            <a:r>
              <a:rPr lang="en-US" altLang="en-US" sz="2000" dirty="0" smtClean="0">
                <a:latin typeface="Arial" panose="020B0604020202020204" pitchFamily="34" charset="0"/>
                <a:cs typeface="Arial" panose="020B0604020202020204" pitchFamily="34" charset="0"/>
              </a:rPr>
              <a:t>The most important (long-lived) stratospheric chlorine reservoir is </a:t>
            </a:r>
            <a:r>
              <a:rPr lang="en-US" altLang="en-US" sz="2000" dirty="0" err="1" smtClean="0">
                <a:latin typeface="Arial" panose="020B0604020202020204" pitchFamily="34" charset="0"/>
                <a:cs typeface="Arial" panose="020B0604020202020204" pitchFamily="34" charset="0"/>
              </a:rPr>
              <a:t>HCl</a:t>
            </a:r>
            <a:endParaRPr lang="en-US" altLang="en-US" sz="2000" dirty="0" smtClean="0">
              <a:latin typeface="Arial" panose="020B0604020202020204" pitchFamily="34" charset="0"/>
              <a:cs typeface="Arial" panose="020B0604020202020204" pitchFamily="34" charset="0"/>
            </a:endParaRPr>
          </a:p>
          <a:p>
            <a:pPr lvl="1" eaLnBrk="1" hangingPunct="1"/>
            <a:r>
              <a:rPr lang="en-US" altLang="en-US" sz="2000" dirty="0" smtClean="0">
                <a:latin typeface="Arial" panose="020B0604020202020204" pitchFamily="34" charset="0"/>
                <a:cs typeface="Arial" panose="020B0604020202020204" pitchFamily="34" charset="0"/>
              </a:rPr>
              <a:t>The reservoirs can become activated by various processes such as </a:t>
            </a:r>
            <a:r>
              <a:rPr lang="en-US" altLang="en-US" sz="2000" dirty="0" err="1" smtClean="0">
                <a:latin typeface="Arial" panose="020B0604020202020204" pitchFamily="34" charset="0"/>
                <a:cs typeface="Arial" panose="020B0604020202020204" pitchFamily="34" charset="0"/>
              </a:rPr>
              <a:t>photodissociation</a:t>
            </a:r>
            <a:r>
              <a:rPr lang="en-US" altLang="en-US" sz="2000" dirty="0" smtClean="0">
                <a:latin typeface="Arial" panose="020B0604020202020204" pitchFamily="34" charset="0"/>
                <a:cs typeface="Arial" panose="020B0604020202020204" pitchFamily="34" charset="0"/>
              </a:rPr>
              <a:t> or reaction with OH</a:t>
            </a:r>
          </a:p>
          <a:p>
            <a:pPr lvl="1" eaLnBrk="1" hangingPunct="1"/>
            <a:r>
              <a:rPr lang="en-US" altLang="en-US" sz="2000" dirty="0" smtClean="0">
                <a:latin typeface="Arial" panose="020B0604020202020204" pitchFamily="34" charset="0"/>
                <a:cs typeface="Arial" panose="020B0604020202020204" pitchFamily="34" charset="0"/>
              </a:rPr>
              <a:t>Loss of stratospheric chlorine occurs when they cross-back into the troposphere and are removed from the atmosphere</a:t>
            </a:r>
          </a:p>
          <a:p>
            <a:pPr lvl="2" eaLnBrk="1" hangingPunct="1"/>
            <a:r>
              <a:rPr lang="en-US" altLang="en-US" sz="2000" dirty="0" smtClean="0">
                <a:latin typeface="Arial" panose="020B0604020202020204" pitchFamily="34" charset="0"/>
                <a:cs typeface="Arial" panose="020B0604020202020204" pitchFamily="34" charset="0"/>
              </a:rPr>
              <a:t>Most common route: </a:t>
            </a:r>
            <a:r>
              <a:rPr lang="en-US" altLang="en-US" sz="2000" dirty="0" err="1" smtClean="0">
                <a:latin typeface="Arial" panose="020B0604020202020204" pitchFamily="34" charset="0"/>
                <a:cs typeface="Arial" panose="020B0604020202020204" pitchFamily="34" charset="0"/>
              </a:rPr>
              <a:t>HCl</a:t>
            </a:r>
            <a:r>
              <a:rPr lang="en-US" altLang="en-US" sz="2000" dirty="0" smtClean="0">
                <a:latin typeface="Arial" panose="020B0604020202020204" pitchFamily="34" charset="0"/>
                <a:cs typeface="Arial" panose="020B0604020202020204" pitchFamily="34" charset="0"/>
              </a:rPr>
              <a:t> crosses back, dissolves in water, and is washed out</a:t>
            </a:r>
          </a:p>
        </p:txBody>
      </p:sp>
    </p:spTree>
    <p:extLst>
      <p:ext uri="{BB962C8B-B14F-4D97-AF65-F5344CB8AC3E}">
        <p14:creationId xmlns:p14="http://schemas.microsoft.com/office/powerpoint/2010/main" val="2295552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formation of the Ozone Hol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066333" y="796067"/>
            <a:ext cx="6897033" cy="4805857"/>
          </a:xfrm>
          <a:noFill/>
        </p:spPr>
      </p:pic>
      <p:cxnSp>
        <p:nvCxnSpPr>
          <p:cNvPr id="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Stratospheric Ozone hole explained</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3" name="Rectangle 2"/>
          <p:cNvSpPr/>
          <p:nvPr/>
        </p:nvSpPr>
        <p:spPr>
          <a:xfrm>
            <a:off x="99392" y="5840911"/>
            <a:ext cx="5983357" cy="923330"/>
          </a:xfrm>
          <a:prstGeom prst="rect">
            <a:avLst/>
          </a:prstGeom>
          <a:ln w="38100">
            <a:solidFill>
              <a:srgbClr val="FF0000"/>
            </a:solidFill>
          </a:ln>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Heterogeneous reactions take place on </a:t>
            </a:r>
            <a:r>
              <a:rPr lang="en-US" dirty="0" smtClean="0">
                <a:latin typeface="Tahoma" panose="020B0604030504040204" pitchFamily="34" charset="0"/>
                <a:ea typeface="Tahoma" panose="020B0604030504040204" pitchFamily="34" charset="0"/>
                <a:cs typeface="Tahoma" panose="020B0604030504040204" pitchFamily="34" charset="0"/>
              </a:rPr>
              <a:t>PSCs </a:t>
            </a:r>
            <a:r>
              <a:rPr lang="en-US" dirty="0">
                <a:latin typeface="Tahoma" panose="020B0604030504040204" pitchFamily="34" charset="0"/>
                <a:ea typeface="Tahoma" panose="020B0604030504040204" pitchFamily="34" charset="0"/>
                <a:cs typeface="Tahoma" panose="020B0604030504040204" pitchFamily="34" charset="0"/>
              </a:rPr>
              <a:t>which radically alter </a:t>
            </a:r>
            <a:r>
              <a:rPr lang="en-US" dirty="0" smtClean="0">
                <a:latin typeface="Tahoma" panose="020B0604030504040204" pitchFamily="34" charset="0"/>
                <a:ea typeface="Tahoma" panose="020B0604030504040204" pitchFamily="34" charset="0"/>
                <a:cs typeface="Tahoma" panose="020B0604030504040204" pitchFamily="34" charset="0"/>
              </a:rPr>
              <a:t>the partitioning </a:t>
            </a:r>
            <a:r>
              <a:rPr lang="en-US" dirty="0">
                <a:latin typeface="Tahoma" panose="020B0604030504040204" pitchFamily="34" charset="0"/>
                <a:ea typeface="Tahoma" panose="020B0604030504040204" pitchFamily="34" charset="0"/>
                <a:cs typeface="Tahoma" panose="020B0604030504040204" pitchFamily="34" charset="0"/>
              </a:rPr>
              <a:t>of chlorine species towards more active </a:t>
            </a:r>
            <a:r>
              <a:rPr lang="en-US" dirty="0" smtClean="0">
                <a:latin typeface="Tahoma" panose="020B0604030504040204" pitchFamily="34" charset="0"/>
                <a:ea typeface="Tahoma" panose="020B0604030504040204" pitchFamily="34" charset="0"/>
                <a:cs typeface="Tahoma" panose="020B0604030504040204" pitchFamily="34" charset="0"/>
              </a:rPr>
              <a:t>chlorine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Bent-Up Arrow 6"/>
          <p:cNvSpPr/>
          <p:nvPr/>
        </p:nvSpPr>
        <p:spPr bwMode="auto">
          <a:xfrm rot="10800000">
            <a:off x="338689" y="3488636"/>
            <a:ext cx="1360902" cy="2352275"/>
          </a:xfrm>
          <a:prstGeom prst="bentUpArrow">
            <a:avLst>
              <a:gd name="adj1" fmla="val 16966"/>
              <a:gd name="adj2" fmla="val 25000"/>
              <a:gd name="adj3" fmla="val 25730"/>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4947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diritto 9"/>
          <p:cNvCxnSpPr/>
          <p:nvPr/>
        </p:nvCxnSpPr>
        <p:spPr>
          <a:xfrm>
            <a:off x="477838" y="72373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The Montreal protocol on CFCs</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6" name="Rectangle 5"/>
          <p:cNvSpPr>
            <a:spLocks noGrp="1" noChangeArrowheads="1"/>
          </p:cNvSpPr>
          <p:nvPr/>
        </p:nvSpPr>
        <p:spPr bwMode="auto">
          <a:xfrm>
            <a:off x="400050" y="785541"/>
            <a:ext cx="8229600" cy="105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lvl="1" indent="0" eaLnBrk="1" hangingPunct="1">
              <a:buNone/>
            </a:pPr>
            <a:r>
              <a:rPr lang="en-US" altLang="en-US" sz="1800" dirty="0" smtClean="0">
                <a:solidFill>
                  <a:srgbClr val="FF0000"/>
                </a:solidFill>
                <a:latin typeface="Arial" panose="020B0604020202020204" pitchFamily="34" charset="0"/>
                <a:cs typeface="Arial" panose="020B0604020202020204" pitchFamily="34" charset="0"/>
              </a:rPr>
              <a:t>Montreal Protocol: </a:t>
            </a:r>
            <a:r>
              <a:rPr lang="en-US" altLang="en-US" sz="1800" dirty="0" smtClean="0">
                <a:latin typeface="Arial" panose="020B0604020202020204" pitchFamily="34" charset="0"/>
                <a:cs typeface="Arial" panose="020B0604020202020204" pitchFamily="34" charset="0"/>
              </a:rPr>
              <a:t>signed in 1987 by 46 countries. It entered into force in 1989.</a:t>
            </a:r>
          </a:p>
          <a:p>
            <a:pPr marL="0" lvl="1" indent="0" eaLnBrk="1" hangingPunct="1">
              <a:buNone/>
            </a:pPr>
            <a:r>
              <a:rPr lang="en-US" altLang="en-US" sz="1800" dirty="0" smtClean="0">
                <a:latin typeface="Arial" panose="020B0604020202020204" pitchFamily="34" charset="0"/>
                <a:cs typeface="Arial" panose="020B0604020202020204" pitchFamily="34" charset="0"/>
              </a:rPr>
              <a:t>By 1996, developed countries phased out use of CFCs, halons and CCl4; developing countries had until 2010</a:t>
            </a:r>
          </a:p>
        </p:txBody>
      </p:sp>
      <p:pic>
        <p:nvPicPr>
          <p:cNvPr id="117762" name="Picture 2" descr="Montreal protocol scenarios 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87" y="1742739"/>
            <a:ext cx="6048757" cy="5115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98144" y="6128308"/>
            <a:ext cx="2286478" cy="646331"/>
          </a:xfrm>
          <a:prstGeom prst="rect">
            <a:avLst/>
          </a:prstGeom>
        </p:spPr>
        <p:txBody>
          <a:bodyPr wrap="square">
            <a:spAutoFit/>
          </a:bodyPr>
          <a:lstStyle/>
          <a:p>
            <a:r>
              <a:rPr lang="en-US" dirty="0"/>
              <a:t>https://ourworldindata.org/ozone-layer</a:t>
            </a:r>
          </a:p>
        </p:txBody>
      </p:sp>
    </p:spTree>
    <p:extLst>
      <p:ext uri="{BB962C8B-B14F-4D97-AF65-F5344CB8AC3E}">
        <p14:creationId xmlns:p14="http://schemas.microsoft.com/office/powerpoint/2010/main" val="2912338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296414" y="850929"/>
            <a:ext cx="8935278" cy="751957"/>
          </a:xfrm>
        </p:spPr>
        <p:txBody>
          <a:bodyPr/>
          <a:lstStyle/>
          <a:p>
            <a:pPr marL="0" lvl="1" indent="0" eaLnBrk="1" hangingPunct="1">
              <a:buNone/>
            </a:pPr>
            <a:r>
              <a:rPr lang="en-US" altLang="en-US" sz="2000" dirty="0" smtClean="0">
                <a:latin typeface="Arial" panose="020B0604020202020204" pitchFamily="34" charset="0"/>
                <a:cs typeface="Arial" panose="020B0604020202020204" pitchFamily="34" charset="0"/>
              </a:rPr>
              <a:t>HCFCs are </a:t>
            </a:r>
            <a:r>
              <a:rPr lang="en-US" altLang="en-US" sz="2000" dirty="0" smtClean="0">
                <a:solidFill>
                  <a:srgbClr val="FF0000"/>
                </a:solidFill>
                <a:latin typeface="Arial" panose="020B0604020202020204" pitchFamily="34" charset="0"/>
                <a:cs typeface="Arial" panose="020B0604020202020204" pitchFamily="34" charset="0"/>
              </a:rPr>
              <a:t>CFCs that contain hydrogen</a:t>
            </a:r>
            <a:r>
              <a:rPr lang="en-US" altLang="en-US" sz="2000" dirty="0" smtClean="0">
                <a:latin typeface="Arial" panose="020B0604020202020204" pitchFamily="34" charset="0"/>
                <a:cs typeface="Arial" panose="020B0604020202020204" pitchFamily="34" charset="0"/>
              </a:rPr>
              <a:t>. This makes them more reactive to the OH radical, decreasing their tropospheric lifetime. </a:t>
            </a:r>
          </a:p>
        </p:txBody>
      </p:sp>
      <p:cxnSp>
        <p:nvCxnSpPr>
          <p:cNvPr id="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238125" y="50734"/>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Alternatives to CFCs: HCFCs</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2" name="Rectangle 1"/>
          <p:cNvSpPr/>
          <p:nvPr/>
        </p:nvSpPr>
        <p:spPr>
          <a:xfrm>
            <a:off x="3845214" y="1584744"/>
            <a:ext cx="2418132" cy="707886"/>
          </a:xfrm>
          <a:prstGeom prst="rect">
            <a:avLst/>
          </a:prstGeom>
        </p:spPr>
        <p:txBody>
          <a:bodyPr wrap="square">
            <a:spAutoFit/>
          </a:bodyPr>
          <a:lstStyle/>
          <a:p>
            <a:r>
              <a:rPr lang="en-US" sz="2000" b="1" dirty="0" smtClean="0">
                <a:solidFill>
                  <a:srgbClr val="0000FF"/>
                </a:solidFill>
              </a:rPr>
              <a:t>HFC-134a: CH</a:t>
            </a:r>
            <a:r>
              <a:rPr lang="en-US" sz="2000" b="1" baseline="-25000" dirty="0" smtClean="0">
                <a:solidFill>
                  <a:srgbClr val="0000FF"/>
                </a:solidFill>
              </a:rPr>
              <a:t>2</a:t>
            </a:r>
            <a:r>
              <a:rPr lang="en-US" sz="2000" b="1" dirty="0" smtClean="0">
                <a:solidFill>
                  <a:srgbClr val="0000FF"/>
                </a:solidFill>
              </a:rPr>
              <a:t>FCF</a:t>
            </a:r>
            <a:r>
              <a:rPr lang="en-US" sz="2000" b="1" baseline="-25000" dirty="0" smtClean="0">
                <a:solidFill>
                  <a:srgbClr val="0000FF"/>
                </a:solidFill>
              </a:rPr>
              <a:t>3</a:t>
            </a:r>
            <a:endParaRPr lang="en-US" sz="2000" b="1" baseline="-25000" dirty="0">
              <a:solidFill>
                <a:srgbClr val="0000FF"/>
              </a:solidFill>
            </a:endParaRPr>
          </a:p>
        </p:txBody>
      </p:sp>
      <p:pic>
        <p:nvPicPr>
          <p:cNvPr id="122882" name="Picture 2" descr="Chlorodifluoromethane - Wikiw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491" y="1544046"/>
            <a:ext cx="1248646" cy="12544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208722" y="2853438"/>
            <a:ext cx="8935278" cy="74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1" hangingPunct="1">
              <a:buFontTx/>
              <a:buNone/>
            </a:pPr>
            <a:r>
              <a:rPr lang="en-US" altLang="en-US" sz="2000" dirty="0" smtClean="0">
                <a:latin typeface="Arial" panose="020B0604020202020204" pitchFamily="34" charset="0"/>
                <a:cs typeface="Arial" panose="020B0604020202020204" pitchFamily="34" charset="0"/>
              </a:rPr>
              <a:t>HCFCs (“soft CFCs”) destroy less stratospheric O</a:t>
            </a:r>
            <a:r>
              <a:rPr lang="en-US" altLang="en-US" sz="2000" baseline="-25000" dirty="0" smtClean="0">
                <a:latin typeface="Arial" panose="020B0604020202020204" pitchFamily="34" charset="0"/>
                <a:cs typeface="Arial" panose="020B0604020202020204" pitchFamily="34" charset="0"/>
              </a:rPr>
              <a:t>3</a:t>
            </a:r>
            <a:r>
              <a:rPr lang="en-US" altLang="en-US" sz="2000" dirty="0" smtClean="0">
                <a:latin typeface="Arial" panose="020B0604020202020204" pitchFamily="34" charset="0"/>
                <a:cs typeface="Arial" panose="020B0604020202020204" pitchFamily="34" charset="0"/>
              </a:rPr>
              <a:t> than CFCs (“hard CFCs”) because a smaller fraction of HCFCs “survive” to reach the stratosphere</a:t>
            </a:r>
          </a:p>
        </p:txBody>
      </p:sp>
      <p:sp>
        <p:nvSpPr>
          <p:cNvPr id="10" name="Rectangle 9"/>
          <p:cNvSpPr/>
          <p:nvPr/>
        </p:nvSpPr>
        <p:spPr>
          <a:xfrm>
            <a:off x="231266" y="1657779"/>
            <a:ext cx="2173415" cy="707886"/>
          </a:xfrm>
          <a:prstGeom prst="rect">
            <a:avLst/>
          </a:prstGeom>
        </p:spPr>
        <p:txBody>
          <a:bodyPr wrap="square">
            <a:spAutoFit/>
          </a:bodyPr>
          <a:lstStyle/>
          <a:p>
            <a:r>
              <a:rPr lang="en-US" sz="2000" b="1" dirty="0" smtClean="0">
                <a:solidFill>
                  <a:srgbClr val="0000FF"/>
                </a:solidFill>
              </a:rPr>
              <a:t>HCFC-22: CHClF</a:t>
            </a:r>
            <a:r>
              <a:rPr lang="en-US" sz="2000" b="1" baseline="-25000" dirty="0" smtClean="0">
                <a:solidFill>
                  <a:srgbClr val="0000FF"/>
                </a:solidFill>
              </a:rPr>
              <a:t>2</a:t>
            </a:r>
            <a:endParaRPr lang="en-US" sz="2000" b="1" dirty="0">
              <a:solidFill>
                <a:srgbClr val="0000FF"/>
              </a:solidFill>
            </a:endParaRPr>
          </a:p>
        </p:txBody>
      </p:sp>
      <p:pic>
        <p:nvPicPr>
          <p:cNvPr id="122884" name="Picture 4" descr="1,1,1,2-tetrafluoroetano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3345" y="1510292"/>
            <a:ext cx="1620002" cy="14067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8722" y="4249144"/>
            <a:ext cx="3545584" cy="769441"/>
          </a:xfrm>
          <a:prstGeom prst="rect">
            <a:avLst/>
          </a:prstGeom>
        </p:spPr>
        <p:txBody>
          <a:bodyPr wrap="square">
            <a:spAutoFit/>
          </a:bodyPr>
          <a:lstStyle/>
          <a:p>
            <a:r>
              <a:rPr lang="en-US" sz="2200" dirty="0" smtClean="0">
                <a:solidFill>
                  <a:srgbClr val="FF0000"/>
                </a:solidFill>
              </a:rPr>
              <a:t>However: HCFCs are </a:t>
            </a:r>
            <a:r>
              <a:rPr lang="en-US" sz="2200" dirty="0">
                <a:solidFill>
                  <a:srgbClr val="FF0000"/>
                </a:solidFill>
              </a:rPr>
              <a:t>potent greenhouse </a:t>
            </a:r>
            <a:r>
              <a:rPr lang="en-US" sz="2200" dirty="0" smtClean="0">
                <a:solidFill>
                  <a:srgbClr val="FF0000"/>
                </a:solidFill>
              </a:rPr>
              <a:t>gases!</a:t>
            </a:r>
            <a:endParaRPr lang="en-US" sz="2200" dirty="0">
              <a:solidFill>
                <a:srgbClr val="FF0000"/>
              </a:solidFill>
            </a:endParaRPr>
          </a:p>
        </p:txBody>
      </p:sp>
      <p:pic>
        <p:nvPicPr>
          <p:cNvPr id="122886" name="Picture 6" descr="https://www.pnas.org/cms/10.1073/pnas.1417372111/asset/f69123b7-4d57-4b54-a335-c65c7f527758/assets/graphic/pnas.1417372111fig0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2931" y="3599861"/>
            <a:ext cx="4744236" cy="32097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8722" y="6118198"/>
            <a:ext cx="3763869" cy="646331"/>
          </a:xfrm>
          <a:prstGeom prst="rect">
            <a:avLst/>
          </a:prstGeom>
        </p:spPr>
        <p:txBody>
          <a:bodyPr wrap="square">
            <a:spAutoFit/>
          </a:bodyPr>
          <a:lstStyle/>
          <a:p>
            <a:r>
              <a:rPr lang="en-US" dirty="0"/>
              <a:t>https://www.pnas.org/doi/10.1073/pnas.1417372111?cookieSet=1</a:t>
            </a:r>
          </a:p>
        </p:txBody>
      </p:sp>
    </p:spTree>
    <p:extLst>
      <p:ext uri="{BB962C8B-B14F-4D97-AF65-F5344CB8AC3E}">
        <p14:creationId xmlns:p14="http://schemas.microsoft.com/office/powerpoint/2010/main" val="4195421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Tropospheric Ozone</a:t>
            </a:r>
            <a:endParaRPr lang="en-GB" altLang="en-US" sz="3500" baseline="-25000" dirty="0">
              <a:solidFill>
                <a:srgbClr val="3333FF"/>
              </a:solidFill>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00"/>
            <a:ext cx="9110655" cy="3766635"/>
          </a:xfrm>
          <a:prstGeom prst="rect">
            <a:avLst/>
          </a:prstGeom>
        </p:spPr>
      </p:pic>
      <p:sp>
        <p:nvSpPr>
          <p:cNvPr id="9" name="Rectangle 3"/>
          <p:cNvSpPr txBox="1">
            <a:spLocks noChangeArrowheads="1"/>
          </p:cNvSpPr>
          <p:nvPr/>
        </p:nvSpPr>
        <p:spPr bwMode="auto">
          <a:xfrm>
            <a:off x="342072" y="1022600"/>
            <a:ext cx="8566797" cy="15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eaLnBrk="1" hangingPunct="1">
              <a:buFontTx/>
              <a:buNone/>
            </a:pPr>
            <a:r>
              <a:rPr lang="en-US" altLang="en-US" sz="2000" b="1" dirty="0" smtClean="0">
                <a:solidFill>
                  <a:srgbClr val="FF0000"/>
                </a:solidFill>
                <a:latin typeface="Arial" panose="020B0604020202020204" pitchFamily="34" charset="0"/>
                <a:cs typeface="Arial" panose="020B0604020202020204" pitchFamily="34" charset="0"/>
              </a:rPr>
              <a:t>Tropospheric (lower altitude) O</a:t>
            </a:r>
            <a:r>
              <a:rPr lang="en-US" altLang="en-US" sz="2000" b="1" baseline="-25000" dirty="0" smtClean="0">
                <a:solidFill>
                  <a:srgbClr val="FF0000"/>
                </a:solidFill>
                <a:latin typeface="Arial" panose="020B0604020202020204" pitchFamily="34" charset="0"/>
                <a:cs typeface="Arial" panose="020B0604020202020204" pitchFamily="34" charset="0"/>
              </a:rPr>
              <a:t>3</a:t>
            </a:r>
            <a:r>
              <a:rPr lang="en-US" altLang="en-US" sz="2000" b="1" dirty="0" smtClean="0">
                <a:solidFill>
                  <a:srgbClr val="FF0000"/>
                </a:solidFill>
                <a:latin typeface="Arial" panose="020B0604020202020204" pitchFamily="34" charset="0"/>
                <a:cs typeface="Arial" panose="020B0604020202020204" pitchFamily="34" charset="0"/>
              </a:rPr>
              <a:t> is a toxic pollutant</a:t>
            </a:r>
            <a:r>
              <a:rPr lang="en-US" altLang="en-US" sz="2000" dirty="0" smtClean="0">
                <a:latin typeface="Arial" panose="020B0604020202020204" pitchFamily="34" charset="0"/>
                <a:cs typeface="Arial" panose="020B0604020202020204" pitchFamily="34" charset="0"/>
              </a:rPr>
              <a:t>. As industrialization increases pollutants flow from one continent to another</a:t>
            </a:r>
          </a:p>
          <a:p>
            <a:pPr marL="0" lvl="1" indent="0" algn="ctr" eaLnBrk="1" hangingPunct="1">
              <a:buFontTx/>
              <a:buNone/>
            </a:pPr>
            <a:r>
              <a:rPr lang="it-IT" altLang="en-US" sz="2000" dirty="0" smtClean="0">
                <a:latin typeface="Arial" panose="020B0604020202020204" pitchFamily="34" charset="0"/>
                <a:cs typeface="Arial" panose="020B0604020202020204" pitchFamily="34" charset="0"/>
              </a:rPr>
              <a:t>By combining O</a:t>
            </a:r>
            <a:r>
              <a:rPr lang="it-IT" altLang="en-US" sz="2000" baseline="-25000" dirty="0" smtClean="0">
                <a:latin typeface="Arial" panose="020B0604020202020204" pitchFamily="34" charset="0"/>
                <a:cs typeface="Arial" panose="020B0604020202020204" pitchFamily="34" charset="0"/>
              </a:rPr>
              <a:t>3</a:t>
            </a:r>
            <a:r>
              <a:rPr lang="it-IT" altLang="en-US" sz="2000" dirty="0" smtClean="0">
                <a:latin typeface="Arial" panose="020B0604020202020204" pitchFamily="34" charset="0"/>
                <a:cs typeface="Arial" panose="020B0604020202020204" pitchFamily="34" charset="0"/>
              </a:rPr>
              <a:t> measurements with simulations a clear picture of the O</a:t>
            </a:r>
            <a:r>
              <a:rPr lang="it-IT" altLang="en-US" sz="2000" baseline="-25000" dirty="0" smtClean="0">
                <a:latin typeface="Arial" panose="020B0604020202020204" pitchFamily="34" charset="0"/>
                <a:cs typeface="Arial" panose="020B0604020202020204" pitchFamily="34" charset="0"/>
              </a:rPr>
              <a:t>3</a:t>
            </a:r>
            <a:r>
              <a:rPr lang="it-IT" altLang="en-US" sz="2000" dirty="0" smtClean="0">
                <a:latin typeface="Arial" panose="020B0604020202020204" pitchFamily="34" charset="0"/>
                <a:cs typeface="Arial" panose="020B0604020202020204" pitchFamily="34" charset="0"/>
              </a:rPr>
              <a:t> transport appears </a:t>
            </a:r>
            <a:endParaRPr lang="en-US"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825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Tropospheric Ozone</a:t>
            </a:r>
            <a:endParaRPr lang="en-GB" altLang="en-US" sz="3500" baseline="-25000" dirty="0">
              <a:solidFill>
                <a:srgbClr val="3333FF"/>
              </a:solidFill>
              <a:latin typeface="Tahoma" panose="020B0604030504040204" pitchFamily="34" charset="0"/>
              <a:cs typeface="Tahoma" panose="020B0604030504040204" pitchFamily="34" charset="0"/>
            </a:endParaRPr>
          </a:p>
        </p:txBody>
      </p:sp>
      <p:pic>
        <p:nvPicPr>
          <p:cNvPr id="91138" name="Picture 2" descr="http://portal.chmi.cz/files/portal/docs/uoco/isko/grafroc/14groc/gr14e/png/fVIII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71" y="706925"/>
            <a:ext cx="8803838" cy="609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15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Tropospheric 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a «criteria» pollutant</a:t>
            </a:r>
            <a:endParaRPr lang="en-GB" altLang="en-US" sz="3500" baseline="-25000" dirty="0">
              <a:solidFill>
                <a:srgbClr val="3333FF"/>
              </a:solidFill>
              <a:latin typeface="Tahoma" panose="020B0604030504040204" pitchFamily="34" charset="0"/>
              <a:cs typeface="Tahoma" panose="020B0604030504040204" pitchFamily="34" charset="0"/>
            </a:endParaRPr>
          </a:p>
        </p:txBody>
      </p:sp>
      <p:sp>
        <p:nvSpPr>
          <p:cNvPr id="9" name="Text Box 3"/>
          <p:cNvSpPr txBox="1">
            <a:spLocks noChangeArrowheads="1"/>
          </p:cNvSpPr>
          <p:nvPr/>
        </p:nvSpPr>
        <p:spPr bwMode="auto">
          <a:xfrm>
            <a:off x="477838" y="883676"/>
            <a:ext cx="8328562" cy="6109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panose="020B0604020202020204" pitchFamily="34" charset="0"/>
              <a:buChar char="•"/>
              <a:defRPr/>
            </a:pPr>
            <a:r>
              <a:rPr lang="it-IT" sz="2300" dirty="0">
                <a:latin typeface="Tahoma" panose="020B0604030504040204" pitchFamily="34" charset="0"/>
                <a:ea typeface="Tahoma" panose="020B0604030504040204" pitchFamily="34" charset="0"/>
                <a:cs typeface="Tahoma" panose="020B0604030504040204" pitchFamily="34" charset="0"/>
              </a:rPr>
              <a:t>O</a:t>
            </a:r>
            <a:r>
              <a:rPr lang="it-IT" sz="2300" baseline="-25000" dirty="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 is one of the </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six </a:t>
            </a:r>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principal </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pollutants </a:t>
            </a:r>
            <a:r>
              <a:rPr lang="en-US" sz="2300" dirty="0" smtClean="0">
                <a:latin typeface="Tahoma" panose="020B0604030504040204" pitchFamily="34" charset="0"/>
                <a:ea typeface="Tahoma" panose="020B0604030504040204" pitchFamily="34" charset="0"/>
                <a:cs typeface="Tahoma" panose="020B0604030504040204" pitchFamily="34" charset="0"/>
              </a:rPr>
              <a:t>(so called "criteria</a:t>
            </a:r>
            <a:r>
              <a:rPr lang="en-US" sz="2300" dirty="0">
                <a:latin typeface="Tahoma" panose="020B0604030504040204" pitchFamily="34" charset="0"/>
                <a:ea typeface="Tahoma" panose="020B0604030504040204" pitchFamily="34" charset="0"/>
                <a:cs typeface="Tahoma" panose="020B0604030504040204" pitchFamily="34" charset="0"/>
              </a:rPr>
              <a:t>" air </a:t>
            </a:r>
            <a:r>
              <a:rPr lang="en-US" sz="2300" dirty="0" smtClean="0">
                <a:latin typeface="Tahoma" panose="020B0604030504040204" pitchFamily="34" charset="0"/>
                <a:ea typeface="Tahoma" panose="020B0604030504040204" pitchFamily="34" charset="0"/>
                <a:cs typeface="Tahoma" panose="020B0604030504040204" pitchFamily="34" charset="0"/>
              </a:rPr>
              <a:t>pollutants) for the US EPA (Environmental Protection </a:t>
            </a:r>
            <a:r>
              <a:rPr lang="en-US" sz="2300" dirty="0">
                <a:latin typeface="Tahoma" panose="020B0604030504040204" pitchFamily="34" charset="0"/>
                <a:ea typeface="Tahoma" panose="020B0604030504040204" pitchFamily="34" charset="0"/>
                <a:cs typeface="Tahoma" panose="020B0604030504040204" pitchFamily="34" charset="0"/>
              </a:rPr>
              <a:t>Agency) https://www.epa.gov/criteria-air-pollutants#self</a:t>
            </a:r>
            <a:endParaRPr lang="it-IT" sz="23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defRPr/>
            </a:pPr>
            <a:r>
              <a:rPr lang="it-IT" sz="2300" dirty="0" smtClean="0">
                <a:latin typeface="Tahoma" panose="020B0604030504040204" pitchFamily="34" charset="0"/>
                <a:ea typeface="Tahoma" panose="020B0604030504040204" pitchFamily="34" charset="0"/>
                <a:cs typeface="Tahoma" panose="020B0604030504040204" pitchFamily="34" charset="0"/>
              </a:rPr>
              <a:t>O</a:t>
            </a:r>
            <a:r>
              <a:rPr lang="it-IT" sz="2300" baseline="-25000" dirty="0" smtClean="0">
                <a:latin typeface="Tahoma" panose="020B0604030504040204" pitchFamily="34" charset="0"/>
                <a:ea typeface="Tahoma" panose="020B0604030504040204" pitchFamily="34" charset="0"/>
                <a:cs typeface="Tahoma" panose="020B0604030504040204" pitchFamily="34" charset="0"/>
              </a:rPr>
              <a:t>3 </a:t>
            </a:r>
            <a:r>
              <a:rPr lang="it-IT" sz="2300" dirty="0" smtClean="0">
                <a:latin typeface="Tahoma" panose="020B0604030504040204" pitchFamily="34" charset="0"/>
                <a:ea typeface="Tahoma" panose="020B0604030504040204" pitchFamily="34" charset="0"/>
                <a:cs typeface="Tahoma" panose="020B0604030504040204" pitchFamily="34" charset="0"/>
              </a:rPr>
              <a:t>is a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secondary air pollutant </a:t>
            </a:r>
            <a:r>
              <a:rPr lang="it-IT" sz="2300" dirty="0" smtClean="0">
                <a:latin typeface="Tahoma" panose="020B0604030504040204" pitchFamily="34" charset="0"/>
                <a:ea typeface="Tahoma" panose="020B0604030504040204" pitchFamily="34" charset="0"/>
                <a:cs typeface="Tahoma" panose="020B0604030504040204" pitchFamily="34" charset="0"/>
              </a:rPr>
              <a:t>(not emitted directly to the atmosphere)</a:t>
            </a:r>
          </a:p>
          <a:p>
            <a:pPr marL="342900" indent="-342900">
              <a:buFont typeface="Arial" panose="020B0604020202020204" pitchFamily="34" charset="0"/>
              <a:buChar char="•"/>
              <a:defRPr/>
            </a:pPr>
            <a:r>
              <a:rPr lang="it-IT" sz="2300" dirty="0" smtClean="0">
                <a:latin typeface="Tahoma" panose="020B0604030504040204" pitchFamily="34" charset="0"/>
                <a:ea typeface="Tahoma" panose="020B0604030504040204" pitchFamily="34" charset="0"/>
                <a:cs typeface="Tahoma" panose="020B0604030504040204" pitchFamily="34" charset="0"/>
              </a:rPr>
              <a:t>Effects:</a:t>
            </a:r>
          </a:p>
          <a:p>
            <a:pPr marL="914400" lvl="1" indent="-457200">
              <a:buFont typeface="+mj-lt"/>
              <a:buAutoNum type="alphaLcPeriod"/>
              <a:defRPr/>
            </a:pP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respiration </a:t>
            </a:r>
            <a:r>
              <a:rPr lang="it-IT" sz="2300" dirty="0" smtClean="0">
                <a:latin typeface="Tahoma" panose="020B0604030504040204" pitchFamily="34" charset="0"/>
                <a:ea typeface="Tahoma" panose="020B0604030504040204" pitchFamily="34" charset="0"/>
                <a:cs typeface="Tahoma" panose="020B0604030504040204" pitchFamily="34" charset="0"/>
              </a:rPr>
              <a:t>(premature aging of lungs, asthma)</a:t>
            </a:r>
          </a:p>
          <a:p>
            <a:pPr marL="914400" lvl="1" indent="-457200">
              <a:buFont typeface="+mj-lt"/>
              <a:buAutoNum type="alphaLcPeriod"/>
              <a:defRPr/>
            </a:pP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phytotoxic </a:t>
            </a:r>
            <a:r>
              <a:rPr lang="it-IT" sz="2300" dirty="0" smtClean="0">
                <a:latin typeface="Tahoma" panose="020B0604030504040204" pitchFamily="34" charset="0"/>
                <a:ea typeface="Tahoma" panose="020B0604030504040204" pitchFamily="34" charset="0"/>
                <a:cs typeface="Tahoma" panose="020B0604030504040204" pitchFamily="34" charset="0"/>
              </a:rPr>
              <a:t>(damage to vegetation and agricultural crops) </a:t>
            </a:r>
          </a:p>
          <a:p>
            <a:pPr marL="914400" lvl="1" indent="-457200">
              <a:buFont typeface="+mj-lt"/>
              <a:buAutoNum type="alphaLcPeriod"/>
              <a:defRPr/>
            </a:pPr>
            <a:r>
              <a:rPr lang="it-IT" sz="2300" dirty="0" smtClean="0">
                <a:latin typeface="Tahoma" panose="020B0604030504040204" pitchFamily="34" charset="0"/>
                <a:ea typeface="Tahoma" panose="020B0604030504040204" pitchFamily="34" charset="0"/>
                <a:cs typeface="Tahoma" panose="020B0604030504040204" pitchFamily="34" charset="0"/>
              </a:rPr>
              <a:t>principal agent of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photochemical smog</a:t>
            </a:r>
          </a:p>
          <a:p>
            <a:pPr marL="914400" lvl="1" indent="-457200">
              <a:buFont typeface="+mj-lt"/>
              <a:buAutoNum type="alphaLcPeriod"/>
              <a:defRPr/>
            </a:pP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material damage </a:t>
            </a:r>
            <a:r>
              <a:rPr lang="it-IT" sz="2300" dirty="0" smtClean="0">
                <a:latin typeface="Tahoma" panose="020B0604030504040204" pitchFamily="34" charset="0"/>
                <a:ea typeface="Tahoma" panose="020B0604030504040204" pitchFamily="34" charset="0"/>
                <a:cs typeface="Tahoma" panose="020B0604030504040204" pitchFamily="34" charset="0"/>
              </a:rPr>
              <a:t>(e.g. rubber)</a:t>
            </a:r>
          </a:p>
          <a:p>
            <a:pPr marL="914400" lvl="1" indent="-457200">
              <a:buFont typeface="+mj-lt"/>
              <a:buAutoNum type="alphaLcPeriod"/>
              <a:defRPr/>
            </a:pP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greenhouse effect </a:t>
            </a:r>
            <a:r>
              <a:rPr lang="it-IT" sz="2300" dirty="0" smtClean="0">
                <a:latin typeface="Tahoma" panose="020B0604030504040204" pitchFamily="34" charset="0"/>
                <a:ea typeface="Tahoma" panose="020B0604030504040204" pitchFamily="34" charset="0"/>
                <a:cs typeface="Tahoma" panose="020B0604030504040204" pitchFamily="34" charset="0"/>
              </a:rPr>
              <a:t>(absorption in the IR at 9.6 </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p>
          <a:p>
            <a:pPr marL="342900" indent="-342900">
              <a:buFont typeface="Arial" panose="020B0604020202020204" pitchFamily="34" charset="0"/>
              <a:buChar char="•"/>
              <a:defRPr/>
            </a:pPr>
            <a:r>
              <a:rPr lang="it-IT" sz="2300" dirty="0" smtClean="0">
                <a:latin typeface="Tahoma" panose="020B0604030504040204" pitchFamily="34" charset="0"/>
                <a:ea typeface="Tahoma" panose="020B0604030504040204" pitchFamily="34" charset="0"/>
                <a:cs typeface="Tahoma" panose="020B0604030504040204" pitchFamily="34" charset="0"/>
              </a:rPr>
              <a:t>O</a:t>
            </a:r>
            <a:r>
              <a:rPr lang="it-IT" sz="2300" baseline="-25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 regulates many other oxidants (e.g. OH)</a:t>
            </a:r>
          </a:p>
          <a:p>
            <a:pPr marL="342900" indent="-342900">
              <a:buFont typeface="Arial" panose="020B0604020202020204" pitchFamily="34" charset="0"/>
              <a:buChar char="•"/>
              <a:defRPr/>
            </a:pPr>
            <a:endParaRPr lang="it-IT" sz="23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defRPr/>
            </a:pPr>
            <a:r>
              <a:rPr lang="it-IT" sz="2300" dirty="0" smtClean="0">
                <a:latin typeface="Tahoma" panose="020B0604030504040204" pitchFamily="34" charset="0"/>
                <a:ea typeface="Tahoma" panose="020B0604030504040204" pitchFamily="34" charset="0"/>
                <a:cs typeface="Tahoma" panose="020B0604030504040204" pitchFamily="34" charset="0"/>
              </a:rPr>
              <a:t>Limit: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70 ppb </a:t>
            </a:r>
            <a:r>
              <a:rPr lang="it-IT" sz="2300" dirty="0" smtClean="0">
                <a:latin typeface="Tahoma" panose="020B0604030504040204" pitchFamily="34" charset="0"/>
                <a:ea typeface="Tahoma" panose="020B0604030504040204" pitchFamily="34" charset="0"/>
                <a:cs typeface="Tahoma" panose="020B0604030504040204" pitchFamily="34" charset="0"/>
              </a:rPr>
              <a:t>(2015- EPA Ambient air quality standard) https</a:t>
            </a:r>
            <a:r>
              <a:rPr lang="it-IT" sz="2300" dirty="0">
                <a:latin typeface="Tahoma" panose="020B0604030504040204" pitchFamily="34" charset="0"/>
                <a:ea typeface="Tahoma" panose="020B0604030504040204" pitchFamily="34" charset="0"/>
                <a:cs typeface="Tahoma" panose="020B0604030504040204" pitchFamily="34" charset="0"/>
              </a:rPr>
              <a:t>://www.epa.gov/criteria-air-pollutants/naaqs-table</a:t>
            </a:r>
          </a:p>
          <a:p>
            <a:pPr lvl="1">
              <a:defRPr/>
            </a:pPr>
            <a:r>
              <a:rPr lang="it-IT" sz="2300"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870324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Tropospheric 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and OH radicals</a:t>
            </a:r>
            <a:endParaRPr lang="en-GB" altLang="en-US" sz="3500" baseline="-25000" dirty="0">
              <a:solidFill>
                <a:srgbClr val="3333FF"/>
              </a:solidFill>
              <a:latin typeface="Tahoma" panose="020B0604030504040204" pitchFamily="34" charset="0"/>
              <a:cs typeface="Tahoma" panose="020B0604030504040204" pitchFamily="34" charset="0"/>
            </a:endParaRPr>
          </a:p>
        </p:txBody>
      </p:sp>
      <p:sp>
        <p:nvSpPr>
          <p:cNvPr id="10" name="Text Box 3"/>
          <p:cNvSpPr txBox="1">
            <a:spLocks noChangeArrowheads="1"/>
          </p:cNvSpPr>
          <p:nvPr/>
        </p:nvSpPr>
        <p:spPr bwMode="auto">
          <a:xfrm>
            <a:off x="477837" y="812223"/>
            <a:ext cx="8480425" cy="1154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300" dirty="0" smtClean="0">
                <a:latin typeface="Tahoma" panose="020B0604030504040204" pitchFamily="34" charset="0"/>
                <a:ea typeface="Tahoma" panose="020B0604030504040204" pitchFamily="34" charset="0"/>
                <a:cs typeface="Tahoma" panose="020B0604030504040204" pitchFamily="34" charset="0"/>
              </a:rPr>
              <a:t>O</a:t>
            </a:r>
            <a:r>
              <a:rPr lang="it-IT" sz="2300" baseline="-25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 in the troposphere is important because it generates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OH radicals</a:t>
            </a:r>
            <a:r>
              <a:rPr lang="it-IT" sz="2300" dirty="0" smtClean="0">
                <a:latin typeface="Tahoma" panose="020B0604030504040204" pitchFamily="34" charset="0"/>
                <a:ea typeface="Tahoma" panose="020B0604030504040204" pitchFamily="34" charset="0"/>
                <a:cs typeface="Tahoma" panose="020B0604030504040204" pitchFamily="34" charset="0"/>
              </a:rPr>
              <a:t>:</a:t>
            </a:r>
            <a:endParaRPr lang="en-US" sz="2300" dirty="0" smtClean="0"/>
          </a:p>
          <a:p>
            <a:pPr>
              <a:defRPr/>
            </a:pPr>
            <a:endParaRPr lang="it-IT" sz="23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2704977" y="1467692"/>
            <a:ext cx="3748264" cy="708363"/>
          </a:xfrm>
          <a:prstGeom prst="rect">
            <a:avLst/>
          </a:prstGeom>
        </p:spPr>
      </p:pic>
      <p:pic>
        <p:nvPicPr>
          <p:cNvPr id="5" name="Picture 4"/>
          <p:cNvPicPr>
            <a:picLocks noChangeAspect="1"/>
          </p:cNvPicPr>
          <p:nvPr/>
        </p:nvPicPr>
        <p:blipFill>
          <a:blip r:embed="rId4"/>
          <a:stretch>
            <a:fillRect/>
          </a:stretch>
        </p:blipFill>
        <p:spPr>
          <a:xfrm>
            <a:off x="2592633" y="2197812"/>
            <a:ext cx="3622264" cy="623702"/>
          </a:xfrm>
          <a:prstGeom prst="rect">
            <a:avLst/>
          </a:prstGeom>
        </p:spPr>
      </p:pic>
      <p:pic>
        <p:nvPicPr>
          <p:cNvPr id="6" name="Picture 5"/>
          <p:cNvPicPr>
            <a:picLocks noChangeAspect="1"/>
          </p:cNvPicPr>
          <p:nvPr/>
        </p:nvPicPr>
        <p:blipFill>
          <a:blip r:embed="rId5"/>
          <a:stretch>
            <a:fillRect/>
          </a:stretch>
        </p:blipFill>
        <p:spPr>
          <a:xfrm>
            <a:off x="2632974" y="2841342"/>
            <a:ext cx="3261590" cy="585289"/>
          </a:xfrm>
          <a:prstGeom prst="rect">
            <a:avLst/>
          </a:prstGeom>
        </p:spPr>
      </p:pic>
      <p:sp>
        <p:nvSpPr>
          <p:cNvPr id="11" name="Rectangle 6"/>
          <p:cNvSpPr>
            <a:spLocks noChangeArrowheads="1"/>
          </p:cNvSpPr>
          <p:nvPr/>
        </p:nvSpPr>
        <p:spPr bwMode="auto">
          <a:xfrm>
            <a:off x="352553" y="3567406"/>
            <a:ext cx="8791446" cy="298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buNone/>
            </a:pPr>
            <a:r>
              <a:rPr lang="en-US" altLang="en-US" sz="2400" dirty="0">
                <a:latin typeface="Arial" panose="020B0604020202020204" pitchFamily="34" charset="0"/>
                <a:cs typeface="Arial" panose="020B0604020202020204" pitchFamily="34" charset="0"/>
              </a:rPr>
              <a:t>OH </a:t>
            </a:r>
            <a:r>
              <a:rPr lang="en-US" altLang="en-US" sz="2400" dirty="0" smtClean="0">
                <a:latin typeface="Arial" panose="020B0604020202020204" pitchFamily="34" charset="0"/>
                <a:cs typeface="Arial" panose="020B0604020202020204" pitchFamily="34" charset="0"/>
              </a:rPr>
              <a:t>radicals initiate </a:t>
            </a:r>
            <a:r>
              <a:rPr lang="en-US" altLang="en-US" sz="2400" dirty="0">
                <a:latin typeface="Arial" panose="020B0604020202020204" pitchFamily="34" charset="0"/>
                <a:cs typeface="Arial" panose="020B0604020202020204" pitchFamily="34" charset="0"/>
              </a:rPr>
              <a:t>the </a:t>
            </a:r>
            <a:r>
              <a:rPr lang="en-US" altLang="en-US" sz="2400" dirty="0">
                <a:solidFill>
                  <a:srgbClr val="FF0000"/>
                </a:solidFill>
                <a:latin typeface="Arial" panose="020B0604020202020204" pitchFamily="34" charset="0"/>
                <a:cs typeface="Arial" panose="020B0604020202020204" pitchFamily="34" charset="0"/>
              </a:rPr>
              <a:t>atmospheric oxidation </a:t>
            </a:r>
            <a:r>
              <a:rPr lang="en-US" altLang="en-US" sz="2400" dirty="0">
                <a:latin typeface="Arial" panose="020B0604020202020204" pitchFamily="34" charset="0"/>
                <a:cs typeface="Arial" panose="020B0604020202020204" pitchFamily="34" charset="0"/>
              </a:rPr>
              <a:t>of a wide range of compounds in the </a:t>
            </a:r>
            <a:r>
              <a:rPr lang="en-US" altLang="en-US" sz="2400" dirty="0" smtClean="0">
                <a:latin typeface="Arial" panose="020B0604020202020204" pitchFamily="34" charset="0"/>
                <a:cs typeface="Arial" panose="020B0604020202020204" pitchFamily="34" charset="0"/>
              </a:rPr>
              <a:t>atmosphere</a:t>
            </a:r>
            <a:endParaRPr lang="en-US" altLang="en-US" sz="2400" dirty="0">
              <a:latin typeface="Arial" panose="020B0604020202020204" pitchFamily="34" charset="0"/>
              <a:cs typeface="Arial" panose="020B0604020202020204" pitchFamily="34" charset="0"/>
            </a:endParaRPr>
          </a:p>
          <a:p>
            <a:pPr lvl="1"/>
            <a:r>
              <a:rPr lang="it-IT" altLang="en-US" sz="2300" dirty="0" smtClean="0">
                <a:latin typeface="Arial" panose="020B0604020202020204" pitchFamily="34" charset="0"/>
                <a:cs typeface="Arial" panose="020B0604020202020204" pitchFamily="34" charset="0"/>
              </a:rPr>
              <a:t>oxidation of both anthropogenic and biogenic organics</a:t>
            </a:r>
          </a:p>
          <a:p>
            <a:pPr lvl="1"/>
            <a:r>
              <a:rPr lang="en-US" altLang="en-US" sz="2300" dirty="0">
                <a:latin typeface="Arial" panose="020B0604020202020204" pitchFamily="34" charset="0"/>
                <a:cs typeface="Arial" panose="020B0604020202020204" pitchFamily="34" charset="0"/>
              </a:rPr>
              <a:t>referred to as ‘detergent of the atmosphere</a:t>
            </a:r>
            <a:r>
              <a:rPr lang="en-US" altLang="en-US" sz="2300" dirty="0" smtClean="0">
                <a:latin typeface="Arial" panose="020B0604020202020204" pitchFamily="34" charset="0"/>
                <a:cs typeface="Arial" panose="020B0604020202020204" pitchFamily="34" charset="0"/>
              </a:rPr>
              <a:t>’</a:t>
            </a:r>
            <a:endParaRPr lang="en-US" altLang="en-US" sz="2300" dirty="0">
              <a:latin typeface="Arial" panose="020B0604020202020204" pitchFamily="34" charset="0"/>
              <a:cs typeface="Arial" panose="020B0604020202020204" pitchFamily="34" charset="0"/>
            </a:endParaRPr>
          </a:p>
          <a:p>
            <a:pPr lvl="1"/>
            <a:r>
              <a:rPr lang="en-US" altLang="en-US" sz="2300" dirty="0">
                <a:latin typeface="Arial" panose="020B0604020202020204" pitchFamily="34" charset="0"/>
                <a:cs typeface="Arial" panose="020B0604020202020204" pitchFamily="34" charset="0"/>
              </a:rPr>
              <a:t>typical concentrations near the surface ~10</a:t>
            </a:r>
            <a:r>
              <a:rPr lang="en-US" altLang="en-US" sz="2300" baseline="30000" dirty="0">
                <a:latin typeface="Arial" panose="020B0604020202020204" pitchFamily="34" charset="0"/>
                <a:cs typeface="Arial" panose="020B0604020202020204" pitchFamily="34" charset="0"/>
              </a:rPr>
              <a:t>6</a:t>
            </a:r>
            <a:r>
              <a:rPr lang="en-US" altLang="en-US" sz="2300" dirty="0">
                <a:latin typeface="Arial" panose="020B0604020202020204" pitchFamily="34" charset="0"/>
                <a:cs typeface="Arial" panose="020B0604020202020204" pitchFamily="34" charset="0"/>
              </a:rPr>
              <a:t> - </a:t>
            </a:r>
            <a:r>
              <a:rPr lang="en-US" altLang="en-US" sz="2300" dirty="0" smtClean="0">
                <a:latin typeface="Arial" panose="020B0604020202020204" pitchFamily="34" charset="0"/>
                <a:cs typeface="Arial" panose="020B0604020202020204" pitchFamily="34" charset="0"/>
              </a:rPr>
              <a:t>10</a:t>
            </a:r>
            <a:r>
              <a:rPr lang="en-US" altLang="en-US" sz="2300" baseline="30000" dirty="0" smtClean="0">
                <a:latin typeface="Arial" panose="020B0604020202020204" pitchFamily="34" charset="0"/>
                <a:cs typeface="Arial" panose="020B0604020202020204" pitchFamily="34" charset="0"/>
              </a:rPr>
              <a:t>7</a:t>
            </a:r>
            <a:r>
              <a:rPr lang="en-US" altLang="en-US" sz="2300" dirty="0" smtClean="0">
                <a:latin typeface="Arial" panose="020B0604020202020204" pitchFamily="34" charset="0"/>
                <a:cs typeface="Arial" panose="020B0604020202020204" pitchFamily="34" charset="0"/>
              </a:rPr>
              <a:t>cm</a:t>
            </a:r>
            <a:r>
              <a:rPr lang="en-US" altLang="en-US" sz="2300" baseline="30000" dirty="0" smtClean="0">
                <a:latin typeface="Arial" panose="020B0604020202020204" pitchFamily="34" charset="0"/>
                <a:cs typeface="Arial" panose="020B0604020202020204" pitchFamily="34" charset="0"/>
              </a:rPr>
              <a:t>-3</a:t>
            </a:r>
          </a:p>
          <a:p>
            <a:pPr lvl="1"/>
            <a:r>
              <a:rPr lang="en-US" altLang="en-US" sz="2300" dirty="0">
                <a:latin typeface="Arial" panose="020B0604020202020204" pitchFamily="34" charset="0"/>
                <a:cs typeface="Arial" panose="020B0604020202020204" pitchFamily="34" charset="0"/>
                <a:sym typeface="Times New Roman Special G2" pitchFamily="18" charset="2"/>
              </a:rPr>
              <a:t>the main oxidant species in the troposphere</a:t>
            </a:r>
          </a:p>
          <a:p>
            <a:pPr lvl="1"/>
            <a:r>
              <a:rPr lang="en-US" altLang="en-US" sz="2300" dirty="0">
                <a:latin typeface="Arial" panose="020B0604020202020204" pitchFamily="34" charset="0"/>
                <a:cs typeface="Arial" panose="020B0604020202020204" pitchFamily="34" charset="0"/>
                <a:sym typeface="Times New Roman Special G2" pitchFamily="18" charset="2"/>
              </a:rPr>
              <a:t>very reactive, effectively recycled</a:t>
            </a:r>
            <a:endParaRPr lang="en-US" altLang="en-US" sz="2300" baseline="-25000" dirty="0">
              <a:latin typeface="Arial" panose="020B0604020202020204" pitchFamily="34" charset="0"/>
              <a:cs typeface="Arial" panose="020B0604020202020204" pitchFamily="34" charset="0"/>
              <a:sym typeface="Times New Roman Special G2" pitchFamily="18" charset="2"/>
            </a:endParaRPr>
          </a:p>
          <a:p>
            <a:pPr lvl="1"/>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538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3"/>
          <p:cNvSpPr>
            <a:spLocks noGrp="1" noChangeArrowheads="1"/>
          </p:cNvSpPr>
          <p:nvPr>
            <p:ph type="body" idx="4294967295"/>
          </p:nvPr>
        </p:nvSpPr>
        <p:spPr>
          <a:xfrm>
            <a:off x="2552698" y="2000422"/>
            <a:ext cx="4106009" cy="4247978"/>
          </a:xfrm>
        </p:spPr>
        <p:txBody>
          <a:bodyPr/>
          <a:lstStyle/>
          <a:p>
            <a:pPr eaLnBrk="1" hangingPunct="1">
              <a:buFontTx/>
              <a:buNone/>
            </a:pPr>
            <a:r>
              <a:rPr lang="en-US" altLang="en-US" sz="2000" b="1" dirty="0" smtClean="0">
                <a:solidFill>
                  <a:srgbClr val="006600"/>
                </a:solidFill>
                <a:cs typeface="Times New Roman" panose="02020603050405020304" pitchFamily="18" charset="0"/>
              </a:rPr>
              <a:t>		CLEAN AIR</a:t>
            </a:r>
            <a:endParaRPr lang="en-US" altLang="en-US" sz="2000" dirty="0" smtClean="0">
              <a:solidFill>
                <a:srgbClr val="006600"/>
              </a:solidFill>
              <a:cs typeface="Times New Roman" panose="02020603050405020304" pitchFamily="18" charset="0"/>
            </a:endParaRPr>
          </a:p>
          <a:p>
            <a:pPr eaLnBrk="1" hangingPunct="1">
              <a:buFontTx/>
              <a:buNone/>
            </a:pPr>
            <a:r>
              <a:rPr lang="en-US" altLang="en-US" sz="2000" dirty="0" smtClean="0">
                <a:solidFill>
                  <a:srgbClr val="006600"/>
                </a:solidFill>
                <a:cs typeface="Times New Roman" panose="02020603050405020304" pitchFamily="18" charset="0"/>
              </a:rPr>
              <a:t> (1)   O</a:t>
            </a:r>
            <a:r>
              <a:rPr lang="en-US" altLang="en-US" sz="2000" baseline="-30000" dirty="0" smtClean="0">
                <a:solidFill>
                  <a:srgbClr val="006600"/>
                </a:solidFill>
                <a:cs typeface="Times New Roman" panose="02020603050405020304" pitchFamily="18" charset="0"/>
              </a:rPr>
              <a:t>3</a:t>
            </a:r>
            <a:r>
              <a:rPr lang="en-US" altLang="en-US" sz="2000" dirty="0" smtClean="0">
                <a:solidFill>
                  <a:srgbClr val="006600"/>
                </a:solidFill>
                <a:cs typeface="Times New Roman" panose="02020603050405020304" pitchFamily="18" charset="0"/>
              </a:rPr>
              <a:t>  +  h</a:t>
            </a:r>
            <a:r>
              <a:rPr lang="en-US" altLang="en-US" sz="2000" dirty="0" smtClean="0">
                <a:solidFill>
                  <a:srgbClr val="006600"/>
                </a:solidFill>
                <a:cs typeface="Times New Roman" panose="02020603050405020304" pitchFamily="18" charset="0"/>
                <a:sym typeface="Symbol" panose="05050102010706020507" pitchFamily="18" charset="2"/>
              </a:rPr>
              <a:t></a:t>
            </a:r>
            <a:r>
              <a:rPr lang="en-US" altLang="en-US" sz="2000" dirty="0" smtClean="0">
                <a:solidFill>
                  <a:srgbClr val="006600"/>
                </a:solidFill>
                <a:cs typeface="Times New Roman" panose="02020603050405020304" pitchFamily="18" charset="0"/>
              </a:rPr>
              <a:t>   </a:t>
            </a:r>
            <a:r>
              <a:rPr lang="en-US" altLang="en-US" sz="2000" dirty="0" smtClean="0">
                <a:solidFill>
                  <a:srgbClr val="006600"/>
                </a:solidFill>
                <a:cs typeface="Times New Roman" panose="02020603050405020304" pitchFamily="18" charset="0"/>
                <a:sym typeface="Symbol" panose="05050102010706020507" pitchFamily="18" charset="2"/>
              </a:rPr>
              <a:t></a:t>
            </a:r>
            <a:r>
              <a:rPr lang="en-US" altLang="en-US" sz="2000" dirty="0" smtClean="0">
                <a:solidFill>
                  <a:srgbClr val="006600"/>
                </a:solidFill>
                <a:cs typeface="Times New Roman" panose="02020603050405020304" pitchFamily="18" charset="0"/>
              </a:rPr>
              <a:t>  O</a:t>
            </a:r>
            <a:r>
              <a:rPr lang="en-US" altLang="en-US" sz="2000" baseline="-30000" dirty="0" smtClean="0">
                <a:solidFill>
                  <a:srgbClr val="006600"/>
                </a:solidFill>
                <a:cs typeface="Times New Roman" panose="02020603050405020304" pitchFamily="18" charset="0"/>
              </a:rPr>
              <a:t>2</a:t>
            </a:r>
            <a:r>
              <a:rPr lang="en-US" altLang="en-US" sz="2000" dirty="0" smtClean="0">
                <a:solidFill>
                  <a:srgbClr val="006600"/>
                </a:solidFill>
                <a:cs typeface="Times New Roman" panose="02020603050405020304" pitchFamily="18" charset="0"/>
              </a:rPr>
              <a:t>  +  O(</a:t>
            </a:r>
            <a:r>
              <a:rPr lang="en-US" altLang="en-US" sz="2000" baseline="30000" dirty="0" smtClean="0">
                <a:solidFill>
                  <a:srgbClr val="006600"/>
                </a:solidFill>
                <a:cs typeface="Times New Roman" panose="02020603050405020304" pitchFamily="18" charset="0"/>
              </a:rPr>
              <a:t>1</a:t>
            </a:r>
            <a:r>
              <a:rPr lang="en-US" altLang="en-US" sz="2000" dirty="0" smtClean="0">
                <a:solidFill>
                  <a:srgbClr val="006600"/>
                </a:solidFill>
                <a:cs typeface="Times New Roman" panose="02020603050405020304" pitchFamily="18" charset="0"/>
              </a:rPr>
              <a:t>D)</a:t>
            </a:r>
          </a:p>
          <a:p>
            <a:pPr eaLnBrk="1" hangingPunct="1">
              <a:buFontTx/>
              <a:buNone/>
            </a:pPr>
            <a:r>
              <a:rPr lang="en-US" altLang="en-US" sz="2000" dirty="0" smtClean="0">
                <a:solidFill>
                  <a:srgbClr val="006600"/>
                </a:solidFill>
                <a:cs typeface="Times New Roman" panose="02020603050405020304" pitchFamily="18" charset="0"/>
              </a:rPr>
              <a:t> </a:t>
            </a:r>
          </a:p>
          <a:p>
            <a:pPr eaLnBrk="1" hangingPunct="1">
              <a:buFontTx/>
              <a:buNone/>
            </a:pPr>
            <a:r>
              <a:rPr lang="en-US" altLang="en-US" sz="2000" dirty="0" smtClean="0">
                <a:solidFill>
                  <a:srgbClr val="006600"/>
                </a:solidFill>
                <a:cs typeface="Times New Roman" panose="02020603050405020304" pitchFamily="18" charset="0"/>
              </a:rPr>
              <a:t> (2)  O(</a:t>
            </a:r>
            <a:r>
              <a:rPr lang="en-US" altLang="en-US" sz="2000" baseline="30000" dirty="0" smtClean="0">
                <a:solidFill>
                  <a:srgbClr val="006600"/>
                </a:solidFill>
                <a:cs typeface="Times New Roman" panose="02020603050405020304" pitchFamily="18" charset="0"/>
              </a:rPr>
              <a:t>1</a:t>
            </a:r>
            <a:r>
              <a:rPr lang="en-US" altLang="en-US" sz="2000" dirty="0" smtClean="0">
                <a:solidFill>
                  <a:srgbClr val="006600"/>
                </a:solidFill>
                <a:cs typeface="Times New Roman" panose="02020603050405020304" pitchFamily="18" charset="0"/>
              </a:rPr>
              <a:t>D)  +  H</a:t>
            </a:r>
            <a:r>
              <a:rPr lang="en-US" altLang="en-US" sz="2000" baseline="-30000" dirty="0" smtClean="0">
                <a:solidFill>
                  <a:srgbClr val="006600"/>
                </a:solidFill>
                <a:cs typeface="Times New Roman" panose="02020603050405020304" pitchFamily="18" charset="0"/>
              </a:rPr>
              <a:t>2</a:t>
            </a:r>
            <a:r>
              <a:rPr lang="en-US" altLang="en-US" sz="2000" dirty="0" smtClean="0">
                <a:solidFill>
                  <a:srgbClr val="006600"/>
                </a:solidFill>
                <a:cs typeface="Times New Roman" panose="02020603050405020304" pitchFamily="18" charset="0"/>
              </a:rPr>
              <a:t>O   </a:t>
            </a:r>
            <a:r>
              <a:rPr lang="en-US" altLang="en-US" sz="2000" dirty="0" smtClean="0">
                <a:solidFill>
                  <a:srgbClr val="006600"/>
                </a:solidFill>
                <a:cs typeface="Times New Roman" panose="02020603050405020304" pitchFamily="18" charset="0"/>
                <a:sym typeface="Symbol" panose="05050102010706020507" pitchFamily="18" charset="2"/>
              </a:rPr>
              <a:t></a:t>
            </a:r>
            <a:r>
              <a:rPr lang="en-US" altLang="en-US" sz="2000" dirty="0" smtClean="0">
                <a:solidFill>
                  <a:srgbClr val="006600"/>
                </a:solidFill>
                <a:cs typeface="Times New Roman" panose="02020603050405020304" pitchFamily="18" charset="0"/>
              </a:rPr>
              <a:t>  2OH</a:t>
            </a:r>
          </a:p>
          <a:p>
            <a:pPr eaLnBrk="1" hangingPunct="1">
              <a:buFontTx/>
              <a:buNone/>
            </a:pPr>
            <a:r>
              <a:rPr lang="en-US" altLang="en-US" sz="2000" dirty="0" smtClean="0">
                <a:solidFill>
                  <a:srgbClr val="006600"/>
                </a:solidFill>
                <a:cs typeface="Times New Roman" panose="02020603050405020304" pitchFamily="18" charset="0"/>
              </a:rPr>
              <a:t> </a:t>
            </a:r>
          </a:p>
          <a:p>
            <a:pPr eaLnBrk="1" hangingPunct="1">
              <a:buFontTx/>
              <a:buNone/>
            </a:pPr>
            <a:r>
              <a:rPr lang="en-US" altLang="en-US" sz="2000" dirty="0" smtClean="0">
                <a:solidFill>
                  <a:srgbClr val="006600"/>
                </a:solidFill>
                <a:cs typeface="Times New Roman" panose="02020603050405020304" pitchFamily="18" charset="0"/>
              </a:rPr>
              <a:t> (3)   OH  +  O</a:t>
            </a:r>
            <a:r>
              <a:rPr lang="en-US" altLang="en-US" sz="2000" baseline="-30000" dirty="0" smtClean="0">
                <a:solidFill>
                  <a:srgbClr val="006600"/>
                </a:solidFill>
                <a:cs typeface="Times New Roman" panose="02020603050405020304" pitchFamily="18" charset="0"/>
              </a:rPr>
              <a:t>3</a:t>
            </a:r>
            <a:r>
              <a:rPr lang="en-US" altLang="en-US" sz="2000" dirty="0" smtClean="0">
                <a:solidFill>
                  <a:srgbClr val="006600"/>
                </a:solidFill>
                <a:cs typeface="Times New Roman" panose="02020603050405020304" pitchFamily="18" charset="0"/>
              </a:rPr>
              <a:t>   </a:t>
            </a:r>
            <a:r>
              <a:rPr lang="en-US" altLang="en-US" sz="2000" dirty="0" smtClean="0">
                <a:solidFill>
                  <a:srgbClr val="006600"/>
                </a:solidFill>
                <a:cs typeface="Times New Roman" panose="02020603050405020304" pitchFamily="18" charset="0"/>
                <a:sym typeface="Symbol" panose="05050102010706020507" pitchFamily="18" charset="2"/>
              </a:rPr>
              <a:t></a:t>
            </a:r>
            <a:r>
              <a:rPr lang="en-US" altLang="en-US" sz="2000" dirty="0" smtClean="0">
                <a:solidFill>
                  <a:srgbClr val="006600"/>
                </a:solidFill>
                <a:cs typeface="Times New Roman" panose="02020603050405020304" pitchFamily="18" charset="0"/>
              </a:rPr>
              <a:t>  HO</a:t>
            </a:r>
            <a:r>
              <a:rPr lang="en-US" altLang="en-US" sz="2000" baseline="-30000" dirty="0" smtClean="0">
                <a:solidFill>
                  <a:srgbClr val="006600"/>
                </a:solidFill>
                <a:cs typeface="Times New Roman" panose="02020603050405020304" pitchFamily="18" charset="0"/>
              </a:rPr>
              <a:t>2</a:t>
            </a:r>
            <a:r>
              <a:rPr lang="en-US" altLang="en-US" sz="2000" dirty="0" smtClean="0">
                <a:solidFill>
                  <a:srgbClr val="006600"/>
                </a:solidFill>
                <a:cs typeface="Times New Roman" panose="02020603050405020304" pitchFamily="18" charset="0"/>
              </a:rPr>
              <a:t>  +  O</a:t>
            </a:r>
            <a:r>
              <a:rPr lang="en-US" altLang="en-US" sz="2000" baseline="-30000" dirty="0" smtClean="0">
                <a:solidFill>
                  <a:srgbClr val="006600"/>
                </a:solidFill>
                <a:cs typeface="Times New Roman" panose="02020603050405020304" pitchFamily="18" charset="0"/>
              </a:rPr>
              <a:t>2</a:t>
            </a:r>
            <a:endParaRPr lang="en-US" altLang="en-US" sz="2000" dirty="0" smtClean="0">
              <a:solidFill>
                <a:srgbClr val="006600"/>
              </a:solidFill>
              <a:cs typeface="Times New Roman" panose="02020603050405020304" pitchFamily="18" charset="0"/>
            </a:endParaRPr>
          </a:p>
          <a:p>
            <a:pPr eaLnBrk="1" hangingPunct="1">
              <a:buFontTx/>
              <a:buNone/>
            </a:pPr>
            <a:r>
              <a:rPr lang="en-US" altLang="en-US" sz="2000" dirty="0" smtClean="0">
                <a:solidFill>
                  <a:srgbClr val="006600"/>
                </a:solidFill>
                <a:cs typeface="Times New Roman" panose="02020603050405020304" pitchFamily="18" charset="0"/>
              </a:rPr>
              <a:t> </a:t>
            </a:r>
          </a:p>
          <a:p>
            <a:pPr eaLnBrk="1" hangingPunct="1">
              <a:buFontTx/>
              <a:buNone/>
            </a:pPr>
            <a:r>
              <a:rPr lang="en-US" altLang="en-US" sz="2000" dirty="0" smtClean="0">
                <a:solidFill>
                  <a:srgbClr val="006600"/>
                </a:solidFill>
                <a:cs typeface="Times New Roman" panose="02020603050405020304" pitchFamily="18" charset="0"/>
              </a:rPr>
              <a:t> (4)   HO</a:t>
            </a:r>
            <a:r>
              <a:rPr lang="en-US" altLang="en-US" sz="2000" baseline="-30000" dirty="0" smtClean="0">
                <a:solidFill>
                  <a:srgbClr val="006600"/>
                </a:solidFill>
                <a:cs typeface="Times New Roman" panose="02020603050405020304" pitchFamily="18" charset="0"/>
              </a:rPr>
              <a:t>2</a:t>
            </a:r>
            <a:r>
              <a:rPr lang="en-US" altLang="en-US" sz="2000" dirty="0" smtClean="0">
                <a:solidFill>
                  <a:srgbClr val="006600"/>
                </a:solidFill>
                <a:cs typeface="Times New Roman" panose="02020603050405020304" pitchFamily="18" charset="0"/>
              </a:rPr>
              <a:t>  +  O</a:t>
            </a:r>
            <a:r>
              <a:rPr lang="en-US" altLang="en-US" sz="2000" baseline="-30000" dirty="0" smtClean="0">
                <a:solidFill>
                  <a:srgbClr val="006600"/>
                </a:solidFill>
                <a:cs typeface="Times New Roman" panose="02020603050405020304" pitchFamily="18" charset="0"/>
              </a:rPr>
              <a:t>3</a:t>
            </a:r>
            <a:r>
              <a:rPr lang="en-US" altLang="en-US" sz="2000" dirty="0" smtClean="0">
                <a:solidFill>
                  <a:srgbClr val="006600"/>
                </a:solidFill>
                <a:cs typeface="Times New Roman" panose="02020603050405020304" pitchFamily="18" charset="0"/>
              </a:rPr>
              <a:t>   </a:t>
            </a:r>
            <a:r>
              <a:rPr lang="en-US" altLang="en-US" sz="2000" dirty="0" smtClean="0">
                <a:solidFill>
                  <a:srgbClr val="006600"/>
                </a:solidFill>
                <a:cs typeface="Times New Roman" panose="02020603050405020304" pitchFamily="18" charset="0"/>
                <a:sym typeface="Symbol" panose="05050102010706020507" pitchFamily="18" charset="2"/>
              </a:rPr>
              <a:t></a:t>
            </a:r>
            <a:r>
              <a:rPr lang="en-US" altLang="en-US" sz="2000" dirty="0" smtClean="0">
                <a:solidFill>
                  <a:srgbClr val="006600"/>
                </a:solidFill>
                <a:cs typeface="Times New Roman" panose="02020603050405020304" pitchFamily="18" charset="0"/>
              </a:rPr>
              <a:t>  2O</a:t>
            </a:r>
            <a:r>
              <a:rPr lang="en-US" altLang="en-US" sz="2000" baseline="-30000" dirty="0" smtClean="0">
                <a:solidFill>
                  <a:srgbClr val="006600"/>
                </a:solidFill>
                <a:cs typeface="Times New Roman" panose="02020603050405020304" pitchFamily="18" charset="0"/>
              </a:rPr>
              <a:t>2</a:t>
            </a:r>
            <a:r>
              <a:rPr lang="en-US" altLang="en-US" sz="2000" dirty="0" smtClean="0">
                <a:solidFill>
                  <a:srgbClr val="006600"/>
                </a:solidFill>
                <a:cs typeface="Times New Roman" panose="02020603050405020304" pitchFamily="18" charset="0"/>
              </a:rPr>
              <a:t>  +  OH</a:t>
            </a:r>
          </a:p>
          <a:p>
            <a:pPr eaLnBrk="1" hangingPunct="1">
              <a:buFontTx/>
              <a:buNone/>
            </a:pPr>
            <a:r>
              <a:rPr lang="en-US" altLang="en-US" sz="2000" dirty="0" smtClean="0">
                <a:solidFill>
                  <a:srgbClr val="006600"/>
                </a:solidFill>
                <a:cs typeface="Times New Roman" panose="02020603050405020304" pitchFamily="18" charset="0"/>
              </a:rPr>
              <a:t>-----------------------------------------</a:t>
            </a:r>
          </a:p>
          <a:p>
            <a:pPr eaLnBrk="1" hangingPunct="1">
              <a:buFontTx/>
              <a:buNone/>
            </a:pPr>
            <a:r>
              <a:rPr lang="en-US" altLang="en-US" sz="2000" dirty="0" smtClean="0">
                <a:solidFill>
                  <a:srgbClr val="006600"/>
                </a:solidFill>
                <a:cs typeface="Times New Roman" panose="02020603050405020304" pitchFamily="18" charset="0"/>
              </a:rPr>
              <a:t> (3+4) 2O</a:t>
            </a:r>
            <a:r>
              <a:rPr lang="en-US" altLang="en-US" sz="2000" baseline="-30000" dirty="0" smtClean="0">
                <a:solidFill>
                  <a:srgbClr val="006600"/>
                </a:solidFill>
                <a:cs typeface="Times New Roman" panose="02020603050405020304" pitchFamily="18" charset="0"/>
              </a:rPr>
              <a:t>3</a:t>
            </a:r>
            <a:r>
              <a:rPr lang="en-US" altLang="en-US" sz="2000" dirty="0" smtClean="0">
                <a:solidFill>
                  <a:srgbClr val="006600"/>
                </a:solidFill>
                <a:cs typeface="Times New Roman" panose="02020603050405020304" pitchFamily="18" charset="0"/>
              </a:rPr>
              <a:t>   </a:t>
            </a:r>
            <a:r>
              <a:rPr lang="en-US" altLang="en-US" sz="2000" dirty="0" smtClean="0">
                <a:solidFill>
                  <a:srgbClr val="006600"/>
                </a:solidFill>
                <a:cs typeface="Times New Roman" panose="02020603050405020304" pitchFamily="18" charset="0"/>
                <a:sym typeface="Symbol" panose="05050102010706020507" pitchFamily="18" charset="2"/>
              </a:rPr>
              <a:t></a:t>
            </a:r>
            <a:r>
              <a:rPr lang="en-US" altLang="en-US" sz="2000" dirty="0" smtClean="0">
                <a:solidFill>
                  <a:srgbClr val="006600"/>
                </a:solidFill>
                <a:cs typeface="Times New Roman" panose="02020603050405020304" pitchFamily="18" charset="0"/>
              </a:rPr>
              <a:t>  3O</a:t>
            </a:r>
            <a:r>
              <a:rPr lang="en-US" altLang="en-US" sz="2000" baseline="-30000" dirty="0" smtClean="0">
                <a:solidFill>
                  <a:srgbClr val="006600"/>
                </a:solidFill>
                <a:cs typeface="Times New Roman" panose="02020603050405020304" pitchFamily="18" charset="0"/>
              </a:rPr>
              <a:t>2</a:t>
            </a:r>
            <a:r>
              <a:rPr lang="en-US" altLang="en-US" sz="2000" dirty="0" smtClean="0">
                <a:solidFill>
                  <a:srgbClr val="006600"/>
                </a:solidFill>
                <a:cs typeface="Times New Roman" panose="02020603050405020304" pitchFamily="18" charset="0"/>
              </a:rPr>
              <a:t>            NET</a:t>
            </a:r>
            <a:r>
              <a:rPr lang="en-US" altLang="en-US" sz="2000" dirty="0" smtClean="0">
                <a:solidFill>
                  <a:srgbClr val="006600"/>
                </a:solidFill>
              </a:rPr>
              <a:t> </a:t>
            </a:r>
          </a:p>
        </p:txBody>
      </p:sp>
      <p:cxnSp>
        <p:nvCxnSpPr>
          <p:cNvPr id="7" name="Connettore diritto 9"/>
          <p:cNvCxnSpPr/>
          <p:nvPr/>
        </p:nvCxnSpPr>
        <p:spPr>
          <a:xfrm>
            <a:off x="477838" y="76222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4777"/>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Tropospheric 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photochemistry</a:t>
            </a:r>
            <a:endParaRPr lang="en-GB" altLang="en-US" sz="3500" baseline="-25000" dirty="0">
              <a:solidFill>
                <a:srgbClr val="3333FF"/>
              </a:solidFill>
              <a:latin typeface="Tahoma" panose="020B0604030504040204" pitchFamily="34" charset="0"/>
              <a:cs typeface="Tahoma" panose="020B0604030504040204" pitchFamily="34" charset="0"/>
            </a:endParaRPr>
          </a:p>
        </p:txBody>
      </p:sp>
      <p:sp>
        <p:nvSpPr>
          <p:cNvPr id="9" name="Text Box 3"/>
          <p:cNvSpPr txBox="1">
            <a:spLocks noChangeArrowheads="1"/>
          </p:cNvSpPr>
          <p:nvPr/>
        </p:nvSpPr>
        <p:spPr bwMode="auto">
          <a:xfrm>
            <a:off x="590427" y="1067025"/>
            <a:ext cx="8480425" cy="800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300" dirty="0" smtClean="0">
                <a:latin typeface="Tahoma" panose="020B0604030504040204" pitchFamily="34" charset="0"/>
                <a:ea typeface="Tahoma" panose="020B0604030504040204" pitchFamily="34" charset="0"/>
                <a:cs typeface="Tahoma" panose="020B0604030504040204" pitchFamily="34" charset="0"/>
              </a:rPr>
              <a:t>In clean tropospheric air there should be a net destruction of O</a:t>
            </a:r>
            <a:r>
              <a:rPr lang="it-IT" sz="2300" baseline="-25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a:t>
            </a:r>
          </a:p>
        </p:txBody>
      </p:sp>
      <p:sp>
        <p:nvSpPr>
          <p:cNvPr id="10" name="Oval 9"/>
          <p:cNvSpPr/>
          <p:nvPr/>
        </p:nvSpPr>
        <p:spPr bwMode="auto">
          <a:xfrm>
            <a:off x="2941736" y="3776806"/>
            <a:ext cx="819150" cy="562031"/>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Oval 10"/>
          <p:cNvSpPr/>
          <p:nvPr/>
        </p:nvSpPr>
        <p:spPr bwMode="auto">
          <a:xfrm>
            <a:off x="2965182" y="4483738"/>
            <a:ext cx="819150" cy="562031"/>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Text Box 3"/>
          <p:cNvSpPr txBox="1">
            <a:spLocks noChangeArrowheads="1"/>
          </p:cNvSpPr>
          <p:nvPr/>
        </p:nvSpPr>
        <p:spPr bwMode="auto">
          <a:xfrm>
            <a:off x="1560269" y="6025262"/>
            <a:ext cx="5754932" cy="446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OH and HO</a:t>
            </a:r>
            <a:r>
              <a:rPr lang="it-IT" sz="23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2</a:t>
            </a:r>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 react with O</a:t>
            </a:r>
            <a:r>
              <a:rPr lang="it-IT" sz="23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3</a:t>
            </a:r>
            <a:r>
              <a:rPr lang="it-IT" sz="23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and destroy it</a:t>
            </a:r>
          </a:p>
        </p:txBody>
      </p:sp>
    </p:spTree>
    <p:custDataLst>
      <p:tags r:id="rId1"/>
    </p:custDataLst>
    <p:extLst>
      <p:ext uri="{BB962C8B-B14F-4D97-AF65-F5344CB8AC3E}">
        <p14:creationId xmlns:p14="http://schemas.microsoft.com/office/powerpoint/2010/main" val="56260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production in the troposphere</a:t>
            </a:r>
            <a:endParaRPr lang="en-GB" altLang="en-US" sz="3500" baseline="-25000" dirty="0">
              <a:solidFill>
                <a:srgbClr val="3333FF"/>
              </a:solidFill>
              <a:latin typeface="Tahoma" panose="020B0604030504040204" pitchFamily="34" charset="0"/>
              <a:cs typeface="Tahoma" panose="020B0604030504040204" pitchFamily="34" charset="0"/>
            </a:endParaRPr>
          </a:p>
        </p:txBody>
      </p:sp>
      <p:sp>
        <p:nvSpPr>
          <p:cNvPr id="10" name="Text Box 3"/>
          <p:cNvSpPr txBox="1">
            <a:spLocks noChangeArrowheads="1"/>
          </p:cNvSpPr>
          <p:nvPr/>
        </p:nvSpPr>
        <p:spPr bwMode="auto">
          <a:xfrm>
            <a:off x="477837" y="812223"/>
            <a:ext cx="8480425"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300" dirty="0" smtClean="0">
                <a:latin typeface="Tahoma" panose="020B0604030504040204" pitchFamily="34" charset="0"/>
                <a:ea typeface="Tahoma" panose="020B0604030504040204" pitchFamily="34" charset="0"/>
                <a:cs typeface="Tahoma" panose="020B0604030504040204" pitchFamily="34" charset="0"/>
              </a:rPr>
              <a:t>O</a:t>
            </a:r>
            <a:r>
              <a:rPr lang="it-IT" sz="2300" baseline="-25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 can form by recombination of O</a:t>
            </a:r>
            <a:r>
              <a:rPr lang="it-IT" sz="2300" baseline="-25000" dirty="0" smtClean="0">
                <a:latin typeface="Tahoma" panose="020B0604030504040204" pitchFamily="34" charset="0"/>
                <a:ea typeface="Tahoma" panose="020B0604030504040204" pitchFamily="34" charset="0"/>
                <a:cs typeface="Tahoma" panose="020B0604030504040204" pitchFamily="34" charset="0"/>
              </a:rPr>
              <a:t>2</a:t>
            </a:r>
            <a:r>
              <a:rPr lang="it-IT" sz="2300" dirty="0" smtClean="0">
                <a:latin typeface="Tahoma" panose="020B0604030504040204" pitchFamily="34" charset="0"/>
                <a:ea typeface="Tahoma" panose="020B0604030504040204" pitchFamily="34" charset="0"/>
                <a:cs typeface="Tahoma" panose="020B0604030504040204" pitchFamily="34" charset="0"/>
              </a:rPr>
              <a:t> and O (like in stratosphere) but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O atoms cannot come from O</a:t>
            </a:r>
            <a:r>
              <a:rPr lang="it-IT" sz="23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photolysis </a:t>
            </a:r>
            <a:r>
              <a:rPr lang="it-IT" sz="2300" dirty="0" smtClean="0">
                <a:latin typeface="Tahoma" panose="020B0604030504040204" pitchFamily="34" charset="0"/>
                <a:ea typeface="Tahoma" panose="020B0604030504040204" pitchFamily="34" charset="0"/>
                <a:cs typeface="Tahoma" panose="020B0604030504040204" pitchFamily="34" charset="0"/>
              </a:rPr>
              <a:t>(requires </a:t>
            </a:r>
            <a:r>
              <a:rPr lang="en-US" sz="2300" dirty="0" smtClean="0">
                <a:latin typeface="Symbol" panose="05050102010706020507" pitchFamily="18" charset="2"/>
              </a:rPr>
              <a:t>l</a:t>
            </a:r>
            <a:r>
              <a:rPr lang="en-US" sz="2300" dirty="0" smtClean="0"/>
              <a:t> </a:t>
            </a:r>
            <a:r>
              <a:rPr lang="en-US" sz="2300" dirty="0"/>
              <a:t>&lt; 242 </a:t>
            </a:r>
            <a:r>
              <a:rPr lang="en-US" sz="2300" dirty="0" smtClean="0"/>
              <a:t>nm, not available due to O</a:t>
            </a:r>
            <a:r>
              <a:rPr lang="en-US" sz="2300" baseline="-25000" dirty="0" smtClean="0"/>
              <a:t>3</a:t>
            </a:r>
            <a:r>
              <a:rPr lang="en-US" sz="2300" dirty="0" smtClean="0"/>
              <a:t> stratospheric absorption)</a:t>
            </a:r>
          </a:p>
          <a:p>
            <a:pPr>
              <a:defRPr/>
            </a:pPr>
            <a:endParaRPr lang="it-IT" sz="23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2" name="Picture 9" descr="A:\o3_nox_pc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4405219"/>
            <a:ext cx="5081588" cy="2222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
          <p:cNvSpPr txBox="1">
            <a:spLocks noChangeArrowheads="1"/>
          </p:cNvSpPr>
          <p:nvPr/>
        </p:nvSpPr>
        <p:spPr bwMode="auto">
          <a:xfrm>
            <a:off x="477837" y="2231141"/>
            <a:ext cx="8480425" cy="800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300" dirty="0" smtClean="0">
                <a:latin typeface="Tahoma" panose="020B0604030504040204" pitchFamily="34" charset="0"/>
                <a:ea typeface="Tahoma" panose="020B0604030504040204" pitchFamily="34" charset="0"/>
                <a:cs typeface="Tahoma" panose="020B0604030504040204" pitchFamily="34" charset="0"/>
              </a:rPr>
              <a:t>Photochemical </a:t>
            </a:r>
            <a:r>
              <a:rPr lang="en-US" sz="2300" dirty="0">
                <a:latin typeface="Tahoma" panose="020B0604030504040204" pitchFamily="34" charset="0"/>
                <a:ea typeface="Tahoma" panose="020B0604030504040204" pitchFamily="34" charset="0"/>
                <a:cs typeface="Tahoma" panose="020B0604030504040204" pitchFamily="34" charset="0"/>
              </a:rPr>
              <a:t>production of O</a:t>
            </a:r>
            <a:r>
              <a:rPr lang="en-US" sz="2300" baseline="-25000" dirty="0">
                <a:latin typeface="Tahoma" panose="020B0604030504040204" pitchFamily="34" charset="0"/>
                <a:ea typeface="Tahoma" panose="020B0604030504040204" pitchFamily="34" charset="0"/>
                <a:cs typeface="Tahoma" panose="020B0604030504040204" pitchFamily="34" charset="0"/>
              </a:rPr>
              <a:t>3</a:t>
            </a:r>
            <a:r>
              <a:rPr lang="en-US" sz="2300" dirty="0">
                <a:latin typeface="Tahoma" panose="020B0604030504040204" pitchFamily="34" charset="0"/>
                <a:ea typeface="Tahoma" panose="020B0604030504040204" pitchFamily="34" charset="0"/>
                <a:cs typeface="Tahoma" panose="020B0604030504040204" pitchFamily="34" charset="0"/>
              </a:rPr>
              <a:t> in </a:t>
            </a:r>
            <a:r>
              <a:rPr lang="en-US" sz="2300" dirty="0" smtClean="0">
                <a:latin typeface="Tahoma" panose="020B0604030504040204" pitchFamily="34" charset="0"/>
                <a:ea typeface="Tahoma" panose="020B0604030504040204" pitchFamily="34" charset="0"/>
                <a:cs typeface="Tahoma" panose="020B0604030504040204" pitchFamily="34" charset="0"/>
              </a:rPr>
              <a:t>troposphere </a:t>
            </a:r>
            <a:r>
              <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is </a:t>
            </a:r>
            <a:r>
              <a:rPr lang="en-US" sz="2300" dirty="0">
                <a:solidFill>
                  <a:srgbClr val="FF0000"/>
                </a:solidFill>
                <a:latin typeface="Tahoma" panose="020B0604030504040204" pitchFamily="34" charset="0"/>
                <a:ea typeface="Tahoma" panose="020B0604030504040204" pitchFamily="34" charset="0"/>
                <a:cs typeface="Tahoma" panose="020B0604030504040204" pitchFamily="34" charset="0"/>
              </a:rPr>
              <a:t>tied to NOx</a:t>
            </a:r>
            <a:r>
              <a:rPr lang="en-US" sz="2300" dirty="0">
                <a:latin typeface="Tahoma" panose="020B0604030504040204" pitchFamily="34" charset="0"/>
                <a:ea typeface="Tahoma" panose="020B0604030504040204" pitchFamily="34" charset="0"/>
                <a:cs typeface="Tahoma" panose="020B0604030504040204" pitchFamily="34" charset="0"/>
              </a:rPr>
              <a:t> (NO + NO</a:t>
            </a:r>
            <a:r>
              <a:rPr lang="en-US" sz="2300" baseline="-25000" dirty="0">
                <a:latin typeface="Tahoma" panose="020B0604030504040204" pitchFamily="34" charset="0"/>
                <a:ea typeface="Tahoma" panose="020B0604030504040204" pitchFamily="34" charset="0"/>
                <a:cs typeface="Tahoma" panose="020B0604030504040204" pitchFamily="34" charset="0"/>
              </a:rPr>
              <a:t>2</a:t>
            </a:r>
            <a:r>
              <a:rPr lang="en-US" sz="2300" dirty="0">
                <a:latin typeface="Tahoma" panose="020B0604030504040204" pitchFamily="34" charset="0"/>
                <a:ea typeface="Tahoma" panose="020B0604030504040204" pitchFamily="34" charset="0"/>
                <a:cs typeface="Tahoma" panose="020B0604030504040204" pitchFamily="34" charset="0"/>
              </a:rPr>
              <a:t>) </a:t>
            </a:r>
            <a:r>
              <a:rPr lang="en-US" sz="2300" dirty="0" smtClean="0">
                <a:latin typeface="Tahoma" panose="020B0604030504040204" pitchFamily="34" charset="0"/>
                <a:ea typeface="Tahoma" panose="020B0604030504040204" pitchFamily="34" charset="0"/>
                <a:cs typeface="Tahoma" panose="020B0604030504040204" pitchFamily="34" charset="0"/>
              </a:rPr>
              <a:t>:</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Box 3"/>
          <p:cNvSpPr txBox="1">
            <a:spLocks noChangeArrowheads="1"/>
          </p:cNvSpPr>
          <p:nvPr/>
        </p:nvSpPr>
        <p:spPr bwMode="auto">
          <a:xfrm>
            <a:off x="5393532" y="4556431"/>
            <a:ext cx="3344862"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Tahoma" panose="020B0604030504040204" pitchFamily="34" charset="0"/>
                <a:ea typeface="Tahoma" panose="020B0604030504040204" pitchFamily="34" charset="0"/>
                <a:cs typeface="Tahoma" panose="020B0604030504040204" pitchFamily="34" charset="0"/>
              </a:rPr>
              <a:t>No net 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 production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only recycling of </a:t>
            </a:r>
            <a:r>
              <a:rPr lang="en-US" sz="2400" dirty="0">
                <a:latin typeface="Tahoma" panose="020B0604030504040204" pitchFamily="34" charset="0"/>
                <a:ea typeface="Tahoma" panose="020B0604030504040204" pitchFamily="34" charset="0"/>
                <a:cs typeface="Tahoma" panose="020B0604030504040204" pitchFamily="34" charset="0"/>
              </a:rPr>
              <a:t>O</a:t>
            </a:r>
            <a:r>
              <a:rPr lang="en-US" sz="2400" baseline="-25000" dirty="0">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rPr>
              <a:t> and NOx</a:t>
            </a:r>
          </a:p>
        </p:txBody>
      </p:sp>
      <p:sp>
        <p:nvSpPr>
          <p:cNvPr id="2" name="Rectangular Callout 1"/>
          <p:cNvSpPr/>
          <p:nvPr/>
        </p:nvSpPr>
        <p:spPr bwMode="auto">
          <a:xfrm>
            <a:off x="5341938" y="4484652"/>
            <a:ext cx="3344861" cy="1225644"/>
          </a:xfrm>
          <a:prstGeom prst="wedgeRectCallout">
            <a:avLst>
              <a:gd name="adj1" fmla="val -80247"/>
              <a:gd name="adj2" fmla="val -7150"/>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p:nvPr/>
        </p:nvSpPr>
        <p:spPr>
          <a:xfrm>
            <a:off x="2537621" y="2665687"/>
            <a:ext cx="6310544" cy="1200329"/>
          </a:xfrm>
          <a:prstGeom prst="rect">
            <a:avLst/>
          </a:prstGeom>
        </p:spPr>
        <p:txBody>
          <a:bodyPr wrap="square">
            <a:spAutoFit/>
          </a:bodyPr>
          <a:lstStyle/>
          <a:p>
            <a:r>
              <a:rPr lang="pt-BR" sz="2400" dirty="0" smtClean="0">
                <a:latin typeface="Tahoma" panose="020B0604030504040204" pitchFamily="34" charset="0"/>
                <a:ea typeface="Tahoma" panose="020B0604030504040204" pitchFamily="34" charset="0"/>
                <a:cs typeface="Tahoma" panose="020B0604030504040204" pitchFamily="34" charset="0"/>
              </a:rPr>
              <a:t>(1)  NO</a:t>
            </a:r>
            <a:r>
              <a:rPr lang="pt-BR" sz="2400" baseline="-25000" dirty="0" smtClean="0">
                <a:latin typeface="Tahoma" panose="020B0604030504040204" pitchFamily="34" charset="0"/>
                <a:ea typeface="Tahoma" panose="020B0604030504040204" pitchFamily="34" charset="0"/>
                <a:cs typeface="Tahoma" panose="020B0604030504040204" pitchFamily="34" charset="0"/>
              </a:rPr>
              <a:t>2</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 </a:t>
            </a:r>
            <a:r>
              <a:rPr lang="pt-BR" sz="2400" dirty="0" smtClean="0">
                <a:latin typeface="Tahoma" panose="020B0604030504040204" pitchFamily="34" charset="0"/>
                <a:ea typeface="Tahoma" panose="020B0604030504040204" pitchFamily="34" charset="0"/>
                <a:cs typeface="Tahoma" panose="020B0604030504040204" pitchFamily="34" charset="0"/>
              </a:rPr>
              <a:t>h</a:t>
            </a:r>
            <a:r>
              <a:rPr lang="pt-BR"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Symbol" panose="05050102010706020507" pitchFamily="18" charset="2"/>
              </a:rPr>
              <a:t>l</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&lt; 420 nm) → </a:t>
            </a:r>
            <a:r>
              <a:rPr lang="pt-BR" sz="2400" dirty="0" smtClean="0">
                <a:latin typeface="Tahoma" panose="020B0604030504040204" pitchFamily="34" charset="0"/>
                <a:ea typeface="Tahoma" panose="020B0604030504040204" pitchFamily="34" charset="0"/>
                <a:cs typeface="Tahoma" panose="020B0604030504040204" pitchFamily="34" charset="0"/>
              </a:rPr>
              <a:t>O(</a:t>
            </a:r>
            <a:r>
              <a:rPr lang="pt-BR" sz="2400" baseline="30000" dirty="0" smtClean="0">
                <a:latin typeface="Tahoma" panose="020B0604030504040204" pitchFamily="34" charset="0"/>
                <a:ea typeface="Tahoma" panose="020B0604030504040204" pitchFamily="34" charset="0"/>
                <a:cs typeface="Tahoma" panose="020B0604030504040204" pitchFamily="34" charset="0"/>
              </a:rPr>
              <a:t>3</a:t>
            </a:r>
            <a:r>
              <a:rPr lang="pt-BR" sz="2400" dirty="0" smtClean="0">
                <a:latin typeface="Tahoma" panose="020B0604030504040204" pitchFamily="34" charset="0"/>
                <a:ea typeface="Tahoma" panose="020B0604030504040204" pitchFamily="34" charset="0"/>
                <a:cs typeface="Tahoma" panose="020B0604030504040204" pitchFamily="34" charset="0"/>
              </a:rPr>
              <a:t>P)+ NO</a:t>
            </a:r>
            <a:endParaRPr lang="pt-BR" sz="2400" dirty="0">
              <a:latin typeface="Tahoma" panose="020B0604030504040204" pitchFamily="34" charset="0"/>
              <a:ea typeface="Tahoma" panose="020B0604030504040204" pitchFamily="34" charset="0"/>
              <a:cs typeface="Tahoma" panose="020B0604030504040204" pitchFamily="34" charset="0"/>
            </a:endParaRPr>
          </a:p>
          <a:p>
            <a:r>
              <a:rPr lang="pt-BR" sz="2400" dirty="0" smtClean="0">
                <a:latin typeface="Tahoma" panose="020B0604030504040204" pitchFamily="34" charset="0"/>
                <a:ea typeface="Tahoma" panose="020B0604030504040204" pitchFamily="34" charset="0"/>
                <a:cs typeface="Tahoma" panose="020B0604030504040204" pitchFamily="34" charset="0"/>
              </a:rPr>
              <a:t>(2)  O(</a:t>
            </a:r>
            <a:r>
              <a:rPr lang="pt-BR" sz="2400" baseline="30000" dirty="0" smtClean="0">
                <a:latin typeface="Tahoma" panose="020B0604030504040204" pitchFamily="34" charset="0"/>
                <a:ea typeface="Tahoma" panose="020B0604030504040204" pitchFamily="34" charset="0"/>
                <a:cs typeface="Tahoma" panose="020B0604030504040204" pitchFamily="34" charset="0"/>
              </a:rPr>
              <a:t>3</a:t>
            </a:r>
            <a:r>
              <a:rPr lang="pt-BR" sz="2400" dirty="0" smtClean="0">
                <a:latin typeface="Tahoma" panose="020B0604030504040204" pitchFamily="34" charset="0"/>
                <a:ea typeface="Tahoma" panose="020B0604030504040204" pitchFamily="34" charset="0"/>
                <a:cs typeface="Tahoma" panose="020B0604030504040204" pitchFamily="34" charset="0"/>
              </a:rPr>
              <a:t>P) </a:t>
            </a:r>
            <a:r>
              <a:rPr lang="pt-BR" sz="2400" dirty="0">
                <a:latin typeface="Tahoma" panose="020B0604030504040204" pitchFamily="34" charset="0"/>
                <a:ea typeface="Tahoma" panose="020B0604030504040204" pitchFamily="34" charset="0"/>
                <a:cs typeface="Tahoma" panose="020B0604030504040204" pitchFamily="34" charset="0"/>
              </a:rPr>
              <a:t>+ O</a:t>
            </a:r>
            <a:r>
              <a:rPr lang="pt-BR" sz="2400" baseline="-25000" dirty="0">
                <a:latin typeface="Tahoma" panose="020B0604030504040204" pitchFamily="34" charset="0"/>
                <a:ea typeface="Tahoma" panose="020B0604030504040204" pitchFamily="34" charset="0"/>
                <a:cs typeface="Tahoma" panose="020B0604030504040204" pitchFamily="34" charset="0"/>
              </a:rPr>
              <a:t>2</a:t>
            </a:r>
            <a:r>
              <a:rPr lang="pt-BR" sz="2400" dirty="0">
                <a:latin typeface="Tahoma" panose="020B0604030504040204" pitchFamily="34" charset="0"/>
                <a:ea typeface="Tahoma" panose="020B0604030504040204" pitchFamily="34" charset="0"/>
                <a:cs typeface="Tahoma" panose="020B0604030504040204" pitchFamily="34" charset="0"/>
              </a:rPr>
              <a:t> + M → O</a:t>
            </a:r>
            <a:r>
              <a:rPr lang="pt-BR" sz="2400" baseline="-25000" dirty="0">
                <a:latin typeface="Tahoma" panose="020B0604030504040204" pitchFamily="34" charset="0"/>
                <a:ea typeface="Tahoma" panose="020B0604030504040204" pitchFamily="34" charset="0"/>
                <a:cs typeface="Tahoma" panose="020B0604030504040204" pitchFamily="34" charset="0"/>
              </a:rPr>
              <a:t>3</a:t>
            </a:r>
            <a:r>
              <a:rPr lang="pt-BR" sz="2400" dirty="0">
                <a:latin typeface="Tahoma" panose="020B0604030504040204" pitchFamily="34" charset="0"/>
                <a:ea typeface="Tahoma" panose="020B0604030504040204" pitchFamily="34" charset="0"/>
                <a:cs typeface="Tahoma" panose="020B0604030504040204" pitchFamily="34" charset="0"/>
              </a:rPr>
              <a:t> + </a:t>
            </a:r>
            <a:r>
              <a:rPr lang="pt-BR" sz="2400" dirty="0" smtClean="0">
                <a:latin typeface="Tahoma" panose="020B0604030504040204" pitchFamily="34" charset="0"/>
                <a:ea typeface="Tahoma" panose="020B0604030504040204" pitchFamily="34" charset="0"/>
                <a:cs typeface="Tahoma" panose="020B0604030504040204" pitchFamily="34" charset="0"/>
              </a:rPr>
              <a:t>M</a:t>
            </a:r>
          </a:p>
          <a:p>
            <a:r>
              <a:rPr lang="en-US" sz="2400" dirty="0" smtClean="0">
                <a:latin typeface="Tahoma" panose="020B0604030504040204" pitchFamily="34" charset="0"/>
                <a:ea typeface="Tahoma" panose="020B0604030504040204" pitchFamily="34" charset="0"/>
                <a:cs typeface="Tahoma" panose="020B0604030504040204" pitchFamily="34" charset="0"/>
              </a:rPr>
              <a:t>(3)  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rPr>
              <a:t> + NO → O</a:t>
            </a:r>
            <a:r>
              <a:rPr lang="en-US" sz="2400" baseline="-25000" dirty="0">
                <a:latin typeface="Tahoma" panose="020B0604030504040204" pitchFamily="34" charset="0"/>
                <a:ea typeface="Tahoma" panose="020B0604030504040204" pitchFamily="34" charset="0"/>
                <a:cs typeface="Tahoma" panose="020B0604030504040204" pitchFamily="34" charset="0"/>
              </a:rPr>
              <a:t>2 </a:t>
            </a:r>
            <a:r>
              <a:rPr lang="en-US" sz="2400" dirty="0">
                <a:latin typeface="Tahoma" panose="020B0604030504040204" pitchFamily="34" charset="0"/>
                <a:ea typeface="Tahoma" panose="020B0604030504040204" pitchFamily="34" charset="0"/>
                <a:cs typeface="Tahoma" panose="020B0604030504040204" pitchFamily="34" charset="0"/>
              </a:rPr>
              <a:t>+ NO</a:t>
            </a:r>
            <a:r>
              <a:rPr lang="en-US" sz="2400" baseline="-25000" dirty="0">
                <a:latin typeface="Tahoma" panose="020B0604030504040204" pitchFamily="34" charset="0"/>
                <a:ea typeface="Tahoma" panose="020B0604030504040204" pitchFamily="34" charset="0"/>
                <a:cs typeface="Tahoma" panose="020B0604030504040204" pitchFamily="34" charset="0"/>
              </a:rPr>
              <a:t>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743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9"/>
          <p:cNvCxnSpPr/>
          <p:nvPr/>
        </p:nvCxnSpPr>
        <p:spPr>
          <a:xfrm>
            <a:off x="477838" y="70961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Importance of Ozone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38" name="Text Box 13"/>
          <p:cNvSpPr txBox="1">
            <a:spLocks noChangeArrowheads="1"/>
          </p:cNvSpPr>
          <p:nvPr/>
        </p:nvSpPr>
        <p:spPr bwMode="auto">
          <a:xfrm>
            <a:off x="183071" y="882140"/>
            <a:ext cx="83010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it-IT" altLang="en-US" sz="2600" dirty="0" smtClean="0">
                <a:solidFill>
                  <a:srgbClr val="FF0000"/>
                </a:solidFill>
                <a:latin typeface="Tahoma" panose="020B0604030504040204" pitchFamily="34" charset="0"/>
              </a:rPr>
              <a:t>Plays a central role in atmospheric chemistry</a:t>
            </a:r>
            <a:endParaRPr lang="it-IT" altLang="en-US" sz="2600" baseline="30000" dirty="0" smtClean="0">
              <a:solidFill>
                <a:srgbClr val="FF0000"/>
              </a:solidFill>
              <a:latin typeface="Tahoma" panose="020B0604030504040204" pitchFamily="34" charset="0"/>
            </a:endParaRPr>
          </a:p>
        </p:txBody>
      </p:sp>
      <p:sp>
        <p:nvSpPr>
          <p:cNvPr id="39" name="Text Box 13"/>
          <p:cNvSpPr txBox="1">
            <a:spLocks noChangeArrowheads="1"/>
          </p:cNvSpPr>
          <p:nvPr/>
        </p:nvSpPr>
        <p:spPr bwMode="auto">
          <a:xfrm>
            <a:off x="677863" y="1561046"/>
            <a:ext cx="830103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it-IT" altLang="en-US" sz="2600" dirty="0" smtClean="0">
                <a:latin typeface="Tahoma" panose="020B0604030504040204" pitchFamily="34" charset="0"/>
              </a:rPr>
              <a:t>Highly reactive</a:t>
            </a:r>
          </a:p>
          <a:p>
            <a:pPr marL="342900" indent="-342900">
              <a:spcBef>
                <a:spcPct val="0"/>
              </a:spcBef>
            </a:pPr>
            <a:endParaRPr lang="it-IT" altLang="en-US" sz="1000" dirty="0" smtClean="0">
              <a:latin typeface="Tahoma" panose="020B0604030504040204" pitchFamily="34" charset="0"/>
            </a:endParaRPr>
          </a:p>
          <a:p>
            <a:pPr marL="342900" indent="-342900">
              <a:spcBef>
                <a:spcPct val="0"/>
              </a:spcBef>
            </a:pPr>
            <a:r>
              <a:rPr lang="it-IT" altLang="en-US" sz="2600" dirty="0" smtClean="0">
                <a:latin typeface="Tahoma" panose="020B0604030504040204" pitchFamily="34" charset="0"/>
              </a:rPr>
              <a:t>Highly toxic (health effects in humans)</a:t>
            </a:r>
          </a:p>
          <a:p>
            <a:pPr marL="342900" indent="-342900">
              <a:spcBef>
                <a:spcPct val="0"/>
              </a:spcBef>
            </a:pPr>
            <a:endParaRPr lang="it-IT" altLang="en-US" sz="1000" dirty="0" smtClean="0">
              <a:latin typeface="Tahoma" panose="020B0604030504040204" pitchFamily="34" charset="0"/>
            </a:endParaRPr>
          </a:p>
          <a:p>
            <a:pPr marL="342900" indent="-342900">
              <a:spcBef>
                <a:spcPct val="0"/>
              </a:spcBef>
            </a:pPr>
            <a:r>
              <a:rPr lang="it-IT" altLang="en-US" sz="2600" dirty="0" smtClean="0">
                <a:latin typeface="Tahoma" panose="020B0604030504040204" pitchFamily="34" charset="0"/>
              </a:rPr>
              <a:t>Crop degradation (economic losses in agriculture)</a:t>
            </a:r>
          </a:p>
          <a:p>
            <a:pPr marL="342900" indent="-342900">
              <a:spcBef>
                <a:spcPct val="0"/>
              </a:spcBef>
            </a:pPr>
            <a:endParaRPr lang="it-IT" altLang="en-US" sz="1000" dirty="0" smtClean="0">
              <a:latin typeface="Tahoma" panose="020B0604030504040204" pitchFamily="34" charset="0"/>
            </a:endParaRPr>
          </a:p>
          <a:p>
            <a:pPr marL="342900" indent="-342900">
              <a:spcBef>
                <a:spcPct val="0"/>
              </a:spcBef>
            </a:pPr>
            <a:r>
              <a:rPr lang="it-IT" altLang="en-US" sz="2600" dirty="0" smtClean="0">
                <a:latin typeface="Tahoma" panose="020B0604030504040204" pitchFamily="34" charset="0"/>
              </a:rPr>
              <a:t>Absorbs IR:</a:t>
            </a:r>
          </a:p>
          <a:p>
            <a:pPr marL="1085850" lvl="1" indent="-342900">
              <a:spcBef>
                <a:spcPct val="0"/>
              </a:spcBef>
            </a:pPr>
            <a:r>
              <a:rPr lang="it-IT" altLang="en-US" sz="2200" dirty="0" smtClean="0">
                <a:latin typeface="Tahoma" panose="020B0604030504040204" pitchFamily="34" charset="0"/>
              </a:rPr>
              <a:t>greenhouse potential</a:t>
            </a:r>
          </a:p>
          <a:p>
            <a:pPr marL="342900" indent="-342900">
              <a:spcBef>
                <a:spcPct val="0"/>
              </a:spcBef>
            </a:pPr>
            <a:r>
              <a:rPr lang="it-IT" altLang="en-US" sz="2600" dirty="0" smtClean="0">
                <a:latin typeface="Tahoma" panose="020B0604030504040204" pitchFamily="34" charset="0"/>
              </a:rPr>
              <a:t>Absorbs UV:</a:t>
            </a:r>
          </a:p>
          <a:p>
            <a:pPr marL="1085850" lvl="1" indent="-342900">
              <a:spcBef>
                <a:spcPct val="0"/>
              </a:spcBef>
            </a:pPr>
            <a:r>
              <a:rPr lang="it-IT" altLang="en-US" sz="2200" dirty="0" smtClean="0">
                <a:latin typeface="Tahoma" panose="020B0604030504040204" pitchFamily="34" charset="0"/>
              </a:rPr>
              <a:t>Shielding effect from shortwave UV (200-300 nm)</a:t>
            </a:r>
          </a:p>
          <a:p>
            <a:pPr marL="1085850" lvl="1" indent="-342900">
              <a:spcBef>
                <a:spcPct val="0"/>
              </a:spcBef>
            </a:pPr>
            <a:endParaRPr lang="it-IT" altLang="en-US" sz="1000" dirty="0" smtClean="0">
              <a:latin typeface="Tahoma" panose="020B0604030504040204" pitchFamily="34" charset="0"/>
            </a:endParaRPr>
          </a:p>
          <a:p>
            <a:pPr marL="1085850" lvl="1" indent="-342900">
              <a:spcBef>
                <a:spcPct val="0"/>
              </a:spcBef>
            </a:pPr>
            <a:r>
              <a:rPr lang="it-IT" altLang="en-US" sz="2200" dirty="0" smtClean="0">
                <a:latin typeface="Tahoma" panose="020B0604030504040204" pitchFamily="34" charset="0"/>
              </a:rPr>
              <a:t>Its pholysis produces O(</a:t>
            </a:r>
            <a:r>
              <a:rPr lang="it-IT" altLang="en-US" sz="2200" baseline="30000" dirty="0" smtClean="0">
                <a:latin typeface="Tahoma" panose="020B0604030504040204" pitchFamily="34" charset="0"/>
              </a:rPr>
              <a:t>1</a:t>
            </a:r>
            <a:r>
              <a:rPr lang="it-IT" altLang="en-US" sz="2200" dirty="0" smtClean="0">
                <a:latin typeface="Tahoma" panose="020B0604030504040204" pitchFamily="34" charset="0"/>
              </a:rPr>
              <a:t>D) which then yields OH</a:t>
            </a:r>
          </a:p>
          <a:p>
            <a:pPr marL="1485900" lvl="2" indent="-342900">
              <a:spcBef>
                <a:spcPct val="0"/>
              </a:spcBef>
            </a:pPr>
            <a:r>
              <a:rPr lang="it-IT" altLang="en-US" sz="1800" dirty="0">
                <a:latin typeface="Tahoma" panose="020B0604030504040204" pitchFamily="34" charset="0"/>
              </a:rPr>
              <a:t>OH is the most important tropospheric oxidant</a:t>
            </a:r>
          </a:p>
          <a:p>
            <a:pPr lvl="2" indent="0">
              <a:spcBef>
                <a:spcPct val="0"/>
              </a:spcBef>
              <a:buNone/>
            </a:pPr>
            <a:endParaRPr lang="it-IT" altLang="en-US" sz="1000" dirty="0" smtClean="0">
              <a:latin typeface="Tahoma" panose="020B0604030504040204" pitchFamily="34" charset="0"/>
            </a:endParaRPr>
          </a:p>
          <a:p>
            <a:pPr marL="1085850" lvl="1" indent="-342900">
              <a:spcBef>
                <a:spcPct val="0"/>
              </a:spcBef>
            </a:pPr>
            <a:r>
              <a:rPr lang="it-IT" altLang="en-US" sz="2400" dirty="0" smtClean="0">
                <a:latin typeface="Tahoma" panose="020B0604030504040204" pitchFamily="34" charset="0"/>
              </a:rPr>
              <a:t>Photolysis to O(</a:t>
            </a:r>
            <a:r>
              <a:rPr lang="it-IT" altLang="en-US" sz="2400" baseline="30000" dirty="0" smtClean="0">
                <a:latin typeface="Tahoma" panose="020B0604030504040204" pitchFamily="34" charset="0"/>
              </a:rPr>
              <a:t>3</a:t>
            </a:r>
            <a:r>
              <a:rPr lang="it-IT" altLang="en-US" sz="2400" dirty="0" smtClean="0">
                <a:latin typeface="Tahoma" panose="020B0604030504040204" pitchFamily="34" charset="0"/>
              </a:rPr>
              <a:t>P) regenerates O</a:t>
            </a:r>
            <a:r>
              <a:rPr lang="it-IT" altLang="en-US" sz="2400" baseline="-25000" dirty="0" smtClean="0">
                <a:latin typeface="Tahoma" panose="020B0604030504040204" pitchFamily="34" charset="0"/>
              </a:rPr>
              <a:t>3</a:t>
            </a:r>
            <a:r>
              <a:rPr lang="it-IT" altLang="en-US" sz="2400" dirty="0" smtClean="0">
                <a:latin typeface="Tahoma" panose="020B0604030504040204" pitchFamily="34" charset="0"/>
              </a:rPr>
              <a:t> -&gt; it is  not relevant</a:t>
            </a:r>
            <a:endParaRPr lang="it-IT" altLang="en-US" sz="2200" dirty="0" smtClean="0">
              <a:latin typeface="Tahoma" panose="020B0604030504040204" pitchFamily="34" charset="0"/>
            </a:endParaRPr>
          </a:p>
          <a:p>
            <a:pPr marL="1485900" lvl="2" indent="-342900">
              <a:spcBef>
                <a:spcPct val="0"/>
              </a:spcBef>
            </a:pPr>
            <a:endParaRPr lang="it-IT" altLang="en-US" sz="1800" dirty="0" smtClean="0">
              <a:latin typeface="Tahoma" panose="020B0604030504040204" pitchFamily="34" charset="0"/>
            </a:endParaRPr>
          </a:p>
        </p:txBody>
      </p:sp>
    </p:spTree>
    <p:extLst>
      <p:ext uri="{BB962C8B-B14F-4D97-AF65-F5344CB8AC3E}">
        <p14:creationId xmlns:p14="http://schemas.microsoft.com/office/powerpoint/2010/main" val="23737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27"/>
          <p:cNvSpPr>
            <a:spLocks noGrp="1" noChangeArrowheads="1"/>
          </p:cNvSpPr>
          <p:nvPr>
            <p:ph type="body" idx="1"/>
          </p:nvPr>
        </p:nvSpPr>
        <p:spPr>
          <a:xfrm>
            <a:off x="684213" y="873920"/>
            <a:ext cx="7772400" cy="1068387"/>
          </a:xfrm>
        </p:spPr>
        <p:txBody>
          <a:bodyPr/>
          <a:lstStyle/>
          <a:p>
            <a:pPr>
              <a:buFontTx/>
              <a:buNone/>
            </a:pPr>
            <a:r>
              <a:rPr lang="en-US" altLang="en-US" sz="2600" dirty="0">
                <a:latin typeface="Arial" panose="020B0604020202020204" pitchFamily="34" charset="0"/>
                <a:cs typeface="Arial" panose="020B0604020202020204" pitchFamily="34" charset="0"/>
              </a:rPr>
              <a:t>O</a:t>
            </a:r>
            <a:r>
              <a:rPr lang="en-US" altLang="en-US" sz="2600" baseline="-25000" dirty="0">
                <a:latin typeface="Arial" panose="020B0604020202020204" pitchFamily="34" charset="0"/>
                <a:cs typeface="Arial" panose="020B0604020202020204" pitchFamily="34" charset="0"/>
              </a:rPr>
              <a:t>3</a:t>
            </a:r>
            <a:r>
              <a:rPr lang="en-US" altLang="en-US" sz="2600" dirty="0">
                <a:latin typeface="Arial" panose="020B0604020202020204" pitchFamily="34" charset="0"/>
                <a:cs typeface="Arial" panose="020B0604020202020204" pitchFamily="34" charset="0"/>
              </a:rPr>
              <a:t>-NO-NO</a:t>
            </a:r>
            <a:r>
              <a:rPr lang="en-US" altLang="en-US" sz="2600" baseline="-25000" dirty="0">
                <a:latin typeface="Arial" panose="020B0604020202020204" pitchFamily="34" charset="0"/>
                <a:cs typeface="Arial" panose="020B0604020202020204" pitchFamily="34" charset="0"/>
              </a:rPr>
              <a:t>2</a:t>
            </a:r>
            <a:r>
              <a:rPr lang="en-US" altLang="en-US" sz="2600" dirty="0">
                <a:latin typeface="Arial" panose="020B0604020202020204" pitchFamily="34" charset="0"/>
                <a:cs typeface="Arial" panose="020B0604020202020204" pitchFamily="34" charset="0"/>
              </a:rPr>
              <a:t> photochemical steady state</a:t>
            </a:r>
          </a:p>
          <a:p>
            <a:r>
              <a:rPr lang="en-US" altLang="en-US" sz="2300" dirty="0">
                <a:latin typeface="Arial" panose="020B0604020202020204" pitchFamily="34" charset="0"/>
                <a:cs typeface="Arial" panose="020B0604020202020204" pitchFamily="34" charset="0"/>
              </a:rPr>
              <a:t>consider the </a:t>
            </a:r>
            <a:r>
              <a:rPr lang="en-US" altLang="en-US" sz="2300" dirty="0" smtClean="0">
                <a:latin typeface="Arial" panose="020B0604020202020204" pitchFamily="34" charset="0"/>
                <a:cs typeface="Arial" panose="020B0604020202020204" pitchFamily="34" charset="0"/>
              </a:rPr>
              <a:t>reactions </a:t>
            </a:r>
            <a:r>
              <a:rPr lang="en-US" altLang="en-US" sz="2300" dirty="0">
                <a:latin typeface="Arial" panose="020B0604020202020204" pitchFamily="34" charset="0"/>
                <a:cs typeface="Arial" panose="020B0604020202020204" pitchFamily="34" charset="0"/>
              </a:rPr>
              <a:t>just seen</a:t>
            </a:r>
          </a:p>
          <a:p>
            <a:pPr lvl="2"/>
            <a:endParaRPr lang="en-US" altLang="en-US" sz="2300" dirty="0">
              <a:latin typeface="Arial" panose="020B0604020202020204" pitchFamily="34" charset="0"/>
              <a:cs typeface="Arial" panose="020B0604020202020204" pitchFamily="34" charset="0"/>
            </a:endParaRPr>
          </a:p>
        </p:txBody>
      </p:sp>
      <p:sp>
        <p:nvSpPr>
          <p:cNvPr id="10248" name="Rectangle 1032"/>
          <p:cNvSpPr>
            <a:spLocks noChangeArrowheads="1"/>
          </p:cNvSpPr>
          <p:nvPr/>
        </p:nvSpPr>
        <p:spPr bwMode="auto">
          <a:xfrm>
            <a:off x="762000" y="2743200"/>
            <a:ext cx="7467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Rectangle 1034"/>
          <p:cNvSpPr>
            <a:spLocks noChangeArrowheads="1"/>
          </p:cNvSpPr>
          <p:nvPr/>
        </p:nvSpPr>
        <p:spPr bwMode="auto">
          <a:xfrm>
            <a:off x="629443" y="3276600"/>
            <a:ext cx="777081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300" dirty="0">
                <a:latin typeface="Arial" panose="020B0604020202020204" pitchFamily="34" charset="0"/>
                <a:cs typeface="Arial" panose="020B0604020202020204" pitchFamily="34" charset="0"/>
              </a:rPr>
              <a:t>ignoring other reactions, during daylight this forms a fast cycle in </a:t>
            </a:r>
            <a:r>
              <a:rPr lang="en-US" altLang="en-US" sz="2300" dirty="0" smtClean="0">
                <a:latin typeface="Arial" panose="020B0604020202020204" pitchFamily="34" charset="0"/>
                <a:cs typeface="Arial" panose="020B0604020202020204" pitchFamily="34" charset="0"/>
              </a:rPr>
              <a:t>steady-state for NO</a:t>
            </a:r>
            <a:r>
              <a:rPr lang="en-US" altLang="en-US" sz="2300" baseline="-25000" dirty="0" smtClean="0">
                <a:latin typeface="Arial" panose="020B0604020202020204" pitchFamily="34" charset="0"/>
                <a:cs typeface="Arial" panose="020B0604020202020204" pitchFamily="34" charset="0"/>
              </a:rPr>
              <a:t>2</a:t>
            </a:r>
            <a:endParaRPr lang="en-US" altLang="en-US" sz="2300" baseline="-25000" dirty="0">
              <a:latin typeface="Arial" panose="020B0604020202020204" pitchFamily="34" charset="0"/>
              <a:cs typeface="Arial" panose="020B0604020202020204" pitchFamily="34" charset="0"/>
            </a:endParaRPr>
          </a:p>
          <a:p>
            <a:pPr algn="ctr">
              <a:buFontTx/>
              <a:buNone/>
            </a:pPr>
            <a:r>
              <a:rPr lang="en-US" altLang="en-US" sz="2300" dirty="0">
                <a:latin typeface="Arial" panose="020B0604020202020204" pitchFamily="34" charset="0"/>
                <a:cs typeface="Arial" panose="020B0604020202020204" pitchFamily="34" charset="0"/>
              </a:rPr>
              <a:t>d[NO</a:t>
            </a:r>
            <a:r>
              <a:rPr lang="en-US" altLang="en-US" sz="2300" baseline="-25000" dirty="0">
                <a:latin typeface="Arial" panose="020B0604020202020204" pitchFamily="34" charset="0"/>
                <a:cs typeface="Arial" panose="020B0604020202020204" pitchFamily="34" charset="0"/>
              </a:rPr>
              <a:t>2</a:t>
            </a:r>
            <a:r>
              <a:rPr lang="en-US" altLang="en-US" sz="2300" dirty="0">
                <a:latin typeface="Arial" panose="020B0604020202020204" pitchFamily="34" charset="0"/>
                <a:cs typeface="Arial" panose="020B0604020202020204" pitchFamily="34" charset="0"/>
              </a:rPr>
              <a:t>]/</a:t>
            </a:r>
            <a:r>
              <a:rPr lang="en-US" altLang="en-US" sz="2300" dirty="0" err="1">
                <a:latin typeface="Arial" panose="020B0604020202020204" pitchFamily="34" charset="0"/>
                <a:cs typeface="Arial" panose="020B0604020202020204" pitchFamily="34" charset="0"/>
              </a:rPr>
              <a:t>dt</a:t>
            </a:r>
            <a:r>
              <a:rPr lang="en-US" altLang="en-US" sz="2300" dirty="0">
                <a:latin typeface="Arial" panose="020B0604020202020204" pitchFamily="34" charset="0"/>
                <a:cs typeface="Arial" panose="020B0604020202020204" pitchFamily="34" charset="0"/>
              </a:rPr>
              <a:t> = Prod - Loss = 0</a:t>
            </a:r>
          </a:p>
          <a:p>
            <a:pPr algn="ctr">
              <a:buFontTx/>
              <a:buNone/>
            </a:pPr>
            <a:r>
              <a:rPr lang="en-US" altLang="en-US" sz="2300" dirty="0" smtClean="0">
                <a:latin typeface="Arial" panose="020B0604020202020204" pitchFamily="34" charset="0"/>
                <a:cs typeface="Arial" panose="020B0604020202020204" pitchFamily="34" charset="0"/>
              </a:rPr>
              <a:t>k</a:t>
            </a:r>
            <a:r>
              <a:rPr lang="en-US" altLang="en-US" sz="2300" baseline="-25000" dirty="0" smtClean="0">
                <a:latin typeface="Arial" panose="020B0604020202020204" pitchFamily="34" charset="0"/>
                <a:cs typeface="Arial" panose="020B0604020202020204" pitchFamily="34" charset="0"/>
              </a:rPr>
              <a:t>3</a:t>
            </a:r>
            <a:r>
              <a:rPr lang="en-US" altLang="en-US" sz="2300" dirty="0" smtClean="0">
                <a:latin typeface="Arial" panose="020B0604020202020204" pitchFamily="34" charset="0"/>
                <a:cs typeface="Arial" panose="020B0604020202020204" pitchFamily="34" charset="0"/>
              </a:rPr>
              <a:t>[NO</a:t>
            </a:r>
            <a:r>
              <a:rPr lang="en-US" altLang="en-US" sz="2300" dirty="0">
                <a:latin typeface="Arial" panose="020B0604020202020204" pitchFamily="34" charset="0"/>
                <a:cs typeface="Arial" panose="020B0604020202020204" pitchFamily="34" charset="0"/>
              </a:rPr>
              <a:t>][O</a:t>
            </a:r>
            <a:r>
              <a:rPr lang="en-US" altLang="en-US" sz="2300" baseline="-25000" dirty="0">
                <a:latin typeface="Arial" panose="020B0604020202020204" pitchFamily="34" charset="0"/>
                <a:cs typeface="Arial" panose="020B0604020202020204" pitchFamily="34" charset="0"/>
              </a:rPr>
              <a:t>3</a:t>
            </a:r>
            <a:r>
              <a:rPr lang="en-US" altLang="en-US" sz="2300" dirty="0">
                <a:latin typeface="Arial" panose="020B0604020202020204" pitchFamily="34" charset="0"/>
                <a:cs typeface="Arial" panose="020B0604020202020204" pitchFamily="34" charset="0"/>
              </a:rPr>
              <a:t>] = </a:t>
            </a:r>
            <a:r>
              <a:rPr lang="en-US" altLang="en-US" sz="2300" dirty="0" smtClean="0">
                <a:latin typeface="Arial" panose="020B0604020202020204" pitchFamily="34" charset="0"/>
                <a:cs typeface="Arial" panose="020B0604020202020204" pitchFamily="34" charset="0"/>
              </a:rPr>
              <a:t>j</a:t>
            </a:r>
            <a:r>
              <a:rPr lang="en-US" altLang="en-US" sz="2300" baseline="-25000" dirty="0" smtClean="0">
                <a:latin typeface="Arial" panose="020B0604020202020204" pitchFamily="34" charset="0"/>
                <a:cs typeface="Arial" panose="020B0604020202020204" pitchFamily="34" charset="0"/>
              </a:rPr>
              <a:t>1</a:t>
            </a:r>
            <a:r>
              <a:rPr lang="en-US" altLang="en-US" sz="2300" dirty="0" smtClean="0">
                <a:latin typeface="Arial" panose="020B0604020202020204" pitchFamily="34" charset="0"/>
                <a:cs typeface="Arial" panose="020B0604020202020204" pitchFamily="34" charset="0"/>
              </a:rPr>
              <a:t>[NO</a:t>
            </a:r>
            <a:r>
              <a:rPr lang="en-US" altLang="en-US" sz="2300" baseline="-25000" dirty="0" smtClean="0">
                <a:latin typeface="Arial" panose="020B0604020202020204" pitchFamily="34" charset="0"/>
                <a:cs typeface="Arial" panose="020B0604020202020204" pitchFamily="34" charset="0"/>
              </a:rPr>
              <a:t>2</a:t>
            </a:r>
            <a:r>
              <a:rPr lang="en-US" altLang="en-US" sz="2300" dirty="0">
                <a:latin typeface="Arial" panose="020B0604020202020204" pitchFamily="34" charset="0"/>
                <a:cs typeface="Arial" panose="020B0604020202020204" pitchFamily="34" charset="0"/>
              </a:rPr>
              <a:t>]</a:t>
            </a:r>
          </a:p>
          <a:p>
            <a:pPr algn="ctr">
              <a:buFontTx/>
              <a:buNone/>
            </a:pPr>
            <a:r>
              <a:rPr lang="en-US" altLang="en-US" sz="2300" dirty="0">
                <a:latin typeface="Arial" panose="020B0604020202020204" pitchFamily="34" charset="0"/>
                <a:cs typeface="Arial" panose="020B0604020202020204" pitchFamily="34" charset="0"/>
              </a:rPr>
              <a:t>[NO]/[NO</a:t>
            </a:r>
            <a:r>
              <a:rPr lang="en-US" altLang="en-US" sz="2300" baseline="-25000" dirty="0">
                <a:latin typeface="Arial" panose="020B0604020202020204" pitchFamily="34" charset="0"/>
                <a:cs typeface="Arial" panose="020B0604020202020204" pitchFamily="34" charset="0"/>
              </a:rPr>
              <a:t>2</a:t>
            </a:r>
            <a:r>
              <a:rPr lang="en-US" altLang="en-US" sz="2300" dirty="0">
                <a:latin typeface="Arial" panose="020B0604020202020204" pitchFamily="34" charset="0"/>
                <a:cs typeface="Arial" panose="020B0604020202020204" pitchFamily="34" charset="0"/>
              </a:rPr>
              <a:t>] = </a:t>
            </a:r>
            <a:r>
              <a:rPr lang="en-US" altLang="en-US" sz="2300" dirty="0" smtClean="0">
                <a:latin typeface="Arial" panose="020B0604020202020204" pitchFamily="34" charset="0"/>
                <a:cs typeface="Arial" panose="020B0604020202020204" pitchFamily="34" charset="0"/>
              </a:rPr>
              <a:t>j</a:t>
            </a:r>
            <a:r>
              <a:rPr lang="en-US" altLang="en-US" sz="2300" baseline="-25000" dirty="0" smtClean="0">
                <a:latin typeface="Arial" panose="020B0604020202020204" pitchFamily="34" charset="0"/>
                <a:cs typeface="Arial" panose="020B0604020202020204" pitchFamily="34" charset="0"/>
              </a:rPr>
              <a:t>1</a:t>
            </a:r>
            <a:r>
              <a:rPr lang="en-US" altLang="en-US" sz="2300" dirty="0" smtClean="0">
                <a:latin typeface="Arial" panose="020B0604020202020204" pitchFamily="34" charset="0"/>
                <a:cs typeface="Arial" panose="020B0604020202020204" pitchFamily="34" charset="0"/>
              </a:rPr>
              <a:t>/k</a:t>
            </a:r>
            <a:r>
              <a:rPr lang="en-US" altLang="en-US" sz="2300" baseline="-25000" dirty="0" smtClean="0">
                <a:latin typeface="Arial" panose="020B0604020202020204" pitchFamily="34" charset="0"/>
                <a:cs typeface="Arial" panose="020B0604020202020204" pitchFamily="34" charset="0"/>
              </a:rPr>
              <a:t>3</a:t>
            </a:r>
            <a:r>
              <a:rPr lang="en-US" altLang="en-US" sz="2300" dirty="0" smtClean="0">
                <a:latin typeface="Arial" panose="020B0604020202020204" pitchFamily="34" charset="0"/>
                <a:cs typeface="Arial" panose="020B0604020202020204" pitchFamily="34" charset="0"/>
              </a:rPr>
              <a:t>[O</a:t>
            </a:r>
            <a:r>
              <a:rPr lang="en-US" altLang="en-US" sz="2300" baseline="-25000" dirty="0" smtClean="0">
                <a:latin typeface="Arial" panose="020B0604020202020204" pitchFamily="34" charset="0"/>
                <a:cs typeface="Arial" panose="020B0604020202020204" pitchFamily="34" charset="0"/>
              </a:rPr>
              <a:t>3</a:t>
            </a:r>
            <a:r>
              <a:rPr lang="en-US" altLang="en-US" sz="2300" dirty="0">
                <a:latin typeface="Arial" panose="020B0604020202020204" pitchFamily="34" charset="0"/>
                <a:cs typeface="Arial" panose="020B0604020202020204" pitchFamily="34" charset="0"/>
              </a:rPr>
              <a:t>]</a:t>
            </a:r>
          </a:p>
          <a:p>
            <a:endParaRPr lang="en-US" altLang="en-US" sz="2300" dirty="0" smtClean="0">
              <a:latin typeface="Arial" panose="020B0604020202020204" pitchFamily="34" charset="0"/>
              <a:cs typeface="Arial" panose="020B0604020202020204" pitchFamily="34" charset="0"/>
            </a:endParaRPr>
          </a:p>
          <a:p>
            <a:r>
              <a:rPr lang="en-US" altLang="en-US" sz="2300" dirty="0" smtClean="0">
                <a:latin typeface="Arial" panose="020B0604020202020204" pitchFamily="34" charset="0"/>
                <a:cs typeface="Arial" panose="020B0604020202020204" pitchFamily="34" charset="0"/>
              </a:rPr>
              <a:t>partitioning </a:t>
            </a:r>
            <a:r>
              <a:rPr lang="en-US" altLang="en-US" sz="2300" dirty="0">
                <a:latin typeface="Arial" panose="020B0604020202020204" pitchFamily="34" charset="0"/>
                <a:cs typeface="Arial" panose="020B0604020202020204" pitchFamily="34" charset="0"/>
              </a:rPr>
              <a:t>of NO</a:t>
            </a:r>
            <a:r>
              <a:rPr lang="en-US" altLang="en-US" sz="2300" baseline="-25000" dirty="0">
                <a:latin typeface="Arial" panose="020B0604020202020204" pitchFamily="34" charset="0"/>
                <a:cs typeface="Arial" panose="020B0604020202020204" pitchFamily="34" charset="0"/>
              </a:rPr>
              <a:t>x</a:t>
            </a:r>
            <a:r>
              <a:rPr lang="en-US" altLang="en-US" sz="2300" dirty="0">
                <a:latin typeface="Arial" panose="020B0604020202020204" pitchFamily="34" charset="0"/>
                <a:cs typeface="Arial" panose="020B0604020202020204" pitchFamily="34" charset="0"/>
              </a:rPr>
              <a:t> between NO and NO</a:t>
            </a:r>
            <a:r>
              <a:rPr lang="en-US" altLang="en-US" sz="2300" baseline="-25000" dirty="0">
                <a:latin typeface="Arial" panose="020B0604020202020204" pitchFamily="34" charset="0"/>
                <a:cs typeface="Arial" panose="020B0604020202020204" pitchFamily="34" charset="0"/>
              </a:rPr>
              <a:t>2</a:t>
            </a:r>
            <a:r>
              <a:rPr lang="en-US" altLang="en-US" sz="2300" dirty="0">
                <a:latin typeface="Arial" panose="020B0604020202020204" pitchFamily="34" charset="0"/>
                <a:cs typeface="Arial" panose="020B0604020202020204" pitchFamily="34" charset="0"/>
              </a:rPr>
              <a:t> has important implications for </a:t>
            </a:r>
            <a:r>
              <a:rPr lang="en-US" altLang="en-US" sz="2300" dirty="0" smtClean="0">
                <a:latin typeface="Arial" panose="020B0604020202020204" pitchFamily="34" charset="0"/>
                <a:cs typeface="Arial" panose="020B0604020202020204" pitchFamily="34" charset="0"/>
              </a:rPr>
              <a:t>[O3] in the troposphere</a:t>
            </a:r>
            <a:endParaRPr lang="en-US" altLang="en-US" sz="2300" dirty="0">
              <a:latin typeface="Arial" panose="020B0604020202020204" pitchFamily="34" charset="0"/>
              <a:cs typeface="Arial" panose="020B0604020202020204" pitchFamily="34" charset="0"/>
            </a:endParaRPr>
          </a:p>
        </p:txBody>
      </p:sp>
      <p:sp>
        <p:nvSpPr>
          <p:cNvPr id="10252" name="Rectangle 1036"/>
          <p:cNvSpPr>
            <a:spLocks noChangeArrowheads="1"/>
          </p:cNvSpPr>
          <p:nvPr/>
        </p:nvSpPr>
        <p:spPr bwMode="auto">
          <a:xfrm>
            <a:off x="684213" y="3733800"/>
            <a:ext cx="77692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2400"/>
          </a:p>
        </p:txBody>
      </p:sp>
      <p:sp>
        <p:nvSpPr>
          <p:cNvPr id="8" name="Rectangle 7"/>
          <p:cNvSpPr/>
          <p:nvPr/>
        </p:nvSpPr>
        <p:spPr>
          <a:xfrm>
            <a:off x="1115112" y="1907228"/>
            <a:ext cx="6907426" cy="1200329"/>
          </a:xfrm>
          <a:prstGeom prst="rect">
            <a:avLst/>
          </a:prstGeom>
        </p:spPr>
        <p:txBody>
          <a:bodyPr wrap="square">
            <a:spAutoFit/>
          </a:bodyPr>
          <a:lstStyle/>
          <a:p>
            <a:r>
              <a:rPr lang="pt-BR" sz="2400" dirty="0" smtClean="0">
                <a:latin typeface="Tahoma" panose="020B0604030504040204" pitchFamily="34" charset="0"/>
                <a:ea typeface="Tahoma" panose="020B0604030504040204" pitchFamily="34" charset="0"/>
                <a:cs typeface="Tahoma" panose="020B0604030504040204" pitchFamily="34" charset="0"/>
              </a:rPr>
              <a:t>NO</a:t>
            </a:r>
            <a:r>
              <a:rPr lang="pt-BR" sz="2400" baseline="-25000" dirty="0" smtClean="0">
                <a:latin typeface="Tahoma" panose="020B0604030504040204" pitchFamily="34" charset="0"/>
                <a:ea typeface="Tahoma" panose="020B0604030504040204" pitchFamily="34" charset="0"/>
                <a:cs typeface="Tahoma" panose="020B0604030504040204" pitchFamily="34" charset="0"/>
              </a:rPr>
              <a:t>2</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 </a:t>
            </a:r>
            <a:r>
              <a:rPr lang="pt-BR" sz="2400" dirty="0" smtClean="0">
                <a:latin typeface="Tahoma" panose="020B0604030504040204" pitchFamily="34" charset="0"/>
                <a:ea typeface="Tahoma" panose="020B0604030504040204" pitchFamily="34" charset="0"/>
                <a:cs typeface="Tahoma" panose="020B0604030504040204" pitchFamily="34" charset="0"/>
              </a:rPr>
              <a:t>h</a:t>
            </a:r>
            <a:r>
              <a:rPr lang="pt-BR"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Symbol" panose="05050102010706020507" pitchFamily="18" charset="2"/>
              </a:rPr>
              <a:t>l</a:t>
            </a:r>
            <a:r>
              <a:rPr lang="pt-BR" sz="2400" dirty="0" smtClean="0">
                <a:latin typeface="Tahoma" panose="020B0604030504040204" pitchFamily="34" charset="0"/>
                <a:ea typeface="Tahoma" panose="020B0604030504040204" pitchFamily="34" charset="0"/>
                <a:cs typeface="Tahoma" panose="020B0604030504040204" pitchFamily="34" charset="0"/>
              </a:rPr>
              <a:t> </a:t>
            </a:r>
            <a:r>
              <a:rPr lang="pt-BR" sz="2400" dirty="0">
                <a:latin typeface="Tahoma" panose="020B0604030504040204" pitchFamily="34" charset="0"/>
                <a:ea typeface="Tahoma" panose="020B0604030504040204" pitchFamily="34" charset="0"/>
                <a:cs typeface="Tahoma" panose="020B0604030504040204" pitchFamily="34" charset="0"/>
              </a:rPr>
              <a:t>&lt; 420 nm) → </a:t>
            </a:r>
            <a:r>
              <a:rPr lang="pt-BR" sz="2400" dirty="0" smtClean="0">
                <a:latin typeface="Tahoma" panose="020B0604030504040204" pitchFamily="34" charset="0"/>
                <a:ea typeface="Tahoma" panose="020B0604030504040204" pitchFamily="34" charset="0"/>
                <a:cs typeface="Tahoma" panose="020B0604030504040204" pitchFamily="34" charset="0"/>
              </a:rPr>
              <a:t>O(</a:t>
            </a:r>
            <a:r>
              <a:rPr lang="pt-BR" sz="2400" baseline="30000" dirty="0" smtClean="0">
                <a:latin typeface="Tahoma" panose="020B0604030504040204" pitchFamily="34" charset="0"/>
                <a:ea typeface="Tahoma" panose="020B0604030504040204" pitchFamily="34" charset="0"/>
                <a:cs typeface="Tahoma" panose="020B0604030504040204" pitchFamily="34" charset="0"/>
              </a:rPr>
              <a:t>3</a:t>
            </a:r>
            <a:r>
              <a:rPr lang="pt-BR" sz="2400" dirty="0" smtClean="0">
                <a:latin typeface="Tahoma" panose="020B0604030504040204" pitchFamily="34" charset="0"/>
                <a:ea typeface="Tahoma" panose="020B0604030504040204" pitchFamily="34" charset="0"/>
                <a:cs typeface="Tahoma" panose="020B0604030504040204" pitchFamily="34" charset="0"/>
              </a:rPr>
              <a:t>P)+ NO    j</a:t>
            </a:r>
            <a:r>
              <a:rPr lang="pt-BR" sz="2400" baseline="-25000" dirty="0" smtClean="0">
                <a:latin typeface="Tahoma" panose="020B0604030504040204" pitchFamily="34" charset="0"/>
                <a:ea typeface="Tahoma" panose="020B0604030504040204" pitchFamily="34" charset="0"/>
                <a:cs typeface="Tahoma" panose="020B0604030504040204" pitchFamily="34" charset="0"/>
              </a:rPr>
              <a:t>1</a:t>
            </a:r>
            <a:endParaRPr lang="pt-BR" sz="2400" baseline="-25000" dirty="0">
              <a:latin typeface="Tahoma" panose="020B0604030504040204" pitchFamily="34" charset="0"/>
              <a:ea typeface="Tahoma" panose="020B0604030504040204" pitchFamily="34" charset="0"/>
              <a:cs typeface="Tahoma" panose="020B0604030504040204" pitchFamily="34" charset="0"/>
            </a:endParaRPr>
          </a:p>
          <a:p>
            <a:r>
              <a:rPr lang="pt-BR" sz="2400" dirty="0" smtClean="0">
                <a:latin typeface="Tahoma" panose="020B0604030504040204" pitchFamily="34" charset="0"/>
                <a:ea typeface="Tahoma" panose="020B0604030504040204" pitchFamily="34" charset="0"/>
                <a:cs typeface="Tahoma" panose="020B0604030504040204" pitchFamily="34" charset="0"/>
              </a:rPr>
              <a:t>O(</a:t>
            </a:r>
            <a:r>
              <a:rPr lang="pt-BR" sz="2400" baseline="30000" dirty="0" smtClean="0">
                <a:latin typeface="Tahoma" panose="020B0604030504040204" pitchFamily="34" charset="0"/>
                <a:ea typeface="Tahoma" panose="020B0604030504040204" pitchFamily="34" charset="0"/>
                <a:cs typeface="Tahoma" panose="020B0604030504040204" pitchFamily="34" charset="0"/>
              </a:rPr>
              <a:t>3</a:t>
            </a:r>
            <a:r>
              <a:rPr lang="pt-BR" sz="2400" dirty="0" smtClean="0">
                <a:latin typeface="Tahoma" panose="020B0604030504040204" pitchFamily="34" charset="0"/>
                <a:ea typeface="Tahoma" panose="020B0604030504040204" pitchFamily="34" charset="0"/>
                <a:cs typeface="Tahoma" panose="020B0604030504040204" pitchFamily="34" charset="0"/>
              </a:rPr>
              <a:t>P) </a:t>
            </a:r>
            <a:r>
              <a:rPr lang="pt-BR" sz="2400" dirty="0">
                <a:latin typeface="Tahoma" panose="020B0604030504040204" pitchFamily="34" charset="0"/>
                <a:ea typeface="Tahoma" panose="020B0604030504040204" pitchFamily="34" charset="0"/>
                <a:cs typeface="Tahoma" panose="020B0604030504040204" pitchFamily="34" charset="0"/>
              </a:rPr>
              <a:t>+ O</a:t>
            </a:r>
            <a:r>
              <a:rPr lang="pt-BR" sz="2400" baseline="-25000" dirty="0">
                <a:latin typeface="Tahoma" panose="020B0604030504040204" pitchFamily="34" charset="0"/>
                <a:ea typeface="Tahoma" panose="020B0604030504040204" pitchFamily="34" charset="0"/>
                <a:cs typeface="Tahoma" panose="020B0604030504040204" pitchFamily="34" charset="0"/>
              </a:rPr>
              <a:t>2</a:t>
            </a:r>
            <a:r>
              <a:rPr lang="pt-BR" sz="2400" dirty="0">
                <a:latin typeface="Tahoma" panose="020B0604030504040204" pitchFamily="34" charset="0"/>
                <a:ea typeface="Tahoma" panose="020B0604030504040204" pitchFamily="34" charset="0"/>
                <a:cs typeface="Tahoma" panose="020B0604030504040204" pitchFamily="34" charset="0"/>
              </a:rPr>
              <a:t> + M → O</a:t>
            </a:r>
            <a:r>
              <a:rPr lang="pt-BR" sz="2400" baseline="-25000" dirty="0">
                <a:latin typeface="Tahoma" panose="020B0604030504040204" pitchFamily="34" charset="0"/>
                <a:ea typeface="Tahoma" panose="020B0604030504040204" pitchFamily="34" charset="0"/>
                <a:cs typeface="Tahoma" panose="020B0604030504040204" pitchFamily="34" charset="0"/>
              </a:rPr>
              <a:t>3</a:t>
            </a:r>
            <a:r>
              <a:rPr lang="pt-BR" sz="2400" dirty="0">
                <a:latin typeface="Tahoma" panose="020B0604030504040204" pitchFamily="34" charset="0"/>
                <a:ea typeface="Tahoma" panose="020B0604030504040204" pitchFamily="34" charset="0"/>
                <a:cs typeface="Tahoma" panose="020B0604030504040204" pitchFamily="34" charset="0"/>
              </a:rPr>
              <a:t> + </a:t>
            </a:r>
            <a:r>
              <a:rPr lang="pt-BR" sz="2400" dirty="0" smtClean="0">
                <a:latin typeface="Tahoma" panose="020B0604030504040204" pitchFamily="34" charset="0"/>
                <a:ea typeface="Tahoma" panose="020B0604030504040204" pitchFamily="34" charset="0"/>
                <a:cs typeface="Tahoma" panose="020B0604030504040204" pitchFamily="34" charset="0"/>
              </a:rPr>
              <a:t>M			k</a:t>
            </a:r>
            <a:r>
              <a:rPr lang="pt-BR" sz="2400" baseline="-25000" dirty="0" smtClean="0">
                <a:latin typeface="Tahoma" panose="020B0604030504040204" pitchFamily="34" charset="0"/>
                <a:ea typeface="Tahoma" panose="020B0604030504040204" pitchFamily="34" charset="0"/>
                <a:cs typeface="Tahoma" panose="020B0604030504040204" pitchFamily="34" charset="0"/>
              </a:rPr>
              <a:t>2</a:t>
            </a:r>
          </a:p>
          <a:p>
            <a:r>
              <a:rPr lang="en-US" sz="2400" dirty="0" smtClean="0">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rPr>
              <a:t> + NO → O</a:t>
            </a:r>
            <a:r>
              <a:rPr lang="en-US" sz="2400" baseline="-25000" dirty="0">
                <a:latin typeface="Tahoma" panose="020B0604030504040204" pitchFamily="34" charset="0"/>
                <a:ea typeface="Tahoma" panose="020B0604030504040204" pitchFamily="34" charset="0"/>
                <a:cs typeface="Tahoma" panose="020B0604030504040204" pitchFamily="34" charset="0"/>
              </a:rPr>
              <a:t>2 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2			</a:t>
            </a:r>
            <a:r>
              <a:rPr lang="en-US" sz="2400" dirty="0" smtClean="0">
                <a:latin typeface="Tahoma" panose="020B0604030504040204" pitchFamily="34" charset="0"/>
                <a:ea typeface="Tahoma" panose="020B0604030504040204" pitchFamily="34" charset="0"/>
                <a:cs typeface="Tahoma" panose="020B0604030504040204" pitchFamily="34" charset="0"/>
              </a:rPr>
              <a:t>k</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endParaRPr lang="en-US" sz="2400" baseline="-25000" dirty="0">
              <a:latin typeface="Tahoma" panose="020B0604030504040204" pitchFamily="34" charset="0"/>
              <a:ea typeface="Tahoma" panose="020B0604030504040204" pitchFamily="34" charset="0"/>
              <a:cs typeface="Tahoma" panose="020B0604030504040204" pitchFamily="34" charset="0"/>
            </a:endParaRPr>
          </a:p>
        </p:txBody>
      </p:sp>
      <p:cxnSp>
        <p:nvCxnSpPr>
          <p:cNvPr id="9"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production in the troposphere</a:t>
            </a:r>
            <a:endParaRPr lang="en-GB" altLang="en-US" sz="3500" baseline="-25000" dirty="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447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production in the troposphere</a:t>
            </a:r>
            <a:endParaRPr lang="en-GB" altLang="en-US" sz="3500" baseline="-25000" dirty="0">
              <a:solidFill>
                <a:srgbClr val="3333FF"/>
              </a:solidFill>
              <a:latin typeface="Tahoma" panose="020B0604030504040204" pitchFamily="34" charset="0"/>
              <a:cs typeface="Tahoma" panose="020B0604030504040204" pitchFamily="34" charset="0"/>
            </a:endParaRPr>
          </a:p>
        </p:txBody>
      </p:sp>
      <p:sp>
        <p:nvSpPr>
          <p:cNvPr id="9" name="Rectangle 2"/>
          <p:cNvSpPr txBox="1">
            <a:spLocks noChangeArrowheads="1"/>
          </p:cNvSpPr>
          <p:nvPr/>
        </p:nvSpPr>
        <p:spPr bwMode="auto">
          <a:xfrm>
            <a:off x="495993" y="1716473"/>
            <a:ext cx="8180488" cy="352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		DIRTY AIR:</a:t>
            </a:r>
          </a:p>
          <a:p>
            <a:pPr eaLnBrk="1" hangingPunct="1">
              <a:buFontTx/>
              <a:buNone/>
            </a:pPr>
            <a:endParaRPr lang="en-US" altLang="en-US" sz="1200" dirty="0" smtClean="0">
              <a:latin typeface="Tahoma" panose="020B0604030504040204" pitchFamily="34" charset="0"/>
              <a:ea typeface="Tahoma" panose="020B0604030504040204" pitchFamily="34" charset="0"/>
              <a:cs typeface="Tahoma" panose="020B0604030504040204" pitchFamily="34" charset="0"/>
            </a:endParaRPr>
          </a:p>
          <a:p>
            <a:pPr eaLnBrk="1" hangingPunct="1">
              <a:buFontTx/>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 (1)  OH  +  CO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H  +  CO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p>
          <a:p>
            <a:pPr eaLnBrk="1" hangingPunct="1">
              <a:buFontTx/>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 (2)   H  +  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HO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a:t>
            </a:r>
          </a:p>
          <a:p>
            <a:pPr eaLnBrk="1" hangingPunct="1">
              <a:buFontTx/>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 (3)   HO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NO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OH</a:t>
            </a:r>
          </a:p>
          <a:p>
            <a:pPr eaLnBrk="1" hangingPunct="1">
              <a:buFontTx/>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 (4)   NO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  +  O</a:t>
            </a:r>
            <a:r>
              <a:rPr lang="pt-BR" sz="2400" dirty="0">
                <a:latin typeface="Tahoma" panose="020B0604030504040204" pitchFamily="34" charset="0"/>
                <a:ea typeface="Tahoma" panose="020B0604030504040204" pitchFamily="34" charset="0"/>
                <a:cs typeface="Tahoma" panose="020B0604030504040204" pitchFamily="34" charset="0"/>
              </a:rPr>
              <a:t>(</a:t>
            </a:r>
            <a:r>
              <a:rPr lang="pt-BR" sz="2400" baseline="30000" dirty="0">
                <a:latin typeface="Tahoma" panose="020B0604030504040204" pitchFamily="34" charset="0"/>
                <a:ea typeface="Tahoma" panose="020B0604030504040204" pitchFamily="34" charset="0"/>
                <a:cs typeface="Tahoma" panose="020B0604030504040204" pitchFamily="34" charset="0"/>
              </a:rPr>
              <a:t>3</a:t>
            </a:r>
            <a:r>
              <a:rPr lang="pt-BR" sz="2400" dirty="0">
                <a:latin typeface="Tahoma" panose="020B0604030504040204" pitchFamily="34" charset="0"/>
                <a:ea typeface="Tahoma" panose="020B0604030504040204" pitchFamily="34" charset="0"/>
                <a:cs typeface="Tahoma" panose="020B0604030504040204" pitchFamily="34" charset="0"/>
              </a:rPr>
              <a:t>P)</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 (5)   O</a:t>
            </a:r>
            <a:r>
              <a:rPr lang="pt-BR" sz="2400" dirty="0">
                <a:latin typeface="Tahoma" panose="020B0604030504040204" pitchFamily="34" charset="0"/>
                <a:ea typeface="Tahoma" panose="020B0604030504040204" pitchFamily="34" charset="0"/>
                <a:cs typeface="Tahoma" panose="020B0604030504040204" pitchFamily="34" charset="0"/>
              </a:rPr>
              <a:t>(</a:t>
            </a:r>
            <a:r>
              <a:rPr lang="pt-BR" sz="2400" baseline="30000" dirty="0">
                <a:latin typeface="Tahoma" panose="020B0604030504040204" pitchFamily="34" charset="0"/>
                <a:ea typeface="Tahoma" panose="020B0604030504040204" pitchFamily="34" charset="0"/>
                <a:cs typeface="Tahoma" panose="020B0604030504040204" pitchFamily="34" charset="0"/>
              </a:rPr>
              <a:t>3</a:t>
            </a:r>
            <a:r>
              <a:rPr lang="pt-BR" sz="2400" dirty="0">
                <a:latin typeface="Tahoma" panose="020B0604030504040204" pitchFamily="34" charset="0"/>
                <a:ea typeface="Tahoma" panose="020B0604030504040204" pitchFamily="34" charset="0"/>
                <a:cs typeface="Tahoma" panose="020B0604030504040204" pitchFamily="34" charset="0"/>
              </a:rPr>
              <a:t>P</a:t>
            </a:r>
            <a:r>
              <a:rPr lang="pt-BR" sz="2400" dirty="0" smtClean="0">
                <a:latin typeface="Tahoma" panose="020B0604030504040204" pitchFamily="34" charset="0"/>
                <a:ea typeface="Tahoma" panose="020B0604030504040204" pitchFamily="34" charset="0"/>
                <a:cs typeface="Tahoma" panose="020B0604030504040204" pitchFamily="34" charset="0"/>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  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M </a:t>
            </a:r>
          </a:p>
          <a:p>
            <a:pPr eaLnBrk="1" hangingPunct="1">
              <a:buFontTx/>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a:t>
            </a:r>
          </a:p>
          <a:p>
            <a:pPr eaLnBrk="1" hangingPunct="1">
              <a:buFontTx/>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 (1-5) CO  +  2 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CO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O</a:t>
            </a:r>
            <a:r>
              <a:rPr lang="en-US" altLang="en-US" sz="2400" baseline="-30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NET reaction </a:t>
            </a:r>
          </a:p>
        </p:txBody>
      </p:sp>
      <p:sp>
        <p:nvSpPr>
          <p:cNvPr id="11" name="Text Box 3"/>
          <p:cNvSpPr txBox="1">
            <a:spLocks noChangeArrowheads="1"/>
          </p:cNvSpPr>
          <p:nvPr/>
        </p:nvSpPr>
        <p:spPr bwMode="auto">
          <a:xfrm>
            <a:off x="353218" y="761570"/>
            <a:ext cx="8323263"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 (or VOCs</a:t>
            </a:r>
            <a:r>
              <a:rPr lang="it-IT" sz="25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CH</a:t>
            </a:r>
            <a:r>
              <a:rPr lang="it-IT" sz="25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4</a:t>
            </a: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NMHC</a:t>
            </a:r>
            <a:r>
              <a:rPr lang="it-IT" sz="25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it-IT" sz="2500" dirty="0" smtClean="0">
                <a:latin typeface="Tahoma" panose="020B0604030504040204" pitchFamily="34" charset="0"/>
                <a:ea typeface="Tahoma" panose="020B0604030504040204" pitchFamily="34" charset="0"/>
                <a:cs typeface="Tahoma" panose="020B0604030504040204" pitchFamily="34" charset="0"/>
              </a:rPr>
              <a:t>) in addition to NO</a:t>
            </a:r>
            <a:r>
              <a:rPr lang="it-IT" sz="2500" baseline="-25000" dirty="0" smtClean="0">
                <a:latin typeface="Tahoma" panose="020B0604030504040204" pitchFamily="34" charset="0"/>
                <a:ea typeface="Tahoma" panose="020B0604030504040204" pitchFamily="34" charset="0"/>
                <a:cs typeface="Tahoma" panose="020B0604030504040204" pitchFamily="34" charset="0"/>
              </a:rPr>
              <a:t>x</a:t>
            </a:r>
            <a:r>
              <a:rPr lang="it-IT" sz="2500" dirty="0" smtClean="0">
                <a:latin typeface="Tahoma" panose="020B0604030504040204" pitchFamily="34" charset="0"/>
                <a:ea typeface="Tahoma" panose="020B0604030504040204" pitchFamily="34" charset="0"/>
                <a:cs typeface="Tahoma" panose="020B0604030504040204" pitchFamily="34" charset="0"/>
              </a:rPr>
              <a:t> are required for photochemical generation of O</a:t>
            </a:r>
            <a:r>
              <a:rPr lang="it-IT" sz="2500" baseline="-25000" dirty="0" smtClean="0">
                <a:latin typeface="Tahoma" panose="020B0604030504040204" pitchFamily="34" charset="0"/>
                <a:ea typeface="Tahoma" panose="020B0604030504040204" pitchFamily="34" charset="0"/>
                <a:cs typeface="Tahoma" panose="020B0604030504040204" pitchFamily="34" charset="0"/>
              </a:rPr>
              <a:t>3</a:t>
            </a:r>
            <a:endParaRPr lang="it-IT" sz="25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Text Box 3"/>
          <p:cNvSpPr txBox="1">
            <a:spLocks noChangeArrowheads="1"/>
          </p:cNvSpPr>
          <p:nvPr/>
        </p:nvSpPr>
        <p:spPr bwMode="auto">
          <a:xfrm>
            <a:off x="458658" y="5667185"/>
            <a:ext cx="7352507"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VOCs</a:t>
            </a:r>
            <a:r>
              <a:rPr lang="it-IT" sz="2500" dirty="0" smtClean="0">
                <a:latin typeface="Tahoma" panose="020B0604030504040204" pitchFamily="34" charset="0"/>
                <a:ea typeface="Tahoma" panose="020B0604030504040204" pitchFamily="34" charset="0"/>
                <a:cs typeface="Tahoma" panose="020B0604030504040204" pitchFamily="34" charset="0"/>
              </a:rPr>
              <a:t> = Volatile Organic Compounds</a:t>
            </a:r>
          </a:p>
          <a:p>
            <a:pPr>
              <a:defRPr/>
            </a:pP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NMHCs</a:t>
            </a:r>
            <a:r>
              <a:rPr lang="it-IT" sz="2500" dirty="0" smtClean="0">
                <a:latin typeface="Tahoma" panose="020B0604030504040204" pitchFamily="34" charset="0"/>
                <a:ea typeface="Tahoma" panose="020B0604030504040204" pitchFamily="34" charset="0"/>
                <a:cs typeface="Tahoma" panose="020B0604030504040204" pitchFamily="34" charset="0"/>
              </a:rPr>
              <a:t> </a:t>
            </a:r>
            <a:r>
              <a:rPr lang="it-IT" sz="2500" dirty="0">
                <a:latin typeface="Tahoma" panose="020B0604030504040204" pitchFamily="34" charset="0"/>
                <a:ea typeface="Tahoma" panose="020B0604030504040204" pitchFamily="34" charset="0"/>
                <a:cs typeface="Tahoma" panose="020B0604030504040204" pitchFamily="34" charset="0"/>
              </a:rPr>
              <a:t>= </a:t>
            </a:r>
            <a:r>
              <a:rPr lang="it-IT" sz="2500" dirty="0" smtClean="0">
                <a:latin typeface="Tahoma" panose="020B0604030504040204" pitchFamily="34" charset="0"/>
                <a:ea typeface="Tahoma" panose="020B0604030504040204" pitchFamily="34" charset="0"/>
                <a:cs typeface="Tahoma" panose="020B0604030504040204" pitchFamily="34" charset="0"/>
              </a:rPr>
              <a:t>Non Methane HydroCarbons</a:t>
            </a:r>
            <a:endParaRPr lang="it-IT" sz="250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4" descr="A:\o3_ro2_nox.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31" t="-1" r="15179" b="4100"/>
          <a:stretch/>
        </p:blipFill>
        <p:spPr bwMode="auto">
          <a:xfrm>
            <a:off x="5976966" y="2137268"/>
            <a:ext cx="3017520" cy="292608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2164914" y="2326660"/>
            <a:ext cx="714377" cy="517926"/>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Oval 14"/>
          <p:cNvSpPr/>
          <p:nvPr/>
        </p:nvSpPr>
        <p:spPr bwMode="auto">
          <a:xfrm>
            <a:off x="1277059" y="3200415"/>
            <a:ext cx="819150" cy="562031"/>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213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477838" y="890812"/>
            <a:ext cx="7772400" cy="381000"/>
          </a:xfrm>
        </p:spPr>
        <p:txBody>
          <a:bodyPr/>
          <a:lstStyle/>
          <a:p>
            <a:pPr algn="l"/>
            <a:r>
              <a:rPr lang="en-US" altLang="en-US" sz="2400" dirty="0">
                <a:solidFill>
                  <a:srgbClr val="FF0000"/>
                </a:solidFill>
                <a:latin typeface="Arial" panose="020B0604020202020204" pitchFamily="34" charset="0"/>
                <a:cs typeface="Arial" panose="020B0604020202020204" pitchFamily="34" charset="0"/>
              </a:rPr>
              <a:t>What breaks the cycle?</a:t>
            </a:r>
          </a:p>
        </p:txBody>
      </p:sp>
      <p:sp>
        <p:nvSpPr>
          <p:cNvPr id="14339" name="Rectangle 1027"/>
          <p:cNvSpPr>
            <a:spLocks noGrp="1" noChangeArrowheads="1"/>
          </p:cNvSpPr>
          <p:nvPr>
            <p:ph type="body" idx="1"/>
          </p:nvPr>
        </p:nvSpPr>
        <p:spPr>
          <a:xfrm>
            <a:off x="602672" y="1614711"/>
            <a:ext cx="7772400" cy="4609443"/>
          </a:xfrm>
        </p:spPr>
        <p:txBody>
          <a:bodyPr/>
          <a:lstStyle/>
          <a:p>
            <a:r>
              <a:rPr lang="en-US" altLang="en-US" sz="2300" dirty="0" smtClean="0">
                <a:latin typeface="Arial" panose="020B0604020202020204" pitchFamily="34" charset="0"/>
                <a:cs typeface="Arial" panose="020B0604020202020204" pitchFamily="34" charset="0"/>
              </a:rPr>
              <a:t>Termination reactions:</a:t>
            </a:r>
            <a:endParaRPr lang="en-US" altLang="en-US" sz="2300" dirty="0">
              <a:latin typeface="Arial" panose="020B0604020202020204" pitchFamily="34" charset="0"/>
              <a:cs typeface="Arial" panose="020B0604020202020204" pitchFamily="34" charset="0"/>
            </a:endParaRPr>
          </a:p>
          <a:p>
            <a:pPr algn="ctr">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OH· + NO</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2</a:t>
            </a:r>
            <a:r>
              <a:rPr lang="en-US" altLang="en-US" sz="2400" dirty="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HNO</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3</a:t>
            </a:r>
            <a:endPar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endParaRPr>
          </a:p>
          <a:p>
            <a:pPr algn="ctr">
              <a:buFontTx/>
              <a:buNone/>
            </a:pP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HO</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 HO</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O</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a:t>
            </a:r>
          </a:p>
          <a:p>
            <a:endParaRPr lang="en-US" altLang="en-US" sz="2300" dirty="0" smtClean="0">
              <a:latin typeface="Arial" panose="020B0604020202020204" pitchFamily="34" charset="0"/>
              <a:cs typeface="Arial" panose="020B0604020202020204" pitchFamily="34" charset="0"/>
            </a:endParaRPr>
          </a:p>
          <a:p>
            <a:r>
              <a:rPr lang="en-US" altLang="en-US" sz="2300" dirty="0" smtClean="0">
                <a:latin typeface="Arial" panose="020B0604020202020204" pitchFamily="34" charset="0"/>
                <a:cs typeface="Arial" panose="020B0604020202020204" pitchFamily="34" charset="0"/>
              </a:rPr>
              <a:t>both </a:t>
            </a:r>
            <a:r>
              <a:rPr lang="en-US" altLang="en-US" sz="2300" dirty="0">
                <a:latin typeface="Arial" panose="020B0604020202020204" pitchFamily="34" charset="0"/>
                <a:cs typeface="Arial" panose="020B0604020202020204" pitchFamily="34" charset="0"/>
              </a:rPr>
              <a:t>HNO</a:t>
            </a:r>
            <a:r>
              <a:rPr lang="en-US" altLang="en-US" sz="2300" baseline="-25000" dirty="0">
                <a:latin typeface="Arial" panose="020B0604020202020204" pitchFamily="34" charset="0"/>
                <a:cs typeface="Arial" panose="020B0604020202020204" pitchFamily="34" charset="0"/>
              </a:rPr>
              <a:t>3</a:t>
            </a:r>
            <a:r>
              <a:rPr lang="en-US" altLang="en-US" sz="2300" dirty="0">
                <a:latin typeface="Arial" panose="020B0604020202020204" pitchFamily="34" charset="0"/>
                <a:cs typeface="Arial" panose="020B0604020202020204" pitchFamily="34" charset="0"/>
              </a:rPr>
              <a:t> and H</a:t>
            </a:r>
            <a:r>
              <a:rPr lang="en-US" altLang="en-US" sz="2300" baseline="-25000" dirty="0">
                <a:latin typeface="Arial" panose="020B0604020202020204" pitchFamily="34" charset="0"/>
                <a:cs typeface="Arial" panose="020B0604020202020204" pitchFamily="34" charset="0"/>
              </a:rPr>
              <a:t>2</a:t>
            </a:r>
            <a:r>
              <a:rPr lang="en-US" altLang="en-US" sz="2300" dirty="0">
                <a:latin typeface="Arial" panose="020B0604020202020204" pitchFamily="34" charset="0"/>
                <a:cs typeface="Arial" panose="020B0604020202020204" pitchFamily="34" charset="0"/>
              </a:rPr>
              <a:t>O</a:t>
            </a:r>
            <a:r>
              <a:rPr lang="en-US" altLang="en-US" sz="2300" baseline="-25000" dirty="0">
                <a:latin typeface="Arial" panose="020B0604020202020204" pitchFamily="34" charset="0"/>
                <a:cs typeface="Arial" panose="020B0604020202020204" pitchFamily="34" charset="0"/>
              </a:rPr>
              <a:t>2</a:t>
            </a:r>
            <a:r>
              <a:rPr lang="en-US" altLang="en-US" sz="2300" dirty="0">
                <a:latin typeface="Arial" panose="020B0604020202020204" pitchFamily="34" charset="0"/>
                <a:cs typeface="Arial" panose="020B0604020202020204" pitchFamily="34" charset="0"/>
              </a:rPr>
              <a:t> will </a:t>
            </a:r>
            <a:r>
              <a:rPr lang="en-US" altLang="en-US" sz="2300" dirty="0" err="1">
                <a:latin typeface="Arial" panose="020B0604020202020204" pitchFamily="34" charset="0"/>
                <a:cs typeface="Arial" panose="020B0604020202020204" pitchFamily="34" charset="0"/>
              </a:rPr>
              <a:t>photolyze</a:t>
            </a:r>
            <a:r>
              <a:rPr lang="en-US" altLang="en-US" sz="2300" dirty="0">
                <a:latin typeface="Arial" panose="020B0604020202020204" pitchFamily="34" charset="0"/>
                <a:cs typeface="Arial" panose="020B0604020202020204" pitchFamily="34" charset="0"/>
              </a:rPr>
              <a:t> or react with OH to, in effect, reverse these pathways</a:t>
            </a:r>
          </a:p>
          <a:p>
            <a:pPr lvl="1"/>
            <a:r>
              <a:rPr lang="en-US" altLang="en-US" sz="2300" dirty="0">
                <a:latin typeface="Arial" panose="020B0604020202020204" pitchFamily="34" charset="0"/>
                <a:cs typeface="Arial" panose="020B0604020202020204" pitchFamily="34" charset="0"/>
              </a:rPr>
              <a:t>but reactions are slow (lifetime of several days)</a:t>
            </a:r>
          </a:p>
          <a:p>
            <a:pPr lvl="1"/>
            <a:r>
              <a:rPr lang="en-US" altLang="en-US" sz="2300" dirty="0">
                <a:latin typeface="Arial" panose="020B0604020202020204" pitchFamily="34" charset="0"/>
                <a:cs typeface="Arial" panose="020B0604020202020204" pitchFamily="34" charset="0"/>
              </a:rPr>
              <a:t>both H</a:t>
            </a:r>
            <a:r>
              <a:rPr lang="en-US" altLang="en-US" sz="2300" baseline="-25000" dirty="0">
                <a:latin typeface="Arial" panose="020B0604020202020204" pitchFamily="34" charset="0"/>
                <a:cs typeface="Arial" panose="020B0604020202020204" pitchFamily="34" charset="0"/>
              </a:rPr>
              <a:t>2</a:t>
            </a:r>
            <a:r>
              <a:rPr lang="en-US" altLang="en-US" sz="2300" dirty="0">
                <a:latin typeface="Arial" panose="020B0604020202020204" pitchFamily="34" charset="0"/>
                <a:cs typeface="Arial" panose="020B0604020202020204" pitchFamily="34" charset="0"/>
              </a:rPr>
              <a:t>O</a:t>
            </a:r>
            <a:r>
              <a:rPr lang="en-US" altLang="en-US" sz="2300" baseline="-25000" dirty="0">
                <a:latin typeface="Arial" panose="020B0604020202020204" pitchFamily="34" charset="0"/>
                <a:cs typeface="Arial" panose="020B0604020202020204" pitchFamily="34" charset="0"/>
              </a:rPr>
              <a:t>2</a:t>
            </a:r>
            <a:r>
              <a:rPr lang="en-US" altLang="en-US" sz="2300" dirty="0">
                <a:latin typeface="Arial" panose="020B0604020202020204" pitchFamily="34" charset="0"/>
                <a:cs typeface="Arial" panose="020B0604020202020204" pitchFamily="34" charset="0"/>
              </a:rPr>
              <a:t> and HNO</a:t>
            </a:r>
            <a:r>
              <a:rPr lang="en-US" altLang="en-US" sz="2300" baseline="-25000" dirty="0">
                <a:latin typeface="Arial" panose="020B0604020202020204" pitchFamily="34" charset="0"/>
                <a:cs typeface="Arial" panose="020B0604020202020204" pitchFamily="34" charset="0"/>
              </a:rPr>
              <a:t>3</a:t>
            </a:r>
            <a:r>
              <a:rPr lang="en-US" altLang="en-US" sz="2300" dirty="0" smtClean="0">
                <a:latin typeface="Arial" panose="020B0604020202020204" pitchFamily="34" charset="0"/>
                <a:cs typeface="Arial" panose="020B0604020202020204" pitchFamily="34" charset="0"/>
              </a:rPr>
              <a:t> are </a:t>
            </a:r>
            <a:r>
              <a:rPr lang="en-US" altLang="en-US" sz="2300" dirty="0">
                <a:latin typeface="Arial" panose="020B0604020202020204" pitchFamily="34" charset="0"/>
                <a:cs typeface="Arial" panose="020B0604020202020204" pitchFamily="34" charset="0"/>
              </a:rPr>
              <a:t>very </a:t>
            </a:r>
            <a:r>
              <a:rPr lang="en-US" altLang="en-US" sz="2300" dirty="0" smtClean="0">
                <a:latin typeface="Arial" panose="020B0604020202020204" pitchFamily="34" charset="0"/>
                <a:cs typeface="Arial" panose="020B0604020202020204" pitchFamily="34" charset="0"/>
              </a:rPr>
              <a:t>soluble</a:t>
            </a:r>
            <a:endParaRPr lang="en-US" altLang="en-US" sz="2300" dirty="0">
              <a:latin typeface="Arial" panose="020B0604020202020204" pitchFamily="34" charset="0"/>
              <a:cs typeface="Arial" panose="020B0604020202020204" pitchFamily="34" charset="0"/>
            </a:endParaRPr>
          </a:p>
          <a:p>
            <a:pPr lvl="2"/>
            <a:r>
              <a:rPr lang="en-US" altLang="en-US" sz="2300" dirty="0">
                <a:latin typeface="Arial" panose="020B0604020202020204" pitchFamily="34" charset="0"/>
                <a:cs typeface="Arial" panose="020B0604020202020204" pitchFamily="34" charset="0"/>
              </a:rPr>
              <a:t>washout by precipitation</a:t>
            </a:r>
          </a:p>
          <a:p>
            <a:pPr lvl="2"/>
            <a:r>
              <a:rPr lang="en-US" altLang="en-US" sz="2300" dirty="0">
                <a:latin typeface="Arial" panose="020B0604020202020204" pitchFamily="34" charset="0"/>
                <a:cs typeface="Arial" panose="020B0604020202020204" pitchFamily="34" charset="0"/>
              </a:rPr>
              <a:t>dry </a:t>
            </a:r>
            <a:r>
              <a:rPr lang="en-US" altLang="en-US" sz="2300" dirty="0" smtClean="0">
                <a:latin typeface="Arial" panose="020B0604020202020204" pitchFamily="34" charset="0"/>
                <a:cs typeface="Arial" panose="020B0604020202020204" pitchFamily="34" charset="0"/>
              </a:rPr>
              <a:t>deposition</a:t>
            </a:r>
            <a:endParaRPr lang="en-US" altLang="en-US" sz="2300" dirty="0">
              <a:latin typeface="Arial" panose="020B0604020202020204" pitchFamily="34" charset="0"/>
              <a:cs typeface="Arial" panose="020B0604020202020204" pitchFamily="34" charset="0"/>
            </a:endParaRPr>
          </a:p>
        </p:txBody>
      </p:sp>
      <p:cxnSp>
        <p:nvCxnSpPr>
          <p:cNvPr id="4"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production in the troposphere</a:t>
            </a:r>
            <a:endParaRPr lang="en-GB" altLang="en-US" sz="3500" baseline="-25000" dirty="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1604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production in the troposphere</a:t>
            </a:r>
            <a:endParaRPr lang="en-GB" altLang="en-US" sz="3500" baseline="-25000" dirty="0">
              <a:solidFill>
                <a:srgbClr val="3333FF"/>
              </a:solidFill>
              <a:latin typeface="Tahoma" panose="020B0604030504040204" pitchFamily="34" charset="0"/>
              <a:cs typeface="Tahoma" panose="020B0604030504040204" pitchFamily="34" charset="0"/>
            </a:endParaRPr>
          </a:p>
        </p:txBody>
      </p:sp>
      <p:pic>
        <p:nvPicPr>
          <p:cNvPr id="14" name="Picture 4" descr="A:\o3_ro2_nox.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31" t="-1" r="15179" b="4100"/>
          <a:stretch/>
        </p:blipFill>
        <p:spPr bwMode="auto">
          <a:xfrm>
            <a:off x="5996146" y="2171934"/>
            <a:ext cx="3017520" cy="292608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1171574" y="1851376"/>
            <a:ext cx="871539" cy="502701"/>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Oval 14"/>
          <p:cNvSpPr/>
          <p:nvPr/>
        </p:nvSpPr>
        <p:spPr bwMode="auto">
          <a:xfrm>
            <a:off x="1243009" y="2684441"/>
            <a:ext cx="1128715" cy="541174"/>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3"/>
          <p:cNvSpPr txBox="1">
            <a:spLocks/>
          </p:cNvSpPr>
          <p:nvPr/>
        </p:nvSpPr>
        <p:spPr>
          <a:xfrm>
            <a:off x="662145" y="1870474"/>
            <a:ext cx="8481854"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(1)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altLang="en-US" sz="2400" dirty="0" smtClean="0">
                <a:latin typeface="Tahoma" panose="020B0604030504040204" pitchFamily="34" charset="0"/>
                <a:ea typeface="Tahoma" panose="020B0604030504040204" pitchFamily="34" charset="0"/>
                <a:cs typeface="Tahoma" panose="020B0604030504040204" pitchFamily="34" charset="0"/>
              </a:rPr>
              <a:t> + OH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(2)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(3)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NO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(4)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O +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CO + HO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(5)  HO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NO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OH</a:t>
            </a:r>
          </a:p>
          <a:p>
            <a:pPr eaLnBrk="1" hangingPunct="1">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(6)  NO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NO + O</a:t>
            </a:r>
            <a:r>
              <a:rPr lang="pt-BR" sz="2400" dirty="0">
                <a:latin typeface="Tahoma" panose="020B0604030504040204" pitchFamily="34" charset="0"/>
                <a:ea typeface="Tahoma" panose="020B0604030504040204" pitchFamily="34" charset="0"/>
                <a:cs typeface="Tahoma" panose="020B0604030504040204" pitchFamily="34" charset="0"/>
              </a:rPr>
              <a:t>(</a:t>
            </a:r>
            <a:r>
              <a:rPr lang="pt-BR" sz="2400" baseline="30000" dirty="0">
                <a:latin typeface="Tahoma" panose="020B0604030504040204" pitchFamily="34" charset="0"/>
                <a:ea typeface="Tahoma" panose="020B0604030504040204" pitchFamily="34" charset="0"/>
                <a:cs typeface="Tahoma" panose="020B0604030504040204" pitchFamily="34" charset="0"/>
              </a:rPr>
              <a:t>3</a:t>
            </a:r>
            <a:r>
              <a:rPr lang="pt-BR" sz="2400" dirty="0">
                <a:latin typeface="Tahoma" panose="020B0604030504040204" pitchFamily="34" charset="0"/>
                <a:ea typeface="Tahoma" panose="020B0604030504040204" pitchFamily="34" charset="0"/>
                <a:cs typeface="Tahoma" panose="020B0604030504040204" pitchFamily="34" charset="0"/>
              </a:rPr>
              <a:t>P</a:t>
            </a:r>
            <a:r>
              <a:rPr lang="pt-BR" sz="2400" dirty="0" smtClean="0">
                <a:latin typeface="Tahoma" panose="020B0604030504040204" pitchFamily="34" charset="0"/>
                <a:ea typeface="Tahoma" panose="020B0604030504040204" pitchFamily="34" charset="0"/>
                <a:cs typeface="Tahoma" panose="020B0604030504040204" pitchFamily="34" charset="0"/>
              </a:rPr>
              <a:t>)</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(7)  O</a:t>
            </a:r>
            <a:r>
              <a:rPr lang="pt-BR" sz="2400" dirty="0">
                <a:latin typeface="Tahoma" panose="020B0604030504040204" pitchFamily="34" charset="0"/>
                <a:ea typeface="Tahoma" panose="020B0604030504040204" pitchFamily="34" charset="0"/>
                <a:cs typeface="Tahoma" panose="020B0604030504040204" pitchFamily="34" charset="0"/>
              </a:rPr>
              <a:t>(</a:t>
            </a:r>
            <a:r>
              <a:rPr lang="pt-BR" sz="2400" baseline="30000" dirty="0">
                <a:latin typeface="Tahoma" panose="020B0604030504040204" pitchFamily="34" charset="0"/>
                <a:ea typeface="Tahoma" panose="020B0604030504040204" pitchFamily="34" charset="0"/>
                <a:cs typeface="Tahoma" panose="020B0604030504040204" pitchFamily="34" charset="0"/>
              </a:rPr>
              <a:t>3</a:t>
            </a:r>
            <a:r>
              <a:rPr lang="pt-BR" sz="2400" dirty="0">
                <a:latin typeface="Tahoma" panose="020B0604030504040204" pitchFamily="34" charset="0"/>
                <a:ea typeface="Tahoma" panose="020B0604030504040204" pitchFamily="34" charset="0"/>
                <a:cs typeface="Tahoma" panose="020B0604030504040204" pitchFamily="34" charset="0"/>
              </a:rPr>
              <a:t>P</a:t>
            </a:r>
            <a:r>
              <a:rPr lang="pt-BR" sz="2400" dirty="0" smtClean="0">
                <a:latin typeface="Tahoma" panose="020B0604030504040204" pitchFamily="34" charset="0"/>
                <a:ea typeface="Tahoma" panose="020B0604030504040204" pitchFamily="34" charset="0"/>
                <a:cs typeface="Tahoma" panose="020B0604030504040204" pitchFamily="34" charset="0"/>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M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M</a:t>
            </a:r>
          </a:p>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a:t>
            </a:r>
          </a:p>
          <a:p>
            <a:pPr eaLnBrk="1" hangingPunct="1">
              <a:buFont typeface="Arial" panose="020B0604020202020204" pitchFamily="34" charset="0"/>
              <a:buNone/>
            </a:pPr>
            <a:r>
              <a:rPr lang="en-US" altLang="en-US" sz="2400" dirty="0">
                <a:latin typeface="Tahoma" panose="020B0604030504040204" pitchFamily="34" charset="0"/>
                <a:ea typeface="Tahoma" panose="020B0604030504040204" pitchFamily="34" charset="0"/>
                <a:cs typeface="Tahoma" panose="020B0604030504040204" pitchFamily="34" charset="0"/>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1-7) 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altLang="en-US" sz="2400" dirty="0" smtClean="0">
                <a:latin typeface="Tahoma" panose="020B0604030504040204" pitchFamily="34" charset="0"/>
                <a:ea typeface="Tahoma" panose="020B0604030504040204" pitchFamily="34" charset="0"/>
                <a:cs typeface="Tahoma" panose="020B0604030504040204" pitchFamily="34" charset="0"/>
              </a:rPr>
              <a:t> + 4O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2O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CO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O   NET reaction</a:t>
            </a:r>
          </a:p>
        </p:txBody>
      </p:sp>
      <p:sp>
        <p:nvSpPr>
          <p:cNvPr id="12" name="Text Box 3"/>
          <p:cNvSpPr txBox="1">
            <a:spLocks noChangeArrowheads="1"/>
          </p:cNvSpPr>
          <p:nvPr/>
        </p:nvSpPr>
        <p:spPr bwMode="auto">
          <a:xfrm>
            <a:off x="950117" y="824420"/>
            <a:ext cx="7243763"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sz="2500" dirty="0" smtClean="0">
                <a:latin typeface="Tahoma" panose="020B0604030504040204" pitchFamily="34" charset="0"/>
                <a:ea typeface="Tahoma" panose="020B0604030504040204" pitchFamily="34" charset="0"/>
                <a:cs typeface="Tahoma" panose="020B0604030504040204" pitchFamily="34" charset="0"/>
              </a:rPr>
              <a:t>A similar reaction sequence for methane CH</a:t>
            </a:r>
            <a:r>
              <a:rPr lang="it-IT" sz="2500" baseline="-25000" dirty="0" smtClean="0">
                <a:latin typeface="Tahoma" panose="020B0604030504040204" pitchFamily="34" charset="0"/>
                <a:ea typeface="Tahoma" panose="020B0604030504040204" pitchFamily="34" charset="0"/>
                <a:cs typeface="Tahoma" panose="020B0604030504040204" pitchFamily="34" charset="0"/>
              </a:rPr>
              <a:t>4</a:t>
            </a:r>
            <a:r>
              <a:rPr lang="it-IT" sz="2500" dirty="0" smtClean="0">
                <a:latin typeface="Tahoma" panose="020B0604030504040204" pitchFamily="34" charset="0"/>
                <a:ea typeface="Tahoma" panose="020B0604030504040204" pitchFamily="34" charset="0"/>
                <a:cs typeface="Tahoma" panose="020B0604030504040204" pitchFamily="34" charset="0"/>
              </a:rPr>
              <a:t> or heavier hydrocarbons:</a:t>
            </a:r>
          </a:p>
        </p:txBody>
      </p:sp>
      <p:sp>
        <p:nvSpPr>
          <p:cNvPr id="9" name="Text Box 3"/>
          <p:cNvSpPr txBox="1">
            <a:spLocks noChangeArrowheads="1"/>
          </p:cNvSpPr>
          <p:nvPr/>
        </p:nvSpPr>
        <p:spPr bwMode="auto">
          <a:xfrm>
            <a:off x="261143" y="5911981"/>
            <a:ext cx="829072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sz="25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enough CO, VOCs, NOx the chain reactions can lead to increase in O</a:t>
            </a:r>
            <a:r>
              <a:rPr lang="it-IT" sz="2500" baseline="-250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a:t>
            </a:r>
            <a:r>
              <a:rPr lang="it-IT" sz="25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tropospheric concentration </a:t>
            </a:r>
          </a:p>
        </p:txBody>
      </p:sp>
    </p:spTree>
    <p:extLst>
      <p:ext uri="{BB962C8B-B14F-4D97-AF65-F5344CB8AC3E}">
        <p14:creationId xmlns:p14="http://schemas.microsoft.com/office/powerpoint/2010/main" val="193446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ChangeArrowheads="1"/>
          </p:cNvSpPr>
          <p:nvPr/>
        </p:nvSpPr>
        <p:spPr bwMode="auto">
          <a:xfrm>
            <a:off x="1285400" y="3182347"/>
            <a:ext cx="4876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defTabSz="554038">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HCHO + </a:t>
            </a:r>
            <a:r>
              <a:rPr lang="en-US" altLang="en-US" sz="2400" dirty="0" err="1" smtClean="0">
                <a:latin typeface="Tahoma" panose="020B0604030504040204" pitchFamily="34" charset="0"/>
                <a:ea typeface="Tahoma" panose="020B0604030504040204" pitchFamily="34" charset="0"/>
                <a:cs typeface="Tahoma" panose="020B0604030504040204" pitchFamily="34" charset="0"/>
              </a:rPr>
              <a:t>h</a:t>
            </a:r>
            <a:r>
              <a:rPr lang="en-US" altLang="en-US" sz="2400" dirty="0" err="1" smtClean="0">
                <a:latin typeface="Symbol" panose="05050102010706020507" pitchFamily="18" charset="2"/>
                <a:ea typeface="Tahoma" panose="020B0604030504040204" pitchFamily="34" charset="0"/>
                <a:cs typeface="Tahoma" panose="020B0604030504040204" pitchFamily="34" charset="0"/>
              </a:rPr>
              <a:t>n</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 </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  CO</a:t>
            </a:r>
          </a:p>
          <a:p>
            <a:pPr marL="0" indent="0" defTabSz="800100">
              <a:buFontTx/>
              <a:buNone/>
            </a:pP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 HCO</a:t>
            </a:r>
          </a:p>
          <a:p>
            <a:pPr marL="0" indent="0">
              <a:buFontTx/>
              <a:buNone/>
            </a:pP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HCHO + OH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HCO + H</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O</a:t>
            </a:r>
          </a:p>
          <a:p>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199" name="Rectangle 7"/>
          <p:cNvSpPr>
            <a:spLocks noChangeArrowheads="1"/>
          </p:cNvSpPr>
          <p:nvPr/>
        </p:nvSpPr>
        <p:spPr bwMode="auto">
          <a:xfrm>
            <a:off x="1545713" y="4583287"/>
            <a:ext cx="377536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spcBef>
                <a:spcPct val="40000"/>
              </a:spcBef>
              <a:buFontTx/>
              <a:buNone/>
            </a:pPr>
            <a:r>
              <a:rPr lang="en-US" altLang="en-US" sz="2400" dirty="0">
                <a:latin typeface="Tahoma" panose="020B0604030504040204" pitchFamily="34" charset="0"/>
                <a:ea typeface="Tahoma" panose="020B0604030504040204" pitchFamily="34" charset="0"/>
                <a:cs typeface="Tahoma" panose="020B0604030504040204" pitchFamily="34" charset="0"/>
              </a:rPr>
              <a:t>HCO + O</a:t>
            </a:r>
            <a:r>
              <a:rPr lang="en-US" altLang="en-US" sz="2400" baseline="-25000" dirty="0">
                <a:latin typeface="Tahoma" panose="020B0604030504040204" pitchFamily="34" charset="0"/>
                <a:ea typeface="Tahoma" panose="020B0604030504040204" pitchFamily="34" charset="0"/>
                <a:cs typeface="Tahoma" panose="020B0604030504040204" pitchFamily="34" charset="0"/>
              </a:rPr>
              <a:t>2</a:t>
            </a:r>
            <a:r>
              <a:rPr lang="en-US" altLang="en-US" sz="2400" dirty="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HO</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 CO</a:t>
            </a:r>
          </a:p>
          <a:p>
            <a:pPr marL="0" indent="0">
              <a:buFontTx/>
              <a:buNone/>
            </a:pP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 + O</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HO</a:t>
            </a:r>
            <a:r>
              <a:rPr lang="en-US" altLang="en-US" sz="24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a:t>
            </a:r>
            <a:r>
              <a:rPr lang="en-US" altLang="en-US" sz="24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3"/>
          <p:cNvSpPr txBox="1">
            <a:spLocks/>
          </p:cNvSpPr>
          <p:nvPr/>
        </p:nvSpPr>
        <p:spPr>
          <a:xfrm>
            <a:off x="1493418" y="1018181"/>
            <a:ext cx="8481854" cy="610826"/>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Arial" panose="020B0604020202020204" pitchFamily="34" charset="0"/>
              <a:buNone/>
            </a:pPr>
            <a:r>
              <a:rPr lang="en-US" altLang="en-US" sz="2400" dirty="0" smtClean="0">
                <a:latin typeface="Tahoma" panose="020B0604030504040204" pitchFamily="34" charset="0"/>
                <a:ea typeface="Tahoma" panose="020B0604030504040204" pitchFamily="34" charset="0"/>
                <a:cs typeface="Tahoma" panose="020B0604030504040204" pitchFamily="34" charset="0"/>
              </a:rPr>
              <a:t>CH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altLang="en-US" sz="2400" dirty="0" smtClean="0">
                <a:latin typeface="Tahoma" panose="020B0604030504040204" pitchFamily="34" charset="0"/>
                <a:ea typeface="Tahoma" panose="020B0604030504040204" pitchFamily="34" charset="0"/>
                <a:cs typeface="Tahoma" panose="020B0604030504040204" pitchFamily="34" charset="0"/>
              </a:rPr>
              <a:t> + 4O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a:t>
            </a:r>
            <a:r>
              <a:rPr lang="en-US"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400" dirty="0" smtClean="0">
                <a:latin typeface="Tahoma" panose="020B0604030504040204" pitchFamily="34" charset="0"/>
                <a:ea typeface="Tahoma" panose="020B0604030504040204" pitchFamily="34" charset="0"/>
                <a:cs typeface="Tahoma" panose="020B0604030504040204" pitchFamily="34" charset="0"/>
              </a:rPr>
              <a:t> 2O</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altLang="en-US" sz="2400" dirty="0" smtClean="0">
                <a:latin typeface="Tahoma" panose="020B0604030504040204" pitchFamily="34" charset="0"/>
                <a:ea typeface="Tahoma" panose="020B0604030504040204" pitchFamily="34" charset="0"/>
                <a:cs typeface="Tahoma" panose="020B0604030504040204" pitchFamily="34" charset="0"/>
              </a:rPr>
              <a:t>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CO + H</a:t>
            </a:r>
            <a:r>
              <a:rPr lang="en-US"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altLang="en-US" sz="2400" dirty="0" smtClean="0">
                <a:latin typeface="Tahoma" panose="020B0604030504040204" pitchFamily="34" charset="0"/>
                <a:ea typeface="Tahoma" panose="020B0604030504040204" pitchFamily="34" charset="0"/>
                <a:cs typeface="Tahoma" panose="020B0604030504040204" pitchFamily="34" charset="0"/>
              </a:rPr>
              <a:t>O</a:t>
            </a:r>
          </a:p>
        </p:txBody>
      </p:sp>
      <p:cxnSp>
        <p:nvCxnSpPr>
          <p:cNvPr id="9"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production in the troposphere</a:t>
            </a:r>
            <a:endParaRPr lang="en-GB" altLang="en-US" sz="3500" baseline="-25000" dirty="0">
              <a:solidFill>
                <a:srgbClr val="3333FF"/>
              </a:solidFill>
              <a:latin typeface="Tahoma" panose="020B0604030504040204" pitchFamily="34" charset="0"/>
              <a:cs typeface="Tahoma" panose="020B0604030504040204" pitchFamily="34" charset="0"/>
            </a:endParaRPr>
          </a:p>
        </p:txBody>
      </p:sp>
      <p:pic>
        <p:nvPicPr>
          <p:cNvPr id="123906" name="Picture 2" descr="Formaldeide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628" y="1768115"/>
            <a:ext cx="1161545" cy="10802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31555" y="2267584"/>
            <a:ext cx="6579045" cy="446276"/>
          </a:xfrm>
          <a:prstGeom prst="rect">
            <a:avLst/>
          </a:prstGeom>
        </p:spPr>
        <p:txBody>
          <a:bodyPr wrap="none">
            <a:spAutoFit/>
          </a:bodyPr>
          <a:lstStyle/>
          <a:p>
            <a:pPr>
              <a:spcBef>
                <a:spcPct val="30000"/>
              </a:spcBef>
            </a:pPr>
            <a:r>
              <a:rPr lang="en-US" altLang="en-US" sz="2300" dirty="0" smtClean="0"/>
              <a:t>(formaldehyde) will </a:t>
            </a:r>
            <a:r>
              <a:rPr lang="en-US" altLang="en-US" sz="2300" dirty="0"/>
              <a:t>also undergo further </a:t>
            </a:r>
            <a:r>
              <a:rPr lang="en-US" altLang="en-US" sz="2300" dirty="0" smtClean="0"/>
              <a:t>reaction:</a:t>
            </a:r>
            <a:endParaRPr lang="en-US" altLang="en-US" sz="2300" dirty="0"/>
          </a:p>
        </p:txBody>
      </p:sp>
      <p:sp>
        <p:nvSpPr>
          <p:cNvPr id="4" name="Oval 3"/>
          <p:cNvSpPr/>
          <p:nvPr/>
        </p:nvSpPr>
        <p:spPr bwMode="auto">
          <a:xfrm>
            <a:off x="4956464" y="974888"/>
            <a:ext cx="1049482" cy="560558"/>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Down Arrow 4"/>
          <p:cNvSpPr/>
          <p:nvPr/>
        </p:nvSpPr>
        <p:spPr bwMode="auto">
          <a:xfrm rot="4090522">
            <a:off x="3974456" y="982772"/>
            <a:ext cx="332510" cy="1624309"/>
          </a:xfrm>
          <a:prstGeom prst="downArrow">
            <a:avLst/>
          </a:prstGeom>
          <a:solidFill>
            <a:srgbClr val="0000FF"/>
          </a:solid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026"/>
          <p:cNvSpPr>
            <a:spLocks noGrp="1" noChangeArrowheads="1"/>
          </p:cNvSpPr>
          <p:nvPr>
            <p:ph type="title"/>
          </p:nvPr>
        </p:nvSpPr>
        <p:spPr>
          <a:xfrm>
            <a:off x="5481205" y="3458889"/>
            <a:ext cx="1802822" cy="381000"/>
          </a:xfrm>
        </p:spPr>
        <p:txBody>
          <a:bodyPr/>
          <a:lstStyle/>
          <a:p>
            <a:pPr algn="l"/>
            <a:r>
              <a:rPr lang="en-US" altLang="en-US" sz="2400" dirty="0" smtClean="0">
                <a:solidFill>
                  <a:srgbClr val="FF0000"/>
                </a:solidFill>
                <a:latin typeface="Arial" panose="020B0604020202020204" pitchFamily="34" charset="0"/>
                <a:cs typeface="Arial" panose="020B0604020202020204" pitchFamily="34" charset="0"/>
              </a:rPr>
              <a:t>photolysis</a:t>
            </a:r>
            <a:endParaRPr lang="en-US" altLang="en-US" sz="2400" dirty="0">
              <a:solidFill>
                <a:srgbClr val="FF0000"/>
              </a:solidFill>
              <a:latin typeface="Arial" panose="020B0604020202020204" pitchFamily="34" charset="0"/>
              <a:cs typeface="Arial" panose="020B0604020202020204" pitchFamily="34" charset="0"/>
            </a:endParaRPr>
          </a:p>
        </p:txBody>
      </p:sp>
      <p:sp>
        <p:nvSpPr>
          <p:cNvPr id="16" name="Rectangle 1026"/>
          <p:cNvSpPr txBox="1">
            <a:spLocks noChangeArrowheads="1"/>
          </p:cNvSpPr>
          <p:nvPr/>
        </p:nvSpPr>
        <p:spPr bwMode="auto">
          <a:xfrm>
            <a:off x="5481205" y="4076700"/>
            <a:ext cx="312939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sz="2400" dirty="0" smtClean="0">
                <a:solidFill>
                  <a:srgbClr val="FF0000"/>
                </a:solidFill>
                <a:latin typeface="Arial" panose="020B0604020202020204" pitchFamily="34" charset="0"/>
                <a:cs typeface="Arial" panose="020B0604020202020204" pitchFamily="34" charset="0"/>
              </a:rPr>
              <a:t>reaction with OH</a:t>
            </a:r>
            <a:endParaRPr lang="en-US" altLang="en-US" sz="2400"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477838" y="5884149"/>
            <a:ext cx="8411277" cy="446276"/>
          </a:xfrm>
          <a:prstGeom prst="rect">
            <a:avLst/>
          </a:prstGeom>
        </p:spPr>
        <p:txBody>
          <a:bodyPr wrap="none">
            <a:spAutoFit/>
          </a:bodyPr>
          <a:lstStyle/>
          <a:p>
            <a:pPr>
              <a:spcBef>
                <a:spcPct val="30000"/>
              </a:spcBef>
            </a:pPr>
            <a:r>
              <a:rPr lang="en-US" altLang="en-US" sz="2300" dirty="0" smtClean="0"/>
              <a:t>And the </a:t>
            </a:r>
            <a:r>
              <a:rPr lang="en-US" altLang="en-US" sz="2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HO</a:t>
            </a:r>
            <a:r>
              <a:rPr lang="en-US" altLang="en-US" sz="2000" baseline="-25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2</a:t>
            </a:r>
            <a:r>
              <a:rPr lang="en-US" altLang="en-US" sz="2000" dirty="0">
                <a:latin typeface="Tahoma" panose="020B0604030504040204" pitchFamily="34" charset="0"/>
                <a:ea typeface="Tahoma" panose="020B0604030504040204" pitchFamily="34" charset="0"/>
                <a:cs typeface="Tahoma" panose="020B0604030504040204" pitchFamily="34" charset="0"/>
                <a:sym typeface="Times New Roman Special G2" pitchFamily="18" charset="2"/>
              </a:rPr>
              <a:t>·</a:t>
            </a:r>
            <a:r>
              <a:rPr lang="en-US" altLang="en-US" sz="2300" dirty="0" smtClean="0"/>
              <a:t> can further react with NO thus producing more O</a:t>
            </a:r>
            <a:r>
              <a:rPr lang="en-US" altLang="en-US" sz="2300" baseline="-25000" dirty="0" smtClean="0"/>
              <a:t>3</a:t>
            </a:r>
            <a:endParaRPr lang="en-US" altLang="en-US" sz="2300" baseline="-25000" dirty="0"/>
          </a:p>
        </p:txBody>
      </p:sp>
      <p:sp>
        <p:nvSpPr>
          <p:cNvPr id="21" name="Oval 20"/>
          <p:cNvSpPr/>
          <p:nvPr/>
        </p:nvSpPr>
        <p:spPr bwMode="auto">
          <a:xfrm>
            <a:off x="3115932" y="4553947"/>
            <a:ext cx="1215736" cy="1146323"/>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099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9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P spid="3" grpId="0"/>
      <p:bldP spid="4" grpId="0" animBg="1"/>
      <p:bldP spid="5" grpId="0" animBg="1"/>
      <p:bldP spid="15" grpId="0"/>
      <p:bldP spid="16" grpId="0"/>
      <p:bldP spid="20" grpId="0"/>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diritto 9"/>
          <p:cNvCxnSpPr/>
          <p:nvPr/>
        </p:nvCxnSpPr>
        <p:spPr>
          <a:xfrm>
            <a:off x="477838" y="66844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olo 4"/>
          <p:cNvSpPr txBox="1">
            <a:spLocks/>
          </p:cNvSpPr>
          <p:nvPr/>
        </p:nvSpPr>
        <p:spPr bwMode="auto">
          <a:xfrm>
            <a:off x="0" y="-30392"/>
            <a:ext cx="914399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500" dirty="0" smtClean="0">
                <a:solidFill>
                  <a:srgbClr val="3333FF"/>
                </a:solidFill>
                <a:latin typeface="Tahoma" panose="020B0604030504040204" pitchFamily="34" charset="0"/>
                <a:cs typeface="Tahoma" panose="020B0604030504040204" pitchFamily="34" charset="0"/>
              </a:rPr>
              <a:t>Tropospheric 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budget</a:t>
            </a:r>
            <a:endParaRPr lang="en-GB" altLang="en-US" sz="3500" baseline="-25000" dirty="0">
              <a:solidFill>
                <a:srgbClr val="3333FF"/>
              </a:solidFill>
              <a:latin typeface="Tahoma" panose="020B0604030504040204" pitchFamily="34" charset="0"/>
              <a:cs typeface="Tahoma" panose="020B0604030504040204" pitchFamily="34" charset="0"/>
            </a:endParaRPr>
          </a:p>
        </p:txBody>
      </p:sp>
      <p:pic>
        <p:nvPicPr>
          <p:cNvPr id="92162" name="Picture 2" descr="Annual tropospheric budget of the o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65" y="987439"/>
            <a:ext cx="7361506" cy="55374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80670" y="3043470"/>
            <a:ext cx="2730843" cy="400110"/>
          </a:xfrm>
          <a:prstGeom prst="rect">
            <a:avLst/>
          </a:prstGeom>
          <a:solidFill>
            <a:schemeClr val="bg1"/>
          </a:solidFill>
        </p:spPr>
        <p:txBody>
          <a:bodyPr wrap="square" rtlCol="0">
            <a:spAutoFit/>
          </a:bodyPr>
          <a:lstStyle/>
          <a:p>
            <a:r>
              <a:rPr lang="it-IT" sz="2000" dirty="0" smtClean="0"/>
              <a:t>O</a:t>
            </a:r>
            <a:r>
              <a:rPr lang="it-IT" sz="2000" baseline="-25000" dirty="0" smtClean="0"/>
              <a:t>3</a:t>
            </a:r>
            <a:r>
              <a:rPr lang="it-IT" sz="2000" dirty="0" smtClean="0"/>
              <a:t> lifetime: few weeks</a:t>
            </a:r>
            <a:endParaRPr lang="en-US" sz="2000" dirty="0"/>
          </a:p>
        </p:txBody>
      </p:sp>
    </p:spTree>
    <p:extLst>
      <p:ext uri="{BB962C8B-B14F-4D97-AF65-F5344CB8AC3E}">
        <p14:creationId xmlns:p14="http://schemas.microsoft.com/office/powerpoint/2010/main" val="10095829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325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569" y="240632"/>
            <a:ext cx="8229600" cy="2585323"/>
          </a:xfrm>
          <a:prstGeom prst="rect">
            <a:avLst/>
          </a:prstGeom>
          <a:noFill/>
        </p:spPr>
        <p:txBody>
          <a:bodyPr wrap="square" rtlCol="0">
            <a:spAutoFit/>
          </a:bodyPr>
          <a:lstStyle/>
          <a:p>
            <a:r>
              <a:rPr lang="en-US" dirty="0" smtClean="0"/>
              <a:t>Da </a:t>
            </a:r>
            <a:r>
              <a:rPr lang="en-US" dirty="0" err="1" smtClean="0"/>
              <a:t>aggiungere</a:t>
            </a:r>
            <a:r>
              <a:rPr lang="en-US" dirty="0" smtClean="0"/>
              <a:t> </a:t>
            </a:r>
            <a:r>
              <a:rPr lang="en-US" dirty="0" err="1" smtClean="0"/>
              <a:t>il</a:t>
            </a:r>
            <a:r>
              <a:rPr lang="en-US" dirty="0" smtClean="0"/>
              <a:t> </a:t>
            </a:r>
            <a:r>
              <a:rPr lang="en-US" dirty="0" err="1" smtClean="0"/>
              <a:t>meccanismo</a:t>
            </a:r>
            <a:r>
              <a:rPr lang="en-US" dirty="0" smtClean="0"/>
              <a:t> </a:t>
            </a:r>
            <a:r>
              <a:rPr lang="en-US" dirty="0" err="1" smtClean="0"/>
              <a:t>che</a:t>
            </a:r>
            <a:r>
              <a:rPr lang="en-US" dirty="0" smtClean="0"/>
              <a:t> fa </a:t>
            </a:r>
            <a:r>
              <a:rPr lang="en-US" dirty="0" err="1" smtClean="0"/>
              <a:t>dipendere</a:t>
            </a:r>
            <a:r>
              <a:rPr lang="en-US" dirty="0" smtClean="0"/>
              <a:t> la [O3] dal rapport VOC/NOx </a:t>
            </a:r>
          </a:p>
          <a:p>
            <a:r>
              <a:rPr lang="en-US" dirty="0" smtClean="0"/>
              <a:t>Per </a:t>
            </a:r>
            <a:r>
              <a:rPr lang="en-US" dirty="0" err="1" smtClean="0"/>
              <a:t>esempio</a:t>
            </a:r>
            <a:r>
              <a:rPr lang="en-US" dirty="0" smtClean="0"/>
              <a:t> </a:t>
            </a:r>
            <a:r>
              <a:rPr lang="en-US" dirty="0" err="1" smtClean="0"/>
              <a:t>spiegato</a:t>
            </a:r>
            <a:r>
              <a:rPr lang="en-US" dirty="0" smtClean="0"/>
              <a:t> qui:</a:t>
            </a:r>
          </a:p>
          <a:p>
            <a:r>
              <a:rPr lang="en-US" dirty="0">
                <a:hlinkClick r:id="rId3"/>
              </a:rPr>
              <a:t>https://</a:t>
            </a:r>
            <a:r>
              <a:rPr lang="en-US" dirty="0" smtClean="0">
                <a:hlinkClick r:id="rId3"/>
              </a:rPr>
              <a:t>www.eea.europa.eu/publications/TOP08-98/page004.html</a:t>
            </a:r>
            <a:endParaRPr lang="en-US" dirty="0" smtClean="0"/>
          </a:p>
          <a:p>
            <a:r>
              <a:rPr lang="en-US" dirty="0" smtClean="0"/>
              <a:t>This leads to the </a:t>
            </a:r>
            <a:r>
              <a:rPr lang="en-US" dirty="0"/>
              <a:t>« ozone sinks » effect. It is specific to large metropolitan areas which concentrate NOx sources from road traffic and residential heating. As a consequence, ozone is consumed by NOx emissions through photochemical </a:t>
            </a:r>
            <a:r>
              <a:rPr lang="en-US" dirty="0" smtClean="0"/>
              <a:t>reactions and the [O3] in metropolitan areas is lower than in rural areas.  </a:t>
            </a:r>
          </a:p>
          <a:p>
            <a:r>
              <a:rPr lang="en-US" dirty="0" err="1" smtClean="0"/>
              <a:t>Spiegato</a:t>
            </a:r>
            <a:r>
              <a:rPr lang="en-US" dirty="0" smtClean="0"/>
              <a:t> </a:t>
            </a:r>
            <a:r>
              <a:rPr lang="en-US" dirty="0" err="1" smtClean="0"/>
              <a:t>anche</a:t>
            </a:r>
            <a:r>
              <a:rPr lang="en-US" dirty="0"/>
              <a:t> in https://www.irceline.be/en/documentation/faq/why-are-ozone-concentrations-higher-in-rural-areas-than-in-cities</a:t>
            </a:r>
          </a:p>
        </p:txBody>
      </p:sp>
      <p:sp>
        <p:nvSpPr>
          <p:cNvPr id="3" name="Rectangle 2"/>
          <p:cNvSpPr/>
          <p:nvPr/>
        </p:nvSpPr>
        <p:spPr>
          <a:xfrm>
            <a:off x="-2382254" y="4078706"/>
            <a:ext cx="12729410" cy="15050274"/>
          </a:xfrm>
          <a:prstGeom prst="rect">
            <a:avLst/>
          </a:prstGeom>
        </p:spPr>
        <p:txBody>
          <a:bodyPr wrap="square">
            <a:spAutoFit/>
          </a:bodyPr>
          <a:lstStyle/>
          <a:p>
            <a:r>
              <a:rPr lang="en-US" dirty="0"/>
              <a:t>2.2 Chemical formation of </a:t>
            </a:r>
            <a:r>
              <a:rPr lang="en-US" dirty="0" smtClean="0"/>
              <a:t>ozone</a:t>
            </a:r>
            <a:endParaRPr lang="en-US" dirty="0"/>
          </a:p>
          <a:p>
            <a:endParaRPr lang="en-US" dirty="0"/>
          </a:p>
          <a:p>
            <a:r>
              <a:rPr lang="en-US" dirty="0"/>
              <a:t>The photochemical chain reaction which produces ozone is initiated and maintained by reactive radicals. In the process, other products are formed such as </a:t>
            </a:r>
            <a:r>
              <a:rPr lang="en-US" dirty="0" err="1"/>
              <a:t>peroxy</a:t>
            </a:r>
            <a:r>
              <a:rPr lang="en-US" dirty="0"/>
              <a:t> acetyl nitrate, nitric acid, aldehydes, organic acids, particulates and many short-lived radical species. VOCs act as "fuel" in the ozone formation process, whereas NO functions more or less as a catalyst, since it is regenerated in the formation process. NO also plays a key role in the regeneration of the reactive radicals and the further progress of the reactions. The simplified photochemistry of ozone, which is in reality a complex and highly non-linear process, is shown in Box 1.</a:t>
            </a:r>
          </a:p>
          <a:p>
            <a:endParaRPr lang="en-US" dirty="0"/>
          </a:p>
          <a:p>
            <a:r>
              <a:rPr lang="en-US" dirty="0"/>
              <a:t>High concentrations of freshly emitted NO locally scavenge O3, a process leading to formation of NO2. Close to the sources this titration process can be considered as an ozone sink. In addition, high NO2 concentrations deflect the initial oxidation step of VOCs by forming other products (e.g. nitric acid), which prevents the net formation of O3. Because of these reactions, a decrease in NOx can lead to an increase in O3 at low VOC/NOx ratios, as is the case in cities. In this often called VOC-limited regime, emission control of organic compounds is more efficient to reduce peak values of ozone pollution locally.</a:t>
            </a:r>
          </a:p>
          <a:p>
            <a:endParaRPr lang="en-US" dirty="0"/>
          </a:p>
          <a:p>
            <a:r>
              <a:rPr lang="en-US" dirty="0"/>
              <a:t>As an air mass moves away from an urban </a:t>
            </a:r>
            <a:r>
              <a:rPr lang="en-US" dirty="0" err="1"/>
              <a:t>centre</a:t>
            </a:r>
            <a:r>
              <a:rPr lang="en-US" dirty="0"/>
              <a:t> its VOC/NOx ratio changes due to further photochemical reactions, meteorological processes and the occurrence of fresh emissions. The concentration of NOx decreases faster than that of VOC and consequently the VOC/NOx ratio is amplified. At high VOC/NOx ratios occurring in background situations, the chemistry tends towards the NOx-limited case and NOx reductions are considered more effective to reduce ozone in these situations. Recent work (</a:t>
            </a:r>
            <a:r>
              <a:rPr lang="en-US" dirty="0" err="1"/>
              <a:t>Kramp</a:t>
            </a:r>
            <a:r>
              <a:rPr lang="en-US" dirty="0"/>
              <a:t> et al., 1994; </a:t>
            </a:r>
            <a:r>
              <a:rPr lang="en-US" dirty="0" err="1"/>
              <a:t>Flocke</a:t>
            </a:r>
            <a:r>
              <a:rPr lang="en-US" dirty="0"/>
              <a:t> et al., 1994) indicates that the photochemistry in urban plumes proceeds faster than was previously assumed. The oxidation of VOCs leads to more ozone over a shorter time period, and to a faster removal of NOx. Hence the regime where ozone formation is controlled by the concentration of NOx is reached more quickly than previously thought (</a:t>
            </a:r>
            <a:r>
              <a:rPr lang="en-US" dirty="0" err="1"/>
              <a:t>Borrell</a:t>
            </a:r>
            <a:r>
              <a:rPr lang="en-US" dirty="0"/>
              <a:t> et al., 1995).</a:t>
            </a:r>
          </a:p>
          <a:p>
            <a:endParaRPr lang="en-US" dirty="0"/>
          </a:p>
          <a:p>
            <a:r>
              <a:rPr lang="en-US" dirty="0"/>
              <a:t>Box 1: The photochemistry of ozone formation in simplified form</a:t>
            </a:r>
          </a:p>
          <a:p>
            <a:endParaRPr lang="en-US" dirty="0"/>
          </a:p>
          <a:p>
            <a:r>
              <a:rPr lang="en-US" dirty="0"/>
              <a:t>VOC + OH + O2                   ®    RO2 + H2O </a:t>
            </a:r>
          </a:p>
          <a:p>
            <a:r>
              <a:rPr lang="en-US" dirty="0"/>
              <a:t>RO2 + NO + O2                    ®    NO2 + HO2 + CARB </a:t>
            </a:r>
          </a:p>
          <a:p>
            <a:r>
              <a:rPr lang="en-US" dirty="0"/>
              <a:t>HO2 + NO                            ®    NO2 + OH </a:t>
            </a:r>
          </a:p>
          <a:p>
            <a:r>
              <a:rPr lang="en-US" dirty="0"/>
              <a:t>2(NO2 + </a:t>
            </a:r>
            <a:r>
              <a:rPr lang="en-US" dirty="0" err="1"/>
              <a:t>hv</a:t>
            </a:r>
            <a:r>
              <a:rPr lang="en-US" dirty="0"/>
              <a:t> +O2                   «    NO + O3) </a:t>
            </a:r>
          </a:p>
          <a:p>
            <a:r>
              <a:rPr lang="en-US" dirty="0"/>
              <a:t>net:</a:t>
            </a:r>
          </a:p>
          <a:p>
            <a:endParaRPr lang="en-US" dirty="0"/>
          </a:p>
          <a:p>
            <a:r>
              <a:rPr lang="en-US" dirty="0"/>
              <a:t>(NOx + OH +) VOC + 4O2   ®    2O3 + CARB + H2O (+ NOx + OH)</a:t>
            </a:r>
          </a:p>
          <a:p>
            <a:r>
              <a:rPr lang="en-US" dirty="0"/>
              <a:t>VOC stands for volatile organic compound and CARB for carbonyl compounds, which play the role of hydrocarbons in further oxidation steps. OH and HO2 are short-lived radicals which play an important role in the ozone formation process. </a:t>
            </a:r>
          </a:p>
          <a:p>
            <a:r>
              <a:rPr lang="en-US" dirty="0"/>
              <a:t>The complexity of the effect of NOx emission reductions on O3 formation can be illustrated by the "week-end effect". Dumont (1996) documented that O3 levels in Belgian conurbations were found to be significantly higher in the week-end than during the week. During "smog" summers the average afternoon peak was about 20% higher on Saturdays and Sundays in comparison to the "working day" afternoon peak. The opposite pattern occurred for NO2; this species was much lower on Saturdays and Sundays. However, the sum of O3 and NO2, often called Ox, was similar no matter what day was taken. This can be explained by less conversion of O3 by NO into NO2 as a result of the low level of NOx emissions during the week-end in Belgian cities (about 30% lower). In this case, this local ozone depletion effect is more important than the reduction of ozone from reduced precursor (NOx and VOC) emissions. Further ozone variations over weekdays suggest additional non-local contributions. In Austria, at stations in or near Vienna, average maximum ozone peak concentrations also show a distinct weekly pattern, however with lowest levels on Mondays and Tuesdays. This is believed to reflect ozone reduction from reduced precursor emission in a larger area, and the effect of transport (Schneider,1998). </a:t>
            </a:r>
            <a:r>
              <a:rPr lang="en-US" dirty="0" err="1"/>
              <a:t>Brönniman</a:t>
            </a:r>
            <a:r>
              <a:rPr lang="en-US" dirty="0"/>
              <a:t> and </a:t>
            </a:r>
            <a:r>
              <a:rPr lang="en-US" dirty="0" err="1"/>
              <a:t>Neu</a:t>
            </a:r>
            <a:r>
              <a:rPr lang="en-US" dirty="0"/>
              <a:t> (1997) conclude from analysis of Swiss data that there are two distinct patterns in the weekly cycle of ozone. When the meteorology is not </a:t>
            </a:r>
            <a:r>
              <a:rPr lang="en-US" dirty="0" err="1"/>
              <a:t>favourable</a:t>
            </a:r>
            <a:r>
              <a:rPr lang="en-US" dirty="0"/>
              <a:t> to ozone production higher concentrations were observed during the week-end. However, during </a:t>
            </a:r>
            <a:r>
              <a:rPr lang="en-US" dirty="0" err="1"/>
              <a:t>favourable</a:t>
            </a:r>
            <a:r>
              <a:rPr lang="en-US" dirty="0"/>
              <a:t> conditions the mean ozone peak on Sundays was 10-15% lower than on workdays.</a:t>
            </a:r>
          </a:p>
          <a:p>
            <a:endParaRPr lang="en-US" dirty="0"/>
          </a:p>
          <a:p>
            <a:r>
              <a:rPr lang="en-US" dirty="0"/>
              <a:t>It is worth noting that it is only as a result of initial and small NOx reductions, in the absence of concurrent reductions in VOC emissions, that the counter productive "week-end effect" may occur. To attain acceptable ozone levels, and to pass the initial counter-productivity threshold, abatement of a major fraction of both NOx and VOC emissions is necessary.</a:t>
            </a:r>
          </a:p>
        </p:txBody>
      </p:sp>
      <p:sp>
        <p:nvSpPr>
          <p:cNvPr id="4" name="TextBox 3"/>
          <p:cNvSpPr txBox="1"/>
          <p:nvPr/>
        </p:nvSpPr>
        <p:spPr>
          <a:xfrm>
            <a:off x="-4118288" y="3155376"/>
            <a:ext cx="13021513" cy="923330"/>
          </a:xfrm>
          <a:prstGeom prst="rect">
            <a:avLst/>
          </a:prstGeom>
          <a:noFill/>
        </p:spPr>
        <p:txBody>
          <a:bodyPr wrap="none" rtlCol="0">
            <a:spAutoFit/>
          </a:bodyPr>
          <a:lstStyle/>
          <a:p>
            <a:r>
              <a:rPr lang="en-US" dirty="0" err="1" smtClean="0"/>
              <a:t>Sottolineare</a:t>
            </a:r>
            <a:r>
              <a:rPr lang="en-US" dirty="0" smtClean="0"/>
              <a:t> </a:t>
            </a:r>
            <a:r>
              <a:rPr lang="en-US" dirty="0" err="1" smtClean="0"/>
              <a:t>il</a:t>
            </a:r>
            <a:r>
              <a:rPr lang="en-US" dirty="0" smtClean="0"/>
              <a:t> </a:t>
            </a:r>
            <a:r>
              <a:rPr lang="en-US" dirty="0" err="1" smtClean="0"/>
              <a:t>fatto</a:t>
            </a:r>
            <a:r>
              <a:rPr lang="en-US" dirty="0" smtClean="0"/>
              <a:t> </a:t>
            </a:r>
            <a:r>
              <a:rPr lang="en-US" dirty="0" err="1" smtClean="0"/>
              <a:t>che</a:t>
            </a:r>
            <a:r>
              <a:rPr lang="en-US" dirty="0" smtClean="0"/>
              <a:t> </a:t>
            </a:r>
            <a:r>
              <a:rPr lang="en-US" dirty="0" err="1" smtClean="0"/>
              <a:t>siccome</a:t>
            </a:r>
            <a:r>
              <a:rPr lang="en-US" dirty="0" smtClean="0"/>
              <a:t> </a:t>
            </a:r>
            <a:r>
              <a:rPr lang="en-US" dirty="0" err="1" smtClean="0"/>
              <a:t>e’un</a:t>
            </a:r>
            <a:r>
              <a:rPr lang="en-US" dirty="0" smtClean="0"/>
              <a:t> </a:t>
            </a:r>
            <a:r>
              <a:rPr lang="en-US" dirty="0" err="1" smtClean="0"/>
              <a:t>meccanismo</a:t>
            </a:r>
            <a:r>
              <a:rPr lang="en-US" dirty="0" smtClean="0"/>
              <a:t> </a:t>
            </a:r>
            <a:r>
              <a:rPr lang="en-US" dirty="0" err="1" smtClean="0"/>
              <a:t>che</a:t>
            </a:r>
            <a:r>
              <a:rPr lang="en-US" dirty="0" smtClean="0"/>
              <a:t> ha </a:t>
            </a:r>
            <a:r>
              <a:rPr lang="en-US" dirty="0" err="1" smtClean="0"/>
              <a:t>bisogno</a:t>
            </a:r>
            <a:r>
              <a:rPr lang="en-US" dirty="0" smtClean="0"/>
              <a:t> </a:t>
            </a:r>
            <a:r>
              <a:rPr lang="en-US" dirty="0" err="1" smtClean="0"/>
              <a:t>della</a:t>
            </a:r>
            <a:r>
              <a:rPr lang="en-US" dirty="0" smtClean="0"/>
              <a:t> rad </a:t>
            </a:r>
            <a:r>
              <a:rPr lang="en-US" dirty="0" err="1" smtClean="0"/>
              <a:t>solare</a:t>
            </a:r>
            <a:r>
              <a:rPr lang="en-US" dirty="0" smtClean="0"/>
              <a:t> </a:t>
            </a:r>
            <a:r>
              <a:rPr lang="en-US" dirty="0" err="1" smtClean="0"/>
              <a:t>l’inquinamento</a:t>
            </a:r>
            <a:r>
              <a:rPr lang="en-US" dirty="0" smtClean="0"/>
              <a:t> </a:t>
            </a:r>
            <a:r>
              <a:rPr lang="en-US" dirty="0" err="1" smtClean="0"/>
              <a:t>si</a:t>
            </a:r>
            <a:r>
              <a:rPr lang="en-US" dirty="0" smtClean="0"/>
              <a:t> </a:t>
            </a:r>
            <a:r>
              <a:rPr lang="en-US" dirty="0" err="1" smtClean="0"/>
              <a:t>manifesta</a:t>
            </a:r>
            <a:r>
              <a:rPr lang="en-US" dirty="0" smtClean="0"/>
              <a:t> </a:t>
            </a:r>
            <a:r>
              <a:rPr lang="en-US" dirty="0" err="1" smtClean="0"/>
              <a:t>maggiormente</a:t>
            </a:r>
            <a:r>
              <a:rPr lang="en-US" dirty="0" smtClean="0"/>
              <a:t> </a:t>
            </a:r>
          </a:p>
          <a:p>
            <a:r>
              <a:rPr lang="en-US" dirty="0" smtClean="0"/>
              <a:t>In estate e </a:t>
            </a:r>
            <a:r>
              <a:rPr lang="en-US" dirty="0" err="1" smtClean="0"/>
              <a:t>nelle</a:t>
            </a:r>
            <a:r>
              <a:rPr lang="en-US" dirty="0" smtClean="0"/>
              <a:t> heat waves, </a:t>
            </a:r>
            <a:r>
              <a:rPr lang="en-US" dirty="0" err="1" smtClean="0"/>
              <a:t>vedere</a:t>
            </a:r>
            <a:r>
              <a:rPr lang="en-US" dirty="0" smtClean="0"/>
              <a:t> e.g. I </a:t>
            </a:r>
            <a:r>
              <a:rPr lang="en-US" dirty="0" err="1" smtClean="0"/>
              <a:t>dati</a:t>
            </a:r>
            <a:r>
              <a:rPr lang="en-US" dirty="0" smtClean="0"/>
              <a:t> di </a:t>
            </a:r>
            <a:r>
              <a:rPr lang="en-US" dirty="0" err="1" smtClean="0"/>
              <a:t>Parigi</a:t>
            </a:r>
            <a:r>
              <a:rPr lang="en-US" dirty="0" smtClean="0"/>
              <a:t> qui</a:t>
            </a:r>
          </a:p>
          <a:p>
            <a:r>
              <a:rPr lang="en-US" dirty="0" smtClean="0"/>
              <a:t>https</a:t>
            </a:r>
            <a:r>
              <a:rPr lang="en-US" dirty="0"/>
              <a:t>://www.airparif.asso.fr/sites/default/files/documents/2021-10/BilanQA_IDF_2020_UK.pdf</a:t>
            </a:r>
          </a:p>
        </p:txBody>
      </p:sp>
    </p:spTree>
    <p:extLst>
      <p:ext uri="{BB962C8B-B14F-4D97-AF65-F5344CB8AC3E}">
        <p14:creationId xmlns:p14="http://schemas.microsoft.com/office/powerpoint/2010/main" val="533071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2809875" y="833438"/>
            <a:ext cx="24749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FF0000"/>
                </a:solidFill>
                <a:latin typeface="Tahoma" panose="020B0604030504040204" pitchFamily="34" charset="0"/>
                <a:cs typeface="Tahoma" panose="020B0604030504040204" pitchFamily="34" charset="0"/>
              </a:rPr>
              <a:t>Bond energies</a:t>
            </a:r>
          </a:p>
          <a:p>
            <a:pPr>
              <a:spcBef>
                <a:spcPct val="0"/>
              </a:spcBef>
              <a:buFontTx/>
              <a:buNone/>
            </a:pPr>
            <a:endParaRPr lang="en-US" altLang="en-US" sz="2200">
              <a:latin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nvGraphicFramePr>
        <p:xfrm>
          <a:off x="755650" y="1624013"/>
          <a:ext cx="7659690" cy="4592632"/>
        </p:xfrm>
        <a:graphic>
          <a:graphicData uri="http://schemas.openxmlformats.org/drawingml/2006/table">
            <a:tbl>
              <a:tblPr firstRow="1" bandRow="1">
                <a:tableStyleId>{5C22544A-7EE6-4342-B048-85BDC9FD1C3A}</a:tableStyleId>
              </a:tblPr>
              <a:tblGrid>
                <a:gridCol w="1531938">
                  <a:extLst>
                    <a:ext uri="{9D8B030D-6E8A-4147-A177-3AD203B41FA5}">
                      <a16:colId xmlns:a16="http://schemas.microsoft.com/office/drawing/2014/main" val="2672515928"/>
                    </a:ext>
                  </a:extLst>
                </a:gridCol>
                <a:gridCol w="1531938">
                  <a:extLst>
                    <a:ext uri="{9D8B030D-6E8A-4147-A177-3AD203B41FA5}">
                      <a16:colId xmlns:a16="http://schemas.microsoft.com/office/drawing/2014/main" val="2906728683"/>
                    </a:ext>
                  </a:extLst>
                </a:gridCol>
                <a:gridCol w="1531938">
                  <a:extLst>
                    <a:ext uri="{9D8B030D-6E8A-4147-A177-3AD203B41FA5}">
                      <a16:colId xmlns:a16="http://schemas.microsoft.com/office/drawing/2014/main" val="1813362510"/>
                    </a:ext>
                  </a:extLst>
                </a:gridCol>
                <a:gridCol w="1531938">
                  <a:extLst>
                    <a:ext uri="{9D8B030D-6E8A-4147-A177-3AD203B41FA5}">
                      <a16:colId xmlns:a16="http://schemas.microsoft.com/office/drawing/2014/main" val="3592110159"/>
                    </a:ext>
                  </a:extLst>
                </a:gridCol>
                <a:gridCol w="1531938">
                  <a:extLst>
                    <a:ext uri="{9D8B030D-6E8A-4147-A177-3AD203B41FA5}">
                      <a16:colId xmlns:a16="http://schemas.microsoft.com/office/drawing/2014/main" val="3519837670"/>
                    </a:ext>
                  </a:extLst>
                </a:gridCol>
              </a:tblGrid>
              <a:tr h="417512">
                <a:tc>
                  <a:txBody>
                    <a:bodyPr/>
                    <a:lstStyle/>
                    <a:p>
                      <a:endParaRPr lang="en-US" sz="1800" dirty="0"/>
                    </a:p>
                  </a:txBody>
                  <a:tcPr marL="91437" marR="91437" marT="45727" marB="45727"/>
                </a:tc>
                <a:tc>
                  <a:txBody>
                    <a:bodyPr/>
                    <a:lstStyle/>
                    <a:p>
                      <a:r>
                        <a:rPr lang="it-IT" sz="1800" dirty="0" smtClean="0"/>
                        <a:t>eV</a:t>
                      </a:r>
                      <a:endParaRPr lang="en-US" sz="1800" dirty="0"/>
                    </a:p>
                  </a:txBody>
                  <a:tcPr marL="91437" marR="91437" marT="45727" marB="45727"/>
                </a:tc>
                <a:tc>
                  <a:txBody>
                    <a:bodyPr/>
                    <a:lstStyle/>
                    <a:p>
                      <a:r>
                        <a:rPr lang="it-IT" sz="1800" dirty="0" smtClean="0"/>
                        <a:t>nm</a:t>
                      </a:r>
                      <a:endParaRPr lang="en-US" sz="1800" dirty="0"/>
                    </a:p>
                  </a:txBody>
                  <a:tcPr marL="91437" marR="91437" marT="45727" marB="45727"/>
                </a:tc>
                <a:tc>
                  <a:txBody>
                    <a:bodyPr/>
                    <a:lstStyle/>
                    <a:p>
                      <a:r>
                        <a:rPr lang="it-IT" sz="1800" dirty="0" smtClean="0"/>
                        <a:t>eV</a:t>
                      </a:r>
                      <a:endParaRPr lang="en-US" sz="1800" dirty="0"/>
                    </a:p>
                  </a:txBody>
                  <a:tcPr marL="91437" marR="91437" marT="45727" marB="45727"/>
                </a:tc>
                <a:tc>
                  <a:txBody>
                    <a:bodyPr/>
                    <a:lstStyle/>
                    <a:p>
                      <a:r>
                        <a:rPr lang="it-IT" sz="1800" dirty="0" smtClean="0"/>
                        <a:t>nm</a:t>
                      </a:r>
                      <a:endParaRPr lang="en-US" sz="1800" dirty="0"/>
                    </a:p>
                  </a:txBody>
                  <a:tcPr marL="91437" marR="91437" marT="45727" marB="45727"/>
                </a:tc>
                <a:extLst>
                  <a:ext uri="{0D108BD9-81ED-4DB2-BD59-A6C34878D82A}">
                    <a16:rowId xmlns:a16="http://schemas.microsoft.com/office/drawing/2014/main" val="1688053061"/>
                  </a:ext>
                </a:extLst>
              </a:tr>
              <a:tr h="417512">
                <a:tc>
                  <a:txBody>
                    <a:bodyPr/>
                    <a:lstStyle/>
                    <a:p>
                      <a:r>
                        <a:rPr lang="it-IT" sz="1800" dirty="0" smtClean="0"/>
                        <a:t>NO</a:t>
                      </a:r>
                      <a:r>
                        <a:rPr lang="it-IT" sz="1800" baseline="-25000" dirty="0" smtClean="0"/>
                        <a:t>2</a:t>
                      </a:r>
                      <a:endParaRPr lang="en-US" sz="1800" baseline="-25000" dirty="0"/>
                    </a:p>
                  </a:txBody>
                  <a:tcPr marL="91437" marR="91437" marT="45727" marB="45727"/>
                </a:tc>
                <a:tc>
                  <a:txBody>
                    <a:bodyPr/>
                    <a:lstStyle/>
                    <a:p>
                      <a:r>
                        <a:rPr lang="it-IT" sz="1800" dirty="0" smtClean="0"/>
                        <a:t>3.11</a:t>
                      </a:r>
                      <a:endParaRPr lang="en-US" sz="1800" dirty="0"/>
                    </a:p>
                  </a:txBody>
                  <a:tcPr marL="91437" marR="91437" marT="45727" marB="45727"/>
                </a:tc>
                <a:tc>
                  <a:txBody>
                    <a:bodyPr/>
                    <a:lstStyle/>
                    <a:p>
                      <a:r>
                        <a:rPr lang="it-IT" sz="1800" dirty="0" smtClean="0"/>
                        <a:t>399</a:t>
                      </a:r>
                      <a:endParaRPr lang="en-US" sz="1800" dirty="0"/>
                    </a:p>
                  </a:txBody>
                  <a:tcPr marL="91437" marR="91437" marT="45727" marB="45727"/>
                </a:tc>
                <a:tc>
                  <a:txBody>
                    <a:bodyPr/>
                    <a:lstStyle/>
                    <a:p>
                      <a:r>
                        <a:rPr lang="it-IT" sz="1800" dirty="0" smtClean="0"/>
                        <a:t>9.78</a:t>
                      </a:r>
                      <a:endParaRPr lang="en-US" sz="1800" dirty="0"/>
                    </a:p>
                  </a:txBody>
                  <a:tcPr marL="91437" marR="91437" marT="45727" marB="45727"/>
                </a:tc>
                <a:tc>
                  <a:txBody>
                    <a:bodyPr/>
                    <a:lstStyle/>
                    <a:p>
                      <a:r>
                        <a:rPr lang="it-IT" sz="1800" dirty="0" smtClean="0"/>
                        <a:t>127</a:t>
                      </a:r>
                      <a:endParaRPr lang="en-US" sz="1800" dirty="0"/>
                    </a:p>
                  </a:txBody>
                  <a:tcPr marL="91437" marR="91437" marT="45727" marB="45727"/>
                </a:tc>
                <a:extLst>
                  <a:ext uri="{0D108BD9-81ED-4DB2-BD59-A6C34878D82A}">
                    <a16:rowId xmlns:a16="http://schemas.microsoft.com/office/drawing/2014/main" val="4214550458"/>
                  </a:ext>
                </a:extLst>
              </a:tr>
              <a:tr h="417512">
                <a:tc>
                  <a:txBody>
                    <a:bodyPr/>
                    <a:lstStyle/>
                    <a:p>
                      <a:r>
                        <a:rPr lang="it-IT" sz="1800" dirty="0" smtClean="0"/>
                        <a:t>N</a:t>
                      </a:r>
                      <a:r>
                        <a:rPr lang="it-IT" sz="1800" baseline="-25000" dirty="0" smtClean="0"/>
                        <a:t>2</a:t>
                      </a:r>
                      <a:r>
                        <a:rPr lang="it-IT" sz="1800" dirty="0" smtClean="0"/>
                        <a:t>O(N-N)</a:t>
                      </a:r>
                      <a:endParaRPr lang="en-US" sz="1800" dirty="0"/>
                    </a:p>
                  </a:txBody>
                  <a:tcPr marL="91437" marR="91437" marT="45727" marB="45727"/>
                </a:tc>
                <a:tc>
                  <a:txBody>
                    <a:bodyPr/>
                    <a:lstStyle/>
                    <a:p>
                      <a:r>
                        <a:rPr lang="it-IT" sz="1800" dirty="0" smtClean="0"/>
                        <a:t>4.43</a:t>
                      </a:r>
                      <a:endParaRPr lang="en-US" sz="1800" dirty="0"/>
                    </a:p>
                  </a:txBody>
                  <a:tcPr marL="91437" marR="91437" marT="45727" marB="45727"/>
                </a:tc>
                <a:tc>
                  <a:txBody>
                    <a:bodyPr/>
                    <a:lstStyle/>
                    <a:p>
                      <a:r>
                        <a:rPr lang="it-IT" sz="1800" dirty="0" smtClean="0"/>
                        <a:t>280</a:t>
                      </a:r>
                      <a:endParaRPr lang="en-US" sz="1800" dirty="0"/>
                    </a:p>
                  </a:txBody>
                  <a:tcPr marL="91437" marR="91437" marT="45727" marB="45727"/>
                </a:tc>
                <a:tc>
                  <a:txBody>
                    <a:bodyPr/>
                    <a:lstStyle/>
                    <a:p>
                      <a:r>
                        <a:rPr lang="it-IT" sz="1800" dirty="0" smtClean="0"/>
                        <a:t>12.89</a:t>
                      </a:r>
                      <a:endParaRPr lang="en-US" sz="1800" dirty="0"/>
                    </a:p>
                  </a:txBody>
                  <a:tcPr marL="91437" marR="91437" marT="45727" marB="45727"/>
                </a:tc>
                <a:tc>
                  <a:txBody>
                    <a:bodyPr/>
                    <a:lstStyle/>
                    <a:p>
                      <a:r>
                        <a:rPr lang="it-IT" sz="1800" dirty="0" smtClean="0"/>
                        <a:t>96</a:t>
                      </a:r>
                      <a:endParaRPr lang="en-US" sz="1800" dirty="0"/>
                    </a:p>
                  </a:txBody>
                  <a:tcPr marL="91437" marR="91437" marT="45727" marB="45727"/>
                </a:tc>
                <a:extLst>
                  <a:ext uri="{0D108BD9-81ED-4DB2-BD59-A6C34878D82A}">
                    <a16:rowId xmlns:a16="http://schemas.microsoft.com/office/drawing/2014/main" val="4066080115"/>
                  </a:ext>
                </a:extLst>
              </a:tr>
              <a:tr h="417512">
                <a:tc>
                  <a:txBody>
                    <a:bodyPr/>
                    <a:lstStyle/>
                    <a:p>
                      <a:r>
                        <a:rPr lang="it-IT" sz="1800" dirty="0" smtClean="0"/>
                        <a:t>N</a:t>
                      </a:r>
                      <a:r>
                        <a:rPr lang="it-IT" sz="1800" baseline="-25000" dirty="0" smtClean="0"/>
                        <a:t>2</a:t>
                      </a:r>
                      <a:r>
                        <a:rPr lang="it-IT" sz="1800" dirty="0" smtClean="0"/>
                        <a:t>O(N-O)</a:t>
                      </a:r>
                      <a:endParaRPr lang="en-US" sz="1800" dirty="0"/>
                    </a:p>
                  </a:txBody>
                  <a:tcPr marL="91437" marR="91437" marT="45727" marB="45727"/>
                </a:tc>
                <a:tc>
                  <a:txBody>
                    <a:bodyPr/>
                    <a:lstStyle/>
                    <a:p>
                      <a:r>
                        <a:rPr lang="it-IT" sz="1800" dirty="0" smtClean="0"/>
                        <a:t>1.67</a:t>
                      </a:r>
                      <a:endParaRPr lang="en-US" sz="1800" dirty="0"/>
                    </a:p>
                  </a:txBody>
                  <a:tcPr marL="91437" marR="91437" marT="45727" marB="45727"/>
                </a:tc>
                <a:tc>
                  <a:txBody>
                    <a:bodyPr/>
                    <a:lstStyle/>
                    <a:p>
                      <a:r>
                        <a:rPr lang="it-IT" sz="1800" dirty="0" smtClean="0"/>
                        <a:t>743</a:t>
                      </a:r>
                      <a:endParaRPr lang="en-US" sz="1800" dirty="0"/>
                    </a:p>
                  </a:txBody>
                  <a:tcPr marL="91437" marR="91437" marT="45727" marB="45727"/>
                </a:tc>
                <a:tc>
                  <a:txBody>
                    <a:bodyPr/>
                    <a:lstStyle/>
                    <a:p>
                      <a:endParaRPr lang="en-US" sz="1800" dirty="0"/>
                    </a:p>
                  </a:txBody>
                  <a:tcPr marL="91437" marR="91437" marT="45727" marB="45727"/>
                </a:tc>
                <a:tc>
                  <a:txBody>
                    <a:bodyPr/>
                    <a:lstStyle/>
                    <a:p>
                      <a:endParaRPr lang="en-US" sz="1800"/>
                    </a:p>
                  </a:txBody>
                  <a:tcPr marL="91437" marR="91437" marT="45727" marB="45727"/>
                </a:tc>
                <a:extLst>
                  <a:ext uri="{0D108BD9-81ED-4DB2-BD59-A6C34878D82A}">
                    <a16:rowId xmlns:a16="http://schemas.microsoft.com/office/drawing/2014/main" val="2225243146"/>
                  </a:ext>
                </a:extLst>
              </a:tr>
              <a:tr h="417512">
                <a:tc>
                  <a:txBody>
                    <a:bodyPr/>
                    <a:lstStyle/>
                    <a:p>
                      <a:r>
                        <a:rPr lang="it-IT" sz="1800" dirty="0" smtClean="0"/>
                        <a:t>O</a:t>
                      </a:r>
                      <a:r>
                        <a:rPr lang="it-IT" sz="1800" baseline="-25000" dirty="0" smtClean="0"/>
                        <a:t>3</a:t>
                      </a:r>
                      <a:endParaRPr lang="en-US" sz="1800" baseline="-25000" dirty="0"/>
                    </a:p>
                  </a:txBody>
                  <a:tcPr marL="91437" marR="91437" marT="45727" marB="45727"/>
                </a:tc>
                <a:tc>
                  <a:txBody>
                    <a:bodyPr/>
                    <a:lstStyle/>
                    <a:p>
                      <a:r>
                        <a:rPr lang="it-IT" sz="1800" dirty="0" smtClean="0"/>
                        <a:t>1.04</a:t>
                      </a:r>
                      <a:endParaRPr lang="en-US" sz="1800" dirty="0"/>
                    </a:p>
                  </a:txBody>
                  <a:tcPr marL="91437" marR="91437" marT="45727" marB="45727"/>
                </a:tc>
                <a:tc>
                  <a:txBody>
                    <a:bodyPr/>
                    <a:lstStyle/>
                    <a:p>
                      <a:r>
                        <a:rPr lang="it-IT" sz="1800" dirty="0" smtClean="0"/>
                        <a:t>1192</a:t>
                      </a:r>
                      <a:endParaRPr lang="en-US" sz="1800" dirty="0"/>
                    </a:p>
                  </a:txBody>
                  <a:tcPr marL="91437" marR="91437" marT="45727" marB="45727"/>
                </a:tc>
                <a:tc>
                  <a:txBody>
                    <a:bodyPr/>
                    <a:lstStyle/>
                    <a:p>
                      <a:r>
                        <a:rPr lang="it-IT" sz="1800" dirty="0" smtClean="0"/>
                        <a:t>12.52</a:t>
                      </a:r>
                      <a:endParaRPr lang="en-US" sz="1800" dirty="0"/>
                    </a:p>
                  </a:txBody>
                  <a:tcPr marL="91437" marR="91437" marT="45727" marB="45727"/>
                </a:tc>
                <a:tc>
                  <a:txBody>
                    <a:bodyPr/>
                    <a:lstStyle/>
                    <a:p>
                      <a:r>
                        <a:rPr lang="it-IT" sz="1800" dirty="0" smtClean="0"/>
                        <a:t>99</a:t>
                      </a:r>
                      <a:endParaRPr lang="en-US" sz="1800" dirty="0"/>
                    </a:p>
                  </a:txBody>
                  <a:tcPr marL="91437" marR="91437" marT="45727" marB="45727"/>
                </a:tc>
                <a:extLst>
                  <a:ext uri="{0D108BD9-81ED-4DB2-BD59-A6C34878D82A}">
                    <a16:rowId xmlns:a16="http://schemas.microsoft.com/office/drawing/2014/main" val="504238500"/>
                  </a:ext>
                </a:extLst>
              </a:tr>
              <a:tr h="417512">
                <a:tc>
                  <a:txBody>
                    <a:bodyPr/>
                    <a:lstStyle/>
                    <a:p>
                      <a:r>
                        <a:rPr lang="it-IT" sz="1800" dirty="0" smtClean="0"/>
                        <a:t>H</a:t>
                      </a:r>
                      <a:r>
                        <a:rPr lang="it-IT" sz="1800" baseline="-25000" dirty="0" smtClean="0"/>
                        <a:t>2</a:t>
                      </a:r>
                      <a:r>
                        <a:rPr lang="it-IT" sz="1800" dirty="0" smtClean="0"/>
                        <a:t>O</a:t>
                      </a:r>
                      <a:endParaRPr lang="en-US" sz="1800" dirty="0"/>
                    </a:p>
                  </a:txBody>
                  <a:tcPr marL="91437" marR="91437" marT="45727" marB="45727"/>
                </a:tc>
                <a:tc>
                  <a:txBody>
                    <a:bodyPr/>
                    <a:lstStyle/>
                    <a:p>
                      <a:r>
                        <a:rPr lang="it-IT" sz="1800" dirty="0" smtClean="0"/>
                        <a:t>5.12</a:t>
                      </a:r>
                      <a:endParaRPr lang="en-US" sz="1800" dirty="0"/>
                    </a:p>
                  </a:txBody>
                  <a:tcPr marL="91437" marR="91437" marT="45727" marB="45727"/>
                </a:tc>
                <a:tc>
                  <a:txBody>
                    <a:bodyPr/>
                    <a:lstStyle/>
                    <a:p>
                      <a:r>
                        <a:rPr lang="it-IT" sz="1800" dirty="0" smtClean="0"/>
                        <a:t>242</a:t>
                      </a:r>
                      <a:endParaRPr lang="en-US" sz="1800" dirty="0"/>
                    </a:p>
                  </a:txBody>
                  <a:tcPr marL="91437" marR="91437" marT="45727" marB="45727"/>
                </a:tc>
                <a:tc>
                  <a:txBody>
                    <a:bodyPr/>
                    <a:lstStyle/>
                    <a:p>
                      <a:r>
                        <a:rPr lang="it-IT" sz="1800" dirty="0" smtClean="0"/>
                        <a:t>12.61</a:t>
                      </a:r>
                      <a:endParaRPr lang="en-US" sz="1800" dirty="0"/>
                    </a:p>
                  </a:txBody>
                  <a:tcPr marL="91437" marR="91437" marT="45727" marB="45727"/>
                </a:tc>
                <a:tc>
                  <a:txBody>
                    <a:bodyPr/>
                    <a:lstStyle/>
                    <a:p>
                      <a:r>
                        <a:rPr lang="it-IT" sz="1800" dirty="0" smtClean="0"/>
                        <a:t>98</a:t>
                      </a:r>
                      <a:endParaRPr lang="en-US" sz="1800" dirty="0"/>
                    </a:p>
                  </a:txBody>
                  <a:tcPr marL="91437" marR="91437" marT="45727" marB="45727"/>
                </a:tc>
                <a:extLst>
                  <a:ext uri="{0D108BD9-81ED-4DB2-BD59-A6C34878D82A}">
                    <a16:rowId xmlns:a16="http://schemas.microsoft.com/office/drawing/2014/main" val="1212901953"/>
                  </a:ext>
                </a:extLst>
              </a:tr>
              <a:tr h="417512">
                <a:tc>
                  <a:txBody>
                    <a:bodyPr/>
                    <a:lstStyle/>
                    <a:p>
                      <a:r>
                        <a:rPr lang="it-IT" sz="1800" dirty="0" smtClean="0"/>
                        <a:t>CO</a:t>
                      </a:r>
                      <a:r>
                        <a:rPr lang="it-IT" sz="1800" baseline="-25000" dirty="0" smtClean="0"/>
                        <a:t>2</a:t>
                      </a:r>
                      <a:endParaRPr lang="en-US" sz="1800" baseline="-25000" dirty="0"/>
                    </a:p>
                  </a:txBody>
                  <a:tcPr marL="91437" marR="91437" marT="45727" marB="45727"/>
                </a:tc>
                <a:tc>
                  <a:txBody>
                    <a:bodyPr/>
                    <a:lstStyle/>
                    <a:p>
                      <a:r>
                        <a:rPr lang="it-IT" sz="1800" dirty="0" smtClean="0"/>
                        <a:t>5.45</a:t>
                      </a:r>
                      <a:endParaRPr lang="en-US" sz="1800" dirty="0"/>
                    </a:p>
                  </a:txBody>
                  <a:tcPr marL="91437" marR="91437" marT="45727" marB="45727"/>
                </a:tc>
                <a:tc>
                  <a:txBody>
                    <a:bodyPr/>
                    <a:lstStyle/>
                    <a:p>
                      <a:r>
                        <a:rPr lang="it-IT" sz="1800" dirty="0" smtClean="0"/>
                        <a:t>228</a:t>
                      </a:r>
                      <a:endParaRPr lang="en-US" sz="1800" dirty="0"/>
                    </a:p>
                  </a:txBody>
                  <a:tcPr marL="91437" marR="91437" marT="45727" marB="45727"/>
                </a:tc>
                <a:tc>
                  <a:txBody>
                    <a:bodyPr/>
                    <a:lstStyle/>
                    <a:p>
                      <a:r>
                        <a:rPr lang="it-IT" sz="1800" dirty="0" smtClean="0"/>
                        <a:t>13.79</a:t>
                      </a:r>
                      <a:endParaRPr lang="en-US" sz="1800" dirty="0"/>
                    </a:p>
                  </a:txBody>
                  <a:tcPr marL="91437" marR="91437" marT="45727" marB="45727"/>
                </a:tc>
                <a:tc>
                  <a:txBody>
                    <a:bodyPr/>
                    <a:lstStyle/>
                    <a:p>
                      <a:r>
                        <a:rPr lang="it-IT" sz="1800" dirty="0" smtClean="0"/>
                        <a:t>90</a:t>
                      </a:r>
                      <a:endParaRPr lang="en-US" sz="1800" dirty="0"/>
                    </a:p>
                  </a:txBody>
                  <a:tcPr marL="91437" marR="91437" marT="45727" marB="45727"/>
                </a:tc>
                <a:extLst>
                  <a:ext uri="{0D108BD9-81ED-4DB2-BD59-A6C34878D82A}">
                    <a16:rowId xmlns:a16="http://schemas.microsoft.com/office/drawing/2014/main" val="3171418667"/>
                  </a:ext>
                </a:extLst>
              </a:tr>
              <a:tr h="417512">
                <a:tc>
                  <a:txBody>
                    <a:bodyPr/>
                    <a:lstStyle/>
                    <a:p>
                      <a:r>
                        <a:rPr lang="it-IT" sz="1800" dirty="0" smtClean="0"/>
                        <a:t>N</a:t>
                      </a:r>
                      <a:r>
                        <a:rPr lang="it-IT" sz="1800" baseline="-25000" dirty="0" smtClean="0"/>
                        <a:t>2</a:t>
                      </a:r>
                      <a:endParaRPr lang="en-US" sz="1800" baseline="-25000" dirty="0"/>
                    </a:p>
                  </a:txBody>
                  <a:tcPr marL="91437" marR="91437" marT="45727" marB="45727"/>
                </a:tc>
                <a:tc>
                  <a:txBody>
                    <a:bodyPr/>
                    <a:lstStyle/>
                    <a:p>
                      <a:r>
                        <a:rPr lang="it-IT" sz="1800" dirty="0" smtClean="0"/>
                        <a:t>9.76</a:t>
                      </a:r>
                      <a:endParaRPr lang="en-US" sz="1800" dirty="0"/>
                    </a:p>
                  </a:txBody>
                  <a:tcPr marL="91437" marR="91437" marT="45727" marB="45727"/>
                </a:tc>
                <a:tc>
                  <a:txBody>
                    <a:bodyPr/>
                    <a:lstStyle/>
                    <a:p>
                      <a:r>
                        <a:rPr lang="it-IT" sz="1800" dirty="0" smtClean="0"/>
                        <a:t>127</a:t>
                      </a:r>
                      <a:endParaRPr lang="en-US" sz="1800" dirty="0"/>
                    </a:p>
                  </a:txBody>
                  <a:tcPr marL="91437" marR="91437" marT="45727" marB="45727"/>
                </a:tc>
                <a:tc>
                  <a:txBody>
                    <a:bodyPr/>
                    <a:lstStyle/>
                    <a:p>
                      <a:r>
                        <a:rPr lang="it-IT" sz="1800" dirty="0" smtClean="0"/>
                        <a:t>12.58</a:t>
                      </a:r>
                      <a:endParaRPr lang="en-US" sz="1800" dirty="0"/>
                    </a:p>
                  </a:txBody>
                  <a:tcPr marL="91437" marR="91437" marT="45727" marB="45727"/>
                </a:tc>
                <a:tc>
                  <a:txBody>
                    <a:bodyPr/>
                    <a:lstStyle/>
                    <a:p>
                      <a:r>
                        <a:rPr lang="it-IT" sz="1800" dirty="0" smtClean="0"/>
                        <a:t>80</a:t>
                      </a:r>
                      <a:endParaRPr lang="en-US" sz="1800" dirty="0"/>
                    </a:p>
                  </a:txBody>
                  <a:tcPr marL="91437" marR="91437" marT="45727" marB="45727"/>
                </a:tc>
                <a:extLst>
                  <a:ext uri="{0D108BD9-81ED-4DB2-BD59-A6C34878D82A}">
                    <a16:rowId xmlns:a16="http://schemas.microsoft.com/office/drawing/2014/main" val="653531095"/>
                  </a:ext>
                </a:extLst>
              </a:tr>
              <a:tr h="417512">
                <a:tc>
                  <a:txBody>
                    <a:bodyPr/>
                    <a:lstStyle/>
                    <a:p>
                      <a:r>
                        <a:rPr lang="it-IT" sz="1800" dirty="0" smtClean="0"/>
                        <a:t>O</a:t>
                      </a:r>
                      <a:r>
                        <a:rPr lang="it-IT" sz="1800" baseline="-25000" dirty="0" smtClean="0"/>
                        <a:t>2</a:t>
                      </a:r>
                      <a:endParaRPr lang="en-US" sz="1800" baseline="-25000" dirty="0"/>
                    </a:p>
                  </a:txBody>
                  <a:tcPr marL="91437" marR="91437" marT="45727" marB="45727"/>
                </a:tc>
                <a:tc>
                  <a:txBody>
                    <a:bodyPr/>
                    <a:lstStyle/>
                    <a:p>
                      <a:r>
                        <a:rPr lang="it-IT" sz="1800" dirty="0" smtClean="0"/>
                        <a:t>5.11</a:t>
                      </a:r>
                      <a:endParaRPr lang="en-US" sz="1800" dirty="0"/>
                    </a:p>
                  </a:txBody>
                  <a:tcPr marL="91437" marR="91437" marT="45727" marB="45727"/>
                </a:tc>
                <a:tc>
                  <a:txBody>
                    <a:bodyPr/>
                    <a:lstStyle/>
                    <a:p>
                      <a:r>
                        <a:rPr lang="it-IT" sz="1800" dirty="0" smtClean="0"/>
                        <a:t>243</a:t>
                      </a:r>
                      <a:endParaRPr lang="en-US" sz="1800" dirty="0"/>
                    </a:p>
                  </a:txBody>
                  <a:tcPr marL="91437" marR="91437" marT="45727" marB="45727"/>
                </a:tc>
                <a:tc>
                  <a:txBody>
                    <a:bodyPr/>
                    <a:lstStyle/>
                    <a:p>
                      <a:r>
                        <a:rPr lang="it-IT" sz="1800" dirty="0" smtClean="0"/>
                        <a:t>12.07</a:t>
                      </a:r>
                      <a:endParaRPr lang="en-US" sz="1800" dirty="0"/>
                    </a:p>
                  </a:txBody>
                  <a:tcPr marL="91437" marR="91437" marT="45727" marB="45727"/>
                </a:tc>
                <a:tc>
                  <a:txBody>
                    <a:bodyPr/>
                    <a:lstStyle/>
                    <a:p>
                      <a:r>
                        <a:rPr lang="it-IT" sz="1800" dirty="0" smtClean="0"/>
                        <a:t>103</a:t>
                      </a:r>
                      <a:endParaRPr lang="en-US" sz="1800" dirty="0"/>
                    </a:p>
                  </a:txBody>
                  <a:tcPr marL="91437" marR="91437" marT="45727" marB="45727"/>
                </a:tc>
                <a:extLst>
                  <a:ext uri="{0D108BD9-81ED-4DB2-BD59-A6C34878D82A}">
                    <a16:rowId xmlns:a16="http://schemas.microsoft.com/office/drawing/2014/main" val="2458920383"/>
                  </a:ext>
                </a:extLst>
              </a:tr>
              <a:tr h="417512">
                <a:tc>
                  <a:txBody>
                    <a:bodyPr/>
                    <a:lstStyle/>
                    <a:p>
                      <a:r>
                        <a:rPr lang="it-IT" sz="1800" dirty="0" smtClean="0"/>
                        <a:t>NO</a:t>
                      </a:r>
                      <a:endParaRPr lang="en-US" sz="1800" dirty="0"/>
                    </a:p>
                  </a:txBody>
                  <a:tcPr marL="91437" marR="91437" marT="45727" marB="45727"/>
                </a:tc>
                <a:tc>
                  <a:txBody>
                    <a:bodyPr/>
                    <a:lstStyle/>
                    <a:p>
                      <a:r>
                        <a:rPr lang="it-IT" sz="1800" dirty="0" smtClean="0"/>
                        <a:t>6.5</a:t>
                      </a:r>
                      <a:endParaRPr lang="en-US" sz="1800" dirty="0"/>
                    </a:p>
                  </a:txBody>
                  <a:tcPr marL="91437" marR="91437" marT="45727" marB="45727"/>
                </a:tc>
                <a:tc>
                  <a:txBody>
                    <a:bodyPr/>
                    <a:lstStyle/>
                    <a:p>
                      <a:r>
                        <a:rPr lang="it-IT" sz="1800" dirty="0" smtClean="0"/>
                        <a:t>191</a:t>
                      </a:r>
                      <a:endParaRPr lang="en-US" sz="1800" dirty="0"/>
                    </a:p>
                  </a:txBody>
                  <a:tcPr marL="91437" marR="91437" marT="45727" marB="45727"/>
                </a:tc>
                <a:tc>
                  <a:txBody>
                    <a:bodyPr/>
                    <a:lstStyle/>
                    <a:p>
                      <a:r>
                        <a:rPr lang="it-IT" sz="1800" dirty="0" smtClean="0"/>
                        <a:t>9.26</a:t>
                      </a:r>
                      <a:endParaRPr lang="en-US" sz="1800" dirty="0"/>
                    </a:p>
                  </a:txBody>
                  <a:tcPr marL="91437" marR="91437" marT="45727" marB="45727"/>
                </a:tc>
                <a:tc>
                  <a:txBody>
                    <a:bodyPr/>
                    <a:lstStyle/>
                    <a:p>
                      <a:r>
                        <a:rPr lang="it-IT" sz="1800" dirty="0" smtClean="0"/>
                        <a:t>134</a:t>
                      </a:r>
                      <a:endParaRPr lang="en-US" sz="1800" dirty="0"/>
                    </a:p>
                  </a:txBody>
                  <a:tcPr marL="91437" marR="91437" marT="45727" marB="45727"/>
                </a:tc>
                <a:extLst>
                  <a:ext uri="{0D108BD9-81ED-4DB2-BD59-A6C34878D82A}">
                    <a16:rowId xmlns:a16="http://schemas.microsoft.com/office/drawing/2014/main" val="3917376617"/>
                  </a:ext>
                </a:extLst>
              </a:tr>
              <a:tr h="417512">
                <a:tc>
                  <a:txBody>
                    <a:bodyPr/>
                    <a:lstStyle/>
                    <a:p>
                      <a:r>
                        <a:rPr lang="it-IT" sz="1800" dirty="0" smtClean="0"/>
                        <a:t>CO</a:t>
                      </a:r>
                      <a:endParaRPr lang="en-US" sz="1800" dirty="0"/>
                    </a:p>
                  </a:txBody>
                  <a:tcPr marL="91437" marR="91437" marT="45727" marB="45727"/>
                </a:tc>
                <a:tc>
                  <a:txBody>
                    <a:bodyPr/>
                    <a:lstStyle/>
                    <a:p>
                      <a:r>
                        <a:rPr lang="it-IT" sz="1800" dirty="0" smtClean="0"/>
                        <a:t>11.09</a:t>
                      </a:r>
                      <a:endParaRPr lang="en-US" sz="1800" dirty="0"/>
                    </a:p>
                  </a:txBody>
                  <a:tcPr marL="91437" marR="91437" marT="45727" marB="45727"/>
                </a:tc>
                <a:tc>
                  <a:txBody>
                    <a:bodyPr/>
                    <a:lstStyle/>
                    <a:p>
                      <a:r>
                        <a:rPr lang="it-IT" sz="1800" dirty="0" smtClean="0"/>
                        <a:t>112</a:t>
                      </a:r>
                      <a:endParaRPr lang="en-US" sz="1800" dirty="0"/>
                    </a:p>
                  </a:txBody>
                  <a:tcPr marL="91437" marR="91437" marT="45727" marB="45727"/>
                </a:tc>
                <a:tc>
                  <a:txBody>
                    <a:bodyPr/>
                    <a:lstStyle/>
                    <a:p>
                      <a:r>
                        <a:rPr lang="it-IT" sz="1800" dirty="0" smtClean="0"/>
                        <a:t>14.01</a:t>
                      </a:r>
                      <a:endParaRPr lang="en-US" sz="1800" dirty="0"/>
                    </a:p>
                  </a:txBody>
                  <a:tcPr marL="91437" marR="91437" marT="45727" marB="45727"/>
                </a:tc>
                <a:tc>
                  <a:txBody>
                    <a:bodyPr/>
                    <a:lstStyle/>
                    <a:p>
                      <a:r>
                        <a:rPr lang="it-IT" sz="1800" dirty="0" smtClean="0"/>
                        <a:t>89</a:t>
                      </a:r>
                      <a:endParaRPr lang="en-US" sz="1800" dirty="0"/>
                    </a:p>
                  </a:txBody>
                  <a:tcPr marL="91437" marR="91437" marT="45727" marB="45727"/>
                </a:tc>
                <a:extLst>
                  <a:ext uri="{0D108BD9-81ED-4DB2-BD59-A6C34878D82A}">
                    <a16:rowId xmlns:a16="http://schemas.microsoft.com/office/drawing/2014/main" val="1497139371"/>
                  </a:ext>
                </a:extLst>
              </a:tr>
            </a:tbl>
          </a:graphicData>
        </a:graphic>
      </p:graphicFrame>
      <p:sp>
        <p:nvSpPr>
          <p:cNvPr id="16461" name="Titolo 4"/>
          <p:cNvSpPr txBox="1">
            <a:spLocks/>
          </p:cNvSpPr>
          <p:nvPr/>
        </p:nvSpPr>
        <p:spPr bwMode="auto">
          <a:xfrm>
            <a:off x="361950" y="84138"/>
            <a:ext cx="8439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a:solidFill>
                  <a:srgbClr val="3333FF"/>
                </a:solidFill>
                <a:latin typeface="Tahoma" panose="020B0604030504040204" pitchFamily="34" charset="0"/>
                <a:cs typeface="Tahoma" panose="020B0604030504040204" pitchFamily="34" charset="0"/>
              </a:rPr>
              <a:t>Bond breaking and ionization energies</a:t>
            </a:r>
            <a:endParaRPr lang="en-GB" altLang="en-US" sz="340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544513" y="80962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463" name="TextBox 8"/>
          <p:cNvSpPr txBox="1">
            <a:spLocks noChangeArrowheads="1"/>
          </p:cNvSpPr>
          <p:nvPr/>
        </p:nvSpPr>
        <p:spPr bwMode="auto">
          <a:xfrm>
            <a:off x="5700713" y="860425"/>
            <a:ext cx="31781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a:solidFill>
                  <a:srgbClr val="FF0000"/>
                </a:solidFill>
                <a:latin typeface="Tahoma" panose="020B0604030504040204" pitchFamily="34" charset="0"/>
                <a:cs typeface="Tahoma" panose="020B0604030504040204" pitchFamily="34" charset="0"/>
              </a:rPr>
              <a:t>ionization energies</a:t>
            </a:r>
          </a:p>
          <a:p>
            <a:pPr>
              <a:spcBef>
                <a:spcPct val="0"/>
              </a:spcBef>
              <a:buFontTx/>
              <a:buNone/>
            </a:pPr>
            <a:endParaRPr lang="en-US" altLang="en-US" sz="2200">
              <a:solidFill>
                <a:srgbClr val="FF0000"/>
              </a:solidFill>
              <a:latin typeface="Tahoma" panose="020B0604030504040204" pitchFamily="34" charset="0"/>
              <a:cs typeface="Tahoma" panose="020B0604030504040204" pitchFamily="34" charset="0"/>
            </a:endParaRPr>
          </a:p>
        </p:txBody>
      </p:sp>
      <p:sp>
        <p:nvSpPr>
          <p:cNvPr id="16464" name="Left Brace 9"/>
          <p:cNvSpPr>
            <a:spLocks/>
          </p:cNvSpPr>
          <p:nvPr/>
        </p:nvSpPr>
        <p:spPr bwMode="auto">
          <a:xfrm rot="5400000">
            <a:off x="3652044" y="-97631"/>
            <a:ext cx="288925" cy="2976563"/>
          </a:xfrm>
          <a:prstGeom prst="leftBrace">
            <a:avLst>
              <a:gd name="adj1" fmla="val 8347"/>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6465" name="Left Brace 10"/>
          <p:cNvSpPr>
            <a:spLocks/>
          </p:cNvSpPr>
          <p:nvPr/>
        </p:nvSpPr>
        <p:spPr bwMode="auto">
          <a:xfrm rot="5400000">
            <a:off x="6783388" y="-112712"/>
            <a:ext cx="288925" cy="2974975"/>
          </a:xfrm>
          <a:prstGeom prst="leftBrace">
            <a:avLst>
              <a:gd name="adj1" fmla="val 8342"/>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6466" name="Text Box 5"/>
          <p:cNvSpPr txBox="1">
            <a:spLocks noChangeArrowheads="1"/>
          </p:cNvSpPr>
          <p:nvPr/>
        </p:nvSpPr>
        <p:spPr bwMode="auto">
          <a:xfrm>
            <a:off x="688975" y="6237288"/>
            <a:ext cx="294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a:latin typeface="Tahoma" panose="020B0604030504040204" pitchFamily="34" charset="0"/>
              </a:rPr>
              <a:t>1 eV </a:t>
            </a:r>
            <a:r>
              <a:rPr lang="en-US" altLang="en-US" sz="2400">
                <a:latin typeface="Tahoma" panose="020B0604030504040204" pitchFamily="34" charset="0"/>
                <a:sym typeface="Symbol" panose="05050102010706020507" pitchFamily="18" charset="2"/>
              </a:rPr>
              <a:t></a:t>
            </a:r>
            <a:r>
              <a:rPr lang="en-US" altLang="en-US" sz="2400">
                <a:latin typeface="Tahoma" panose="020B0604030504040204" pitchFamily="34" charset="0"/>
              </a:rPr>
              <a:t> 96 kJ</a:t>
            </a:r>
            <a:r>
              <a:rPr lang="en-US" altLang="en-US" sz="2400">
                <a:latin typeface="Tahoma" panose="020B0604030504040204" pitchFamily="34" charset="0"/>
                <a:sym typeface="Symbol" panose="05050102010706020507" pitchFamily="18" charset="2"/>
              </a:rPr>
              <a:t></a:t>
            </a:r>
            <a:r>
              <a:rPr lang="en-US" altLang="en-US" sz="2400">
                <a:latin typeface="Tahoma" panose="020B0604030504040204" pitchFamily="34" charset="0"/>
              </a:rPr>
              <a:t>mol</a:t>
            </a:r>
            <a:r>
              <a:rPr lang="en-US" altLang="en-US" sz="2400" baseline="30000">
                <a:latin typeface="Tahoma" panose="020B0604030504040204" pitchFamily="34" charset="0"/>
              </a:rPr>
              <a:t>-1</a:t>
            </a:r>
            <a:endParaRPr lang="it-IT" altLang="en-US" sz="2400" baseline="30000">
              <a:latin typeface="Tahoma" panose="020B0604030504040204" pitchFamily="34" charset="0"/>
            </a:endParaRPr>
          </a:p>
        </p:txBody>
      </p:sp>
    </p:spTree>
    <p:extLst>
      <p:ext uri="{BB962C8B-B14F-4D97-AF65-F5344CB8AC3E}">
        <p14:creationId xmlns:p14="http://schemas.microsoft.com/office/powerpoint/2010/main" val="167823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slideplayer.com/slide/6632991/23/images/6/MAJOR+PHOTODISSOCIATING+SPEC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85738"/>
            <a:ext cx="9391650"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558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Stratospheric Ozone</a:t>
            </a:r>
            <a:endParaRPr lang="en-GB" altLang="en-US" sz="3400" baseline="-25000" dirty="0">
              <a:solidFill>
                <a:srgbClr val="3333FF"/>
              </a:solidFill>
              <a:latin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183071" y="886187"/>
            <a:ext cx="4754677" cy="3947958"/>
          </a:xfrm>
          <a:prstGeom prst="rect">
            <a:avLst/>
          </a:prstGeom>
        </p:spPr>
      </p:pic>
      <p:pic>
        <p:nvPicPr>
          <p:cNvPr id="6" name="Picture 5"/>
          <p:cNvPicPr>
            <a:picLocks noChangeAspect="1"/>
          </p:cNvPicPr>
          <p:nvPr/>
        </p:nvPicPr>
        <p:blipFill>
          <a:blip r:embed="rId4"/>
          <a:stretch>
            <a:fillRect/>
          </a:stretch>
        </p:blipFill>
        <p:spPr>
          <a:xfrm>
            <a:off x="1757037" y="4834145"/>
            <a:ext cx="5265026" cy="1943216"/>
          </a:xfrm>
          <a:prstGeom prst="rect">
            <a:avLst/>
          </a:prstGeom>
        </p:spPr>
      </p:pic>
      <p:sp>
        <p:nvSpPr>
          <p:cNvPr id="2" name="Rectangle 1"/>
          <p:cNvSpPr/>
          <p:nvPr/>
        </p:nvSpPr>
        <p:spPr>
          <a:xfrm>
            <a:off x="4514850" y="1892973"/>
            <a:ext cx="4572000" cy="1569660"/>
          </a:xfrm>
          <a:prstGeom prst="rect">
            <a:avLst/>
          </a:prstGeom>
        </p:spPr>
        <p:txBody>
          <a:bodyPr>
            <a:spAutoFit/>
          </a:bodyPr>
          <a:lstStyle/>
          <a:p>
            <a:pPr algn="ctr"/>
            <a:r>
              <a:rPr lang="en-US" sz="2400" dirty="0">
                <a:solidFill>
                  <a:srgbClr val="FF0000"/>
                </a:solidFill>
              </a:rPr>
              <a:t>The ozone layer extends over the entire globe with some variation in altitude and thickness.</a:t>
            </a:r>
          </a:p>
        </p:txBody>
      </p:sp>
      <p:sp>
        <p:nvSpPr>
          <p:cNvPr id="7" name="Rectangle 6"/>
          <p:cNvSpPr/>
          <p:nvPr/>
        </p:nvSpPr>
        <p:spPr>
          <a:xfrm>
            <a:off x="0" y="853279"/>
            <a:ext cx="5474737" cy="461665"/>
          </a:xfrm>
          <a:prstGeom prst="rect">
            <a:avLst/>
          </a:prstGeom>
          <a:solidFill>
            <a:schemeClr val="bg1"/>
          </a:solidFill>
        </p:spPr>
        <p:txBody>
          <a:bodyPr wrap="square">
            <a:spAutoFit/>
          </a:bodyPr>
          <a:lstStyle/>
          <a:p>
            <a:pPr algn="ctr"/>
            <a:r>
              <a:rPr lang="en-US" sz="2400" dirty="0" smtClean="0"/>
              <a:t>O</a:t>
            </a:r>
            <a:r>
              <a:rPr lang="en-US" sz="2400" baseline="-25000" dirty="0" smtClean="0"/>
              <a:t>3</a:t>
            </a:r>
            <a:r>
              <a:rPr lang="en-US" sz="2400" dirty="0" smtClean="0"/>
              <a:t> vertical and latitudinal distribution:</a:t>
            </a:r>
            <a:endParaRPr lang="en-US" sz="2400" dirty="0"/>
          </a:p>
        </p:txBody>
      </p:sp>
    </p:spTree>
    <p:extLst>
      <p:ext uri="{BB962C8B-B14F-4D97-AF65-F5344CB8AC3E}">
        <p14:creationId xmlns:p14="http://schemas.microsoft.com/office/powerpoint/2010/main" val="890552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fig_2"/>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5948656" y="1369410"/>
            <a:ext cx="3088838" cy="302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5" name="Text Box 17"/>
          <p:cNvSpPr txBox="1">
            <a:spLocks noChangeArrowheads="1"/>
          </p:cNvSpPr>
          <p:nvPr/>
        </p:nvSpPr>
        <p:spPr bwMode="auto">
          <a:xfrm>
            <a:off x="383095" y="822592"/>
            <a:ext cx="850582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b="0" dirty="0" smtClean="0">
                <a:latin typeface="Tahoma" panose="020B0604030504040204" pitchFamily="34" charset="0"/>
                <a:ea typeface="Tahoma" panose="020B0604030504040204" pitchFamily="34" charset="0"/>
                <a:cs typeface="Tahoma" panose="020B0604030504040204" pitchFamily="34" charset="0"/>
              </a:rPr>
              <a:t>A decrease of about 1</a:t>
            </a:r>
            <a:r>
              <a:rPr lang="it-IT" altLang="en-US" b="0" dirty="0">
                <a:latin typeface="Tahoma" panose="020B0604030504040204" pitchFamily="34" charset="0"/>
                <a:ea typeface="Tahoma" panose="020B0604030504040204" pitchFamily="34" charset="0"/>
                <a:cs typeface="Tahoma" panose="020B0604030504040204" pitchFamily="34" charset="0"/>
              </a:rPr>
              <a:t>% </a:t>
            </a:r>
            <a:r>
              <a:rPr lang="it-IT" altLang="en-US" b="0" dirty="0" smtClean="0">
                <a:latin typeface="Tahoma" panose="020B0604030504040204" pitchFamily="34" charset="0"/>
                <a:ea typeface="Tahoma" panose="020B0604030504040204" pitchFamily="34" charset="0"/>
                <a:cs typeface="Tahoma" panose="020B0604030504040204" pitchFamily="34" charset="0"/>
              </a:rPr>
              <a:t>in O</a:t>
            </a:r>
            <a:r>
              <a:rPr lang="it-IT" altLang="en-US" b="0" baseline="-25000" dirty="0" smtClean="0">
                <a:latin typeface="Tahoma" panose="020B0604030504040204" pitchFamily="34" charset="0"/>
                <a:ea typeface="Tahoma" panose="020B0604030504040204" pitchFamily="34" charset="0"/>
                <a:cs typeface="Tahoma" panose="020B0604030504040204" pitchFamily="34" charset="0"/>
              </a:rPr>
              <a:t>3</a:t>
            </a:r>
            <a:r>
              <a:rPr lang="it-IT" altLang="en-US" b="0" dirty="0" smtClean="0">
                <a:latin typeface="Tahoma" panose="020B0604030504040204" pitchFamily="34" charset="0"/>
                <a:ea typeface="Tahoma" panose="020B0604030504040204" pitchFamily="34" charset="0"/>
                <a:cs typeface="Tahoma" panose="020B0604030504040204" pitchFamily="34" charset="0"/>
              </a:rPr>
              <a:t> can increase the amount of UV-B radiation at ground by </a:t>
            </a:r>
            <a:r>
              <a:rPr lang="it-IT" altLang="en-US" b="0" dirty="0">
                <a:latin typeface="Tahoma" panose="020B0604030504040204" pitchFamily="34" charset="0"/>
                <a:ea typeface="Tahoma" panose="020B0604030504040204" pitchFamily="34" charset="0"/>
                <a:cs typeface="Tahoma" panose="020B0604030504040204" pitchFamily="34" charset="0"/>
              </a:rPr>
              <a:t>2</a:t>
            </a:r>
            <a:r>
              <a:rPr lang="it-IT" altLang="en-US" b="0" dirty="0" smtClean="0">
                <a:latin typeface="Tahoma" panose="020B0604030504040204" pitchFamily="34" charset="0"/>
                <a:ea typeface="Tahoma" panose="020B0604030504040204" pitchFamily="34" charset="0"/>
                <a:cs typeface="Tahoma" panose="020B0604030504040204" pitchFamily="34" charset="0"/>
              </a:rPr>
              <a:t>%</a:t>
            </a:r>
            <a:endParaRPr lang="en-US" altLang="en-US" b="0" dirty="0">
              <a:latin typeface="Tahoma" panose="020B0604030504040204" pitchFamily="34" charset="0"/>
              <a:ea typeface="Tahoma" panose="020B0604030504040204" pitchFamily="34" charset="0"/>
              <a:cs typeface="Tahoma" panose="020B0604030504040204" pitchFamily="34" charset="0"/>
            </a:endParaRPr>
          </a:p>
        </p:txBody>
      </p:sp>
      <p:cxnSp>
        <p:nvCxnSpPr>
          <p:cNvPr id="8" name="Connettore diritto 9"/>
          <p:cNvCxnSpPr/>
          <p:nvPr/>
        </p:nvCxnSpPr>
        <p:spPr>
          <a:xfrm>
            <a:off x="477838" y="7667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itolo 4"/>
          <p:cNvSpPr txBox="1">
            <a:spLocks/>
          </p:cNvSpPr>
          <p:nvPr/>
        </p:nvSpPr>
        <p:spPr bwMode="auto">
          <a:xfrm>
            <a:off x="183071" y="18768"/>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The Ozone layer depletion problem</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2" name="Rectangle 1"/>
          <p:cNvSpPr/>
          <p:nvPr/>
        </p:nvSpPr>
        <p:spPr>
          <a:xfrm>
            <a:off x="383095" y="4381196"/>
            <a:ext cx="8505825" cy="1107996"/>
          </a:xfrm>
          <a:prstGeom prst="rect">
            <a:avLst/>
          </a:prstGeom>
        </p:spPr>
        <p:txBody>
          <a:bodyPr wrap="square">
            <a:spAutoFit/>
          </a:bodyPr>
          <a:lstStyle/>
          <a:p>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Scientific Assessment of </a:t>
            </a: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Ozone Depletion</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 2014</a:t>
            </a:r>
          </a:p>
          <a:p>
            <a:r>
              <a:rPr lang="en-US" sz="2200" dirty="0" smtClean="0">
                <a:latin typeface="Tahoma" panose="020B0604030504040204" pitchFamily="34" charset="0"/>
                <a:ea typeface="Tahoma" panose="020B0604030504040204" pitchFamily="34" charset="0"/>
                <a:cs typeface="Tahoma" panose="020B0604030504040204" pitchFamily="34" charset="0"/>
              </a:rPr>
              <a:t>An up-to-date </a:t>
            </a:r>
            <a:r>
              <a:rPr lang="en-US" sz="2200" dirty="0">
                <a:latin typeface="Tahoma" panose="020B0604030504040204" pitchFamily="34" charset="0"/>
                <a:ea typeface="Tahoma" panose="020B0604030504040204" pitchFamily="34" charset="0"/>
                <a:cs typeface="Tahoma" panose="020B0604030504040204" pitchFamily="34" charset="0"/>
              </a:rPr>
              <a:t>understanding of ozone depletion </a:t>
            </a:r>
            <a:r>
              <a:rPr lang="en-US" sz="2200" dirty="0" smtClean="0">
                <a:latin typeface="Tahoma" panose="020B0604030504040204" pitchFamily="34" charset="0"/>
                <a:ea typeface="Tahoma" panose="020B0604030504040204" pitchFamily="34" charset="0"/>
                <a:cs typeface="Tahoma" panose="020B0604030504040204" pitchFamily="34" charset="0"/>
              </a:rPr>
              <a:t>https</a:t>
            </a:r>
            <a:r>
              <a:rPr lang="en-US" sz="2200" dirty="0">
                <a:latin typeface="Tahoma" panose="020B0604030504040204" pitchFamily="34" charset="0"/>
                <a:ea typeface="Tahoma" panose="020B0604030504040204" pitchFamily="34" charset="0"/>
                <a:cs typeface="Tahoma" panose="020B0604030504040204" pitchFamily="34" charset="0"/>
              </a:rPr>
              <a:t>://www.esrl.noaa.gov/csd/assessments/ozone/2014/</a:t>
            </a:r>
          </a:p>
        </p:txBody>
      </p:sp>
      <p:pic>
        <p:nvPicPr>
          <p:cNvPr id="3" name="Picture 2"/>
          <p:cNvPicPr>
            <a:picLocks noChangeAspect="1"/>
          </p:cNvPicPr>
          <p:nvPr/>
        </p:nvPicPr>
        <p:blipFill>
          <a:blip r:embed="rId4"/>
          <a:stretch>
            <a:fillRect/>
          </a:stretch>
        </p:blipFill>
        <p:spPr>
          <a:xfrm>
            <a:off x="384594" y="5489192"/>
            <a:ext cx="8504326" cy="1336500"/>
          </a:xfrm>
          <a:prstGeom prst="rect">
            <a:avLst/>
          </a:prstGeom>
        </p:spPr>
      </p:pic>
      <p:sp>
        <p:nvSpPr>
          <p:cNvPr id="12" name="Text Box 16"/>
          <p:cNvSpPr txBox="1">
            <a:spLocks noChangeArrowheads="1"/>
          </p:cNvSpPr>
          <p:nvPr/>
        </p:nvSpPr>
        <p:spPr bwMode="auto">
          <a:xfrm>
            <a:off x="1616867" y="1609306"/>
            <a:ext cx="366863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UV-B radiation risks</a:t>
            </a:r>
            <a:endParaRPr lang="en-US" altLang="en-US"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Box 16"/>
          <p:cNvSpPr txBox="1">
            <a:spLocks noChangeArrowheads="1"/>
          </p:cNvSpPr>
          <p:nvPr/>
        </p:nvSpPr>
        <p:spPr bwMode="auto">
          <a:xfrm>
            <a:off x="183071" y="2049230"/>
            <a:ext cx="6536228"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buFont typeface="Arial" panose="020B0604020202020204" pitchFamily="34" charset="0"/>
              <a:buChar char="•"/>
            </a:pPr>
            <a:r>
              <a:rPr lang="en-US" i="1" dirty="0" smtClean="0">
                <a:solidFill>
                  <a:srgbClr val="FF0000"/>
                </a:solidFill>
                <a:latin typeface="Tahoma" panose="020B0604030504040204" pitchFamily="34" charset="0"/>
                <a:ea typeface="Tahoma" panose="020B0604030504040204" pitchFamily="34" charset="0"/>
                <a:cs typeface="Tahoma" panose="020B0604030504040204" pitchFamily="34" charset="0"/>
              </a:rPr>
              <a:t>Humans:</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DNA damage, skin cancer, cataracts, suppressed immune </a:t>
            </a:r>
            <a:r>
              <a:rPr lang="en-US" dirty="0" smtClean="0">
                <a:latin typeface="Tahoma" panose="020B0604030504040204" pitchFamily="34" charset="0"/>
                <a:ea typeface="Tahoma" panose="020B0604030504040204" pitchFamily="34" charset="0"/>
                <a:cs typeface="Tahoma" panose="020B0604030504040204" pitchFamily="34" charset="0"/>
              </a:rPr>
              <a:t>system</a:t>
            </a: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i="1" dirty="0" smtClean="0">
                <a:solidFill>
                  <a:srgbClr val="FF0000"/>
                </a:solidFill>
                <a:latin typeface="Tahoma" panose="020B0604030504040204" pitchFamily="34" charset="0"/>
                <a:ea typeface="Tahoma" panose="020B0604030504040204" pitchFamily="34" charset="0"/>
                <a:cs typeface="Tahoma" panose="020B0604030504040204" pitchFamily="34" charset="0"/>
              </a:rPr>
              <a:t>plant </a:t>
            </a:r>
            <a:r>
              <a:rPr lang="en-US" i="1" dirty="0">
                <a:solidFill>
                  <a:srgbClr val="FF0000"/>
                </a:solidFill>
                <a:latin typeface="Tahoma" panose="020B0604030504040204" pitchFamily="34" charset="0"/>
                <a:ea typeface="Tahoma" panose="020B0604030504040204" pitchFamily="34" charset="0"/>
                <a:cs typeface="Tahoma" panose="020B0604030504040204" pitchFamily="34" charset="0"/>
              </a:rPr>
              <a:t>life </a:t>
            </a:r>
            <a:r>
              <a:rPr lang="en-US" dirty="0">
                <a:latin typeface="Tahoma" panose="020B0604030504040204" pitchFamily="34" charset="0"/>
                <a:ea typeface="Tahoma" panose="020B0604030504040204" pitchFamily="34" charset="0"/>
                <a:cs typeface="Tahoma" panose="020B0604030504040204" pitchFamily="34" charset="0"/>
              </a:rPr>
              <a:t>(photosynthesis)</a:t>
            </a:r>
          </a:p>
          <a:p>
            <a:pPr marL="342900" indent="-342900">
              <a:buFont typeface="Arial" panose="020B0604020202020204" pitchFamily="34" charset="0"/>
              <a:buChar char="•"/>
            </a:pPr>
            <a:r>
              <a:rPr lang="en-US" i="1" dirty="0">
                <a:solidFill>
                  <a:srgbClr val="FF0000"/>
                </a:solidFill>
                <a:latin typeface="Tahoma" panose="020B0604030504040204" pitchFamily="34" charset="0"/>
                <a:ea typeface="Tahoma" panose="020B0604030504040204" pitchFamily="34" charset="0"/>
                <a:cs typeface="Tahoma" panose="020B0604030504040204" pitchFamily="34" charset="0"/>
              </a:rPr>
              <a:t>single cell organisms</a:t>
            </a:r>
          </a:p>
          <a:p>
            <a:pPr marL="342900" indent="-342900">
              <a:buFont typeface="Arial" panose="020B0604020202020204" pitchFamily="34" charset="0"/>
              <a:buChar char="•"/>
            </a:pPr>
            <a:r>
              <a:rPr lang="en-US" i="1" dirty="0">
                <a:solidFill>
                  <a:srgbClr val="FF0000"/>
                </a:solidFill>
                <a:latin typeface="Tahoma" panose="020B0604030504040204" pitchFamily="34" charset="0"/>
                <a:ea typeface="Tahoma" panose="020B0604030504040204" pitchFamily="34" charset="0"/>
                <a:cs typeface="Tahoma" panose="020B0604030504040204" pitchFamily="34" charset="0"/>
              </a:rPr>
              <a:t>aquatic ecosystems </a:t>
            </a:r>
            <a:r>
              <a:rPr lang="en-US" dirty="0">
                <a:latin typeface="Tahoma" panose="020B0604030504040204" pitchFamily="34" charset="0"/>
                <a:ea typeface="Tahoma" panose="020B0604030504040204" pitchFamily="34" charset="0"/>
                <a:cs typeface="Tahoma" panose="020B0604030504040204" pitchFamily="34" charset="0"/>
              </a:rPr>
              <a:t>(</a:t>
            </a:r>
            <a:r>
              <a:rPr lang="en-US" dirty="0" err="1">
                <a:latin typeface="Tahoma" panose="020B0604030504040204" pitchFamily="34" charset="0"/>
                <a:ea typeface="Tahoma" panose="020B0604030504040204" pitchFamily="34" charset="0"/>
                <a:cs typeface="Tahoma" panose="020B0604030504040204" pitchFamily="34" charset="0"/>
              </a:rPr>
              <a:t>fitoplancton</a:t>
            </a:r>
            <a:r>
              <a:rPr lang="en-US" dirty="0">
                <a:latin typeface="Tahoma" panose="020B0604030504040204" pitchFamily="34" charset="0"/>
                <a:ea typeface="Tahoma" panose="020B0604030504040204" pitchFamily="34" charset="0"/>
                <a:cs typeface="Tahoma" panose="020B0604030504040204" pitchFamily="34" charset="0"/>
              </a:rPr>
              <a:t> production</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2800" smtClean="0"/>
              <a:t>Structure of the Ozone Layer</a:t>
            </a:r>
          </a:p>
        </p:txBody>
      </p:sp>
      <p:pic>
        <p:nvPicPr>
          <p:cNvPr id="11267" name="Picture 3" descr="Ozone Conc Profi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854869"/>
            <a:ext cx="9144000" cy="4073525"/>
          </a:xfrm>
          <a:noFill/>
        </p:spPr>
      </p:pic>
      <p:sp>
        <p:nvSpPr>
          <p:cNvPr id="11268" name="Text Box 4"/>
          <p:cNvSpPr txBox="1">
            <a:spLocks noChangeArrowheads="1"/>
          </p:cNvSpPr>
          <p:nvPr/>
        </p:nvSpPr>
        <p:spPr bwMode="auto">
          <a:xfrm>
            <a:off x="228600" y="5029200"/>
            <a:ext cx="8686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dirty="0"/>
              <a:t>Observations: (</a:t>
            </a:r>
            <a:r>
              <a:rPr lang="en-US" altLang="en-US" sz="2000" dirty="0" err="1"/>
              <a:t>i</a:t>
            </a:r>
            <a:r>
              <a:rPr lang="en-US" altLang="en-US" sz="2000" dirty="0"/>
              <a:t>) O</a:t>
            </a:r>
            <a:r>
              <a:rPr lang="en-US" altLang="en-US" sz="2000" baseline="-25000" dirty="0"/>
              <a:t>3</a:t>
            </a:r>
            <a:r>
              <a:rPr lang="en-US" altLang="en-US" sz="2000" dirty="0"/>
              <a:t> is </a:t>
            </a:r>
            <a:r>
              <a:rPr lang="en-US" altLang="en-US" sz="2000" b="1" i="1" dirty="0"/>
              <a:t>NOT</a:t>
            </a:r>
            <a:r>
              <a:rPr lang="en-US" altLang="en-US" sz="2000" dirty="0"/>
              <a:t> the most concentrated gas in the ozone layer </a:t>
            </a:r>
            <a:r>
              <a:rPr lang="en-US" altLang="en-US" sz="2000" dirty="0" smtClean="0"/>
              <a:t>(</a:t>
            </a:r>
            <a:r>
              <a:rPr lang="en-US" altLang="en-US" sz="2000" dirty="0"/>
              <a:t>ii) maximum concentration is in the middle stratosphere.</a:t>
            </a:r>
          </a:p>
          <a:p>
            <a:pPr algn="ctr" eaLnBrk="1" hangingPunct="1">
              <a:spcBef>
                <a:spcPct val="50000"/>
              </a:spcBef>
            </a:pPr>
            <a:r>
              <a:rPr lang="en-US" altLang="en-US" sz="2000" b="1" dirty="0" smtClean="0">
                <a:solidFill>
                  <a:srgbClr val="FF0000"/>
                </a:solidFill>
              </a:rPr>
              <a:t>Why </a:t>
            </a:r>
            <a:r>
              <a:rPr lang="en-US" altLang="en-US" sz="2000" b="1" dirty="0">
                <a:solidFill>
                  <a:srgbClr val="FF0000"/>
                </a:solidFill>
              </a:rPr>
              <a:t>does the ozone layer exist in the stratosphere? What processes are responsible for its formation and maintenance?</a:t>
            </a:r>
          </a:p>
        </p:txBody>
      </p:sp>
      <p:cxnSp>
        <p:nvCxnSpPr>
          <p:cNvPr id="5" name="Connettore diritto 9"/>
          <p:cNvCxnSpPr/>
          <p:nvPr/>
        </p:nvCxnSpPr>
        <p:spPr>
          <a:xfrm>
            <a:off x="681038" y="7540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itolo 4"/>
          <p:cNvSpPr txBox="1">
            <a:spLocks/>
          </p:cNvSpPr>
          <p:nvPr/>
        </p:nvSpPr>
        <p:spPr bwMode="auto">
          <a:xfrm>
            <a:off x="228600" y="20241"/>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Concentration of Ozone in the stratosphere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3534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3401" y="1328057"/>
            <a:ext cx="4230914" cy="5043714"/>
          </a:xfrm>
        </p:spPr>
        <p:txBody>
          <a:bodyPr/>
          <a:lstStyle/>
          <a:p>
            <a:pPr marL="457200" lvl="1" indent="-171450" eaLnBrk="1" hangingPunct="1"/>
            <a:r>
              <a:rPr lang="en-US" altLang="en-US" sz="2000" dirty="0" smtClean="0">
                <a:latin typeface="Arial" panose="020B0604020202020204" pitchFamily="34" charset="0"/>
                <a:cs typeface="Arial" panose="020B0604020202020204" pitchFamily="34" charset="0"/>
              </a:rPr>
              <a:t>What does the ozone layer do for us?</a:t>
            </a:r>
          </a:p>
          <a:p>
            <a:pPr marL="457200" lvl="1" indent="-171450" eaLnBrk="1" hangingPunct="1"/>
            <a:r>
              <a:rPr lang="en-US" altLang="en-US" sz="2000" dirty="0" smtClean="0">
                <a:latin typeface="Arial" panose="020B0604020202020204" pitchFamily="34" charset="0"/>
                <a:cs typeface="Arial" panose="020B0604020202020204" pitchFamily="34" charset="0"/>
              </a:rPr>
              <a:t>Ozone is the only major atmospheric constituent that absorbs significantly between 210 and 290 nm.</a:t>
            </a:r>
          </a:p>
          <a:p>
            <a:pPr marL="457200" lvl="1" indent="-171450" eaLnBrk="1" hangingPunct="1"/>
            <a:r>
              <a:rPr lang="en-US" altLang="en-US" sz="2000" dirty="0" smtClean="0">
                <a:latin typeface="Arial" panose="020B0604020202020204" pitchFamily="34" charset="0"/>
                <a:cs typeface="Arial" panose="020B0604020202020204" pitchFamily="34" charset="0"/>
              </a:rPr>
              <a:t>Without it life would have remained underwater</a:t>
            </a:r>
          </a:p>
          <a:p>
            <a:pPr marL="457200" lvl="1" indent="-171450" eaLnBrk="1" hangingPunct="1"/>
            <a:r>
              <a:rPr lang="en-US" altLang="en-US" sz="2000" dirty="0" smtClean="0">
                <a:latin typeface="Arial" panose="020B0604020202020204" pitchFamily="34" charset="0"/>
                <a:cs typeface="Arial" panose="020B0604020202020204" pitchFamily="34" charset="0"/>
              </a:rPr>
              <a:t>The ozone layer is a consequence of </a:t>
            </a:r>
            <a:r>
              <a:rPr lang="en-US" altLang="en-US" sz="2000" i="1" dirty="0" smtClean="0">
                <a:latin typeface="Arial" panose="020B0604020202020204" pitchFamily="34" charset="0"/>
                <a:cs typeface="Arial" panose="020B0604020202020204" pitchFamily="34" charset="0"/>
              </a:rPr>
              <a:t>oxygen-only chemistry</a:t>
            </a:r>
            <a:r>
              <a:rPr lang="en-US" altLang="en-US" sz="2000" dirty="0" smtClean="0">
                <a:latin typeface="Arial" panose="020B0604020202020204" pitchFamily="34" charset="0"/>
                <a:cs typeface="Arial" panose="020B0604020202020204" pitchFamily="34" charset="0"/>
              </a:rPr>
              <a:t>. It formed once photosynthetic marine organisms (cyanobacteria) began “polluting” the atmosphere with oxygen.</a:t>
            </a:r>
          </a:p>
        </p:txBody>
      </p:sp>
      <p:pic>
        <p:nvPicPr>
          <p:cNvPr id="62468" name="Picture 4" descr="f2-12_variation_of_s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13" y="1612900"/>
            <a:ext cx="48037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diritto 9"/>
          <p:cNvCxnSpPr/>
          <p:nvPr/>
        </p:nvCxnSpPr>
        <p:spPr>
          <a:xfrm>
            <a:off x="681038" y="75406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itolo 4"/>
          <p:cNvSpPr txBox="1">
            <a:spLocks/>
          </p:cNvSpPr>
          <p:nvPr/>
        </p:nvSpPr>
        <p:spPr bwMode="auto">
          <a:xfrm>
            <a:off x="437071" y="3175"/>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Ozone layer: function</a:t>
            </a:r>
            <a:endParaRPr lang="en-GB" altLang="en-US" sz="3400" baseline="-25000" dirty="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1687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ffect of Ozone Layer on Solar Flu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40245"/>
            <a:ext cx="6172200" cy="572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6172200" y="979946"/>
            <a:ext cx="2819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2238" indent="-1222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400" dirty="0">
                <a:solidFill>
                  <a:srgbClr val="FF0000"/>
                </a:solidFill>
              </a:rPr>
              <a:t>Ground-level </a:t>
            </a:r>
            <a:r>
              <a:rPr lang="en-US" altLang="en-US" sz="2400" dirty="0"/>
              <a:t>sunlight is limited to </a:t>
            </a:r>
            <a:r>
              <a:rPr lang="en-US" altLang="en-US" sz="2400" dirty="0">
                <a:latin typeface="Symbol" panose="05050102010706020507" pitchFamily="18" charset="2"/>
              </a:rPr>
              <a:t>l</a:t>
            </a:r>
            <a:r>
              <a:rPr lang="en-US" altLang="en-US" sz="2400" dirty="0"/>
              <a:t> &lt; 290nm</a:t>
            </a:r>
          </a:p>
          <a:p>
            <a:pPr eaLnBrk="1" hangingPunct="1">
              <a:spcBef>
                <a:spcPct val="50000"/>
              </a:spcBef>
              <a:buFontTx/>
              <a:buChar char="•"/>
            </a:pPr>
            <a:r>
              <a:rPr lang="en-US" altLang="en-US" sz="2400" dirty="0">
                <a:solidFill>
                  <a:srgbClr val="FF0000"/>
                </a:solidFill>
              </a:rPr>
              <a:t>Stratosphere </a:t>
            </a:r>
            <a:r>
              <a:rPr lang="en-US" altLang="en-US" sz="2400" dirty="0"/>
              <a:t>filters out light between 180 and 290 </a:t>
            </a:r>
            <a:r>
              <a:rPr lang="en-US" altLang="en-US" sz="2400" dirty="0" smtClean="0"/>
              <a:t>nm</a:t>
            </a:r>
            <a:endParaRPr lang="en-US" altLang="en-US" sz="2400" dirty="0"/>
          </a:p>
        </p:txBody>
      </p:sp>
      <p:cxnSp>
        <p:nvCxnSpPr>
          <p:cNvPr id="5" name="Connettore diritto 9"/>
          <p:cNvCxnSpPr/>
          <p:nvPr/>
        </p:nvCxnSpPr>
        <p:spPr>
          <a:xfrm>
            <a:off x="482092" y="71040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itolo 4"/>
          <p:cNvSpPr txBox="1">
            <a:spLocks/>
          </p:cNvSpPr>
          <p:nvPr/>
        </p:nvSpPr>
        <p:spPr bwMode="auto">
          <a:xfrm>
            <a:off x="238125" y="-40482"/>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Attenuation of Solar flux in the stratosphere</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3" name="Rectangle 2"/>
          <p:cNvSpPr/>
          <p:nvPr/>
        </p:nvSpPr>
        <p:spPr>
          <a:xfrm>
            <a:off x="6172200" y="3981969"/>
            <a:ext cx="2971800" cy="2308324"/>
          </a:xfrm>
          <a:prstGeom prst="rect">
            <a:avLst/>
          </a:prstGeom>
        </p:spPr>
        <p:txBody>
          <a:bodyPr wrap="square">
            <a:spAutoFit/>
          </a:bodyPr>
          <a:lstStyle/>
          <a:p>
            <a:pPr eaLnBrk="1" hangingPunct="1">
              <a:spcBef>
                <a:spcPct val="50000"/>
              </a:spcBef>
              <a:buFontTx/>
              <a:buChar char="•"/>
            </a:pPr>
            <a:r>
              <a:rPr lang="en-US" altLang="en-US" sz="2400" dirty="0"/>
              <a:t>There is a </a:t>
            </a:r>
            <a:r>
              <a:rPr lang="en-US" altLang="en-US" sz="2400" dirty="0">
                <a:solidFill>
                  <a:srgbClr val="FF0000"/>
                </a:solidFill>
              </a:rPr>
              <a:t>“spectral window” centered at </a:t>
            </a:r>
            <a:r>
              <a:rPr lang="en-US" altLang="en-US" sz="2400" dirty="0" smtClean="0">
                <a:solidFill>
                  <a:srgbClr val="FF0000"/>
                </a:solidFill>
              </a:rPr>
              <a:t>205 nm </a:t>
            </a:r>
            <a:r>
              <a:rPr lang="en-US" altLang="en-US" sz="2400" dirty="0"/>
              <a:t>where </a:t>
            </a:r>
            <a:r>
              <a:rPr lang="en-US" altLang="en-US" sz="2400" dirty="0" smtClean="0"/>
              <a:t>UV </a:t>
            </a:r>
            <a:r>
              <a:rPr lang="en-US" altLang="en-US" sz="2400" dirty="0"/>
              <a:t>light penetrates more deeply into the </a:t>
            </a:r>
            <a:r>
              <a:rPr lang="en-US" altLang="en-US" sz="2400" dirty="0" smtClean="0"/>
              <a:t>stratosphere</a:t>
            </a:r>
            <a:endParaRPr lang="en-US" altLang="en-US" sz="2400" dirty="0"/>
          </a:p>
        </p:txBody>
      </p:sp>
    </p:spTree>
    <p:extLst>
      <p:ext uri="{BB962C8B-B14F-4D97-AF65-F5344CB8AC3E}">
        <p14:creationId xmlns:p14="http://schemas.microsoft.com/office/powerpoint/2010/main" val="2258502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zone absporption (Hartley &amp; Huggin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06284" y="3134592"/>
            <a:ext cx="7010400" cy="3141662"/>
          </a:xfrm>
          <a:noFill/>
        </p:spPr>
      </p:pic>
      <p:pic>
        <p:nvPicPr>
          <p:cNvPr id="6148" name="Picture 4" descr="dioxygen Absorption"/>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1052004" y="643044"/>
            <a:ext cx="6934200" cy="2919413"/>
          </a:xfrm>
          <a:noFill/>
        </p:spPr>
      </p:pic>
      <p:cxnSp>
        <p:nvCxnSpPr>
          <p:cNvPr id="6" name="Connettore diritto 9"/>
          <p:cNvCxnSpPr/>
          <p:nvPr/>
        </p:nvCxnSpPr>
        <p:spPr>
          <a:xfrm>
            <a:off x="482092" y="65519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itolo 4"/>
          <p:cNvSpPr txBox="1">
            <a:spLocks/>
          </p:cNvSpPr>
          <p:nvPr/>
        </p:nvSpPr>
        <p:spPr bwMode="auto">
          <a:xfrm>
            <a:off x="238125" y="0"/>
            <a:ext cx="89058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3400" dirty="0" smtClean="0">
                <a:solidFill>
                  <a:srgbClr val="3333FF"/>
                </a:solidFill>
                <a:latin typeface="Tahoma" panose="020B0604030504040204" pitchFamily="34" charset="0"/>
                <a:cs typeface="Tahoma" panose="020B0604030504040204" pitchFamily="34" charset="0"/>
              </a:rPr>
              <a:t>UV absorption by O</a:t>
            </a:r>
            <a:r>
              <a:rPr lang="it-IT" altLang="en-US" sz="3400" baseline="-25000" dirty="0" smtClean="0">
                <a:solidFill>
                  <a:srgbClr val="3333FF"/>
                </a:solidFill>
                <a:latin typeface="Tahoma" panose="020B0604030504040204" pitchFamily="34" charset="0"/>
                <a:cs typeface="Tahoma" panose="020B0604030504040204" pitchFamily="34" charset="0"/>
              </a:rPr>
              <a:t>2</a:t>
            </a:r>
            <a:r>
              <a:rPr lang="it-IT" altLang="en-US" sz="3400" dirty="0" smtClean="0">
                <a:solidFill>
                  <a:srgbClr val="3333FF"/>
                </a:solidFill>
                <a:latin typeface="Tahoma" panose="020B0604030504040204" pitchFamily="34" charset="0"/>
                <a:cs typeface="Tahoma" panose="020B0604030504040204" pitchFamily="34" charset="0"/>
              </a:rPr>
              <a:t> and O</a:t>
            </a:r>
            <a:r>
              <a:rPr lang="it-IT" altLang="en-US" sz="3400" baseline="-25000" dirty="0" smtClean="0">
                <a:solidFill>
                  <a:srgbClr val="3333FF"/>
                </a:solidFill>
                <a:latin typeface="Tahoma" panose="020B0604030504040204" pitchFamily="34" charset="0"/>
                <a:cs typeface="Tahoma" panose="020B0604030504040204" pitchFamily="34" charset="0"/>
              </a:rPr>
              <a:t>3</a:t>
            </a:r>
            <a:endParaRPr lang="en-GB" altLang="en-US" sz="3400" baseline="-25000" dirty="0">
              <a:solidFill>
                <a:srgbClr val="3333FF"/>
              </a:solidFill>
              <a:latin typeface="Tahoma" panose="020B0604030504040204" pitchFamily="34" charset="0"/>
              <a:cs typeface="Tahoma" panose="020B0604030504040204" pitchFamily="34" charset="0"/>
            </a:endParaRPr>
          </a:p>
        </p:txBody>
      </p:sp>
      <p:sp>
        <p:nvSpPr>
          <p:cNvPr id="3" name="TextBox 2"/>
          <p:cNvSpPr txBox="1"/>
          <p:nvPr/>
        </p:nvSpPr>
        <p:spPr>
          <a:xfrm>
            <a:off x="57807" y="1740215"/>
            <a:ext cx="655949" cy="584775"/>
          </a:xfrm>
          <a:prstGeom prst="rect">
            <a:avLst/>
          </a:prstGeom>
          <a:noFill/>
        </p:spPr>
        <p:txBody>
          <a:bodyPr wrap="none" rtlCol="0">
            <a:spAutoFit/>
          </a:bodyPr>
          <a:lstStyle/>
          <a:p>
            <a:r>
              <a:rPr lang="it-IT" sz="3200" dirty="0" smtClean="0">
                <a:solidFill>
                  <a:srgbClr val="FF0000"/>
                </a:solidFill>
              </a:rPr>
              <a:t>O</a:t>
            </a:r>
            <a:r>
              <a:rPr lang="it-IT" sz="3200" baseline="-25000" dirty="0" smtClean="0">
                <a:solidFill>
                  <a:srgbClr val="FF0000"/>
                </a:solidFill>
              </a:rPr>
              <a:t>2</a:t>
            </a:r>
            <a:endParaRPr lang="en-US" sz="3200" baseline="-25000" dirty="0">
              <a:solidFill>
                <a:srgbClr val="FF0000"/>
              </a:solidFill>
            </a:endParaRPr>
          </a:p>
        </p:txBody>
      </p:sp>
      <p:sp>
        <p:nvSpPr>
          <p:cNvPr id="10" name="TextBox 9"/>
          <p:cNvSpPr txBox="1"/>
          <p:nvPr/>
        </p:nvSpPr>
        <p:spPr>
          <a:xfrm>
            <a:off x="172975" y="4131281"/>
            <a:ext cx="655949" cy="584775"/>
          </a:xfrm>
          <a:prstGeom prst="rect">
            <a:avLst/>
          </a:prstGeom>
          <a:noFill/>
        </p:spPr>
        <p:txBody>
          <a:bodyPr wrap="none" rtlCol="0">
            <a:spAutoFit/>
          </a:bodyPr>
          <a:lstStyle/>
          <a:p>
            <a:r>
              <a:rPr lang="it-IT" sz="3200" dirty="0" smtClean="0">
                <a:solidFill>
                  <a:srgbClr val="FF0000"/>
                </a:solidFill>
              </a:rPr>
              <a:t>O</a:t>
            </a:r>
            <a:r>
              <a:rPr lang="it-IT" sz="3200" baseline="-25000" dirty="0" smtClean="0">
                <a:solidFill>
                  <a:srgbClr val="FF0000"/>
                </a:solidFill>
              </a:rPr>
              <a:t>3</a:t>
            </a:r>
            <a:endParaRPr lang="en-US" sz="3200" baseline="-25000" dirty="0">
              <a:solidFill>
                <a:srgbClr val="FF0000"/>
              </a:solidFill>
            </a:endParaRPr>
          </a:p>
        </p:txBody>
      </p:sp>
      <p:sp>
        <p:nvSpPr>
          <p:cNvPr id="11" name="Rectangle 10"/>
          <p:cNvSpPr/>
          <p:nvPr/>
        </p:nvSpPr>
        <p:spPr>
          <a:xfrm>
            <a:off x="172975" y="6088559"/>
            <a:ext cx="9137602" cy="769441"/>
          </a:xfrm>
          <a:prstGeom prst="rect">
            <a:avLst/>
          </a:prstGeom>
        </p:spPr>
        <p:txBody>
          <a:bodyPr wrap="square">
            <a:spAutoFit/>
          </a:bodyPr>
          <a:lstStyle/>
          <a:p>
            <a:pPr eaLnBrk="1" hangingPunct="1">
              <a:spcBef>
                <a:spcPct val="50000"/>
              </a:spcBef>
            </a:pPr>
            <a:r>
              <a:rPr lang="en-US" altLang="en-US" sz="2200" dirty="0" smtClean="0"/>
              <a:t>Note the imperfect overlap between the absorption bands, </a:t>
            </a:r>
            <a:r>
              <a:rPr lang="en-US" altLang="en-US" sz="2200" dirty="0" smtClean="0">
                <a:sym typeface="Symbol" panose="05050102010706020507" pitchFamily="18" charset="2"/>
              </a:rPr>
              <a:t> </a:t>
            </a:r>
            <a:r>
              <a:rPr lang="en-US" altLang="en-US" sz="2200" dirty="0" smtClean="0"/>
              <a:t>UV spectral window at ~205 nm</a:t>
            </a:r>
            <a:endParaRPr lang="en-US" altLang="en-US" sz="2200" dirty="0"/>
          </a:p>
        </p:txBody>
      </p:sp>
    </p:spTree>
    <p:extLst>
      <p:ext uri="{BB962C8B-B14F-4D97-AF65-F5344CB8AC3E}">
        <p14:creationId xmlns:p14="http://schemas.microsoft.com/office/powerpoint/2010/main" val="39436639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40110</TotalTime>
  <Words>9225</Words>
  <Application>Microsoft Office PowerPoint</Application>
  <PresentationFormat>On-screen Show (4:3)</PresentationFormat>
  <Paragraphs>750</Paragraphs>
  <Slides>50</Slides>
  <Notes>42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2" baseType="lpstr">
      <vt:lpstr>ＭＳ Ｐゴシック</vt:lpstr>
      <vt:lpstr>游ゴシック</vt:lpstr>
      <vt:lpstr>Arial</vt:lpstr>
      <vt:lpstr>Calibri</vt:lpstr>
      <vt:lpstr>Comic Sans MS</vt:lpstr>
      <vt:lpstr>Symbol</vt:lpstr>
      <vt:lpstr>Tahoma</vt:lpstr>
      <vt:lpstr>Times New Roman</vt:lpstr>
      <vt:lpstr>Times New Roman Special G2</vt:lpstr>
      <vt:lpstr>Wingdings</vt:lpstr>
      <vt:lpstr>Struttura predefinita</vt:lpstr>
      <vt:lpstr>VISIO</vt:lpstr>
      <vt:lpstr>University of Trento Master of Science in Environmental Meteorology https://international.unitn.it/environmental-meteorology</vt:lpstr>
      <vt:lpstr>PowerPoint Presentation</vt:lpstr>
      <vt:lpstr>PowerPoint Presentation</vt:lpstr>
      <vt:lpstr>PowerPoint Presentation</vt:lpstr>
      <vt:lpstr>PowerPoint Presentation</vt:lpstr>
      <vt:lpstr>Structure of the Ozone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over Antarctiva? Unique Feature of Antarctic Meteorology: Winter Vortex</vt:lpstr>
      <vt:lpstr>At the time, three competing theories</vt:lpstr>
      <vt:lpstr>The “Smoking Gun” Points to Chlorine!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breaks the cycle?</vt:lpstr>
      <vt:lpstr>PowerPoint Presentation</vt:lpstr>
      <vt:lpstr>photolysis</vt:lpstr>
      <vt:lpstr>PowerPoint Presentation</vt:lpstr>
      <vt:lpstr>PowerPoint Presentation</vt:lpstr>
      <vt:lpstr>PowerPoint Presentation</vt:lpstr>
      <vt:lpstr>PowerPoint Presentation</vt:lpstr>
      <vt:lpstr>PowerPoint Presentation</vt:lpstr>
      <vt:lpstr>PowerPoint Presentation</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733</cp:revision>
  <cp:lastPrinted>2023-11-24T12:13:52Z</cp:lastPrinted>
  <dcterms:created xsi:type="dcterms:W3CDTF">1998-08-05T16:21:57Z</dcterms:created>
  <dcterms:modified xsi:type="dcterms:W3CDTF">2023-11-28T14:27:33Z</dcterms:modified>
</cp:coreProperties>
</file>