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383" r:id="rId2"/>
    <p:sldId id="465" r:id="rId3"/>
    <p:sldId id="466" r:id="rId4"/>
    <p:sldId id="457" r:id="rId5"/>
    <p:sldId id="464" r:id="rId6"/>
    <p:sldId id="458" r:id="rId7"/>
    <p:sldId id="459" r:id="rId8"/>
    <p:sldId id="461" r:id="rId9"/>
    <p:sldId id="477" r:id="rId10"/>
    <p:sldId id="460" r:id="rId11"/>
    <p:sldId id="365" r:id="rId12"/>
    <p:sldId id="467" r:id="rId13"/>
    <p:sldId id="468" r:id="rId14"/>
    <p:sldId id="469" r:id="rId15"/>
    <p:sldId id="470" r:id="rId16"/>
    <p:sldId id="471" r:id="rId17"/>
    <p:sldId id="472" r:id="rId18"/>
    <p:sldId id="524" r:id="rId19"/>
    <p:sldId id="522" r:id="rId20"/>
    <p:sldId id="525" r:id="rId21"/>
    <p:sldId id="526" r:id="rId22"/>
    <p:sldId id="527" r:id="rId23"/>
    <p:sldId id="358" r:id="rId24"/>
    <p:sldId id="360" r:id="rId25"/>
    <p:sldId id="528" r:id="rId26"/>
    <p:sldId id="474" r:id="rId27"/>
    <p:sldId id="355" r:id="rId28"/>
    <p:sldId id="501" r:id="rId29"/>
    <p:sldId id="540" r:id="rId30"/>
    <p:sldId id="541" r:id="rId31"/>
    <p:sldId id="374" r:id="rId32"/>
    <p:sldId id="537" r:id="rId33"/>
    <p:sldId id="361" r:id="rId34"/>
    <p:sldId id="478" r:id="rId35"/>
    <p:sldId id="480" r:id="rId36"/>
    <p:sldId id="534" r:id="rId37"/>
    <p:sldId id="481" r:id="rId38"/>
    <p:sldId id="482" r:id="rId39"/>
    <p:sldId id="483" r:id="rId40"/>
    <p:sldId id="484" r:id="rId41"/>
    <p:sldId id="485" r:id="rId42"/>
    <p:sldId id="486" r:id="rId43"/>
    <p:sldId id="487" r:id="rId44"/>
    <p:sldId id="488" r:id="rId45"/>
    <p:sldId id="509" r:id="rId46"/>
    <p:sldId id="489" r:id="rId47"/>
    <p:sldId id="518" r:id="rId48"/>
    <p:sldId id="531" r:id="rId49"/>
    <p:sldId id="538" r:id="rId50"/>
    <p:sldId id="515" r:id="rId51"/>
    <p:sldId id="516" r:id="rId52"/>
    <p:sldId id="517" r:id="rId53"/>
    <p:sldId id="532" r:id="rId54"/>
    <p:sldId id="550" r:id="rId55"/>
    <p:sldId id="551" r:id="rId56"/>
    <p:sldId id="549" r:id="rId57"/>
    <p:sldId id="567" r:id="rId58"/>
    <p:sldId id="511" r:id="rId59"/>
    <p:sldId id="381" r:id="rId60"/>
    <p:sldId id="512" r:id="rId61"/>
    <p:sldId id="513" r:id="rId62"/>
    <p:sldId id="514" r:id="rId63"/>
    <p:sldId id="542" r:id="rId64"/>
    <p:sldId id="519" r:id="rId65"/>
    <p:sldId id="520" r:id="rId66"/>
    <p:sldId id="547" r:id="rId67"/>
    <p:sldId id="568" r:id="rId68"/>
    <p:sldId id="571" r:id="rId69"/>
    <p:sldId id="570" r:id="rId70"/>
    <p:sldId id="572" r:id="rId71"/>
    <p:sldId id="573" r:id="rId72"/>
    <p:sldId id="575" r:id="rId73"/>
    <p:sldId id="576" r:id="rId74"/>
    <p:sldId id="577" r:id="rId75"/>
    <p:sldId id="578" r:id="rId76"/>
    <p:sldId id="579" r:id="rId77"/>
    <p:sldId id="580" r:id="rId78"/>
    <p:sldId id="581" r:id="rId79"/>
    <p:sldId id="582" r:id="rId80"/>
    <p:sldId id="583" r:id="rId81"/>
    <p:sldId id="535" r:id="rId82"/>
    <p:sldId id="536" r:id="rId83"/>
    <p:sldId id="548" r:id="rId84"/>
    <p:sldId id="456" r:id="rId85"/>
    <p:sldId id="490" r:id="rId86"/>
    <p:sldId id="491" r:id="rId87"/>
    <p:sldId id="500" r:id="rId88"/>
    <p:sldId id="529" r:id="rId89"/>
    <p:sldId id="530" r:id="rId9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FF9999"/>
    <a:srgbClr val="FF3300"/>
    <a:srgbClr val="0000FF"/>
    <a:srgbClr val="FFFF99"/>
    <a:srgbClr val="FFFFCC"/>
    <a:srgbClr val="FFCCCC"/>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67517" autoAdjust="0"/>
  </p:normalViewPr>
  <p:slideViewPr>
    <p:cSldViewPr snapToGrid="0">
      <p:cViewPr varScale="1">
        <p:scale>
          <a:sx n="65" d="100"/>
          <a:sy n="65" d="100"/>
        </p:scale>
        <p:origin x="96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5" Type="http://schemas.openxmlformats.org/officeDocument/2006/relationships/image" Target="../media/image128.wmf"/><Relationship Id="rId4" Type="http://schemas.openxmlformats.org/officeDocument/2006/relationships/image" Target="../media/image12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30.wmf"/><Relationship Id="rId1" Type="http://schemas.openxmlformats.org/officeDocument/2006/relationships/image" Target="../media/image12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3.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 Id="rId9" Type="http://schemas.openxmlformats.org/officeDocument/2006/relationships/image" Target="../media/image1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5" Type="http://schemas.openxmlformats.org/officeDocument/2006/relationships/image" Target="../media/image160.wmf"/><Relationship Id="rId4" Type="http://schemas.openxmlformats.org/officeDocument/2006/relationships/image" Target="../media/image15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42.wmf"/><Relationship Id="rId4" Type="http://schemas.openxmlformats.org/officeDocument/2006/relationships/image" Target="../media/image16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BDB201D-F7B1-4F79-B186-18D6844AA219}" type="datetimeFigureOut">
              <a:rPr lang="en-US" smtClean="0"/>
              <a:t>21/11/23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386C9F8-C9D8-494E-9C8F-5CE68ECF9FF2}" type="slidenum">
              <a:rPr lang="en-US" smtClean="0"/>
              <a:t>‹#›</a:t>
            </a:fld>
            <a:endParaRPr lang="en-US"/>
          </a:p>
        </p:txBody>
      </p:sp>
    </p:spTree>
    <p:extLst>
      <p:ext uri="{BB962C8B-B14F-4D97-AF65-F5344CB8AC3E}">
        <p14:creationId xmlns:p14="http://schemas.microsoft.com/office/powerpoint/2010/main" val="280077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B72A241F-2EA6-4AB4-939A-29BEED1BF981}" type="datetimeFigureOut">
              <a:rPr lang="en-GB"/>
              <a:pPr>
                <a:defRPr/>
              </a:pPr>
              <a:t>21/11/2023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63692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Fates of electronically excited molecules:</a:t>
            </a:r>
          </a:p>
          <a:p>
            <a:pPr eaLnBrk="1" hangingPunct="1">
              <a:spcBef>
                <a:spcPct val="0"/>
              </a:spcBef>
            </a:pPr>
            <a:r>
              <a:rPr lang="it-IT" altLang="en-US" smtClean="0"/>
              <a:t>1. Photochemical processes: dissociation, isomerization, earrangements, reaction with another molecule</a:t>
            </a:r>
          </a:p>
          <a:p>
            <a:pPr eaLnBrk="1" hangingPunct="1">
              <a:spcBef>
                <a:spcPct val="0"/>
              </a:spcBef>
            </a:pPr>
            <a:r>
              <a:rPr lang="it-IT" altLang="en-US" smtClean="0"/>
              <a:t>2. Photophysical processes: radiative transisions such as fluorescence (F), phosphorescence (P) + non radiative processes (energy of the excited state converted to translational motions by collisions and hence heat) </a:t>
            </a:r>
          </a:p>
          <a:p>
            <a:pPr eaLnBrk="1" hangingPunct="1">
              <a:spcBef>
                <a:spcPct val="0"/>
              </a:spcBef>
            </a:pPr>
            <a:endParaRPr lang="it-IT" altLang="en-US" smtClean="0"/>
          </a:p>
          <a:p>
            <a:pPr eaLnBrk="1" hangingPunct="1">
              <a:spcBef>
                <a:spcPct val="0"/>
              </a:spcBef>
            </a:pPr>
            <a:r>
              <a:rPr lang="it-IT" altLang="en-US" smtClean="0"/>
              <a:t>F Fluorescence= light emission due to transition from an upper to a lower state of the same multiplicity e.g. singlet-&gt; singlet. Since it is allowed by the selection rule DeltaS=0 the process is fast and lifetime of the excited state is short (&lt;msec in general microsec or shorter)</a:t>
            </a:r>
          </a:p>
          <a:p>
            <a:pPr eaLnBrk="1" hangingPunct="1">
              <a:spcBef>
                <a:spcPct val="0"/>
              </a:spcBef>
            </a:pPr>
            <a:r>
              <a:rPr lang="it-IT" altLang="en-US" smtClean="0"/>
              <a:t>P phosphorescence=light emission due to transition from an upper to a lower state of different multiplicity e.g. triplet-&gt; singlet. Since it is forbidden the process is slower and lifetime of the excited state can be long (&gt;msec) </a:t>
            </a:r>
          </a:p>
          <a:p>
            <a:pPr eaLnBrk="1" hangingPunct="1">
              <a:spcBef>
                <a:spcPct val="0"/>
              </a:spcBef>
            </a:pPr>
            <a:r>
              <a:rPr lang="it-IT" altLang="en-US" smtClean="0"/>
              <a:t>ISC (intersystem crossing). Intramolecular crossing from one electronic state to another of different multiplicity without emission of radiation (horizontal line in the Jab. diagram)</a:t>
            </a:r>
          </a:p>
          <a:p>
            <a:pPr eaLnBrk="1" hangingPunct="1">
              <a:spcBef>
                <a:spcPct val="0"/>
              </a:spcBef>
            </a:pPr>
            <a:r>
              <a:rPr lang="it-IT" altLang="en-US" smtClean="0"/>
              <a:t>IC (internal conversion) intramolecular crossing from one electronic state to another of the same multiplicity without emission of radiation (horizontal line in the Jab. diagram)</a:t>
            </a:r>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EC0328A-D5DE-406C-8002-6D93FA1C1DC4}" type="slidenum">
              <a:rPr lang="en-GB" altLang="en-US" smtClean="0"/>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Thus dissociation typically occurs as the result of electronic transitions</a:t>
            </a:r>
          </a:p>
          <a:p>
            <a:endParaRPr lang="en-US" altLang="en-US" smtClean="0"/>
          </a:p>
          <a:p>
            <a:pPr eaLnBrk="1" hangingPunct="1">
              <a:spcBef>
                <a:spcPct val="0"/>
              </a:spcBef>
            </a:pPr>
            <a:r>
              <a:rPr lang="it-IT" altLang="en-US" smtClean="0"/>
              <a:t>Fates of electronically excited molecules:</a:t>
            </a:r>
          </a:p>
          <a:p>
            <a:pPr eaLnBrk="1" hangingPunct="1">
              <a:spcBef>
                <a:spcPct val="0"/>
              </a:spcBef>
            </a:pPr>
            <a:r>
              <a:rPr lang="it-IT" altLang="en-US" smtClean="0"/>
              <a:t>1. Photochemical processes: dissociation, isomerization, earrangements, reaction with another molecule</a:t>
            </a:r>
          </a:p>
          <a:p>
            <a:pPr eaLnBrk="1" hangingPunct="1">
              <a:spcBef>
                <a:spcPct val="0"/>
              </a:spcBef>
            </a:pPr>
            <a:r>
              <a:rPr lang="it-IT" altLang="en-US" smtClean="0"/>
              <a:t>2. Photophysical processes: radiative transisions such as fluorescence (F), phosphorescence (P) + non radiative processes (energy of the excited state converted to translational motions by collisions and hence heat) </a:t>
            </a:r>
          </a:p>
          <a:p>
            <a:pPr eaLnBrk="1" hangingPunct="1">
              <a:spcBef>
                <a:spcPct val="0"/>
              </a:spcBef>
            </a:pPr>
            <a:endParaRPr lang="it-IT" altLang="en-US" smtClean="0"/>
          </a:p>
          <a:p>
            <a:pPr eaLnBrk="1" hangingPunct="1">
              <a:spcBef>
                <a:spcPct val="0"/>
              </a:spcBef>
            </a:pPr>
            <a:r>
              <a:rPr lang="it-IT" altLang="en-US" smtClean="0"/>
              <a:t>F Fluorescence= light emission due to transition from an upper to a lower state of the same multiplicity e.g. singlet-&gt; singlet. Since it is allowed by the selection rule DeltaS=0 the process is fast and lifetime of the excited state is short (&lt;msec in general microsec or shorter)</a:t>
            </a:r>
          </a:p>
          <a:p>
            <a:pPr eaLnBrk="1" hangingPunct="1">
              <a:spcBef>
                <a:spcPct val="0"/>
              </a:spcBef>
            </a:pPr>
            <a:r>
              <a:rPr lang="it-IT" altLang="en-US" smtClean="0"/>
              <a:t>P phosphorescence=light emission due to transition from an upper to a lower state of different multiplicity e.g. triplet-&gt; singlet. Since it is forbidden the process is slower and lifetime of the excited state can be long (&gt;msec) </a:t>
            </a:r>
          </a:p>
          <a:p>
            <a:pPr eaLnBrk="1" hangingPunct="1">
              <a:spcBef>
                <a:spcPct val="0"/>
              </a:spcBef>
            </a:pPr>
            <a:r>
              <a:rPr lang="it-IT" altLang="en-US" smtClean="0"/>
              <a:t>ISC (intersystem crossing). Intramolecular crossing from one electronic state to another of different multiplicity without emission of radiation (horizontal line in the Jab. diagram)</a:t>
            </a:r>
          </a:p>
          <a:p>
            <a:pPr eaLnBrk="1" hangingPunct="1">
              <a:spcBef>
                <a:spcPct val="0"/>
              </a:spcBef>
            </a:pPr>
            <a:r>
              <a:rPr lang="it-IT" altLang="en-US" smtClean="0"/>
              <a:t>IC (internal conversion) intramolecular crossing from one electronic state to another of the same multiplicity without emission of radiation (horizontal line in the Jab. diagram)</a:t>
            </a:r>
          </a:p>
          <a:p>
            <a:endParaRPr lang="en-US" altLang="en-US"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96C150C-40F0-44FE-B60D-28D84A6533E7}" type="slidenum">
              <a:rPr lang="en-GB" altLang="en-US" smtClean="0"/>
              <a:pPr/>
              <a:t>12</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Flurescence: light emission due to transition from an upper to a lower state of the same multiplicity e.g. singlet-&gt; singlet. Since it is allowed by the selection rule DeltaS=0 the process is fast and lifetime of the excited state is short (&lt;msec in general microsec or shorter)</a:t>
            </a:r>
          </a:p>
          <a:p>
            <a:pPr eaLnBrk="1" hangingPunct="1">
              <a:spcBef>
                <a:spcPct val="0"/>
              </a:spcBef>
            </a:pPr>
            <a:r>
              <a:rPr lang="it-IT" altLang="en-US" smtClean="0"/>
              <a:t>P phosphorescence=light emission due to transition from an upper to a lower state of different multiplicity e.g. triplet-&gt; singlet. Since it is forbidden the process is slower and lifetime of the excited state can be long (&gt;msec) </a:t>
            </a:r>
          </a:p>
          <a:p>
            <a:pPr eaLnBrk="1" hangingPunct="1">
              <a:spcBef>
                <a:spcPct val="0"/>
              </a:spcBef>
            </a:pPr>
            <a:endParaRPr lang="it-IT" altLang="en-US"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2A704DD-8884-432F-BA7E-A63DF77C787E}" type="slidenum">
              <a:rPr lang="en-GB" altLang="en-US" smtClean="0"/>
              <a:pPr/>
              <a:t>13</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Flurescence: light emission due to transition from an upper to a lower state of the same multiplicity e.g. singlet-&gt; singlet. Since it is allowed by the selection rule DeltaS=0 the process is fast and lifetime of the excited state is short (&lt;msec in general microsec or shorter)</a:t>
            </a:r>
          </a:p>
          <a:p>
            <a:pPr eaLnBrk="1" hangingPunct="1">
              <a:spcBef>
                <a:spcPct val="0"/>
              </a:spcBef>
            </a:pPr>
            <a:r>
              <a:rPr lang="it-IT" altLang="en-US" smtClean="0"/>
              <a:t>P phosphorescence=light emission due to transition from an upper to a lower state of different multiplicity e.g. triplet-&gt; singlet. Since it is forbidden the process is slower and lifetime of the excited state can be long (&gt;msec) </a:t>
            </a:r>
          </a:p>
          <a:p>
            <a:pPr eaLnBrk="1" hangingPunct="1">
              <a:spcBef>
                <a:spcPct val="0"/>
              </a:spcBef>
            </a:pPr>
            <a:r>
              <a:rPr lang="it-IT" altLang="en-US" smtClean="0"/>
              <a:t>ISC (intersystem crossing). Intramolecular crossing from one electronic state to another of different multiplicity without emission of radiation (horizontal line in the Jab. diagram)</a:t>
            </a:r>
          </a:p>
          <a:p>
            <a:pPr eaLnBrk="1" hangingPunct="1">
              <a:spcBef>
                <a:spcPct val="0"/>
              </a:spcBef>
            </a:pPr>
            <a:r>
              <a:rPr lang="it-IT" altLang="en-US" smtClean="0"/>
              <a:t>IC (internal conversion) intramolecular crossing from one electronic state to another of the same multiplicity without emission of radiation (horizontal line in the Jab. diagram)</a:t>
            </a:r>
          </a:p>
          <a:p>
            <a:pPr eaLnBrk="1" hangingPunct="1">
              <a:spcBef>
                <a:spcPct val="0"/>
              </a:spcBef>
            </a:pPr>
            <a:endParaRPr lang="it-IT" altLang="en-US"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E0F4482-D204-4341-992B-28F067E89D89}" type="slidenum">
              <a:rPr lang="en-GB" altLang="en-US" smtClean="0"/>
              <a:pPr/>
              <a:t>14</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smtClean="0"/>
              <a:t>At high pressures: collisional deactivation of A* (v’&gt;0) can lose rotational and vibrational energy end up af A*(v’=0) by collisions with other molecules B. The energy transferred to B can either go as translation (heating of the gas mixture) or can contribute to internally excite B (vibrational, rot, electronic)</a:t>
            </a:r>
            <a:endParaRPr lang="en-GB" altLang="en-US" dirty="0" smtClean="0"/>
          </a:p>
          <a:p>
            <a:pPr eaLnBrk="1" hangingPunct="1">
              <a:spcBef>
                <a:spcPct val="0"/>
              </a:spcBef>
            </a:pPr>
            <a:r>
              <a:rPr lang="it-IT" altLang="en-US" dirty="0" smtClean="0"/>
              <a:t>Timing</a:t>
            </a:r>
            <a:r>
              <a:rPr lang="it-IT" altLang="en-US" baseline="0" dirty="0" smtClean="0"/>
              <a:t> of the collisions </a:t>
            </a:r>
            <a:endParaRPr lang="it-IT" altLang="en-US" dirty="0"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8A45804-F74A-464F-BE23-3656FD0FABBA}" type="slidenum">
              <a:rPr lang="en-GB" altLang="en-US" smtClean="0"/>
              <a:pPr/>
              <a:t>15</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Arrivata qui lezione del 14 novembre 2023</a:t>
            </a:r>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CFD0AD-07B3-4D7F-8004-09595CF66138}" type="slidenum">
              <a:rPr lang="en-GB" altLang="en-US" smtClean="0"/>
              <a:pPr/>
              <a:t>16</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Sunlight drives the chemistry of the atmosphere by dissociating a number of molecules into fragments that are often highly reactive. Whether a molecule can be dissociated in the atmosphere depends on the probability of an encounter between a photon of appropriate energy and the molecule. The radiative quantity pertinent for photochemical reactions is the photon flux incident on the molecule from all directions, since it does not matter to the molecule from which direction a photon comes. The radiative flux </a:t>
            </a:r>
            <a:r>
              <a:rPr lang="en-US" altLang="en-US" i="1" dirty="0" smtClean="0"/>
              <a:t>from all directions </a:t>
            </a:r>
            <a:r>
              <a:rPr lang="en-US" altLang="en-US" dirty="0" smtClean="0"/>
              <a:t>on a volume of air is called the </a:t>
            </a:r>
            <a:r>
              <a:rPr lang="en-US" altLang="en-US" i="1" dirty="0" smtClean="0"/>
              <a:t>actinic flux (actinic </a:t>
            </a:r>
            <a:r>
              <a:rPr lang="en-US" altLang="en-US" dirty="0" smtClean="0"/>
              <a:t>means "capable of causing photochemical reactions"). We use the symbol I for the actinic flux to distinguish it from the irradiance </a:t>
            </a:r>
            <a:r>
              <a:rPr lang="en-US" altLang="en-US" i="1" dirty="0" smtClean="0"/>
              <a:t>E; I </a:t>
            </a:r>
            <a:r>
              <a:rPr lang="en-US" altLang="en-US" dirty="0" smtClean="0"/>
              <a:t>is usually expressed in units of photons cm- 2 s- 1 .</a:t>
            </a:r>
            <a:endParaRPr lang="it-IT"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C70231B-D8B6-4155-AA4F-097FCF2AE466}" type="slidenum">
              <a:rPr lang="en-GB" altLang="en-US" smtClean="0"/>
              <a:pPr/>
              <a:t>17</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 Fund_Atmosph_Modeling_Ch9_Radiative_energy_transfer.pdf</a:t>
            </a:r>
          </a:p>
          <a:p>
            <a:endParaRPr lang="en-US" altLang="en-US" dirty="0" smtClean="0"/>
          </a:p>
          <a:p>
            <a:r>
              <a:rPr lang="en-US" altLang="en-US" dirty="0" smtClean="0"/>
              <a:t>The essential energy flux in atmospheric chemistry is the flux of solar radiation. The </a:t>
            </a:r>
            <a:r>
              <a:rPr lang="en-US" altLang="en-US" i="1" dirty="0" smtClean="0"/>
              <a:t>radiant flux density F </a:t>
            </a:r>
            <a:r>
              <a:rPr lang="en-US" altLang="en-US" dirty="0" smtClean="0"/>
              <a:t>is the radiant energy flux across any surface element, without</a:t>
            </a:r>
          </a:p>
          <a:p>
            <a:r>
              <a:rPr lang="en-US" altLang="en-US" dirty="0" smtClean="0"/>
              <a:t>consideration of the direction; </a:t>
            </a:r>
            <a:r>
              <a:rPr lang="en-US" altLang="en-US" i="1" dirty="0" smtClean="0"/>
              <a:t>F </a:t>
            </a:r>
            <a:r>
              <a:rPr lang="en-US" altLang="en-US" dirty="0" smtClean="0"/>
              <a:t>is measured in watts per square meter (W m- 2). The radiant flux density is called the </a:t>
            </a:r>
            <a:r>
              <a:rPr lang="en-US" altLang="en-US" i="1" dirty="0" smtClean="0"/>
              <a:t>irradiance E </a:t>
            </a:r>
            <a:r>
              <a:rPr lang="en-US" altLang="en-US" dirty="0" smtClean="0"/>
              <a:t>when the radiation is received on a</a:t>
            </a:r>
          </a:p>
          <a:p>
            <a:r>
              <a:rPr lang="en-US" altLang="en-US" dirty="0" smtClean="0"/>
              <a:t>surface. Thus </a:t>
            </a:r>
            <a:r>
              <a:rPr lang="en-US" altLang="en-US" i="1" dirty="0" smtClean="0"/>
              <a:t>F </a:t>
            </a:r>
            <a:r>
              <a:rPr lang="en-US" altLang="en-US" dirty="0" smtClean="0"/>
              <a:t>and </a:t>
            </a:r>
            <a:r>
              <a:rPr lang="en-US" altLang="en-US" i="1" dirty="0" smtClean="0"/>
              <a:t>E </a:t>
            </a:r>
            <a:r>
              <a:rPr lang="en-US" altLang="en-US" dirty="0" smtClean="0"/>
              <a:t>are often used interchangeably. We will use </a:t>
            </a:r>
            <a:r>
              <a:rPr lang="en-US" altLang="en-US" i="1" dirty="0" smtClean="0"/>
              <a:t>F </a:t>
            </a:r>
            <a:r>
              <a:rPr lang="en-US" altLang="en-US" dirty="0" smtClean="0"/>
              <a:t>in general and </a:t>
            </a:r>
            <a:r>
              <a:rPr lang="en-US" altLang="en-US" i="1" dirty="0" smtClean="0"/>
              <a:t>E </a:t>
            </a:r>
            <a:r>
              <a:rPr lang="en-US" altLang="en-US" dirty="0" smtClean="0"/>
              <a:t>when we are referring specifically to the radiant flux density on a surface. The </a:t>
            </a:r>
            <a:r>
              <a:rPr lang="en-US" altLang="en-US" i="1" dirty="0" smtClean="0"/>
              <a:t>radiance</a:t>
            </a:r>
          </a:p>
          <a:p>
            <a:r>
              <a:rPr lang="en-US" altLang="en-US" i="1" dirty="0" smtClean="0"/>
              <a:t>L </a:t>
            </a:r>
            <a:r>
              <a:rPr lang="en-US" altLang="en-US" dirty="0" smtClean="0"/>
              <a:t>is the radiant flux as a function of the solid angle </a:t>
            </a:r>
            <a:r>
              <a:rPr lang="en-US" altLang="en-US" i="1" dirty="0" err="1" smtClean="0"/>
              <a:t>dω</a:t>
            </a:r>
            <a:r>
              <a:rPr lang="en-US" altLang="en-US" i="1" dirty="0" smtClean="0"/>
              <a:t> </a:t>
            </a:r>
            <a:r>
              <a:rPr lang="en-US" altLang="en-US" dirty="0" smtClean="0"/>
              <a:t>crossing a surface perpendicular to the axis of the radiation beam; </a:t>
            </a:r>
            <a:r>
              <a:rPr lang="en-US" altLang="en-US" i="1" dirty="0" smtClean="0"/>
              <a:t>L </a:t>
            </a:r>
            <a:r>
              <a:rPr lang="en-US" altLang="en-US" dirty="0" smtClean="0"/>
              <a:t>is measured in watts per square meter per </a:t>
            </a:r>
            <a:r>
              <a:rPr lang="en-US" altLang="en-US" dirty="0" err="1" smtClean="0"/>
              <a:t>steradian</a:t>
            </a:r>
            <a:r>
              <a:rPr lang="en-US" altLang="en-US" dirty="0" smtClean="0"/>
              <a:t> (Wm- 2 sr-1). The radiance as a function of direction gives a complete description of the radiative field.</a:t>
            </a:r>
          </a:p>
          <a:p>
            <a:r>
              <a:rPr lang="en-US" altLang="en-US" dirty="0" smtClean="0"/>
              <a:t>Consider a beam of radiation of radiance </a:t>
            </a:r>
            <a:r>
              <a:rPr lang="en-US" altLang="en-US" i="1" dirty="0" smtClean="0"/>
              <a:t>L </a:t>
            </a:r>
            <a:r>
              <a:rPr lang="en-US" altLang="en-US" dirty="0" smtClean="0"/>
              <a:t>crossing a surface </a:t>
            </a:r>
            <a:r>
              <a:rPr lang="en-US" altLang="en-US" i="1" dirty="0" err="1" smtClean="0"/>
              <a:t>dS</a:t>
            </a:r>
            <a:r>
              <a:rPr lang="en-US" altLang="en-US" i="1" dirty="0" smtClean="0"/>
              <a:t> </a:t>
            </a:r>
            <a:r>
              <a:rPr lang="en-US" altLang="en-US" dirty="0" smtClean="0"/>
              <a:t>with the beam axis</a:t>
            </a:r>
          </a:p>
          <a:p>
            <a:r>
              <a:rPr lang="en-US" altLang="en-US" dirty="0" smtClean="0"/>
              <a:t>making an angle theta to the normal to </a:t>
            </a:r>
            <a:r>
              <a:rPr lang="en-US" altLang="en-US" i="1" dirty="0" err="1" smtClean="0"/>
              <a:t>dS</a:t>
            </a:r>
            <a:r>
              <a:rPr lang="en-US" altLang="en-US" i="1" dirty="0" smtClean="0"/>
              <a:t> </a:t>
            </a:r>
            <a:r>
              <a:rPr lang="en-US" altLang="en-US" dirty="0" smtClean="0"/>
              <a:t>(Figure 4.6). </a:t>
            </a:r>
            <a:r>
              <a:rPr lang="en-US" altLang="en-US" i="1" dirty="0" err="1" smtClean="0"/>
              <a:t>dS</a:t>
            </a:r>
            <a:r>
              <a:rPr lang="en-US" altLang="en-US" i="1" dirty="0" smtClean="0"/>
              <a:t> </a:t>
            </a:r>
            <a:r>
              <a:rPr lang="en-US" altLang="en-US" dirty="0" smtClean="0"/>
              <a:t>projects as </a:t>
            </a:r>
            <a:r>
              <a:rPr lang="en-US" altLang="en-US" i="1" dirty="0" err="1" smtClean="0"/>
              <a:t>dS</a:t>
            </a:r>
            <a:r>
              <a:rPr lang="en-US" altLang="en-US" i="1" dirty="0" smtClean="0"/>
              <a:t> </a:t>
            </a:r>
            <a:r>
              <a:rPr lang="en-US" altLang="en-US" dirty="0" smtClean="0"/>
              <a:t>cos 8 perpendicular to the beam axis of the radiation, and the radiant flux density </a:t>
            </a:r>
            <a:r>
              <a:rPr lang="en-US" altLang="en-US" i="1" dirty="0" err="1" smtClean="0"/>
              <a:t>dF</a:t>
            </a:r>
            <a:r>
              <a:rPr lang="en-US" altLang="en-US" i="1" dirty="0" smtClean="0"/>
              <a:t> </a:t>
            </a:r>
            <a:r>
              <a:rPr lang="en-US" altLang="en-US" dirty="0" smtClean="0"/>
              <a:t>on </a:t>
            </a:r>
            <a:r>
              <a:rPr lang="en-US" altLang="en-US" i="1" dirty="0" err="1" smtClean="0"/>
              <a:t>dS</a:t>
            </a:r>
            <a:r>
              <a:rPr lang="en-US" altLang="en-US" i="1" dirty="0" smtClean="0"/>
              <a:t> </a:t>
            </a:r>
            <a:r>
              <a:rPr lang="en-US" altLang="en-US" dirty="0" smtClean="0"/>
              <a:t>is</a:t>
            </a:r>
          </a:p>
          <a:p>
            <a:endParaRPr lang="en-US" altLang="en-US" dirty="0" smtClean="0"/>
          </a:p>
          <a:p>
            <a:r>
              <a:rPr lang="en-US" altLang="en-US" dirty="0" smtClean="0"/>
              <a:t>When the radiance </a:t>
            </a:r>
            <a:r>
              <a:rPr lang="en-US" altLang="en-US" i="1" dirty="0" smtClean="0"/>
              <a:t>L </a:t>
            </a:r>
            <a:r>
              <a:rPr lang="en-US" altLang="en-US" dirty="0" smtClean="0"/>
              <a:t>is independent of direction, the radiative field is called </a:t>
            </a:r>
            <a:r>
              <a:rPr lang="en-US" altLang="en-US" i="1" dirty="0" smtClean="0"/>
              <a:t>isotropic. </a:t>
            </a:r>
            <a:r>
              <a:rPr lang="en-US" altLang="en-US" dirty="0" smtClean="0"/>
              <a:t>In this case, (4.13) can be integrated over the half-space, Ω = 2π, and the relation between the irradiance and the radiance is </a:t>
            </a:r>
            <a:r>
              <a:rPr lang="en-US" altLang="en-US" i="1" dirty="0" smtClean="0"/>
              <a:t>E = πL. </a:t>
            </a:r>
            <a:r>
              <a:rPr lang="en-US" altLang="en-US" dirty="0" smtClean="0"/>
              <a:t>The irradiance on a horizontal surface is obtained from the incoming radiance by</a:t>
            </a:r>
          </a:p>
          <a:p>
            <a:r>
              <a:rPr lang="en-US" altLang="en-US" dirty="0" smtClean="0"/>
              <a:t>integrating the radiance over the spherical coordinates θ and phi.</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830217" indent="-319314">
              <a:defRPr>
                <a:solidFill>
                  <a:schemeClr val="tx1"/>
                </a:solidFill>
                <a:latin typeface="Arial" panose="020B0604020202020204" pitchFamily="34" charset="0"/>
              </a:defRPr>
            </a:lvl2pPr>
            <a:lvl3pPr marL="1277257" indent="-255451">
              <a:defRPr>
                <a:solidFill>
                  <a:schemeClr val="tx1"/>
                </a:solidFill>
                <a:latin typeface="Arial" panose="020B0604020202020204" pitchFamily="34" charset="0"/>
              </a:defRPr>
            </a:lvl3pPr>
            <a:lvl4pPr marL="1788160" indent="-255451">
              <a:defRPr>
                <a:solidFill>
                  <a:schemeClr val="tx1"/>
                </a:solidFill>
                <a:latin typeface="Arial" panose="020B0604020202020204" pitchFamily="34" charset="0"/>
              </a:defRPr>
            </a:lvl4pPr>
            <a:lvl5pPr marL="2299064" indent="-255451">
              <a:defRPr>
                <a:solidFill>
                  <a:schemeClr val="tx1"/>
                </a:solidFill>
                <a:latin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defRPr>
            </a:lvl9pPr>
          </a:lstStyle>
          <a:p>
            <a:fld id="{B26DF1A2-CDD1-41E7-84AC-7B9671DEADBD}" type="slidenum">
              <a:rPr lang="en-GB" altLang="en-US" smtClean="0"/>
              <a:pPr/>
              <a:t>18</a:t>
            </a:fld>
            <a:endParaRPr lang="en-GB" altLang="en-US" smtClean="0"/>
          </a:p>
        </p:txBody>
      </p:sp>
    </p:spTree>
    <p:extLst>
      <p:ext uri="{BB962C8B-B14F-4D97-AF65-F5344CB8AC3E}">
        <p14:creationId xmlns:p14="http://schemas.microsoft.com/office/powerpoint/2010/main" val="317894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 Fund_Atmosph_Modeling_Ch9_Radiative_energy_transfer.pdf</a:t>
            </a:r>
          </a:p>
          <a:p>
            <a:endParaRPr lang="en-US" altLang="en-US" dirty="0" smtClean="0"/>
          </a:p>
          <a:p>
            <a:r>
              <a:rPr lang="en-US" altLang="en-US" dirty="0" smtClean="0"/>
              <a:t>The essential energy flux in atmospheric chemistry is the flux of solar radiation. The </a:t>
            </a:r>
            <a:r>
              <a:rPr lang="en-US" altLang="en-US" i="1" dirty="0" smtClean="0"/>
              <a:t>radiant flux density F </a:t>
            </a:r>
            <a:r>
              <a:rPr lang="en-US" altLang="en-US" dirty="0" smtClean="0"/>
              <a:t>is the radiant energy flux across any surface element, without</a:t>
            </a:r>
          </a:p>
          <a:p>
            <a:r>
              <a:rPr lang="en-US" altLang="en-US" dirty="0" smtClean="0"/>
              <a:t>consideration of the direction; </a:t>
            </a:r>
            <a:r>
              <a:rPr lang="en-US" altLang="en-US" i="1" dirty="0" smtClean="0"/>
              <a:t>F </a:t>
            </a:r>
            <a:r>
              <a:rPr lang="en-US" altLang="en-US" dirty="0" smtClean="0"/>
              <a:t>is measured in watts per square meter (W m- 2). The radiant flux density is called the </a:t>
            </a:r>
            <a:r>
              <a:rPr lang="en-US" altLang="en-US" i="1" dirty="0" smtClean="0"/>
              <a:t>irradiance E </a:t>
            </a:r>
            <a:r>
              <a:rPr lang="en-US" altLang="en-US" dirty="0" smtClean="0"/>
              <a:t>when the radiation is received on a</a:t>
            </a:r>
          </a:p>
          <a:p>
            <a:r>
              <a:rPr lang="en-US" altLang="en-US" dirty="0" smtClean="0"/>
              <a:t>surface. Thus </a:t>
            </a:r>
            <a:r>
              <a:rPr lang="en-US" altLang="en-US" i="1" dirty="0" smtClean="0"/>
              <a:t>F </a:t>
            </a:r>
            <a:r>
              <a:rPr lang="en-US" altLang="en-US" dirty="0" smtClean="0"/>
              <a:t>and </a:t>
            </a:r>
            <a:r>
              <a:rPr lang="en-US" altLang="en-US" i="1" dirty="0" smtClean="0"/>
              <a:t>E </a:t>
            </a:r>
            <a:r>
              <a:rPr lang="en-US" altLang="en-US" dirty="0" smtClean="0"/>
              <a:t>are often used interchangeably. We will use </a:t>
            </a:r>
            <a:r>
              <a:rPr lang="en-US" altLang="en-US" i="1" dirty="0" smtClean="0"/>
              <a:t>F </a:t>
            </a:r>
            <a:r>
              <a:rPr lang="en-US" altLang="en-US" dirty="0" smtClean="0"/>
              <a:t>in general and </a:t>
            </a:r>
            <a:r>
              <a:rPr lang="en-US" altLang="en-US" i="1" dirty="0" smtClean="0"/>
              <a:t>E </a:t>
            </a:r>
            <a:r>
              <a:rPr lang="en-US" altLang="en-US" dirty="0" smtClean="0"/>
              <a:t>when we are referring specifically to the radiant flux density on a surface. The </a:t>
            </a:r>
            <a:r>
              <a:rPr lang="en-US" altLang="en-US" i="1" dirty="0" smtClean="0"/>
              <a:t>radiance</a:t>
            </a:r>
          </a:p>
          <a:p>
            <a:r>
              <a:rPr lang="en-US" altLang="en-US" i="1" dirty="0" smtClean="0"/>
              <a:t>L </a:t>
            </a:r>
            <a:r>
              <a:rPr lang="en-US" altLang="en-US" dirty="0" smtClean="0"/>
              <a:t>is the radiant flux as a function of the solid angle </a:t>
            </a:r>
            <a:r>
              <a:rPr lang="en-US" altLang="en-US" i="1" dirty="0" err="1" smtClean="0"/>
              <a:t>dω</a:t>
            </a:r>
            <a:r>
              <a:rPr lang="en-US" altLang="en-US" i="1" dirty="0" smtClean="0"/>
              <a:t> </a:t>
            </a:r>
            <a:r>
              <a:rPr lang="en-US" altLang="en-US" dirty="0" smtClean="0"/>
              <a:t>crossing a surface perpendicular to the axis of the radiation beam; </a:t>
            </a:r>
            <a:r>
              <a:rPr lang="en-US" altLang="en-US" i="1" dirty="0" smtClean="0"/>
              <a:t>L </a:t>
            </a:r>
            <a:r>
              <a:rPr lang="en-US" altLang="en-US" dirty="0" smtClean="0"/>
              <a:t>is measured in watts per square meter per </a:t>
            </a:r>
            <a:r>
              <a:rPr lang="en-US" altLang="en-US" dirty="0" err="1" smtClean="0"/>
              <a:t>steradian</a:t>
            </a:r>
            <a:r>
              <a:rPr lang="en-US" altLang="en-US" dirty="0" smtClean="0"/>
              <a:t> (Wm- 2 sr-1). The radiance as a function of direction gives a complete description of the radiative field.</a:t>
            </a:r>
          </a:p>
          <a:p>
            <a:r>
              <a:rPr lang="en-US" altLang="en-US" dirty="0" smtClean="0"/>
              <a:t>Consider a beam of radiation of radiance </a:t>
            </a:r>
            <a:r>
              <a:rPr lang="en-US" altLang="en-US" i="1" dirty="0" smtClean="0"/>
              <a:t>L </a:t>
            </a:r>
            <a:r>
              <a:rPr lang="en-US" altLang="en-US" dirty="0" smtClean="0"/>
              <a:t>crossing a surface </a:t>
            </a:r>
            <a:r>
              <a:rPr lang="en-US" altLang="en-US" i="1" dirty="0" err="1" smtClean="0"/>
              <a:t>dS</a:t>
            </a:r>
            <a:r>
              <a:rPr lang="en-US" altLang="en-US" i="1" dirty="0" smtClean="0"/>
              <a:t> </a:t>
            </a:r>
            <a:r>
              <a:rPr lang="en-US" altLang="en-US" dirty="0" smtClean="0"/>
              <a:t>with the beam axis</a:t>
            </a:r>
          </a:p>
          <a:p>
            <a:r>
              <a:rPr lang="en-US" altLang="en-US" dirty="0" smtClean="0"/>
              <a:t>making an angle theta to the normal to </a:t>
            </a:r>
            <a:r>
              <a:rPr lang="en-US" altLang="en-US" i="1" dirty="0" err="1" smtClean="0"/>
              <a:t>dS</a:t>
            </a:r>
            <a:r>
              <a:rPr lang="en-US" altLang="en-US" i="1" dirty="0" smtClean="0"/>
              <a:t> </a:t>
            </a:r>
            <a:r>
              <a:rPr lang="en-US" altLang="en-US" dirty="0" smtClean="0"/>
              <a:t>(Figure 4.6). </a:t>
            </a:r>
            <a:r>
              <a:rPr lang="en-US" altLang="en-US" i="1" dirty="0" err="1" smtClean="0"/>
              <a:t>dS</a:t>
            </a:r>
            <a:r>
              <a:rPr lang="en-US" altLang="en-US" i="1" dirty="0" smtClean="0"/>
              <a:t> </a:t>
            </a:r>
            <a:r>
              <a:rPr lang="en-US" altLang="en-US" dirty="0" smtClean="0"/>
              <a:t>projects as </a:t>
            </a:r>
            <a:r>
              <a:rPr lang="en-US" altLang="en-US" i="1" dirty="0" err="1" smtClean="0"/>
              <a:t>dS</a:t>
            </a:r>
            <a:r>
              <a:rPr lang="en-US" altLang="en-US" i="1" dirty="0" smtClean="0"/>
              <a:t> </a:t>
            </a:r>
            <a:r>
              <a:rPr lang="en-US" altLang="en-US" dirty="0" smtClean="0"/>
              <a:t>cos 8 perpendicular to the beam axis of the radiation, and the radiant flux density </a:t>
            </a:r>
            <a:r>
              <a:rPr lang="en-US" altLang="en-US" i="1" dirty="0" err="1" smtClean="0"/>
              <a:t>dF</a:t>
            </a:r>
            <a:r>
              <a:rPr lang="en-US" altLang="en-US" i="1" dirty="0" smtClean="0"/>
              <a:t> </a:t>
            </a:r>
            <a:r>
              <a:rPr lang="en-US" altLang="en-US" dirty="0" smtClean="0"/>
              <a:t>on </a:t>
            </a:r>
            <a:r>
              <a:rPr lang="en-US" altLang="en-US" i="1" dirty="0" err="1" smtClean="0"/>
              <a:t>dS</a:t>
            </a:r>
            <a:r>
              <a:rPr lang="en-US" altLang="en-US" i="1" dirty="0" smtClean="0"/>
              <a:t> </a:t>
            </a:r>
            <a:r>
              <a:rPr lang="en-US" altLang="en-US" dirty="0" smtClean="0"/>
              <a:t>is</a:t>
            </a:r>
          </a:p>
          <a:p>
            <a:endParaRPr lang="en-US" altLang="en-US" dirty="0" smtClean="0"/>
          </a:p>
          <a:p>
            <a:r>
              <a:rPr lang="en-US" altLang="en-US" dirty="0" smtClean="0"/>
              <a:t>When the radiance </a:t>
            </a:r>
            <a:r>
              <a:rPr lang="en-US" altLang="en-US" i="1" dirty="0" smtClean="0"/>
              <a:t>L </a:t>
            </a:r>
            <a:r>
              <a:rPr lang="en-US" altLang="en-US" dirty="0" smtClean="0"/>
              <a:t>is independent of direction, the radiative field is called </a:t>
            </a:r>
            <a:r>
              <a:rPr lang="en-US" altLang="en-US" i="1" dirty="0" smtClean="0"/>
              <a:t>isotropic. </a:t>
            </a:r>
            <a:r>
              <a:rPr lang="en-US" altLang="en-US" dirty="0" smtClean="0"/>
              <a:t>In this case, (4.13) can be integrated over the half-space, Ω = 2π, and the relation between the irradiance and the radiance is </a:t>
            </a:r>
            <a:r>
              <a:rPr lang="en-US" altLang="en-US" i="1" dirty="0" smtClean="0"/>
              <a:t>E = πL. </a:t>
            </a:r>
            <a:r>
              <a:rPr lang="en-US" altLang="en-US" dirty="0" smtClean="0"/>
              <a:t>The irradiance on a horizontal surface is obtained from the incoming radiance by</a:t>
            </a:r>
          </a:p>
          <a:p>
            <a:r>
              <a:rPr lang="en-US" altLang="en-US" dirty="0" smtClean="0"/>
              <a:t>integrating the radiance over the spherical coordinates θ and phi.</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830217" indent="-319314">
              <a:defRPr>
                <a:solidFill>
                  <a:schemeClr val="tx1"/>
                </a:solidFill>
                <a:latin typeface="Arial" panose="020B0604020202020204" pitchFamily="34" charset="0"/>
              </a:defRPr>
            </a:lvl2pPr>
            <a:lvl3pPr marL="1277257" indent="-255451">
              <a:defRPr>
                <a:solidFill>
                  <a:schemeClr val="tx1"/>
                </a:solidFill>
                <a:latin typeface="Arial" panose="020B0604020202020204" pitchFamily="34" charset="0"/>
              </a:defRPr>
            </a:lvl3pPr>
            <a:lvl4pPr marL="1788160" indent="-255451">
              <a:defRPr>
                <a:solidFill>
                  <a:schemeClr val="tx1"/>
                </a:solidFill>
                <a:latin typeface="Arial" panose="020B0604020202020204" pitchFamily="34" charset="0"/>
              </a:defRPr>
            </a:lvl4pPr>
            <a:lvl5pPr marL="2299064" indent="-255451">
              <a:defRPr>
                <a:solidFill>
                  <a:schemeClr val="tx1"/>
                </a:solidFill>
                <a:latin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defRPr>
            </a:lvl9pPr>
          </a:lstStyle>
          <a:p>
            <a:fld id="{B26DF1A2-CDD1-41E7-84AC-7B9671DEADBD}" type="slidenum">
              <a:rPr lang="en-GB" altLang="en-US" smtClean="0"/>
              <a:pPr/>
              <a:t>19</a:t>
            </a:fld>
            <a:endParaRPr lang="en-GB" altLang="en-US" smtClean="0"/>
          </a:p>
        </p:txBody>
      </p:sp>
    </p:spTree>
    <p:extLst>
      <p:ext uri="{BB962C8B-B14F-4D97-AF65-F5344CB8AC3E}">
        <p14:creationId xmlns:p14="http://schemas.microsoft.com/office/powerpoint/2010/main" val="19273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 Fund_Atmosph_Modeling_Ch9_Radiative_energy_transfer.pdf</a:t>
            </a:r>
          </a:p>
          <a:p>
            <a:endParaRPr lang="en-US" altLang="en-US" dirty="0" smtClean="0"/>
          </a:p>
          <a:p>
            <a:r>
              <a:rPr lang="en-US" altLang="en-US" dirty="0" smtClean="0"/>
              <a:t>The essential energy flux in atmospheric chemistry is the flux of solar radiation. The </a:t>
            </a:r>
            <a:r>
              <a:rPr lang="en-US" altLang="en-US" i="1" dirty="0" smtClean="0"/>
              <a:t>radiant flux density F </a:t>
            </a:r>
            <a:r>
              <a:rPr lang="en-US" altLang="en-US" dirty="0" smtClean="0"/>
              <a:t>is the radiant energy flux across any surface element, without</a:t>
            </a:r>
          </a:p>
          <a:p>
            <a:r>
              <a:rPr lang="en-US" altLang="en-US" dirty="0" smtClean="0"/>
              <a:t>consideration of the direction; </a:t>
            </a:r>
            <a:r>
              <a:rPr lang="en-US" altLang="en-US" i="1" dirty="0" smtClean="0"/>
              <a:t>F </a:t>
            </a:r>
            <a:r>
              <a:rPr lang="en-US" altLang="en-US" dirty="0" smtClean="0"/>
              <a:t>is measured in watts per square meter (W m- 2). The radiant flux density is called the </a:t>
            </a:r>
            <a:r>
              <a:rPr lang="en-US" altLang="en-US" i="1" dirty="0" smtClean="0"/>
              <a:t>irradiance E </a:t>
            </a:r>
            <a:r>
              <a:rPr lang="en-US" altLang="en-US" dirty="0" smtClean="0"/>
              <a:t>when the radiation is received on a</a:t>
            </a:r>
          </a:p>
          <a:p>
            <a:r>
              <a:rPr lang="en-US" altLang="en-US" dirty="0" smtClean="0"/>
              <a:t>surface. Thus </a:t>
            </a:r>
            <a:r>
              <a:rPr lang="en-US" altLang="en-US" i="1" dirty="0" smtClean="0"/>
              <a:t>F </a:t>
            </a:r>
            <a:r>
              <a:rPr lang="en-US" altLang="en-US" dirty="0" smtClean="0"/>
              <a:t>and </a:t>
            </a:r>
            <a:r>
              <a:rPr lang="en-US" altLang="en-US" i="1" dirty="0" smtClean="0"/>
              <a:t>E </a:t>
            </a:r>
            <a:r>
              <a:rPr lang="en-US" altLang="en-US" dirty="0" smtClean="0"/>
              <a:t>are often used interchangeably. We will use </a:t>
            </a:r>
            <a:r>
              <a:rPr lang="en-US" altLang="en-US" i="1" dirty="0" smtClean="0"/>
              <a:t>F </a:t>
            </a:r>
            <a:r>
              <a:rPr lang="en-US" altLang="en-US" dirty="0" smtClean="0"/>
              <a:t>in general and </a:t>
            </a:r>
            <a:r>
              <a:rPr lang="en-US" altLang="en-US" i="1" dirty="0" smtClean="0"/>
              <a:t>E </a:t>
            </a:r>
            <a:r>
              <a:rPr lang="en-US" altLang="en-US" dirty="0" smtClean="0"/>
              <a:t>when we are referring specifically to the radiant flux density on a surface. The </a:t>
            </a:r>
            <a:r>
              <a:rPr lang="en-US" altLang="en-US" i="1" dirty="0" smtClean="0"/>
              <a:t>radiance</a:t>
            </a:r>
          </a:p>
          <a:p>
            <a:r>
              <a:rPr lang="en-US" altLang="en-US" i="1" dirty="0" smtClean="0"/>
              <a:t>L </a:t>
            </a:r>
            <a:r>
              <a:rPr lang="en-US" altLang="en-US" dirty="0" smtClean="0"/>
              <a:t>is the radiant flux as a function of the solid angle </a:t>
            </a:r>
            <a:r>
              <a:rPr lang="en-US" altLang="en-US" i="1" dirty="0" err="1" smtClean="0"/>
              <a:t>dω</a:t>
            </a:r>
            <a:r>
              <a:rPr lang="en-US" altLang="en-US" i="1" dirty="0" smtClean="0"/>
              <a:t> </a:t>
            </a:r>
            <a:r>
              <a:rPr lang="en-US" altLang="en-US" dirty="0" smtClean="0"/>
              <a:t>crossing a surface perpendicular to the axis of the radiation beam; </a:t>
            </a:r>
            <a:r>
              <a:rPr lang="en-US" altLang="en-US" i="1" dirty="0" smtClean="0"/>
              <a:t>L </a:t>
            </a:r>
            <a:r>
              <a:rPr lang="en-US" altLang="en-US" dirty="0" smtClean="0"/>
              <a:t>is measured in watts per square meter per </a:t>
            </a:r>
            <a:r>
              <a:rPr lang="en-US" altLang="en-US" dirty="0" err="1" smtClean="0"/>
              <a:t>steradian</a:t>
            </a:r>
            <a:r>
              <a:rPr lang="en-US" altLang="en-US" dirty="0" smtClean="0"/>
              <a:t> (Wm- 2 sr-1). The radiance as a function of direction gives a complete description of the radiative field.</a:t>
            </a:r>
          </a:p>
          <a:p>
            <a:r>
              <a:rPr lang="en-US" altLang="en-US" dirty="0" smtClean="0"/>
              <a:t>Consider a beam of radiation of radiance </a:t>
            </a:r>
            <a:r>
              <a:rPr lang="en-US" altLang="en-US" i="1" dirty="0" smtClean="0"/>
              <a:t>L </a:t>
            </a:r>
            <a:r>
              <a:rPr lang="en-US" altLang="en-US" dirty="0" smtClean="0"/>
              <a:t>crossing a surface </a:t>
            </a:r>
            <a:r>
              <a:rPr lang="en-US" altLang="en-US" i="1" dirty="0" err="1" smtClean="0"/>
              <a:t>dS</a:t>
            </a:r>
            <a:r>
              <a:rPr lang="en-US" altLang="en-US" i="1" dirty="0" smtClean="0"/>
              <a:t> </a:t>
            </a:r>
            <a:r>
              <a:rPr lang="en-US" altLang="en-US" dirty="0" smtClean="0"/>
              <a:t>with the beam axis</a:t>
            </a:r>
          </a:p>
          <a:p>
            <a:r>
              <a:rPr lang="en-US" altLang="en-US" dirty="0" smtClean="0"/>
              <a:t>making an angle theta to the normal to </a:t>
            </a:r>
            <a:r>
              <a:rPr lang="en-US" altLang="en-US" i="1" dirty="0" err="1" smtClean="0"/>
              <a:t>dS</a:t>
            </a:r>
            <a:r>
              <a:rPr lang="en-US" altLang="en-US" i="1" dirty="0" smtClean="0"/>
              <a:t> </a:t>
            </a:r>
            <a:r>
              <a:rPr lang="en-US" altLang="en-US" dirty="0" smtClean="0"/>
              <a:t>(Figure 4.6). </a:t>
            </a:r>
            <a:r>
              <a:rPr lang="en-US" altLang="en-US" i="1" dirty="0" err="1" smtClean="0"/>
              <a:t>dS</a:t>
            </a:r>
            <a:r>
              <a:rPr lang="en-US" altLang="en-US" i="1" dirty="0" smtClean="0"/>
              <a:t> </a:t>
            </a:r>
            <a:r>
              <a:rPr lang="en-US" altLang="en-US" dirty="0" smtClean="0"/>
              <a:t>projects as </a:t>
            </a:r>
            <a:r>
              <a:rPr lang="en-US" altLang="en-US" i="1" dirty="0" err="1" smtClean="0"/>
              <a:t>dS</a:t>
            </a:r>
            <a:r>
              <a:rPr lang="en-US" altLang="en-US" i="1" dirty="0" smtClean="0"/>
              <a:t> </a:t>
            </a:r>
            <a:r>
              <a:rPr lang="en-US" altLang="en-US" dirty="0" smtClean="0"/>
              <a:t>cos 8 perpendicular to the beam axis of the radiation, and the radiant flux density </a:t>
            </a:r>
            <a:r>
              <a:rPr lang="en-US" altLang="en-US" i="1" dirty="0" err="1" smtClean="0"/>
              <a:t>dF</a:t>
            </a:r>
            <a:r>
              <a:rPr lang="en-US" altLang="en-US" i="1" dirty="0" smtClean="0"/>
              <a:t> </a:t>
            </a:r>
            <a:r>
              <a:rPr lang="en-US" altLang="en-US" dirty="0" smtClean="0"/>
              <a:t>on </a:t>
            </a:r>
            <a:r>
              <a:rPr lang="en-US" altLang="en-US" i="1" dirty="0" err="1" smtClean="0"/>
              <a:t>dS</a:t>
            </a:r>
            <a:r>
              <a:rPr lang="en-US" altLang="en-US" i="1" dirty="0" smtClean="0"/>
              <a:t> </a:t>
            </a:r>
            <a:r>
              <a:rPr lang="en-US" altLang="en-US" dirty="0" smtClean="0"/>
              <a:t>is</a:t>
            </a:r>
          </a:p>
          <a:p>
            <a:endParaRPr lang="en-US" altLang="en-US" dirty="0" smtClean="0"/>
          </a:p>
          <a:p>
            <a:r>
              <a:rPr lang="en-US" altLang="en-US" dirty="0" smtClean="0"/>
              <a:t>When the radiance </a:t>
            </a:r>
            <a:r>
              <a:rPr lang="en-US" altLang="en-US" i="1" dirty="0" smtClean="0"/>
              <a:t>L </a:t>
            </a:r>
            <a:r>
              <a:rPr lang="en-US" altLang="en-US" dirty="0" smtClean="0"/>
              <a:t>is independent of direction, the radiative field is called </a:t>
            </a:r>
            <a:r>
              <a:rPr lang="en-US" altLang="en-US" i="1" dirty="0" smtClean="0"/>
              <a:t>isotropic. </a:t>
            </a:r>
            <a:r>
              <a:rPr lang="en-US" altLang="en-US" dirty="0" smtClean="0"/>
              <a:t>In this case, (4.13) can be integrated over the half-space, Ω = 2π, and the relation between the irradiance and the radiance is </a:t>
            </a:r>
            <a:r>
              <a:rPr lang="en-US" altLang="en-US" i="1" dirty="0" smtClean="0"/>
              <a:t>E = πL. </a:t>
            </a:r>
            <a:r>
              <a:rPr lang="en-US" altLang="en-US" dirty="0" smtClean="0"/>
              <a:t>The irradiance on a horizontal surface is obtained from the incoming radiance by</a:t>
            </a:r>
          </a:p>
          <a:p>
            <a:r>
              <a:rPr lang="en-US" altLang="en-US" dirty="0" smtClean="0"/>
              <a:t>integrating the radiance over the spherical coordinates θ and phi.</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830217" indent="-319314">
              <a:defRPr>
                <a:solidFill>
                  <a:schemeClr val="tx1"/>
                </a:solidFill>
                <a:latin typeface="Arial" panose="020B0604020202020204" pitchFamily="34" charset="0"/>
              </a:defRPr>
            </a:lvl2pPr>
            <a:lvl3pPr marL="1277257" indent="-255451">
              <a:defRPr>
                <a:solidFill>
                  <a:schemeClr val="tx1"/>
                </a:solidFill>
                <a:latin typeface="Arial" panose="020B0604020202020204" pitchFamily="34" charset="0"/>
              </a:defRPr>
            </a:lvl3pPr>
            <a:lvl4pPr marL="1788160" indent="-255451">
              <a:defRPr>
                <a:solidFill>
                  <a:schemeClr val="tx1"/>
                </a:solidFill>
                <a:latin typeface="Arial" panose="020B0604020202020204" pitchFamily="34" charset="0"/>
              </a:defRPr>
            </a:lvl4pPr>
            <a:lvl5pPr marL="2299064" indent="-255451">
              <a:defRPr>
                <a:solidFill>
                  <a:schemeClr val="tx1"/>
                </a:solidFill>
                <a:latin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defRPr>
            </a:lvl9pPr>
          </a:lstStyle>
          <a:p>
            <a:fld id="{B26DF1A2-CDD1-41E7-84AC-7B9671DEADBD}" type="slidenum">
              <a:rPr lang="en-GB" altLang="en-US" smtClean="0"/>
              <a:pPr/>
              <a:t>20</a:t>
            </a:fld>
            <a:endParaRPr lang="en-GB" altLang="en-US" smtClean="0"/>
          </a:p>
        </p:txBody>
      </p:sp>
    </p:spTree>
    <p:extLst>
      <p:ext uri="{BB962C8B-B14F-4D97-AF65-F5344CB8AC3E}">
        <p14:creationId xmlns:p14="http://schemas.microsoft.com/office/powerpoint/2010/main" val="38396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Thus dissociation typically occurs as the result of electronic transitions</a:t>
            </a:r>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CDF8D68-070B-4C80-B52F-5E691D1AFD28}" type="slidenum">
              <a:rPr lang="en-GB" altLang="en-US" smtClean="0"/>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 is important to distinguish the actinic flux from the spectral irradiance. The spectral irradiance </a:t>
            </a:r>
            <a:r>
              <a:rPr lang="en-US" altLang="en-US" i="1" dirty="0" smtClean="0"/>
              <a:t>E(</a:t>
            </a:r>
            <a:r>
              <a:rPr lang="en-US" altLang="en-US" dirty="0" smtClean="0"/>
              <a:t>λ</a:t>
            </a:r>
            <a:r>
              <a:rPr lang="en-US" altLang="en-US" i="1" dirty="0" smtClean="0"/>
              <a:t>) </a:t>
            </a:r>
            <a:r>
              <a:rPr lang="en-US" altLang="en-US" dirty="0" smtClean="0"/>
              <a:t>is the radiant energy crossing a surface (per unit surface area, time, and wavelength) and is calculated from </a:t>
            </a:r>
            <a:r>
              <a:rPr lang="en-US" altLang="en-US" i="1" dirty="0" smtClean="0"/>
              <a:t>L(Λ, </a:t>
            </a:r>
            <a:r>
              <a:rPr lang="en-US" altLang="en-US" dirty="0" smtClean="0"/>
              <a:t>θ,) as:</a:t>
            </a:r>
          </a:p>
          <a:p>
            <a:endParaRPr lang="en-US" altLang="en-US" dirty="0" smtClean="0"/>
          </a:p>
          <a:p>
            <a:r>
              <a:rPr lang="en-US" altLang="en-US" dirty="0" smtClean="0"/>
              <a:t>The factor cos θ reflects the change in the projected area of the surface as the angle of incidence is varied.</a:t>
            </a:r>
          </a:p>
          <a:p>
            <a:r>
              <a:rPr lang="en-US" altLang="en-US" dirty="0" smtClean="0"/>
              <a:t>This factor does not appear in the expression for the actinic flux because the projected area and the </a:t>
            </a:r>
            <a:r>
              <a:rPr lang="en-US" altLang="en-US" dirty="0" err="1" smtClean="0"/>
              <a:t>pathlengths</a:t>
            </a:r>
            <a:r>
              <a:rPr lang="en-US" altLang="en-US" dirty="0" smtClean="0"/>
              <a:t> offset exactly. As the angle of incidence is changed from overhead (θ = 0°) to nearly glancing (θ → 90°), the energy (irradiance)</a:t>
            </a:r>
          </a:p>
          <a:p>
            <a:r>
              <a:rPr lang="en-US" altLang="en-US" dirty="0" smtClean="0"/>
              <a:t>incident on the layer decreases, but the actinic flux remains unchanged because the lower intensity is exactly compensated for by the longer </a:t>
            </a:r>
            <a:r>
              <a:rPr lang="en-US" altLang="en-US" dirty="0" err="1" smtClean="0"/>
              <a:t>pathlength</a:t>
            </a:r>
            <a:r>
              <a:rPr lang="en-US" altLang="en-US" dirty="0" smtClean="0"/>
              <a:t> of light through the layer.</a:t>
            </a:r>
            <a:endParaRPr lang="en-GB" altLang="en-US" dirty="0"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10AE282-D895-4183-9AFB-33A85686C14D}" type="slidenum">
              <a:rPr lang="en-GB" altLang="en-US" smtClean="0"/>
              <a:pPr/>
              <a:t>21</a:t>
            </a:fld>
            <a:endParaRPr lang="en-GB" altLang="en-US" smtClean="0"/>
          </a:p>
        </p:txBody>
      </p:sp>
    </p:spTree>
    <p:extLst>
      <p:ext uri="{BB962C8B-B14F-4D97-AF65-F5344CB8AC3E}">
        <p14:creationId xmlns:p14="http://schemas.microsoft.com/office/powerpoint/2010/main" val="143081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Sunlight drives the chemistry of the atmosphere by dissociating a number of molecules into fragments that are often highly reactive. Whether a molecule can be dissociated in the atmosphere depends on the probability of an encounter between a photon of appropriate energy and the molecule. The radiative quantity pertinent for photochemical reactions is the photon flux incident on the molecule from all directions, since it does not matter to the molecule from which direction a photon comes. The radiative flux </a:t>
            </a:r>
            <a:r>
              <a:rPr lang="en-US" altLang="en-US" i="1" dirty="0" smtClean="0"/>
              <a:t>from all directions </a:t>
            </a:r>
            <a:r>
              <a:rPr lang="en-US" altLang="en-US" dirty="0" smtClean="0"/>
              <a:t>on a volume of air is called the </a:t>
            </a:r>
            <a:r>
              <a:rPr lang="en-US" altLang="en-US" i="1" dirty="0" smtClean="0"/>
              <a:t>actinic flux (actinic </a:t>
            </a:r>
            <a:r>
              <a:rPr lang="en-US" altLang="en-US" dirty="0" smtClean="0"/>
              <a:t>means "capable of causing photochemical reactions"). We use the symbol I for the actinic flux to distinguish it from the irradiance </a:t>
            </a:r>
            <a:r>
              <a:rPr lang="en-US" altLang="en-US" i="1" dirty="0" smtClean="0"/>
              <a:t>E; I </a:t>
            </a:r>
            <a:r>
              <a:rPr lang="en-US" altLang="en-US" dirty="0" smtClean="0"/>
              <a:t>is usually expressed in units of photons cm- 2 s- 1 .</a:t>
            </a:r>
          </a:p>
          <a:p>
            <a:endParaRPr lang="en-US" altLang="en-US" dirty="0" smtClean="0"/>
          </a:p>
          <a:p>
            <a:pPr eaLnBrk="1" hangingPunct="1">
              <a:spcBef>
                <a:spcPct val="0"/>
              </a:spcBef>
            </a:pPr>
            <a:r>
              <a:rPr lang="en-GB" altLang="en-US" dirty="0" smtClean="0"/>
              <a:t>From  https://home.uni-leipzig.de/strahlen/web/general/en_index.php?goto=basic_quantities</a:t>
            </a:r>
          </a:p>
          <a:p>
            <a:pPr eaLnBrk="1" hangingPunct="1">
              <a:spcBef>
                <a:spcPct val="0"/>
              </a:spcBef>
            </a:pPr>
            <a:endParaRPr lang="it-IT" altLang="en-US" dirty="0" smtClean="0"/>
          </a:p>
          <a:p>
            <a:pPr eaLnBrk="1" hangingPunct="1">
              <a:spcBef>
                <a:spcPct val="0"/>
              </a:spcBef>
            </a:pPr>
            <a:r>
              <a:rPr lang="en-GB" altLang="en-US" i="1" dirty="0" smtClean="0"/>
              <a:t>Note the difference between irradiance and actinic flux density. On the left: Irradiance is related to a horizontal detection area. Photons are weighted with the cosine of their angle of incidence. This is why a low sun provides less heat to the Earth surface than a high sun. — On the right: Actinic flux density, for instance, as seen by an ozone molecule in the centre. Actinic flux density is detected </a:t>
            </a:r>
            <a:r>
              <a:rPr lang="en-GB" altLang="en-US" i="1" dirty="0" err="1" smtClean="0"/>
              <a:t>isotropically</a:t>
            </a:r>
            <a:r>
              <a:rPr lang="en-GB" altLang="en-US" i="1" dirty="0" smtClean="0"/>
              <a:t>, as it is of no importance to the molecule where the photons are coming from. As soon as a proper photon arrives, no matter whence, the molecule dissociates.</a:t>
            </a:r>
            <a:endParaRPr lang="en-GB" altLang="en-US" dirty="0" smtClean="0"/>
          </a:p>
          <a:p>
            <a:endParaRPr lang="en-GB" altLang="en-US" dirty="0"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10AE282-D895-4183-9AFB-33A85686C14D}" type="slidenum">
              <a:rPr lang="en-GB" altLang="en-US" smtClean="0"/>
              <a:pPr/>
              <a:t>22</a:t>
            </a:fld>
            <a:endParaRPr lang="en-GB" altLang="en-US" smtClean="0"/>
          </a:p>
        </p:txBody>
      </p:sp>
    </p:spTree>
    <p:extLst>
      <p:ext uri="{BB962C8B-B14F-4D97-AF65-F5344CB8AC3E}">
        <p14:creationId xmlns:p14="http://schemas.microsoft.com/office/powerpoint/2010/main" val="136368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 is important to distinguish the actinic flux from the spectral irradiance. The spectral irradiance </a:t>
            </a:r>
            <a:r>
              <a:rPr lang="en-US" altLang="en-US" i="1" dirty="0" smtClean="0"/>
              <a:t>E(</a:t>
            </a:r>
            <a:r>
              <a:rPr lang="en-US" altLang="en-US" dirty="0" smtClean="0"/>
              <a:t>λ</a:t>
            </a:r>
            <a:r>
              <a:rPr lang="en-US" altLang="en-US" i="1" dirty="0" smtClean="0"/>
              <a:t>) </a:t>
            </a:r>
            <a:r>
              <a:rPr lang="en-US" altLang="en-US" dirty="0" smtClean="0"/>
              <a:t>is the radiant energy crossing a surface (per unit surface area, time, and wavelength) and is calculated from </a:t>
            </a:r>
            <a:r>
              <a:rPr lang="en-US" altLang="en-US" i="1" dirty="0" smtClean="0"/>
              <a:t>L(Λ, </a:t>
            </a:r>
            <a:r>
              <a:rPr lang="en-US" altLang="en-US" dirty="0" smtClean="0"/>
              <a:t>θ,) as:</a:t>
            </a:r>
          </a:p>
          <a:p>
            <a:endParaRPr lang="en-US" altLang="en-US" dirty="0" smtClean="0"/>
          </a:p>
          <a:p>
            <a:r>
              <a:rPr lang="en-US" altLang="en-US" dirty="0" smtClean="0"/>
              <a:t>The factor cos θ reflects the change in the projected area of the surface as the angle of incidence is varied.</a:t>
            </a:r>
          </a:p>
          <a:p>
            <a:r>
              <a:rPr lang="en-US" altLang="en-US" dirty="0" smtClean="0"/>
              <a:t>This factor does not appear in the expression for the actinic flux because the projected area and the </a:t>
            </a:r>
            <a:r>
              <a:rPr lang="en-US" altLang="en-US" dirty="0" err="1" smtClean="0"/>
              <a:t>pathlengths</a:t>
            </a:r>
            <a:r>
              <a:rPr lang="en-US" altLang="en-US" dirty="0" smtClean="0"/>
              <a:t> offset exactly. As the angle of incidence is changed from overhead (θ = 0°) to nearly glancing (θ → 90°), the energy (irradiance)</a:t>
            </a:r>
          </a:p>
          <a:p>
            <a:r>
              <a:rPr lang="en-US" altLang="en-US" dirty="0" smtClean="0"/>
              <a:t>incident on the layer decreases, but the actinic flux remains unchanged because the lower intensity is exactly compensated for by the longer </a:t>
            </a:r>
            <a:r>
              <a:rPr lang="en-US" altLang="en-US" dirty="0" err="1" smtClean="0"/>
              <a:t>pathlength</a:t>
            </a:r>
            <a:r>
              <a:rPr lang="en-US" altLang="en-US" dirty="0" smtClean="0"/>
              <a:t> of light through the layer.</a:t>
            </a:r>
            <a:endParaRPr lang="en-GB" altLang="en-US" dirty="0"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10AE282-D895-4183-9AFB-33A85686C14D}" type="slidenum">
              <a:rPr lang="en-GB" altLang="en-US" smtClean="0"/>
              <a:pPr/>
              <a:t>23</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smtClean="0"/>
              <a:t>Per descrizione del cosine effect vedi </a:t>
            </a:r>
            <a:r>
              <a:rPr lang="en-GB" altLang="en-US" dirty="0" smtClean="0"/>
              <a:t>http://www.powerfromthesun.net/Book/chapter02/chapter02.html</a:t>
            </a:r>
          </a:p>
          <a:p>
            <a:pPr eaLnBrk="1" hangingPunct="1">
              <a:spcBef>
                <a:spcPct val="0"/>
              </a:spcBef>
            </a:pPr>
            <a:endParaRPr lang="it-IT" altLang="en-US" dirty="0" smtClean="0"/>
          </a:p>
          <a:p>
            <a:pPr eaLnBrk="1" hangingPunct="1">
              <a:spcBef>
                <a:spcPct val="0"/>
              </a:spcBef>
            </a:pPr>
            <a:r>
              <a:rPr lang="en-GB" altLang="en-US" dirty="0" smtClean="0"/>
              <a:t>Consider a flat surface parallel to the earth’s surface below. When this surface faces the sun (normal to a central ray), the solar irradiance falling on it will be </a:t>
            </a:r>
            <a:r>
              <a:rPr lang="en-GB" altLang="en-US" i="1" dirty="0" smtClean="0"/>
              <a:t>I</a:t>
            </a:r>
            <a:r>
              <a:rPr lang="en-GB" altLang="en-US" i="1" baseline="-25000" dirty="0" smtClean="0"/>
              <a:t>o</a:t>
            </a:r>
            <a:r>
              <a:rPr lang="en-GB" altLang="en-US" i="1" dirty="0" smtClean="0"/>
              <a:t> , </a:t>
            </a:r>
            <a:r>
              <a:rPr lang="en-GB" altLang="en-US" dirty="0" smtClean="0"/>
              <a:t>the maximum possible solar irradiance. If the surface is not normal to the sun, the solar irradiance falling on it will be reduced by the cosine of the angle between the surface normal and a central ray from the sun.</a:t>
            </a:r>
          </a:p>
          <a:p>
            <a:pPr eaLnBrk="1" hangingPunct="1">
              <a:spcBef>
                <a:spcPct val="0"/>
              </a:spcBef>
            </a:pPr>
            <a:r>
              <a:rPr lang="en-GB" altLang="en-US" dirty="0" smtClean="0"/>
              <a:t>This concept is described pictorially in Figure 2.6. It can be seen that the rate of solar energy falling on both surfaces is the same. However, the area of surface </a:t>
            </a:r>
            <a:r>
              <a:rPr lang="en-GB" altLang="en-US" i="1" dirty="0" smtClean="0"/>
              <a:t>A</a:t>
            </a:r>
            <a:r>
              <a:rPr lang="en-GB" altLang="en-US" dirty="0" smtClean="0"/>
              <a:t> is greater than its projection; hypothetical surface </a:t>
            </a:r>
            <a:r>
              <a:rPr lang="en-GB" altLang="en-US" i="1" dirty="0" smtClean="0"/>
              <a:t>B</a:t>
            </a:r>
            <a:r>
              <a:rPr lang="en-GB" altLang="en-US" dirty="0" smtClean="0"/>
              <a:t>, making the rate of solar energy </a:t>
            </a:r>
            <a:r>
              <a:rPr lang="en-GB" altLang="en-US" u="sng" dirty="0" smtClean="0"/>
              <a:t>per unit area</a:t>
            </a:r>
            <a:r>
              <a:rPr lang="en-GB" altLang="en-US" dirty="0" smtClean="0"/>
              <a:t> (i.e. the solar irradiance), falling on surface </a:t>
            </a:r>
            <a:r>
              <a:rPr lang="en-GB" altLang="en-US" i="1" dirty="0" smtClean="0"/>
              <a:t>A</a:t>
            </a:r>
            <a:r>
              <a:rPr lang="en-GB" altLang="en-US" dirty="0" smtClean="0"/>
              <a:t> less than on surface B.</a:t>
            </a:r>
          </a:p>
          <a:p>
            <a:pPr eaLnBrk="1" hangingPunct="1">
              <a:spcBef>
                <a:spcPct val="0"/>
              </a:spcBef>
            </a:pPr>
            <a:r>
              <a:rPr lang="en-GB" altLang="en-US" dirty="0" smtClean="0"/>
              <a:t>The solar irradiance falling on a surface parallel to the ground is </a:t>
            </a:r>
          </a:p>
          <a:p>
            <a:pPr eaLnBrk="1" hangingPunct="1">
              <a:spcBef>
                <a:spcPct val="0"/>
              </a:spcBef>
            </a:pPr>
            <a:r>
              <a:rPr lang="en-GB" altLang="en-US" dirty="0" smtClean="0"/>
              <a:t>Reduction of radiation by the cosine of the angle between the solar radiation and a surface normal is called the</a:t>
            </a:r>
            <a:r>
              <a:rPr lang="en-GB" altLang="en-US" i="1" dirty="0" smtClean="0"/>
              <a:t> cosine effect</a:t>
            </a:r>
            <a:r>
              <a:rPr lang="en-GB" altLang="en-US" dirty="0" smtClean="0"/>
              <a:t>.</a:t>
            </a:r>
          </a:p>
          <a:p>
            <a:pPr eaLnBrk="1" hangingPunct="1">
              <a:spcBef>
                <a:spcPct val="0"/>
              </a:spcBef>
            </a:pPr>
            <a:r>
              <a:rPr lang="en-GB" altLang="en-US" dirty="0" smtClean="0"/>
              <a:t/>
            </a:r>
            <a:br>
              <a:rPr lang="en-GB" altLang="en-US" dirty="0" smtClean="0"/>
            </a:br>
            <a:endParaRPr lang="en-GB" altLang="en-US" dirty="0" smtClean="0"/>
          </a:p>
          <a:p>
            <a:pPr eaLnBrk="1" hangingPunct="1">
              <a:spcBef>
                <a:spcPct val="0"/>
              </a:spcBef>
            </a:pPr>
            <a:endParaRPr lang="en-GB"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73C6BFE-D867-4898-966E-995243C217F4}" type="slidenum">
              <a:rPr lang="en-GB" altLang="en-US" smtClean="0"/>
              <a:pPr/>
              <a:t>24</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is important to distinguish the actinic flux from the spectral irradiance. The spectral irradiance </a:t>
            </a:r>
            <a:r>
              <a:rPr lang="en-US" altLang="en-US" i="1" smtClean="0"/>
              <a:t>E(</a:t>
            </a:r>
            <a:r>
              <a:rPr lang="en-US" altLang="en-US" smtClean="0"/>
              <a:t>λ</a:t>
            </a:r>
            <a:r>
              <a:rPr lang="en-US" altLang="en-US" i="1" smtClean="0"/>
              <a:t>) </a:t>
            </a:r>
            <a:r>
              <a:rPr lang="en-US" altLang="en-US" smtClean="0"/>
              <a:t>is the radiant energy crossing a surface (per unit surface area, time, and wavelength) and is calculated from </a:t>
            </a:r>
            <a:r>
              <a:rPr lang="en-US" altLang="en-US" i="1" smtClean="0"/>
              <a:t>L(Λ, </a:t>
            </a:r>
            <a:r>
              <a:rPr lang="en-US" altLang="en-US" smtClean="0"/>
              <a:t>θ,) as:</a:t>
            </a:r>
          </a:p>
          <a:p>
            <a:endParaRPr lang="en-US" altLang="en-US" smtClean="0"/>
          </a:p>
          <a:p>
            <a:r>
              <a:rPr lang="en-US" altLang="en-US" smtClean="0"/>
              <a:t>The factor cos θ reflects the change in the projected area of the surface as the angle of incidence is varied.</a:t>
            </a:r>
          </a:p>
          <a:p>
            <a:r>
              <a:rPr lang="en-US" altLang="en-US" smtClean="0"/>
              <a:t>This factor does not appear in the expression for the actinic flux because the projected area and the pathlengths offset exactly. As the angle of incidence is changed from overhead (θ = 0°) to nearly glancing (θ → 90°), the energy (irradiance)</a:t>
            </a:r>
          </a:p>
          <a:p>
            <a:r>
              <a:rPr lang="en-US" altLang="en-US" smtClean="0"/>
              <a:t>incident on the layer decreases, but the actinic flux remains unchanged because the lower intensity is exactly compensated for by the longer pathlength of light through the layer.</a:t>
            </a:r>
            <a:endParaRPr lang="en-GB" altLang="en-US"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10AE282-D895-4183-9AFB-33A85686C14D}" type="slidenum">
              <a:rPr lang="en-GB" altLang="en-US" smtClean="0"/>
              <a:pPr/>
              <a:t>25</a:t>
            </a:fld>
            <a:endParaRPr lang="en-GB" altLang="en-US" smtClean="0"/>
          </a:p>
        </p:txBody>
      </p:sp>
    </p:spTree>
    <p:extLst>
      <p:ext uri="{BB962C8B-B14F-4D97-AF65-F5344CB8AC3E}">
        <p14:creationId xmlns:p14="http://schemas.microsoft.com/office/powerpoint/2010/main" val="283951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5F5A123-1B4E-4E26-9E10-8E5EAC53E818}" type="slidenum">
              <a:rPr lang="en-GB" altLang="en-US" smtClean="0"/>
              <a:pPr/>
              <a:t>26</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Quantum yield definition in Finlayson è un po diversa</a:t>
            </a:r>
          </a:p>
          <a:p>
            <a:pPr eaLnBrk="1" hangingPunct="1">
              <a:spcBef>
                <a:spcPct val="0"/>
              </a:spcBef>
            </a:pPr>
            <a:r>
              <a:rPr lang="it-IT" altLang="en-US" smtClean="0"/>
              <a:t>Primary quantum yield</a:t>
            </a:r>
          </a:p>
          <a:p>
            <a:pPr eaLnBrk="1" hangingPunct="1">
              <a:spcBef>
                <a:spcPct val="0"/>
              </a:spcBef>
            </a:pPr>
            <a:endParaRPr lang="en-GB" altLang="en-US"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3BCE034-691A-446F-8C18-810B7F44C429}" type="slidenum">
              <a:rPr lang="en-GB" altLang="en-US" smtClean="0"/>
              <a:pPr/>
              <a:t>27</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Quantum yield definition in Finlayson è un po diversa</a:t>
            </a:r>
          </a:p>
          <a:p>
            <a:pPr eaLnBrk="1" hangingPunct="1">
              <a:spcBef>
                <a:spcPct val="0"/>
              </a:spcBef>
            </a:pPr>
            <a:r>
              <a:rPr lang="it-IT" altLang="en-US" smtClean="0"/>
              <a:t>Primary quantum yield</a:t>
            </a:r>
          </a:p>
          <a:p>
            <a:pPr eaLnBrk="1" hangingPunct="1">
              <a:spcBef>
                <a:spcPct val="0"/>
              </a:spcBef>
            </a:pPr>
            <a:endParaRPr lang="en-GB" altLang="en-US"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3BCE034-691A-446F-8C18-810B7F44C429}" type="slidenum">
              <a:rPr lang="en-GB" altLang="en-US" smtClean="0"/>
              <a:pPr/>
              <a:t>28</a:t>
            </a:fld>
            <a:endParaRPr lang="en-GB" altLang="en-US" smtClean="0"/>
          </a:p>
        </p:txBody>
      </p:sp>
    </p:spTree>
    <p:extLst>
      <p:ext uri="{BB962C8B-B14F-4D97-AF65-F5344CB8AC3E}">
        <p14:creationId xmlns:p14="http://schemas.microsoft.com/office/powerpoint/2010/main" val="3789531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Thus dissociation typically occurs as the result of electronic transitions</a:t>
            </a:r>
          </a:p>
          <a:p>
            <a:endParaRPr lang="en-US" altLang="en-US" smtClean="0"/>
          </a:p>
          <a:p>
            <a:pPr eaLnBrk="1" hangingPunct="1">
              <a:spcBef>
                <a:spcPct val="0"/>
              </a:spcBef>
            </a:pPr>
            <a:r>
              <a:rPr lang="it-IT" altLang="en-US" smtClean="0"/>
              <a:t>Fates of electronically excited molecules:</a:t>
            </a:r>
          </a:p>
          <a:p>
            <a:pPr eaLnBrk="1" hangingPunct="1">
              <a:spcBef>
                <a:spcPct val="0"/>
              </a:spcBef>
            </a:pPr>
            <a:r>
              <a:rPr lang="it-IT" altLang="en-US" smtClean="0"/>
              <a:t>1. Photochemical processes: dissociation, isomerization, earrangements, reaction with another molecule</a:t>
            </a:r>
          </a:p>
          <a:p>
            <a:pPr eaLnBrk="1" hangingPunct="1">
              <a:spcBef>
                <a:spcPct val="0"/>
              </a:spcBef>
            </a:pPr>
            <a:r>
              <a:rPr lang="it-IT" altLang="en-US" smtClean="0"/>
              <a:t>2. Photophysical processes: radiative transisions such as fluorescence (F), phosphorescence (P) + non radiative processes (energy of the excited state converted to translational motions by collisions and hence heat) </a:t>
            </a:r>
          </a:p>
          <a:p>
            <a:pPr eaLnBrk="1" hangingPunct="1">
              <a:spcBef>
                <a:spcPct val="0"/>
              </a:spcBef>
            </a:pPr>
            <a:endParaRPr lang="it-IT" altLang="en-US" smtClean="0"/>
          </a:p>
          <a:p>
            <a:pPr eaLnBrk="1" hangingPunct="1">
              <a:spcBef>
                <a:spcPct val="0"/>
              </a:spcBef>
            </a:pPr>
            <a:r>
              <a:rPr lang="it-IT" altLang="en-US" smtClean="0"/>
              <a:t>F Fluorescence= light emission due to transition from an upper to a lower state of the same multiplicity e.g. singlet-&gt; singlet. Since it is allowed by the selection rule DeltaS=0 the process is fast and lifetime of the excited state is short (&lt;msec in general microsec or shorter)</a:t>
            </a:r>
          </a:p>
          <a:p>
            <a:pPr eaLnBrk="1" hangingPunct="1">
              <a:spcBef>
                <a:spcPct val="0"/>
              </a:spcBef>
            </a:pPr>
            <a:r>
              <a:rPr lang="it-IT" altLang="en-US" smtClean="0"/>
              <a:t>P phosphorescence=light emission due to transition from an upper to a lower state of different multiplicity e.g. triplet-&gt; singlet. Since it is forbidden the process is slower and lifetime of the excited state can be long (&gt;msec) </a:t>
            </a:r>
          </a:p>
          <a:p>
            <a:pPr eaLnBrk="1" hangingPunct="1">
              <a:spcBef>
                <a:spcPct val="0"/>
              </a:spcBef>
            </a:pPr>
            <a:r>
              <a:rPr lang="it-IT" altLang="en-US" smtClean="0"/>
              <a:t>ISC (intersystem crossing). Intramolecular crossing from one electronic state to another of different multiplicity without emission of radiation (horizontal line in the Jab. diagram)</a:t>
            </a:r>
          </a:p>
          <a:p>
            <a:pPr eaLnBrk="1" hangingPunct="1">
              <a:spcBef>
                <a:spcPct val="0"/>
              </a:spcBef>
            </a:pPr>
            <a:r>
              <a:rPr lang="it-IT" altLang="en-US" smtClean="0"/>
              <a:t>IC (internal conversion) intramolecular crossing from one electronic state to another of the same multiplicity without emission of radiation (horizontal line in the Jab. diagram)</a:t>
            </a:r>
          </a:p>
          <a:p>
            <a:endParaRPr lang="en-US" altLang="en-US"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96C150C-40F0-44FE-B60D-28D84A6533E7}" type="slidenum">
              <a:rPr lang="en-GB" altLang="en-US" smtClean="0"/>
              <a:pPr/>
              <a:t>29</a:t>
            </a:fld>
            <a:endParaRPr lang="en-GB" altLang="en-US" smtClean="0"/>
          </a:p>
        </p:txBody>
      </p:sp>
    </p:spTree>
    <p:extLst>
      <p:ext uri="{BB962C8B-B14F-4D97-AF65-F5344CB8AC3E}">
        <p14:creationId xmlns:p14="http://schemas.microsoft.com/office/powerpoint/2010/main" val="1532832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Sunlight drives the chemistry of the atmosphere by dissociating a number of molecules into fragments that are often highly reactive. Whether a molecule can be dissociated in the atmosphere depends on the probability of an encounter between a photon of appropriate energy and the molecule. The radiative quantity pertinent for photochemical reactions is the photon flux incident on the molecule from all directions, since it does not matter to the molecule from which direction a photon comes. The radiative flux </a:t>
            </a:r>
            <a:r>
              <a:rPr lang="en-US" altLang="en-US" i="1" dirty="0" smtClean="0"/>
              <a:t>from all directions </a:t>
            </a:r>
            <a:r>
              <a:rPr lang="en-US" altLang="en-US" dirty="0" smtClean="0"/>
              <a:t>on a volume of air is called the </a:t>
            </a:r>
            <a:r>
              <a:rPr lang="en-US" altLang="en-US" i="1" dirty="0" smtClean="0"/>
              <a:t>actinic flux (actinic </a:t>
            </a:r>
            <a:r>
              <a:rPr lang="en-US" altLang="en-US" dirty="0" smtClean="0"/>
              <a:t>means "capable of causing photochemical reactions"). We use the symbol I for the actinic flux to distinguish it from the irradiance </a:t>
            </a:r>
            <a:r>
              <a:rPr lang="en-US" altLang="en-US" i="1" dirty="0" smtClean="0"/>
              <a:t>E; I </a:t>
            </a:r>
            <a:r>
              <a:rPr lang="en-US" altLang="en-US" dirty="0" smtClean="0"/>
              <a:t>is usually expressed in units of photons cm- 2 s- 1 .</a:t>
            </a:r>
            <a:endParaRPr lang="it-IT"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C70231B-D8B6-4155-AA4F-097FCF2AE466}" type="slidenum">
              <a:rPr lang="en-GB" altLang="en-US" smtClean="0"/>
              <a:pPr/>
              <a:t>30</a:t>
            </a:fld>
            <a:endParaRPr lang="en-GB" altLang="en-US" smtClean="0"/>
          </a:p>
        </p:txBody>
      </p:sp>
    </p:spTree>
    <p:extLst>
      <p:ext uri="{BB962C8B-B14F-4D97-AF65-F5344CB8AC3E}">
        <p14:creationId xmlns:p14="http://schemas.microsoft.com/office/powerpoint/2010/main" val="13985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Rate of absorption can be expressed in term of the Lambert-Beer law for photons absorbed while passing a thin layer of air of length dL</a:t>
            </a:r>
          </a:p>
          <a:p>
            <a:pPr eaLnBrk="1" hangingPunct="1">
              <a:spcBef>
                <a:spcPct val="0"/>
              </a:spcBef>
            </a:pPr>
            <a:r>
              <a:rPr lang="it-IT" altLang="en-US" smtClean="0"/>
              <a:t>dI/I = -sigma[A]dL</a:t>
            </a:r>
          </a:p>
          <a:p>
            <a:pPr eaLnBrk="1" hangingPunct="1">
              <a:spcBef>
                <a:spcPct val="0"/>
              </a:spcBef>
            </a:pPr>
            <a:r>
              <a:rPr lang="it-IT" altLang="en-US" smtClean="0"/>
              <a:t>With I=</a:t>
            </a:r>
          </a:p>
          <a:p>
            <a:pPr eaLnBrk="1" hangingPunct="1">
              <a:spcBef>
                <a:spcPct val="0"/>
              </a:spcBef>
            </a:pPr>
            <a:endParaRPr lang="it-IT" altLang="en-US" smtClean="0"/>
          </a:p>
          <a:p>
            <a:pPr eaLnBrk="1" hangingPunct="1">
              <a:spcBef>
                <a:spcPct val="0"/>
              </a:spcBef>
            </a:pPr>
            <a:r>
              <a:rPr lang="it-IT" altLang="en-US" smtClean="0">
                <a:solidFill>
                  <a:srgbClr val="FF0000"/>
                </a:solidFill>
                <a:latin typeface="Tahoma" panose="020B0604030504040204" pitchFamily="34" charset="0"/>
              </a:rPr>
              <a:t>Problem: </a:t>
            </a:r>
            <a:r>
              <a:rPr lang="it-IT" altLang="en-US" smtClean="0">
                <a:latin typeface="Tahoma" panose="020B0604030504040204" pitchFamily="34" charset="0"/>
              </a:rPr>
              <a:t>calculation of I(</a:t>
            </a:r>
            <a:r>
              <a:rPr lang="it-IT" altLang="en-US" smtClean="0">
                <a:latin typeface="Tahoma" panose="020B0604030504040204" pitchFamily="34" charset="0"/>
                <a:sym typeface="Symbol" panose="05050102010706020507" pitchFamily="18" charset="2"/>
              </a:rPr>
              <a:t>) is pretty complicate!!</a:t>
            </a:r>
            <a:endParaRPr lang="it-IT" altLang="en-US" smtClean="0">
              <a:latin typeface="Tahoma" panose="020B0604030504040204" pitchFamily="34" charset="0"/>
            </a:endParaRPr>
          </a:p>
          <a:p>
            <a:pPr eaLnBrk="1" hangingPunct="1">
              <a:spcBef>
                <a:spcPct val="0"/>
              </a:spcBef>
            </a:pPr>
            <a:endParaRPr lang="en-GB" altLang="en-US" smtClean="0"/>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B0E16B2-7135-4276-A80B-8768D2D3A312}" type="slidenum">
              <a:rPr lang="en-GB" altLang="en-US" smtClean="0"/>
              <a:pPr/>
              <a:t>31</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The big issue is how to calculate the actinic</a:t>
            </a:r>
            <a:r>
              <a:rPr lang="it-IT" altLang="en-US" baseline="0" dirty="0" smtClean="0"/>
              <a:t> flux</a:t>
            </a:r>
            <a:endParaRPr lang="en-US" altLang="en-US" dirty="0"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671BDAE-EB67-4016-96CA-A80DD4B18F72}" type="slidenum">
              <a:rPr lang="en-GB" altLang="en-US" smtClean="0"/>
              <a:pPr/>
              <a:t>32</a:t>
            </a:fld>
            <a:endParaRPr lang="en-GB" altLang="en-US" smtClean="0"/>
          </a:p>
        </p:txBody>
      </p:sp>
    </p:spTree>
    <p:extLst>
      <p:ext uri="{BB962C8B-B14F-4D97-AF65-F5344CB8AC3E}">
        <p14:creationId xmlns:p14="http://schemas.microsoft.com/office/powerpoint/2010/main" val="1110042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general expression for the first-order rate coefficient </a:t>
            </a:r>
            <a:r>
              <a:rPr lang="en-US" altLang="en-US" i="1" dirty="0" smtClean="0"/>
              <a:t>k</a:t>
            </a:r>
            <a:r>
              <a:rPr lang="en-US" altLang="en-US" dirty="0" smtClean="0"/>
              <a:t>A for </a:t>
            </a:r>
            <a:r>
              <a:rPr lang="en-US" altLang="en-US" dirty="0" err="1" smtClean="0"/>
              <a:t>photodissociation</a:t>
            </a:r>
            <a:r>
              <a:rPr lang="en-US" altLang="en-US" dirty="0" smtClean="0"/>
              <a:t> of a species A is given by (4.39). Because the rate of a photolysis reaction depends on the spectral actinic flux </a:t>
            </a:r>
            <a:r>
              <a:rPr lang="en-US" altLang="en-US" i="1" dirty="0" smtClean="0"/>
              <a:t>I </a:t>
            </a:r>
            <a:r>
              <a:rPr lang="en-US" altLang="en-US" dirty="0" smtClean="0"/>
              <a:t>and because the spectral actinic flux varies with altitude in the atmosphere, the rate of photolysis reactions depends in general on altitude.</a:t>
            </a:r>
          </a:p>
          <a:p>
            <a:endParaRPr lang="en-US" altLang="en-US" dirty="0" smtClean="0"/>
          </a:p>
          <a:p>
            <a:r>
              <a:rPr lang="en-US" altLang="en-US" dirty="0" smtClean="0"/>
              <a:t>The altitude dependence of </a:t>
            </a:r>
            <a:r>
              <a:rPr lang="en-US" altLang="en-US" i="1" dirty="0" smtClean="0"/>
              <a:t>k</a:t>
            </a:r>
            <a:r>
              <a:rPr lang="en-US" altLang="en-US" dirty="0" smtClean="0"/>
              <a:t>A enters indirectly through the temperature dependence of the absorption cross section and directly through the altitude dependence of the spectral actinic flux, which can be written as </a:t>
            </a:r>
            <a:r>
              <a:rPr lang="en-US" altLang="en-US" i="1" dirty="0" smtClean="0"/>
              <a:t>I</a:t>
            </a:r>
            <a:r>
              <a:rPr lang="en-US" altLang="en-US" dirty="0" smtClean="0"/>
              <a:t>(</a:t>
            </a:r>
            <a:r>
              <a:rPr lang="en-US" altLang="en-US" i="1" dirty="0" err="1" smtClean="0"/>
              <a:t>z</a:t>
            </a:r>
            <a:r>
              <a:rPr lang="en-US" altLang="en-US" dirty="0" err="1" smtClean="0"/>
              <a:t>,λ</a:t>
            </a:r>
            <a:r>
              <a:rPr lang="en-US" altLang="en-US" dirty="0" smtClean="0"/>
              <a:t>).</a:t>
            </a:r>
            <a:endParaRPr lang="en-GB" altLang="en-US" dirty="0" smtClean="0"/>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861A62B-B616-48A1-ACD9-B2530EE91331}" type="slidenum">
              <a:rPr lang="en-GB" altLang="en-US" smtClean="0"/>
              <a:pPr/>
              <a:t>33</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shows % absorption spectra due to atmospheric gases at sea level and at the top of the troposphere. The absorption spectra are quite complex, but they do indicate that absorption is so strong in</a:t>
            </a:r>
            <a:r>
              <a:rPr lang="en-US" altLang="en-US" baseline="0" dirty="0" smtClean="0"/>
              <a:t> </a:t>
            </a:r>
            <a:r>
              <a:rPr lang="en-US" altLang="en-US" dirty="0" smtClean="0"/>
              <a:t>some spectral regions that no solar energy in those regions reaches the surface of the Earth.</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34</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As we will see, absorption by O2 and O3 is responsible for removal of practically all the incident radiation with wavelengths shorter than 290 nm. On the other hand, atmospheric</a:t>
            </a:r>
          </a:p>
          <a:p>
            <a:r>
              <a:rPr lang="en-US" sz="1300" dirty="0"/>
              <a:t>absorption is not strong from 300 to about 800 nm, forming a "window" in the spectrum. About 40% of the solar energy is concentrated in the region of 400-700 nm. Water vapor</a:t>
            </a:r>
          </a:p>
          <a:p>
            <a:r>
              <a:rPr lang="en-US" sz="1300" dirty="0"/>
              <a:t>absorbs in a complicated way, and mostly in the region where the Sun's and Earth's radiation overlap.</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35</a:t>
            </a:fld>
            <a:endParaRPr lang="en-GB" altLang="en-US" smtClean="0"/>
          </a:p>
        </p:txBody>
      </p:sp>
    </p:spTree>
    <p:extLst>
      <p:ext uri="{BB962C8B-B14F-4D97-AF65-F5344CB8AC3E}">
        <p14:creationId xmlns:p14="http://schemas.microsoft.com/office/powerpoint/2010/main" val="1792780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For wavelengths below about 1000nm (1 </a:t>
            </a:r>
            <a:r>
              <a:rPr lang="en-US" sz="1300" dirty="0" err="1"/>
              <a:t>microm</a:t>
            </a:r>
            <a:r>
              <a:rPr lang="en-US" sz="1300" dirty="0"/>
              <a:t>), the predominant absorbing species in the atmosphere are O2 and O3. The spectral solar actinic flux at various altitudes,</a:t>
            </a:r>
          </a:p>
          <a:p>
            <a:r>
              <a:rPr lang="en-US" sz="1300" dirty="0"/>
              <a:t>can, therefore, be computed fairly accurately by considering only the absorption by O2 and O3. The absorption cross sections of O2 and O3 are shown in</a:t>
            </a:r>
          </a:p>
          <a:p>
            <a:r>
              <a:rPr lang="en-US" sz="1300" dirty="0"/>
              <a:t>Figures 4.12 and 4.13. All the absorption shown in Figure 4.12 and 4.13 leads to dissociation.</a:t>
            </a:r>
          </a:p>
          <a:p>
            <a:r>
              <a:rPr lang="en-US" sz="1300" dirty="0"/>
              <a:t>The attenuation of radiation from the top of the atmosphere (TOA) to any altitude </a:t>
            </a:r>
            <a:r>
              <a:rPr lang="en-US" sz="1300" i="1" dirty="0"/>
              <a:t>z </a:t>
            </a:r>
            <a:r>
              <a:rPr lang="en-US" sz="1300" dirty="0"/>
              <a:t>is described by the Beer-Lambert Law (4.24),</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36</a:t>
            </a:fld>
            <a:endParaRPr lang="en-GB" altLang="en-US" smtClean="0"/>
          </a:p>
        </p:txBody>
      </p:sp>
    </p:spTree>
    <p:extLst>
      <p:ext uri="{BB962C8B-B14F-4D97-AF65-F5344CB8AC3E}">
        <p14:creationId xmlns:p14="http://schemas.microsoft.com/office/powerpoint/2010/main" val="2693546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For wavelengths below about 1000nm (1 </a:t>
            </a:r>
            <a:r>
              <a:rPr lang="en-US" sz="1300" dirty="0" err="1"/>
              <a:t>microm</a:t>
            </a:r>
            <a:r>
              <a:rPr lang="en-US" sz="1300" dirty="0"/>
              <a:t>), the predominant absorbing species in the atmosphere are O2 and O3. The spectral solar actinic flux at various altitudes,</a:t>
            </a:r>
          </a:p>
          <a:p>
            <a:r>
              <a:rPr lang="en-US" sz="1300" dirty="0"/>
              <a:t>can, therefore, be computed fairly accurately by considering only the absorption by O2 and O3. The absorption cross sections of O2 and O3 are shown in</a:t>
            </a:r>
          </a:p>
          <a:p>
            <a:r>
              <a:rPr lang="en-US" sz="1300" dirty="0"/>
              <a:t>Figures 4.12 and 4.13. All the absorption shown in Figure 4.12 and 4.13 leads to dissociation.</a:t>
            </a:r>
          </a:p>
          <a:p>
            <a:r>
              <a:rPr lang="en-US" sz="1300" dirty="0"/>
              <a:t>The attenuation of radiation from the top of the atmosphere (TOA) to any altitude </a:t>
            </a:r>
            <a:r>
              <a:rPr lang="en-US" sz="1300" i="1" dirty="0"/>
              <a:t>z </a:t>
            </a:r>
            <a:r>
              <a:rPr lang="en-US" sz="1300" dirty="0"/>
              <a:t>is described by the Beer-Lambert Law (4.24),</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37</a:t>
            </a:fld>
            <a:endParaRPr lang="en-GB" altLang="en-US" smtClean="0"/>
          </a:p>
        </p:txBody>
      </p:sp>
    </p:spTree>
    <p:extLst>
      <p:ext uri="{BB962C8B-B14F-4D97-AF65-F5344CB8AC3E}">
        <p14:creationId xmlns:p14="http://schemas.microsoft.com/office/powerpoint/2010/main" val="2383720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For wavelengths below about 1000nm (1 </a:t>
            </a:r>
            <a:r>
              <a:rPr lang="en-US" sz="1300" dirty="0" err="1"/>
              <a:t>microm</a:t>
            </a:r>
            <a:r>
              <a:rPr lang="en-US" sz="1300" dirty="0"/>
              <a:t>), the predominant absorbing species in the atmosphere are O2 and O3. The spectral solar actinic flux at various altitudes,</a:t>
            </a:r>
          </a:p>
          <a:p>
            <a:r>
              <a:rPr lang="en-US" sz="1300" dirty="0"/>
              <a:t>can, therefore, be computed fairly accurately by considering only the absorption by O2 and O3. The absorption cross sections of O2 and O3 are shown in</a:t>
            </a:r>
          </a:p>
          <a:p>
            <a:r>
              <a:rPr lang="en-US" sz="1300" dirty="0"/>
              <a:t>Figures 4.12 and 4.13. All the absorption shown in Figure 4.12 and 4.13 leads to dissociation.</a:t>
            </a:r>
          </a:p>
          <a:p>
            <a:r>
              <a:rPr lang="en-US" sz="1300" dirty="0"/>
              <a:t>The attenuation of radiation from the top of the atmosphere (TOA) to any altitude </a:t>
            </a:r>
            <a:r>
              <a:rPr lang="en-US" sz="1300" i="1" dirty="0"/>
              <a:t>z </a:t>
            </a:r>
            <a:r>
              <a:rPr lang="en-US" sz="1300" dirty="0"/>
              <a:t>is described by the Beer-Lambert Law (4.24),</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38</a:t>
            </a:fld>
            <a:endParaRPr lang="en-GB" altLang="en-US" smtClean="0"/>
          </a:p>
        </p:txBody>
      </p:sp>
    </p:spTree>
    <p:extLst>
      <p:ext uri="{BB962C8B-B14F-4D97-AF65-F5344CB8AC3E}">
        <p14:creationId xmlns:p14="http://schemas.microsoft.com/office/powerpoint/2010/main" val="1989820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The optical depth of the atmosphere at the surface as a result of absorption by species A is given by where </a:t>
            </a:r>
            <a:r>
              <a:rPr lang="en-US" sz="1300" i="1" dirty="0"/>
              <a:t>m = </a:t>
            </a:r>
            <a:r>
              <a:rPr lang="en-US" sz="1300" dirty="0"/>
              <a:t>sec(theta) and where </a:t>
            </a:r>
            <a:r>
              <a:rPr lang="en-US" sz="1300" dirty="0" err="1"/>
              <a:t>σA</a:t>
            </a:r>
            <a:r>
              <a:rPr lang="en-US" sz="1300" dirty="0"/>
              <a:t> [</a:t>
            </a:r>
            <a:r>
              <a:rPr lang="en-US" sz="1300" i="1" dirty="0"/>
              <a:t>T</a:t>
            </a:r>
            <a:r>
              <a:rPr lang="en-US" sz="1300" dirty="0"/>
              <a:t>(</a:t>
            </a:r>
            <a:r>
              <a:rPr lang="en-US" sz="1300" i="1" dirty="0"/>
              <a:t>Z</a:t>
            </a:r>
            <a:r>
              <a:rPr lang="en-US" sz="1300" dirty="0"/>
              <a:t>), λ] is the absorption cross section of molecule A at temperature </a:t>
            </a:r>
            <a:r>
              <a:rPr lang="en-US" sz="1300" i="1" dirty="0"/>
              <a:t>T(at </a:t>
            </a:r>
            <a:r>
              <a:rPr lang="en-US" sz="1300" dirty="0"/>
              <a:t>altitude z). Here, the species of interest are O2 and O3. The total optical</a:t>
            </a:r>
          </a:p>
          <a:p>
            <a:r>
              <a:rPr lang="en-US" sz="1300" dirty="0"/>
              <a:t>depth at the surface is then the sum of those attributable to O2 and O3. To estimate Τ(0,Λ) for O2 and O3, we neglect the temperature dependence of the</a:t>
            </a:r>
          </a:p>
          <a:p>
            <a:r>
              <a:rPr lang="en-US" sz="1300" dirty="0"/>
              <a:t>absorption cross sections. Then (4.29) becomes for O2 and O3. The integral in tau is just the total column abundances (molecules cm-2) of species A</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39</a:t>
            </a:fld>
            <a:endParaRPr lang="en-GB" altLang="en-US" smtClean="0"/>
          </a:p>
        </p:txBody>
      </p:sp>
    </p:spTree>
    <p:extLst>
      <p:ext uri="{BB962C8B-B14F-4D97-AF65-F5344CB8AC3E}">
        <p14:creationId xmlns:p14="http://schemas.microsoft.com/office/powerpoint/2010/main" val="708490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The optical depth of the atmosphere at the surface as a result of absorption by species A is given by where </a:t>
            </a:r>
            <a:r>
              <a:rPr lang="en-US" sz="1300" i="1" dirty="0"/>
              <a:t>m = </a:t>
            </a:r>
            <a:r>
              <a:rPr lang="en-US" sz="1300" dirty="0"/>
              <a:t>sec(theta) and where </a:t>
            </a:r>
            <a:r>
              <a:rPr lang="en-US" sz="1300" dirty="0" err="1"/>
              <a:t>σA</a:t>
            </a:r>
            <a:r>
              <a:rPr lang="en-US" sz="1300" dirty="0"/>
              <a:t> [</a:t>
            </a:r>
            <a:r>
              <a:rPr lang="en-US" sz="1300" i="1" dirty="0"/>
              <a:t>T</a:t>
            </a:r>
            <a:r>
              <a:rPr lang="en-US" sz="1300" dirty="0"/>
              <a:t>(</a:t>
            </a:r>
            <a:r>
              <a:rPr lang="en-US" sz="1300" i="1" dirty="0"/>
              <a:t>Z</a:t>
            </a:r>
            <a:r>
              <a:rPr lang="en-US" sz="1300" dirty="0"/>
              <a:t>), λ] is the absorption cross section of molecule A at temperature </a:t>
            </a:r>
            <a:r>
              <a:rPr lang="en-US" sz="1300" i="1" dirty="0"/>
              <a:t>T(at </a:t>
            </a:r>
            <a:r>
              <a:rPr lang="en-US" sz="1300" dirty="0"/>
              <a:t>altitude z). Here, the species of interest are O2 and O3. The total optical</a:t>
            </a:r>
          </a:p>
          <a:p>
            <a:r>
              <a:rPr lang="en-US" sz="1300" dirty="0"/>
              <a:t>depth at the surface is then the sum of those attributable to O2 and O3. To estimate Τ(0,Λ) for O2 and O3, we neglect the temperature dependence of the</a:t>
            </a:r>
          </a:p>
          <a:p>
            <a:r>
              <a:rPr lang="en-US" sz="1300" dirty="0"/>
              <a:t>absorption cross sections. Then (4.29) becomes for O2 and O3. The integral in tau is just the total column abundances (molecules cm-2) of species A</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40</a:t>
            </a:fld>
            <a:endParaRPr lang="en-GB" altLang="en-US" smtClean="0"/>
          </a:p>
        </p:txBody>
      </p:sp>
    </p:spTree>
    <p:extLst>
      <p:ext uri="{BB962C8B-B14F-4D97-AF65-F5344CB8AC3E}">
        <p14:creationId xmlns:p14="http://schemas.microsoft.com/office/powerpoint/2010/main" val="228148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Photodissociation</a:t>
            </a:r>
            <a:r>
              <a:rPr lang="en-US" altLang="en-US" dirty="0" smtClean="0"/>
              <a:t>, the breaking apart of molecules by solar radiation, plays a fundamental role in the chemistry of the atmosphere. The </a:t>
            </a:r>
            <a:r>
              <a:rPr lang="en-US" altLang="en-US" dirty="0" err="1" smtClean="0"/>
              <a:t>photodissociation</a:t>
            </a:r>
            <a:endParaRPr lang="en-US" altLang="en-US" dirty="0" smtClean="0"/>
          </a:p>
          <a:p>
            <a:r>
              <a:rPr lang="en-US" altLang="en-US" dirty="0" smtClean="0"/>
              <a:t>of trace species such as ozone and formaldehyde contributes to their removal from the atmosphere, but probably the most important role played by these </a:t>
            </a:r>
            <a:r>
              <a:rPr lang="en-US" altLang="en-US" dirty="0" err="1" smtClean="0"/>
              <a:t>photoprocesses</a:t>
            </a:r>
            <a:r>
              <a:rPr lang="en-US" altLang="en-US" dirty="0" smtClean="0"/>
              <a:t> is the generation</a:t>
            </a:r>
            <a:r>
              <a:rPr lang="en-US" altLang="en-US" baseline="0" dirty="0" smtClean="0"/>
              <a:t> </a:t>
            </a:r>
            <a:r>
              <a:rPr lang="en-US" altLang="en-US" dirty="0" smtClean="0"/>
              <a:t>of highly reactive atoms and radicals. </a:t>
            </a:r>
          </a:p>
          <a:p>
            <a:r>
              <a:rPr lang="en-US" altLang="en-US" dirty="0" err="1" smtClean="0"/>
              <a:t>Photodissociation</a:t>
            </a:r>
            <a:r>
              <a:rPr lang="en-US" altLang="en-US" dirty="0" smtClean="0"/>
              <a:t> of trace species and the subsequent reaction of the photoproducts with other molecules is</a:t>
            </a:r>
            <a:r>
              <a:rPr lang="en-US" altLang="en-US" baseline="0" dirty="0" smtClean="0"/>
              <a:t> </a:t>
            </a:r>
            <a:r>
              <a:rPr lang="en-US" altLang="en-US" dirty="0"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4</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The optical depth of the atmosphere at the surface as a result of absorption by species A is given by where </a:t>
            </a:r>
            <a:r>
              <a:rPr lang="en-US" sz="1300" i="1" dirty="0"/>
              <a:t>m = </a:t>
            </a:r>
            <a:r>
              <a:rPr lang="en-US" sz="1300" dirty="0"/>
              <a:t>sec(theta) and where </a:t>
            </a:r>
            <a:r>
              <a:rPr lang="en-US" sz="1300" dirty="0" err="1"/>
              <a:t>σA</a:t>
            </a:r>
            <a:r>
              <a:rPr lang="en-US" sz="1300" dirty="0"/>
              <a:t> [</a:t>
            </a:r>
            <a:r>
              <a:rPr lang="en-US" sz="1300" i="1" dirty="0"/>
              <a:t>T</a:t>
            </a:r>
            <a:r>
              <a:rPr lang="en-US" sz="1300" dirty="0"/>
              <a:t>(</a:t>
            </a:r>
            <a:r>
              <a:rPr lang="en-US" sz="1300" i="1" dirty="0"/>
              <a:t>Z</a:t>
            </a:r>
            <a:r>
              <a:rPr lang="en-US" sz="1300" dirty="0"/>
              <a:t>), λ] is the absorption cross section of molecule A at temperature </a:t>
            </a:r>
            <a:r>
              <a:rPr lang="en-US" sz="1300" i="1" dirty="0"/>
              <a:t>T(at </a:t>
            </a:r>
            <a:r>
              <a:rPr lang="en-US" sz="1300" dirty="0"/>
              <a:t>altitude z). Here, the species of interest are O2 and O3. The total optical</a:t>
            </a:r>
          </a:p>
          <a:p>
            <a:r>
              <a:rPr lang="en-US" sz="1300" dirty="0"/>
              <a:t>depth at the surface is then the sum of those attributable to O2 and O3. To estimate Τ(0,Λ) for O2 and O3, we neglect the temperature dependence of the</a:t>
            </a:r>
          </a:p>
          <a:p>
            <a:r>
              <a:rPr lang="en-US" sz="1300" dirty="0"/>
              <a:t>absorption cross sections. Then (4.29) becomes for O2 and O3. The integral in tau is just the total column abundances (molecules cm-2) of species A</a:t>
            </a:r>
          </a:p>
          <a:p>
            <a:r>
              <a:rPr lang="en-US" sz="1300" dirty="0"/>
              <a:t>The column abundance of O2 is (0.21)(2.6 × 1019)(7.4 × 105) =4.0 × 1024 molecules cm-2.</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41</a:t>
            </a:fld>
            <a:endParaRPr lang="en-GB" altLang="en-US" smtClean="0"/>
          </a:p>
        </p:txBody>
      </p:sp>
    </p:spTree>
    <p:extLst>
      <p:ext uri="{BB962C8B-B14F-4D97-AF65-F5344CB8AC3E}">
        <p14:creationId xmlns:p14="http://schemas.microsoft.com/office/powerpoint/2010/main" val="566832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In order to obtain an estimate of the atmospheric transmittance as a result of absorption by O2.</a:t>
            </a:r>
          </a:p>
          <a:p>
            <a:r>
              <a:rPr lang="en-US" sz="1300" dirty="0"/>
              <a:t>we can characterize each of the three absorption bands for O2 in Figure 4.12 by its</a:t>
            </a:r>
          </a:p>
          <a:p>
            <a:r>
              <a:rPr lang="en-US" sz="1300" dirty="0"/>
              <a:t>maximum cross section. For this calculation, let us take </a:t>
            </a:r>
            <a:r>
              <a:rPr lang="en-US" sz="1300" i="1" dirty="0"/>
              <a:t>m = </a:t>
            </a:r>
            <a:r>
              <a:rPr lang="en-US" sz="1300" dirty="0"/>
              <a:t>1 (overhead sun). The result </a:t>
            </a:r>
          </a:p>
          <a:p>
            <a:r>
              <a:rPr lang="en-US" dirty="0" smtClean="0">
                <a:latin typeface="Times New Roman" panose="02020603050405020304" pitchFamily="18" charset="0"/>
              </a:rPr>
              <a:t>Since </a:t>
            </a:r>
            <a:r>
              <a:rPr lang="en-US" sz="1100" i="1" dirty="0">
                <a:latin typeface="Times New Roman" panose="02020603050405020304" pitchFamily="18" charset="0"/>
              </a:rPr>
              <a:t>F</a:t>
            </a:r>
            <a:r>
              <a:rPr lang="en-US" sz="1100" dirty="0">
                <a:latin typeface="Times New Roman" panose="02020603050405020304" pitchFamily="18" charset="0"/>
              </a:rPr>
              <a:t>(0,Λ)</a:t>
            </a:r>
            <a:r>
              <a:rPr lang="en-US" sz="1100" i="1" dirty="0">
                <a:latin typeface="Times New Roman" panose="02020603050405020304" pitchFamily="18" charset="0"/>
              </a:rPr>
              <a:t>/F</a:t>
            </a:r>
            <a:r>
              <a:rPr lang="en-US" sz="500" dirty="0">
                <a:latin typeface="Times New Roman" panose="02020603050405020304" pitchFamily="18" charset="0"/>
              </a:rPr>
              <a:t>TOA</a:t>
            </a:r>
            <a:r>
              <a:rPr lang="en-US" sz="1100" dirty="0">
                <a:latin typeface="Times New Roman" panose="02020603050405020304" pitchFamily="18" charset="0"/>
              </a:rPr>
              <a:t>(Λ) </a:t>
            </a:r>
            <a:r>
              <a:rPr lang="en-US" dirty="0" smtClean="0">
                <a:latin typeface="Times New Roman" panose="02020603050405020304" pitchFamily="18" charset="0"/>
              </a:rPr>
              <a:t>is effectively zero for each of these bands, which extend up to</a:t>
            </a:r>
          </a:p>
          <a:p>
            <a:r>
              <a:rPr lang="en-US" dirty="0" smtClean="0">
                <a:latin typeface="Times New Roman" panose="02020603050405020304" pitchFamily="18" charset="0"/>
              </a:rPr>
              <a:t>242 nm, we see that atmospheric O</a:t>
            </a:r>
            <a:r>
              <a:rPr lang="en-US" sz="500" dirty="0">
                <a:latin typeface="Times New Roman" panose="02020603050405020304" pitchFamily="18" charset="0"/>
              </a:rPr>
              <a:t>2 </a:t>
            </a:r>
            <a:r>
              <a:rPr lang="en-US" dirty="0" smtClean="0">
                <a:latin typeface="Times New Roman" panose="02020603050405020304" pitchFamily="18" charset="0"/>
              </a:rPr>
              <a:t>completely removes all radiation below</a:t>
            </a:r>
          </a:p>
          <a:p>
            <a:r>
              <a:rPr lang="en-US" i="1" dirty="0" smtClean="0">
                <a:latin typeface="Times New Roman" panose="02020603050405020304" pitchFamily="18" charset="0"/>
              </a:rPr>
              <a:t>λ = </a:t>
            </a:r>
            <a:r>
              <a:rPr lang="en-US" dirty="0" smtClean="0">
                <a:latin typeface="Times New Roman" panose="02020603050405020304" pitchFamily="18" charset="0"/>
              </a:rPr>
              <a:t>242 nm from reaching the Earth's surface. [In such a case, the species is called</a:t>
            </a:r>
          </a:p>
          <a:p>
            <a:r>
              <a:rPr lang="en-US" i="1" dirty="0" smtClean="0">
                <a:latin typeface="Times New Roman" panose="02020603050405020304" pitchFamily="18" charset="0"/>
              </a:rPr>
              <a:t>optically thick </a:t>
            </a:r>
            <a:r>
              <a:rPr lang="en-US" dirty="0" smtClean="0">
                <a:latin typeface="Times New Roman" panose="02020603050405020304" pitchFamily="18" charset="0"/>
              </a:rPr>
              <a:t>in the region; conversely, for a species for which </a:t>
            </a:r>
            <a:r>
              <a:rPr lang="en-US" dirty="0" err="1" smtClean="0">
                <a:latin typeface="Times New Roman" panose="02020603050405020304" pitchFamily="18" charset="0"/>
              </a:rPr>
              <a:t>exp</a:t>
            </a:r>
            <a:r>
              <a:rPr lang="en-US" dirty="0" smtClean="0">
                <a:latin typeface="Times New Roman" panose="02020603050405020304" pitchFamily="18" charset="0"/>
              </a:rPr>
              <a:t>(-τ) 1, the</a:t>
            </a:r>
          </a:p>
          <a:p>
            <a:r>
              <a:rPr lang="en-US" dirty="0" smtClean="0">
                <a:latin typeface="Times New Roman" panose="02020603050405020304" pitchFamily="18" charset="0"/>
              </a:rPr>
              <a:t>species is </a:t>
            </a:r>
            <a:r>
              <a:rPr lang="en-US" i="1" dirty="0" smtClean="0">
                <a:latin typeface="Times New Roman" panose="02020603050405020304" pitchFamily="18" charset="0"/>
              </a:rPr>
              <a:t>optically thin.]</a:t>
            </a:r>
            <a:endParaRPr lang="en-US" dirty="0" smtClean="0"/>
          </a:p>
          <a:p>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42</a:t>
            </a:fld>
            <a:endParaRPr lang="en-GB" altLang="en-US" smtClean="0"/>
          </a:p>
        </p:txBody>
      </p:sp>
    </p:spTree>
    <p:extLst>
      <p:ext uri="{BB962C8B-B14F-4D97-AF65-F5344CB8AC3E}">
        <p14:creationId xmlns:p14="http://schemas.microsoft.com/office/powerpoint/2010/main" val="3548404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To estimate the transmittance resulting from O3 absorption, the cross section of which</a:t>
            </a:r>
          </a:p>
          <a:p>
            <a:r>
              <a:rPr lang="en-US" sz="1300" dirty="0"/>
              <a:t>is shown in Figure 4.13, we follow the same procedure as for O2, in which we approximate</a:t>
            </a:r>
          </a:p>
          <a:p>
            <a:r>
              <a:rPr lang="en-US" sz="1300" dirty="0"/>
              <a:t>the cross section of each band by its maximum value. Assuming a column abundance of O3</a:t>
            </a:r>
          </a:p>
          <a:p>
            <a:r>
              <a:rPr lang="en-US" sz="1300" dirty="0"/>
              <a:t>of 300 DU (recall 1 DU = 2.69 × 1016 molecules cm-2), the result is…</a:t>
            </a:r>
          </a:p>
          <a:p>
            <a:r>
              <a:rPr lang="en-US" sz="1300" dirty="0"/>
              <a:t>At wavelengths </a:t>
            </a:r>
            <a:r>
              <a:rPr lang="en-US" sz="1300" i="1" dirty="0"/>
              <a:t>λ &gt; </a:t>
            </a:r>
            <a:r>
              <a:rPr lang="en-US" sz="1300" dirty="0"/>
              <a:t>242 nm, the atmosphere is transparent with respect to O2. Ozone is</a:t>
            </a:r>
          </a:p>
          <a:p>
            <a:r>
              <a:rPr lang="en-US" sz="1300" dirty="0"/>
              <a:t>the dominant absorber in the range 240-320 nm.</a:t>
            </a:r>
            <a:endParaRPr lang="en-US" dirty="0" smtClean="0"/>
          </a:p>
          <a:p>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43</a:t>
            </a:fld>
            <a:endParaRPr lang="en-GB" altLang="en-US" smtClean="0"/>
          </a:p>
        </p:txBody>
      </p:sp>
    </p:spTree>
    <p:extLst>
      <p:ext uri="{BB962C8B-B14F-4D97-AF65-F5344CB8AC3E}">
        <p14:creationId xmlns:p14="http://schemas.microsoft.com/office/powerpoint/2010/main" val="3676882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The photolysis rate coefficient of a species A can be expressed as a function of altitude:</a:t>
            </a:r>
          </a:p>
          <a:p>
            <a:r>
              <a:rPr lang="en-US" sz="1300" dirty="0"/>
              <a:t>Assume that the attenuation of radiation is due solely to absorption by species A. From the Beer-Lambert Law, </a:t>
            </a:r>
            <a:r>
              <a:rPr lang="en-US" sz="1300" i="1" dirty="0"/>
              <a:t>I</a:t>
            </a:r>
            <a:r>
              <a:rPr lang="en-US" sz="1300" dirty="0"/>
              <a:t>(</a:t>
            </a:r>
            <a:r>
              <a:rPr lang="en-US" sz="1300" i="1" dirty="0" err="1"/>
              <a:t>z</a:t>
            </a:r>
            <a:r>
              <a:rPr lang="en-US" sz="1300" dirty="0" err="1"/>
              <a:t>,λ</a:t>
            </a:r>
            <a:r>
              <a:rPr lang="en-US" sz="1300" dirty="0"/>
              <a:t>) can be expressed as</a:t>
            </a:r>
          </a:p>
          <a:p>
            <a:endParaRPr lang="it-IT" sz="1300" dirty="0"/>
          </a:p>
          <a:p>
            <a:r>
              <a:rPr lang="en-US" sz="1300" dirty="0"/>
              <a:t>If we neglect the z dependence of temperature, then:</a:t>
            </a:r>
          </a:p>
          <a:p>
            <a:endParaRPr lang="it-IT" sz="1300" dirty="0"/>
          </a:p>
          <a:p>
            <a:r>
              <a:rPr lang="en-US" sz="1300" dirty="0"/>
              <a:t>To proceed further, consider the case in which the absorbing species A has a uniform mixing ratio, </a:t>
            </a:r>
            <a:r>
              <a:rPr lang="en-US" sz="1300" i="1" dirty="0"/>
              <a:t>ξ </a:t>
            </a:r>
            <a:r>
              <a:rPr lang="en-US" sz="1300" dirty="0"/>
              <a:t>A (e.g., O2); then, its concentration can be expressed in terms of the molecular air density as a function of altitude, </a:t>
            </a:r>
            <a:r>
              <a:rPr lang="en-US" sz="1300" dirty="0" err="1"/>
              <a:t>nair</a:t>
            </a:r>
            <a:r>
              <a:rPr lang="en-US" sz="1300" dirty="0"/>
              <a:t> (</a:t>
            </a:r>
            <a:r>
              <a:rPr lang="en-US" sz="1300" i="1" dirty="0"/>
              <a:t>z</a:t>
            </a:r>
            <a:r>
              <a:rPr lang="en-US" sz="1300" dirty="0"/>
              <a:t>):</a:t>
            </a:r>
          </a:p>
          <a:p>
            <a:r>
              <a:rPr lang="it-IT" sz="1300" dirty="0"/>
              <a:t>Substituting you get kA (photolisis rate coefficient) at fixed z.</a:t>
            </a:r>
          </a:p>
          <a:p>
            <a:r>
              <a:rPr lang="en-US" sz="1300" dirty="0"/>
              <a:t>The photolysis rate at any altitude </a:t>
            </a:r>
            <a:r>
              <a:rPr lang="en-US" sz="1300" i="1" dirty="0"/>
              <a:t>z </a:t>
            </a:r>
            <a:r>
              <a:rPr lang="en-US" sz="1300" dirty="0"/>
              <a:t>is the product of </a:t>
            </a:r>
            <a:r>
              <a:rPr lang="en-US" sz="1300" dirty="0" err="1"/>
              <a:t>jA</a:t>
            </a:r>
            <a:r>
              <a:rPr lang="en-US" sz="1300" dirty="0"/>
              <a:t> (</a:t>
            </a:r>
            <a:r>
              <a:rPr lang="en-US" sz="1300" i="1" dirty="0"/>
              <a:t>Z</a:t>
            </a:r>
            <a:r>
              <a:rPr lang="en-US" sz="1300" dirty="0"/>
              <a:t>) and the number concentration of A, </a:t>
            </a:r>
            <a:r>
              <a:rPr lang="en-US" sz="1300" i="1" dirty="0" err="1"/>
              <a:t>n</a:t>
            </a:r>
            <a:r>
              <a:rPr lang="en-US" sz="1300" dirty="0" err="1"/>
              <a:t>A</a:t>
            </a:r>
            <a:r>
              <a:rPr lang="en-US" sz="1300" dirty="0"/>
              <a:t> </a:t>
            </a:r>
            <a:r>
              <a:rPr lang="en-US" sz="1300" i="1" dirty="0"/>
              <a:t>(</a:t>
            </a:r>
            <a:r>
              <a:rPr lang="en-US" sz="1300" dirty="0"/>
              <a:t>z</a:t>
            </a:r>
            <a:r>
              <a:rPr lang="en-US" sz="1300" i="1" dirty="0"/>
              <a:t>):</a:t>
            </a:r>
            <a:r>
              <a:rPr lang="it-IT" sz="1300" dirty="0"/>
              <a:t> </a:t>
            </a:r>
            <a:endParaRPr lang="en-US" sz="1300" dirty="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44</a:t>
            </a:fld>
            <a:endParaRPr lang="en-GB" altLang="en-US" smtClean="0"/>
          </a:p>
        </p:txBody>
      </p:sp>
    </p:spTree>
    <p:extLst>
      <p:ext uri="{BB962C8B-B14F-4D97-AF65-F5344CB8AC3E}">
        <p14:creationId xmlns:p14="http://schemas.microsoft.com/office/powerpoint/2010/main" val="2745987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The photolysis rate coefficient of a species A can be expressed as a function of altitude:</a:t>
            </a:r>
          </a:p>
          <a:p>
            <a:endParaRPr lang="it-IT" sz="1300" dirty="0"/>
          </a:p>
          <a:p>
            <a:r>
              <a:rPr lang="en-US" sz="1300" dirty="0"/>
              <a:t>Assume that the attenuation of radiation is due solely to absorption by species A. From the Beer-Lambert Law, </a:t>
            </a:r>
            <a:r>
              <a:rPr lang="en-US" sz="1300" i="1" dirty="0"/>
              <a:t>I</a:t>
            </a:r>
            <a:r>
              <a:rPr lang="en-US" sz="1300" dirty="0"/>
              <a:t>(</a:t>
            </a:r>
            <a:r>
              <a:rPr lang="en-US" sz="1300" i="1" dirty="0" err="1"/>
              <a:t>z</a:t>
            </a:r>
            <a:r>
              <a:rPr lang="en-US" sz="1300" dirty="0" err="1"/>
              <a:t>,λ</a:t>
            </a:r>
            <a:r>
              <a:rPr lang="en-US" sz="1300" dirty="0"/>
              <a:t>) can be expressed as</a:t>
            </a:r>
          </a:p>
          <a:p>
            <a:endParaRPr lang="it-IT" sz="1300" dirty="0"/>
          </a:p>
          <a:p>
            <a:r>
              <a:rPr lang="en-US" sz="1300" dirty="0"/>
              <a:t>If we neglect the z dependence of temperature, then:</a:t>
            </a:r>
          </a:p>
          <a:p>
            <a:endParaRPr lang="it-IT" sz="1300" dirty="0"/>
          </a:p>
          <a:p>
            <a:r>
              <a:rPr lang="en-US" sz="1300" dirty="0"/>
              <a:t>To proceed further, consider the case in which the absorbing species A has a uniform mixing ratio, </a:t>
            </a:r>
            <a:r>
              <a:rPr lang="en-US" sz="1300" i="1" dirty="0"/>
              <a:t>ξ </a:t>
            </a:r>
            <a:r>
              <a:rPr lang="en-US" sz="1300" dirty="0"/>
              <a:t>A (e.g., O2); then, its concentration can be expressed in terms of the molecular air density as a function of altitude, </a:t>
            </a:r>
            <a:r>
              <a:rPr lang="en-US" sz="1300" dirty="0" err="1"/>
              <a:t>nair</a:t>
            </a:r>
            <a:r>
              <a:rPr lang="en-US" sz="1300" dirty="0"/>
              <a:t> (</a:t>
            </a:r>
            <a:r>
              <a:rPr lang="en-US" sz="1300" i="1" dirty="0"/>
              <a:t>z</a:t>
            </a:r>
            <a:r>
              <a:rPr lang="en-US" sz="1300" dirty="0"/>
              <a:t>):</a:t>
            </a:r>
          </a:p>
          <a:p>
            <a:r>
              <a:rPr lang="it-IT" sz="1300" dirty="0"/>
              <a:t>Substituting you get kA (photolisis rate coefficient) at fixed z.</a:t>
            </a:r>
          </a:p>
          <a:p>
            <a:r>
              <a:rPr lang="en-US" sz="1300" dirty="0"/>
              <a:t>The photolysis rate at any altitude </a:t>
            </a:r>
            <a:r>
              <a:rPr lang="en-US" sz="1300" i="1" dirty="0"/>
              <a:t>z </a:t>
            </a:r>
            <a:r>
              <a:rPr lang="en-US" sz="1300" dirty="0"/>
              <a:t>is the product of </a:t>
            </a:r>
            <a:r>
              <a:rPr lang="en-US" sz="1300" dirty="0" err="1"/>
              <a:t>jA</a:t>
            </a:r>
            <a:r>
              <a:rPr lang="en-US" sz="1300" dirty="0"/>
              <a:t> (</a:t>
            </a:r>
            <a:r>
              <a:rPr lang="en-US" sz="1300" i="1" dirty="0"/>
              <a:t>Z</a:t>
            </a:r>
            <a:r>
              <a:rPr lang="en-US" sz="1300" dirty="0"/>
              <a:t>) and the number concentration of A, </a:t>
            </a:r>
            <a:r>
              <a:rPr lang="en-US" sz="1300" i="1" dirty="0" err="1"/>
              <a:t>n</a:t>
            </a:r>
            <a:r>
              <a:rPr lang="en-US" sz="1300" dirty="0" err="1"/>
              <a:t>A</a:t>
            </a:r>
            <a:r>
              <a:rPr lang="en-US" sz="1300" dirty="0"/>
              <a:t> </a:t>
            </a:r>
            <a:r>
              <a:rPr lang="en-US" sz="1300" i="1" dirty="0"/>
              <a:t>(</a:t>
            </a:r>
            <a:r>
              <a:rPr lang="en-US" sz="1300" dirty="0"/>
              <a:t>z</a:t>
            </a:r>
            <a:r>
              <a:rPr lang="en-US" sz="1300" i="1" dirty="0"/>
              <a:t>):</a:t>
            </a:r>
            <a:r>
              <a:rPr lang="it-IT" sz="1300" dirty="0"/>
              <a:t> </a:t>
            </a:r>
            <a:endParaRPr lang="en-US" sz="1300" dirty="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45</a:t>
            </a:fld>
            <a:endParaRPr lang="en-GB" altLang="en-US" smtClean="0"/>
          </a:p>
        </p:txBody>
      </p:sp>
    </p:spTree>
    <p:extLst>
      <p:ext uri="{BB962C8B-B14F-4D97-AF65-F5344CB8AC3E}">
        <p14:creationId xmlns:p14="http://schemas.microsoft.com/office/powerpoint/2010/main" val="259521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As one descends toward the Earth's surface, the photolysis rate decreases because the overall actinic flux is decreasing due to increasing absorption in the layers above. As one ascends in the atmosphere, the concentration of the gas </a:t>
            </a:r>
            <a:r>
              <a:rPr lang="en-US" sz="1300" i="1" dirty="0" err="1"/>
              <a:t>n</a:t>
            </a:r>
            <a:r>
              <a:rPr lang="en-US" sz="1300" dirty="0" err="1"/>
              <a:t>A</a:t>
            </a:r>
            <a:r>
              <a:rPr lang="en-US" sz="1300" i="1" dirty="0"/>
              <a:t>(z) </a:t>
            </a:r>
            <a:r>
              <a:rPr lang="en-US" sz="1300" dirty="0"/>
              <a:t>simply decreases as the atmosphere's density thins out. These two competing effects combine to produce a maximum in the photolysis rate at a certain altitude. The altitude at which this rate is a maximum is the value of </a:t>
            </a:r>
            <a:r>
              <a:rPr lang="en-US" sz="1300" i="1" dirty="0"/>
              <a:t>z </a:t>
            </a:r>
            <a:r>
              <a:rPr lang="en-US" sz="1300" dirty="0"/>
              <a:t>at which.</a:t>
            </a:r>
          </a:p>
          <a:p>
            <a:r>
              <a:rPr lang="it-IT" sz="1300" b="1" dirty="0"/>
              <a:t>This is not the case for molecules that are photolyzed at wavelenght longer that 290nm because in this region O2 and O3 do not absorb anymore and actinic flux does not change much with altitude</a:t>
            </a:r>
            <a:endParaRPr lang="it-IT" sz="1300" dirty="0"/>
          </a:p>
          <a:p>
            <a:endParaRPr lang="it-IT" sz="1300" dirty="0"/>
          </a:p>
          <a:p>
            <a:r>
              <a:rPr lang="it-IT" sz="1300" dirty="0"/>
              <a:t>See Seinfeld and Pandis chap 4.8</a:t>
            </a:r>
            <a:endParaRPr lang="en-US" sz="1300" dirty="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46</a:t>
            </a:fld>
            <a:endParaRPr lang="en-GB" altLang="en-US" smtClean="0"/>
          </a:p>
        </p:txBody>
      </p:sp>
    </p:spTree>
    <p:extLst>
      <p:ext uri="{BB962C8B-B14F-4D97-AF65-F5344CB8AC3E}">
        <p14:creationId xmlns:p14="http://schemas.microsoft.com/office/powerpoint/2010/main" val="4278149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err="1"/>
              <a:t>Photodissociation</a:t>
            </a:r>
            <a:r>
              <a:rPr lang="en-US" sz="1300" dirty="0"/>
              <a:t> rate coefficient for O2</a:t>
            </a:r>
            <a:r>
              <a:rPr lang="en-US" sz="1300" i="1" dirty="0"/>
              <a:t>, j</a:t>
            </a:r>
            <a:r>
              <a:rPr lang="en-US" sz="1300" dirty="0"/>
              <a:t>o2</a:t>
            </a:r>
            <a:r>
              <a:rPr lang="en-US" sz="1300" i="1" dirty="0"/>
              <a:t>, </a:t>
            </a:r>
            <a:r>
              <a:rPr lang="en-US" sz="1300" dirty="0"/>
              <a:t>and O2 photolysis rate as a function</a:t>
            </a:r>
          </a:p>
          <a:p>
            <a:r>
              <a:rPr lang="en-US" sz="1300" dirty="0"/>
              <a:t>of altitude at solar zenith angle </a:t>
            </a:r>
            <a:r>
              <a:rPr lang="en-US" sz="1300" dirty="0" err="1"/>
              <a:t>tetha</a:t>
            </a:r>
            <a:r>
              <a:rPr lang="en-US" sz="1300" dirty="0"/>
              <a:t> = 0°. (</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47</a:t>
            </a:fld>
            <a:endParaRPr lang="en-GB" altLang="en-US" smtClean="0"/>
          </a:p>
        </p:txBody>
      </p:sp>
    </p:spTree>
    <p:extLst>
      <p:ext uri="{BB962C8B-B14F-4D97-AF65-F5344CB8AC3E}">
        <p14:creationId xmlns:p14="http://schemas.microsoft.com/office/powerpoint/2010/main" val="934663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the actinic fluxes, quantum yields, and absorption cross sections have been summarized as in Table</a:t>
            </a:r>
          </a:p>
          <a:p>
            <a:r>
              <a:rPr lang="en-US" sz="1300" dirty="0"/>
              <a:t>the individual products </a:t>
            </a:r>
            <a:r>
              <a:rPr lang="en-US" sz="1300" dirty="0" err="1"/>
              <a:t>q~v</a:t>
            </a:r>
            <a:r>
              <a:rPr lang="en-US" sz="1300" dirty="0"/>
              <a:t>(A)~ for each wavelength interval can be calculated and summed to give k. Note that the individual reaction channels (9a) and (9b) are calculated separately and then added to get the total photolysis rate constant for the photolysis</a:t>
            </a:r>
          </a:p>
          <a:p>
            <a:r>
              <a:rPr lang="en-US" sz="1300" dirty="0"/>
              <a:t>of acetaldehyde. In this case, the photolysis rate constant for reaction (b) is zero because the quantum yield drops off rapidly</a:t>
            </a:r>
          </a:p>
          <a:p>
            <a:r>
              <a:rPr lang="en-US" sz="1300" dirty="0"/>
              <a:t>to zero above 290 nm, and at this large solar zenith</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48</a:t>
            </a:fld>
            <a:endParaRPr lang="en-GB"/>
          </a:p>
        </p:txBody>
      </p:sp>
    </p:spTree>
    <p:extLst>
      <p:ext uri="{BB962C8B-B14F-4D97-AF65-F5344CB8AC3E}">
        <p14:creationId xmlns:p14="http://schemas.microsoft.com/office/powerpoint/2010/main" val="1386862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Quantum yields for NO production in the photolysis of NO2 at 298K. Calculated QY due to internal energy (dotted line) and calculated dissociation due to collisions</a:t>
            </a:r>
            <a:r>
              <a:rPr lang="en-GB" altLang="en-US" baseline="0" dirty="0" smtClean="0"/>
              <a:t> (dashed line) and the sum of the two calculations (solid line) that is in good agreement with the experimental quantum yield</a:t>
            </a: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49</a:t>
            </a:fld>
            <a:endParaRPr lang="en-GB" altLang="en-US" smtClean="0"/>
          </a:p>
        </p:txBody>
      </p:sp>
    </p:spTree>
    <p:extLst>
      <p:ext uri="{BB962C8B-B14F-4D97-AF65-F5344CB8AC3E}">
        <p14:creationId xmlns:p14="http://schemas.microsoft.com/office/powerpoint/2010/main" val="3094541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Quantum yields for NO production in the photolysis of NO2 at 298K. Calculated QY due to internal energy (dotted line) and calculated dissociation due to collisions</a:t>
            </a:r>
            <a:r>
              <a:rPr lang="en-GB" altLang="en-US" baseline="0" dirty="0" smtClean="0"/>
              <a:t> (dashed line) and the sum of the two calculations (solid line) that is in good agreement with the experimental quantum yield</a:t>
            </a: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50</a:t>
            </a:fld>
            <a:endParaRPr lang="en-GB" altLang="en-US" smtClean="0"/>
          </a:p>
        </p:txBody>
      </p:sp>
    </p:spTree>
    <p:extLst>
      <p:ext uri="{BB962C8B-B14F-4D97-AF65-F5344CB8AC3E}">
        <p14:creationId xmlns:p14="http://schemas.microsoft.com/office/powerpoint/2010/main" val="12373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Photodissociation</a:t>
            </a:r>
            <a:r>
              <a:rPr lang="en-US" altLang="en-US" dirty="0" smtClean="0"/>
              <a:t>, the breaking apart of molecules by solar radiation, plays a fundamental role in the chemistry of the atmosphere. The </a:t>
            </a:r>
            <a:r>
              <a:rPr lang="en-US" altLang="en-US" dirty="0" err="1" smtClean="0"/>
              <a:t>photodissociation</a:t>
            </a:r>
            <a:endParaRPr lang="en-US" altLang="en-US" dirty="0" smtClean="0"/>
          </a:p>
          <a:p>
            <a:r>
              <a:rPr lang="en-US" altLang="en-US" dirty="0" smtClean="0"/>
              <a:t>of trace species such as ozone and formaldehyde contributes to their removal from the atmosphere, but probably the most important role played by these </a:t>
            </a:r>
            <a:r>
              <a:rPr lang="en-US" altLang="en-US" dirty="0" err="1" smtClean="0"/>
              <a:t>photoprocesses</a:t>
            </a:r>
            <a:r>
              <a:rPr lang="en-US" altLang="en-US" dirty="0" smtClean="0"/>
              <a:t> is the generation</a:t>
            </a:r>
            <a:r>
              <a:rPr lang="en-US" altLang="en-US" baseline="0" dirty="0" smtClean="0"/>
              <a:t> </a:t>
            </a:r>
            <a:r>
              <a:rPr lang="en-US" altLang="en-US" dirty="0" smtClean="0"/>
              <a:t>of highly reactive atoms and radicals. </a:t>
            </a:r>
          </a:p>
          <a:p>
            <a:r>
              <a:rPr lang="en-US" altLang="en-US" dirty="0" err="1" smtClean="0"/>
              <a:t>Photodissociation</a:t>
            </a:r>
            <a:r>
              <a:rPr lang="en-US" altLang="en-US" dirty="0" smtClean="0"/>
              <a:t> of trace species and the subsequent reaction of the photoproducts with other molecules is</a:t>
            </a:r>
          </a:p>
          <a:p>
            <a:r>
              <a:rPr lang="en-US" altLang="en-US" dirty="0" smtClean="0"/>
              <a:t>the prime initiator and driver for the bulk of atmospheric chemistry.</a:t>
            </a:r>
          </a:p>
        </p:txBody>
      </p:sp>
      <p:sp>
        <p:nvSpPr>
          <p:cNvPr id="112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875DC5-251D-4366-81E9-7FD3436BAAFE}" type="slidenum">
              <a:rPr lang="en-GB" altLang="en-US" smtClean="0"/>
              <a:pPr/>
              <a:t>5</a:t>
            </a:fld>
            <a:endParaRPr lang="en-GB"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51</a:t>
            </a:fld>
            <a:endParaRPr lang="en-GB"/>
          </a:p>
        </p:txBody>
      </p:sp>
    </p:spTree>
    <p:extLst>
      <p:ext uri="{BB962C8B-B14F-4D97-AF65-F5344CB8AC3E}">
        <p14:creationId xmlns:p14="http://schemas.microsoft.com/office/powerpoint/2010/main" val="3177546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the actinic fluxes, quantum yields, and absorption cross sections have been summarized as in Table</a:t>
            </a:r>
          </a:p>
          <a:p>
            <a:r>
              <a:rPr lang="en-US" sz="1300" dirty="0"/>
              <a:t>the individual products </a:t>
            </a:r>
            <a:r>
              <a:rPr lang="en-US" sz="1300" dirty="0" err="1"/>
              <a:t>q~v</a:t>
            </a:r>
            <a:r>
              <a:rPr lang="en-US" sz="1300" dirty="0"/>
              <a:t>(A)~ for each wavelength interval can be calculated and summed to give k. Note that the individual reaction channels (9a) and (9b) are calculated separately and then added to get the total photolysis rate constant for the photolysis</a:t>
            </a:r>
          </a:p>
          <a:p>
            <a:r>
              <a:rPr lang="en-US" sz="1300" dirty="0"/>
              <a:t>of acetaldehyde. In this case, the photolysis rate constant for reaction (b) is zero because the quantum yield drops off rapidly</a:t>
            </a:r>
          </a:p>
          <a:p>
            <a:r>
              <a:rPr lang="en-US" sz="1300" dirty="0"/>
              <a:t>to zero above 290 nm, and at this large solar zenith</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52</a:t>
            </a:fld>
            <a:endParaRPr lang="en-GB"/>
          </a:p>
        </p:txBody>
      </p:sp>
    </p:spTree>
    <p:extLst>
      <p:ext uri="{BB962C8B-B14F-4D97-AF65-F5344CB8AC3E}">
        <p14:creationId xmlns:p14="http://schemas.microsoft.com/office/powerpoint/2010/main" val="2702897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Figure </a:t>
            </a:r>
            <a:r>
              <a:rPr lang="en-US" sz="1300" dirty="0"/>
              <a:t>3.4 shows an average vertical profile of ozone through the atmosphere compared to an average temperature profile. The main layer of ozone in the atmosphere is situated between 15 and 30 km and reaches a maximum concentration of around 5 × 1012 molecules cm−3 at 22 km, however, the maximum temperature at the top of the stratosphere occurs at around 50 km, well above the main ozone layer.</a:t>
            </a:r>
          </a:p>
          <a:p>
            <a:r>
              <a:rPr lang="en-US" sz="1300" dirty="0"/>
              <a:t>Ozone is formed from the photo-dissociation of molecular oxygen but is itself removed by </a:t>
            </a:r>
            <a:r>
              <a:rPr lang="en-US" sz="1300" i="1" dirty="0" err="1"/>
              <a:t>photodissociation</a:t>
            </a:r>
            <a:r>
              <a:rPr lang="en-US" sz="1300" dirty="0"/>
              <a:t>. Both O2 and O3 absorb ultraviolet (UV) light very strongly and prevent highly energetic radiation penetrating to lower altitudes. </a:t>
            </a:r>
          </a:p>
          <a:p>
            <a:r>
              <a:rPr lang="en-US" sz="1300" dirty="0"/>
              <a:t>The peak in the absorption cross section of O2 occurs in the </a:t>
            </a:r>
            <a:r>
              <a:rPr lang="en-US" sz="1300" dirty="0" err="1"/>
              <a:t>Schmann-Runge</a:t>
            </a:r>
            <a:r>
              <a:rPr lang="en-US" sz="1300" dirty="0"/>
              <a:t> continuum at around 145 nm. For wavelengths less than</a:t>
            </a:r>
          </a:p>
          <a:p>
            <a:r>
              <a:rPr lang="en-US" sz="1300" dirty="0"/>
              <a:t>175 nm O2 is dissociated into two oxygen atoms, one of which is electronically excited. This strong absorption prevents sunlight of wavelengths below 175 nm from penetrating below around 70 km. The oxygen atoms formed as a result of O2 photolysis react with other molecules of O2 to form ozone. Figure 3.7 shows the strong absorption cross sections of ozone occurring between 240 and 300 nm with a maximum value of 1.1 ×10−17 cm2 at 255 nm. As a result, above 60 km ozone is </a:t>
            </a:r>
            <a:r>
              <a:rPr lang="en-US" sz="1300" dirty="0" err="1"/>
              <a:t>photolysed</a:t>
            </a:r>
            <a:r>
              <a:rPr lang="en-US" sz="1300" dirty="0"/>
              <a:t> very efficiently back to O2 and atomic oxygen, reducing its concentration and </a:t>
            </a:r>
            <a:r>
              <a:rPr lang="en-US" sz="1300" dirty="0" err="1"/>
              <a:t>favouring</a:t>
            </a:r>
            <a:r>
              <a:rPr lang="en-US" sz="1300" dirty="0"/>
              <a:t> the existence of atomic oxygen.</a:t>
            </a:r>
          </a:p>
          <a:p>
            <a:r>
              <a:rPr lang="en-US" sz="1300" dirty="0"/>
              <a:t>The Herzberg continuum between 200 and 240 nm is responsible for photolysis of O2 below 60 km because the shorter wavelengths have</a:t>
            </a:r>
          </a:p>
          <a:p>
            <a:r>
              <a:rPr lang="en-US" sz="1300" dirty="0"/>
              <a:t>already been removed (Fig. 3.5), while radiation of these wavelengths penetrates down to around 20 km.</a:t>
            </a:r>
          </a:p>
          <a:p>
            <a:r>
              <a:rPr lang="en-US" sz="1300" dirty="0"/>
              <a:t>Little O3 is produced high up in the atmosphere as the air density is low and there is little O2 to be </a:t>
            </a:r>
            <a:r>
              <a:rPr lang="en-US" sz="1300" dirty="0" err="1"/>
              <a:t>photolysed</a:t>
            </a:r>
            <a:r>
              <a:rPr lang="en-US" sz="1300" dirty="0"/>
              <a:t> or to subsequently react with the atomic oxygen formed by its photolysis. Density increases with descent through the atmosphere, </a:t>
            </a:r>
            <a:r>
              <a:rPr lang="en-US" sz="1300" dirty="0" err="1"/>
              <a:t>favouring</a:t>
            </a:r>
            <a:r>
              <a:rPr lang="en-US" sz="1300" dirty="0"/>
              <a:t> ozone formation via the combination of atomic and molecular oxygen, and the concentration of ozone increases to a maximum at around 20 to 25 km. </a:t>
            </a:r>
          </a:p>
          <a:p>
            <a:r>
              <a:rPr lang="en-US" sz="1300" dirty="0"/>
              <a:t>Lower in the stratosphere the overhead ozone column is now significant and absorbs much of the radiation between 200 and 290 nm, thus limiting photolysis of oxygen and slowing the rate of ozone formation. The concentration of ozone reduces and reaches a minimum by the tropopause where radiation of less than 290 nm is almost completely removed.</a:t>
            </a:r>
          </a:p>
          <a:p>
            <a:r>
              <a:rPr lang="en-US" sz="1300" dirty="0"/>
              <a:t>The absorption of UV radiation by both oxygen and ozone leads to their photolysis and the energy involved in these sunlight-induced reactions produces local warming. The temperature at a particular altitude will then be a combination of the rates of photolysis of the two oxygen species, in particular ozone, and the air density. </a:t>
            </a:r>
          </a:p>
          <a:p>
            <a:r>
              <a:rPr lang="en-US" sz="1300" dirty="0"/>
              <a:t>The rates of photolysis will depend on the local incidence of radiation and thus on the optical density of the atmosphere in the column above at a given wavelength.</a:t>
            </a:r>
          </a:p>
          <a:p>
            <a:r>
              <a:rPr lang="en-US" sz="1300" dirty="0"/>
              <a:t>This in turn will be dependent on the overhead concentration profile of O2 and O3 themselves.</a:t>
            </a:r>
          </a:p>
          <a:p>
            <a:r>
              <a:rPr lang="en-US" sz="1300" dirty="0"/>
              <a:t>As the air density increases any products of photochemical processes that remain energetically excited are deactivated more rapidly via an increased chance of collisions, leading to an</a:t>
            </a:r>
          </a:p>
          <a:p>
            <a:r>
              <a:rPr lang="en-US" sz="1300" dirty="0"/>
              <a:t>increase in temperature. Although the temperature profile is strongly linked to that of ozone, its maximum occurs not at the maximum ozone concentration, but above it and close to the region</a:t>
            </a:r>
          </a:p>
          <a:p>
            <a:r>
              <a:rPr lang="en-US" sz="1300" dirty="0"/>
              <a:t>where the photolytic formation and loss processes of ozone are most rapid.</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53</a:t>
            </a:fld>
            <a:endParaRPr lang="en-GB" altLang="en-US" smtClean="0"/>
          </a:p>
        </p:txBody>
      </p:sp>
    </p:spTree>
    <p:extLst>
      <p:ext uri="{BB962C8B-B14F-4D97-AF65-F5344CB8AC3E}">
        <p14:creationId xmlns:p14="http://schemas.microsoft.com/office/powerpoint/2010/main" val="399142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The </a:t>
            </a:r>
            <a:r>
              <a:rPr lang="en-US" sz="1300" dirty="0"/>
              <a:t>peak in the absorption cross section of O2 occurs in the </a:t>
            </a:r>
            <a:r>
              <a:rPr lang="en-US" sz="1300" dirty="0" err="1"/>
              <a:t>Schmann-Runge</a:t>
            </a:r>
            <a:r>
              <a:rPr lang="en-US" sz="1300" dirty="0"/>
              <a:t> continuum at around 145 nm. For wavelengths less than</a:t>
            </a:r>
          </a:p>
          <a:p>
            <a:r>
              <a:rPr lang="en-US" sz="1300" dirty="0"/>
              <a:t>175 nm O2 is dissociated into two oxygen atoms, one of which is electronically excited. This strong absorption prevents sunlight of wavelengths below 175 nm from penetrating below around 70 km. </a:t>
            </a:r>
            <a:endParaRPr lang="en-US" sz="1300"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54</a:t>
            </a:fld>
            <a:endParaRPr lang="en-GB" altLang="en-US" smtClean="0"/>
          </a:p>
        </p:txBody>
      </p:sp>
    </p:spTree>
    <p:extLst>
      <p:ext uri="{BB962C8B-B14F-4D97-AF65-F5344CB8AC3E}">
        <p14:creationId xmlns:p14="http://schemas.microsoft.com/office/powerpoint/2010/main" val="3773264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Figure </a:t>
            </a:r>
            <a:r>
              <a:rPr lang="en-US" sz="1300" dirty="0"/>
              <a:t>3.4 shows an average vertical profile of ozone through the atmosphere compared to an average temperature profile. The main layer of ozone in the atmosphere is situated between 15 and 30 km and reaches a maximum concentration of around 5 × 1012 molecules cm−3 at 22 km, however, the maximum temperature at the top of the stratosphere occurs at around 50 km, well above the main ozone layer.</a:t>
            </a:r>
          </a:p>
          <a:p>
            <a:r>
              <a:rPr lang="en-US" sz="1300" dirty="0"/>
              <a:t>Ozone is formed from the photo-dissociation of molecular oxygen but is itself removed by </a:t>
            </a:r>
            <a:r>
              <a:rPr lang="en-US" sz="1300" i="1" dirty="0" err="1"/>
              <a:t>photodissociation</a:t>
            </a:r>
            <a:r>
              <a:rPr lang="en-US" sz="1300" dirty="0"/>
              <a:t>. Both O2 and O3 absorb ultraviolet (UV) light very strongly and prevent highly energetic radiation penetrating to lower altitudes. </a:t>
            </a:r>
          </a:p>
          <a:p>
            <a:r>
              <a:rPr lang="en-US" sz="1300" dirty="0"/>
              <a:t>The peak in the absorption cross section of O2 occurs in the </a:t>
            </a:r>
            <a:r>
              <a:rPr lang="en-US" sz="1300" dirty="0" err="1"/>
              <a:t>Schmann-Runge</a:t>
            </a:r>
            <a:r>
              <a:rPr lang="en-US" sz="1300" dirty="0"/>
              <a:t> continuum at around 145 nm. For wavelengths less than</a:t>
            </a:r>
          </a:p>
          <a:p>
            <a:r>
              <a:rPr lang="en-US" sz="1300" dirty="0"/>
              <a:t>175 nm O2 is dissociated into two oxygen atoms, one of which is electronically excited. This strong absorption prevents sunlight of wavelengths below 175 nm from penetrating below around 70 km. The oxygen atoms formed as a result of O2 photolysis react with other molecules of O2 to form ozone. Figure 3.7 shows the strong absorption cross sections of ozone occurring between 240 and 300 nm with a maximum value of 1.1 ×10−17 cm2 at 255 nm. As a result, above 60 km ozone is </a:t>
            </a:r>
            <a:r>
              <a:rPr lang="en-US" sz="1300" dirty="0" err="1"/>
              <a:t>photolysed</a:t>
            </a:r>
            <a:r>
              <a:rPr lang="en-US" sz="1300" dirty="0"/>
              <a:t> very efficiently back to O2 and atomic oxygen, reducing its concentration and </a:t>
            </a:r>
            <a:r>
              <a:rPr lang="en-US" sz="1300" dirty="0" err="1"/>
              <a:t>favouring</a:t>
            </a:r>
            <a:r>
              <a:rPr lang="en-US" sz="1300" dirty="0"/>
              <a:t> the existence of atomic oxygen.</a:t>
            </a:r>
          </a:p>
          <a:p>
            <a:r>
              <a:rPr lang="en-US" sz="1300" dirty="0"/>
              <a:t>The Herzberg continuum between 200 and 240 nm is responsible for photolysis of O2 below 60 km because the shorter wavelengths have</a:t>
            </a:r>
          </a:p>
          <a:p>
            <a:r>
              <a:rPr lang="en-US" sz="1300" dirty="0"/>
              <a:t>already been removed (Fig. 3.5), while radiation of these wavelengths penetrates down to around 20 km.</a:t>
            </a:r>
          </a:p>
          <a:p>
            <a:r>
              <a:rPr lang="en-US" sz="1300" dirty="0"/>
              <a:t>Little O3 is produced high up in the atmosphere as the air density is low and there is little O2 to be </a:t>
            </a:r>
            <a:r>
              <a:rPr lang="en-US" sz="1300" dirty="0" err="1"/>
              <a:t>photolysed</a:t>
            </a:r>
            <a:r>
              <a:rPr lang="en-US" sz="1300" dirty="0"/>
              <a:t> or to subsequently react with the atomic oxygen formed by its photolysis. Density increases with descent through the atmosphere, </a:t>
            </a:r>
            <a:r>
              <a:rPr lang="en-US" sz="1300" dirty="0" err="1"/>
              <a:t>favouring</a:t>
            </a:r>
            <a:r>
              <a:rPr lang="en-US" sz="1300" dirty="0"/>
              <a:t> ozone formation via the combination of atomic and molecular oxygen, and the concentration of ozone increases to a maximum at around 20 to 25 km. </a:t>
            </a:r>
          </a:p>
          <a:p>
            <a:r>
              <a:rPr lang="en-US" sz="1300" dirty="0"/>
              <a:t>Lower in the stratosphere the overhead ozone column is now significant and absorbs much of the radiation between 200 and 290 nm, thus limiting photolysis of oxygen and slowing the rate of ozone formation. The concentration of ozone reduces and reaches a minimum by the tropopause where radiation of less than 290 nm is almost completely removed.</a:t>
            </a:r>
          </a:p>
          <a:p>
            <a:r>
              <a:rPr lang="en-US" sz="1300" dirty="0"/>
              <a:t>The absorption of UV radiation by both oxygen and ozone leads to their photolysis and the energy involved in these sunlight-induced reactions produces local warming. The temperature at a particular altitude will then be a combination of the rates of photolysis of the two oxygen species, in particular ozone, and the air density. </a:t>
            </a:r>
          </a:p>
          <a:p>
            <a:r>
              <a:rPr lang="en-US" sz="1300" dirty="0"/>
              <a:t>The rates of photolysis will depend on the local incidence of radiation and thus on the optical density of the atmosphere in the column above at a given wavelength.</a:t>
            </a:r>
          </a:p>
          <a:p>
            <a:r>
              <a:rPr lang="en-US" sz="1300" dirty="0"/>
              <a:t>This in turn will be dependent on the overhead concentration profile of O2 and O3 themselves.</a:t>
            </a:r>
          </a:p>
          <a:p>
            <a:r>
              <a:rPr lang="en-US" sz="1300" dirty="0"/>
              <a:t>As the air density increases any products of photochemical processes that remain energetically excited are deactivated more rapidly via an increased chance of collisions, leading to an</a:t>
            </a:r>
          </a:p>
          <a:p>
            <a:r>
              <a:rPr lang="en-US" sz="1300" dirty="0"/>
              <a:t>increase in temperature. Although the temperature profile is strongly linked to that of ozone, its maximum occurs not at the maximum ozone concentration, but above it and close to the region</a:t>
            </a:r>
          </a:p>
          <a:p>
            <a:r>
              <a:rPr lang="en-US" sz="1300" dirty="0"/>
              <a:t>where the photolytic formation and loss processes of ozone are most rapid.</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55</a:t>
            </a:fld>
            <a:endParaRPr lang="en-GB" altLang="en-US" smtClean="0"/>
          </a:p>
        </p:txBody>
      </p:sp>
    </p:spTree>
    <p:extLst>
      <p:ext uri="{BB962C8B-B14F-4D97-AF65-F5344CB8AC3E}">
        <p14:creationId xmlns:p14="http://schemas.microsoft.com/office/powerpoint/2010/main" val="2889554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Figure </a:t>
            </a:r>
            <a:r>
              <a:rPr lang="en-US" sz="1300" dirty="0"/>
              <a:t>3.4 shows an average vertical profile of ozone through the atmosphere compared to an average temperature profile. The main layer of ozone in the atmosphere is situated between 15 and 30 km and reaches a maximum concentration of around 5 × 1012 molecules cm−3 at 22 km, however, the maximum temperature at the top of the stratosphere occurs at around 50 km, well above the main ozone layer.</a:t>
            </a:r>
          </a:p>
          <a:p>
            <a:r>
              <a:rPr lang="en-US" sz="1300" dirty="0"/>
              <a:t>Ozone is formed from the photo-dissociation of molecular oxygen but is itself removed by </a:t>
            </a:r>
            <a:r>
              <a:rPr lang="en-US" sz="1300" i="1" dirty="0" err="1"/>
              <a:t>photodissociation</a:t>
            </a:r>
            <a:r>
              <a:rPr lang="en-US" sz="1300" dirty="0"/>
              <a:t>. Both O2 and O3 absorb ultraviolet (UV) light very strongly and prevent highly energetic radiation penetrating to lower altitudes. </a:t>
            </a:r>
          </a:p>
          <a:p>
            <a:r>
              <a:rPr lang="en-US" sz="1300" dirty="0"/>
              <a:t>The peak in the absorption cross section of O2 occurs in the </a:t>
            </a:r>
            <a:r>
              <a:rPr lang="en-US" sz="1300" dirty="0" err="1"/>
              <a:t>Schmann-Runge</a:t>
            </a:r>
            <a:r>
              <a:rPr lang="en-US" sz="1300" dirty="0"/>
              <a:t> continuum at around 145 nm. For wavelengths less than</a:t>
            </a:r>
          </a:p>
          <a:p>
            <a:r>
              <a:rPr lang="en-US" sz="1300" dirty="0"/>
              <a:t>175 nm O2 is dissociated into two oxygen atoms, one of which is electronically excited. This strong absorption prevents sunlight of wavelengths below 175 nm from penetrating below around 70 km. The oxygen atoms formed as a result of O2 photolysis react with other molecules of O2 to form ozone. Figure 3.7 shows the strong absorption cross sections of ozone occurring between 240 and 300 nm with a maximum value of 1.1 ×10−17 cm2 at 255 nm. As a result, above 60 km ozone is </a:t>
            </a:r>
            <a:r>
              <a:rPr lang="en-US" sz="1300" dirty="0" err="1"/>
              <a:t>photolysed</a:t>
            </a:r>
            <a:r>
              <a:rPr lang="en-US" sz="1300" dirty="0"/>
              <a:t> very efficiently back to O2 and atomic oxygen, reducing its concentration and </a:t>
            </a:r>
            <a:r>
              <a:rPr lang="en-US" sz="1300" dirty="0" err="1"/>
              <a:t>favouring</a:t>
            </a:r>
            <a:r>
              <a:rPr lang="en-US" sz="1300" dirty="0"/>
              <a:t> the existence of atomic oxygen.</a:t>
            </a:r>
          </a:p>
          <a:p>
            <a:r>
              <a:rPr lang="en-US" sz="1300" dirty="0"/>
              <a:t>The Herzberg continuum between 200 and 240 nm is responsible for photolysis of O2 below 60 km because the shorter wavelengths have</a:t>
            </a:r>
          </a:p>
          <a:p>
            <a:r>
              <a:rPr lang="en-US" sz="1300" dirty="0"/>
              <a:t>already been removed (Fig. 3.5), while radiation of these wavelengths penetrates down to around 20 km.</a:t>
            </a:r>
          </a:p>
          <a:p>
            <a:r>
              <a:rPr lang="en-US" sz="1300" dirty="0"/>
              <a:t>Little O3 is produced high up in the atmosphere as the air density is low and there is little O2 to be </a:t>
            </a:r>
            <a:r>
              <a:rPr lang="en-US" sz="1300" dirty="0" err="1"/>
              <a:t>photolysed</a:t>
            </a:r>
            <a:r>
              <a:rPr lang="en-US" sz="1300" dirty="0"/>
              <a:t> or to subsequently react with the atomic oxygen formed by its photolysis. Density increases with descent through the atmosphere, </a:t>
            </a:r>
            <a:r>
              <a:rPr lang="en-US" sz="1300" dirty="0" err="1"/>
              <a:t>favouring</a:t>
            </a:r>
            <a:r>
              <a:rPr lang="en-US" sz="1300" dirty="0"/>
              <a:t> ozone formation via the combination of atomic and molecular oxygen, and the concentration of ozone increases to a maximum at around 20 to 25 km. </a:t>
            </a:r>
          </a:p>
          <a:p>
            <a:r>
              <a:rPr lang="en-US" sz="1300" dirty="0"/>
              <a:t>Lower in the stratosphere the overhead ozone column is now significant and absorbs much of the radiation between 200 and 290 nm, thus limiting photolysis of oxygen and slowing the rate of ozone formation. The concentration of ozone reduces and reaches a minimum by the tropopause where radiation of less than 290 nm is almost completely removed.</a:t>
            </a:r>
          </a:p>
          <a:p>
            <a:r>
              <a:rPr lang="en-US" sz="1300" dirty="0"/>
              <a:t>The absorption of UV radiation by both oxygen and ozone leads to their photolysis and the energy involved in these sunlight-induced reactions produces local warming. The temperature at a particular altitude will then be a combination of the rates of photolysis of the two oxygen species, in particular ozone, and the air density. </a:t>
            </a:r>
          </a:p>
          <a:p>
            <a:r>
              <a:rPr lang="en-US" sz="1300" dirty="0"/>
              <a:t>The rates of photolysis will depend on the local incidence of radiation and thus on the optical density of the atmosphere in the column above at a given wavelength.</a:t>
            </a:r>
          </a:p>
          <a:p>
            <a:r>
              <a:rPr lang="en-US" sz="1300" dirty="0"/>
              <a:t>This in turn will be dependent on the overhead concentration profile of O2 and O3 themselves.</a:t>
            </a:r>
          </a:p>
          <a:p>
            <a:r>
              <a:rPr lang="en-US" sz="1300" dirty="0"/>
              <a:t>As the air density increases any products of photochemical processes that remain energetically excited are deactivated more rapidly via an increased chance of collisions, leading to an</a:t>
            </a:r>
          </a:p>
          <a:p>
            <a:r>
              <a:rPr lang="en-US" sz="1300" dirty="0"/>
              <a:t>increase in temperature. Although the temperature profile is strongly linked to that of ozone, its maximum occurs not at the maximum ozone concentration, but above it and close to the region</a:t>
            </a:r>
          </a:p>
          <a:p>
            <a:r>
              <a:rPr lang="en-US" sz="1300" dirty="0"/>
              <a:t>where the photolytic formation and loss processes of ozone are most rapid.</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56</a:t>
            </a:fld>
            <a:endParaRPr lang="en-GB" altLang="en-US" smtClean="0"/>
          </a:p>
        </p:txBody>
      </p:sp>
    </p:spTree>
    <p:extLst>
      <p:ext uri="{BB962C8B-B14F-4D97-AF65-F5344CB8AC3E}">
        <p14:creationId xmlns:p14="http://schemas.microsoft.com/office/powerpoint/2010/main" val="1208834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p>
          <a:p>
            <a:pPr eaLnBrk="1" hangingPunct="1">
              <a:spcBef>
                <a:spcPct val="0"/>
              </a:spcBef>
            </a:pP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BAE93A-31B7-458C-A0CF-C43DE3F3F10A}" type="slidenum">
              <a:rPr lang="en-GB" altLang="en-US" smtClean="0"/>
              <a:pPr/>
              <a:t>57</a:t>
            </a:fld>
            <a:endParaRPr lang="en-GB" altLang="en-US" smtClean="0"/>
          </a:p>
        </p:txBody>
      </p:sp>
    </p:spTree>
    <p:extLst>
      <p:ext uri="{BB962C8B-B14F-4D97-AF65-F5344CB8AC3E}">
        <p14:creationId xmlns:p14="http://schemas.microsoft.com/office/powerpoint/2010/main" val="380679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p>
          <a:p>
            <a:pPr eaLnBrk="1" hangingPunct="1">
              <a:spcBef>
                <a:spcPct val="0"/>
              </a:spcBef>
            </a:pP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BAE93A-31B7-458C-A0CF-C43DE3F3F10A}" type="slidenum">
              <a:rPr lang="en-GB" altLang="en-US" smtClean="0"/>
              <a:pPr/>
              <a:t>58</a:t>
            </a:fld>
            <a:endParaRPr lang="en-GB" altLang="en-US" smtClean="0"/>
          </a:p>
        </p:txBody>
      </p:sp>
    </p:spTree>
    <p:extLst>
      <p:ext uri="{BB962C8B-B14F-4D97-AF65-F5344CB8AC3E}">
        <p14:creationId xmlns:p14="http://schemas.microsoft.com/office/powerpoint/2010/main" val="2582856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p>
          <a:p>
            <a:pPr eaLnBrk="1" hangingPunct="1">
              <a:spcBef>
                <a:spcPct val="0"/>
              </a:spcBef>
            </a:pP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59</a:t>
            </a:fld>
            <a:endParaRPr lang="en-GB"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smtClean="0"/>
              <a:t>Quqntum</a:t>
            </a:r>
            <a:r>
              <a:rPr lang="en-GB" altLang="en-US" dirty="0" smtClean="0"/>
              <a:t> yields for NO production in the photolysis of NO2 at 298K. Calculated QY due to internal energy (dotted line) and calculated dissociation due to collisions</a:t>
            </a:r>
            <a:r>
              <a:rPr lang="en-GB" altLang="en-US" baseline="0" dirty="0" smtClean="0"/>
              <a:t> (dashed line) and the sum of the two calculations (solid line) that is in good agreement with the experimental quantum yield</a:t>
            </a: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60</a:t>
            </a:fld>
            <a:endParaRPr lang="en-GB" altLang="en-US" smtClean="0"/>
          </a:p>
        </p:txBody>
      </p:sp>
    </p:spTree>
    <p:extLst>
      <p:ext uri="{BB962C8B-B14F-4D97-AF65-F5344CB8AC3E}">
        <p14:creationId xmlns:p14="http://schemas.microsoft.com/office/powerpoint/2010/main" val="152315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Thus dissociation typically occurs as the result of electronic transitions</a:t>
            </a:r>
          </a:p>
          <a:p>
            <a:endParaRPr lang="en-US" altLang="en-US" smtClean="0"/>
          </a:p>
          <a:p>
            <a:r>
              <a:rPr lang="en-US" altLang="en-US" smtClean="0"/>
              <a:t>Photon energies can be compared with bond energies of molecules. The energy</a:t>
            </a:r>
          </a:p>
          <a:p>
            <a:r>
              <a:rPr lang="en-US" altLang="en-US" smtClean="0"/>
              <a:t>contained in photons of wavelengths near the red end of the visible spectrum is</a:t>
            </a:r>
          </a:p>
          <a:p>
            <a:r>
              <a:rPr lang="en-US" altLang="en-US" smtClean="0"/>
              <a:t>comparable to the bond energies of rather loosely bound chemical species. For example, in</a:t>
            </a:r>
          </a:p>
          <a:p>
            <a:r>
              <a:rPr lang="en-US" altLang="en-US" smtClean="0"/>
              <a:t>the ozone molecule, the O—O2 bond energy is about 105 kJ mol-1; in NO2, the O—NO</a:t>
            </a:r>
          </a:p>
          <a:p>
            <a:r>
              <a:rPr lang="en-US" altLang="en-US" smtClean="0"/>
              <a:t>bond energy is about 300 kJ mol-1 (which corresponds to a wavelength of about 400 nm).</a:t>
            </a:r>
          </a:p>
          <a:p>
            <a:r>
              <a:rPr lang="en-US" altLang="en-US" smtClean="0"/>
              <a:t>The lowest energy photons that are capable of promoting chemical reaction lie in the</a:t>
            </a:r>
          </a:p>
          <a:p>
            <a:r>
              <a:rPr lang="en-US" altLang="en-US" smtClean="0"/>
              <a:t>visible region of the electromagnetic spectrum. Wavelengths at which chemical change</a:t>
            </a:r>
          </a:p>
          <a:p>
            <a:r>
              <a:rPr lang="en-US" altLang="en-US" smtClean="0"/>
              <a:t>can occur correspond roughly to the energies at which electronic transitions in molecules</a:t>
            </a:r>
          </a:p>
          <a:p>
            <a:r>
              <a:rPr lang="en-US" altLang="en-US" smtClean="0"/>
              <a:t>take place.</a:t>
            </a:r>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BE20CCB-72AA-4096-A666-1077D0BB008E}" type="slidenum">
              <a:rPr lang="en-GB" altLang="en-US" smtClean="0"/>
              <a:pPr/>
              <a:t>6</a:t>
            </a:fld>
            <a:endParaRPr lang="en-GB"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smtClean="0"/>
              <a:t>Quqntum</a:t>
            </a:r>
            <a:r>
              <a:rPr lang="en-GB" altLang="en-US" dirty="0" smtClean="0"/>
              <a:t> yields for NO production in the photolysis of NO2 at 298K. Calculated QY due to internal energy (dotted line) and calculated dissociation due to collisions</a:t>
            </a:r>
            <a:r>
              <a:rPr lang="en-GB" altLang="en-US" baseline="0" dirty="0" smtClean="0"/>
              <a:t> (dashed line) and the sum of the two calculations (solid line) that is in good agreement with the experimental quantum yield</a:t>
            </a:r>
          </a:p>
          <a:p>
            <a:r>
              <a:rPr lang="en-US" sz="1300" dirty="0"/>
              <a:t>Since no solar radiation of wavelength shorter than about 290 nm reaches the troposphere, the absorbing species of interest from the point of view of tropospheric</a:t>
            </a:r>
          </a:p>
          <a:p>
            <a:r>
              <a:rPr lang="en-US" sz="1300" dirty="0"/>
              <a:t>chemistry are those that absorb in the portion of the spectrum above 290 nm. Nitrogen dioxide is an extremely important molecule in the troposphere; it absorbs over the entire visible and ultraviolet range of the solar spectrum in the lower atmosphere</a:t>
            </a: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61</a:t>
            </a:fld>
            <a:endParaRPr lang="en-GB" altLang="en-US" smtClean="0"/>
          </a:p>
        </p:txBody>
      </p:sp>
    </p:spTree>
    <p:extLst>
      <p:ext uri="{BB962C8B-B14F-4D97-AF65-F5344CB8AC3E}">
        <p14:creationId xmlns:p14="http://schemas.microsoft.com/office/powerpoint/2010/main" val="757486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smtClean="0"/>
              <a:t>Quqntum</a:t>
            </a:r>
            <a:r>
              <a:rPr lang="en-GB" altLang="en-US" dirty="0" smtClean="0"/>
              <a:t> yields for NO production in the photolysis of NO2 at 298K. Calculated QY due to internal energy (dotted line) and calculated dissociation due to collisions</a:t>
            </a:r>
            <a:r>
              <a:rPr lang="en-GB" altLang="en-US" baseline="0" dirty="0" smtClean="0"/>
              <a:t> (dashed line) and the sum of the two calculations (solid line) that is in good agreement with the experimental quantum yield</a:t>
            </a:r>
          </a:p>
          <a:p>
            <a:r>
              <a:rPr lang="en-GB" altLang="en-US" baseline="0" dirty="0" smtClean="0"/>
              <a:t>At lambda longer than 397.8 nm there is not enough energy to break the N-O bond. </a:t>
            </a:r>
            <a:r>
              <a:rPr lang="en-US" sz="1300" dirty="0"/>
              <a:t>The point at which dissociation fails to occur is not sharp because the individual</a:t>
            </a:r>
          </a:p>
          <a:p>
            <a:r>
              <a:rPr lang="en-US" sz="1300" dirty="0"/>
              <a:t>molecules of NO2 do not possess a precise amount of ground-state energy prior to absorption. The gradual transition area (370-420 nm) corresponds to a variation in</a:t>
            </a:r>
          </a:p>
          <a:p>
            <a:r>
              <a:rPr lang="en-US" sz="1300" dirty="0"/>
              <a:t>ground-state energy of about 40 kJ mol-1. This transition curve can be shifted slightly to</a:t>
            </a:r>
          </a:p>
          <a:p>
            <a:r>
              <a:rPr lang="en-US" sz="1300" dirty="0"/>
              <a:t>longer wavelengths by increasing the temperature and therefore increasing the </a:t>
            </a:r>
            <a:r>
              <a:rPr lang="en-US" sz="1300" dirty="0" err="1"/>
              <a:t>groundstate</a:t>
            </a:r>
            <a:endParaRPr lang="en-US" sz="1300" dirty="0"/>
          </a:p>
          <a:p>
            <a:r>
              <a:rPr lang="en-US" sz="1300" dirty="0"/>
              <a:t>energy of the system.</a:t>
            </a: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62</a:t>
            </a:fld>
            <a:endParaRPr lang="en-GB" altLang="en-US" smtClean="0"/>
          </a:p>
        </p:txBody>
      </p:sp>
    </p:spTree>
    <p:extLst>
      <p:ext uri="{BB962C8B-B14F-4D97-AF65-F5344CB8AC3E}">
        <p14:creationId xmlns:p14="http://schemas.microsoft.com/office/powerpoint/2010/main" val="2329229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As one descends toward the Earth's surface, the photolysis rate decreases because the overall actinic flux is decreasing due to increasing absorption in the layers above. As one ascends in the atmosphere, the concentration of the gas </a:t>
            </a:r>
            <a:r>
              <a:rPr lang="en-US" sz="1300" i="1" dirty="0" err="1"/>
              <a:t>n</a:t>
            </a:r>
            <a:r>
              <a:rPr lang="en-US" sz="1300" dirty="0" err="1"/>
              <a:t>A</a:t>
            </a:r>
            <a:r>
              <a:rPr lang="en-US" sz="1300" i="1" dirty="0"/>
              <a:t>(z) </a:t>
            </a:r>
            <a:r>
              <a:rPr lang="en-US" sz="1300" dirty="0"/>
              <a:t>simply decreases as the atmosphere's density thins out. These two competing effects combine to produce a maximum in the photolysis rate at a certain altitude. The altitude at which this rate is a maximum is the value of </a:t>
            </a:r>
            <a:r>
              <a:rPr lang="en-US" sz="1300" i="1" dirty="0"/>
              <a:t>z </a:t>
            </a:r>
            <a:r>
              <a:rPr lang="en-US" sz="1300" dirty="0"/>
              <a:t>at which.</a:t>
            </a:r>
          </a:p>
          <a:p>
            <a:r>
              <a:rPr lang="it-IT" sz="1300" b="1" dirty="0"/>
              <a:t>This is not the case for molecules that are photolyzed at wavelenght longer that 290nm because in this region O2 and O3 do not absorb anymore and actinic flux does not change much with altitude</a:t>
            </a:r>
            <a:endParaRPr lang="it-IT" sz="1300" dirty="0"/>
          </a:p>
          <a:p>
            <a:endParaRPr lang="it-IT" sz="1300" dirty="0"/>
          </a:p>
          <a:p>
            <a:r>
              <a:rPr lang="it-IT" sz="1300" dirty="0"/>
              <a:t>See Seinfeld and Pandis chap 4.8</a:t>
            </a:r>
            <a:endParaRPr lang="en-US" sz="1300" dirty="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63</a:t>
            </a:fld>
            <a:endParaRPr lang="en-GB" altLang="en-US" smtClean="0"/>
          </a:p>
        </p:txBody>
      </p:sp>
    </p:spTree>
    <p:extLst>
      <p:ext uri="{BB962C8B-B14F-4D97-AF65-F5344CB8AC3E}">
        <p14:creationId xmlns:p14="http://schemas.microsoft.com/office/powerpoint/2010/main" val="3730556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sz="1300" dirty="0"/>
              <a:t>visible NO2 photolysis occurs with about the same rate throughout the atmosphere because. </a:t>
            </a:r>
          </a:p>
          <a:p>
            <a:pPr defTabSz="966612">
              <a:defRPr/>
            </a:pPr>
            <a:r>
              <a:rPr lang="en-US" sz="1300" dirty="0"/>
              <a:t>The majority of NO2 photolysis occurs for λ &gt; 300 nm. Since in this region of the spectrum there is virtually no absorption by O2 and O3, the actinic flux is essentially independent of altitude (see Figure 4.11), and as a result, kNO2 is nearly independent of altitude. For the same reason, k</a:t>
            </a:r>
            <a:r>
              <a:rPr lang="en-US" sz="1300" b="1" dirty="0"/>
              <a:t>NO</a:t>
            </a:r>
            <a:r>
              <a:rPr lang="en-US" sz="1300" dirty="0"/>
              <a:t>2 does not drop off with increasing solar zenith angle as rapidly as that for molecules that absorb in the region of </a:t>
            </a:r>
            <a:r>
              <a:rPr lang="en-US" sz="1300" i="1" dirty="0"/>
              <a:t>λ &gt; </a:t>
            </a:r>
            <a:r>
              <a:rPr lang="en-US" sz="1300" dirty="0"/>
              <a:t>300 nm.</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64</a:t>
            </a:fld>
            <a:endParaRPr lang="en-GB" altLang="en-US" smtClean="0"/>
          </a:p>
        </p:txBody>
      </p:sp>
    </p:spTree>
    <p:extLst>
      <p:ext uri="{BB962C8B-B14F-4D97-AF65-F5344CB8AC3E}">
        <p14:creationId xmlns:p14="http://schemas.microsoft.com/office/powerpoint/2010/main" val="27551082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C68F52B-DD86-45BE-AB68-A8027D8ADB50}" type="slidenum">
              <a:rPr lang="en-GB" altLang="en-US" smtClean="0"/>
              <a:pPr/>
              <a:t>65</a:t>
            </a:fld>
            <a:endParaRPr lang="en-GB" altLang="en-US" smtClean="0"/>
          </a:p>
        </p:txBody>
      </p:sp>
    </p:spTree>
    <p:extLst>
      <p:ext uri="{BB962C8B-B14F-4D97-AF65-F5344CB8AC3E}">
        <p14:creationId xmlns:p14="http://schemas.microsoft.com/office/powerpoint/2010/main" val="11893665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66</a:t>
            </a:fld>
            <a:endParaRPr lang="en-GB"/>
          </a:p>
        </p:txBody>
      </p:sp>
    </p:spTree>
    <p:extLst>
      <p:ext uri="{BB962C8B-B14F-4D97-AF65-F5344CB8AC3E}">
        <p14:creationId xmlns:p14="http://schemas.microsoft.com/office/powerpoint/2010/main" val="19996999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67</a:t>
            </a:fld>
            <a:endParaRPr lang="en-GB" altLang="en-US" smtClean="0"/>
          </a:p>
        </p:txBody>
      </p:sp>
    </p:spTree>
    <p:extLst>
      <p:ext uri="{BB962C8B-B14F-4D97-AF65-F5344CB8AC3E}">
        <p14:creationId xmlns:p14="http://schemas.microsoft.com/office/powerpoint/2010/main" val="2298034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68</a:t>
            </a:fld>
            <a:endParaRPr lang="en-GB" altLang="en-US" smtClean="0"/>
          </a:p>
        </p:txBody>
      </p:sp>
    </p:spTree>
    <p:extLst>
      <p:ext uri="{BB962C8B-B14F-4D97-AF65-F5344CB8AC3E}">
        <p14:creationId xmlns:p14="http://schemas.microsoft.com/office/powerpoint/2010/main" val="588649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21999" indent="-277692">
              <a:defRPr>
                <a:solidFill>
                  <a:schemeClr val="tx1"/>
                </a:solidFill>
                <a:latin typeface="Arial" panose="020B0604020202020204" pitchFamily="34" charset="0"/>
              </a:defRPr>
            </a:lvl2pPr>
            <a:lvl3pPr marL="1110767" indent="-222153">
              <a:defRPr>
                <a:solidFill>
                  <a:schemeClr val="tx1"/>
                </a:solidFill>
                <a:latin typeface="Arial" panose="020B0604020202020204" pitchFamily="34" charset="0"/>
              </a:defRPr>
            </a:lvl3pPr>
            <a:lvl4pPr marL="1555074" indent="-222153">
              <a:defRPr>
                <a:solidFill>
                  <a:schemeClr val="tx1"/>
                </a:solidFill>
                <a:latin typeface="Arial" panose="020B0604020202020204" pitchFamily="34" charset="0"/>
              </a:defRPr>
            </a:lvl4pPr>
            <a:lvl5pPr marL="1999381" indent="-222153">
              <a:defRPr>
                <a:solidFill>
                  <a:schemeClr val="tx1"/>
                </a:solidFill>
                <a:latin typeface="Arial" panose="020B0604020202020204" pitchFamily="34" charset="0"/>
              </a:defRPr>
            </a:lvl5pPr>
            <a:lvl6pPr marL="2443688" indent="-222153" eaLnBrk="0" fontAlgn="base" hangingPunct="0">
              <a:spcBef>
                <a:spcPct val="0"/>
              </a:spcBef>
              <a:spcAft>
                <a:spcPct val="0"/>
              </a:spcAft>
              <a:defRPr>
                <a:solidFill>
                  <a:schemeClr val="tx1"/>
                </a:solidFill>
                <a:latin typeface="Arial" panose="020B0604020202020204" pitchFamily="34" charset="0"/>
              </a:defRPr>
            </a:lvl6pPr>
            <a:lvl7pPr marL="2887995" indent="-222153" eaLnBrk="0" fontAlgn="base" hangingPunct="0">
              <a:spcBef>
                <a:spcPct val="0"/>
              </a:spcBef>
              <a:spcAft>
                <a:spcPct val="0"/>
              </a:spcAft>
              <a:defRPr>
                <a:solidFill>
                  <a:schemeClr val="tx1"/>
                </a:solidFill>
                <a:latin typeface="Arial" panose="020B0604020202020204" pitchFamily="34" charset="0"/>
              </a:defRPr>
            </a:lvl7pPr>
            <a:lvl8pPr marL="3332302" indent="-222153" eaLnBrk="0" fontAlgn="base" hangingPunct="0">
              <a:spcBef>
                <a:spcPct val="0"/>
              </a:spcBef>
              <a:spcAft>
                <a:spcPct val="0"/>
              </a:spcAft>
              <a:defRPr>
                <a:solidFill>
                  <a:schemeClr val="tx1"/>
                </a:solidFill>
                <a:latin typeface="Arial" panose="020B0604020202020204" pitchFamily="34" charset="0"/>
              </a:defRPr>
            </a:lvl8pPr>
            <a:lvl9pPr marL="3776609" indent="-222153"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69</a:t>
            </a:fld>
            <a:endParaRPr lang="en-GB" altLang="en-US" smtClean="0"/>
          </a:p>
        </p:txBody>
      </p:sp>
    </p:spTree>
    <p:extLst>
      <p:ext uri="{BB962C8B-B14F-4D97-AF65-F5344CB8AC3E}">
        <p14:creationId xmlns:p14="http://schemas.microsoft.com/office/powerpoint/2010/main" val="2035437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70</a:t>
            </a:fld>
            <a:endParaRPr lang="en-GB" altLang="en-US" smtClean="0"/>
          </a:p>
        </p:txBody>
      </p:sp>
    </p:spTree>
    <p:extLst>
      <p:ext uri="{BB962C8B-B14F-4D97-AF65-F5344CB8AC3E}">
        <p14:creationId xmlns:p14="http://schemas.microsoft.com/office/powerpoint/2010/main" val="53773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AA8F03E-13B6-4286-8BAE-BD136F066F7F}" type="slidenum">
              <a:rPr lang="en-GB" altLang="en-US" smtClean="0"/>
              <a:pPr/>
              <a:t>7</a:t>
            </a:fld>
            <a:endParaRPr lang="en-GB"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72</a:t>
            </a:fld>
            <a:endParaRPr lang="en-GB" altLang="en-US" smtClean="0"/>
          </a:p>
        </p:txBody>
      </p:sp>
    </p:spTree>
    <p:extLst>
      <p:ext uri="{BB962C8B-B14F-4D97-AF65-F5344CB8AC3E}">
        <p14:creationId xmlns:p14="http://schemas.microsoft.com/office/powerpoint/2010/main" val="1896752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73</a:t>
            </a:fld>
            <a:endParaRPr lang="en-GB" altLang="en-US" smtClean="0"/>
          </a:p>
        </p:txBody>
      </p:sp>
    </p:spTree>
    <p:extLst>
      <p:ext uri="{BB962C8B-B14F-4D97-AF65-F5344CB8AC3E}">
        <p14:creationId xmlns:p14="http://schemas.microsoft.com/office/powerpoint/2010/main" val="17010123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74</a:t>
            </a:fld>
            <a:endParaRPr lang="en-GB" altLang="en-US" smtClean="0"/>
          </a:p>
        </p:txBody>
      </p:sp>
    </p:spTree>
    <p:extLst>
      <p:ext uri="{BB962C8B-B14F-4D97-AF65-F5344CB8AC3E}">
        <p14:creationId xmlns:p14="http://schemas.microsoft.com/office/powerpoint/2010/main" val="21155242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75</a:t>
            </a:fld>
            <a:endParaRPr lang="en-GB" altLang="en-US" smtClean="0"/>
          </a:p>
        </p:txBody>
      </p:sp>
    </p:spTree>
    <p:extLst>
      <p:ext uri="{BB962C8B-B14F-4D97-AF65-F5344CB8AC3E}">
        <p14:creationId xmlns:p14="http://schemas.microsoft.com/office/powerpoint/2010/main" val="1683843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76</a:t>
            </a:fld>
            <a:endParaRPr lang="en-GB" altLang="en-US" smtClean="0"/>
          </a:p>
        </p:txBody>
      </p:sp>
    </p:spTree>
    <p:extLst>
      <p:ext uri="{BB962C8B-B14F-4D97-AF65-F5344CB8AC3E}">
        <p14:creationId xmlns:p14="http://schemas.microsoft.com/office/powerpoint/2010/main" val="23140493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77</a:t>
            </a:fld>
            <a:endParaRPr lang="en-GB" altLang="en-US" smtClean="0"/>
          </a:p>
        </p:txBody>
      </p:sp>
    </p:spTree>
    <p:extLst>
      <p:ext uri="{BB962C8B-B14F-4D97-AF65-F5344CB8AC3E}">
        <p14:creationId xmlns:p14="http://schemas.microsoft.com/office/powerpoint/2010/main" val="29525037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78</a:t>
            </a:fld>
            <a:endParaRPr lang="en-GB" altLang="en-US" smtClean="0"/>
          </a:p>
        </p:txBody>
      </p:sp>
    </p:spTree>
    <p:extLst>
      <p:ext uri="{BB962C8B-B14F-4D97-AF65-F5344CB8AC3E}">
        <p14:creationId xmlns:p14="http://schemas.microsoft.com/office/powerpoint/2010/main" val="7640030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79</a:t>
            </a:fld>
            <a:endParaRPr lang="en-GB" altLang="en-US" smtClean="0"/>
          </a:p>
        </p:txBody>
      </p:sp>
    </p:spTree>
    <p:extLst>
      <p:ext uri="{BB962C8B-B14F-4D97-AF65-F5344CB8AC3E}">
        <p14:creationId xmlns:p14="http://schemas.microsoft.com/office/powerpoint/2010/main" val="25210874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80</a:t>
            </a:fld>
            <a:endParaRPr lang="en-GB" altLang="en-US" smtClean="0"/>
          </a:p>
        </p:txBody>
      </p:sp>
    </p:spTree>
    <p:extLst>
      <p:ext uri="{BB962C8B-B14F-4D97-AF65-F5344CB8AC3E}">
        <p14:creationId xmlns:p14="http://schemas.microsoft.com/office/powerpoint/2010/main" val="964083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Consider an atmospheric layer of infinitesimal vertical thickness </a:t>
            </a:r>
            <a:r>
              <a:rPr lang="en-US" altLang="en-US" i="1" dirty="0" err="1" smtClean="0"/>
              <a:t>dz</a:t>
            </a:r>
            <a:r>
              <a:rPr lang="en-US" altLang="en-US" i="1" dirty="0" smtClean="0"/>
              <a:t>, </a:t>
            </a:r>
            <a:r>
              <a:rPr lang="en-US" altLang="en-US" dirty="0" smtClean="0"/>
              <a:t>illuminated from above. The quantity of light incident on the top surface of the layer depends on the direction of incidence of the light, as defined by the spherical coordinates θ, </a:t>
            </a:r>
            <a:r>
              <a:rPr lang="en-US" altLang="en-US" i="1" dirty="0" smtClean="0"/>
              <a:t>phi. </a:t>
            </a:r>
            <a:r>
              <a:rPr lang="en-US" altLang="en-US" dirty="0" smtClean="0"/>
              <a:t>This dependence is specified by the spectral radiance </a:t>
            </a:r>
            <a:r>
              <a:rPr lang="en-US" altLang="en-US" i="1" dirty="0" smtClean="0"/>
              <a:t>L( λ, </a:t>
            </a:r>
            <a:r>
              <a:rPr lang="en-US" altLang="en-US" dirty="0" smtClean="0"/>
              <a:t>θ, phi), expressed in units of photons </a:t>
            </a:r>
            <a:r>
              <a:rPr lang="pt-BR" altLang="en-US" dirty="0" smtClean="0"/>
              <a:t>s- 1cm- 2 nm-1 sr-1.</a:t>
            </a:r>
          </a:p>
          <a:p>
            <a:endParaRPr lang="pt-BR" altLang="en-US" dirty="0" smtClean="0"/>
          </a:p>
          <a:p>
            <a:r>
              <a:rPr lang="en-US" altLang="en-US" dirty="0" smtClean="0"/>
              <a:t>The number of photons entering the layer (through </a:t>
            </a:r>
            <a:r>
              <a:rPr lang="en-US" altLang="en-US" i="1" dirty="0" smtClean="0"/>
              <a:t>ds, </a:t>
            </a:r>
            <a:r>
              <a:rPr lang="en-US" altLang="en-US" dirty="0" smtClean="0"/>
              <a:t>in time </a:t>
            </a:r>
            <a:r>
              <a:rPr lang="en-US" altLang="en-US" i="1" dirty="0" err="1" smtClean="0"/>
              <a:t>dt</a:t>
            </a:r>
            <a:r>
              <a:rPr lang="en-US" altLang="en-US" i="1" dirty="0" smtClean="0"/>
              <a:t>, </a:t>
            </a:r>
            <a:r>
              <a:rPr lang="en-US" altLang="en-US" dirty="0" smtClean="0"/>
              <a:t>from solid angle </a:t>
            </a:r>
            <a:r>
              <a:rPr lang="en-US" altLang="en-US" i="1" dirty="0" err="1" smtClean="0"/>
              <a:t>dω</a:t>
            </a:r>
            <a:r>
              <a:rPr lang="en-US" altLang="en-US" i="1" dirty="0" smtClean="0"/>
              <a:t>) </a:t>
            </a:r>
            <a:r>
              <a:rPr lang="en-US" altLang="en-US" dirty="0" smtClean="0"/>
              <a:t>is:</a:t>
            </a:r>
          </a:p>
          <a:p>
            <a:r>
              <a:rPr lang="en-US" altLang="en-US" dirty="0" smtClean="0"/>
              <a:t>For an infinitesimally thin layer, the Beer-Lambert law can be used to compute the number of photons absorbed in time </a:t>
            </a:r>
            <a:r>
              <a:rPr lang="en-US" altLang="en-US" i="1" dirty="0" err="1" smtClean="0"/>
              <a:t>dt</a:t>
            </a:r>
            <a:r>
              <a:rPr lang="en-US" altLang="en-US" i="1" dirty="0" smtClean="0"/>
              <a:t> </a:t>
            </a:r>
            <a:r>
              <a:rPr lang="en-US" altLang="en-US" dirty="0" smtClean="0"/>
              <a:t>in wavelength</a:t>
            </a:r>
          </a:p>
          <a:p>
            <a:r>
              <a:rPr lang="en-US" altLang="en-US" dirty="0" smtClean="0"/>
              <a:t>range </a:t>
            </a:r>
            <a:r>
              <a:rPr lang="en-US" altLang="en-US" i="1" dirty="0" smtClean="0"/>
              <a:t>d</a:t>
            </a:r>
            <a:r>
              <a:rPr lang="el-GR" altLang="en-US" i="1" dirty="0" smtClean="0"/>
              <a:t>λ </a:t>
            </a:r>
            <a:r>
              <a:rPr lang="en-US" altLang="en-US" dirty="0" smtClean="0"/>
              <a:t>as:</a:t>
            </a:r>
          </a:p>
          <a:p>
            <a:r>
              <a:rPr lang="en-US" altLang="en-US" dirty="0" smtClean="0"/>
              <a:t>where sigma is absorption cross section (cm2molec-1), [A] is concentration of A molecules (in molecules cm-3) m(</a:t>
            </a:r>
            <a:r>
              <a:rPr lang="el-GR" altLang="en-US" dirty="0" smtClean="0"/>
              <a:t>θ)</a:t>
            </a:r>
            <a:r>
              <a:rPr lang="en-US" altLang="en-US" dirty="0" smtClean="0"/>
              <a:t> is the </a:t>
            </a:r>
            <a:r>
              <a:rPr lang="en-US" altLang="en-US" dirty="0" err="1" smtClean="0"/>
              <a:t>pathlength</a:t>
            </a:r>
            <a:r>
              <a:rPr lang="en-US" altLang="en-US" dirty="0" smtClean="0"/>
              <a:t> </a:t>
            </a:r>
          </a:p>
          <a:p>
            <a:r>
              <a:rPr lang="en-US" altLang="en-US" dirty="0" smtClean="0"/>
              <a:t>m(θ) = </a:t>
            </a:r>
            <a:r>
              <a:rPr lang="en-US" altLang="en-US" i="1" dirty="0" err="1" smtClean="0"/>
              <a:t>dz</a:t>
            </a:r>
            <a:r>
              <a:rPr lang="en-US" altLang="en-US" i="1" dirty="0" smtClean="0"/>
              <a:t>/cos </a:t>
            </a:r>
            <a:r>
              <a:rPr lang="en-US" altLang="en-US" dirty="0" smtClean="0"/>
              <a:t>θ</a:t>
            </a:r>
          </a:p>
          <a:p>
            <a:endParaRPr lang="en-US" altLang="en-US" dirty="0" smtClean="0"/>
          </a:p>
          <a:p>
            <a:r>
              <a:rPr lang="en-US" altLang="en-US" dirty="0" smtClean="0"/>
              <a:t>For each photon absorbed, the probability that the molecule will dissociate is the </a:t>
            </a:r>
            <a:r>
              <a:rPr lang="en-US" altLang="en-US" i="1" dirty="0" smtClean="0"/>
              <a:t>quantum yield.) </a:t>
            </a:r>
            <a:r>
              <a:rPr lang="en-US" altLang="en-US" dirty="0" smtClean="0"/>
              <a:t>Thus the number of molecules dissociated in time </a:t>
            </a:r>
            <a:r>
              <a:rPr lang="en-US" altLang="en-US" i="1" dirty="0" err="1" smtClean="0"/>
              <a:t>dt</a:t>
            </a:r>
            <a:r>
              <a:rPr lang="en-US" altLang="en-US" i="1" dirty="0" smtClean="0"/>
              <a:t> </a:t>
            </a:r>
            <a:r>
              <a:rPr lang="en-US" altLang="en-US" dirty="0" smtClean="0"/>
              <a:t>in wavelength range </a:t>
            </a:r>
            <a:r>
              <a:rPr lang="en-US" altLang="en-US" i="1" dirty="0" smtClean="0"/>
              <a:t>d</a:t>
            </a:r>
            <a:r>
              <a:rPr lang="el-GR" altLang="en-US" dirty="0" smtClean="0"/>
              <a:t>λ </a:t>
            </a:r>
            <a:r>
              <a:rPr lang="en-US" altLang="en-US" dirty="0" smtClean="0"/>
              <a:t>is</a:t>
            </a:r>
            <a:endParaRPr lang="en-GB" altLang="en-US" dirty="0" smtClean="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BB88AD4-0E11-4E6B-847F-4242AD01E6F3}" type="slidenum">
              <a:rPr lang="en-GB" altLang="en-US" smtClean="0"/>
              <a:pPr/>
              <a:t>81</a:t>
            </a:fld>
            <a:endParaRPr lang="en-GB" altLang="en-US" smtClean="0"/>
          </a:p>
        </p:txBody>
      </p:sp>
    </p:spTree>
    <p:extLst>
      <p:ext uri="{BB962C8B-B14F-4D97-AF65-F5344CB8AC3E}">
        <p14:creationId xmlns:p14="http://schemas.microsoft.com/office/powerpoint/2010/main" val="90791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Preso da https://www.yumpu.com/en/document/view/37707507/photochemistry-in-the-atmosphere</a:t>
            </a:r>
          </a:p>
          <a:p>
            <a:r>
              <a:rPr lang="it-IT" altLang="en-US" dirty="0" smtClean="0"/>
              <a:t>Dove si TROVANO ALTRE COSE INTERESSANTI DA VEDERE</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531B7CD-850B-41BE-B5FA-65B1BD50AD89}" type="slidenum">
              <a:rPr lang="en-GB" altLang="en-US" smtClean="0"/>
              <a:pPr/>
              <a:t>8</a:t>
            </a:fld>
            <a:endParaRPr lang="en-GB"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total number of dissociations </a:t>
            </a:r>
            <a:r>
              <a:rPr lang="en-US" altLang="en-US" i="1" smtClean="0"/>
              <a:t>dNA </a:t>
            </a:r>
            <a:r>
              <a:rPr lang="en-US" altLang="en-US" smtClean="0"/>
              <a:t>occurring in the volume in a time interval </a:t>
            </a:r>
            <a:r>
              <a:rPr lang="en-US" altLang="en-US" i="1" smtClean="0"/>
              <a:t>dt </a:t>
            </a:r>
            <a:r>
              <a:rPr lang="en-US" altLang="en-US" smtClean="0"/>
              <a:t>is obtained by integrating over all solid angles, over the upper surface of the layer, and over all wavelengths:</a:t>
            </a:r>
          </a:p>
          <a:p>
            <a:r>
              <a:rPr lang="en-US" altLang="en-US" smtClean="0"/>
              <a:t>The first factor on the right-hand side (RHS) is just the total volume of the layer, which can be brought to the left-hand side (LHS) along with </a:t>
            </a:r>
            <a:r>
              <a:rPr lang="en-US" altLang="en-US" i="1" smtClean="0"/>
              <a:t>dt </a:t>
            </a:r>
            <a:r>
              <a:rPr lang="en-US" altLang="en-US" smtClean="0"/>
              <a:t>to produce</a:t>
            </a:r>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671BDAE-EB67-4016-96CA-A80DD4B18F72}" type="slidenum">
              <a:rPr lang="en-GB" altLang="en-US" smtClean="0"/>
              <a:pPr/>
              <a:t>82</a:t>
            </a:fld>
            <a:endParaRPr lang="en-GB" altLang="en-US" smtClean="0"/>
          </a:p>
        </p:txBody>
      </p:sp>
    </p:spTree>
    <p:extLst>
      <p:ext uri="{BB962C8B-B14F-4D97-AF65-F5344CB8AC3E}">
        <p14:creationId xmlns:p14="http://schemas.microsoft.com/office/powerpoint/2010/main" val="910414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863F47D-DBAF-4BAB-B1F0-9618A55B79F6}" type="slidenum">
              <a:rPr lang="en-GB" altLang="en-US" smtClean="0"/>
              <a:pPr/>
              <a:t>87</a:t>
            </a:fld>
            <a:endParaRPr lang="en-GB" altLang="en-US" smtClean="0"/>
          </a:p>
        </p:txBody>
      </p:sp>
    </p:spTree>
    <p:extLst>
      <p:ext uri="{BB962C8B-B14F-4D97-AF65-F5344CB8AC3E}">
        <p14:creationId xmlns:p14="http://schemas.microsoft.com/office/powerpoint/2010/main" val="35745726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From </a:t>
            </a:r>
            <a:r>
              <a:rPr lang="en-US" altLang="en-US" dirty="0" err="1" smtClean="0"/>
              <a:t>Seinfled</a:t>
            </a:r>
            <a:r>
              <a:rPr lang="en-US" altLang="en-US" dirty="0" smtClean="0"/>
              <a:t> and </a:t>
            </a:r>
            <a:r>
              <a:rPr lang="en-US" altLang="en-US" dirty="0" err="1" smtClean="0"/>
              <a:t>Pandis</a:t>
            </a:r>
            <a:r>
              <a:rPr lang="en-US" altLang="en-US" dirty="0" smtClean="0"/>
              <a:t> p. 107</a:t>
            </a:r>
          </a:p>
          <a:p>
            <a:r>
              <a:rPr lang="en-US" altLang="en-US" dirty="0" smtClean="0"/>
              <a:t>The essential energy flux in atmospheric chemistry is the flux of solar radiation. The </a:t>
            </a:r>
            <a:r>
              <a:rPr lang="en-US" altLang="en-US" i="1" dirty="0" smtClean="0"/>
              <a:t>radiant flux density F </a:t>
            </a:r>
            <a:r>
              <a:rPr lang="en-US" altLang="en-US" dirty="0" smtClean="0"/>
              <a:t>is the radiant energy flux across any surface element, without</a:t>
            </a:r>
          </a:p>
          <a:p>
            <a:r>
              <a:rPr lang="en-US" altLang="en-US" dirty="0" smtClean="0"/>
              <a:t>consideration of the direction; </a:t>
            </a:r>
            <a:r>
              <a:rPr lang="en-US" altLang="en-US" i="1" dirty="0" smtClean="0"/>
              <a:t>F </a:t>
            </a:r>
            <a:r>
              <a:rPr lang="en-US" altLang="en-US" dirty="0" smtClean="0"/>
              <a:t>is measured in watts per square meter (W m- 2). The radiant flux density is called the </a:t>
            </a:r>
            <a:r>
              <a:rPr lang="en-US" altLang="en-US" i="1" dirty="0" smtClean="0"/>
              <a:t>irradiance E </a:t>
            </a:r>
            <a:r>
              <a:rPr lang="en-US" altLang="en-US" dirty="0" smtClean="0"/>
              <a:t>when the radiation is received on a</a:t>
            </a:r>
          </a:p>
          <a:p>
            <a:r>
              <a:rPr lang="en-US" altLang="en-US" dirty="0" smtClean="0"/>
              <a:t>surface. Thus </a:t>
            </a:r>
            <a:r>
              <a:rPr lang="en-US" altLang="en-US" i="1" dirty="0" smtClean="0"/>
              <a:t>F </a:t>
            </a:r>
            <a:r>
              <a:rPr lang="en-US" altLang="en-US" dirty="0" smtClean="0"/>
              <a:t>and </a:t>
            </a:r>
            <a:r>
              <a:rPr lang="en-US" altLang="en-US" i="1" dirty="0" smtClean="0"/>
              <a:t>E </a:t>
            </a:r>
            <a:r>
              <a:rPr lang="en-US" altLang="en-US" dirty="0" smtClean="0"/>
              <a:t>are often used interchangeably. We will use </a:t>
            </a:r>
            <a:r>
              <a:rPr lang="en-US" altLang="en-US" i="1" dirty="0" smtClean="0"/>
              <a:t>F </a:t>
            </a:r>
            <a:r>
              <a:rPr lang="en-US" altLang="en-US" dirty="0" smtClean="0"/>
              <a:t>in general and </a:t>
            </a:r>
            <a:r>
              <a:rPr lang="en-US" altLang="en-US" i="1" dirty="0" smtClean="0"/>
              <a:t>E </a:t>
            </a:r>
            <a:r>
              <a:rPr lang="en-US" altLang="en-US" dirty="0" smtClean="0"/>
              <a:t>when we are referring specifically to the radiant flux density on a surface. The </a:t>
            </a:r>
            <a:r>
              <a:rPr lang="en-US" altLang="en-US" i="1" dirty="0" smtClean="0"/>
              <a:t>radiance</a:t>
            </a:r>
          </a:p>
          <a:p>
            <a:r>
              <a:rPr lang="en-US" altLang="en-US" i="1" dirty="0" smtClean="0"/>
              <a:t>L </a:t>
            </a:r>
            <a:r>
              <a:rPr lang="en-US" altLang="en-US" dirty="0" smtClean="0"/>
              <a:t>is the radiant flux as a function of the solid angle </a:t>
            </a:r>
            <a:r>
              <a:rPr lang="en-US" altLang="en-US" i="1" dirty="0" err="1" smtClean="0"/>
              <a:t>dω</a:t>
            </a:r>
            <a:r>
              <a:rPr lang="en-US" altLang="en-US" i="1" dirty="0" smtClean="0"/>
              <a:t> </a:t>
            </a:r>
            <a:r>
              <a:rPr lang="en-US" altLang="en-US" dirty="0" smtClean="0"/>
              <a:t>crossing a surface perpendicular to the axis of the radiation beam; </a:t>
            </a:r>
            <a:r>
              <a:rPr lang="en-US" altLang="en-US" i="1" dirty="0" smtClean="0"/>
              <a:t>L </a:t>
            </a:r>
            <a:r>
              <a:rPr lang="en-US" altLang="en-US" dirty="0" smtClean="0"/>
              <a:t>is measured in watts per square meter per </a:t>
            </a:r>
            <a:r>
              <a:rPr lang="en-US" altLang="en-US" dirty="0" err="1" smtClean="0"/>
              <a:t>steradian</a:t>
            </a:r>
            <a:r>
              <a:rPr lang="en-US" altLang="en-US" dirty="0" smtClean="0"/>
              <a:t> (Wm- 2 sr-1). The radiance as a function of direction gives a complete description of the radiative field.</a:t>
            </a:r>
          </a:p>
          <a:p>
            <a:r>
              <a:rPr lang="en-US" altLang="en-US" dirty="0" smtClean="0"/>
              <a:t>Consider a beam of radiation of radiance </a:t>
            </a:r>
            <a:r>
              <a:rPr lang="en-US" altLang="en-US" i="1" dirty="0" smtClean="0"/>
              <a:t>L </a:t>
            </a:r>
            <a:r>
              <a:rPr lang="en-US" altLang="en-US" dirty="0" smtClean="0"/>
              <a:t>crossing a surface </a:t>
            </a:r>
            <a:r>
              <a:rPr lang="en-US" altLang="en-US" i="1" dirty="0" err="1" smtClean="0"/>
              <a:t>dS</a:t>
            </a:r>
            <a:r>
              <a:rPr lang="en-US" altLang="en-US" i="1" dirty="0" smtClean="0"/>
              <a:t> </a:t>
            </a:r>
            <a:r>
              <a:rPr lang="en-US" altLang="en-US" dirty="0" smtClean="0"/>
              <a:t>with the beam axis</a:t>
            </a:r>
          </a:p>
          <a:p>
            <a:r>
              <a:rPr lang="en-US" altLang="en-US" dirty="0" smtClean="0"/>
              <a:t>making an angle theta to the normal to </a:t>
            </a:r>
            <a:r>
              <a:rPr lang="en-US" altLang="en-US" i="1" dirty="0" err="1" smtClean="0"/>
              <a:t>dS</a:t>
            </a:r>
            <a:r>
              <a:rPr lang="en-US" altLang="en-US" i="1" dirty="0" smtClean="0"/>
              <a:t> </a:t>
            </a:r>
            <a:r>
              <a:rPr lang="en-US" altLang="en-US" dirty="0" smtClean="0"/>
              <a:t>(Figure 4.6). </a:t>
            </a:r>
            <a:r>
              <a:rPr lang="en-US" altLang="en-US" i="1" dirty="0" err="1" smtClean="0"/>
              <a:t>dS</a:t>
            </a:r>
            <a:r>
              <a:rPr lang="en-US" altLang="en-US" i="1" dirty="0" smtClean="0"/>
              <a:t> </a:t>
            </a:r>
            <a:r>
              <a:rPr lang="en-US" altLang="en-US" dirty="0" smtClean="0"/>
              <a:t>projects as </a:t>
            </a:r>
            <a:r>
              <a:rPr lang="en-US" altLang="en-US" i="1" dirty="0" err="1" smtClean="0"/>
              <a:t>dS</a:t>
            </a:r>
            <a:r>
              <a:rPr lang="en-US" altLang="en-US" i="1" dirty="0" smtClean="0"/>
              <a:t> </a:t>
            </a:r>
            <a:r>
              <a:rPr lang="en-US" altLang="en-US" dirty="0" smtClean="0"/>
              <a:t>cos 8 perpendicular to the beam axis of the radiation, and the radiant flux density </a:t>
            </a:r>
            <a:r>
              <a:rPr lang="en-US" altLang="en-US" i="1" dirty="0" err="1" smtClean="0"/>
              <a:t>dF</a:t>
            </a:r>
            <a:r>
              <a:rPr lang="en-US" altLang="en-US" i="1" dirty="0" smtClean="0"/>
              <a:t> </a:t>
            </a:r>
            <a:r>
              <a:rPr lang="en-US" altLang="en-US" dirty="0" smtClean="0"/>
              <a:t>on </a:t>
            </a:r>
            <a:r>
              <a:rPr lang="en-US" altLang="en-US" i="1" dirty="0" err="1" smtClean="0"/>
              <a:t>dS</a:t>
            </a:r>
            <a:r>
              <a:rPr lang="en-US" altLang="en-US" i="1" dirty="0" smtClean="0"/>
              <a:t> </a:t>
            </a:r>
            <a:r>
              <a:rPr lang="en-US" altLang="en-US" dirty="0" smtClean="0"/>
              <a:t>is</a:t>
            </a:r>
          </a:p>
          <a:p>
            <a:endParaRPr lang="en-US" altLang="en-US" dirty="0" smtClean="0"/>
          </a:p>
          <a:p>
            <a:r>
              <a:rPr lang="en-US" altLang="en-US" dirty="0" smtClean="0"/>
              <a:t>When the radiance </a:t>
            </a:r>
            <a:r>
              <a:rPr lang="en-US" altLang="en-US" i="1" dirty="0" smtClean="0"/>
              <a:t>L </a:t>
            </a:r>
            <a:r>
              <a:rPr lang="en-US" altLang="en-US" dirty="0" smtClean="0"/>
              <a:t>is independent of direction, the radiative field is called </a:t>
            </a:r>
            <a:r>
              <a:rPr lang="en-US" altLang="en-US" i="1" dirty="0" smtClean="0"/>
              <a:t>isotropic. </a:t>
            </a:r>
            <a:r>
              <a:rPr lang="en-US" altLang="en-US" dirty="0" smtClean="0"/>
              <a:t>In this case, (4.13) can be integrated over the half-space, Ω = 2π, and the relation between the irradiance and the radiance is </a:t>
            </a:r>
            <a:r>
              <a:rPr lang="en-US" altLang="en-US" i="1" dirty="0" smtClean="0"/>
              <a:t>E = πL. </a:t>
            </a:r>
            <a:r>
              <a:rPr lang="en-US" altLang="en-US" dirty="0" smtClean="0"/>
              <a:t>The irradiance on a horizontal surface is obtained from the incoming radiance by</a:t>
            </a:r>
          </a:p>
          <a:p>
            <a:r>
              <a:rPr lang="en-US" altLang="en-US" dirty="0" smtClean="0"/>
              <a:t>integrating the radiance over the spherical coordinates θ and phi.</a:t>
            </a:r>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830217" indent="-319314">
              <a:defRPr>
                <a:solidFill>
                  <a:schemeClr val="tx1"/>
                </a:solidFill>
                <a:latin typeface="Arial" panose="020B0604020202020204" pitchFamily="34" charset="0"/>
              </a:defRPr>
            </a:lvl2pPr>
            <a:lvl3pPr marL="1277257" indent="-255451">
              <a:defRPr>
                <a:solidFill>
                  <a:schemeClr val="tx1"/>
                </a:solidFill>
                <a:latin typeface="Arial" panose="020B0604020202020204" pitchFamily="34" charset="0"/>
              </a:defRPr>
            </a:lvl3pPr>
            <a:lvl4pPr marL="1788160" indent="-255451">
              <a:defRPr>
                <a:solidFill>
                  <a:schemeClr val="tx1"/>
                </a:solidFill>
                <a:latin typeface="Arial" panose="020B0604020202020204" pitchFamily="34" charset="0"/>
              </a:defRPr>
            </a:lvl4pPr>
            <a:lvl5pPr marL="2299064" indent="-255451">
              <a:defRPr>
                <a:solidFill>
                  <a:schemeClr val="tx1"/>
                </a:solidFill>
                <a:latin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defRPr>
            </a:lvl9pPr>
          </a:lstStyle>
          <a:p>
            <a:fld id="{B26DF1A2-CDD1-41E7-84AC-7B9671DEADBD}" type="slidenum">
              <a:rPr lang="en-GB" altLang="en-US" smtClean="0"/>
              <a:pPr/>
              <a:t>88</a:t>
            </a:fld>
            <a:endParaRPr lang="en-GB" altLang="en-US" smtClean="0"/>
          </a:p>
        </p:txBody>
      </p:sp>
    </p:spTree>
    <p:extLst>
      <p:ext uri="{BB962C8B-B14F-4D97-AF65-F5344CB8AC3E}">
        <p14:creationId xmlns:p14="http://schemas.microsoft.com/office/powerpoint/2010/main" val="390577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B9336C2-7251-487C-B93A-D314D192060F}" type="slidenum">
              <a:rPr lang="en-GB" altLang="en-US" smtClean="0"/>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4.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wmf"/></Relationships>
</file>

<file path=ppt/slides/_rels/slide2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5.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10.bin"/><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6.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3.wmf"/><Relationship Id="rId4" Type="http://schemas.openxmlformats.org/officeDocument/2006/relationships/oleObject" Target="../embeddings/oleObject12.bin"/><Relationship Id="rId9"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28.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38.wmf"/><Relationship Id="rId4" Type="http://schemas.openxmlformats.org/officeDocument/2006/relationships/oleObject" Target="../embeddings/oleObject15.bin"/><Relationship Id="rId9" Type="http://schemas.openxmlformats.org/officeDocument/2006/relationships/image" Target="../media/image4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1.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41.wmf"/><Relationship Id="rId4" Type="http://schemas.openxmlformats.org/officeDocument/2006/relationships/oleObject" Target="../embeddings/oleObject18.bin"/><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44.w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36.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23.bin"/><Relationship Id="rId10" Type="http://schemas.openxmlformats.org/officeDocument/2006/relationships/image" Target="../media/image52.wmf"/><Relationship Id="rId4" Type="http://schemas.openxmlformats.org/officeDocument/2006/relationships/image" Target="../media/image49.emf"/><Relationship Id="rId9" Type="http://schemas.openxmlformats.org/officeDocument/2006/relationships/oleObject" Target="../embeddings/oleObject25.bin"/></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38.xml"/><Relationship Id="rId7" Type="http://schemas.openxmlformats.org/officeDocument/2006/relationships/image" Target="../media/image56.wmf"/><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oleObject" Target="../embeddings/oleObject29.bin"/><Relationship Id="rId5" Type="http://schemas.openxmlformats.org/officeDocument/2006/relationships/image" Target="../media/image55.wmf"/><Relationship Id="rId10" Type="http://schemas.openxmlformats.org/officeDocument/2006/relationships/image" Target="../media/image59.jpeg"/><Relationship Id="rId4" Type="http://schemas.openxmlformats.org/officeDocument/2006/relationships/oleObject" Target="../embeddings/oleObject26.bin"/><Relationship Id="rId9"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4.wmf"/><Relationship Id="rId3" Type="http://schemas.openxmlformats.org/officeDocument/2006/relationships/notesSlide" Target="../notesSlides/notesSlide39.xml"/><Relationship Id="rId7" Type="http://schemas.openxmlformats.org/officeDocument/2006/relationships/image" Target="../media/image61.wmf"/><Relationship Id="rId12"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62.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69.wmf"/><Relationship Id="rId3" Type="http://schemas.openxmlformats.org/officeDocument/2006/relationships/notesSlide" Target="../notesSlides/notesSlide40.xml"/><Relationship Id="rId7" Type="http://schemas.openxmlformats.org/officeDocument/2006/relationships/image" Target="../media/image66.wmf"/><Relationship Id="rId12" Type="http://schemas.openxmlformats.org/officeDocument/2006/relationships/oleObject" Target="../embeddings/oleObject39.bin"/><Relationship Id="rId17" Type="http://schemas.openxmlformats.org/officeDocument/2006/relationships/image" Target="../media/image71.wmf"/><Relationship Id="rId2" Type="http://schemas.openxmlformats.org/officeDocument/2006/relationships/slideLayout" Target="../slideLayouts/slideLayout7.xml"/><Relationship Id="rId16" Type="http://schemas.openxmlformats.org/officeDocument/2006/relationships/oleObject" Target="../embeddings/oleObject41.bin"/><Relationship Id="rId1" Type="http://schemas.openxmlformats.org/officeDocument/2006/relationships/vmlDrawing" Target="../drawings/vmlDrawing15.vml"/><Relationship Id="rId6" Type="http://schemas.openxmlformats.org/officeDocument/2006/relationships/oleObject" Target="../embeddings/oleObject36.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67.wmf"/><Relationship Id="rId1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notesSlide" Target="../notesSlides/notesSlide41.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image" Target="../media/image72.wmf"/><Relationship Id="rId10" Type="http://schemas.openxmlformats.org/officeDocument/2006/relationships/image" Target="../media/image74.wmf"/><Relationship Id="rId4" Type="http://schemas.openxmlformats.org/officeDocument/2006/relationships/oleObject" Target="../embeddings/oleObject42.bin"/><Relationship Id="rId9"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42.xml"/><Relationship Id="rId7" Type="http://schemas.openxmlformats.org/officeDocument/2006/relationships/image" Target="../media/image77.wmf"/><Relationship Id="rId12" Type="http://schemas.openxmlformats.org/officeDocument/2006/relationships/image" Target="../media/image79.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6.bin"/><Relationship Id="rId11" Type="http://schemas.openxmlformats.org/officeDocument/2006/relationships/oleObject" Target="../embeddings/oleObject48.bin"/><Relationship Id="rId5" Type="http://schemas.openxmlformats.org/officeDocument/2006/relationships/image" Target="../media/image76.wmf"/><Relationship Id="rId10" Type="http://schemas.openxmlformats.org/officeDocument/2006/relationships/image" Target="../media/image80.emf"/><Relationship Id="rId4" Type="http://schemas.openxmlformats.org/officeDocument/2006/relationships/oleObject" Target="../embeddings/oleObject45.bin"/><Relationship Id="rId9" Type="http://schemas.openxmlformats.org/officeDocument/2006/relationships/image" Target="../media/image78.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43.xml"/><Relationship Id="rId7" Type="http://schemas.openxmlformats.org/officeDocument/2006/relationships/image" Target="../media/image82.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0.bin"/><Relationship Id="rId5" Type="http://schemas.openxmlformats.org/officeDocument/2006/relationships/image" Target="../media/image81.wmf"/><Relationship Id="rId10" Type="http://schemas.openxmlformats.org/officeDocument/2006/relationships/image" Target="../media/image84.emf"/><Relationship Id="rId4" Type="http://schemas.openxmlformats.org/officeDocument/2006/relationships/oleObject" Target="../embeddings/oleObject49.bin"/><Relationship Id="rId9" Type="http://schemas.openxmlformats.org/officeDocument/2006/relationships/image" Target="../media/image83.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86.wmf"/><Relationship Id="rId3" Type="http://schemas.openxmlformats.org/officeDocument/2006/relationships/notesSlide" Target="../notesSlides/notesSlide44.xml"/><Relationship Id="rId7" Type="http://schemas.openxmlformats.org/officeDocument/2006/relationships/image" Target="../media/image82.wmf"/><Relationship Id="rId12"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50.bin"/><Relationship Id="rId11" Type="http://schemas.openxmlformats.org/officeDocument/2006/relationships/image" Target="../media/image85.wmf"/><Relationship Id="rId5" Type="http://schemas.openxmlformats.org/officeDocument/2006/relationships/image" Target="../media/image81.wmf"/><Relationship Id="rId15" Type="http://schemas.openxmlformats.org/officeDocument/2006/relationships/image" Target="../media/image87.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83.wmf"/><Relationship Id="rId14" Type="http://schemas.openxmlformats.org/officeDocument/2006/relationships/oleObject" Target="../embeddings/oleObject5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88.wmf"/><Relationship Id="rId4" Type="http://schemas.openxmlformats.org/officeDocument/2006/relationships/oleObject" Target="../embeddings/oleObject55.bin"/></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0.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6.bin"/><Relationship Id="rId5" Type="http://schemas.openxmlformats.org/officeDocument/2006/relationships/image" Target="../media/image93.emf"/><Relationship Id="rId4" Type="http://schemas.openxmlformats.org/officeDocument/2006/relationships/image" Target="../media/image92.emf"/></Relationships>
</file>

<file path=ppt/slides/_rels/slide4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3.wmf"/><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00.emf"/><Relationship Id="rId4" Type="http://schemas.openxmlformats.org/officeDocument/2006/relationships/image" Target="../media/image99.emf"/></Relationships>
</file>

<file path=ppt/slides/_rels/slide52.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51.xml"/><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1.wmf"/><Relationship Id="rId5" Type="http://schemas.openxmlformats.org/officeDocument/2006/relationships/oleObject" Target="../embeddings/oleObject57.bin"/><Relationship Id="rId10" Type="http://schemas.openxmlformats.org/officeDocument/2006/relationships/image" Target="../media/image103.wmf"/><Relationship Id="rId4" Type="http://schemas.openxmlformats.org/officeDocument/2006/relationships/image" Target="../media/image104.emf"/><Relationship Id="rId9" Type="http://schemas.openxmlformats.org/officeDocument/2006/relationships/oleObject" Target="../embeddings/oleObject59.bin"/></Relationships>
</file>

<file path=ppt/slides/_rels/slide53.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09.emf"/></Relationships>
</file>

<file path=ppt/slides/_rels/slide5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12.emf"/></Relationships>
</file>

<file path=ppt/slides/_rels/slide59.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14.emf"/></Relationships>
</file>

<file path=ppt/slides/_rels/slide61.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17.e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62.xml"/><Relationship Id="rId7" Type="http://schemas.openxmlformats.org/officeDocument/2006/relationships/image" Target="../media/image118.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60.bin"/><Relationship Id="rId5" Type="http://schemas.openxmlformats.org/officeDocument/2006/relationships/image" Target="../media/image88.wmf"/><Relationship Id="rId4" Type="http://schemas.openxmlformats.org/officeDocument/2006/relationships/oleObject" Target="../embeddings/oleObject55.bin"/><Relationship Id="rId9" Type="http://schemas.openxmlformats.org/officeDocument/2006/relationships/image" Target="../media/image119.wmf"/></Relationships>
</file>

<file path=ppt/slides/_rels/slide64.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22.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66.bin"/><Relationship Id="rId3" Type="http://schemas.openxmlformats.org/officeDocument/2006/relationships/notesSlide" Target="../notesSlides/notesSlide67.xml"/><Relationship Id="rId7" Type="http://schemas.openxmlformats.org/officeDocument/2006/relationships/oleObject" Target="../embeddings/oleObject63.bin"/><Relationship Id="rId12"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4.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126.wmf"/><Relationship Id="rId4" Type="http://schemas.openxmlformats.org/officeDocument/2006/relationships/image" Target="../media/image123.jpeg"/><Relationship Id="rId9" Type="http://schemas.openxmlformats.org/officeDocument/2006/relationships/oleObject" Target="../embeddings/oleObject64.bin"/><Relationship Id="rId14" Type="http://schemas.openxmlformats.org/officeDocument/2006/relationships/image" Target="../media/image128.wmf"/></Relationships>
</file>

<file path=ppt/slides/_rels/slide69.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notesSlide" Target="../notesSlides/notesSlide68.xml"/><Relationship Id="rId7"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8.bin"/><Relationship Id="rId11" Type="http://schemas.openxmlformats.org/officeDocument/2006/relationships/image" Target="../media/image123.jpeg"/><Relationship Id="rId5" Type="http://schemas.openxmlformats.org/officeDocument/2006/relationships/image" Target="../media/image129.wmf"/><Relationship Id="rId10" Type="http://schemas.openxmlformats.org/officeDocument/2006/relationships/image" Target="../media/image126.wmf"/><Relationship Id="rId4" Type="http://schemas.openxmlformats.org/officeDocument/2006/relationships/oleObject" Target="../embeddings/oleObject67.bin"/><Relationship Id="rId9" Type="http://schemas.openxmlformats.org/officeDocument/2006/relationships/oleObject" Target="../embeddings/oleObject64.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32.emf"/></Relationships>
</file>

<file path=ppt/slides/_rels/slide71.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35.emf"/></Relationships>
</file>

<file path=ppt/slides/_rels/slide7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notesSlide" Target="../notesSlides/notesSlide71.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6.wmf"/><Relationship Id="rId5" Type="http://schemas.openxmlformats.org/officeDocument/2006/relationships/oleObject" Target="../embeddings/oleObject69.bin"/><Relationship Id="rId4" Type="http://schemas.openxmlformats.org/officeDocument/2006/relationships/image" Target="../media/image123.jpeg"/></Relationships>
</file>

<file path=ppt/slides/_rels/slide7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39.emf"/><Relationship Id="rId4" Type="http://schemas.openxmlformats.org/officeDocument/2006/relationships/image" Target="../media/image138.emf"/></Relationships>
</file>

<file path=ppt/slides/_rels/slide7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0.e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43.wmf"/><Relationship Id="rId3" Type="http://schemas.openxmlformats.org/officeDocument/2006/relationships/notesSlide" Target="../notesSlides/notesSlide75.xml"/><Relationship Id="rId7" Type="http://schemas.openxmlformats.org/officeDocument/2006/relationships/image" Target="../media/image146.png"/><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45.png"/><Relationship Id="rId11" Type="http://schemas.openxmlformats.org/officeDocument/2006/relationships/image" Target="../media/image142.wmf"/><Relationship Id="rId5" Type="http://schemas.openxmlformats.org/officeDocument/2006/relationships/image" Target="../media/image144.emf"/><Relationship Id="rId10" Type="http://schemas.openxmlformats.org/officeDocument/2006/relationships/oleObject" Target="../embeddings/oleObject72.bin"/><Relationship Id="rId4" Type="http://schemas.openxmlformats.org/officeDocument/2006/relationships/image" Target="../media/image123.jpeg"/><Relationship Id="rId9" Type="http://schemas.openxmlformats.org/officeDocument/2006/relationships/image" Target="../media/image141.wmf"/></Relationships>
</file>

<file path=ppt/slides/_rels/slide7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39.emf"/><Relationship Id="rId4" Type="http://schemas.openxmlformats.org/officeDocument/2006/relationships/image" Target="../media/image138.emf"/></Relationships>
</file>

<file path=ppt/slides/_rels/slide79.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78.bin"/><Relationship Id="rId18" Type="http://schemas.openxmlformats.org/officeDocument/2006/relationships/image" Target="../media/image153.wmf"/><Relationship Id="rId3" Type="http://schemas.openxmlformats.org/officeDocument/2006/relationships/notesSlide" Target="../notesSlides/notesSlide77.xml"/><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150.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152.wmf"/><Relationship Id="rId20" Type="http://schemas.openxmlformats.org/officeDocument/2006/relationships/image" Target="../media/image154.wmf"/><Relationship Id="rId1" Type="http://schemas.openxmlformats.org/officeDocument/2006/relationships/vmlDrawing" Target="../drawings/vmlDrawing29.vml"/><Relationship Id="rId6" Type="http://schemas.openxmlformats.org/officeDocument/2006/relationships/image" Target="../media/image147.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149.wmf"/><Relationship Id="rId19" Type="http://schemas.openxmlformats.org/officeDocument/2006/relationships/oleObject" Target="../embeddings/oleObject81.bin"/><Relationship Id="rId4" Type="http://schemas.openxmlformats.org/officeDocument/2006/relationships/image" Target="../media/image123.jpeg"/><Relationship Id="rId9" Type="http://schemas.openxmlformats.org/officeDocument/2006/relationships/oleObject" Target="../embeddings/oleObject76.bin"/><Relationship Id="rId14" Type="http://schemas.openxmlformats.org/officeDocument/2006/relationships/image" Target="../media/image151.wmf"/><Relationship Id="rId22" Type="http://schemas.openxmlformats.org/officeDocument/2006/relationships/image" Target="../media/image15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87.bin"/><Relationship Id="rId3" Type="http://schemas.openxmlformats.org/officeDocument/2006/relationships/notesSlide" Target="../notesSlides/notesSlide78.xml"/><Relationship Id="rId7" Type="http://schemas.openxmlformats.org/officeDocument/2006/relationships/oleObject" Target="../embeddings/oleObject84.bin"/><Relationship Id="rId12"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6.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158.wmf"/><Relationship Id="rId4" Type="http://schemas.openxmlformats.org/officeDocument/2006/relationships/image" Target="../media/image123.jpeg"/><Relationship Id="rId9" Type="http://schemas.openxmlformats.org/officeDocument/2006/relationships/oleObject" Target="../embeddings/oleObject85.bin"/><Relationship Id="rId14" Type="http://schemas.openxmlformats.org/officeDocument/2006/relationships/image" Target="../media/image160.wmf"/></Relationships>
</file>

<file path=ppt/slides/_rels/slide81.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notesSlide" Target="../notesSlides/notesSlide79.xml"/><Relationship Id="rId7"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61.wmf"/><Relationship Id="rId5" Type="http://schemas.openxmlformats.org/officeDocument/2006/relationships/oleObject" Target="../embeddings/oleObject88.bin"/><Relationship Id="rId10" Type="http://schemas.openxmlformats.org/officeDocument/2006/relationships/image" Target="../media/image163.wmf"/><Relationship Id="rId4" Type="http://schemas.openxmlformats.org/officeDocument/2006/relationships/image" Target="../media/image164.emf"/><Relationship Id="rId9" Type="http://schemas.openxmlformats.org/officeDocument/2006/relationships/oleObject" Target="../embeddings/oleObject90.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42.wmf"/><Relationship Id="rId3" Type="http://schemas.openxmlformats.org/officeDocument/2006/relationships/notesSlide" Target="../notesSlides/notesSlide80.xml"/><Relationship Id="rId7" Type="http://schemas.openxmlformats.org/officeDocument/2006/relationships/image" Target="../media/image166.w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92.bin"/><Relationship Id="rId11" Type="http://schemas.openxmlformats.org/officeDocument/2006/relationships/image" Target="../media/image168.wmf"/><Relationship Id="rId5" Type="http://schemas.openxmlformats.org/officeDocument/2006/relationships/image" Target="../media/image165.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67.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69.wmf"/></Relationships>
</file>

<file path=ppt/slides/_rels/slide85.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notesSlide" Target="../notesSlides/notesSlide82.xml"/><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72.wmf"/><Relationship Id="rId5" Type="http://schemas.openxmlformats.org/officeDocument/2006/relationships/oleObject" Target="../embeddings/oleObject96.bin"/><Relationship Id="rId10" Type="http://schemas.openxmlformats.org/officeDocument/2006/relationships/image" Target="../media/image174.wmf"/><Relationship Id="rId4" Type="http://schemas.openxmlformats.org/officeDocument/2006/relationships/image" Target="../media/image175.emf"/><Relationship Id="rId9" Type="http://schemas.openxmlformats.org/officeDocument/2006/relationships/oleObject" Target="../embeddings/oleObject98.bin"/></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Radiative_flux" TargetMode="External"/><Relationship Id="rId2" Type="http://schemas.openxmlformats.org/officeDocument/2006/relationships/hyperlink" Target="https://light-measurement.com/basic-radiometric-quantit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90565"/>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4013200"/>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a:solidFill>
                  <a:srgbClr val="3333FF"/>
                </a:solidFill>
                <a:latin typeface="Tahoma" panose="020B0604030504040204" pitchFamily="34" charset="0"/>
                <a:cs typeface="Tahoma" panose="020B0604030504040204" pitchFamily="34" charset="0"/>
              </a:rPr>
              <a:t>Basic principles of photochemistry</a:t>
            </a:r>
            <a:endParaRPr lang="en-GB" altLang="en-US" sz="4000" b="1">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
        <p:nvSpPr>
          <p:cNvPr id="7"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Fate of electronically excited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0484" name="Picture 2" descr="Risultati immagini per Fate of electronically excited molecules"/>
          <p:cNvPicPr>
            <a:picLocks noChangeAspect="1" noChangeArrowheads="1"/>
          </p:cNvPicPr>
          <p:nvPr/>
        </p:nvPicPr>
        <p:blipFill>
          <a:blip r:embed="rId4">
            <a:extLst>
              <a:ext uri="{28A0092B-C50C-407E-A947-70E740481C1C}">
                <a14:useLocalDpi xmlns:a14="http://schemas.microsoft.com/office/drawing/2010/main" val="0"/>
              </a:ext>
            </a:extLst>
          </a:blip>
          <a:srcRect l="14598" t="28473" r="14400" b="6195"/>
          <a:stretch>
            <a:fillRect/>
          </a:stretch>
        </p:blipFill>
        <p:spPr bwMode="auto">
          <a:xfrm>
            <a:off x="1485900" y="1955800"/>
            <a:ext cx="5799138"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534988" y="928688"/>
            <a:ext cx="848995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Light absorption by molecule AB leads to an excited molecule:  </a:t>
            </a:r>
          </a:p>
        </p:txBody>
      </p:sp>
      <p:graphicFrame>
        <p:nvGraphicFramePr>
          <p:cNvPr id="20486" name="Object 41"/>
          <p:cNvGraphicFramePr>
            <a:graphicFrameLocks noChangeAspect="1"/>
          </p:cNvGraphicFramePr>
          <p:nvPr/>
        </p:nvGraphicFramePr>
        <p:xfrm>
          <a:off x="3338513" y="1455738"/>
          <a:ext cx="2301875" cy="468312"/>
        </p:xfrm>
        <a:graphic>
          <a:graphicData uri="http://schemas.openxmlformats.org/presentationml/2006/ole">
            <mc:AlternateContent xmlns:mc="http://schemas.openxmlformats.org/markup-compatibility/2006">
              <mc:Choice xmlns:v="urn:schemas-microsoft-com:vml" Requires="v">
                <p:oleObj spid="_x0000_s20634" name="Equation" r:id="rId5" imgW="990170" imgH="203112" progId="Equation.3">
                  <p:embed/>
                </p:oleObj>
              </mc:Choice>
              <mc:Fallback>
                <p:oleObj name="Equation" r:id="rId5" imgW="990170" imgH="203112"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513" y="1455738"/>
                        <a:ext cx="2301875" cy="4683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ounded Rectangle 1"/>
          <p:cNvSpPr>
            <a:spLocks noChangeArrowheads="1"/>
          </p:cNvSpPr>
          <p:nvPr/>
        </p:nvSpPr>
        <p:spPr bwMode="auto">
          <a:xfrm>
            <a:off x="5826125" y="3638550"/>
            <a:ext cx="1160463" cy="63658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9" name="Text Box 5"/>
          <p:cNvSpPr txBox="1">
            <a:spLocks noChangeArrowheads="1"/>
          </p:cNvSpPr>
          <p:nvPr/>
        </p:nvSpPr>
        <p:spPr bwMode="auto">
          <a:xfrm>
            <a:off x="534988" y="5902325"/>
            <a:ext cx="8489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The most relevant process for atmospheric chemistry is </a:t>
            </a:r>
            <a:r>
              <a:rPr lang="it-IT" altLang="en-US" sz="2400">
                <a:solidFill>
                  <a:srgbClr val="FF0000"/>
                </a:solidFill>
                <a:latin typeface="Tahoma" panose="020B0604030504040204" pitchFamily="34" charset="0"/>
              </a:rPr>
              <a:t>dissociation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lideplayer.com/slide/6632991/23/images/6/MAJOR+PHOTODISSOCIATING+SPEC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5738"/>
            <a:ext cx="939165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Photophysical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8397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3556" name="Picture 2" descr="Risultati immagini per Fate of electronically excited molecules"/>
          <p:cNvPicPr>
            <a:picLocks noChangeAspect="1" noChangeArrowheads="1"/>
          </p:cNvPicPr>
          <p:nvPr/>
        </p:nvPicPr>
        <p:blipFill>
          <a:blip r:embed="rId3">
            <a:extLst>
              <a:ext uri="{28A0092B-C50C-407E-A947-70E740481C1C}">
                <a14:useLocalDpi xmlns:a14="http://schemas.microsoft.com/office/drawing/2010/main" val="0"/>
              </a:ext>
            </a:extLst>
          </a:blip>
          <a:srcRect l="14598" t="28473" r="14400" b="6195"/>
          <a:stretch>
            <a:fillRect/>
          </a:stretch>
        </p:blipFill>
        <p:spPr bwMode="auto">
          <a:xfrm>
            <a:off x="1435100" y="962025"/>
            <a:ext cx="579755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01638" y="5045075"/>
            <a:ext cx="314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Radiative </a:t>
            </a:r>
            <a:r>
              <a:rPr lang="it-IT" altLang="en-US" sz="2400">
                <a:latin typeface="Tahoma" panose="020B0604030504040204" pitchFamily="34" charset="0"/>
              </a:rPr>
              <a:t>processes:</a:t>
            </a:r>
          </a:p>
        </p:txBody>
      </p:sp>
      <p:sp>
        <p:nvSpPr>
          <p:cNvPr id="11" name="Text Box 5"/>
          <p:cNvSpPr txBox="1">
            <a:spLocks noChangeArrowheads="1"/>
          </p:cNvSpPr>
          <p:nvPr/>
        </p:nvSpPr>
        <p:spPr bwMode="auto">
          <a:xfrm>
            <a:off x="4932363" y="4816475"/>
            <a:ext cx="375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0000FF"/>
                </a:solidFill>
                <a:latin typeface="Tahoma" panose="020B0604030504040204" pitchFamily="34" charset="0"/>
              </a:rPr>
              <a:t>Non-radiative </a:t>
            </a:r>
            <a:r>
              <a:rPr lang="it-IT" altLang="en-US" sz="2400">
                <a:latin typeface="Tahoma" panose="020B0604030504040204" pitchFamily="34" charset="0"/>
              </a:rPr>
              <a:t>processes:</a:t>
            </a:r>
          </a:p>
        </p:txBody>
      </p:sp>
      <p:sp>
        <p:nvSpPr>
          <p:cNvPr id="12" name="Rounded Rectangle 11"/>
          <p:cNvSpPr>
            <a:spLocks noChangeArrowheads="1"/>
          </p:cNvSpPr>
          <p:nvPr/>
        </p:nvSpPr>
        <p:spPr bwMode="auto">
          <a:xfrm>
            <a:off x="1612900" y="1301750"/>
            <a:ext cx="1766888" cy="11255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4" name="Rounded Rectangle 13"/>
          <p:cNvSpPr>
            <a:spLocks noChangeArrowheads="1"/>
          </p:cNvSpPr>
          <p:nvPr/>
        </p:nvSpPr>
        <p:spPr bwMode="auto">
          <a:xfrm>
            <a:off x="1611313" y="2505075"/>
            <a:ext cx="1409700" cy="1265238"/>
          </a:xfrm>
          <a:prstGeom prst="roundRect">
            <a:avLst>
              <a:gd name="adj" fmla="val 16667"/>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 name="TextBox 2"/>
          <p:cNvSpPr txBox="1">
            <a:spLocks noChangeArrowheads="1"/>
          </p:cNvSpPr>
          <p:nvPr/>
        </p:nvSpPr>
        <p:spPr bwMode="auto">
          <a:xfrm>
            <a:off x="4037013" y="6235700"/>
            <a:ext cx="463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energy of AB* converted by collisions</a:t>
            </a:r>
            <a:endParaRPr lang="en-US" altLang="en-US" sz="2000">
              <a:latin typeface="Tahoma" panose="020B0604030504040204" pitchFamily="34" charset="0"/>
              <a:cs typeface="Tahoma" panose="020B0604030504040204" pitchFamily="34" charset="0"/>
            </a:endParaRPr>
          </a:p>
        </p:txBody>
      </p:sp>
      <p:sp>
        <p:nvSpPr>
          <p:cNvPr id="16" name="TextBox 15"/>
          <p:cNvSpPr txBox="1">
            <a:spLocks noChangeArrowheads="1"/>
          </p:cNvSpPr>
          <p:nvPr/>
        </p:nvSpPr>
        <p:spPr bwMode="auto">
          <a:xfrm>
            <a:off x="401638" y="5451475"/>
            <a:ext cx="428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energy of AB* is emitted as photons</a:t>
            </a:r>
            <a:endParaRPr lang="en-US" altLang="en-US" sz="2000">
              <a:latin typeface="Tahoma" panose="020B0604030504040204" pitchFamily="34" charset="0"/>
              <a:cs typeface="Tahoma" panose="020B0604030504040204" pitchFamily="34" charset="0"/>
            </a:endParaRPr>
          </a:p>
        </p:txBody>
      </p:sp>
      <p:sp>
        <p:nvSpPr>
          <p:cNvPr id="17" name="Text Box 5"/>
          <p:cNvSpPr txBox="1">
            <a:spLocks noChangeArrowheads="1"/>
          </p:cNvSpPr>
          <p:nvPr/>
        </p:nvSpPr>
        <p:spPr bwMode="auto">
          <a:xfrm>
            <a:off x="1057275" y="6205538"/>
            <a:ext cx="375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00B050"/>
                </a:solidFill>
                <a:latin typeface="Tahoma" panose="020B0604030504040204" pitchFamily="34" charset="0"/>
              </a:rPr>
              <a:t>Collisional</a:t>
            </a:r>
            <a:r>
              <a:rPr lang="it-IT" altLang="en-US" sz="2400">
                <a:solidFill>
                  <a:srgbClr val="0000FF"/>
                </a:solidFill>
                <a:latin typeface="Tahoma" panose="020B0604030504040204" pitchFamily="34" charset="0"/>
              </a:rPr>
              <a:t> </a:t>
            </a:r>
            <a:r>
              <a:rPr lang="it-IT" altLang="en-US" sz="2400">
                <a:latin typeface="Tahoma" panose="020B0604030504040204" pitchFamily="34" charset="0"/>
              </a:rPr>
              <a:t>processes:</a:t>
            </a:r>
          </a:p>
        </p:txBody>
      </p:sp>
      <p:sp>
        <p:nvSpPr>
          <p:cNvPr id="18" name="TextBox 17"/>
          <p:cNvSpPr txBox="1">
            <a:spLocks noChangeArrowheads="1"/>
          </p:cNvSpPr>
          <p:nvPr/>
        </p:nvSpPr>
        <p:spPr bwMode="auto">
          <a:xfrm>
            <a:off x="4921250" y="5168900"/>
            <a:ext cx="398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energy of AB* is transferred to other excited states of AB</a:t>
            </a:r>
            <a:endParaRPr lang="en-US" altLang="en-US" sz="2000">
              <a:latin typeface="Tahoma" panose="020B0604030504040204" pitchFamily="34" charset="0"/>
              <a:cs typeface="Tahoma" panose="020B0604030504040204" pitchFamily="34" charset="0"/>
            </a:endParaRPr>
          </a:p>
        </p:txBody>
      </p:sp>
      <p:sp>
        <p:nvSpPr>
          <p:cNvPr id="19" name="Rounded Rectangle 18"/>
          <p:cNvSpPr>
            <a:spLocks noChangeArrowheads="1"/>
          </p:cNvSpPr>
          <p:nvPr/>
        </p:nvSpPr>
        <p:spPr bwMode="auto">
          <a:xfrm>
            <a:off x="1851025" y="4010025"/>
            <a:ext cx="1973263" cy="858838"/>
          </a:xfrm>
          <a:prstGeom prst="roundRect">
            <a:avLst>
              <a:gd name="adj" fmla="val 16667"/>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0" name="Rounded Rectangle 19"/>
          <p:cNvSpPr>
            <a:spLocks noChangeArrowheads="1"/>
          </p:cNvSpPr>
          <p:nvPr/>
        </p:nvSpPr>
        <p:spPr bwMode="auto">
          <a:xfrm>
            <a:off x="3535363" y="1022350"/>
            <a:ext cx="1693862" cy="554038"/>
          </a:xfrm>
          <a:prstGeom prst="roundRect">
            <a:avLst>
              <a:gd name="adj" fmla="val 16667"/>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animBg="1"/>
      <p:bldP spid="3" grpId="0"/>
      <p:bldP spid="16" grpId="0"/>
      <p:bldP spid="17" grpId="0"/>
      <p:bldP spid="18"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Radiative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9096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604" name="Text Box 5"/>
          <p:cNvSpPr txBox="1">
            <a:spLocks noChangeArrowheads="1"/>
          </p:cNvSpPr>
          <p:nvPr/>
        </p:nvSpPr>
        <p:spPr bwMode="auto">
          <a:xfrm>
            <a:off x="290513" y="1004888"/>
            <a:ext cx="21399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solidFill>
                  <a:srgbClr val="FF0000"/>
                </a:solidFill>
                <a:latin typeface="Tahoma" panose="020B0604030504040204" pitchFamily="34" charset="0"/>
              </a:rPr>
              <a:t>Fluorescence</a:t>
            </a:r>
            <a:endParaRPr lang="it-IT" altLang="en-US" sz="2500" dirty="0">
              <a:latin typeface="Tahoma" panose="020B0604030504040204" pitchFamily="34" charset="0"/>
            </a:endParaRPr>
          </a:p>
        </p:txBody>
      </p:sp>
      <p:sp>
        <p:nvSpPr>
          <p:cNvPr id="25605" name="Text Box 5"/>
          <p:cNvSpPr txBox="1">
            <a:spLocks noChangeArrowheads="1"/>
          </p:cNvSpPr>
          <p:nvPr/>
        </p:nvSpPr>
        <p:spPr bwMode="auto">
          <a:xfrm>
            <a:off x="290513" y="2994025"/>
            <a:ext cx="27971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solidFill>
                  <a:srgbClr val="FF0000"/>
                </a:solidFill>
                <a:latin typeface="Tahoma" panose="020B0604030504040204" pitchFamily="34" charset="0"/>
              </a:rPr>
              <a:t>Phosphorescence</a:t>
            </a:r>
            <a:endParaRPr lang="it-IT" altLang="en-US" sz="2500">
              <a:latin typeface="Tahoma" panose="020B0604030504040204" pitchFamily="34" charset="0"/>
            </a:endParaRPr>
          </a:p>
        </p:txBody>
      </p:sp>
      <p:sp>
        <p:nvSpPr>
          <p:cNvPr id="25606" name="Text Box 5"/>
          <p:cNvSpPr txBox="1">
            <a:spLocks noChangeArrowheads="1"/>
          </p:cNvSpPr>
          <p:nvPr/>
        </p:nvSpPr>
        <p:spPr bwMode="auto">
          <a:xfrm>
            <a:off x="290513" y="1482725"/>
            <a:ext cx="868521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it-IT" altLang="en-US" sz="2400" dirty="0">
                <a:latin typeface="Tahoma" panose="020B0604030504040204" pitchFamily="34" charset="0"/>
              </a:rPr>
              <a:t>Light emission from AB* due to transition from upper to lower state of the </a:t>
            </a:r>
            <a:r>
              <a:rPr lang="it-IT" altLang="en-US" sz="2400" dirty="0">
                <a:solidFill>
                  <a:srgbClr val="FF0000"/>
                </a:solidFill>
                <a:latin typeface="Tahoma" panose="020B0604030504040204" pitchFamily="34" charset="0"/>
              </a:rPr>
              <a:t>same multiplicity </a:t>
            </a:r>
            <a:r>
              <a:rPr lang="it-IT" altLang="en-US" sz="2400" dirty="0">
                <a:latin typeface="Tahoma" panose="020B0604030504040204" pitchFamily="34" charset="0"/>
              </a:rPr>
              <a:t>(</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S=0: S </a:t>
            </a:r>
            <a:r>
              <a:rPr lang="it-IT" altLang="en-US" sz="2400" dirty="0">
                <a:latin typeface="Tahoma" panose="020B0604030504040204" pitchFamily="34" charset="0"/>
                <a:sym typeface="Symbol" panose="05050102010706020507" pitchFamily="18" charset="2"/>
              </a:rPr>
              <a:t> S, </a:t>
            </a:r>
            <a:r>
              <a:rPr lang="it-IT" altLang="en-US" sz="2400" dirty="0">
                <a:latin typeface="Tahoma" panose="020B0604030504040204" pitchFamily="34" charset="0"/>
              </a:rPr>
              <a:t>T </a:t>
            </a:r>
            <a:r>
              <a:rPr lang="it-IT" altLang="en-US" sz="2400" dirty="0">
                <a:latin typeface="Tahoma" panose="020B0604030504040204" pitchFamily="34" charset="0"/>
                <a:sym typeface="Symbol" panose="05050102010706020507" pitchFamily="18" charset="2"/>
              </a:rPr>
              <a:t> T)</a:t>
            </a:r>
            <a:r>
              <a:rPr lang="it-IT" altLang="en-US" sz="2400" dirty="0">
                <a:latin typeface="Tahoma" panose="020B0604030504040204" pitchFamily="34" charset="0"/>
              </a:rPr>
              <a:t>  </a:t>
            </a:r>
          </a:p>
          <a:p>
            <a:pPr algn="just" eaLnBrk="1" hangingPunct="1">
              <a:spcBef>
                <a:spcPct val="0"/>
              </a:spcBef>
            </a:pPr>
            <a:r>
              <a:rPr lang="it-IT" altLang="en-US" sz="2400" dirty="0">
                <a:latin typeface="Tahoma" panose="020B0604030504040204" pitchFamily="34" charset="0"/>
              </a:rPr>
              <a:t>fast (lifetime 10</a:t>
            </a:r>
            <a:r>
              <a:rPr lang="it-IT" altLang="en-US" sz="2400" baseline="30000" dirty="0">
                <a:latin typeface="Tahoma" panose="020B0604030504040204" pitchFamily="34" charset="0"/>
              </a:rPr>
              <a:t>-6</a:t>
            </a:r>
            <a:r>
              <a:rPr lang="it-IT" altLang="en-US" sz="2400" dirty="0">
                <a:latin typeface="Tahoma" panose="020B0604030504040204" pitchFamily="34" charset="0"/>
              </a:rPr>
              <a:t>s or shorter) because spin-allowed </a:t>
            </a:r>
          </a:p>
        </p:txBody>
      </p:sp>
      <p:pic>
        <p:nvPicPr>
          <p:cNvPr id="25607" name="Picture 2" descr="Risultati immagini per fluorescence phosphoresc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3079750"/>
            <a:ext cx="4257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5"/>
          <p:cNvSpPr txBox="1">
            <a:spLocks noChangeArrowheads="1"/>
          </p:cNvSpPr>
          <p:nvPr/>
        </p:nvSpPr>
        <p:spPr bwMode="auto">
          <a:xfrm>
            <a:off x="290513" y="3468688"/>
            <a:ext cx="4476750"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it-IT" altLang="en-US" sz="2400" dirty="0">
                <a:latin typeface="Tahoma" panose="020B0604030504040204" pitchFamily="34" charset="0"/>
              </a:rPr>
              <a:t>Light emission from AB* due to transition from upper to lower </a:t>
            </a:r>
            <a:r>
              <a:rPr lang="it-IT" altLang="en-US" sz="2400" dirty="0">
                <a:solidFill>
                  <a:srgbClr val="FF0000"/>
                </a:solidFill>
                <a:latin typeface="Tahoma" panose="020B0604030504040204" pitchFamily="34" charset="0"/>
              </a:rPr>
              <a:t>state of different multiplicity </a:t>
            </a:r>
            <a:r>
              <a:rPr lang="it-IT" altLang="en-US" sz="2400" dirty="0">
                <a:latin typeface="Tahoma" panose="020B0604030504040204" pitchFamily="34" charset="0"/>
              </a:rPr>
              <a:t>(</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S </a:t>
            </a:r>
            <a:r>
              <a:rPr lang="it-IT" altLang="en-US" sz="2400" dirty="0">
                <a:latin typeface="Tahoma" panose="020B0604030504040204" pitchFamily="34" charset="0"/>
                <a:sym typeface="Symbol" panose="05050102010706020507" pitchFamily="18" charset="2"/>
              </a:rPr>
              <a:t> </a:t>
            </a:r>
            <a:r>
              <a:rPr lang="it-IT" altLang="en-US" sz="2400" dirty="0">
                <a:latin typeface="Tahoma" panose="020B0604030504040204" pitchFamily="34" charset="0"/>
              </a:rPr>
              <a:t>0: S </a:t>
            </a:r>
            <a:r>
              <a:rPr lang="it-IT" altLang="en-US" sz="2400" dirty="0">
                <a:latin typeface="Tahoma" panose="020B0604030504040204" pitchFamily="34" charset="0"/>
                <a:sym typeface="Symbol" panose="05050102010706020507" pitchFamily="18" charset="2"/>
              </a:rPr>
              <a:t> T)</a:t>
            </a:r>
            <a:r>
              <a:rPr lang="it-IT" altLang="en-US" sz="2400" dirty="0">
                <a:latin typeface="Tahoma" panose="020B0604030504040204" pitchFamily="34" charset="0"/>
              </a:rPr>
              <a:t>  </a:t>
            </a:r>
          </a:p>
          <a:p>
            <a:pPr algn="just" eaLnBrk="1" hangingPunct="1">
              <a:spcBef>
                <a:spcPct val="0"/>
              </a:spcBef>
            </a:pPr>
            <a:r>
              <a:rPr lang="it-IT" altLang="en-US" sz="2400" dirty="0">
                <a:latin typeface="Tahoma" panose="020B0604030504040204" pitchFamily="34" charset="0"/>
              </a:rPr>
              <a:t>slower (lifetime 10</a:t>
            </a:r>
            <a:r>
              <a:rPr lang="it-IT" altLang="en-US" sz="2400" baseline="30000" dirty="0">
                <a:latin typeface="Tahoma" panose="020B0604030504040204" pitchFamily="34" charset="0"/>
              </a:rPr>
              <a:t>-3 </a:t>
            </a:r>
            <a:r>
              <a:rPr lang="it-IT" altLang="en-US" sz="2400" dirty="0">
                <a:latin typeface="Tahoma" panose="020B0604030504040204" pitchFamily="34" charset="0"/>
              </a:rPr>
              <a:t>s or longer) because spin-forbidden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Non-radiative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9096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7652" name="Text Box 5"/>
          <p:cNvSpPr txBox="1">
            <a:spLocks noChangeArrowheads="1"/>
          </p:cNvSpPr>
          <p:nvPr/>
        </p:nvSpPr>
        <p:spPr bwMode="auto">
          <a:xfrm>
            <a:off x="2230438" y="923925"/>
            <a:ext cx="4803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600">
                <a:solidFill>
                  <a:srgbClr val="FF0000"/>
                </a:solidFill>
                <a:latin typeface="Tahoma" panose="020B0604030504040204" pitchFamily="34" charset="0"/>
              </a:rPr>
              <a:t>Intramolecular energy transfers</a:t>
            </a:r>
            <a:endParaRPr lang="it-IT" altLang="en-US" sz="2600">
              <a:latin typeface="Tahoma" panose="020B0604030504040204" pitchFamily="34" charset="0"/>
            </a:endParaRPr>
          </a:p>
        </p:txBody>
      </p:sp>
      <p:sp>
        <p:nvSpPr>
          <p:cNvPr id="27653" name="Text Box 5"/>
          <p:cNvSpPr txBox="1">
            <a:spLocks noChangeArrowheads="1"/>
          </p:cNvSpPr>
          <p:nvPr/>
        </p:nvSpPr>
        <p:spPr bwMode="auto">
          <a:xfrm>
            <a:off x="268288" y="3157538"/>
            <a:ext cx="3924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solidFill>
                  <a:srgbClr val="FF0000"/>
                </a:solidFill>
                <a:latin typeface="Tahoma" panose="020B0604030504040204" pitchFamily="34" charset="0"/>
              </a:rPr>
              <a:t>Intersystem crossing (ISC)</a:t>
            </a:r>
            <a:endParaRPr lang="it-IT" altLang="en-US" sz="2500">
              <a:latin typeface="Tahoma" panose="020B0604030504040204" pitchFamily="34" charset="0"/>
            </a:endParaRPr>
          </a:p>
        </p:txBody>
      </p:sp>
      <p:sp>
        <p:nvSpPr>
          <p:cNvPr id="27654" name="Text Box 5"/>
          <p:cNvSpPr txBox="1">
            <a:spLocks noChangeArrowheads="1"/>
          </p:cNvSpPr>
          <p:nvPr/>
        </p:nvSpPr>
        <p:spPr bwMode="auto">
          <a:xfrm>
            <a:off x="290513" y="1303338"/>
            <a:ext cx="873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The excited state AB* can transfer its energy to other states of similar energies</a:t>
            </a:r>
          </a:p>
        </p:txBody>
      </p:sp>
      <p:sp>
        <p:nvSpPr>
          <p:cNvPr id="27655" name="Text Box 5"/>
          <p:cNvSpPr txBox="1">
            <a:spLocks noChangeArrowheads="1"/>
          </p:cNvSpPr>
          <p:nvPr/>
        </p:nvSpPr>
        <p:spPr bwMode="auto">
          <a:xfrm>
            <a:off x="290513" y="2247900"/>
            <a:ext cx="39258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solidFill>
                  <a:srgbClr val="FF0000"/>
                </a:solidFill>
                <a:latin typeface="Tahoma" panose="020B0604030504040204" pitchFamily="34" charset="0"/>
              </a:rPr>
              <a:t>Internal conversion (IC)</a:t>
            </a:r>
            <a:endParaRPr lang="it-IT" altLang="en-US" sz="2500">
              <a:latin typeface="Tahoma" panose="020B0604030504040204" pitchFamily="34" charset="0"/>
            </a:endParaRPr>
          </a:p>
        </p:txBody>
      </p:sp>
      <p:sp>
        <p:nvSpPr>
          <p:cNvPr id="27656" name="Text Box 5"/>
          <p:cNvSpPr txBox="1">
            <a:spLocks noChangeArrowheads="1"/>
          </p:cNvSpPr>
          <p:nvPr/>
        </p:nvSpPr>
        <p:spPr bwMode="auto">
          <a:xfrm>
            <a:off x="3857625" y="1873250"/>
            <a:ext cx="52006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Transfer of energy (radiationless) between states with the same spin quantum number</a:t>
            </a:r>
            <a:r>
              <a:rPr lang="it-IT" altLang="en-US" sz="2400" dirty="0">
                <a:solidFill>
                  <a:srgbClr val="FF0000"/>
                </a:solidFill>
                <a:latin typeface="Tahoma" panose="020B0604030504040204" pitchFamily="34" charset="0"/>
              </a:rPr>
              <a:t> </a:t>
            </a:r>
            <a:r>
              <a:rPr lang="it-IT" altLang="en-US" sz="2400" dirty="0">
                <a:latin typeface="Tahoma" panose="020B0604030504040204" pitchFamily="34" charset="0"/>
              </a:rPr>
              <a:t>e.g. S</a:t>
            </a:r>
            <a:r>
              <a:rPr lang="it-IT" altLang="en-US" sz="2400" baseline="-25000" dirty="0">
                <a:latin typeface="Tahoma" panose="020B0604030504040204" pitchFamily="34" charset="0"/>
              </a:rPr>
              <a:t>1</a:t>
            </a:r>
            <a:r>
              <a:rPr lang="it-IT" altLang="en-US" sz="2400" dirty="0">
                <a:latin typeface="Tahoma" panose="020B0604030504040204" pitchFamily="34" charset="0"/>
              </a:rPr>
              <a:t> </a:t>
            </a:r>
            <a:r>
              <a:rPr lang="it-IT" altLang="en-US" sz="2400" dirty="0">
                <a:latin typeface="Tahoma" panose="020B0604030504040204" pitchFamily="34" charset="0"/>
                <a:sym typeface="Symbol" panose="05050102010706020507" pitchFamily="18" charset="2"/>
              </a:rPr>
              <a:t> S</a:t>
            </a:r>
            <a:r>
              <a:rPr lang="it-IT" altLang="en-US" sz="2400" baseline="-25000" dirty="0">
                <a:latin typeface="Tahoma" panose="020B0604030504040204" pitchFamily="34" charset="0"/>
                <a:sym typeface="Symbol" panose="05050102010706020507" pitchFamily="18" charset="2"/>
              </a:rPr>
              <a:t>0</a:t>
            </a:r>
            <a:endParaRPr lang="it-IT" altLang="en-US" sz="2400" baseline="-25000" dirty="0">
              <a:latin typeface="Tahoma" panose="020B0604030504040204" pitchFamily="34" charset="0"/>
            </a:endParaRPr>
          </a:p>
        </p:txBody>
      </p:sp>
      <p:sp>
        <p:nvSpPr>
          <p:cNvPr id="27657" name="Text Box 5"/>
          <p:cNvSpPr txBox="1">
            <a:spLocks noChangeArrowheads="1"/>
          </p:cNvSpPr>
          <p:nvPr/>
        </p:nvSpPr>
        <p:spPr bwMode="auto">
          <a:xfrm>
            <a:off x="4960938" y="3270250"/>
            <a:ext cx="3887787" cy="193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Transfer of energy (radiationless) between states with the different spin quantum number</a:t>
            </a:r>
            <a:r>
              <a:rPr lang="it-IT" altLang="en-US" sz="2400" dirty="0">
                <a:solidFill>
                  <a:srgbClr val="FF0000"/>
                </a:solidFill>
                <a:latin typeface="Tahoma" panose="020B0604030504040204" pitchFamily="34" charset="0"/>
              </a:rPr>
              <a:t> </a:t>
            </a:r>
            <a:r>
              <a:rPr lang="it-IT" altLang="en-US" sz="2400" dirty="0">
                <a:latin typeface="Tahoma" panose="020B0604030504040204" pitchFamily="34" charset="0"/>
              </a:rPr>
              <a:t>e.g. S</a:t>
            </a:r>
            <a:r>
              <a:rPr lang="it-IT" altLang="en-US" sz="2400" baseline="-25000" dirty="0">
                <a:latin typeface="Tahoma" panose="020B0604030504040204" pitchFamily="34" charset="0"/>
              </a:rPr>
              <a:t>1</a:t>
            </a:r>
            <a:r>
              <a:rPr lang="it-IT" altLang="en-US" sz="2400" dirty="0">
                <a:latin typeface="Tahoma" panose="020B0604030504040204" pitchFamily="34" charset="0"/>
              </a:rPr>
              <a:t> </a:t>
            </a:r>
            <a:r>
              <a:rPr lang="it-IT" altLang="en-US" sz="2400" dirty="0">
                <a:latin typeface="Tahoma" panose="020B0604030504040204" pitchFamily="34" charset="0"/>
                <a:sym typeface="Symbol" panose="05050102010706020507" pitchFamily="18" charset="2"/>
              </a:rPr>
              <a:t> T</a:t>
            </a:r>
            <a:r>
              <a:rPr lang="it-IT" altLang="en-US" sz="2400" baseline="-25000" dirty="0">
                <a:latin typeface="Tahoma" panose="020B0604030504040204" pitchFamily="34" charset="0"/>
                <a:sym typeface="Symbol" panose="05050102010706020507" pitchFamily="18" charset="2"/>
              </a:rPr>
              <a:t>0</a:t>
            </a:r>
            <a:endParaRPr lang="it-IT" altLang="en-US" sz="2400" baseline="-25000" dirty="0">
              <a:latin typeface="Tahoma" panose="020B0604030504040204" pitchFamily="34" charset="0"/>
            </a:endParaRPr>
          </a:p>
        </p:txBody>
      </p:sp>
      <p:pic>
        <p:nvPicPr>
          <p:cNvPr id="27658" name="Picture 4" descr="Risultati immagini per intersystem cro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3746500"/>
            <a:ext cx="46926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animBg="1"/>
      <p:bldP spid="276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Collisional deactivation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9096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0" name="Text Box 5"/>
          <p:cNvSpPr txBox="1">
            <a:spLocks noChangeArrowheads="1"/>
          </p:cNvSpPr>
          <p:nvPr/>
        </p:nvSpPr>
        <p:spPr bwMode="auto">
          <a:xfrm>
            <a:off x="331788" y="998538"/>
            <a:ext cx="8416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it-IT" altLang="en-US" sz="2500" dirty="0">
                <a:latin typeface="Tahoma" panose="020B0604030504040204" pitchFamily="34" charset="0"/>
              </a:rPr>
              <a:t>Relevant at high pressures (stratosphere)</a:t>
            </a:r>
          </a:p>
          <a:p>
            <a:pPr algn="just" eaLnBrk="1" hangingPunct="1">
              <a:spcBef>
                <a:spcPct val="0"/>
              </a:spcBef>
            </a:pPr>
            <a:r>
              <a:rPr lang="it-IT" altLang="en-US" sz="2500" dirty="0">
                <a:latin typeface="Tahoma" panose="020B0604030504040204" pitchFamily="34" charset="0"/>
              </a:rPr>
              <a:t>Direct collisional deactivation of electronically excited states is unlikely</a:t>
            </a:r>
          </a:p>
          <a:p>
            <a:pPr algn="just" eaLnBrk="1" hangingPunct="1">
              <a:spcBef>
                <a:spcPct val="0"/>
              </a:spcBef>
            </a:pPr>
            <a:r>
              <a:rPr lang="it-IT" altLang="en-US" sz="2500" dirty="0">
                <a:latin typeface="Tahoma" panose="020B0604030504040204" pitchFamily="34" charset="0"/>
              </a:rPr>
              <a:t>Likely transfer between quasi-resonant states</a:t>
            </a:r>
          </a:p>
        </p:txBody>
      </p:sp>
      <p:sp>
        <p:nvSpPr>
          <p:cNvPr id="29701" name="Text Box 5"/>
          <p:cNvSpPr txBox="1">
            <a:spLocks noChangeArrowheads="1"/>
          </p:cNvSpPr>
          <p:nvPr/>
        </p:nvSpPr>
        <p:spPr bwMode="auto">
          <a:xfrm>
            <a:off x="4129088" y="5181600"/>
            <a:ext cx="392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rPr>
              <a:t>physical quenching</a:t>
            </a:r>
            <a:endParaRPr lang="it-IT" altLang="en-US" sz="2400">
              <a:latin typeface="Tahoma" panose="020B0604030504040204" pitchFamily="34" charset="0"/>
            </a:endParaRPr>
          </a:p>
        </p:txBody>
      </p:sp>
      <p:sp>
        <p:nvSpPr>
          <p:cNvPr id="29702" name="Text Box 5"/>
          <p:cNvSpPr txBox="1">
            <a:spLocks noChangeArrowheads="1"/>
          </p:cNvSpPr>
          <p:nvPr/>
        </p:nvSpPr>
        <p:spPr bwMode="auto">
          <a:xfrm>
            <a:off x="187325" y="497522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sym typeface="Symbol" panose="05050102010706020507" pitchFamily="18" charset="2"/>
              </a:rPr>
              <a:t>AB* + M  AB</a:t>
            </a:r>
            <a:endParaRPr lang="it-IT" altLang="en-US" sz="2400">
              <a:latin typeface="Tahoma" panose="020B0604030504040204" pitchFamily="34" charset="0"/>
            </a:endParaRPr>
          </a:p>
        </p:txBody>
      </p:sp>
      <p:sp>
        <p:nvSpPr>
          <p:cNvPr id="29703" name="Text Box 5"/>
          <p:cNvSpPr txBox="1">
            <a:spLocks noChangeArrowheads="1"/>
          </p:cNvSpPr>
          <p:nvPr/>
        </p:nvSpPr>
        <p:spPr bwMode="auto">
          <a:xfrm>
            <a:off x="3419475" y="4062413"/>
            <a:ext cx="484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rPr>
              <a:t>intermolecular energy transfer</a:t>
            </a:r>
            <a:endParaRPr lang="it-IT" altLang="en-US" sz="2400">
              <a:latin typeface="Tahoma" panose="020B0604030504040204" pitchFamily="34" charset="0"/>
            </a:endParaRPr>
          </a:p>
        </p:txBody>
      </p:sp>
      <p:sp>
        <p:nvSpPr>
          <p:cNvPr id="29704" name="Text Box 5"/>
          <p:cNvSpPr txBox="1">
            <a:spLocks noChangeArrowheads="1"/>
          </p:cNvSpPr>
          <p:nvPr/>
        </p:nvSpPr>
        <p:spPr bwMode="auto">
          <a:xfrm>
            <a:off x="3419475" y="4411663"/>
            <a:ext cx="4725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sym typeface="Symbol" panose="05050102010706020507" pitchFamily="18" charset="2"/>
              </a:rPr>
              <a:t>energy transferred to M goes in internal excitation</a:t>
            </a:r>
            <a:endParaRPr lang="it-IT" altLang="en-US" sz="2400">
              <a:latin typeface="Tahoma" panose="020B0604030504040204" pitchFamily="34" charset="0"/>
            </a:endParaRPr>
          </a:p>
        </p:txBody>
      </p:sp>
      <p:sp>
        <p:nvSpPr>
          <p:cNvPr id="29705" name="Text Box 5"/>
          <p:cNvSpPr txBox="1">
            <a:spLocks noChangeArrowheads="1"/>
          </p:cNvSpPr>
          <p:nvPr/>
        </p:nvSpPr>
        <p:spPr bwMode="auto">
          <a:xfrm rot="-1869385">
            <a:off x="2235200" y="4459288"/>
            <a:ext cx="887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latin typeface="Tahoma" panose="020B0604030504040204" pitchFamily="34" charset="0"/>
                <a:sym typeface="Symbol" panose="05050102010706020507" pitchFamily="18" charset="2"/>
              </a:rPr>
              <a:t>+ M*</a:t>
            </a:r>
            <a:endParaRPr lang="it-IT" altLang="en-US" sz="2200">
              <a:latin typeface="Tahoma" panose="020B0604030504040204" pitchFamily="34" charset="0"/>
            </a:endParaRPr>
          </a:p>
        </p:txBody>
      </p:sp>
      <p:cxnSp>
        <p:nvCxnSpPr>
          <p:cNvPr id="29706" name="Straight Arrow Connector 2"/>
          <p:cNvCxnSpPr>
            <a:cxnSpLocks noChangeShapeType="1"/>
          </p:cNvCxnSpPr>
          <p:nvPr/>
        </p:nvCxnSpPr>
        <p:spPr bwMode="auto">
          <a:xfrm flipV="1">
            <a:off x="2397125" y="4610100"/>
            <a:ext cx="846138" cy="519113"/>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7" name="Straight Arrow Connector 21"/>
          <p:cNvCxnSpPr>
            <a:cxnSpLocks noChangeShapeType="1"/>
          </p:cNvCxnSpPr>
          <p:nvPr/>
        </p:nvCxnSpPr>
        <p:spPr bwMode="auto">
          <a:xfrm>
            <a:off x="2386013" y="5368925"/>
            <a:ext cx="1387475" cy="85883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8" name="Text Box 5"/>
          <p:cNvSpPr txBox="1">
            <a:spLocks noChangeArrowheads="1"/>
          </p:cNvSpPr>
          <p:nvPr/>
        </p:nvSpPr>
        <p:spPr bwMode="auto">
          <a:xfrm rot="1930239">
            <a:off x="2293938" y="5430838"/>
            <a:ext cx="2090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latin typeface="Tahoma" panose="020B0604030504040204" pitchFamily="34" charset="0"/>
                <a:sym typeface="Symbol" panose="05050102010706020507" pitchFamily="18" charset="2"/>
              </a:rPr>
              <a:t>+ M (high k.e.)</a:t>
            </a:r>
            <a:endParaRPr lang="it-IT" altLang="en-US" sz="2200">
              <a:latin typeface="Tahoma" panose="020B0604030504040204" pitchFamily="34" charset="0"/>
            </a:endParaRPr>
          </a:p>
        </p:txBody>
      </p:sp>
      <p:sp>
        <p:nvSpPr>
          <p:cNvPr id="29709" name="Text Box 5"/>
          <p:cNvSpPr txBox="1">
            <a:spLocks noChangeArrowheads="1"/>
          </p:cNvSpPr>
          <p:nvPr/>
        </p:nvSpPr>
        <p:spPr bwMode="auto">
          <a:xfrm>
            <a:off x="4129088" y="5556250"/>
            <a:ext cx="4724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sym typeface="Symbol" panose="05050102010706020507" pitchFamily="18" charset="2"/>
              </a:rPr>
              <a:t>energy transferred to M goes in translational energy (heating of the gas mixture)</a:t>
            </a:r>
            <a:endParaRPr lang="it-IT" altLang="en-US" sz="2400">
              <a:latin typeface="Tahoma" panose="020B0604030504040204" pitchFamily="34" charset="0"/>
            </a:endParaRPr>
          </a:p>
        </p:txBody>
      </p:sp>
      <p:graphicFrame>
        <p:nvGraphicFramePr>
          <p:cNvPr id="5" name="Table 4"/>
          <p:cNvGraphicFramePr>
            <a:graphicFrameLocks noGrp="1"/>
          </p:cNvGraphicFramePr>
          <p:nvPr/>
        </p:nvGraphicFramePr>
        <p:xfrm>
          <a:off x="4622800" y="2755900"/>
          <a:ext cx="2127250" cy="1112838"/>
        </p:xfrm>
        <a:graphic>
          <a:graphicData uri="http://schemas.openxmlformats.org/drawingml/2006/table">
            <a:tbl>
              <a:tblPr bandRow="1">
                <a:tableStyleId>{21E4AEA4-8DFA-4A89-87EB-49C32662AFE0}</a:tableStyleId>
              </a:tblPr>
              <a:tblGrid>
                <a:gridCol w="1328328">
                  <a:extLst>
                    <a:ext uri="{9D8B030D-6E8A-4147-A177-3AD203B41FA5}">
                      <a16:colId xmlns:a16="http://schemas.microsoft.com/office/drawing/2014/main" val="1405149890"/>
                    </a:ext>
                  </a:extLst>
                </a:gridCol>
                <a:gridCol w="798922">
                  <a:extLst>
                    <a:ext uri="{9D8B030D-6E8A-4147-A177-3AD203B41FA5}">
                      <a16:colId xmlns:a16="http://schemas.microsoft.com/office/drawing/2014/main" val="1844084377"/>
                    </a:ext>
                  </a:extLst>
                </a:gridCol>
              </a:tblGrid>
              <a:tr h="370946">
                <a:tc>
                  <a:txBody>
                    <a:bodyPr/>
                    <a:lstStyle/>
                    <a:p>
                      <a:r>
                        <a:rPr lang="it-IT" sz="1800" dirty="0" smtClean="0"/>
                        <a:t>electronic</a:t>
                      </a:r>
                      <a:endParaRPr lang="en-US" sz="1800" dirty="0"/>
                    </a:p>
                  </a:txBody>
                  <a:tcPr marL="91443" marR="91443" marT="45733" marB="45733"/>
                </a:tc>
                <a:tc>
                  <a:txBody>
                    <a:bodyPr/>
                    <a:lstStyle/>
                    <a:p>
                      <a:r>
                        <a:rPr lang="it-IT" sz="1800" dirty="0" smtClean="0"/>
                        <a:t>10</a:t>
                      </a:r>
                      <a:r>
                        <a:rPr lang="it-IT" sz="1800" baseline="30000" dirty="0" smtClean="0"/>
                        <a:t>-15</a:t>
                      </a:r>
                      <a:r>
                        <a:rPr lang="it-IT" sz="1800" dirty="0" smtClean="0"/>
                        <a:t> s</a:t>
                      </a:r>
                      <a:endParaRPr lang="en-US" sz="1800" dirty="0"/>
                    </a:p>
                  </a:txBody>
                  <a:tcPr marL="91443" marR="91443" marT="45733" marB="45733"/>
                </a:tc>
                <a:extLst>
                  <a:ext uri="{0D108BD9-81ED-4DB2-BD59-A6C34878D82A}">
                    <a16:rowId xmlns:a16="http://schemas.microsoft.com/office/drawing/2014/main" val="3102014978"/>
                  </a:ext>
                </a:extLst>
              </a:tr>
              <a:tr h="370946">
                <a:tc>
                  <a:txBody>
                    <a:bodyPr/>
                    <a:lstStyle/>
                    <a:p>
                      <a:r>
                        <a:rPr lang="it-IT" sz="1800" dirty="0" smtClean="0"/>
                        <a:t>Vibrational</a:t>
                      </a:r>
                      <a:endParaRPr lang="en-US" sz="1800" dirty="0"/>
                    </a:p>
                  </a:txBody>
                  <a:tcPr marL="91443" marR="91443"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10</a:t>
                      </a:r>
                      <a:r>
                        <a:rPr lang="it-IT" sz="1800" baseline="30000" dirty="0" smtClean="0"/>
                        <a:t>-13</a:t>
                      </a:r>
                      <a:r>
                        <a:rPr lang="it-IT" sz="1800" dirty="0" smtClean="0"/>
                        <a:t> s</a:t>
                      </a:r>
                      <a:endParaRPr lang="en-US" sz="1800" dirty="0" smtClean="0"/>
                    </a:p>
                  </a:txBody>
                  <a:tcPr marL="91443" marR="91443" marT="45733" marB="45733"/>
                </a:tc>
                <a:extLst>
                  <a:ext uri="{0D108BD9-81ED-4DB2-BD59-A6C34878D82A}">
                    <a16:rowId xmlns:a16="http://schemas.microsoft.com/office/drawing/2014/main" val="1202521251"/>
                  </a:ext>
                </a:extLst>
              </a:tr>
              <a:tr h="370946">
                <a:tc>
                  <a:txBody>
                    <a:bodyPr/>
                    <a:lstStyle/>
                    <a:p>
                      <a:r>
                        <a:rPr lang="it-IT" sz="1800" dirty="0" smtClean="0"/>
                        <a:t>rotational</a:t>
                      </a:r>
                      <a:endParaRPr lang="en-US" sz="1800" dirty="0"/>
                    </a:p>
                  </a:txBody>
                  <a:tcPr marL="91443" marR="91443"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10</a:t>
                      </a:r>
                      <a:r>
                        <a:rPr lang="it-IT" sz="1800" baseline="30000" dirty="0" smtClean="0"/>
                        <a:t>-12</a:t>
                      </a:r>
                      <a:r>
                        <a:rPr lang="it-IT" sz="1800" dirty="0" smtClean="0"/>
                        <a:t> s</a:t>
                      </a:r>
                      <a:endParaRPr lang="en-US" sz="1800" dirty="0" smtClean="0"/>
                    </a:p>
                  </a:txBody>
                  <a:tcPr marL="91443" marR="91443" marT="45733" marB="45733"/>
                </a:tc>
                <a:extLst>
                  <a:ext uri="{0D108BD9-81ED-4DB2-BD59-A6C34878D82A}">
                    <a16:rowId xmlns:a16="http://schemas.microsoft.com/office/drawing/2014/main" val="177039115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Photophysical &amp; chemical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9096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1748" name="Rectangle 1027"/>
          <p:cNvSpPr>
            <a:spLocks noChangeArrowheads="1"/>
          </p:cNvSpPr>
          <p:nvPr/>
        </p:nvSpPr>
        <p:spPr bwMode="auto">
          <a:xfrm>
            <a:off x="2362200" y="2192338"/>
            <a:ext cx="457200" cy="426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1749" name="Rectangle 1030"/>
          <p:cNvSpPr>
            <a:spLocks noChangeArrowheads="1"/>
          </p:cNvSpPr>
          <p:nvPr/>
        </p:nvSpPr>
        <p:spPr bwMode="auto">
          <a:xfrm>
            <a:off x="2209800" y="5621338"/>
            <a:ext cx="4267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1750" name="Line 1032"/>
          <p:cNvSpPr>
            <a:spLocks noChangeShapeType="1"/>
          </p:cNvSpPr>
          <p:nvPr/>
        </p:nvSpPr>
        <p:spPr bwMode="auto">
          <a:xfrm flipV="1">
            <a:off x="2667000" y="1963738"/>
            <a:ext cx="0" cy="396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1033"/>
          <p:cNvSpPr>
            <a:spLocks noChangeShapeType="1"/>
          </p:cNvSpPr>
          <p:nvPr/>
        </p:nvSpPr>
        <p:spPr bwMode="auto">
          <a:xfrm>
            <a:off x="2667000" y="5926138"/>
            <a:ext cx="411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Text Box 1035"/>
          <p:cNvSpPr txBox="1">
            <a:spLocks noChangeArrowheads="1"/>
          </p:cNvSpPr>
          <p:nvPr/>
        </p:nvSpPr>
        <p:spPr bwMode="auto">
          <a:xfrm>
            <a:off x="3886200" y="5926138"/>
            <a:ext cx="2530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Internuclear distance</a:t>
            </a:r>
            <a:endParaRPr lang="en-US" altLang="en-US" sz="1800">
              <a:latin typeface="Comic Sans MS" panose="030F0702030302020204" pitchFamily="66" charset="0"/>
            </a:endParaRPr>
          </a:p>
        </p:txBody>
      </p:sp>
      <p:sp>
        <p:nvSpPr>
          <p:cNvPr id="31753" name="Text Box 1036"/>
          <p:cNvSpPr txBox="1">
            <a:spLocks noChangeArrowheads="1"/>
          </p:cNvSpPr>
          <p:nvPr/>
        </p:nvSpPr>
        <p:spPr bwMode="auto">
          <a:xfrm rot="-5400000">
            <a:off x="1504157" y="3837781"/>
            <a:ext cx="193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Potential energy</a:t>
            </a:r>
            <a:endParaRPr lang="en-US" altLang="en-US" sz="1800">
              <a:latin typeface="Comic Sans MS" panose="030F0702030302020204" pitchFamily="66" charset="0"/>
            </a:endParaRPr>
          </a:p>
        </p:txBody>
      </p:sp>
      <p:grpSp>
        <p:nvGrpSpPr>
          <p:cNvPr id="21" name="Group 1050"/>
          <p:cNvGrpSpPr>
            <a:grpSpLocks/>
          </p:cNvGrpSpPr>
          <p:nvPr/>
        </p:nvGrpSpPr>
        <p:grpSpPr bwMode="auto">
          <a:xfrm>
            <a:off x="838200" y="3792538"/>
            <a:ext cx="2667000" cy="1893887"/>
            <a:chOff x="528" y="1680"/>
            <a:chExt cx="1680" cy="1193"/>
          </a:xfrm>
        </p:grpSpPr>
        <p:sp>
          <p:nvSpPr>
            <p:cNvPr id="31799" name="Line 1037"/>
            <p:cNvSpPr>
              <a:spLocks noChangeShapeType="1"/>
            </p:cNvSpPr>
            <p:nvPr/>
          </p:nvSpPr>
          <p:spPr bwMode="auto">
            <a:xfrm flipV="1">
              <a:off x="2208" y="1680"/>
              <a:ext cx="0" cy="10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0" name="Text Box 1038"/>
            <p:cNvSpPr txBox="1">
              <a:spLocks noChangeArrowheads="1"/>
            </p:cNvSpPr>
            <p:nvPr/>
          </p:nvSpPr>
          <p:spPr bwMode="auto">
            <a:xfrm>
              <a:off x="528" y="2640"/>
              <a:ext cx="8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absorption</a:t>
              </a:r>
              <a:endParaRPr lang="en-US" altLang="en-US" sz="1800">
                <a:latin typeface="Comic Sans MS" panose="030F0702030302020204" pitchFamily="66" charset="0"/>
              </a:endParaRPr>
            </a:p>
          </p:txBody>
        </p:sp>
        <p:sp>
          <p:nvSpPr>
            <p:cNvPr id="31801" name="Line 1044"/>
            <p:cNvSpPr>
              <a:spLocks noChangeShapeType="1"/>
            </p:cNvSpPr>
            <p:nvPr/>
          </p:nvSpPr>
          <p:spPr bwMode="auto">
            <a:xfrm flipV="1">
              <a:off x="1488" y="2016"/>
              <a:ext cx="672"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5" name="Rectangle 1043"/>
          <p:cNvSpPr>
            <a:spLocks noChangeArrowheads="1"/>
          </p:cNvSpPr>
          <p:nvPr/>
        </p:nvSpPr>
        <p:spPr bwMode="auto">
          <a:xfrm>
            <a:off x="4876800" y="4554538"/>
            <a:ext cx="1143000"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nvGrpSpPr>
          <p:cNvPr id="26" name="Group 1049"/>
          <p:cNvGrpSpPr>
            <a:grpSpLocks/>
          </p:cNvGrpSpPr>
          <p:nvPr/>
        </p:nvGrpSpPr>
        <p:grpSpPr bwMode="auto">
          <a:xfrm>
            <a:off x="3733800" y="4097338"/>
            <a:ext cx="3513138" cy="1362075"/>
            <a:chOff x="2928" y="3168"/>
            <a:chExt cx="2213" cy="858"/>
          </a:xfrm>
        </p:grpSpPr>
        <p:sp>
          <p:nvSpPr>
            <p:cNvPr id="31796" name="Line 1039"/>
            <p:cNvSpPr>
              <a:spLocks noChangeShapeType="1"/>
            </p:cNvSpPr>
            <p:nvPr/>
          </p:nvSpPr>
          <p:spPr bwMode="auto">
            <a:xfrm>
              <a:off x="2928" y="3168"/>
              <a:ext cx="0" cy="858"/>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Text Box 1040"/>
            <p:cNvSpPr txBox="1">
              <a:spLocks noChangeArrowheads="1"/>
            </p:cNvSpPr>
            <p:nvPr/>
          </p:nvSpPr>
          <p:spPr bwMode="auto">
            <a:xfrm>
              <a:off x="3552" y="3758"/>
              <a:ext cx="15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chemeClr val="accent1"/>
                  </a:solidFill>
                  <a:latin typeface="Comic Sans MS" panose="030F0702030302020204" pitchFamily="66" charset="0"/>
                </a:rPr>
                <a:t>Fluorescence (&lt; msec)</a:t>
              </a:r>
              <a:endParaRPr lang="en-US" altLang="en-US" sz="1800">
                <a:solidFill>
                  <a:schemeClr val="accent1"/>
                </a:solidFill>
                <a:latin typeface="Comic Sans MS" panose="030F0702030302020204" pitchFamily="66" charset="0"/>
              </a:endParaRPr>
            </a:p>
          </p:txBody>
        </p:sp>
        <p:sp>
          <p:nvSpPr>
            <p:cNvPr id="31798" name="Line 1046"/>
            <p:cNvSpPr>
              <a:spLocks noChangeShapeType="1"/>
            </p:cNvSpPr>
            <p:nvPr/>
          </p:nvSpPr>
          <p:spPr bwMode="auto">
            <a:xfrm flipH="1">
              <a:off x="3120" y="391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1047"/>
          <p:cNvGrpSpPr>
            <a:grpSpLocks/>
          </p:cNvGrpSpPr>
          <p:nvPr/>
        </p:nvGrpSpPr>
        <p:grpSpPr bwMode="auto">
          <a:xfrm>
            <a:off x="4114800" y="4402138"/>
            <a:ext cx="3552825" cy="685800"/>
            <a:chOff x="2592" y="2064"/>
            <a:chExt cx="2238" cy="432"/>
          </a:xfrm>
        </p:grpSpPr>
        <p:sp>
          <p:nvSpPr>
            <p:cNvPr id="31793" name="Line 1042"/>
            <p:cNvSpPr>
              <a:spLocks noChangeShapeType="1"/>
            </p:cNvSpPr>
            <p:nvPr/>
          </p:nvSpPr>
          <p:spPr bwMode="auto">
            <a:xfrm>
              <a:off x="2592" y="2064"/>
              <a:ext cx="0" cy="43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4" name="Text Box 1041"/>
            <p:cNvSpPr txBox="1">
              <a:spLocks noChangeArrowheads="1"/>
            </p:cNvSpPr>
            <p:nvPr/>
          </p:nvSpPr>
          <p:spPr bwMode="auto">
            <a:xfrm>
              <a:off x="2976" y="2208"/>
              <a:ext cx="18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rgbClr val="FF3300"/>
                  </a:solidFill>
                  <a:latin typeface="Comic Sans MS" panose="030F0702030302020204" pitchFamily="66" charset="0"/>
                </a:rPr>
                <a:t>Phosphorescence (&gt; msec)</a:t>
              </a:r>
              <a:endParaRPr lang="en-US" altLang="en-US" sz="1800">
                <a:solidFill>
                  <a:srgbClr val="FF3300"/>
                </a:solidFill>
                <a:latin typeface="Comic Sans MS" panose="030F0702030302020204" pitchFamily="66" charset="0"/>
              </a:endParaRPr>
            </a:p>
          </p:txBody>
        </p:sp>
        <p:sp>
          <p:nvSpPr>
            <p:cNvPr id="31795" name="Line 1045"/>
            <p:cNvSpPr>
              <a:spLocks noChangeShapeType="1"/>
            </p:cNvSpPr>
            <p:nvPr/>
          </p:nvSpPr>
          <p:spPr bwMode="auto">
            <a:xfrm flipH="1">
              <a:off x="2640" y="2304"/>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8" name="Text Box 1052"/>
          <p:cNvSpPr txBox="1">
            <a:spLocks noChangeArrowheads="1"/>
          </p:cNvSpPr>
          <p:nvPr/>
        </p:nvSpPr>
        <p:spPr bwMode="auto">
          <a:xfrm>
            <a:off x="0" y="968375"/>
            <a:ext cx="91440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500">
                <a:latin typeface="Arial" panose="020B0604020202020204" pitchFamily="34" charset="0"/>
              </a:rPr>
              <a:t>Example of the sequence of photophysical and photochemical processes</a:t>
            </a:r>
            <a:endParaRPr lang="en-US" altLang="en-US" sz="2500">
              <a:latin typeface="Arial" panose="020B0604020202020204" pitchFamily="34" charset="0"/>
            </a:endParaRPr>
          </a:p>
        </p:txBody>
      </p:sp>
      <p:grpSp>
        <p:nvGrpSpPr>
          <p:cNvPr id="35" name="Group 1065"/>
          <p:cNvGrpSpPr>
            <a:grpSpLocks/>
          </p:cNvGrpSpPr>
          <p:nvPr/>
        </p:nvGrpSpPr>
        <p:grpSpPr bwMode="auto">
          <a:xfrm>
            <a:off x="873125" y="1978025"/>
            <a:ext cx="6035675" cy="3427413"/>
            <a:chOff x="520" y="537"/>
            <a:chExt cx="3802" cy="2159"/>
          </a:xfrm>
        </p:grpSpPr>
        <p:grpSp>
          <p:nvGrpSpPr>
            <p:cNvPr id="31784" name="Group 1060"/>
            <p:cNvGrpSpPr>
              <a:grpSpLocks/>
            </p:cNvGrpSpPr>
            <p:nvPr/>
          </p:nvGrpSpPr>
          <p:grpSpPr bwMode="auto">
            <a:xfrm>
              <a:off x="1952" y="537"/>
              <a:ext cx="2370" cy="1420"/>
              <a:chOff x="1952" y="537"/>
              <a:chExt cx="2370" cy="1420"/>
            </a:xfrm>
          </p:grpSpPr>
          <p:sp>
            <p:nvSpPr>
              <p:cNvPr id="31789" name="Freeform 1053"/>
              <p:cNvSpPr>
                <a:spLocks/>
              </p:cNvSpPr>
              <p:nvPr/>
            </p:nvSpPr>
            <p:spPr bwMode="auto">
              <a:xfrm>
                <a:off x="1979" y="658"/>
                <a:ext cx="1779" cy="1299"/>
              </a:xfrm>
              <a:custGeom>
                <a:avLst/>
                <a:gdLst>
                  <a:gd name="T0" fmla="*/ 0 w 1779"/>
                  <a:gd name="T1" fmla="*/ 0 h 1299"/>
                  <a:gd name="T2" fmla="*/ 134 w 1779"/>
                  <a:gd name="T3" fmla="*/ 668 h 1299"/>
                  <a:gd name="T4" fmla="*/ 403 w 1779"/>
                  <a:gd name="T5" fmla="*/ 1024 h 1299"/>
                  <a:gd name="T6" fmla="*/ 746 w 1779"/>
                  <a:gd name="T7" fmla="*/ 1198 h 1299"/>
                  <a:gd name="T8" fmla="*/ 974 w 1779"/>
                  <a:gd name="T9" fmla="*/ 1271 h 1299"/>
                  <a:gd name="T10" fmla="*/ 1194 w 1779"/>
                  <a:gd name="T11" fmla="*/ 1280 h 1299"/>
                  <a:gd name="T12" fmla="*/ 1779 w 1779"/>
                  <a:gd name="T13" fmla="*/ 1299 h 1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9" h="1299">
                    <a:moveTo>
                      <a:pt x="0" y="0"/>
                    </a:moveTo>
                    <a:cubicBezTo>
                      <a:pt x="22" y="111"/>
                      <a:pt x="66" y="497"/>
                      <a:pt x="134" y="668"/>
                    </a:cubicBezTo>
                    <a:cubicBezTo>
                      <a:pt x="201" y="839"/>
                      <a:pt x="301" y="936"/>
                      <a:pt x="403" y="1024"/>
                    </a:cubicBezTo>
                    <a:cubicBezTo>
                      <a:pt x="505" y="1112"/>
                      <a:pt x="651" y="1157"/>
                      <a:pt x="746" y="1198"/>
                    </a:cubicBezTo>
                    <a:cubicBezTo>
                      <a:pt x="841" y="1239"/>
                      <a:pt x="899" y="1257"/>
                      <a:pt x="974" y="1271"/>
                    </a:cubicBezTo>
                    <a:cubicBezTo>
                      <a:pt x="1049" y="1285"/>
                      <a:pt x="1060" y="1275"/>
                      <a:pt x="1194" y="1280"/>
                    </a:cubicBezTo>
                    <a:cubicBezTo>
                      <a:pt x="1328" y="1285"/>
                      <a:pt x="1657" y="1295"/>
                      <a:pt x="1779" y="1299"/>
                    </a:cubicBezTo>
                  </a:path>
                </a:pathLst>
              </a:custGeom>
              <a:noFill/>
              <a:ln w="2222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0" name="Text Box 1054"/>
              <p:cNvSpPr txBox="1">
                <a:spLocks noChangeArrowheads="1"/>
              </p:cNvSpPr>
              <p:nvPr/>
            </p:nvSpPr>
            <p:spPr bwMode="auto">
              <a:xfrm>
                <a:off x="1952" y="537"/>
                <a:ext cx="12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FF3300"/>
                    </a:solidFill>
                    <a:latin typeface="Tahoma" panose="020B0604030504040204" pitchFamily="34" charset="0"/>
                  </a:rPr>
                  <a:t>Dissociative state</a:t>
                </a:r>
              </a:p>
            </p:txBody>
          </p:sp>
          <p:sp>
            <p:nvSpPr>
              <p:cNvPr id="31791" name="Line 1056"/>
              <p:cNvSpPr>
                <a:spLocks noChangeShapeType="1"/>
              </p:cNvSpPr>
              <p:nvPr/>
            </p:nvSpPr>
            <p:spPr bwMode="auto">
              <a:xfrm rot="-5400000">
                <a:off x="2983" y="1224"/>
                <a:ext cx="0" cy="103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2" name="Text Box 1059"/>
              <p:cNvSpPr txBox="1">
                <a:spLocks noChangeArrowheads="1"/>
              </p:cNvSpPr>
              <p:nvPr/>
            </p:nvSpPr>
            <p:spPr bwMode="auto">
              <a:xfrm>
                <a:off x="3494" y="1620"/>
                <a:ext cx="82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FF3300"/>
                    </a:solidFill>
                    <a:latin typeface="Comic Sans MS" panose="030F0702030302020204" pitchFamily="66" charset="0"/>
                  </a:rPr>
                  <a:t>dissociation</a:t>
                </a:r>
              </a:p>
            </p:txBody>
          </p:sp>
        </p:grpSp>
        <p:grpSp>
          <p:nvGrpSpPr>
            <p:cNvPr id="31785" name="Group 1061"/>
            <p:cNvGrpSpPr>
              <a:grpSpLocks/>
            </p:cNvGrpSpPr>
            <p:nvPr/>
          </p:nvGrpSpPr>
          <p:grpSpPr bwMode="auto">
            <a:xfrm>
              <a:off x="520" y="1470"/>
              <a:ext cx="1686" cy="1226"/>
              <a:chOff x="522" y="1680"/>
              <a:chExt cx="1686" cy="1008"/>
            </a:xfrm>
          </p:grpSpPr>
          <p:sp>
            <p:nvSpPr>
              <p:cNvPr id="31786" name="Line 1062"/>
              <p:cNvSpPr>
                <a:spLocks noChangeShapeType="1"/>
              </p:cNvSpPr>
              <p:nvPr/>
            </p:nvSpPr>
            <p:spPr bwMode="auto">
              <a:xfrm flipV="1">
                <a:off x="2208" y="1680"/>
                <a:ext cx="0" cy="10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7" name="Text Box 1063"/>
              <p:cNvSpPr txBox="1">
                <a:spLocks noChangeArrowheads="1"/>
              </p:cNvSpPr>
              <p:nvPr/>
            </p:nvSpPr>
            <p:spPr bwMode="auto">
              <a:xfrm>
                <a:off x="522" y="2442"/>
                <a:ext cx="83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absorption</a:t>
                </a:r>
                <a:endParaRPr lang="en-US" altLang="en-US" sz="1800">
                  <a:latin typeface="Comic Sans MS" panose="030F0702030302020204" pitchFamily="66" charset="0"/>
                </a:endParaRPr>
              </a:p>
            </p:txBody>
          </p:sp>
          <p:sp>
            <p:nvSpPr>
              <p:cNvPr id="31788" name="Line 1064"/>
              <p:cNvSpPr>
                <a:spLocks noChangeShapeType="1"/>
              </p:cNvSpPr>
              <p:nvPr/>
            </p:nvSpPr>
            <p:spPr bwMode="auto">
              <a:xfrm flipV="1">
                <a:off x="1488" y="2016"/>
                <a:ext cx="672"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5" name="Group 1069"/>
          <p:cNvGrpSpPr>
            <a:grpSpLocks/>
          </p:cNvGrpSpPr>
          <p:nvPr/>
        </p:nvGrpSpPr>
        <p:grpSpPr bwMode="auto">
          <a:xfrm>
            <a:off x="3681413" y="2846388"/>
            <a:ext cx="3794125" cy="1365250"/>
            <a:chOff x="2319" y="1084"/>
            <a:chExt cx="2390" cy="860"/>
          </a:xfrm>
        </p:grpSpPr>
        <p:sp>
          <p:nvSpPr>
            <p:cNvPr id="31781" name="Freeform 1066"/>
            <p:cNvSpPr>
              <a:spLocks/>
            </p:cNvSpPr>
            <p:nvPr/>
          </p:nvSpPr>
          <p:spPr bwMode="auto">
            <a:xfrm>
              <a:off x="2319" y="1656"/>
              <a:ext cx="154" cy="288"/>
            </a:xfrm>
            <a:custGeom>
              <a:avLst/>
              <a:gdLst>
                <a:gd name="T0" fmla="*/ 105 w 154"/>
                <a:gd name="T1" fmla="*/ 0 h 288"/>
                <a:gd name="T2" fmla="*/ 9 w 154"/>
                <a:gd name="T3" fmla="*/ 40 h 288"/>
                <a:gd name="T4" fmla="*/ 153 w 154"/>
                <a:gd name="T5" fmla="*/ 80 h 288"/>
                <a:gd name="T6" fmla="*/ 1 w 154"/>
                <a:gd name="T7" fmla="*/ 128 h 288"/>
                <a:gd name="T8" fmla="*/ 153 w 154"/>
                <a:gd name="T9" fmla="*/ 160 h 288"/>
                <a:gd name="T10" fmla="*/ 9 w 154"/>
                <a:gd name="T11" fmla="*/ 208 h 288"/>
                <a:gd name="T12" fmla="*/ 97 w 154"/>
                <a:gd name="T13" fmla="*/ 240 h 288"/>
                <a:gd name="T14" fmla="*/ 97 w 154"/>
                <a:gd name="T15" fmla="*/ 288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288">
                  <a:moveTo>
                    <a:pt x="105" y="0"/>
                  </a:moveTo>
                  <a:cubicBezTo>
                    <a:pt x="53" y="13"/>
                    <a:pt x="1" y="27"/>
                    <a:pt x="9" y="40"/>
                  </a:cubicBezTo>
                  <a:cubicBezTo>
                    <a:pt x="17" y="53"/>
                    <a:pt x="154" y="65"/>
                    <a:pt x="153" y="80"/>
                  </a:cubicBezTo>
                  <a:cubicBezTo>
                    <a:pt x="152" y="95"/>
                    <a:pt x="1" y="115"/>
                    <a:pt x="1" y="128"/>
                  </a:cubicBezTo>
                  <a:cubicBezTo>
                    <a:pt x="1" y="141"/>
                    <a:pt x="152" y="147"/>
                    <a:pt x="153" y="160"/>
                  </a:cubicBezTo>
                  <a:cubicBezTo>
                    <a:pt x="154" y="173"/>
                    <a:pt x="18" y="195"/>
                    <a:pt x="9" y="208"/>
                  </a:cubicBezTo>
                  <a:cubicBezTo>
                    <a:pt x="0" y="221"/>
                    <a:pt x="82" y="227"/>
                    <a:pt x="97" y="240"/>
                  </a:cubicBezTo>
                  <a:cubicBezTo>
                    <a:pt x="112" y="253"/>
                    <a:pt x="104" y="270"/>
                    <a:pt x="97" y="288"/>
                  </a:cubicBezTo>
                </a:path>
              </a:pathLst>
            </a:custGeom>
            <a:noFill/>
            <a:ln w="19050"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2" name="Text Box 1067"/>
            <p:cNvSpPr txBox="1">
              <a:spLocks noChangeArrowheads="1"/>
            </p:cNvSpPr>
            <p:nvPr/>
          </p:nvSpPr>
          <p:spPr bwMode="auto">
            <a:xfrm>
              <a:off x="2438" y="1084"/>
              <a:ext cx="22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rgbClr val="FF3300"/>
                  </a:solidFill>
                  <a:latin typeface="Tahoma" panose="020B0604030504040204" pitchFamily="34" charset="0"/>
                </a:rPr>
                <a:t>Vibrational relaxation(collisional)</a:t>
              </a:r>
            </a:p>
          </p:txBody>
        </p:sp>
        <p:sp>
          <p:nvSpPr>
            <p:cNvPr id="31783" name="Line 1068"/>
            <p:cNvSpPr>
              <a:spLocks noChangeShapeType="1"/>
            </p:cNvSpPr>
            <p:nvPr/>
          </p:nvSpPr>
          <p:spPr bwMode="auto">
            <a:xfrm flipH="1">
              <a:off x="2448" y="1336"/>
              <a:ext cx="15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61" name="Line 1070"/>
          <p:cNvSpPr>
            <a:spLocks noChangeShapeType="1"/>
          </p:cNvSpPr>
          <p:nvPr/>
        </p:nvSpPr>
        <p:spPr bwMode="auto">
          <a:xfrm>
            <a:off x="3459163" y="5370513"/>
            <a:ext cx="508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071"/>
          <p:cNvSpPr>
            <a:spLocks noChangeShapeType="1"/>
          </p:cNvSpPr>
          <p:nvPr/>
        </p:nvSpPr>
        <p:spPr bwMode="auto">
          <a:xfrm>
            <a:off x="3556000" y="3754438"/>
            <a:ext cx="971550"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 name="Group 1074"/>
          <p:cNvGrpSpPr>
            <a:grpSpLocks/>
          </p:cNvGrpSpPr>
          <p:nvPr/>
        </p:nvGrpSpPr>
        <p:grpSpPr bwMode="auto">
          <a:xfrm>
            <a:off x="3914775" y="4049713"/>
            <a:ext cx="2854325" cy="366712"/>
            <a:chOff x="2428" y="1863"/>
            <a:chExt cx="1798" cy="231"/>
          </a:xfrm>
        </p:grpSpPr>
        <p:sp>
          <p:nvSpPr>
            <p:cNvPr id="31779" name="Freeform 1072"/>
            <p:cNvSpPr>
              <a:spLocks/>
            </p:cNvSpPr>
            <p:nvPr/>
          </p:nvSpPr>
          <p:spPr bwMode="auto">
            <a:xfrm>
              <a:off x="2428" y="1953"/>
              <a:ext cx="236" cy="75"/>
            </a:xfrm>
            <a:custGeom>
              <a:avLst/>
              <a:gdLst>
                <a:gd name="T0" fmla="*/ 0 w 236"/>
                <a:gd name="T1" fmla="*/ 3 h 75"/>
                <a:gd name="T2" fmla="*/ 76 w 236"/>
                <a:gd name="T3" fmla="*/ 3 h 75"/>
                <a:gd name="T4" fmla="*/ 160 w 236"/>
                <a:gd name="T5" fmla="*/ 23 h 75"/>
                <a:gd name="T6" fmla="*/ 236 w 236"/>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6" h="75">
                  <a:moveTo>
                    <a:pt x="0" y="3"/>
                  </a:moveTo>
                  <a:cubicBezTo>
                    <a:pt x="24" y="1"/>
                    <a:pt x="49" y="0"/>
                    <a:pt x="76" y="3"/>
                  </a:cubicBezTo>
                  <a:cubicBezTo>
                    <a:pt x="103" y="6"/>
                    <a:pt x="133" y="11"/>
                    <a:pt x="160" y="23"/>
                  </a:cubicBezTo>
                  <a:cubicBezTo>
                    <a:pt x="187" y="35"/>
                    <a:pt x="220" y="64"/>
                    <a:pt x="236" y="75"/>
                  </a:cubicBezTo>
                </a:path>
              </a:pathLst>
            </a:custGeom>
            <a:noFill/>
            <a:ln w="28575" cmpd="sng">
              <a:solidFill>
                <a:srgbClr val="FF33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0" name="Text Box 1073"/>
            <p:cNvSpPr txBox="1">
              <a:spLocks noChangeArrowheads="1"/>
            </p:cNvSpPr>
            <p:nvPr/>
          </p:nvSpPr>
          <p:spPr bwMode="auto">
            <a:xfrm>
              <a:off x="2798" y="1863"/>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intersystem crossing</a:t>
              </a:r>
            </a:p>
          </p:txBody>
        </p:sp>
      </p:grpSp>
      <p:sp>
        <p:nvSpPr>
          <p:cNvPr id="31764" name="Freeform 1075"/>
          <p:cNvSpPr>
            <a:spLocks/>
          </p:cNvSpPr>
          <p:nvPr/>
        </p:nvSpPr>
        <p:spPr bwMode="auto">
          <a:xfrm>
            <a:off x="3090863" y="3041650"/>
            <a:ext cx="2860675" cy="2489200"/>
          </a:xfrm>
          <a:custGeom>
            <a:avLst/>
            <a:gdLst>
              <a:gd name="T0" fmla="*/ 0 w 1802"/>
              <a:gd name="T1" fmla="*/ 0 h 1568"/>
              <a:gd name="T2" fmla="*/ 2147483646 w 1802"/>
              <a:gd name="T3" fmla="*/ 2147483646 h 1568"/>
              <a:gd name="T4" fmla="*/ 2147483646 w 1802"/>
              <a:gd name="T5" fmla="*/ 2147483646 h 1568"/>
              <a:gd name="T6" fmla="*/ 2147483646 w 1802"/>
              <a:gd name="T7" fmla="*/ 2147483646 h 1568"/>
              <a:gd name="T8" fmla="*/ 2147483646 w 1802"/>
              <a:gd name="T9" fmla="*/ 2147483646 h 1568"/>
              <a:gd name="T10" fmla="*/ 2147483646 w 1802"/>
              <a:gd name="T11" fmla="*/ 2147483646 h 1568"/>
              <a:gd name="T12" fmla="*/ 2147483646 w 1802"/>
              <a:gd name="T13" fmla="*/ 2147483646 h 1568"/>
              <a:gd name="T14" fmla="*/ 2147483646 w 1802"/>
              <a:gd name="T15" fmla="*/ 2147483646 h 1568"/>
              <a:gd name="T16" fmla="*/ 2147483646 w 1802"/>
              <a:gd name="T17" fmla="*/ 2147483646 h 1568"/>
              <a:gd name="T18" fmla="*/ 2147483646 w 1802"/>
              <a:gd name="T19" fmla="*/ 2147483646 h 1568"/>
              <a:gd name="T20" fmla="*/ 2147483646 w 1802"/>
              <a:gd name="T21" fmla="*/ 2147483646 h 1568"/>
              <a:gd name="T22" fmla="*/ 2147483646 w 1802"/>
              <a:gd name="T23" fmla="*/ 2147483646 h 1568"/>
              <a:gd name="T24" fmla="*/ 2147483646 w 1802"/>
              <a:gd name="T25" fmla="*/ 2147483646 h 1568"/>
              <a:gd name="T26" fmla="*/ 2147483646 w 1802"/>
              <a:gd name="T27" fmla="*/ 2147483646 h 1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2" h="1568">
                <a:moveTo>
                  <a:pt x="0" y="0"/>
                </a:moveTo>
                <a:cubicBezTo>
                  <a:pt x="17" y="257"/>
                  <a:pt x="34" y="515"/>
                  <a:pt x="46" y="667"/>
                </a:cubicBezTo>
                <a:cubicBezTo>
                  <a:pt x="58" y="819"/>
                  <a:pt x="60" y="820"/>
                  <a:pt x="74" y="914"/>
                </a:cubicBezTo>
                <a:cubicBezTo>
                  <a:pt x="88" y="1008"/>
                  <a:pt x="95" y="1133"/>
                  <a:pt x="128" y="1234"/>
                </a:cubicBezTo>
                <a:cubicBezTo>
                  <a:pt x="161" y="1335"/>
                  <a:pt x="231" y="1468"/>
                  <a:pt x="275" y="1518"/>
                </a:cubicBezTo>
                <a:cubicBezTo>
                  <a:pt x="319" y="1568"/>
                  <a:pt x="348" y="1544"/>
                  <a:pt x="394" y="1536"/>
                </a:cubicBezTo>
                <a:cubicBezTo>
                  <a:pt x="440" y="1528"/>
                  <a:pt x="496" y="1512"/>
                  <a:pt x="549" y="1472"/>
                </a:cubicBezTo>
                <a:cubicBezTo>
                  <a:pt x="602" y="1432"/>
                  <a:pt x="659" y="1356"/>
                  <a:pt x="714" y="1298"/>
                </a:cubicBezTo>
                <a:cubicBezTo>
                  <a:pt x="769" y="1240"/>
                  <a:pt x="822" y="1176"/>
                  <a:pt x="878" y="1124"/>
                </a:cubicBezTo>
                <a:cubicBezTo>
                  <a:pt x="934" y="1072"/>
                  <a:pt x="997" y="1027"/>
                  <a:pt x="1052" y="987"/>
                </a:cubicBezTo>
                <a:cubicBezTo>
                  <a:pt x="1107" y="947"/>
                  <a:pt x="1146" y="914"/>
                  <a:pt x="1207" y="887"/>
                </a:cubicBezTo>
                <a:cubicBezTo>
                  <a:pt x="1268" y="860"/>
                  <a:pt x="1354" y="834"/>
                  <a:pt x="1418" y="823"/>
                </a:cubicBezTo>
                <a:cubicBezTo>
                  <a:pt x="1482" y="812"/>
                  <a:pt x="1527" y="823"/>
                  <a:pt x="1591" y="823"/>
                </a:cubicBezTo>
                <a:cubicBezTo>
                  <a:pt x="1655" y="823"/>
                  <a:pt x="1764" y="823"/>
                  <a:pt x="1802" y="82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Freeform 1076"/>
          <p:cNvSpPr>
            <a:spLocks/>
          </p:cNvSpPr>
          <p:nvPr/>
        </p:nvSpPr>
        <p:spPr bwMode="auto">
          <a:xfrm>
            <a:off x="3390900" y="2659063"/>
            <a:ext cx="2590800" cy="1687512"/>
          </a:xfrm>
          <a:custGeom>
            <a:avLst/>
            <a:gdLst>
              <a:gd name="T0" fmla="*/ 0 w 1632"/>
              <a:gd name="T1" fmla="*/ 0 h 1063"/>
              <a:gd name="T2" fmla="*/ 2147483646 w 1632"/>
              <a:gd name="T3" fmla="*/ 2147483646 h 1063"/>
              <a:gd name="T4" fmla="*/ 2147483646 w 1632"/>
              <a:gd name="T5" fmla="*/ 2147483646 h 1063"/>
              <a:gd name="T6" fmla="*/ 2147483646 w 1632"/>
              <a:gd name="T7" fmla="*/ 2147483646 h 1063"/>
              <a:gd name="T8" fmla="*/ 2147483646 w 1632"/>
              <a:gd name="T9" fmla="*/ 2147483646 h 1063"/>
              <a:gd name="T10" fmla="*/ 2147483646 w 1632"/>
              <a:gd name="T11" fmla="*/ 2147483646 h 1063"/>
              <a:gd name="T12" fmla="*/ 2147483646 w 1632"/>
              <a:gd name="T13" fmla="*/ 2147483646 h 1063"/>
              <a:gd name="T14" fmla="*/ 2147483646 w 1632"/>
              <a:gd name="T15" fmla="*/ 2147483646 h 1063"/>
              <a:gd name="T16" fmla="*/ 2147483646 w 1632"/>
              <a:gd name="T17" fmla="*/ 2147483646 h 1063"/>
              <a:gd name="T18" fmla="*/ 2147483646 w 1632"/>
              <a:gd name="T19" fmla="*/ 2147483646 h 1063"/>
              <a:gd name="T20" fmla="*/ 2147483646 w 1632"/>
              <a:gd name="T21" fmla="*/ 2147483646 h 1063"/>
              <a:gd name="T22" fmla="*/ 2147483646 w 1632"/>
              <a:gd name="T23" fmla="*/ 2147483646 h 1063"/>
              <a:gd name="T24" fmla="*/ 2147483646 w 1632"/>
              <a:gd name="T25" fmla="*/ 2147483646 h 1063"/>
              <a:gd name="T26" fmla="*/ 2147483646 w 1632"/>
              <a:gd name="T27" fmla="*/ 2147483646 h 1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2" h="1063">
                <a:moveTo>
                  <a:pt x="0" y="0"/>
                </a:moveTo>
                <a:cubicBezTo>
                  <a:pt x="29" y="212"/>
                  <a:pt x="59" y="425"/>
                  <a:pt x="78" y="552"/>
                </a:cubicBezTo>
                <a:cubicBezTo>
                  <a:pt x="97" y="679"/>
                  <a:pt x="99" y="701"/>
                  <a:pt x="114" y="762"/>
                </a:cubicBezTo>
                <a:cubicBezTo>
                  <a:pt x="129" y="823"/>
                  <a:pt x="144" y="871"/>
                  <a:pt x="168" y="918"/>
                </a:cubicBezTo>
                <a:cubicBezTo>
                  <a:pt x="192" y="965"/>
                  <a:pt x="231" y="1025"/>
                  <a:pt x="258" y="1044"/>
                </a:cubicBezTo>
                <a:cubicBezTo>
                  <a:pt x="285" y="1063"/>
                  <a:pt x="305" y="1041"/>
                  <a:pt x="330" y="1032"/>
                </a:cubicBezTo>
                <a:cubicBezTo>
                  <a:pt x="355" y="1023"/>
                  <a:pt x="380" y="1016"/>
                  <a:pt x="408" y="990"/>
                </a:cubicBezTo>
                <a:cubicBezTo>
                  <a:pt x="436" y="964"/>
                  <a:pt x="463" y="913"/>
                  <a:pt x="498" y="876"/>
                </a:cubicBezTo>
                <a:cubicBezTo>
                  <a:pt x="533" y="839"/>
                  <a:pt x="572" y="804"/>
                  <a:pt x="618" y="768"/>
                </a:cubicBezTo>
                <a:cubicBezTo>
                  <a:pt x="664" y="732"/>
                  <a:pt x="715" y="695"/>
                  <a:pt x="774" y="660"/>
                </a:cubicBezTo>
                <a:cubicBezTo>
                  <a:pt x="833" y="625"/>
                  <a:pt x="908" y="584"/>
                  <a:pt x="972" y="558"/>
                </a:cubicBezTo>
                <a:cubicBezTo>
                  <a:pt x="1036" y="532"/>
                  <a:pt x="1092" y="521"/>
                  <a:pt x="1158" y="504"/>
                </a:cubicBezTo>
                <a:cubicBezTo>
                  <a:pt x="1224" y="487"/>
                  <a:pt x="1289" y="463"/>
                  <a:pt x="1368" y="456"/>
                </a:cubicBezTo>
                <a:cubicBezTo>
                  <a:pt x="1447" y="449"/>
                  <a:pt x="1539" y="455"/>
                  <a:pt x="1632" y="46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Freeform 1077"/>
          <p:cNvSpPr>
            <a:spLocks/>
          </p:cNvSpPr>
          <p:nvPr/>
        </p:nvSpPr>
        <p:spPr bwMode="auto">
          <a:xfrm>
            <a:off x="3657600" y="2478088"/>
            <a:ext cx="2343150" cy="1919287"/>
          </a:xfrm>
          <a:custGeom>
            <a:avLst/>
            <a:gdLst>
              <a:gd name="T0" fmla="*/ 0 w 1476"/>
              <a:gd name="T1" fmla="*/ 0 h 1209"/>
              <a:gd name="T2" fmla="*/ 2147483646 w 1476"/>
              <a:gd name="T3" fmla="*/ 2147483646 h 1209"/>
              <a:gd name="T4" fmla="*/ 2147483646 w 1476"/>
              <a:gd name="T5" fmla="*/ 2147483646 h 1209"/>
              <a:gd name="T6" fmla="*/ 2147483646 w 1476"/>
              <a:gd name="T7" fmla="*/ 2147483646 h 1209"/>
              <a:gd name="T8" fmla="*/ 2147483646 w 1476"/>
              <a:gd name="T9" fmla="*/ 2147483646 h 1209"/>
              <a:gd name="T10" fmla="*/ 2147483646 w 1476"/>
              <a:gd name="T11" fmla="*/ 2147483646 h 1209"/>
              <a:gd name="T12" fmla="*/ 2147483646 w 1476"/>
              <a:gd name="T13" fmla="*/ 2147483646 h 1209"/>
              <a:gd name="T14" fmla="*/ 2147483646 w 1476"/>
              <a:gd name="T15" fmla="*/ 2147483646 h 1209"/>
              <a:gd name="T16" fmla="*/ 2147483646 w 1476"/>
              <a:gd name="T17" fmla="*/ 2147483646 h 1209"/>
              <a:gd name="T18" fmla="*/ 2147483646 w 1476"/>
              <a:gd name="T19" fmla="*/ 2147483646 h 1209"/>
              <a:gd name="T20" fmla="*/ 2147483646 w 1476"/>
              <a:gd name="T21" fmla="*/ 2147483646 h 1209"/>
              <a:gd name="T22" fmla="*/ 2147483646 w 1476"/>
              <a:gd name="T23" fmla="*/ 2147483646 h 1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6" h="1209">
                <a:moveTo>
                  <a:pt x="0" y="0"/>
                </a:moveTo>
                <a:cubicBezTo>
                  <a:pt x="28" y="221"/>
                  <a:pt x="56" y="443"/>
                  <a:pt x="78" y="618"/>
                </a:cubicBezTo>
                <a:cubicBezTo>
                  <a:pt x="100" y="793"/>
                  <a:pt x="110" y="957"/>
                  <a:pt x="132" y="1050"/>
                </a:cubicBezTo>
                <a:cubicBezTo>
                  <a:pt x="154" y="1143"/>
                  <a:pt x="180" y="1150"/>
                  <a:pt x="210" y="1176"/>
                </a:cubicBezTo>
                <a:cubicBezTo>
                  <a:pt x="240" y="1202"/>
                  <a:pt x="278" y="1209"/>
                  <a:pt x="312" y="1206"/>
                </a:cubicBezTo>
                <a:cubicBezTo>
                  <a:pt x="346" y="1203"/>
                  <a:pt x="381" y="1178"/>
                  <a:pt x="414" y="1158"/>
                </a:cubicBezTo>
                <a:cubicBezTo>
                  <a:pt x="447" y="1138"/>
                  <a:pt x="468" y="1120"/>
                  <a:pt x="510" y="1086"/>
                </a:cubicBezTo>
                <a:cubicBezTo>
                  <a:pt x="552" y="1052"/>
                  <a:pt x="607" y="995"/>
                  <a:pt x="666" y="954"/>
                </a:cubicBezTo>
                <a:cubicBezTo>
                  <a:pt x="725" y="913"/>
                  <a:pt x="795" y="871"/>
                  <a:pt x="864" y="840"/>
                </a:cubicBezTo>
                <a:cubicBezTo>
                  <a:pt x="933" y="809"/>
                  <a:pt x="1001" y="781"/>
                  <a:pt x="1080" y="768"/>
                </a:cubicBezTo>
                <a:cubicBezTo>
                  <a:pt x="1159" y="755"/>
                  <a:pt x="1272" y="763"/>
                  <a:pt x="1338" y="762"/>
                </a:cubicBezTo>
                <a:cubicBezTo>
                  <a:pt x="1404" y="761"/>
                  <a:pt x="1440" y="761"/>
                  <a:pt x="1476" y="762"/>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7" name="Line 1078"/>
          <p:cNvSpPr>
            <a:spLocks noChangeShapeType="1"/>
          </p:cNvSpPr>
          <p:nvPr/>
        </p:nvSpPr>
        <p:spPr bwMode="auto">
          <a:xfrm>
            <a:off x="3371850" y="5151438"/>
            <a:ext cx="792163"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8" name="Line 1079"/>
          <p:cNvSpPr>
            <a:spLocks noChangeShapeType="1"/>
          </p:cNvSpPr>
          <p:nvPr/>
        </p:nvSpPr>
        <p:spPr bwMode="auto">
          <a:xfrm>
            <a:off x="3297238" y="4946650"/>
            <a:ext cx="102393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9" name="Line 1080"/>
          <p:cNvSpPr>
            <a:spLocks noChangeShapeType="1"/>
          </p:cNvSpPr>
          <p:nvPr/>
        </p:nvSpPr>
        <p:spPr bwMode="auto">
          <a:xfrm>
            <a:off x="3570288" y="3911600"/>
            <a:ext cx="755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0" name="Line 1081"/>
          <p:cNvSpPr>
            <a:spLocks noChangeShapeType="1"/>
          </p:cNvSpPr>
          <p:nvPr/>
        </p:nvSpPr>
        <p:spPr bwMode="auto">
          <a:xfrm>
            <a:off x="3643313" y="4071938"/>
            <a:ext cx="50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1" name="Line 1082"/>
          <p:cNvSpPr>
            <a:spLocks noChangeShapeType="1"/>
          </p:cNvSpPr>
          <p:nvPr/>
        </p:nvSpPr>
        <p:spPr bwMode="auto">
          <a:xfrm>
            <a:off x="3721100" y="4217988"/>
            <a:ext cx="311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2" name="Line 1083"/>
          <p:cNvSpPr>
            <a:spLocks noChangeShapeType="1"/>
          </p:cNvSpPr>
          <p:nvPr/>
        </p:nvSpPr>
        <p:spPr bwMode="auto">
          <a:xfrm>
            <a:off x="3987800" y="4319588"/>
            <a:ext cx="2921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Line 1084"/>
          <p:cNvSpPr>
            <a:spLocks noChangeShapeType="1"/>
          </p:cNvSpPr>
          <p:nvPr/>
        </p:nvSpPr>
        <p:spPr bwMode="auto">
          <a:xfrm flipV="1">
            <a:off x="3898900" y="4211638"/>
            <a:ext cx="533400" cy="6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Line 1085"/>
          <p:cNvSpPr>
            <a:spLocks noChangeShapeType="1"/>
          </p:cNvSpPr>
          <p:nvPr/>
        </p:nvSpPr>
        <p:spPr bwMode="auto">
          <a:xfrm>
            <a:off x="3867150" y="4078288"/>
            <a:ext cx="7112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Line 1086"/>
          <p:cNvSpPr>
            <a:spLocks noChangeShapeType="1"/>
          </p:cNvSpPr>
          <p:nvPr/>
        </p:nvSpPr>
        <p:spPr bwMode="auto">
          <a:xfrm>
            <a:off x="3848100" y="3951288"/>
            <a:ext cx="89535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6" name="Text Box 5"/>
          <p:cNvSpPr txBox="1">
            <a:spLocks noChangeArrowheads="1"/>
          </p:cNvSpPr>
          <p:nvPr/>
        </p:nvSpPr>
        <p:spPr bwMode="auto">
          <a:xfrm>
            <a:off x="3933825" y="530860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S</a:t>
            </a:r>
            <a:r>
              <a:rPr lang="it-IT" altLang="en-US" sz="2400" baseline="-25000">
                <a:latin typeface="Tahoma" panose="020B0604030504040204" pitchFamily="34" charset="0"/>
              </a:rPr>
              <a:t>0</a:t>
            </a:r>
          </a:p>
        </p:txBody>
      </p:sp>
      <p:sp>
        <p:nvSpPr>
          <p:cNvPr id="31777" name="Text Box 5"/>
          <p:cNvSpPr txBox="1">
            <a:spLocks noChangeArrowheads="1"/>
          </p:cNvSpPr>
          <p:nvPr/>
        </p:nvSpPr>
        <p:spPr bwMode="auto">
          <a:xfrm>
            <a:off x="3216275" y="2259013"/>
            <a:ext cx="58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S</a:t>
            </a:r>
            <a:r>
              <a:rPr lang="it-IT" altLang="en-US" sz="2400" baseline="-25000">
                <a:latin typeface="Tahoma" panose="020B0604030504040204" pitchFamily="34" charset="0"/>
              </a:rPr>
              <a:t>1</a:t>
            </a:r>
          </a:p>
        </p:txBody>
      </p:sp>
      <p:sp>
        <p:nvSpPr>
          <p:cNvPr id="31778" name="Text Box 5"/>
          <p:cNvSpPr txBox="1">
            <a:spLocks noChangeArrowheads="1"/>
          </p:cNvSpPr>
          <p:nvPr/>
        </p:nvSpPr>
        <p:spPr bwMode="auto">
          <a:xfrm>
            <a:off x="3671888" y="2406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chemeClr val="accent2"/>
                </a:solidFill>
                <a:latin typeface="Tahoma" panose="020B0604030504040204" pitchFamily="34" charset="0"/>
              </a:rPr>
              <a:t>T</a:t>
            </a:r>
            <a:r>
              <a:rPr lang="it-IT" altLang="en-US" sz="2400" baseline="-25000">
                <a:solidFill>
                  <a:schemeClr val="accent2"/>
                </a:solidFill>
                <a:latin typeface="Tahoma" panose="020B0604030504040204"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Scattering and absorption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85788" y="9096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3796" name="Picture 2" descr="Risultati immagini per actinic flux photochemistry atmosphere slides"/>
          <p:cNvPicPr>
            <a:picLocks noChangeAspect="1" noChangeArrowheads="1"/>
          </p:cNvPicPr>
          <p:nvPr/>
        </p:nvPicPr>
        <p:blipFill>
          <a:blip r:embed="rId3">
            <a:extLst>
              <a:ext uri="{28A0092B-C50C-407E-A947-70E740481C1C}">
                <a14:useLocalDpi xmlns:a14="http://schemas.microsoft.com/office/drawing/2010/main" val="0"/>
              </a:ext>
            </a:extLst>
          </a:blip>
          <a:srcRect l="8443" t="6738" r="4555" b="17258"/>
          <a:stretch>
            <a:fillRect/>
          </a:stretch>
        </p:blipFill>
        <p:spPr bwMode="auto">
          <a:xfrm>
            <a:off x="844550" y="2079625"/>
            <a:ext cx="73072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052"/>
          <p:cNvSpPr txBox="1">
            <a:spLocks noChangeArrowheads="1"/>
          </p:cNvSpPr>
          <p:nvPr/>
        </p:nvSpPr>
        <p:spPr bwMode="auto">
          <a:xfrm>
            <a:off x="0" y="968375"/>
            <a:ext cx="4822825" cy="1200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400" dirty="0">
                <a:latin typeface="Arial" panose="020B0604020202020204" pitchFamily="34" charset="0"/>
              </a:rPr>
              <a:t>Probability of </a:t>
            </a:r>
            <a:r>
              <a:rPr lang="it-IT" altLang="en-US" sz="2400" dirty="0">
                <a:solidFill>
                  <a:srgbClr val="FF0000"/>
                </a:solidFill>
                <a:latin typeface="Arial" panose="020B0604020202020204" pitchFamily="34" charset="0"/>
              </a:rPr>
              <a:t>encounter between photon (h</a:t>
            </a:r>
            <a:r>
              <a:rPr lang="it-IT" altLang="en-US" sz="2400" dirty="0">
                <a:solidFill>
                  <a:srgbClr val="FF0000"/>
                </a:solidFill>
                <a:latin typeface="Arial" panose="020B0604020202020204" pitchFamily="34" charset="0"/>
                <a:sym typeface="Symbol" panose="05050102010706020507" pitchFamily="18" charset="2"/>
              </a:rPr>
              <a:t>) and molecule</a:t>
            </a:r>
            <a:r>
              <a:rPr lang="it-IT" altLang="en-US" sz="2400" dirty="0">
                <a:latin typeface="Arial" panose="020B0604020202020204" pitchFamily="34" charset="0"/>
                <a:sym typeface="Symbol" panose="05050102010706020507" pitchFamily="18" charset="2"/>
              </a:rPr>
              <a:t> drives </a:t>
            </a:r>
            <a:r>
              <a:rPr lang="it-IT" altLang="en-US" sz="2400" dirty="0">
                <a:solidFill>
                  <a:srgbClr val="FF0000"/>
                </a:solidFill>
                <a:latin typeface="Arial" panose="020B0604020202020204" pitchFamily="34" charset="0"/>
                <a:sym typeface="Symbol" panose="05050102010706020507" pitchFamily="18" charset="2"/>
              </a:rPr>
              <a:t>photochemistry</a:t>
            </a:r>
            <a:endParaRPr lang="en-US" altLang="en-US" sz="2400" dirty="0">
              <a:solidFill>
                <a:srgbClr val="FF0000"/>
              </a:solidFill>
              <a:latin typeface="Arial" panose="020B0604020202020204" pitchFamily="34" charset="0"/>
            </a:endParaRPr>
          </a:p>
        </p:txBody>
      </p:sp>
      <p:sp>
        <p:nvSpPr>
          <p:cNvPr id="33798" name="Text Box 1052"/>
          <p:cNvSpPr txBox="1">
            <a:spLocks noChangeArrowheads="1"/>
          </p:cNvSpPr>
          <p:nvPr/>
        </p:nvSpPr>
        <p:spPr bwMode="auto">
          <a:xfrm>
            <a:off x="4822825" y="968375"/>
            <a:ext cx="4321175" cy="1200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400" dirty="0">
                <a:latin typeface="Arial" panose="020B0604020202020204" pitchFamily="34" charset="0"/>
              </a:rPr>
              <a:t>Radiative quantity pertinent is </a:t>
            </a:r>
            <a:r>
              <a:rPr lang="it-IT" altLang="en-US" sz="2400" dirty="0">
                <a:solidFill>
                  <a:srgbClr val="FF0000"/>
                </a:solidFill>
                <a:latin typeface="Arial" panose="020B0604020202020204" pitchFamily="34" charset="0"/>
              </a:rPr>
              <a:t>photon flux from all </a:t>
            </a:r>
            <a:r>
              <a:rPr lang="it-IT" altLang="en-US" sz="2400" dirty="0" smtClean="0">
                <a:solidFill>
                  <a:srgbClr val="FF0000"/>
                </a:solidFill>
                <a:latin typeface="Arial" panose="020B0604020202020204" pitchFamily="34" charset="0"/>
              </a:rPr>
              <a:t>directions </a:t>
            </a:r>
            <a:r>
              <a:rPr lang="en-US" altLang="en-US" sz="2400" dirty="0" smtClean="0">
                <a:latin typeface="Arial" panose="020B0604020202020204" pitchFamily="34" charset="0"/>
              </a:rPr>
              <a:t>(</a:t>
            </a:r>
            <a:r>
              <a:rPr lang="en-US" altLang="en-US" sz="2400" dirty="0" smtClean="0">
                <a:solidFill>
                  <a:srgbClr val="FF0000"/>
                </a:solidFill>
                <a:latin typeface="Arial" panose="020B0604020202020204" pitchFamily="34" charset="0"/>
              </a:rPr>
              <a:t>actinic flux</a:t>
            </a:r>
            <a:r>
              <a:rPr lang="en-US" altLang="en-US" sz="2400" dirty="0" smtClean="0">
                <a:latin typeface="Arial" panose="020B0604020202020204" pitchFamily="34" charset="0"/>
              </a:rPr>
              <a:t>)</a:t>
            </a:r>
            <a:endParaRPr lang="en-US"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6" name="Gruppo 5"/>
          <p:cNvGrpSpPr>
            <a:grpSpLocks noChangeAspect="1"/>
          </p:cNvGrpSpPr>
          <p:nvPr/>
        </p:nvGrpSpPr>
        <p:grpSpPr bwMode="auto">
          <a:xfrm>
            <a:off x="277596" y="1012981"/>
            <a:ext cx="3392487" cy="2705100"/>
            <a:chOff x="4776395" y="2157413"/>
            <a:chExt cx="3391284" cy="2705043"/>
          </a:xfrm>
        </p:grpSpPr>
        <p:pic>
          <p:nvPicPr>
            <p:cNvPr id="1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395" y="2157413"/>
              <a:ext cx="3391284" cy="26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4"/>
            <p:cNvSpPr>
              <a:spLocks noChangeArrowheads="1"/>
            </p:cNvSpPr>
            <p:nvPr/>
          </p:nvSpPr>
          <p:spPr bwMode="auto">
            <a:xfrm>
              <a:off x="5368066" y="4754880"/>
              <a:ext cx="225910" cy="1075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21" name="Rettangolo 6"/>
          <p:cNvSpPr>
            <a:spLocks noChangeArrowheads="1"/>
          </p:cNvSpPr>
          <p:nvPr/>
        </p:nvSpPr>
        <p:spPr bwMode="auto">
          <a:xfrm>
            <a:off x="3743823" y="1443869"/>
            <a:ext cx="54001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latin typeface="Tahoma" panose="020B0604030504040204" pitchFamily="34" charset="0"/>
                <a:cs typeface="Tahoma" panose="020B0604030504040204" pitchFamily="34" charset="0"/>
              </a:rPr>
              <a:t>is </a:t>
            </a:r>
            <a:r>
              <a:rPr lang="en-GB"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radiant intensity </a:t>
            </a:r>
            <a:r>
              <a:rPr lang="en-GB" altLang="en-US" sz="2400" dirty="0" smtClean="0">
                <a:latin typeface="Tahoma" panose="020B0604030504040204" pitchFamily="34" charset="0"/>
                <a:cs typeface="Tahoma" panose="020B0604030504040204" pitchFamily="34" charset="0"/>
              </a:rPr>
              <a:t>or </a:t>
            </a:r>
            <a:r>
              <a:rPr lang="en-GB"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spectral radiance </a:t>
            </a:r>
            <a:r>
              <a:rPr lang="en-GB" altLang="en-US" sz="2400" dirty="0" smtClean="0">
                <a:latin typeface="Tahoma" panose="020B0604030504040204" pitchFamily="34" charset="0"/>
                <a:cs typeface="Tahoma" panose="020B0604030504040204" pitchFamily="34" charset="0"/>
              </a:rPr>
              <a:t>of a blackbody: energy emitted per unit time (flux), per unit surface </a:t>
            </a:r>
            <a:r>
              <a:rPr lang="en-GB" altLang="en-US" sz="2400" dirty="0">
                <a:latin typeface="Tahoma" panose="020B0604030504040204" pitchFamily="34" charset="0"/>
                <a:cs typeface="Tahoma" panose="020B0604030504040204" pitchFamily="34" charset="0"/>
              </a:rPr>
              <a:t>area and unit wavelength. </a:t>
            </a:r>
            <a:r>
              <a:rPr lang="en-GB" altLang="en-US" sz="2400" dirty="0" smtClean="0">
                <a:latin typeface="Tahoma" panose="020B0604030504040204" pitchFamily="34" charset="0"/>
                <a:cs typeface="Tahoma" panose="020B0604030504040204" pitchFamily="34" charset="0"/>
              </a:rPr>
              <a:t>Units</a:t>
            </a:r>
            <a:r>
              <a:rPr lang="en-GB" altLang="en-US" sz="2400" dirty="0">
                <a:latin typeface="Tahoma" panose="020B0604030504040204" pitchFamily="34" charset="0"/>
                <a:cs typeface="Tahoma" panose="020B0604030504040204" pitchFamily="34" charset="0"/>
              </a:rPr>
              <a:t>: W</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a:t>
            </a:r>
            <a:r>
              <a:rPr lang="en-GB" altLang="en-US" sz="2400" baseline="30000" dirty="0" smtClean="0">
                <a:latin typeface="Tahoma" panose="020B0604030504040204" pitchFamily="34" charset="0"/>
                <a:cs typeface="Tahoma" panose="020B0604030504040204" pitchFamily="34" charset="0"/>
              </a:rPr>
              <a:t>-1</a:t>
            </a:r>
            <a:r>
              <a:rPr lang="en-GB" altLang="en-US" sz="2400" dirty="0" smtClean="0">
                <a:latin typeface="Tahoma" panose="020B0604030504040204" pitchFamily="34" charset="0"/>
                <a:cs typeface="Tahoma" panose="020B0604030504040204" pitchFamily="34" charset="0"/>
                <a:sym typeface="Symbol" panose="05050102010706020507" pitchFamily="18" charset="2"/>
              </a:rPr>
              <a:t>sr</a:t>
            </a:r>
            <a:r>
              <a:rPr lang="en-GB" altLang="en-US" sz="2400" baseline="30000" dirty="0" smtClean="0">
                <a:latin typeface="Tahoma" panose="020B0604030504040204" pitchFamily="34" charset="0"/>
                <a:cs typeface="Tahoma" panose="020B0604030504040204" pitchFamily="34" charset="0"/>
                <a:sym typeface="Symbol" panose="05050102010706020507" pitchFamily="18" charset="2"/>
              </a:rPr>
              <a:t>-1</a:t>
            </a:r>
            <a:endParaRPr lang="en-GB" altLang="en-US" sz="2400" baseline="30000" dirty="0">
              <a:latin typeface="Tahoma" panose="020B0604030504040204" pitchFamily="34" charset="0"/>
              <a:cs typeface="Tahoma" panose="020B0604030504040204" pitchFamily="34" charset="0"/>
            </a:endParaRPr>
          </a:p>
        </p:txBody>
      </p:sp>
      <p:sp>
        <p:nvSpPr>
          <p:cNvPr id="22" name="Rettangolo 6"/>
          <p:cNvSpPr>
            <a:spLocks noChangeArrowheads="1"/>
          </p:cNvSpPr>
          <p:nvPr/>
        </p:nvSpPr>
        <p:spPr bwMode="auto">
          <a:xfrm>
            <a:off x="3743823" y="982204"/>
            <a:ext cx="3559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Tahoma" panose="020B0604030504040204" pitchFamily="34" charset="0"/>
                <a:cs typeface="Tahoma" panose="020B0604030504040204" pitchFamily="34" charset="0"/>
              </a:rPr>
              <a:t>Planck function B(</a:t>
            </a:r>
            <a:r>
              <a:rPr lang="en-GB" altLang="en-US" sz="2400" dirty="0" smtClean="0">
                <a:solidFill>
                  <a:srgbClr val="FF0000"/>
                </a:solidFill>
                <a:latin typeface="Tahoma" panose="020B0604030504040204" pitchFamily="34" charset="0"/>
                <a:cs typeface="Tahoma" panose="020B0604030504040204" pitchFamily="34" charset="0"/>
                <a:sym typeface="Symbol" panose="05050102010706020507" pitchFamily="18" charset="2"/>
              </a:rPr>
              <a:t>,T):</a:t>
            </a:r>
            <a:endParaRPr lang="en-GB" altLang="en-US" sz="2400" baseline="30000" dirty="0">
              <a:latin typeface="Tahoma" panose="020B0604030504040204" pitchFamily="34" charset="0"/>
              <a:cs typeface="Tahoma" panose="020B0604030504040204" pitchFamily="34" charset="0"/>
            </a:endParaRPr>
          </a:p>
        </p:txBody>
      </p:sp>
      <p:sp>
        <p:nvSpPr>
          <p:cNvPr id="24" name="Rettangolo 6"/>
          <p:cNvSpPr>
            <a:spLocks noChangeArrowheads="1"/>
          </p:cNvSpPr>
          <p:nvPr/>
        </p:nvSpPr>
        <p:spPr bwMode="auto">
          <a:xfrm>
            <a:off x="277595" y="4895560"/>
            <a:ext cx="89571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Tahoma" panose="020B0604030504040204" pitchFamily="34" charset="0"/>
                <a:cs typeface="Tahoma" panose="020B0604030504040204" pitchFamily="34" charset="0"/>
              </a:rPr>
              <a:t>B</a:t>
            </a:r>
            <a:r>
              <a:rPr lang="en-GB" altLang="en-US" sz="2400" dirty="0">
                <a:solidFill>
                  <a:srgbClr val="FF0000"/>
                </a:solidFill>
                <a:latin typeface="Tahoma" panose="020B0604030504040204" pitchFamily="34" charset="0"/>
                <a:cs typeface="Tahoma" panose="020B0604030504040204" pitchFamily="34" charset="0"/>
              </a:rPr>
              <a:t>(</a:t>
            </a:r>
            <a:r>
              <a:rPr lang="en-GB" altLang="en-US" sz="2400" dirty="0">
                <a:solidFill>
                  <a:srgbClr val="FF0000"/>
                </a:solidFill>
                <a:latin typeface="Tahoma" panose="020B0604030504040204" pitchFamily="34" charset="0"/>
                <a:cs typeface="Tahoma" panose="020B0604030504040204" pitchFamily="34" charset="0"/>
                <a:sym typeface="Symbol" panose="05050102010706020507" pitchFamily="18" charset="2"/>
              </a:rPr>
              <a:t>,T</a:t>
            </a:r>
            <a:r>
              <a:rPr lang="en-GB" altLang="en-US" sz="2400" dirty="0" smtClean="0">
                <a:solidFill>
                  <a:srgbClr val="FF0000"/>
                </a:solidFill>
                <a:latin typeface="Tahoma" panose="020B0604030504040204" pitchFamily="34" charset="0"/>
                <a:cs typeface="Tahoma" panose="020B0604030504040204" pitchFamily="34" charset="0"/>
                <a:sym typeface="Symbol" panose="05050102010706020507" pitchFamily="18" charset="2"/>
              </a:rPr>
              <a:t>): </a:t>
            </a:r>
            <a:r>
              <a:rPr lang="en-US" altLang="en-US" sz="2400" dirty="0" smtClean="0">
                <a:latin typeface="Tahoma" panose="020B0604030504040204" pitchFamily="34" charset="0"/>
                <a:cs typeface="Tahoma" panose="020B0604030504040204" pitchFamily="34" charset="0"/>
                <a:sym typeface="Symbol" panose="05050102010706020507" pitchFamily="18" charset="2"/>
              </a:rPr>
              <a:t>spectral radiance </a:t>
            </a:r>
            <a:r>
              <a:rPr lang="en-US" altLang="en-US" sz="2400" dirty="0">
                <a:latin typeface="Tahoma" panose="020B0604030504040204" pitchFamily="34" charset="0"/>
                <a:cs typeface="Tahoma" panose="020B0604030504040204" pitchFamily="34" charset="0"/>
                <a:sym typeface="Symbol" panose="05050102010706020507" pitchFamily="18" charset="2"/>
              </a:rPr>
              <a:t>emitted by a blackbody at the body’s </a:t>
            </a:r>
            <a:r>
              <a:rPr lang="en-US" altLang="en-US" sz="2400" dirty="0" smtClean="0">
                <a:latin typeface="Tahoma" panose="020B0604030504040204" pitchFamily="34" charset="0"/>
                <a:cs typeface="Tahoma" panose="020B0604030504040204" pitchFamily="34" charset="0"/>
                <a:sym typeface="Symbol" panose="05050102010706020507" pitchFamily="18" charset="2"/>
              </a:rPr>
              <a:t>surface. So </a:t>
            </a:r>
            <a:r>
              <a:rPr lang="en-GB" altLang="en-US" sz="2400" dirty="0">
                <a:latin typeface="Tahoma" panose="020B0604030504040204" pitchFamily="34" charset="0"/>
                <a:cs typeface="Tahoma" panose="020B0604030504040204" pitchFamily="34" charset="0"/>
              </a:rPr>
              <a:t>B(</a:t>
            </a:r>
            <a:r>
              <a:rPr lang="en-GB" altLang="en-US" sz="2400" dirty="0">
                <a:latin typeface="Tahoma" panose="020B0604030504040204" pitchFamily="34" charset="0"/>
                <a:cs typeface="Tahoma" panose="020B0604030504040204" pitchFamily="34" charset="0"/>
                <a:sym typeface="Symbol" panose="05050102010706020507" pitchFamily="18" charset="2"/>
              </a:rPr>
              <a:t>,T</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 </a:t>
            </a:r>
            <a:r>
              <a:rPr lang="en-GB" altLang="en-US" sz="2400" dirty="0" smtClean="0">
                <a:latin typeface="Tahoma" panose="020B0604030504040204" pitchFamily="34" charset="0"/>
                <a:cs typeface="Tahoma" panose="020B0604030504040204" pitchFamily="34" charset="0"/>
              </a:rPr>
              <a:t>L(</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sym typeface="Symbol" panose="05050102010706020507" pitchFamily="18" charset="2"/>
              </a:rPr>
              <a:t>) at the surface of the blackbody</a:t>
            </a:r>
          </a:p>
          <a:p>
            <a:pPr>
              <a:spcBef>
                <a:spcPct val="0"/>
              </a:spcBef>
              <a:buFontTx/>
              <a:buNone/>
            </a:pPr>
            <a:endParaRPr lang="en-GB" altLang="en-US" sz="2400" dirty="0">
              <a:latin typeface="Tahoma" panose="020B0604030504040204" pitchFamily="34" charset="0"/>
              <a:cs typeface="Tahoma" panose="020B0604030504040204" pitchFamily="34" charset="0"/>
              <a:sym typeface="Symbol" panose="05050102010706020507" pitchFamily="18" charset="2"/>
            </a:endParaRPr>
          </a:p>
          <a:p>
            <a:pPr>
              <a:spcBef>
                <a:spcPct val="0"/>
              </a:spcBef>
              <a:buNone/>
            </a:pPr>
            <a:r>
              <a:rPr lang="en-GB" altLang="en-US" sz="2400" dirty="0" smtClean="0">
                <a:latin typeface="Tahoma" panose="020B0604030504040204" pitchFamily="34" charset="0"/>
                <a:cs typeface="Tahoma" panose="020B0604030504040204" pitchFamily="34" charset="0"/>
              </a:rPr>
              <a:t>             spectral </a:t>
            </a:r>
            <a:r>
              <a:rPr lang="en-GB" altLang="en-US" sz="2400" dirty="0">
                <a:latin typeface="Tahoma" panose="020B0604030504040204" pitchFamily="34" charset="0"/>
                <a:cs typeface="Tahoma" panose="020B0604030504040204" pitchFamily="34" charset="0"/>
              </a:rPr>
              <a:t>radiance </a:t>
            </a:r>
            <a:r>
              <a:rPr lang="en-US" altLang="en-US" sz="2400" dirty="0">
                <a:latin typeface="Tahoma" panose="020B0604030504040204" pitchFamily="34" charset="0"/>
                <a:cs typeface="Tahoma" panose="020B0604030504040204" pitchFamily="34" charset="0"/>
              </a:rPr>
              <a:t>at a given point in space, regardless of the source of the </a:t>
            </a:r>
            <a:r>
              <a:rPr lang="en-US" altLang="en-US" sz="2400" dirty="0" smtClean="0">
                <a:latin typeface="Tahoma" panose="020B0604030504040204" pitchFamily="34" charset="0"/>
                <a:cs typeface="Tahoma" panose="020B0604030504040204" pitchFamily="34" charset="0"/>
              </a:rPr>
              <a:t>radiance</a:t>
            </a:r>
            <a:endParaRPr lang="en-US" altLang="en-US" sz="2400" dirty="0">
              <a:latin typeface="Tahoma" panose="020B0604030504040204" pitchFamily="34" charset="0"/>
              <a:cs typeface="Tahoma" panose="020B0604030504040204" pitchFamily="34" charset="0"/>
            </a:endParaRPr>
          </a:p>
        </p:txBody>
      </p:sp>
      <p:sp>
        <p:nvSpPr>
          <p:cNvPr id="27" name="Titolo 4"/>
          <p:cNvSpPr txBox="1">
            <a:spLocks/>
          </p:cNvSpPr>
          <p:nvPr/>
        </p:nvSpPr>
        <p:spPr bwMode="auto">
          <a:xfrm>
            <a:off x="186838" y="-44697"/>
            <a:ext cx="8854563" cy="86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Spectral radiance, radiation flux, irradiance</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103426" name="Picture 2" descr="https://labo.obs-mip.fr/wp-content-labo/uploads/sites/19/2016/01/Capture-du-2016-01-03-1150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6176" y="3382861"/>
            <a:ext cx="3818252" cy="1450819"/>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6"/>
          <p:cNvSpPr>
            <a:spLocks noChangeArrowheads="1"/>
          </p:cNvSpPr>
          <p:nvPr/>
        </p:nvSpPr>
        <p:spPr bwMode="auto">
          <a:xfrm>
            <a:off x="277595" y="3895145"/>
            <a:ext cx="4257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Spectral radiance </a:t>
            </a:r>
            <a:r>
              <a:rPr lang="en-GB" altLang="en-US" sz="2400" dirty="0" smtClean="0">
                <a:latin typeface="Tahoma" panose="020B0604030504040204" pitchFamily="34" charset="0"/>
                <a:cs typeface="Tahoma" panose="020B0604030504040204" pitchFamily="34" charset="0"/>
              </a:rPr>
              <a:t>changes with distance through space: </a:t>
            </a:r>
          </a:p>
        </p:txBody>
      </p:sp>
      <p:sp>
        <p:nvSpPr>
          <p:cNvPr id="12" name="Text Box 13"/>
          <p:cNvSpPr txBox="1">
            <a:spLocks noChangeArrowheads="1"/>
          </p:cNvSpPr>
          <p:nvPr/>
        </p:nvSpPr>
        <p:spPr bwMode="auto">
          <a:xfrm>
            <a:off x="277595" y="5994153"/>
            <a:ext cx="1559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rPr>
              <a:t>L(</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sym typeface="Symbol" panose="05050102010706020507" pitchFamily="18" charset="2"/>
              </a:rPr>
              <a:t>):</a:t>
            </a:r>
            <a:endParaRPr lang="it-IT" altLang="en-US" sz="2400" dirty="0">
              <a:latin typeface="Tahoma" panose="020B0604030504040204" pitchFamily="34" charset="0"/>
            </a:endParaRPr>
          </a:p>
        </p:txBody>
      </p:sp>
    </p:spTree>
    <p:extLst>
      <p:ext uri="{BB962C8B-B14F-4D97-AF65-F5344CB8AC3E}">
        <p14:creationId xmlns:p14="http://schemas.microsoft.com/office/powerpoint/2010/main" val="140140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4"/>
          <p:cNvSpPr>
            <a:spLocks noGrp="1"/>
          </p:cNvSpPr>
          <p:nvPr>
            <p:ph type="title"/>
          </p:nvPr>
        </p:nvSpPr>
        <p:spPr>
          <a:xfrm>
            <a:off x="159466" y="-346910"/>
            <a:ext cx="8854563"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Spectral radiance, radiation flux, irradiance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35540" y="1069966"/>
            <a:ext cx="3516276" cy="3405666"/>
          </a:xfrm>
          <a:prstGeom prst="rect">
            <a:avLst/>
          </a:prstGeom>
        </p:spPr>
      </p:pic>
      <p:sp>
        <p:nvSpPr>
          <p:cNvPr id="6" name="Rectangle 5"/>
          <p:cNvSpPr/>
          <p:nvPr/>
        </p:nvSpPr>
        <p:spPr>
          <a:xfrm>
            <a:off x="3504235" y="1226389"/>
            <a:ext cx="5338916" cy="1862048"/>
          </a:xfrm>
          <a:prstGeom prst="rect">
            <a:avLst/>
          </a:prstGeom>
        </p:spPr>
        <p:txBody>
          <a:bodyPr wrap="square">
            <a:spAutoFit/>
          </a:bodyPr>
          <a:lstStyle/>
          <a:p>
            <a:pPr algn="ctr"/>
            <a:r>
              <a:rPr lang="en-US" sz="2300" dirty="0" smtClean="0">
                <a:solidFill>
                  <a:srgbClr val="FF0000"/>
                </a:solidFill>
                <a:effectLst>
                  <a:outerShdw blurRad="38100" dist="38100" dir="2700000" algn="tl">
                    <a:srgbClr val="000000">
                      <a:alpha val="43137"/>
                    </a:srgbClr>
                  </a:outerShdw>
                </a:effectLst>
              </a:rPr>
              <a:t>Spectral radiance: </a:t>
            </a:r>
            <a:r>
              <a:rPr lang="en-US" sz="2300" dirty="0" smtClean="0"/>
              <a:t>(energy flux) , </a:t>
            </a:r>
            <a:r>
              <a:rPr lang="en-US" sz="2300" dirty="0"/>
              <a:t>emitted </a:t>
            </a:r>
            <a:r>
              <a:rPr lang="en-US" sz="2300" dirty="0" smtClean="0"/>
              <a:t>from point </a:t>
            </a:r>
            <a:r>
              <a:rPr lang="en-US" sz="2300" dirty="0"/>
              <a:t>(O)</a:t>
            </a:r>
            <a:r>
              <a:rPr lang="en-US" sz="2300" dirty="0">
                <a:effectLst>
                  <a:outerShdw blurRad="38100" dist="38100" dir="2700000" algn="tl">
                    <a:srgbClr val="000000">
                      <a:alpha val="43137"/>
                    </a:srgbClr>
                  </a:outerShdw>
                </a:effectLst>
              </a:rPr>
              <a:t> </a:t>
            </a:r>
            <a:r>
              <a:rPr lang="en-US" sz="2300" dirty="0"/>
              <a:t>on a </a:t>
            </a:r>
            <a:r>
              <a:rPr lang="en-US" sz="2300" dirty="0" smtClean="0"/>
              <a:t>horizontal plane, passes </a:t>
            </a:r>
            <a:r>
              <a:rPr lang="en-US" sz="2300" dirty="0"/>
              <a:t>through </a:t>
            </a:r>
            <a:r>
              <a:rPr lang="en-US" sz="2300" dirty="0">
                <a:solidFill>
                  <a:srgbClr val="FF0000"/>
                </a:solidFill>
                <a:effectLst>
                  <a:outerShdw blurRad="38100" dist="38100" dir="2700000" algn="tl">
                    <a:srgbClr val="000000">
                      <a:alpha val="43137"/>
                    </a:srgbClr>
                  </a:outerShdw>
                </a:effectLst>
              </a:rPr>
              <a:t>an incremental </a:t>
            </a:r>
            <a:r>
              <a:rPr lang="en-US" sz="2300" dirty="0" smtClean="0">
                <a:solidFill>
                  <a:srgbClr val="FF0000"/>
                </a:solidFill>
                <a:effectLst>
                  <a:outerShdw blurRad="38100" dist="38100" dir="2700000" algn="tl">
                    <a:srgbClr val="000000">
                      <a:alpha val="43137"/>
                    </a:srgbClr>
                  </a:outerShdw>
                </a:effectLst>
              </a:rPr>
              <a:t>area </a:t>
            </a:r>
            <a:r>
              <a:rPr lang="en-US" sz="2300" dirty="0" err="1" smtClean="0">
                <a:solidFill>
                  <a:srgbClr val="FF0000"/>
                </a:solidFill>
                <a:effectLst>
                  <a:outerShdw blurRad="38100" dist="38100" dir="2700000" algn="tl">
                    <a:srgbClr val="000000">
                      <a:alpha val="43137"/>
                    </a:srgbClr>
                  </a:outerShdw>
                </a:effectLst>
              </a:rPr>
              <a:t>dA</a:t>
            </a:r>
            <a:r>
              <a:rPr lang="en-US" sz="2300" baseline="-25000" dirty="0" err="1" smtClean="0">
                <a:solidFill>
                  <a:srgbClr val="FF0000"/>
                </a:solidFill>
                <a:effectLst>
                  <a:outerShdw blurRad="38100" dist="38100" dir="2700000" algn="tl">
                    <a:srgbClr val="000000">
                      <a:alpha val="43137"/>
                    </a:srgbClr>
                  </a:outerShdw>
                </a:effectLst>
              </a:rPr>
              <a:t>s</a:t>
            </a:r>
            <a:r>
              <a:rPr lang="en-US" sz="2300" dirty="0" smtClean="0"/>
              <a:t> </a:t>
            </a:r>
            <a:r>
              <a:rPr lang="en-US" sz="2300" dirty="0"/>
              <a:t>at a distance </a:t>
            </a:r>
            <a:r>
              <a:rPr lang="en-US" sz="2300" dirty="0" err="1"/>
              <a:t>r</a:t>
            </a:r>
            <a:r>
              <a:rPr lang="en-US" sz="2300" baseline="-25000" dirty="0" err="1"/>
              <a:t>s</a:t>
            </a:r>
            <a:r>
              <a:rPr lang="en-US" sz="2300" dirty="0"/>
              <a:t> from the </a:t>
            </a:r>
            <a:r>
              <a:rPr lang="en-US" sz="2300" dirty="0" smtClean="0"/>
              <a:t>point of </a:t>
            </a:r>
            <a:r>
              <a:rPr lang="en-US" sz="2300" dirty="0"/>
              <a:t>emission. </a:t>
            </a:r>
            <a:endParaRPr lang="en-US" sz="2300" dirty="0" smtClean="0"/>
          </a:p>
        </p:txBody>
      </p:sp>
      <p:sp>
        <p:nvSpPr>
          <p:cNvPr id="23" name="Rectangle 22"/>
          <p:cNvSpPr/>
          <p:nvPr/>
        </p:nvSpPr>
        <p:spPr>
          <a:xfrm>
            <a:off x="3654090" y="2991032"/>
            <a:ext cx="5171081" cy="1862048"/>
          </a:xfrm>
          <a:prstGeom prst="rect">
            <a:avLst/>
          </a:prstGeom>
        </p:spPr>
        <p:txBody>
          <a:bodyPr wrap="square">
            <a:spAutoFit/>
          </a:bodyPr>
          <a:lstStyle/>
          <a:p>
            <a:r>
              <a:rPr lang="en-US" sz="2300" dirty="0" smtClean="0">
                <a:solidFill>
                  <a:srgbClr val="FF0000"/>
                </a:solidFill>
                <a:effectLst>
                  <a:outerShdw blurRad="38100" dist="38100" dir="2700000" algn="tl">
                    <a:srgbClr val="000000">
                      <a:alpha val="43137"/>
                    </a:srgbClr>
                  </a:outerShdw>
                </a:effectLst>
              </a:rPr>
              <a:t>zenith </a:t>
            </a:r>
            <a:r>
              <a:rPr lang="en-US" sz="2300" dirty="0">
                <a:solidFill>
                  <a:srgbClr val="FF0000"/>
                </a:solidFill>
                <a:effectLst>
                  <a:outerShdw blurRad="38100" dist="38100" dir="2700000" algn="tl">
                    <a:srgbClr val="000000">
                      <a:alpha val="43137"/>
                    </a:srgbClr>
                  </a:outerShdw>
                </a:effectLst>
              </a:rPr>
              <a:t>angle (θ</a:t>
            </a:r>
            <a:r>
              <a:rPr lang="en-US" sz="2300" dirty="0" smtClean="0">
                <a:solidFill>
                  <a:srgbClr val="FF0000"/>
                </a:solidFill>
                <a:effectLst>
                  <a:outerShdw blurRad="38100" dist="38100" dir="2700000" algn="tl">
                    <a:srgbClr val="000000">
                      <a:alpha val="43137"/>
                    </a:srgbClr>
                  </a:outerShdw>
                </a:effectLst>
              </a:rPr>
              <a:t>)</a:t>
            </a:r>
            <a:r>
              <a:rPr lang="en-US" sz="2300" dirty="0" smtClean="0"/>
              <a:t>: the </a:t>
            </a:r>
            <a:r>
              <a:rPr lang="en-US" sz="2300" dirty="0"/>
              <a:t>angle between the z-axis and the angle of </a:t>
            </a:r>
            <a:r>
              <a:rPr lang="en-US" sz="2300" dirty="0" smtClean="0"/>
              <a:t>emission</a:t>
            </a:r>
          </a:p>
          <a:p>
            <a:r>
              <a:rPr lang="en-US" sz="2300" dirty="0" smtClean="0">
                <a:solidFill>
                  <a:srgbClr val="FF0000"/>
                </a:solidFill>
                <a:effectLst>
                  <a:outerShdw blurRad="38100" dist="38100" dir="2700000" algn="tl">
                    <a:srgbClr val="000000">
                      <a:alpha val="43137"/>
                    </a:srgbClr>
                  </a:outerShdw>
                </a:effectLst>
              </a:rPr>
              <a:t>azimuth </a:t>
            </a:r>
            <a:r>
              <a:rPr lang="en-US" sz="2300" dirty="0">
                <a:solidFill>
                  <a:srgbClr val="FF0000"/>
                </a:solidFill>
                <a:effectLst>
                  <a:outerShdw blurRad="38100" dist="38100" dir="2700000" algn="tl">
                    <a:srgbClr val="000000">
                      <a:alpha val="43137"/>
                    </a:srgbClr>
                  </a:outerShdw>
                </a:effectLst>
              </a:rPr>
              <a:t>angle (φ</a:t>
            </a:r>
            <a:r>
              <a:rPr lang="en-US" sz="2300" dirty="0" smtClean="0">
                <a:solidFill>
                  <a:srgbClr val="FF0000"/>
                </a:solidFill>
                <a:effectLst>
                  <a:outerShdw blurRad="38100" dist="38100" dir="2700000" algn="tl">
                    <a:srgbClr val="000000">
                      <a:alpha val="43137"/>
                    </a:srgbClr>
                  </a:outerShdw>
                </a:effectLst>
              </a:rPr>
              <a:t>)</a:t>
            </a:r>
            <a:r>
              <a:rPr lang="en-US" sz="2300" dirty="0" smtClean="0"/>
              <a:t>: the horizontal angle </a:t>
            </a:r>
            <a:r>
              <a:rPr lang="en-US" sz="2300" dirty="0"/>
              <a:t>between a </a:t>
            </a:r>
            <a:r>
              <a:rPr lang="en-US" sz="2300" dirty="0" smtClean="0"/>
              <a:t>reference axis </a:t>
            </a:r>
            <a:r>
              <a:rPr lang="en-US" sz="2300" dirty="0"/>
              <a:t>(x-axis) and the </a:t>
            </a:r>
            <a:r>
              <a:rPr lang="en-US" sz="2300" dirty="0" smtClean="0"/>
              <a:t>line of emission</a:t>
            </a:r>
            <a:endParaRPr lang="en-US" sz="2300" dirty="0"/>
          </a:p>
        </p:txBody>
      </p:sp>
      <p:pic>
        <p:nvPicPr>
          <p:cNvPr id="7" name="Picture 6"/>
          <p:cNvPicPr>
            <a:picLocks noChangeAspect="1"/>
          </p:cNvPicPr>
          <p:nvPr/>
        </p:nvPicPr>
        <p:blipFill>
          <a:blip r:embed="rId4"/>
          <a:stretch>
            <a:fillRect/>
          </a:stretch>
        </p:blipFill>
        <p:spPr>
          <a:xfrm>
            <a:off x="377505" y="5257414"/>
            <a:ext cx="5337685" cy="493051"/>
          </a:xfrm>
          <a:prstGeom prst="rect">
            <a:avLst/>
          </a:prstGeom>
        </p:spPr>
      </p:pic>
      <p:pic>
        <p:nvPicPr>
          <p:cNvPr id="11" name="Picture 10"/>
          <p:cNvPicPr>
            <a:picLocks noChangeAspect="1"/>
          </p:cNvPicPr>
          <p:nvPr/>
        </p:nvPicPr>
        <p:blipFill>
          <a:blip r:embed="rId5"/>
          <a:stretch>
            <a:fillRect/>
          </a:stretch>
        </p:blipFill>
        <p:spPr>
          <a:xfrm>
            <a:off x="408348" y="4520158"/>
            <a:ext cx="1471252" cy="866803"/>
          </a:xfrm>
          <a:prstGeom prst="rect">
            <a:avLst/>
          </a:prstGeom>
        </p:spPr>
      </p:pic>
      <p:sp>
        <p:nvSpPr>
          <p:cNvPr id="26" name="Rectangle 25"/>
          <p:cNvSpPr/>
          <p:nvPr/>
        </p:nvSpPr>
        <p:spPr>
          <a:xfrm>
            <a:off x="1879600" y="4762182"/>
            <a:ext cx="3126659" cy="430887"/>
          </a:xfrm>
          <a:prstGeom prst="rect">
            <a:avLst/>
          </a:prstGeom>
        </p:spPr>
        <p:txBody>
          <a:bodyPr wrap="square">
            <a:spAutoFit/>
          </a:bodyPr>
          <a:lstStyle/>
          <a:p>
            <a:r>
              <a:rPr lang="en-US" sz="2200" dirty="0" smtClean="0">
                <a:solidFill>
                  <a:srgbClr val="FF0000"/>
                </a:solidFill>
                <a:effectLst>
                  <a:outerShdw blurRad="38100" dist="38100" dir="2700000" algn="tl">
                    <a:srgbClr val="000000">
                      <a:alpha val="43137"/>
                    </a:srgbClr>
                  </a:outerShdw>
                </a:effectLst>
              </a:rPr>
              <a:t>incremental solid angle</a:t>
            </a:r>
            <a:endParaRPr lang="en-US" sz="2200" dirty="0">
              <a:solidFill>
                <a:srgbClr val="FF0000"/>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6"/>
          <a:stretch>
            <a:fillRect/>
          </a:stretch>
        </p:blipFill>
        <p:spPr>
          <a:xfrm>
            <a:off x="6384084" y="5257414"/>
            <a:ext cx="2402973" cy="542019"/>
          </a:xfrm>
          <a:prstGeom prst="rect">
            <a:avLst/>
          </a:prstGeom>
        </p:spPr>
      </p:pic>
      <p:sp>
        <p:nvSpPr>
          <p:cNvPr id="14" name="Right Arrow 13"/>
          <p:cNvSpPr/>
          <p:nvPr/>
        </p:nvSpPr>
        <p:spPr bwMode="auto">
          <a:xfrm>
            <a:off x="5768580" y="5305465"/>
            <a:ext cx="471051" cy="384891"/>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258919" y="5750004"/>
            <a:ext cx="3017816" cy="1107996"/>
          </a:xfrm>
          <a:prstGeom prst="rect">
            <a:avLst/>
          </a:prstGeom>
        </p:spPr>
        <p:txBody>
          <a:bodyPr wrap="square">
            <a:spAutoFit/>
          </a:bodyPr>
          <a:lstStyle/>
          <a:p>
            <a:r>
              <a:rPr lang="en-US" sz="2200" dirty="0"/>
              <a:t>Integrating </a:t>
            </a:r>
            <a:r>
              <a:rPr lang="en-US" sz="2200" dirty="0" smtClean="0"/>
              <a:t>over </a:t>
            </a:r>
            <a:r>
              <a:rPr lang="en-US" sz="2200" dirty="0"/>
              <a:t>all </a:t>
            </a:r>
            <a:r>
              <a:rPr lang="en-US" sz="2200" dirty="0" smtClean="0"/>
              <a:t>solid </a:t>
            </a:r>
            <a:r>
              <a:rPr lang="en-US" sz="2200" dirty="0"/>
              <a:t>angles </a:t>
            </a:r>
            <a:r>
              <a:rPr lang="en-US" sz="2200" dirty="0">
                <a:solidFill>
                  <a:srgbClr val="FF0000"/>
                </a:solidFill>
                <a:effectLst>
                  <a:outerShdw blurRad="38100" dist="38100" dir="2700000" algn="tl">
                    <a:srgbClr val="000000">
                      <a:alpha val="43137"/>
                    </a:srgbClr>
                  </a:outerShdw>
                </a:effectLst>
              </a:rPr>
              <a:t>around the center of </a:t>
            </a:r>
            <a:r>
              <a:rPr lang="en-US" sz="2200" dirty="0" smtClean="0">
                <a:solidFill>
                  <a:srgbClr val="FF0000"/>
                </a:solidFill>
                <a:effectLst>
                  <a:outerShdw blurRad="38100" dist="38100" dir="2700000" algn="tl">
                    <a:srgbClr val="000000">
                      <a:alpha val="43137"/>
                    </a:srgbClr>
                  </a:outerShdw>
                </a:effectLst>
              </a:rPr>
              <a:t>a sphere</a:t>
            </a:r>
            <a:endParaRPr lang="en-US" sz="2200" dirty="0">
              <a:solidFill>
                <a:srgbClr val="FF0000"/>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7"/>
          <a:stretch>
            <a:fillRect/>
          </a:stretch>
        </p:blipFill>
        <p:spPr>
          <a:xfrm>
            <a:off x="26023" y="5970225"/>
            <a:ext cx="6188747" cy="752525"/>
          </a:xfrm>
          <a:prstGeom prst="rect">
            <a:avLst/>
          </a:prstGeom>
        </p:spPr>
      </p:pic>
      <p:sp>
        <p:nvSpPr>
          <p:cNvPr id="33" name="Text Box 13"/>
          <p:cNvSpPr txBox="1">
            <a:spLocks noChangeArrowheads="1"/>
          </p:cNvSpPr>
          <p:nvPr/>
        </p:nvSpPr>
        <p:spPr bwMode="auto">
          <a:xfrm>
            <a:off x="5435245" y="855622"/>
            <a:ext cx="1559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rPr>
              <a:t>L(</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sym typeface="Symbol" panose="05050102010706020507" pitchFamily="18" charset="2"/>
              </a:rPr>
              <a:t>)</a:t>
            </a:r>
            <a:endParaRPr lang="it-IT" altLang="en-US" sz="2400" dirty="0">
              <a:latin typeface="Tahoma" panose="020B0604030504040204" pitchFamily="34" charset="0"/>
            </a:endParaRPr>
          </a:p>
        </p:txBody>
      </p:sp>
    </p:spTree>
    <p:extLst>
      <p:ext uri="{BB962C8B-B14F-4D97-AF65-F5344CB8AC3E}">
        <p14:creationId xmlns:p14="http://schemas.microsoft.com/office/powerpoint/2010/main" val="453877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4"/>
          <p:cNvSpPr>
            <a:spLocks noGrp="1"/>
          </p:cNvSpPr>
          <p:nvPr>
            <p:ph type="title"/>
          </p:nvPr>
        </p:nvSpPr>
        <p:spPr>
          <a:xfrm>
            <a:off x="119063" y="-241300"/>
            <a:ext cx="890587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Principles of photochemistry</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100" name="Text Box 5"/>
          <p:cNvSpPr txBox="1">
            <a:spLocks noChangeArrowheads="1"/>
          </p:cNvSpPr>
          <p:nvPr/>
        </p:nvSpPr>
        <p:spPr bwMode="auto">
          <a:xfrm>
            <a:off x="534988" y="1071563"/>
            <a:ext cx="3708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Molecular eneregy levels</a:t>
            </a:r>
          </a:p>
        </p:txBody>
      </p:sp>
      <p:sp>
        <p:nvSpPr>
          <p:cNvPr id="9" name="Text Box 5"/>
          <p:cNvSpPr txBox="1">
            <a:spLocks noChangeArrowheads="1"/>
          </p:cNvSpPr>
          <p:nvPr/>
        </p:nvSpPr>
        <p:spPr bwMode="auto">
          <a:xfrm>
            <a:off x="534988" y="1520825"/>
            <a:ext cx="8489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Higher energy levels of molecules are at </a:t>
            </a:r>
            <a:r>
              <a:rPr lang="it-IT" altLang="en-US" sz="2400" dirty="0">
                <a:solidFill>
                  <a:srgbClr val="FF0000"/>
                </a:solidFill>
                <a:latin typeface="Tahoma" panose="020B0604030504040204" pitchFamily="34" charset="0"/>
              </a:rPr>
              <a:t>discrete </a:t>
            </a:r>
            <a:r>
              <a:rPr lang="it-IT" altLang="en-US" sz="2400" dirty="0">
                <a:latin typeface="Tahoma" panose="020B0604030504040204" pitchFamily="34" charset="0"/>
              </a:rPr>
              <a:t>displacements from ground-state level</a:t>
            </a:r>
            <a:endParaRPr lang="it-IT" altLang="en-US" sz="2400" dirty="0">
              <a:solidFill>
                <a:srgbClr val="FF0000"/>
              </a:solidFill>
              <a:latin typeface="Tahoma" panose="020B0604030504040204" pitchFamily="34" charset="0"/>
            </a:endParaRPr>
          </a:p>
        </p:txBody>
      </p:sp>
      <p:sp>
        <p:nvSpPr>
          <p:cNvPr id="4102" name="Text Box 5"/>
          <p:cNvSpPr txBox="1">
            <a:spLocks noChangeArrowheads="1"/>
          </p:cNvSpPr>
          <p:nvPr/>
        </p:nvSpPr>
        <p:spPr bwMode="auto">
          <a:xfrm>
            <a:off x="523875" y="2617788"/>
            <a:ext cx="3708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Energy quantization</a:t>
            </a:r>
          </a:p>
        </p:txBody>
      </p:sp>
      <p:sp>
        <p:nvSpPr>
          <p:cNvPr id="13" name="Text Box 5"/>
          <p:cNvSpPr txBox="1">
            <a:spLocks noChangeArrowheads="1"/>
          </p:cNvSpPr>
          <p:nvPr/>
        </p:nvSpPr>
        <p:spPr bwMode="auto">
          <a:xfrm>
            <a:off x="523875" y="3012281"/>
            <a:ext cx="78311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Each molecule undergoing photochemical change </a:t>
            </a:r>
            <a:r>
              <a:rPr lang="it-IT" altLang="en-US" sz="2400" dirty="0">
                <a:solidFill>
                  <a:srgbClr val="FF0000"/>
                </a:solidFill>
                <a:latin typeface="Tahoma" panose="020B0604030504040204" pitchFamily="34" charset="0"/>
              </a:rPr>
              <a:t>absorbs one photon</a:t>
            </a:r>
            <a:r>
              <a:rPr lang="it-IT" altLang="en-US" sz="2400" dirty="0">
                <a:latin typeface="Tahoma" panose="020B0604030504040204" pitchFamily="34" charset="0"/>
              </a:rPr>
              <a:t>, the energy of which is exactly equal to the </a:t>
            </a:r>
            <a:r>
              <a:rPr lang="it-IT" altLang="en-US" sz="2400" dirty="0">
                <a:solidFill>
                  <a:srgbClr val="FF0000"/>
                </a:solidFill>
                <a:latin typeface="Tahoma" panose="020B0604030504040204" pitchFamily="34" charset="0"/>
              </a:rPr>
              <a:t>difference in energy </a:t>
            </a:r>
            <a:r>
              <a:rPr lang="it-IT" altLang="en-US" sz="2400" dirty="0">
                <a:latin typeface="Tahoma" panose="020B0604030504040204" pitchFamily="34" charset="0"/>
              </a:rPr>
              <a:t>between the ground-state level and one of the higher energy levels of the molecule</a:t>
            </a:r>
            <a:endParaRPr lang="it-IT" altLang="en-US" sz="2400" dirty="0">
              <a:solidFill>
                <a:srgbClr val="FF0000"/>
              </a:solidFill>
              <a:latin typeface="Tahoma" panose="020B0604030504040204" pitchFamily="34" charset="0"/>
            </a:endParaRPr>
          </a:p>
        </p:txBody>
      </p:sp>
      <p:sp>
        <p:nvSpPr>
          <p:cNvPr id="15" name="Text Box 5"/>
          <p:cNvSpPr txBox="1">
            <a:spLocks noChangeArrowheads="1"/>
          </p:cNvSpPr>
          <p:nvPr/>
        </p:nvSpPr>
        <p:spPr bwMode="auto">
          <a:xfrm>
            <a:off x="534988" y="5411788"/>
            <a:ext cx="7831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Photochemical reactivity is </a:t>
            </a:r>
            <a:r>
              <a:rPr lang="it-IT" altLang="en-US" sz="2400" dirty="0">
                <a:solidFill>
                  <a:srgbClr val="FF0000"/>
                </a:solidFill>
                <a:latin typeface="Tahoma" panose="020B0604030504040204" pitchFamily="34" charset="0"/>
              </a:rPr>
              <a:t>wavelength dependent </a:t>
            </a:r>
            <a:r>
              <a:rPr lang="it-IT" altLang="en-US" sz="2400" dirty="0">
                <a:latin typeface="Tahoma" panose="020B0604030504040204" pitchFamily="34" charset="0"/>
              </a:rPr>
              <a:t>due to the wavelength dependent absorption</a:t>
            </a:r>
            <a:endParaRPr lang="it-IT" altLang="en-US" sz="2400" dirty="0">
              <a:solidFill>
                <a:srgbClr val="FF0000"/>
              </a:solidFill>
              <a:latin typeface="Tahoma" panose="020B0604030504040204" pitchFamily="34" charset="0"/>
            </a:endParaRPr>
          </a:p>
        </p:txBody>
      </p:sp>
      <p:sp>
        <p:nvSpPr>
          <p:cNvPr id="4105" name="Down Arrow 3"/>
          <p:cNvSpPr>
            <a:spLocks noChangeArrowheads="1"/>
          </p:cNvSpPr>
          <p:nvPr/>
        </p:nvSpPr>
        <p:spPr bwMode="auto">
          <a:xfrm>
            <a:off x="3740150" y="4654550"/>
            <a:ext cx="492125" cy="595313"/>
          </a:xfrm>
          <a:prstGeom prst="downArrow">
            <a:avLst>
              <a:gd name="adj1" fmla="val 50000"/>
              <a:gd name="adj2" fmla="val 50034"/>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4"/>
          <p:cNvSpPr>
            <a:spLocks noGrp="1"/>
          </p:cNvSpPr>
          <p:nvPr>
            <p:ph type="title"/>
          </p:nvPr>
        </p:nvSpPr>
        <p:spPr>
          <a:xfrm>
            <a:off x="159466" y="-346910"/>
            <a:ext cx="8854563"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Spectral radiance, radiation flux, irradiance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3588" y="978653"/>
            <a:ext cx="8449547" cy="830997"/>
          </a:xfrm>
          <a:prstGeom prst="rect">
            <a:avLst/>
          </a:prstGeom>
        </p:spPr>
        <p:txBody>
          <a:bodyPr wrap="square">
            <a:spAutoFit/>
          </a:bodyPr>
          <a:lstStyle/>
          <a:p>
            <a:r>
              <a:rPr lang="en-US" sz="2400" dirty="0"/>
              <a:t>In atmospheric models, two quantities related to </a:t>
            </a:r>
            <a:r>
              <a:rPr lang="en-US" sz="2400" dirty="0">
                <a:solidFill>
                  <a:srgbClr val="FF3300"/>
                </a:solidFill>
                <a:effectLst>
                  <a:outerShdw blurRad="38100" dist="38100" dir="2700000" algn="tl">
                    <a:srgbClr val="000000">
                      <a:alpha val="43137"/>
                    </a:srgbClr>
                  </a:outerShdw>
                </a:effectLst>
              </a:rPr>
              <a:t>spectral radiance</a:t>
            </a:r>
            <a:r>
              <a:rPr lang="en-US" sz="2400" dirty="0"/>
              <a:t> </a:t>
            </a:r>
            <a:r>
              <a:rPr lang="it-IT" altLang="en-US" sz="2400" dirty="0">
                <a:solidFill>
                  <a:srgbClr val="FF0000"/>
                </a:solidFill>
                <a:latin typeface="Tahoma" panose="020B0604030504040204" pitchFamily="34" charset="0"/>
              </a:rPr>
              <a:t>L(</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sym typeface="Symbol" panose="05050102010706020507" pitchFamily="18" charset="2"/>
              </a:rPr>
              <a:t>)</a:t>
            </a:r>
            <a:r>
              <a:rPr lang="it-IT" altLang="en-US" sz="2400" dirty="0" smtClean="0">
                <a:latin typeface="Tahoma" panose="020B0604030504040204" pitchFamily="34" charset="0"/>
                <a:sym typeface="Symbol" panose="05050102010706020507" pitchFamily="18" charset="2"/>
              </a:rPr>
              <a:t> </a:t>
            </a:r>
            <a:r>
              <a:rPr lang="en-US" sz="2400" dirty="0" smtClean="0"/>
              <a:t>are commonly calculated:</a:t>
            </a:r>
            <a:endParaRPr lang="en-US" sz="2400" dirty="0"/>
          </a:p>
        </p:txBody>
      </p:sp>
      <p:sp>
        <p:nvSpPr>
          <p:cNvPr id="16" name="Text Box 13"/>
          <p:cNvSpPr txBox="1">
            <a:spLocks noChangeArrowheads="1"/>
          </p:cNvSpPr>
          <p:nvPr/>
        </p:nvSpPr>
        <p:spPr bwMode="auto">
          <a:xfrm>
            <a:off x="534988" y="2197853"/>
            <a:ext cx="323350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600" dirty="0" smtClean="0">
                <a:solidFill>
                  <a:srgbClr val="FF0000"/>
                </a:solidFill>
                <a:latin typeface="Tahoma" panose="020B0604030504040204" pitchFamily="34" charset="0"/>
              </a:rPr>
              <a:t>Spectral actinic flux</a:t>
            </a:r>
            <a:endParaRPr lang="it-IT" altLang="en-US" sz="2600" dirty="0">
              <a:latin typeface="Tahoma" panose="020B0604030504040204" pitchFamily="34" charset="0"/>
            </a:endParaRPr>
          </a:p>
        </p:txBody>
      </p:sp>
      <p:sp>
        <p:nvSpPr>
          <p:cNvPr id="20" name="Text Box 13"/>
          <p:cNvSpPr txBox="1">
            <a:spLocks noChangeArrowheads="1"/>
          </p:cNvSpPr>
          <p:nvPr/>
        </p:nvSpPr>
        <p:spPr bwMode="auto">
          <a:xfrm>
            <a:off x="4954946" y="2246343"/>
            <a:ext cx="323350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600" dirty="0" smtClean="0">
                <a:solidFill>
                  <a:srgbClr val="FF0000"/>
                </a:solidFill>
                <a:latin typeface="Tahoma" panose="020B0604030504040204" pitchFamily="34" charset="0"/>
              </a:rPr>
              <a:t>Spectral irradiance</a:t>
            </a:r>
            <a:endParaRPr lang="it-IT" altLang="en-US" sz="2600" dirty="0">
              <a:latin typeface="Tahoma" panose="020B0604030504040204" pitchFamily="34" charset="0"/>
            </a:endParaRPr>
          </a:p>
        </p:txBody>
      </p:sp>
      <p:cxnSp>
        <p:nvCxnSpPr>
          <p:cNvPr id="4" name="Straight Arrow Connector 3"/>
          <p:cNvCxnSpPr>
            <a:endCxn id="16" idx="0"/>
          </p:cNvCxnSpPr>
          <p:nvPr/>
        </p:nvCxnSpPr>
        <p:spPr bwMode="auto">
          <a:xfrm flipH="1">
            <a:off x="2151743" y="1809650"/>
            <a:ext cx="458722" cy="38820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934924" y="1809649"/>
            <a:ext cx="861192" cy="38820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ttangolo 5"/>
          <p:cNvSpPr>
            <a:spLocks noChangeArrowheads="1"/>
          </p:cNvSpPr>
          <p:nvPr/>
        </p:nvSpPr>
        <p:spPr bwMode="auto">
          <a:xfrm>
            <a:off x="4934924" y="2744604"/>
            <a:ext cx="4291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Related to photons incident on an </a:t>
            </a:r>
            <a:r>
              <a:rPr lang="en-GB" altLang="en-US" sz="2400" dirty="0">
                <a:solidFill>
                  <a:srgbClr val="FF0000"/>
                </a:solidFill>
                <a:latin typeface="Arial" panose="020B0604020202020204" pitchFamily="34" charset="0"/>
              </a:rPr>
              <a:t>horizontal surface area</a:t>
            </a:r>
            <a:endParaRPr lang="en-GB" altLang="en-US" sz="2400" i="1" dirty="0">
              <a:solidFill>
                <a:srgbClr val="FF0000"/>
              </a:solidFill>
              <a:latin typeface="Arial" panose="020B0604020202020204" pitchFamily="34" charset="0"/>
            </a:endParaRPr>
          </a:p>
        </p:txBody>
      </p:sp>
      <p:pic>
        <p:nvPicPr>
          <p:cNvPr id="27" name="Picture 2" descr="angular response"/>
          <p:cNvPicPr>
            <a:picLocks noChangeAspect="1" noChangeArrowheads="1"/>
          </p:cNvPicPr>
          <p:nvPr/>
        </p:nvPicPr>
        <p:blipFill>
          <a:blip r:embed="rId3">
            <a:extLst>
              <a:ext uri="{28A0092B-C50C-407E-A947-70E740481C1C}">
                <a14:useLocalDpi xmlns:a14="http://schemas.microsoft.com/office/drawing/2010/main" val="0"/>
              </a:ext>
            </a:extLst>
          </a:blip>
          <a:srcRect l="3079" t="3546" r="53242" b="6757"/>
          <a:stretch>
            <a:fillRect/>
          </a:stretch>
        </p:blipFill>
        <p:spPr bwMode="auto">
          <a:xfrm>
            <a:off x="4954946" y="3756424"/>
            <a:ext cx="39322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ttangolo 6"/>
          <p:cNvSpPr>
            <a:spLocks noChangeArrowheads="1"/>
          </p:cNvSpPr>
          <p:nvPr/>
        </p:nvSpPr>
        <p:spPr bwMode="auto">
          <a:xfrm>
            <a:off x="280411" y="2800167"/>
            <a:ext cx="45128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latin typeface="Arial" panose="020B0604020202020204" pitchFamily="34" charset="0"/>
              </a:rPr>
              <a:t>Integral of the spectral radiance over all solid angles of a sphere</a:t>
            </a:r>
            <a:endParaRPr lang="en-GB" altLang="en-US" sz="2400" i="1" dirty="0">
              <a:latin typeface="Arial" panose="020B0604020202020204" pitchFamily="34" charset="0"/>
            </a:endParaRPr>
          </a:p>
        </p:txBody>
      </p:sp>
      <p:grpSp>
        <p:nvGrpSpPr>
          <p:cNvPr id="9" name="Group 8"/>
          <p:cNvGrpSpPr>
            <a:grpSpLocks noChangeAspect="1"/>
          </p:cNvGrpSpPr>
          <p:nvPr/>
        </p:nvGrpSpPr>
        <p:grpSpPr>
          <a:xfrm>
            <a:off x="886679" y="3756424"/>
            <a:ext cx="2530127" cy="2475014"/>
            <a:chOff x="969572" y="3756424"/>
            <a:chExt cx="2798925" cy="2737957"/>
          </a:xfrm>
        </p:grpSpPr>
        <p:pic>
          <p:nvPicPr>
            <p:cNvPr id="28" name="Picture 2" descr="angular response"/>
            <p:cNvPicPr>
              <a:picLocks noChangeAspect="1" noChangeArrowheads="1"/>
            </p:cNvPicPr>
            <p:nvPr/>
          </p:nvPicPr>
          <p:blipFill>
            <a:blip r:embed="rId3">
              <a:extLst>
                <a:ext uri="{28A0092B-C50C-407E-A947-70E740481C1C}">
                  <a14:useLocalDpi xmlns:a14="http://schemas.microsoft.com/office/drawing/2010/main" val="0"/>
                </a:ext>
              </a:extLst>
            </a:blip>
            <a:srcRect l="54556" t="3804" r="1772" b="6500"/>
            <a:stretch>
              <a:fillRect/>
            </a:stretch>
          </p:blipFill>
          <p:spPr bwMode="auto">
            <a:xfrm>
              <a:off x="974930" y="3756424"/>
              <a:ext cx="2793567" cy="1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angular response"/>
            <p:cNvPicPr>
              <a:picLocks noChangeAspect="1" noChangeArrowheads="1"/>
            </p:cNvPicPr>
            <p:nvPr/>
          </p:nvPicPr>
          <p:blipFill rotWithShape="1">
            <a:blip r:embed="rId3">
              <a:extLst>
                <a:ext uri="{28A0092B-C50C-407E-A947-70E740481C1C}">
                  <a14:useLocalDpi xmlns:a14="http://schemas.microsoft.com/office/drawing/2010/main" val="0"/>
                </a:ext>
              </a:extLst>
            </a:blip>
            <a:srcRect l="54556" t="3805" r="1772" b="13867"/>
            <a:stretch/>
          </p:blipFill>
          <p:spPr bwMode="auto">
            <a:xfrm flipV="1">
              <a:off x="969572" y="5122781"/>
              <a:ext cx="279356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3"/>
          <p:cNvSpPr txBox="1">
            <a:spLocks noChangeArrowheads="1"/>
          </p:cNvSpPr>
          <p:nvPr/>
        </p:nvSpPr>
        <p:spPr bwMode="auto">
          <a:xfrm>
            <a:off x="5014534" y="6231438"/>
            <a:ext cx="42910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600" dirty="0">
                <a:solidFill>
                  <a:srgbClr val="0000FF"/>
                </a:solidFill>
                <a:latin typeface="Tahoma" panose="020B0604030504040204" pitchFamily="34" charset="0"/>
              </a:rPr>
              <a:t>p</a:t>
            </a:r>
            <a:r>
              <a:rPr lang="it-IT" altLang="en-US" sz="2600" dirty="0" smtClean="0">
                <a:solidFill>
                  <a:srgbClr val="0000FF"/>
                </a:solidFill>
                <a:latin typeface="Tahoma" panose="020B0604030504040204" pitchFamily="34" charset="0"/>
              </a:rPr>
              <a:t>iranometers, solar panels</a:t>
            </a:r>
            <a:endParaRPr lang="it-IT" altLang="en-US" sz="2600" dirty="0">
              <a:solidFill>
                <a:srgbClr val="0000FF"/>
              </a:solidFill>
              <a:latin typeface="Tahoma" panose="020B0604030504040204" pitchFamily="34" charset="0"/>
            </a:endParaRPr>
          </a:p>
        </p:txBody>
      </p:sp>
    </p:spTree>
    <p:extLst>
      <p:ext uri="{BB962C8B-B14F-4D97-AF65-F5344CB8AC3E}">
        <p14:creationId xmlns:p14="http://schemas.microsoft.com/office/powerpoint/2010/main" val="24400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3"/>
          <p:cNvSpPr txBox="1">
            <a:spLocks noChangeArrowheads="1"/>
          </p:cNvSpPr>
          <p:nvPr/>
        </p:nvSpPr>
        <p:spPr bwMode="auto">
          <a:xfrm>
            <a:off x="366713" y="1873707"/>
            <a:ext cx="8931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Spectral actinic </a:t>
            </a:r>
            <a:r>
              <a:rPr lang="it-IT" altLang="en-US" sz="2400" dirty="0">
                <a:solidFill>
                  <a:srgbClr val="FF0000"/>
                </a:solidFill>
                <a:latin typeface="Tahoma" panose="020B0604030504040204" pitchFamily="34" charset="0"/>
              </a:rPr>
              <a:t>flux I(</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a:t>
            </a:r>
            <a:r>
              <a:rPr lang="en-GB" altLang="en-US" sz="2400" dirty="0">
                <a:latin typeface="Arial" panose="020B0604020202020204" pitchFamily="34" charset="0"/>
              </a:rPr>
              <a:t>Integral of the spectral radiance over all solid angles of a sphere</a:t>
            </a:r>
            <a:endParaRPr lang="en-GB" altLang="en-US" sz="2400" i="1" dirty="0">
              <a:latin typeface="Arial" panose="020B0604020202020204" pitchFamily="34" charset="0"/>
            </a:endParaRPr>
          </a:p>
        </p:txBody>
      </p:sp>
      <p:sp>
        <p:nvSpPr>
          <p:cNvPr id="39942" name="Text Box 13"/>
          <p:cNvSpPr txBox="1">
            <a:spLocks noChangeArrowheads="1"/>
          </p:cNvSpPr>
          <p:nvPr/>
        </p:nvSpPr>
        <p:spPr bwMode="auto">
          <a:xfrm>
            <a:off x="366713" y="5744272"/>
            <a:ext cx="851535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rPr>
              <a:t>I(</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a:t>
            </a:r>
            <a:r>
              <a:rPr lang="en-GB" altLang="en-US" sz="2400" dirty="0">
                <a:latin typeface="Arial" panose="020B0604020202020204" pitchFamily="34" charset="0"/>
              </a:rPr>
              <a:t>includes direct, scattered and reflected radiation coming from all directions</a:t>
            </a:r>
            <a:endParaRPr lang="it-IT" altLang="en-US" sz="2400" dirty="0">
              <a:latin typeface="Tahoma" panose="020B0604030504040204" pitchFamily="34" charset="0"/>
            </a:endParaRPr>
          </a:p>
        </p:txBody>
      </p:sp>
      <p:sp>
        <p:nvSpPr>
          <p:cNvPr id="39943" name="Titolo 4"/>
          <p:cNvSpPr txBox="1">
            <a:spLocks/>
          </p:cNvSpPr>
          <p:nvPr/>
        </p:nvSpPr>
        <p:spPr bwMode="auto">
          <a:xfrm>
            <a:off x="128588"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Spectral actinic flux</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642938" y="7477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366713" y="837010"/>
            <a:ext cx="8653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FF0000"/>
                </a:solidFill>
                <a:latin typeface="Tahoma" panose="020B0604030504040204" pitchFamily="34" charset="0"/>
              </a:rPr>
              <a:t>Actinic = </a:t>
            </a:r>
            <a:r>
              <a:rPr lang="en-US" altLang="en-US" sz="2400" dirty="0">
                <a:latin typeface="Tahoma" panose="020B0604030504040204" pitchFamily="34" charset="0"/>
                <a:cs typeface="Tahoma" panose="020B0604030504040204" pitchFamily="34" charset="0"/>
              </a:rPr>
              <a:t>capable of causing photochemical reactions. </a:t>
            </a:r>
          </a:p>
          <a:p>
            <a:pPr eaLnBrk="1" hangingPunct="1">
              <a:spcBef>
                <a:spcPct val="0"/>
              </a:spcBef>
              <a:buFontTx/>
              <a:buNone/>
            </a:pPr>
            <a:r>
              <a:rPr lang="en-US" altLang="en-US" sz="2400" dirty="0">
                <a:latin typeface="Tahoma" panose="020B0604030504040204" pitchFamily="34" charset="0"/>
                <a:cs typeface="Tahoma" panose="020B0604030504040204" pitchFamily="34" charset="0"/>
              </a:rPr>
              <a:t>It is the radiative flux </a:t>
            </a:r>
            <a:r>
              <a:rPr lang="en-US" altLang="en-US" sz="2400" b="1" i="1" dirty="0">
                <a:latin typeface="Tahoma" panose="020B0604030504040204" pitchFamily="34" charset="0"/>
                <a:cs typeface="Tahoma" panose="020B0604030504040204" pitchFamily="34" charset="0"/>
              </a:rPr>
              <a:t>from all directions </a:t>
            </a:r>
            <a:r>
              <a:rPr lang="en-US" altLang="en-US" sz="2400" dirty="0">
                <a:latin typeface="Tahoma" panose="020B0604030504040204" pitchFamily="34" charset="0"/>
                <a:cs typeface="Tahoma" panose="020B0604030504040204" pitchFamily="34" charset="0"/>
              </a:rPr>
              <a:t>on a volume of air</a:t>
            </a:r>
            <a:r>
              <a:rPr lang="it-IT" altLang="en-US" sz="2400" dirty="0">
                <a:latin typeface="Tahoma" panose="020B0604030504040204" pitchFamily="34" charset="0"/>
                <a:cs typeface="Tahoma" panose="020B0604030504040204" pitchFamily="34" charset="0"/>
              </a:rPr>
              <a:t> </a:t>
            </a:r>
          </a:p>
        </p:txBody>
      </p:sp>
      <p:sp>
        <p:nvSpPr>
          <p:cNvPr id="3" name="Rectangle 2"/>
          <p:cNvSpPr/>
          <p:nvPr/>
        </p:nvSpPr>
        <p:spPr>
          <a:xfrm>
            <a:off x="366713" y="3662633"/>
            <a:ext cx="8515350" cy="1200329"/>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When radiation propagates with equal intensity in all directions, </a:t>
            </a:r>
            <a:r>
              <a:rPr lang="en-US" sz="2400" dirty="0" smtClean="0">
                <a:latin typeface="Tahoma" panose="020B0604030504040204" pitchFamily="34" charset="0"/>
                <a:ea typeface="Tahoma" panose="020B0604030504040204" pitchFamily="34" charset="0"/>
                <a:cs typeface="Tahoma" panose="020B0604030504040204" pitchFamily="34" charset="0"/>
              </a:rPr>
              <a:t>L(</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is </a:t>
            </a:r>
            <a:r>
              <a:rPr lang="en-US" sz="2400" dirty="0" smtClean="0">
                <a:latin typeface="Tahoma" panose="020B0604030504040204" pitchFamily="34" charset="0"/>
                <a:ea typeface="Tahoma" panose="020B0604030504040204" pitchFamily="34" charset="0"/>
                <a:cs typeface="Tahoma" panose="020B0604030504040204" pitchFamily="34" charset="0"/>
              </a:rPr>
              <a:t>independent of </a:t>
            </a:r>
            <a:r>
              <a:rPr lang="en-US" sz="2400" dirty="0">
                <a:latin typeface="Tahoma" panose="020B0604030504040204" pitchFamily="34" charset="0"/>
                <a:ea typeface="Tahoma" panose="020B0604030504040204" pitchFamily="34" charset="0"/>
                <a:cs typeface="Tahoma" panose="020B0604030504040204" pitchFamily="34" charset="0"/>
              </a:rPr>
              <a:t>direction. In such cases, the radiance is called isotropic</a:t>
            </a:r>
          </a:p>
        </p:txBody>
      </p:sp>
      <p:graphicFrame>
        <p:nvGraphicFramePr>
          <p:cNvPr id="14" name="Object 41"/>
          <p:cNvGraphicFramePr>
            <a:graphicFrameLocks noChangeAspect="1"/>
          </p:cNvGraphicFramePr>
          <p:nvPr>
            <p:extLst>
              <p:ext uri="{D42A27DB-BD31-4B8C-83A1-F6EECF244321}">
                <p14:modId xmlns:p14="http://schemas.microsoft.com/office/powerpoint/2010/main" val="1374696107"/>
              </p:ext>
            </p:extLst>
          </p:nvPr>
        </p:nvGraphicFramePr>
        <p:xfrm>
          <a:off x="1825626" y="2767071"/>
          <a:ext cx="5016500" cy="800100"/>
        </p:xfrm>
        <a:graphic>
          <a:graphicData uri="http://schemas.openxmlformats.org/presentationml/2006/ole">
            <mc:AlternateContent xmlns:mc="http://schemas.openxmlformats.org/markup-compatibility/2006">
              <mc:Choice xmlns:v="urn:schemas-microsoft-com:vml" Requires="v">
                <p:oleObj spid="_x0000_s99465" name="Equation" r:id="rId4" imgW="2070000" imgH="330120" progId="Equation.3">
                  <p:embed/>
                </p:oleObj>
              </mc:Choice>
              <mc:Fallback>
                <p:oleObj name="Equation" r:id="rId4" imgW="2070000" imgH="330120" progId="Equation.3">
                  <p:embed/>
                  <p:pic>
                    <p:nvPicPr>
                      <p:cNvPr id="39941" name="Object 41"/>
                      <p:cNvPicPr>
                        <a:picLocks noChangeAspect="1" noChangeArrowheads="1"/>
                      </p:cNvPicPr>
                      <p:nvPr/>
                    </p:nvPicPr>
                    <p:blipFill>
                      <a:blip r:embed="rId5"/>
                      <a:srcRect/>
                      <a:stretch>
                        <a:fillRect/>
                      </a:stretch>
                    </p:blipFill>
                    <p:spPr bwMode="auto">
                      <a:xfrm>
                        <a:off x="1825626" y="2767071"/>
                        <a:ext cx="5016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41"/>
          <p:cNvGraphicFramePr>
            <a:graphicFrameLocks noChangeAspect="1"/>
          </p:cNvGraphicFramePr>
          <p:nvPr>
            <p:extLst>
              <p:ext uri="{D42A27DB-BD31-4B8C-83A1-F6EECF244321}">
                <p14:modId xmlns:p14="http://schemas.microsoft.com/office/powerpoint/2010/main" val="1570175188"/>
              </p:ext>
            </p:extLst>
          </p:nvPr>
        </p:nvGraphicFramePr>
        <p:xfrm>
          <a:off x="1364457" y="4862962"/>
          <a:ext cx="5938838" cy="800100"/>
        </p:xfrm>
        <a:graphic>
          <a:graphicData uri="http://schemas.openxmlformats.org/presentationml/2006/ole">
            <mc:AlternateContent xmlns:mc="http://schemas.openxmlformats.org/markup-compatibility/2006">
              <mc:Choice xmlns:v="urn:schemas-microsoft-com:vml" Requires="v">
                <p:oleObj spid="_x0000_s99466" name="Equation" r:id="rId6" imgW="2450880" imgH="330120" progId="Equation.3">
                  <p:embed/>
                </p:oleObj>
              </mc:Choice>
              <mc:Fallback>
                <p:oleObj name="Equation" r:id="rId6" imgW="2450880" imgH="330120" progId="Equation.3">
                  <p:embed/>
                  <p:pic>
                    <p:nvPicPr>
                      <p:cNvPr id="14" name="Object 41"/>
                      <p:cNvPicPr>
                        <a:picLocks noChangeAspect="1" noChangeArrowheads="1"/>
                      </p:cNvPicPr>
                      <p:nvPr/>
                    </p:nvPicPr>
                    <p:blipFill>
                      <a:blip r:embed="rId7"/>
                      <a:srcRect/>
                      <a:stretch>
                        <a:fillRect/>
                      </a:stretch>
                    </p:blipFill>
                    <p:spPr bwMode="auto">
                      <a:xfrm>
                        <a:off x="1364457" y="4862962"/>
                        <a:ext cx="5938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922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3"/>
          <p:cNvSpPr txBox="1">
            <a:spLocks noChangeArrowheads="1"/>
          </p:cNvSpPr>
          <p:nvPr/>
        </p:nvSpPr>
        <p:spPr bwMode="auto">
          <a:xfrm>
            <a:off x="344487" y="1460709"/>
            <a:ext cx="8931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Spectral actinic </a:t>
            </a:r>
            <a:r>
              <a:rPr lang="it-IT" altLang="en-US" sz="2400" dirty="0">
                <a:solidFill>
                  <a:srgbClr val="FF0000"/>
                </a:solidFill>
                <a:latin typeface="Tahoma" panose="020B0604030504040204" pitchFamily="34" charset="0"/>
              </a:rPr>
              <a:t>flux I(</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a:t>
            </a:r>
            <a:r>
              <a:rPr lang="en-GB" altLang="en-US" sz="2400" dirty="0">
                <a:latin typeface="Arial" panose="020B0604020202020204" pitchFamily="34" charset="0"/>
              </a:rPr>
              <a:t>the quantity of light available to molecules at a particular point in the atmosphere and which, on absorption, drives photochemical processes in the atmosphere. Unit: W</a:t>
            </a:r>
            <a:r>
              <a:rPr lang="en-GB" altLang="en-US" sz="2400" dirty="0">
                <a:latin typeface="Arial" panose="020B0604020202020204" pitchFamily="34" charset="0"/>
                <a:sym typeface="Symbol" panose="05050102010706020507" pitchFamily="18" charset="2"/>
              </a:rPr>
              <a:t>cm</a:t>
            </a:r>
            <a:r>
              <a:rPr lang="en-GB" altLang="en-US" sz="2400" baseline="30000" dirty="0">
                <a:latin typeface="Arial" panose="020B0604020202020204" pitchFamily="34" charset="0"/>
                <a:sym typeface="Symbol" panose="05050102010706020507" pitchFamily="18" charset="2"/>
              </a:rPr>
              <a:t>-2</a:t>
            </a:r>
            <a:r>
              <a:rPr lang="en-GB" altLang="en-US" sz="2400" dirty="0">
                <a:latin typeface="Arial" panose="020B0604020202020204" pitchFamily="34" charset="0"/>
              </a:rPr>
              <a:t> </a:t>
            </a:r>
            <a:endParaRPr lang="it-IT" altLang="en-US" sz="2400" dirty="0">
              <a:latin typeface="Tahoma" panose="020B0604030504040204" pitchFamily="34" charset="0"/>
            </a:endParaRPr>
          </a:p>
        </p:txBody>
      </p:sp>
      <p:sp>
        <p:nvSpPr>
          <p:cNvPr id="39943" name="Titolo 4"/>
          <p:cNvSpPr txBox="1">
            <a:spLocks/>
          </p:cNvSpPr>
          <p:nvPr/>
        </p:nvSpPr>
        <p:spPr bwMode="auto">
          <a:xfrm>
            <a:off x="128588"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Spectral actinic flux</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642938" y="7477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ttangolo 6"/>
          <p:cNvSpPr>
            <a:spLocks noChangeArrowheads="1"/>
          </p:cNvSpPr>
          <p:nvPr/>
        </p:nvSpPr>
        <p:spPr bwMode="auto">
          <a:xfrm>
            <a:off x="344487" y="3514764"/>
            <a:ext cx="8670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Flux as seen by a molecule </a:t>
            </a:r>
            <a:r>
              <a:rPr lang="en-GB" altLang="en-US" sz="2400" dirty="0">
                <a:solidFill>
                  <a:srgbClr val="FF0000"/>
                </a:solidFill>
                <a:latin typeface="Arial" panose="020B0604020202020204" pitchFamily="34" charset="0"/>
              </a:rPr>
              <a:t>in the </a:t>
            </a:r>
            <a:r>
              <a:rPr lang="en-GB" altLang="en-US" sz="2400" dirty="0" err="1">
                <a:solidFill>
                  <a:srgbClr val="FF0000"/>
                </a:solidFill>
                <a:latin typeface="Arial" panose="020B0604020202020204" pitchFamily="34" charset="0"/>
              </a:rPr>
              <a:t>center</a:t>
            </a:r>
            <a:r>
              <a:rPr lang="en-GB" altLang="en-US" sz="2400" dirty="0">
                <a:latin typeface="Arial" panose="020B0604020202020204" pitchFamily="34" charset="0"/>
              </a:rPr>
              <a:t>. Light detected </a:t>
            </a:r>
            <a:r>
              <a:rPr lang="en-GB" altLang="en-US" sz="2400" dirty="0" err="1">
                <a:solidFill>
                  <a:srgbClr val="FF0000"/>
                </a:solidFill>
                <a:latin typeface="Arial" panose="020B0604020202020204" pitchFamily="34" charset="0"/>
              </a:rPr>
              <a:t>isotropically</a:t>
            </a:r>
            <a:r>
              <a:rPr lang="en-GB" altLang="en-US" sz="2400" dirty="0">
                <a:latin typeface="Arial" panose="020B0604020202020204" pitchFamily="34" charset="0"/>
              </a:rPr>
              <a:t>: it is of no importance to the molecule where the photons are coming from</a:t>
            </a:r>
            <a:endParaRPr lang="en-GB" altLang="en-US" sz="2400" i="1" dirty="0">
              <a:latin typeface="Arial" panose="020B0604020202020204" pitchFamily="34" charset="0"/>
            </a:endParaRPr>
          </a:p>
        </p:txBody>
      </p:sp>
      <p:sp>
        <p:nvSpPr>
          <p:cNvPr id="13" name="Text Box 13"/>
          <p:cNvSpPr txBox="1">
            <a:spLocks noChangeArrowheads="1"/>
          </p:cNvSpPr>
          <p:nvPr/>
        </p:nvSpPr>
        <p:spPr bwMode="auto">
          <a:xfrm>
            <a:off x="1672430" y="5199488"/>
            <a:ext cx="6015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800" dirty="0" smtClean="0">
                <a:solidFill>
                  <a:srgbClr val="FF0000"/>
                </a:solidFill>
                <a:latin typeface="Tahoma" panose="020B0604030504040204" pitchFamily="34" charset="0"/>
              </a:rPr>
              <a:t>It is the relevant quantity to talk about photochemical processes</a:t>
            </a:r>
            <a:endParaRPr lang="it-IT" altLang="en-US" sz="2800" dirty="0">
              <a:latin typeface="Tahoma" panose="020B0604030504040204" pitchFamily="34" charset="0"/>
            </a:endParaRPr>
          </a:p>
        </p:txBody>
      </p:sp>
    </p:spTree>
    <p:extLst>
      <p:ext uri="{BB962C8B-B14F-4D97-AF65-F5344CB8AC3E}">
        <p14:creationId xmlns:p14="http://schemas.microsoft.com/office/powerpoint/2010/main" val="418183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13"/>
          <p:cNvSpPr txBox="1">
            <a:spLocks noChangeArrowheads="1"/>
          </p:cNvSpPr>
          <p:nvPr/>
        </p:nvSpPr>
        <p:spPr bwMode="auto">
          <a:xfrm>
            <a:off x="320675" y="907666"/>
            <a:ext cx="8931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Spectral irradiance F(</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a:t>
            </a:r>
            <a:r>
              <a:rPr lang="en-US" altLang="en-US" sz="2400" dirty="0">
                <a:latin typeface="Tahoma" panose="020B0604030504040204" pitchFamily="34" charset="0"/>
              </a:rPr>
              <a:t>is the vertical </a:t>
            </a:r>
            <a:r>
              <a:rPr lang="en-US" altLang="en-US" sz="2400" dirty="0" smtClean="0">
                <a:latin typeface="Tahoma" panose="020B0604030504040204" pitchFamily="34" charset="0"/>
              </a:rPr>
              <a:t>component of </a:t>
            </a:r>
            <a:r>
              <a:rPr lang="en-US" altLang="en-US" sz="2400" dirty="0">
                <a:latin typeface="Tahoma" panose="020B0604030504040204" pitchFamily="34" charset="0"/>
              </a:rPr>
              <a:t>spectral radiance, originating from all directions above a flat plane, </a:t>
            </a:r>
            <a:r>
              <a:rPr lang="en-US" altLang="en-US" sz="2400" dirty="0" smtClean="0">
                <a:latin typeface="Tahoma" panose="020B0604030504040204" pitchFamily="34" charset="0"/>
              </a:rPr>
              <a:t>that passes </a:t>
            </a:r>
            <a:r>
              <a:rPr lang="en-US" altLang="en-US" sz="2400" dirty="0">
                <a:latin typeface="Tahoma" panose="020B0604030504040204" pitchFamily="34" charset="0"/>
              </a:rPr>
              <a:t>across the plane, per unit surface area, time, and </a:t>
            </a:r>
            <a:r>
              <a:rPr lang="en-US" altLang="en-US" sz="2400" dirty="0" smtClean="0">
                <a:latin typeface="Tahoma" panose="020B0604030504040204" pitchFamily="34" charset="0"/>
              </a:rPr>
              <a:t>wavelength</a:t>
            </a:r>
            <a:endParaRPr lang="en-US" altLang="en-US" sz="2400" dirty="0">
              <a:latin typeface="Tahoma" panose="020B0604030504040204" pitchFamily="34" charset="0"/>
            </a:endParaRPr>
          </a:p>
        </p:txBody>
      </p:sp>
      <p:sp>
        <p:nvSpPr>
          <p:cNvPr id="39943" name="Titolo 4"/>
          <p:cNvSpPr txBox="1">
            <a:spLocks/>
          </p:cNvSpPr>
          <p:nvPr/>
        </p:nvSpPr>
        <p:spPr bwMode="auto">
          <a:xfrm>
            <a:off x="128588"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Spectral irradiance</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642938" y="7477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17463" y="2731137"/>
            <a:ext cx="2980550" cy="2886792"/>
          </a:xfrm>
          <a:prstGeom prst="rect">
            <a:avLst/>
          </a:prstGeom>
        </p:spPr>
      </p:pic>
      <p:sp>
        <p:nvSpPr>
          <p:cNvPr id="3" name="Rectangle 2"/>
          <p:cNvSpPr/>
          <p:nvPr/>
        </p:nvSpPr>
        <p:spPr>
          <a:xfrm>
            <a:off x="3218674" y="2604327"/>
            <a:ext cx="5925326" cy="2462213"/>
          </a:xfrm>
          <a:prstGeom prst="rect">
            <a:avLst/>
          </a:prstGeom>
        </p:spPr>
        <p:txBody>
          <a:bodyPr wrap="square">
            <a:spAutoFit/>
          </a:bodyPr>
          <a:lstStyle/>
          <a:p>
            <a:r>
              <a:rPr lang="en-US" sz="2200" dirty="0"/>
              <a:t>it is the vertical component of </a:t>
            </a:r>
            <a:r>
              <a:rPr lang="en-US" sz="2200" dirty="0" smtClean="0"/>
              <a:t>the spectral radiance</a:t>
            </a:r>
            <a:r>
              <a:rPr lang="en-US" sz="2200" dirty="0"/>
              <a:t>, integrated over the hemisphere</a:t>
            </a:r>
          </a:p>
          <a:p>
            <a:r>
              <a:rPr lang="en-US" sz="2200" dirty="0"/>
              <a:t>above the x–y plane. </a:t>
            </a:r>
            <a:endParaRPr lang="en-US" sz="2200" dirty="0" smtClean="0"/>
          </a:p>
          <a:p>
            <a:r>
              <a:rPr lang="en-US" sz="2200" dirty="0" smtClean="0"/>
              <a:t>For </a:t>
            </a:r>
            <a:r>
              <a:rPr lang="en-US" sz="2200" dirty="0"/>
              <a:t>a zenith angle of θ = 0◦, the irradiance impinging on </a:t>
            </a:r>
            <a:r>
              <a:rPr lang="en-US" sz="2200" dirty="0" smtClean="0"/>
              <a:t>the x–y </a:t>
            </a:r>
            <a:r>
              <a:rPr lang="en-US" sz="2200" dirty="0"/>
              <a:t>plane is maximum. For a zenith angle of θ = 90◦, the irradiance impinging </a:t>
            </a:r>
            <a:r>
              <a:rPr lang="en-US" sz="2200" dirty="0" smtClean="0"/>
              <a:t>on the </a:t>
            </a:r>
            <a:r>
              <a:rPr lang="en-US" sz="2200" dirty="0"/>
              <a:t>x–y plane is </a:t>
            </a:r>
            <a:r>
              <a:rPr lang="en-US" sz="2200" dirty="0" smtClean="0"/>
              <a:t>zero</a:t>
            </a:r>
            <a:endParaRPr lang="en-US" sz="2200" dirty="0"/>
          </a:p>
        </p:txBody>
      </p:sp>
      <p:graphicFrame>
        <p:nvGraphicFramePr>
          <p:cNvPr id="13" name="Object 41"/>
          <p:cNvGraphicFramePr>
            <a:graphicFrameLocks noChangeAspect="1"/>
          </p:cNvGraphicFramePr>
          <p:nvPr>
            <p:extLst>
              <p:ext uri="{D42A27DB-BD31-4B8C-83A1-F6EECF244321}">
                <p14:modId xmlns:p14="http://schemas.microsoft.com/office/powerpoint/2010/main" val="1181100174"/>
              </p:ext>
            </p:extLst>
          </p:nvPr>
        </p:nvGraphicFramePr>
        <p:xfrm>
          <a:off x="642938" y="5801163"/>
          <a:ext cx="4219575" cy="552450"/>
        </p:xfrm>
        <a:graphic>
          <a:graphicData uri="http://schemas.openxmlformats.org/presentationml/2006/ole">
            <mc:AlternateContent xmlns:mc="http://schemas.openxmlformats.org/markup-compatibility/2006">
              <mc:Choice xmlns:v="urn:schemas-microsoft-com:vml" Requires="v">
                <p:oleObj spid="_x0000_s40183" name="Equation" r:id="rId5" imgW="1739880" imgH="228600" progId="Equation.3">
                  <p:embed/>
                </p:oleObj>
              </mc:Choice>
              <mc:Fallback>
                <p:oleObj name="Equation" r:id="rId5" imgW="1739880" imgH="228600" progId="Equation.3">
                  <p:embed/>
                  <p:pic>
                    <p:nvPicPr>
                      <p:cNvPr id="37892" name="Object 41"/>
                      <p:cNvPicPr>
                        <a:picLocks noChangeAspect="1" noChangeArrowheads="1"/>
                      </p:cNvPicPr>
                      <p:nvPr/>
                    </p:nvPicPr>
                    <p:blipFill>
                      <a:blip r:embed="rId6"/>
                      <a:srcRect/>
                      <a:stretch>
                        <a:fillRect/>
                      </a:stretch>
                    </p:blipFill>
                    <p:spPr bwMode="auto">
                      <a:xfrm>
                        <a:off x="642938" y="5801163"/>
                        <a:ext cx="4219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ttangolo 1"/>
          <p:cNvSpPr>
            <a:spLocks noChangeArrowheads="1"/>
          </p:cNvSpPr>
          <p:nvPr/>
        </p:nvSpPr>
        <p:spPr bwMode="auto">
          <a:xfrm>
            <a:off x="5067300" y="5421806"/>
            <a:ext cx="350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rPr>
              <a:t>Is the component of the spectral radiance normal to the x-y plane</a:t>
            </a:r>
            <a:endParaRPr lang="en-GB" altLang="en-US" sz="2400" i="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werfromthesun.net/Book/chapter02/Imag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0" y="2525713"/>
            <a:ext cx="6899275"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2" name="Object 41"/>
          <p:cNvGraphicFramePr>
            <a:graphicFrameLocks noChangeAspect="1"/>
          </p:cNvGraphicFramePr>
          <p:nvPr>
            <p:extLst>
              <p:ext uri="{D42A27DB-BD31-4B8C-83A1-F6EECF244321}">
                <p14:modId xmlns:p14="http://schemas.microsoft.com/office/powerpoint/2010/main" val="2656288805"/>
              </p:ext>
            </p:extLst>
          </p:nvPr>
        </p:nvGraphicFramePr>
        <p:xfrm>
          <a:off x="4500562" y="2664645"/>
          <a:ext cx="4219575" cy="552450"/>
        </p:xfrm>
        <a:graphic>
          <a:graphicData uri="http://schemas.openxmlformats.org/presentationml/2006/ole">
            <mc:AlternateContent xmlns:mc="http://schemas.openxmlformats.org/markup-compatibility/2006">
              <mc:Choice xmlns:v="urn:schemas-microsoft-com:vml" Requires="v">
                <p:oleObj spid="_x0000_s38046" name="Equazione" r:id="rId5" imgW="1739900" imgH="228600" progId="Equation.3">
                  <p:embed/>
                </p:oleObj>
              </mc:Choice>
              <mc:Fallback>
                <p:oleObj name="Equazione" r:id="rId5" imgW="1739900" imgH="2286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2664645"/>
                        <a:ext cx="4219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itolo 4"/>
          <p:cNvSpPr txBox="1">
            <a:spLocks/>
          </p:cNvSpPr>
          <p:nvPr/>
        </p:nvSpPr>
        <p:spPr bwMode="auto">
          <a:xfrm>
            <a:off x="47625" y="-71438"/>
            <a:ext cx="890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a:solidFill>
                  <a:srgbClr val="3333FF"/>
                </a:solidFill>
                <a:latin typeface="Tahoma" panose="020B0604030504040204" pitchFamily="34" charset="0"/>
                <a:cs typeface="Tahoma" panose="020B0604030504040204" pitchFamily="34" charset="0"/>
              </a:rPr>
              <a:t>Spectral </a:t>
            </a:r>
            <a:r>
              <a:rPr lang="it-IT" altLang="en-US" sz="3500" dirty="0" smtClean="0">
                <a:solidFill>
                  <a:srgbClr val="3333FF"/>
                </a:solidFill>
                <a:latin typeface="Tahoma" panose="020B0604030504040204" pitchFamily="34" charset="0"/>
                <a:cs typeface="Tahoma" panose="020B0604030504040204" pitchFamily="34" charset="0"/>
              </a:rPr>
              <a:t>irradiance</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585788" y="5921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6697" y="1089152"/>
            <a:ext cx="8807730" cy="1384995"/>
          </a:xfrm>
          <a:prstGeom prst="rect">
            <a:avLst/>
          </a:prstGeom>
        </p:spPr>
        <p:txBody>
          <a:bodyPr wrap="square">
            <a:spAutoFit/>
          </a:bodyPr>
          <a:lstStyle/>
          <a:p>
            <a:pPr algn="ctr" eaLnBrk="1" hangingPunct="1"/>
            <a:r>
              <a:rPr lang="en-GB" altLang="en-US" sz="2100" dirty="0" smtClean="0"/>
              <a:t>The </a:t>
            </a:r>
            <a:r>
              <a:rPr lang="en-GB" altLang="en-US" sz="2100" dirty="0"/>
              <a:t>rate of solar energy falling on </a:t>
            </a:r>
            <a:r>
              <a:rPr lang="en-GB" altLang="en-US" sz="2100" dirty="0" smtClean="0"/>
              <a:t>surfaces A and B is </a:t>
            </a:r>
            <a:r>
              <a:rPr lang="en-GB" altLang="en-US" sz="2100" dirty="0"/>
              <a:t>the same.  </a:t>
            </a:r>
            <a:r>
              <a:rPr lang="en-GB" altLang="en-US" sz="2100" dirty="0" smtClean="0"/>
              <a:t>But </a:t>
            </a:r>
            <a:r>
              <a:rPr lang="en-GB" altLang="en-US" sz="2100" dirty="0"/>
              <a:t>the area of surface </a:t>
            </a:r>
            <a:r>
              <a:rPr lang="en-GB" altLang="en-US" sz="2100" i="1" dirty="0"/>
              <a:t>A</a:t>
            </a:r>
            <a:r>
              <a:rPr lang="en-GB" altLang="en-US" sz="2100" dirty="0"/>
              <a:t> is greater than its </a:t>
            </a:r>
            <a:r>
              <a:rPr lang="en-GB" altLang="en-US" sz="2100" dirty="0" smtClean="0"/>
              <a:t>projection (hypothetical </a:t>
            </a:r>
            <a:r>
              <a:rPr lang="en-GB" altLang="en-US" sz="2100" dirty="0"/>
              <a:t>surface </a:t>
            </a:r>
            <a:r>
              <a:rPr lang="en-GB" altLang="en-US" sz="2100" i="1" dirty="0" smtClean="0"/>
              <a:t>B)</a:t>
            </a:r>
            <a:r>
              <a:rPr lang="en-GB" altLang="en-US" sz="2100" dirty="0" smtClean="0"/>
              <a:t>, </a:t>
            </a:r>
            <a:r>
              <a:rPr lang="en-GB" altLang="en-US" sz="2100" dirty="0"/>
              <a:t>making the rate of solar energy </a:t>
            </a:r>
            <a:r>
              <a:rPr lang="en-GB" altLang="en-US" sz="2100" u="sng" dirty="0"/>
              <a:t>per unit area</a:t>
            </a:r>
            <a:r>
              <a:rPr lang="en-GB" altLang="en-US" sz="2100" dirty="0"/>
              <a:t> (i.e. the solar </a:t>
            </a:r>
            <a:r>
              <a:rPr lang="en-GB" altLang="en-US" sz="2100" dirty="0" smtClean="0"/>
              <a:t>spectral irradiance</a:t>
            </a:r>
            <a:r>
              <a:rPr lang="en-GB" altLang="en-US" sz="2100" dirty="0"/>
              <a:t>), falling on surface </a:t>
            </a:r>
            <a:r>
              <a:rPr lang="en-GB" altLang="en-US" sz="2100" i="1" dirty="0"/>
              <a:t>A</a:t>
            </a:r>
            <a:r>
              <a:rPr lang="en-GB" altLang="en-US" sz="2100" dirty="0"/>
              <a:t> less than on surface B.</a:t>
            </a:r>
          </a:p>
        </p:txBody>
      </p:sp>
      <p:sp>
        <p:nvSpPr>
          <p:cNvPr id="9" name="Rectangle 8"/>
          <p:cNvSpPr/>
          <p:nvPr/>
        </p:nvSpPr>
        <p:spPr>
          <a:xfrm>
            <a:off x="3108977" y="690089"/>
            <a:ext cx="2783169" cy="430887"/>
          </a:xfrm>
          <a:prstGeom prst="rect">
            <a:avLst/>
          </a:prstGeom>
        </p:spPr>
        <p:txBody>
          <a:bodyPr wrap="square">
            <a:spAutoFit/>
          </a:bodyPr>
          <a:lstStyle/>
          <a:p>
            <a:pPr eaLnBrk="1" hangingPunct="1"/>
            <a:r>
              <a:rPr lang="en-GB" altLang="en-US" sz="2200" dirty="0" smtClean="0">
                <a:solidFill>
                  <a:srgbClr val="0000FF"/>
                </a:solidFill>
              </a:rPr>
              <a:t>The cosine effect:</a:t>
            </a:r>
            <a:endParaRPr lang="en-GB" altLang="en-US" sz="2200"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itolo 4"/>
          <p:cNvSpPr txBox="1">
            <a:spLocks/>
          </p:cNvSpPr>
          <p:nvPr/>
        </p:nvSpPr>
        <p:spPr bwMode="auto">
          <a:xfrm>
            <a:off x="128588"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Spectral irradiance</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642938" y="7477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8" name="Object 41"/>
          <p:cNvGraphicFramePr>
            <a:graphicFrameLocks noChangeAspect="1"/>
          </p:cNvGraphicFramePr>
          <p:nvPr>
            <p:extLst>
              <p:ext uri="{D42A27DB-BD31-4B8C-83A1-F6EECF244321}">
                <p14:modId xmlns:p14="http://schemas.microsoft.com/office/powerpoint/2010/main" val="4038564653"/>
              </p:ext>
            </p:extLst>
          </p:nvPr>
        </p:nvGraphicFramePr>
        <p:xfrm>
          <a:off x="1842294" y="2286001"/>
          <a:ext cx="5478462" cy="1166812"/>
        </p:xfrm>
        <a:graphic>
          <a:graphicData uri="http://schemas.openxmlformats.org/presentationml/2006/ole">
            <mc:AlternateContent xmlns:mc="http://schemas.openxmlformats.org/markup-compatibility/2006">
              <mc:Choice xmlns:v="urn:schemas-microsoft-com:vml" Requires="v">
                <p:oleObj spid="_x0000_s100528" name="Equation" r:id="rId4" imgW="2260440" imgH="482400" progId="Equation.3">
                  <p:embed/>
                </p:oleObj>
              </mc:Choice>
              <mc:Fallback>
                <p:oleObj name="Equation" r:id="rId4" imgW="2260440" imgH="482400" progId="Equation.3">
                  <p:embed/>
                  <p:pic>
                    <p:nvPicPr>
                      <p:cNvPr id="39940" name="Object 41"/>
                      <p:cNvPicPr>
                        <a:picLocks noChangeAspect="1" noChangeArrowheads="1"/>
                      </p:cNvPicPr>
                      <p:nvPr/>
                    </p:nvPicPr>
                    <p:blipFill>
                      <a:blip r:embed="rId5"/>
                      <a:srcRect/>
                      <a:stretch>
                        <a:fillRect/>
                      </a:stretch>
                    </p:blipFill>
                    <p:spPr bwMode="auto">
                      <a:xfrm>
                        <a:off x="1842294" y="2286001"/>
                        <a:ext cx="54784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642937" y="1193223"/>
            <a:ext cx="8074025" cy="830997"/>
          </a:xfrm>
          <a:prstGeom prst="rect">
            <a:avLst/>
          </a:prstGeom>
        </p:spPr>
        <p:txBody>
          <a:bodyPr wrap="square">
            <a:spAutoFit/>
          </a:bodyPr>
          <a:lstStyle/>
          <a:p>
            <a:r>
              <a:rPr lang="en-US" sz="2400" dirty="0"/>
              <a:t>Integrating </a:t>
            </a:r>
            <a:r>
              <a:rPr lang="en-US" sz="2400" dirty="0" smtClean="0"/>
              <a:t>the vertical component over </a:t>
            </a:r>
            <a:r>
              <a:rPr lang="en-US" sz="2400" dirty="0"/>
              <a:t>the hemisphere above the x–y plane </a:t>
            </a:r>
            <a:r>
              <a:rPr lang="en-US" sz="2400" dirty="0" smtClean="0"/>
              <a:t>gives:</a:t>
            </a:r>
            <a:endParaRPr lang="en-US" sz="2400" dirty="0"/>
          </a:p>
        </p:txBody>
      </p:sp>
      <p:sp>
        <p:nvSpPr>
          <p:cNvPr id="10" name="Rectangle 9"/>
          <p:cNvSpPr/>
          <p:nvPr/>
        </p:nvSpPr>
        <p:spPr>
          <a:xfrm>
            <a:off x="642937" y="3502174"/>
            <a:ext cx="8515350" cy="461665"/>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For isotropic emission: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41"/>
          <p:cNvGraphicFramePr>
            <a:graphicFrameLocks noChangeAspect="1"/>
          </p:cNvGraphicFramePr>
          <p:nvPr>
            <p:extLst>
              <p:ext uri="{D42A27DB-BD31-4B8C-83A1-F6EECF244321}">
                <p14:modId xmlns:p14="http://schemas.microsoft.com/office/powerpoint/2010/main" val="2994377386"/>
              </p:ext>
            </p:extLst>
          </p:nvPr>
        </p:nvGraphicFramePr>
        <p:xfrm>
          <a:off x="1694655" y="4347360"/>
          <a:ext cx="5970587" cy="1166813"/>
        </p:xfrm>
        <a:graphic>
          <a:graphicData uri="http://schemas.openxmlformats.org/presentationml/2006/ole">
            <mc:AlternateContent xmlns:mc="http://schemas.openxmlformats.org/markup-compatibility/2006">
              <mc:Choice xmlns:v="urn:schemas-microsoft-com:vml" Requires="v">
                <p:oleObj spid="_x0000_s100529" name="Equation" r:id="rId6" imgW="2463480" imgH="482400" progId="Equation.3">
                  <p:embed/>
                </p:oleObj>
              </mc:Choice>
              <mc:Fallback>
                <p:oleObj name="Equation" r:id="rId6" imgW="2463480" imgH="482400" progId="Equation.3">
                  <p:embed/>
                  <p:pic>
                    <p:nvPicPr>
                      <p:cNvPr id="8" name="Object 41"/>
                      <p:cNvPicPr>
                        <a:picLocks noChangeAspect="1" noChangeArrowheads="1"/>
                      </p:cNvPicPr>
                      <p:nvPr/>
                    </p:nvPicPr>
                    <p:blipFill>
                      <a:blip r:embed="rId7"/>
                      <a:srcRect/>
                      <a:stretch>
                        <a:fillRect/>
                      </a:stretch>
                    </p:blipFill>
                    <p:spPr bwMode="auto">
                      <a:xfrm>
                        <a:off x="1694655" y="4347360"/>
                        <a:ext cx="5970587"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41"/>
          <p:cNvGraphicFramePr>
            <a:graphicFrameLocks noChangeAspect="1"/>
          </p:cNvGraphicFramePr>
          <p:nvPr>
            <p:extLst>
              <p:ext uri="{D42A27DB-BD31-4B8C-83A1-F6EECF244321}">
                <p14:modId xmlns:p14="http://schemas.microsoft.com/office/powerpoint/2010/main" val="3463197001"/>
              </p:ext>
            </p:extLst>
          </p:nvPr>
        </p:nvGraphicFramePr>
        <p:xfrm>
          <a:off x="3424836" y="2024220"/>
          <a:ext cx="239717" cy="311385"/>
        </p:xfrm>
        <a:graphic>
          <a:graphicData uri="http://schemas.openxmlformats.org/presentationml/2006/ole">
            <mc:AlternateContent xmlns:mc="http://schemas.openxmlformats.org/markup-compatibility/2006">
              <mc:Choice xmlns:v="urn:schemas-microsoft-com:vml" Requires="v">
                <p:oleObj spid="_x0000_s100530" name="Equation" r:id="rId8" imgW="126720" imgH="164880" progId="Equation.3">
                  <p:embed/>
                </p:oleObj>
              </mc:Choice>
              <mc:Fallback>
                <p:oleObj name="Equation" r:id="rId8" imgW="126720" imgH="164880" progId="Equation.3">
                  <p:embed/>
                  <p:pic>
                    <p:nvPicPr>
                      <p:cNvPr id="8" name="Object 41"/>
                      <p:cNvPicPr>
                        <a:picLocks noChangeAspect="1" noChangeArrowheads="1"/>
                      </p:cNvPicPr>
                      <p:nvPr/>
                    </p:nvPicPr>
                    <p:blipFill>
                      <a:blip r:embed="rId9"/>
                      <a:srcRect/>
                      <a:stretch>
                        <a:fillRect/>
                      </a:stretch>
                    </p:blipFill>
                    <p:spPr bwMode="auto">
                      <a:xfrm>
                        <a:off x="3424836" y="2024220"/>
                        <a:ext cx="239717" cy="311385"/>
                      </a:xfrm>
                      <a:prstGeom prst="rect">
                        <a:avLst/>
                      </a:prstGeom>
                      <a:noFill/>
                      <a:ln>
                        <a:noFill/>
                      </a:ln>
                      <a:extLst/>
                    </p:spPr>
                  </p:pic>
                </p:oleObj>
              </mc:Fallback>
            </mc:AlternateContent>
          </a:graphicData>
        </a:graphic>
      </p:graphicFrame>
      <p:graphicFrame>
        <p:nvGraphicFramePr>
          <p:cNvPr id="12" name="Object 41"/>
          <p:cNvGraphicFramePr>
            <a:graphicFrameLocks noChangeAspect="1"/>
          </p:cNvGraphicFramePr>
          <p:nvPr>
            <p:extLst>
              <p:ext uri="{D42A27DB-BD31-4B8C-83A1-F6EECF244321}">
                <p14:modId xmlns:p14="http://schemas.microsoft.com/office/powerpoint/2010/main" val="1430471437"/>
              </p:ext>
            </p:extLst>
          </p:nvPr>
        </p:nvGraphicFramePr>
        <p:xfrm>
          <a:off x="2947650" y="2024219"/>
          <a:ext cx="239717" cy="311385"/>
        </p:xfrm>
        <a:graphic>
          <a:graphicData uri="http://schemas.openxmlformats.org/presentationml/2006/ole">
            <mc:AlternateContent xmlns:mc="http://schemas.openxmlformats.org/markup-compatibility/2006">
              <mc:Choice xmlns:v="urn:schemas-microsoft-com:vml" Requires="v">
                <p:oleObj spid="_x0000_s100531" name="Equation" r:id="rId10" imgW="126720" imgH="164880" progId="Equation.3">
                  <p:embed/>
                </p:oleObj>
              </mc:Choice>
              <mc:Fallback>
                <p:oleObj name="Equation" r:id="rId10" imgW="126720" imgH="164880" progId="Equation.3">
                  <p:embed/>
                  <p:pic>
                    <p:nvPicPr>
                      <p:cNvPr id="11" name="Object 41"/>
                      <p:cNvPicPr>
                        <a:picLocks noChangeAspect="1" noChangeArrowheads="1"/>
                      </p:cNvPicPr>
                      <p:nvPr/>
                    </p:nvPicPr>
                    <p:blipFill>
                      <a:blip r:embed="rId11"/>
                      <a:srcRect/>
                      <a:stretch>
                        <a:fillRect/>
                      </a:stretch>
                    </p:blipFill>
                    <p:spPr bwMode="auto">
                      <a:xfrm>
                        <a:off x="2947650" y="2024219"/>
                        <a:ext cx="239717" cy="31138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9759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4"/>
          <p:cNvSpPr>
            <a:spLocks noGrp="1"/>
          </p:cNvSpPr>
          <p:nvPr>
            <p:ph type="title"/>
          </p:nvPr>
        </p:nvSpPr>
        <p:spPr>
          <a:xfrm>
            <a:off x="119063" y="-241300"/>
            <a:ext cx="890587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Quantum yield</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1988" name="Picture 2" descr="Risultati immagini per Fate of electronically excited molecules"/>
          <p:cNvPicPr>
            <a:picLocks noChangeAspect="1" noChangeArrowheads="1"/>
          </p:cNvPicPr>
          <p:nvPr/>
        </p:nvPicPr>
        <p:blipFill>
          <a:blip r:embed="rId4">
            <a:extLst>
              <a:ext uri="{28A0092B-C50C-407E-A947-70E740481C1C}">
                <a14:useLocalDpi xmlns:a14="http://schemas.microsoft.com/office/drawing/2010/main" val="0"/>
              </a:ext>
            </a:extLst>
          </a:blip>
          <a:srcRect l="14598" t="28473" r="14400" b="6195"/>
          <a:stretch>
            <a:fillRect/>
          </a:stretch>
        </p:blipFill>
        <p:spPr bwMode="auto">
          <a:xfrm>
            <a:off x="255588" y="1666875"/>
            <a:ext cx="57991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9" name="Object 41"/>
          <p:cNvGraphicFramePr>
            <a:graphicFrameLocks noChangeAspect="1"/>
          </p:cNvGraphicFramePr>
          <p:nvPr/>
        </p:nvGraphicFramePr>
        <p:xfrm>
          <a:off x="3309938" y="1052513"/>
          <a:ext cx="2301875" cy="466725"/>
        </p:xfrm>
        <a:graphic>
          <a:graphicData uri="http://schemas.openxmlformats.org/presentationml/2006/ole">
            <mc:AlternateContent xmlns:mc="http://schemas.openxmlformats.org/markup-compatibility/2006">
              <mc:Choice xmlns:v="urn:schemas-microsoft-com:vml" Requires="v">
                <p:oleObj spid="_x0000_s42289" name="Equation" r:id="rId5" imgW="990170" imgH="203112" progId="Equation.3">
                  <p:embed/>
                </p:oleObj>
              </mc:Choice>
              <mc:Fallback>
                <p:oleObj name="Equation" r:id="rId5" imgW="990170" imgH="203112"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8" y="1052513"/>
                        <a:ext cx="2301875" cy="4667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Rounded Rectangle 1"/>
          <p:cNvSpPr>
            <a:spLocks noChangeArrowheads="1"/>
          </p:cNvSpPr>
          <p:nvPr/>
        </p:nvSpPr>
        <p:spPr bwMode="auto">
          <a:xfrm>
            <a:off x="4595813" y="3349625"/>
            <a:ext cx="1160462" cy="63658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9" name="Text Box 5"/>
          <p:cNvSpPr txBox="1">
            <a:spLocks noChangeArrowheads="1"/>
          </p:cNvSpPr>
          <p:nvPr/>
        </p:nvSpPr>
        <p:spPr bwMode="auto">
          <a:xfrm>
            <a:off x="417513" y="5816600"/>
            <a:ext cx="8515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What is the fraction of excited molecules leading to a specific dissociation channel?</a:t>
            </a:r>
            <a:endParaRPr lang="it-IT" altLang="en-US" sz="2400">
              <a:solidFill>
                <a:srgbClr val="FF0000"/>
              </a:solidFill>
              <a:latin typeface="Tahoma" panose="020B0604030504040204" pitchFamily="34" charset="0"/>
            </a:endParaRPr>
          </a:p>
        </p:txBody>
      </p:sp>
      <p:grpSp>
        <p:nvGrpSpPr>
          <p:cNvPr id="5" name="Group 4"/>
          <p:cNvGrpSpPr>
            <a:grpSpLocks/>
          </p:cNvGrpSpPr>
          <p:nvPr/>
        </p:nvGrpSpPr>
        <p:grpSpPr bwMode="auto">
          <a:xfrm>
            <a:off x="6067425" y="1887538"/>
            <a:ext cx="3040063" cy="3284537"/>
            <a:chOff x="6067351" y="1861982"/>
            <a:chExt cx="3040672" cy="3284275"/>
          </a:xfrm>
        </p:grpSpPr>
        <p:sp>
          <p:nvSpPr>
            <p:cNvPr id="41993" name="Text Box 5"/>
            <p:cNvSpPr txBox="1">
              <a:spLocks noChangeArrowheads="1"/>
            </p:cNvSpPr>
            <p:nvPr/>
          </p:nvSpPr>
          <p:spPr bwMode="auto">
            <a:xfrm>
              <a:off x="6168508" y="1900428"/>
              <a:ext cx="2808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a:latin typeface="Tahoma" panose="020B0604030504040204" pitchFamily="34" charset="0"/>
                </a:rPr>
                <a:t>For molecules with n.atoms &gt;2:</a:t>
              </a:r>
              <a:endParaRPr lang="it-IT" altLang="en-US" sz="2400" dirty="0">
                <a:solidFill>
                  <a:srgbClr val="FF0000"/>
                </a:solidFill>
                <a:latin typeface="Tahoma" panose="020B0604030504040204" pitchFamily="34" charset="0"/>
              </a:endParaRPr>
            </a:p>
          </p:txBody>
        </p:sp>
        <p:graphicFrame>
          <p:nvGraphicFramePr>
            <p:cNvPr id="41994" name="Object 41"/>
            <p:cNvGraphicFramePr>
              <a:graphicFrameLocks noChangeAspect="1"/>
            </p:cNvGraphicFramePr>
            <p:nvPr/>
          </p:nvGraphicFramePr>
          <p:xfrm>
            <a:off x="6246429" y="2669494"/>
            <a:ext cx="2637689" cy="1503637"/>
          </p:xfrm>
          <a:graphic>
            <a:graphicData uri="http://schemas.openxmlformats.org/presentationml/2006/ole">
              <mc:AlternateContent xmlns:mc="http://schemas.openxmlformats.org/markup-compatibility/2006">
                <mc:Choice xmlns:v="urn:schemas-microsoft-com:vml" Requires="v">
                  <p:oleObj spid="_x0000_s42290" name="Equation" r:id="rId7" imgW="1282700" imgH="736600" progId="Equation.3">
                    <p:embed/>
                  </p:oleObj>
                </mc:Choice>
                <mc:Fallback>
                  <p:oleObj name="Equation" r:id="rId7" imgW="1282700" imgH="736600" progId="Equation.3">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429" y="2669494"/>
                          <a:ext cx="2637689" cy="15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5" name="Text Box 5"/>
            <p:cNvSpPr txBox="1">
              <a:spLocks noChangeArrowheads="1"/>
            </p:cNvSpPr>
            <p:nvPr/>
          </p:nvSpPr>
          <p:spPr bwMode="auto">
            <a:xfrm>
              <a:off x="6067351" y="4208439"/>
              <a:ext cx="3028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a:latin typeface="Tahoma" panose="020B0604030504040204" pitchFamily="34" charset="0"/>
                </a:rPr>
                <a:t>multiple dissociation pathways</a:t>
              </a:r>
              <a:endParaRPr lang="it-IT" altLang="en-US" sz="2400">
                <a:solidFill>
                  <a:srgbClr val="FF0000"/>
                </a:solidFill>
                <a:latin typeface="Tahoma" panose="020B0604030504040204" pitchFamily="34" charset="0"/>
              </a:endParaRPr>
            </a:p>
          </p:txBody>
        </p:sp>
        <p:sp>
          <p:nvSpPr>
            <p:cNvPr id="41996" name="Rounded Rectangular Callout 3"/>
            <p:cNvSpPr>
              <a:spLocks noChangeArrowheads="1"/>
            </p:cNvSpPr>
            <p:nvPr/>
          </p:nvSpPr>
          <p:spPr bwMode="auto">
            <a:xfrm>
              <a:off x="6079499" y="1861982"/>
              <a:ext cx="3028524" cy="3284275"/>
            </a:xfrm>
            <a:prstGeom prst="wedgeRoundRectCallout">
              <a:avLst>
                <a:gd name="adj1" fmla="val -64375"/>
                <a:gd name="adj2" fmla="val -5278"/>
                <a:gd name="adj3"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1"/>
          <p:cNvGraphicFramePr>
            <a:graphicFrameLocks noChangeAspect="1"/>
          </p:cNvGraphicFramePr>
          <p:nvPr/>
        </p:nvGraphicFramePr>
        <p:xfrm>
          <a:off x="1381125" y="1730375"/>
          <a:ext cx="6497638" cy="1016000"/>
        </p:xfrm>
        <a:graphic>
          <a:graphicData uri="http://schemas.openxmlformats.org/presentationml/2006/ole">
            <mc:AlternateContent xmlns:mc="http://schemas.openxmlformats.org/markup-compatibility/2006">
              <mc:Choice xmlns:v="urn:schemas-microsoft-com:vml" Requires="v">
                <p:oleObj spid="_x0000_s44482" name="Equazione" r:id="rId4" imgW="2679700" imgH="419100" progId="Equation.3">
                  <p:embed/>
                </p:oleObj>
              </mc:Choice>
              <mc:Fallback>
                <p:oleObj name="Equazione" r:id="rId4" imgW="2679700" imgH="419100"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1730375"/>
                        <a:ext cx="6497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Text Box 13"/>
          <p:cNvSpPr txBox="1">
            <a:spLocks noChangeArrowheads="1"/>
          </p:cNvSpPr>
          <p:nvPr/>
        </p:nvSpPr>
        <p:spPr bwMode="auto">
          <a:xfrm>
            <a:off x="165100" y="896938"/>
            <a:ext cx="89296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solidFill>
                  <a:srgbClr val="FF0000"/>
                </a:solidFill>
                <a:latin typeface="Tahoma" panose="020B0604030504040204" pitchFamily="34" charset="0"/>
              </a:rPr>
              <a:t>Primary quantum yield</a:t>
            </a:r>
            <a:r>
              <a:rPr lang="it-IT" altLang="en-US" sz="2400">
                <a:latin typeface="Tahoma" panose="020B0604030504040204" pitchFamily="34" charset="0"/>
              </a:rPr>
              <a:t>: related to different processes </a:t>
            </a:r>
            <a:r>
              <a:rPr lang="it-IT" altLang="en-US" sz="2400" i="1">
                <a:latin typeface="Tahoma" panose="020B0604030504040204" pitchFamily="34" charset="0"/>
              </a:rPr>
              <a:t>i </a:t>
            </a:r>
            <a:r>
              <a:rPr lang="it-IT" altLang="en-US" sz="2400">
                <a:latin typeface="Tahoma" panose="020B0604030504040204" pitchFamily="34" charset="0"/>
              </a:rPr>
              <a:t>stemming from the excitation of a molecule due to light absorption </a:t>
            </a:r>
          </a:p>
        </p:txBody>
      </p:sp>
      <p:graphicFrame>
        <p:nvGraphicFramePr>
          <p:cNvPr id="44036" name="Object 41"/>
          <p:cNvGraphicFramePr>
            <a:graphicFrameLocks noChangeAspect="1"/>
          </p:cNvGraphicFramePr>
          <p:nvPr/>
        </p:nvGraphicFramePr>
        <p:xfrm>
          <a:off x="1379538" y="2806700"/>
          <a:ext cx="1290637" cy="598488"/>
        </p:xfrm>
        <a:graphic>
          <a:graphicData uri="http://schemas.openxmlformats.org/presentationml/2006/ole">
            <mc:AlternateContent xmlns:mc="http://schemas.openxmlformats.org/markup-compatibility/2006">
              <mc:Choice xmlns:v="urn:schemas-microsoft-com:vml" Requires="v">
                <p:oleObj spid="_x0000_s44483" name="Equazione" r:id="rId6" imgW="545626" imgH="253780" progId="Equation.3">
                  <p:embed/>
                </p:oleObj>
              </mc:Choice>
              <mc:Fallback>
                <p:oleObj name="Equazione" r:id="rId6" imgW="545626" imgH="253780"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9538" y="2806700"/>
                        <a:ext cx="1290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Text Box 13"/>
          <p:cNvSpPr txBox="1">
            <a:spLocks noChangeArrowheads="1"/>
          </p:cNvSpPr>
          <p:nvPr/>
        </p:nvSpPr>
        <p:spPr bwMode="auto">
          <a:xfrm>
            <a:off x="2882900" y="2838450"/>
            <a:ext cx="5700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Tahoma" panose="020B0604030504040204" pitchFamily="34" charset="0"/>
              </a:rPr>
              <a:t>by summing over all possible pathways </a:t>
            </a:r>
            <a:r>
              <a:rPr lang="it-IT" altLang="en-US" sz="2400" i="1">
                <a:latin typeface="Tahoma" panose="020B0604030504040204" pitchFamily="34" charset="0"/>
              </a:rPr>
              <a:t>i</a:t>
            </a:r>
            <a:r>
              <a:rPr lang="it-IT" altLang="en-US" sz="2400">
                <a:latin typeface="Tahoma" panose="020B0604030504040204" pitchFamily="34" charset="0"/>
              </a:rPr>
              <a:t> </a:t>
            </a:r>
          </a:p>
        </p:txBody>
      </p:sp>
      <p:sp>
        <p:nvSpPr>
          <p:cNvPr id="34822" name="Text Box 13"/>
          <p:cNvSpPr txBox="1">
            <a:spLocks noChangeArrowheads="1"/>
          </p:cNvSpPr>
          <p:nvPr/>
        </p:nvSpPr>
        <p:spPr bwMode="auto">
          <a:xfrm>
            <a:off x="165100" y="3440113"/>
            <a:ext cx="88423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solidFill>
                  <a:srgbClr val="FF0000"/>
                </a:solidFill>
                <a:latin typeface="Tahoma" panose="020B0604030504040204" pitchFamily="34" charset="0"/>
              </a:rPr>
              <a:t>Overall quantum yield: </a:t>
            </a:r>
            <a:r>
              <a:rPr lang="it-IT" altLang="en-US" sz="2400">
                <a:latin typeface="Tahoma" panose="020B0604030504040204" pitchFamily="34" charset="0"/>
              </a:rPr>
              <a:t>related to all possible pathways leading to a particular product (e.g. A)</a:t>
            </a:r>
          </a:p>
        </p:txBody>
      </p:sp>
      <p:graphicFrame>
        <p:nvGraphicFramePr>
          <p:cNvPr id="34823" name="Object 41"/>
          <p:cNvGraphicFramePr>
            <a:graphicFrameLocks noChangeAspect="1"/>
          </p:cNvGraphicFramePr>
          <p:nvPr/>
        </p:nvGraphicFramePr>
        <p:xfrm>
          <a:off x="1509713" y="4275138"/>
          <a:ext cx="6778625" cy="989012"/>
        </p:xfrm>
        <a:graphic>
          <a:graphicData uri="http://schemas.openxmlformats.org/presentationml/2006/ole">
            <mc:AlternateContent xmlns:mc="http://schemas.openxmlformats.org/markup-compatibility/2006">
              <mc:Choice xmlns:v="urn:schemas-microsoft-com:vml" Requires="v">
                <p:oleObj spid="_x0000_s44484" name="Equazione" r:id="rId8" imgW="2870200" imgH="419100" progId="Equation.3">
                  <p:embed/>
                </p:oleObj>
              </mc:Choice>
              <mc:Fallback>
                <p:oleObj name="Equazione" r:id="rId8" imgW="2870200" imgH="419100"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9713" y="4275138"/>
                        <a:ext cx="677862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4" name="Text Box 13"/>
          <p:cNvSpPr txBox="1">
            <a:spLocks noChangeArrowheads="1"/>
          </p:cNvSpPr>
          <p:nvPr/>
        </p:nvSpPr>
        <p:spPr bwMode="auto">
          <a:xfrm>
            <a:off x="238125" y="5602288"/>
            <a:ext cx="88344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latin typeface="Tahoma" panose="020B0604030504040204" pitchFamily="34" charset="0"/>
              </a:rPr>
              <a:t>Due to the potential contribution of </a:t>
            </a:r>
            <a:r>
              <a:rPr lang="it-IT" altLang="en-US" sz="2400" dirty="0">
                <a:solidFill>
                  <a:srgbClr val="FF0000"/>
                </a:solidFill>
                <a:latin typeface="Tahoma" panose="020B0604030504040204" pitchFamily="34" charset="0"/>
              </a:rPr>
              <a:t>secondary processes </a:t>
            </a:r>
            <a:r>
              <a:rPr lang="it-IT" altLang="en-US" sz="2400" dirty="0">
                <a:latin typeface="Tahoma" panose="020B0604030504040204" pitchFamily="34" charset="0"/>
              </a:rPr>
              <a:t>(e.g. product of pathway </a:t>
            </a:r>
            <a:r>
              <a:rPr lang="it-IT" altLang="en-US" sz="2400" i="1" dirty="0">
                <a:latin typeface="Tahoma" panose="020B0604030504040204" pitchFamily="34" charset="0"/>
              </a:rPr>
              <a:t>j</a:t>
            </a:r>
            <a:r>
              <a:rPr lang="it-IT" altLang="en-US" sz="2400" dirty="0">
                <a:latin typeface="Tahoma" panose="020B0604030504040204" pitchFamily="34" charset="0"/>
              </a:rPr>
              <a:t> reacts with the reagent to give product of pathway </a:t>
            </a:r>
            <a:r>
              <a:rPr lang="it-IT" altLang="en-US" sz="2400" i="1" dirty="0">
                <a:latin typeface="Tahoma" panose="020B0604030504040204" pitchFamily="34" charset="0"/>
              </a:rPr>
              <a:t>i </a:t>
            </a:r>
            <a:r>
              <a:rPr lang="it-IT" altLang="en-US" sz="2400" dirty="0">
                <a:latin typeface="Tahoma" panose="020B0604030504040204" pitchFamily="34" charset="0"/>
              </a:rPr>
              <a:t>) </a:t>
            </a:r>
            <a:r>
              <a:rPr lang="it-IT" altLang="en-US" sz="2400" i="1" dirty="0">
                <a:latin typeface="Tahoma" panose="020B0604030504040204" pitchFamily="34" charset="0"/>
                <a:sym typeface="Symbol" panose="05050102010706020507" pitchFamily="18" charset="2"/>
              </a:rPr>
              <a:t></a:t>
            </a:r>
            <a:r>
              <a:rPr lang="it-IT" altLang="en-US" sz="2400" i="1" baseline="-25000" dirty="0">
                <a:latin typeface="Tahoma" panose="020B0604030504040204" pitchFamily="34" charset="0"/>
                <a:sym typeface="Symbol" panose="05050102010706020507" pitchFamily="18" charset="2"/>
              </a:rPr>
              <a:t>A</a:t>
            </a:r>
            <a:r>
              <a:rPr lang="it-IT" altLang="en-US" sz="2400" dirty="0">
                <a:latin typeface="Tahoma" panose="020B0604030504040204" pitchFamily="34" charset="0"/>
              </a:rPr>
              <a:t>  may be &gt;1</a:t>
            </a:r>
          </a:p>
        </p:txBody>
      </p:sp>
      <p:sp>
        <p:nvSpPr>
          <p:cNvPr id="34825" name="Text Box 13"/>
          <p:cNvSpPr txBox="1">
            <a:spLocks noChangeArrowheads="1"/>
          </p:cNvSpPr>
          <p:nvPr/>
        </p:nvSpPr>
        <p:spPr bwMode="auto">
          <a:xfrm>
            <a:off x="1433513" y="5186363"/>
            <a:ext cx="88328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Tahoma" panose="020B0604030504040204" pitchFamily="34" charset="0"/>
              </a:rPr>
              <a:t>by summing over all pathways </a:t>
            </a:r>
            <a:r>
              <a:rPr lang="it-IT" altLang="en-US" sz="2400" i="1">
                <a:latin typeface="Tahoma" panose="020B0604030504040204" pitchFamily="34" charset="0"/>
              </a:rPr>
              <a:t>j</a:t>
            </a:r>
            <a:r>
              <a:rPr lang="it-IT" altLang="en-US" sz="2400">
                <a:latin typeface="Tahoma" panose="020B0604030504040204" pitchFamily="34" charset="0"/>
              </a:rPr>
              <a:t> that yield product A</a:t>
            </a:r>
          </a:p>
        </p:txBody>
      </p:sp>
      <p:sp>
        <p:nvSpPr>
          <p:cNvPr id="44042" name="Titolo 4"/>
          <p:cNvSpPr txBox="1">
            <a:spLocks/>
          </p:cNvSpPr>
          <p:nvPr/>
        </p:nvSpPr>
        <p:spPr bwMode="auto">
          <a:xfrm>
            <a:off x="98425" y="-2698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Quantum yield</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2" name="Connettore diritto 9"/>
          <p:cNvCxnSpPr/>
          <p:nvPr/>
        </p:nvCxnSpPr>
        <p:spPr>
          <a:xfrm>
            <a:off x="373063" y="6921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4" grpId="0"/>
      <p:bldP spid="348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13"/>
          <p:cNvSpPr txBox="1">
            <a:spLocks noChangeArrowheads="1"/>
          </p:cNvSpPr>
          <p:nvPr/>
        </p:nvSpPr>
        <p:spPr bwMode="auto">
          <a:xfrm>
            <a:off x="373063" y="882120"/>
            <a:ext cx="8929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Example: 		</a:t>
            </a:r>
            <a:r>
              <a:rPr lang="it-IT" altLang="en-US" sz="2400" dirty="0" smtClean="0">
                <a:solidFill>
                  <a:srgbClr val="0000FF"/>
                </a:solidFill>
                <a:latin typeface="Tahoma" panose="020B0604030504040204" pitchFamily="34" charset="0"/>
              </a:rPr>
              <a:t>NO</a:t>
            </a:r>
            <a:r>
              <a:rPr lang="it-IT" altLang="en-US" sz="2400" baseline="-25000" dirty="0" smtClean="0">
                <a:solidFill>
                  <a:srgbClr val="0000FF"/>
                </a:solidFill>
                <a:latin typeface="Tahoma" panose="020B0604030504040204" pitchFamily="34" charset="0"/>
              </a:rPr>
              <a:t>3</a:t>
            </a:r>
            <a:r>
              <a:rPr lang="it-IT" altLang="en-US" sz="2400" dirty="0" smtClean="0">
                <a:solidFill>
                  <a:srgbClr val="0000FF"/>
                </a:solidFill>
                <a:latin typeface="Tahoma" panose="020B0604030504040204" pitchFamily="34" charset="0"/>
              </a:rPr>
              <a:t> + h</a:t>
            </a:r>
            <a:r>
              <a:rPr lang="it-IT" altLang="en-US" sz="2400" dirty="0" smtClean="0">
                <a:solidFill>
                  <a:srgbClr val="0000FF"/>
                </a:solidFill>
                <a:latin typeface="Tahoma" panose="020B0604030504040204" pitchFamily="34" charset="0"/>
                <a:sym typeface="Symbol" panose="05050102010706020507" pitchFamily="18" charset="2"/>
              </a:rPr>
              <a:t>  products</a:t>
            </a:r>
            <a:r>
              <a:rPr lang="it-IT" altLang="en-US" sz="2400" dirty="0" smtClean="0">
                <a:solidFill>
                  <a:srgbClr val="0000FF"/>
                </a:solidFill>
                <a:latin typeface="Tahoma" panose="020B0604030504040204" pitchFamily="34" charset="0"/>
              </a:rPr>
              <a:t> </a:t>
            </a:r>
            <a:endParaRPr lang="it-IT" altLang="en-US" sz="2400" dirty="0">
              <a:solidFill>
                <a:srgbClr val="0000FF"/>
              </a:solidFill>
              <a:latin typeface="Tahoma" panose="020B0604030504040204" pitchFamily="34" charset="0"/>
            </a:endParaRPr>
          </a:p>
        </p:txBody>
      </p:sp>
      <p:sp>
        <p:nvSpPr>
          <p:cNvPr id="44042" name="Titolo 4"/>
          <p:cNvSpPr txBox="1">
            <a:spLocks/>
          </p:cNvSpPr>
          <p:nvPr/>
        </p:nvSpPr>
        <p:spPr bwMode="auto">
          <a:xfrm>
            <a:off x="98425" y="-2698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Quantum yield</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2" name="Connettore diritto 9"/>
          <p:cNvCxnSpPr/>
          <p:nvPr/>
        </p:nvCxnSpPr>
        <p:spPr>
          <a:xfrm>
            <a:off x="373063" y="6921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230469" y="1430609"/>
            <a:ext cx="6359212" cy="3896395"/>
          </a:xfrm>
          <a:prstGeom prst="rect">
            <a:avLst/>
          </a:prstGeom>
        </p:spPr>
      </p:pic>
      <p:pic>
        <p:nvPicPr>
          <p:cNvPr id="3" name="Picture 2"/>
          <p:cNvPicPr>
            <a:picLocks noChangeAspect="1"/>
          </p:cNvPicPr>
          <p:nvPr/>
        </p:nvPicPr>
        <p:blipFill>
          <a:blip r:embed="rId4"/>
          <a:stretch>
            <a:fillRect/>
          </a:stretch>
        </p:blipFill>
        <p:spPr>
          <a:xfrm>
            <a:off x="839735" y="5413829"/>
            <a:ext cx="7386959" cy="1014476"/>
          </a:xfrm>
          <a:prstGeom prst="rect">
            <a:avLst/>
          </a:prstGeom>
        </p:spPr>
      </p:pic>
    </p:spTree>
    <p:extLst>
      <p:ext uri="{BB962C8B-B14F-4D97-AF65-F5344CB8AC3E}">
        <p14:creationId xmlns:p14="http://schemas.microsoft.com/office/powerpoint/2010/main" val="3746156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Brief recap: photochemistry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622300" y="928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3556" name="Picture 2" descr="Risultati immagini per Fate of electronically excited molecules"/>
          <p:cNvPicPr>
            <a:picLocks noChangeAspect="1" noChangeArrowheads="1"/>
          </p:cNvPicPr>
          <p:nvPr/>
        </p:nvPicPr>
        <p:blipFill>
          <a:blip r:embed="rId4">
            <a:extLst>
              <a:ext uri="{28A0092B-C50C-407E-A947-70E740481C1C}">
                <a14:useLocalDpi xmlns:a14="http://schemas.microsoft.com/office/drawing/2010/main" val="0"/>
              </a:ext>
            </a:extLst>
          </a:blip>
          <a:srcRect l="14598" t="28473" r="14400" b="6195"/>
          <a:stretch>
            <a:fillRect/>
          </a:stretch>
        </p:blipFill>
        <p:spPr bwMode="auto">
          <a:xfrm>
            <a:off x="265112" y="1319212"/>
            <a:ext cx="579755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519612" y="2895600"/>
            <a:ext cx="1308100" cy="8001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5" name="Rounded Rectangular Callout 3"/>
          <p:cNvSpPr>
            <a:spLocks noChangeArrowheads="1"/>
          </p:cNvSpPr>
          <p:nvPr/>
        </p:nvSpPr>
        <p:spPr bwMode="auto">
          <a:xfrm>
            <a:off x="6116083" y="2243138"/>
            <a:ext cx="3027917" cy="3284537"/>
          </a:xfrm>
          <a:prstGeom prst="wedgeRoundRectCallout">
            <a:avLst>
              <a:gd name="adj1" fmla="val -64375"/>
              <a:gd name="adj2" fmla="val -5278"/>
              <a:gd name="adj3"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1" name="Text Box 5"/>
          <p:cNvSpPr txBox="1">
            <a:spLocks noChangeArrowheads="1"/>
          </p:cNvSpPr>
          <p:nvPr/>
        </p:nvSpPr>
        <p:spPr bwMode="auto">
          <a:xfrm>
            <a:off x="6205074" y="2281587"/>
            <a:ext cx="2807743" cy="8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a:latin typeface="Tahoma" panose="020B0604030504040204" pitchFamily="34" charset="0"/>
              </a:rPr>
              <a:t>For molecules with n.atoms &gt;2:</a:t>
            </a:r>
            <a:endParaRPr lang="it-IT" altLang="en-US" sz="2400" dirty="0">
              <a:solidFill>
                <a:srgbClr val="FF0000"/>
              </a:solidFill>
              <a:latin typeface="Tahoma" panose="020B0604030504040204" pitchFamily="34" charset="0"/>
            </a:endParaRPr>
          </a:p>
        </p:txBody>
      </p:sp>
      <p:graphicFrame>
        <p:nvGraphicFramePr>
          <p:cNvPr id="22" name="Object 41"/>
          <p:cNvGraphicFramePr>
            <a:graphicFrameLocks noChangeAspect="1"/>
          </p:cNvGraphicFramePr>
          <p:nvPr>
            <p:extLst>
              <p:ext uri="{D42A27DB-BD31-4B8C-83A1-F6EECF244321}">
                <p14:modId xmlns:p14="http://schemas.microsoft.com/office/powerpoint/2010/main" val="405039017"/>
              </p:ext>
            </p:extLst>
          </p:nvPr>
        </p:nvGraphicFramePr>
        <p:xfrm>
          <a:off x="6282979" y="3050714"/>
          <a:ext cx="2637161" cy="1503757"/>
        </p:xfrm>
        <a:graphic>
          <a:graphicData uri="http://schemas.openxmlformats.org/presentationml/2006/ole">
            <mc:AlternateContent xmlns:mc="http://schemas.openxmlformats.org/markup-compatibility/2006">
              <mc:Choice xmlns:v="urn:schemas-microsoft-com:vml" Requires="v">
                <p:oleObj spid="_x0000_s106568" name="Equation" r:id="rId5" imgW="1282700" imgH="736600" progId="Equation.3">
                  <p:embed/>
                </p:oleObj>
              </mc:Choice>
              <mc:Fallback>
                <p:oleObj name="Equation" r:id="rId5" imgW="1282700" imgH="736600" progId="Equation.3">
                  <p:embed/>
                  <p:pic>
                    <p:nvPicPr>
                      <p:cNvPr id="41994"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2979" y="3050714"/>
                        <a:ext cx="2637161" cy="150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5"/>
          <p:cNvSpPr txBox="1">
            <a:spLocks noChangeArrowheads="1"/>
          </p:cNvSpPr>
          <p:nvPr/>
        </p:nvSpPr>
        <p:spPr bwMode="auto">
          <a:xfrm>
            <a:off x="6103937" y="4589782"/>
            <a:ext cx="3027917" cy="8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a:latin typeface="Tahoma" panose="020B0604030504040204" pitchFamily="34" charset="0"/>
              </a:rPr>
              <a:t>multiple dissociation pathways</a:t>
            </a:r>
            <a:endParaRPr lang="it-IT" altLang="en-US" sz="2400">
              <a:solidFill>
                <a:srgbClr val="FF0000"/>
              </a:solidFill>
              <a:latin typeface="Tahoma" panose="020B0604030504040204" pitchFamily="34" charset="0"/>
            </a:endParaRPr>
          </a:p>
        </p:txBody>
      </p:sp>
      <p:graphicFrame>
        <p:nvGraphicFramePr>
          <p:cNvPr id="24" name="Object 41"/>
          <p:cNvGraphicFramePr>
            <a:graphicFrameLocks noChangeAspect="1"/>
          </p:cNvGraphicFramePr>
          <p:nvPr>
            <p:extLst>
              <p:ext uri="{D42A27DB-BD31-4B8C-83A1-F6EECF244321}">
                <p14:modId xmlns:p14="http://schemas.microsoft.com/office/powerpoint/2010/main" val="1943719626"/>
              </p:ext>
            </p:extLst>
          </p:nvPr>
        </p:nvGraphicFramePr>
        <p:xfrm>
          <a:off x="2295525" y="5758241"/>
          <a:ext cx="6497638" cy="1016000"/>
        </p:xfrm>
        <a:graphic>
          <a:graphicData uri="http://schemas.openxmlformats.org/presentationml/2006/ole">
            <mc:AlternateContent xmlns:mc="http://schemas.openxmlformats.org/markup-compatibility/2006">
              <mc:Choice xmlns:v="urn:schemas-microsoft-com:vml" Requires="v">
                <p:oleObj spid="_x0000_s106569" name="Equazione" r:id="rId7" imgW="2679700" imgH="419100" progId="Equation.3">
                  <p:embed/>
                </p:oleObj>
              </mc:Choice>
              <mc:Fallback>
                <p:oleObj name="Equazione" r:id="rId7" imgW="2679700" imgH="419100" progId="Equation.3">
                  <p:embed/>
                  <p:pic>
                    <p:nvPicPr>
                      <p:cNvPr id="44034"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5525" y="5758241"/>
                        <a:ext cx="6497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13"/>
          <p:cNvSpPr txBox="1">
            <a:spLocks noChangeArrowheads="1"/>
          </p:cNvSpPr>
          <p:nvPr/>
        </p:nvSpPr>
        <p:spPr bwMode="auto">
          <a:xfrm>
            <a:off x="214312" y="5983964"/>
            <a:ext cx="231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Quantum yield</a:t>
            </a:r>
            <a:endParaRPr lang="it-IT" altLang="en-US" sz="2400" dirty="0">
              <a:latin typeface="Tahoma" panose="020B0604030504040204" pitchFamily="34" charset="0"/>
            </a:endParaRPr>
          </a:p>
        </p:txBody>
      </p:sp>
    </p:spTree>
    <p:extLst>
      <p:ext uri="{BB962C8B-B14F-4D97-AF65-F5344CB8AC3E}">
        <p14:creationId xmlns:p14="http://schemas.microsoft.com/office/powerpoint/2010/main" val="1813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1"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Fundamental laws of photochemistry</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212850"/>
            <a:ext cx="81026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119063" y="-241300"/>
            <a:ext cx="890587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Brief recap: photochemistry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611188" y="8080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3796" name="Picture 2" descr="Risultati immagini per actinic flux photochemistry atmosphere slides"/>
          <p:cNvPicPr>
            <a:picLocks noChangeAspect="1" noChangeArrowheads="1"/>
          </p:cNvPicPr>
          <p:nvPr/>
        </p:nvPicPr>
        <p:blipFill>
          <a:blip r:embed="rId3">
            <a:extLst>
              <a:ext uri="{28A0092B-C50C-407E-A947-70E740481C1C}">
                <a14:useLocalDpi xmlns:a14="http://schemas.microsoft.com/office/drawing/2010/main" val="0"/>
              </a:ext>
            </a:extLst>
          </a:blip>
          <a:srcRect l="8443" t="6738" r="4555" b="17258"/>
          <a:stretch>
            <a:fillRect/>
          </a:stretch>
        </p:blipFill>
        <p:spPr bwMode="auto">
          <a:xfrm>
            <a:off x="918368" y="2008367"/>
            <a:ext cx="73072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371475" y="808038"/>
            <a:ext cx="8653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FF0000"/>
                </a:solidFill>
                <a:latin typeface="Tahoma" panose="020B0604030504040204" pitchFamily="34" charset="0"/>
              </a:rPr>
              <a:t>Spectral actinic </a:t>
            </a:r>
            <a:r>
              <a:rPr lang="it-IT" altLang="en-US" sz="2400" dirty="0">
                <a:solidFill>
                  <a:srgbClr val="FF0000"/>
                </a:solidFill>
                <a:latin typeface="Tahoma" panose="020B0604030504040204" pitchFamily="34" charset="0"/>
              </a:rPr>
              <a:t>flux I(</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rPr>
              <a:t>=</a:t>
            </a:r>
            <a:r>
              <a:rPr lang="en-US" altLang="en-US" sz="2400" dirty="0">
                <a:latin typeface="Tahoma" panose="020B0604030504040204" pitchFamily="34" charset="0"/>
                <a:cs typeface="Tahoma" panose="020B0604030504040204" pitchFamily="34" charset="0"/>
              </a:rPr>
              <a:t> </a:t>
            </a:r>
            <a:r>
              <a:rPr lang="en-US" altLang="en-US" sz="2400" dirty="0" smtClean="0">
                <a:latin typeface="Tahoma" panose="020B0604030504040204" pitchFamily="34" charset="0"/>
                <a:cs typeface="Tahoma" panose="020B0604030504040204" pitchFamily="34" charset="0"/>
              </a:rPr>
              <a:t>the </a:t>
            </a:r>
            <a:r>
              <a:rPr lang="en-US" altLang="en-US" sz="2400" dirty="0">
                <a:latin typeface="Tahoma" panose="020B0604030504040204" pitchFamily="34" charset="0"/>
                <a:cs typeface="Tahoma" panose="020B0604030504040204" pitchFamily="34" charset="0"/>
              </a:rPr>
              <a:t>radiative flux </a:t>
            </a:r>
            <a:r>
              <a:rPr lang="en-US" altLang="en-US" sz="2400" b="1" i="1" dirty="0">
                <a:latin typeface="Tahoma" panose="020B0604030504040204" pitchFamily="34" charset="0"/>
                <a:cs typeface="Tahoma" panose="020B0604030504040204" pitchFamily="34" charset="0"/>
              </a:rPr>
              <a:t>from all directions </a:t>
            </a:r>
            <a:r>
              <a:rPr lang="en-US" altLang="en-US" sz="2400" dirty="0">
                <a:latin typeface="Tahoma" panose="020B0604030504040204" pitchFamily="34" charset="0"/>
                <a:cs typeface="Tahoma" panose="020B0604030504040204" pitchFamily="34" charset="0"/>
              </a:rPr>
              <a:t>on a volume of </a:t>
            </a:r>
            <a:r>
              <a:rPr lang="en-US" altLang="en-US" sz="2400" dirty="0" smtClean="0">
                <a:latin typeface="Tahoma" panose="020B0604030504040204" pitchFamily="34" charset="0"/>
                <a:cs typeface="Tahoma" panose="020B0604030504040204" pitchFamily="34" charset="0"/>
              </a:rPr>
              <a:t>air (integral of the spectral radiance over all solid angles)</a:t>
            </a:r>
            <a:r>
              <a:rPr lang="it-IT" altLang="en-US" sz="2400" dirty="0" smtClean="0">
                <a:latin typeface="Tahoma" panose="020B0604030504040204" pitchFamily="34" charset="0"/>
                <a:cs typeface="Tahoma" panose="020B0604030504040204" pitchFamily="34" charset="0"/>
              </a:rPr>
              <a:t> </a:t>
            </a:r>
            <a:endParaRPr lang="it-IT" altLang="en-US"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2129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41"/>
          <p:cNvGraphicFramePr>
            <a:graphicFrameLocks noChangeAspect="1"/>
          </p:cNvGraphicFramePr>
          <p:nvPr>
            <p:extLst>
              <p:ext uri="{D42A27DB-BD31-4B8C-83A1-F6EECF244321}">
                <p14:modId xmlns:p14="http://schemas.microsoft.com/office/powerpoint/2010/main" val="231278543"/>
              </p:ext>
            </p:extLst>
          </p:nvPr>
        </p:nvGraphicFramePr>
        <p:xfrm>
          <a:off x="6127288" y="1419968"/>
          <a:ext cx="2248362" cy="965440"/>
        </p:xfrm>
        <a:graphic>
          <a:graphicData uri="http://schemas.openxmlformats.org/presentationml/2006/ole">
            <mc:AlternateContent xmlns:mc="http://schemas.openxmlformats.org/markup-compatibility/2006">
              <mc:Choice xmlns:v="urn:schemas-microsoft-com:vml" Requires="v">
                <p:oleObj spid="_x0000_s46533" name="Equation" r:id="rId4" imgW="914400" imgH="393480" progId="Equation.3">
                  <p:embed/>
                </p:oleObj>
              </mc:Choice>
              <mc:Fallback>
                <p:oleObj name="Equation" r:id="rId4" imgW="914400" imgH="393480" progId="Equation.3">
                  <p:embed/>
                  <p:pic>
                    <p:nvPicPr>
                      <p:cNvPr id="0" name="Object 41"/>
                      <p:cNvPicPr>
                        <a:picLocks noChangeAspect="1" noChangeArrowheads="1"/>
                      </p:cNvPicPr>
                      <p:nvPr/>
                    </p:nvPicPr>
                    <p:blipFill>
                      <a:blip r:embed="rId5"/>
                      <a:srcRect/>
                      <a:stretch>
                        <a:fillRect/>
                      </a:stretch>
                    </p:blipFill>
                    <p:spPr bwMode="auto">
                      <a:xfrm>
                        <a:off x="6127288" y="1419968"/>
                        <a:ext cx="2248362" cy="965440"/>
                      </a:xfrm>
                      <a:prstGeom prst="rect">
                        <a:avLst/>
                      </a:prstGeom>
                      <a:noFill/>
                      <a:ln>
                        <a:noFill/>
                      </a:ln>
                    </p:spPr>
                  </p:pic>
                </p:oleObj>
              </mc:Fallback>
            </mc:AlternateContent>
          </a:graphicData>
        </a:graphic>
      </p:graphicFrame>
      <p:sp>
        <p:nvSpPr>
          <p:cNvPr id="46083" name="Text Box 13"/>
          <p:cNvSpPr txBox="1">
            <a:spLocks noChangeArrowheads="1"/>
          </p:cNvSpPr>
          <p:nvPr/>
        </p:nvSpPr>
        <p:spPr bwMode="auto">
          <a:xfrm>
            <a:off x="177799" y="1301488"/>
            <a:ext cx="58063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latin typeface="Tahoma" panose="020B0604030504040204" pitchFamily="34" charset="0"/>
              </a:rPr>
              <a:t>Rate of photodissociation of a molecule, A, upon light absorption at wavelenght </a:t>
            </a:r>
            <a:r>
              <a:rPr lang="it-IT" altLang="en-US" sz="2400" dirty="0" smtClean="0">
                <a:latin typeface="Tahoma" panose="020B0604030504040204" pitchFamily="34" charset="0"/>
                <a:sym typeface="Symbol" panose="05050102010706020507" pitchFamily="18" charset="2"/>
              </a:rPr>
              <a:t></a:t>
            </a:r>
          </a:p>
          <a:p>
            <a:pPr>
              <a:spcBef>
                <a:spcPct val="0"/>
              </a:spcBef>
              <a:buFontTx/>
              <a:buNone/>
            </a:pPr>
            <a:r>
              <a:rPr lang="it-IT" altLang="en-US" sz="2400" dirty="0" smtClean="0">
                <a:latin typeface="Tahoma" panose="020B0604030504040204" pitchFamily="34" charset="0"/>
                <a:sym typeface="Symbol" panose="05050102010706020507" pitchFamily="18" charset="2"/>
              </a:rPr>
              <a:t>(unit</a:t>
            </a:r>
            <a:r>
              <a:rPr lang="it-IT" altLang="en-US" sz="2400" dirty="0" smtClean="0">
                <a:latin typeface="Tahoma" panose="020B0604030504040204" pitchFamily="34" charset="0"/>
              </a:rPr>
              <a:t>: [molecules]</a:t>
            </a:r>
            <a:r>
              <a:rPr lang="it-IT" altLang="en-US" sz="2400" dirty="0" smtClean="0">
                <a:latin typeface="Tahoma" panose="020B0604030504040204" pitchFamily="34" charset="0"/>
                <a:sym typeface="Symbol" panose="05050102010706020507" pitchFamily="18" charset="2"/>
              </a:rPr>
              <a:t>[volume]</a:t>
            </a:r>
            <a:r>
              <a:rPr lang="it-IT" altLang="en-US" sz="2400" baseline="30000" dirty="0" smtClean="0">
                <a:latin typeface="Tahoma" panose="020B0604030504040204" pitchFamily="34" charset="0"/>
              </a:rPr>
              <a:t>-3</a:t>
            </a:r>
            <a:r>
              <a:rPr lang="it-IT" altLang="en-US" sz="2400" dirty="0" smtClean="0">
                <a:latin typeface="Tahoma" panose="020B0604030504040204" pitchFamily="34" charset="0"/>
                <a:sym typeface="Symbol" panose="05050102010706020507" pitchFamily="18" charset="2"/>
              </a:rPr>
              <a:t>[time]</a:t>
            </a:r>
            <a:r>
              <a:rPr lang="it-IT" altLang="en-US" sz="2400" baseline="30000" dirty="0" smtClean="0">
                <a:latin typeface="Tahoma" panose="020B0604030504040204" pitchFamily="34" charset="0"/>
              </a:rPr>
              <a:t>-1</a:t>
            </a:r>
            <a:r>
              <a:rPr lang="it-IT" altLang="en-US" sz="2400" dirty="0" smtClean="0">
                <a:latin typeface="Tahoma" panose="020B0604030504040204" pitchFamily="34" charset="0"/>
              </a:rPr>
              <a:t>)</a:t>
            </a:r>
            <a:endParaRPr lang="it-IT" altLang="en-US" sz="2400" dirty="0">
              <a:latin typeface="Tahoma" panose="020B0604030504040204" pitchFamily="34" charset="0"/>
            </a:endParaRPr>
          </a:p>
        </p:txBody>
      </p:sp>
      <p:graphicFrame>
        <p:nvGraphicFramePr>
          <p:cNvPr id="46084" name="Object 41"/>
          <p:cNvGraphicFramePr>
            <a:graphicFrameLocks noChangeAspect="1"/>
          </p:cNvGraphicFramePr>
          <p:nvPr>
            <p:extLst>
              <p:ext uri="{D42A27DB-BD31-4B8C-83A1-F6EECF244321}">
                <p14:modId xmlns:p14="http://schemas.microsoft.com/office/powerpoint/2010/main" val="601389757"/>
              </p:ext>
            </p:extLst>
          </p:nvPr>
        </p:nvGraphicFramePr>
        <p:xfrm>
          <a:off x="3009107" y="815636"/>
          <a:ext cx="2600325" cy="449262"/>
        </p:xfrm>
        <a:graphic>
          <a:graphicData uri="http://schemas.openxmlformats.org/presentationml/2006/ole">
            <mc:AlternateContent xmlns:mc="http://schemas.openxmlformats.org/markup-compatibility/2006">
              <mc:Choice xmlns:v="urn:schemas-microsoft-com:vml" Requires="v">
                <p:oleObj spid="_x0000_s46534" name="Equazione" r:id="rId6" imgW="1028254" imgH="177723" progId="Equation.3">
                  <p:embed/>
                </p:oleObj>
              </mc:Choice>
              <mc:Fallback>
                <p:oleObj name="Equazione" r:id="rId6" imgW="1028254" imgH="177723"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107" y="815636"/>
                        <a:ext cx="26003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0" name="Text Box 13"/>
          <p:cNvSpPr txBox="1">
            <a:spLocks noChangeArrowheads="1"/>
          </p:cNvSpPr>
          <p:nvPr/>
        </p:nvSpPr>
        <p:spPr bwMode="auto">
          <a:xfrm>
            <a:off x="177797" y="3085475"/>
            <a:ext cx="8931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i="1" dirty="0" smtClean="0">
                <a:solidFill>
                  <a:srgbClr val="FF0000"/>
                </a:solidFill>
                <a:latin typeface="Tahoma" panose="020B0604030504040204" pitchFamily="34" charset="0"/>
              </a:rPr>
              <a:t>k</a:t>
            </a:r>
            <a:r>
              <a:rPr lang="it-IT" altLang="en-US" sz="2400" i="1" baseline="-25000" dirty="0" smtClean="0">
                <a:solidFill>
                  <a:srgbClr val="FF0000"/>
                </a:solidFill>
                <a:latin typeface="Tahoma" panose="020B0604030504040204" pitchFamily="34" charset="0"/>
              </a:rPr>
              <a:t>A</a:t>
            </a:r>
            <a:r>
              <a:rPr lang="it-IT" altLang="en-US" sz="2400" i="1" dirty="0" smtClean="0">
                <a:solidFill>
                  <a:srgbClr val="FF0000"/>
                </a:solidFill>
                <a:latin typeface="Tahoma" panose="020B0604030504040204" pitchFamily="34" charset="0"/>
              </a:rPr>
              <a:t> </a:t>
            </a:r>
            <a:r>
              <a:rPr lang="it-IT" altLang="en-US" sz="2400" dirty="0" smtClean="0">
                <a:latin typeface="Tahoma" panose="020B0604030504040204" pitchFamily="34" charset="0"/>
              </a:rPr>
              <a:t>is the </a:t>
            </a:r>
            <a:r>
              <a:rPr lang="it-IT" altLang="en-US" sz="2400" dirty="0" smtClean="0">
                <a:solidFill>
                  <a:srgbClr val="FF0000"/>
                </a:solidFill>
                <a:latin typeface="Tahoma" panose="020B0604030504040204" pitchFamily="34" charset="0"/>
              </a:rPr>
              <a:t>photodissociation </a:t>
            </a:r>
            <a:r>
              <a:rPr lang="it-IT" altLang="en-US" sz="2400" dirty="0">
                <a:solidFill>
                  <a:srgbClr val="FF0000"/>
                </a:solidFill>
                <a:latin typeface="Tahoma" panose="020B0604030504040204" pitchFamily="34" charset="0"/>
              </a:rPr>
              <a:t>rate </a:t>
            </a:r>
            <a:r>
              <a:rPr lang="it-IT" altLang="en-US" sz="2400" dirty="0" smtClean="0">
                <a:solidFill>
                  <a:srgbClr val="FF0000"/>
                </a:solidFill>
                <a:latin typeface="Tahoma" panose="020B0604030504040204" pitchFamily="34" charset="0"/>
              </a:rPr>
              <a:t>coefficient</a:t>
            </a:r>
            <a:r>
              <a:rPr lang="it-IT" altLang="en-US" sz="2400" dirty="0" smtClean="0">
                <a:latin typeface="Tahoma" panose="020B0604030504040204" pitchFamily="34" charset="0"/>
              </a:rPr>
              <a:t> (usually in s</a:t>
            </a:r>
            <a:r>
              <a:rPr lang="it-IT" altLang="en-US" sz="2400" baseline="30000" dirty="0" smtClean="0">
                <a:latin typeface="Tahoma" panose="020B0604030504040204" pitchFamily="34" charset="0"/>
              </a:rPr>
              <a:t>-1</a:t>
            </a:r>
            <a:r>
              <a:rPr lang="it-IT" altLang="en-US" sz="2400" dirty="0" smtClean="0">
                <a:latin typeface="Tahoma" panose="020B0604030504040204" pitchFamily="34" charset="0"/>
              </a:rPr>
              <a:t>)</a:t>
            </a:r>
            <a:endParaRPr lang="it-IT" altLang="en-US" sz="2400" dirty="0">
              <a:latin typeface="Tahoma" panose="020B0604030504040204" pitchFamily="34" charset="0"/>
            </a:endParaRPr>
          </a:p>
        </p:txBody>
      </p:sp>
      <p:graphicFrame>
        <p:nvGraphicFramePr>
          <p:cNvPr id="47111" name="Object 41"/>
          <p:cNvGraphicFramePr>
            <a:graphicFrameLocks noChangeAspect="1"/>
          </p:cNvGraphicFramePr>
          <p:nvPr>
            <p:extLst>
              <p:ext uri="{D42A27DB-BD31-4B8C-83A1-F6EECF244321}">
                <p14:modId xmlns:p14="http://schemas.microsoft.com/office/powerpoint/2010/main" val="4180851196"/>
              </p:ext>
            </p:extLst>
          </p:nvPr>
        </p:nvGraphicFramePr>
        <p:xfrm>
          <a:off x="904876" y="5058909"/>
          <a:ext cx="4208462" cy="1087437"/>
        </p:xfrm>
        <a:graphic>
          <a:graphicData uri="http://schemas.openxmlformats.org/presentationml/2006/ole">
            <mc:AlternateContent xmlns:mc="http://schemas.openxmlformats.org/markup-compatibility/2006">
              <mc:Choice xmlns:v="urn:schemas-microsoft-com:vml" Requires="v">
                <p:oleObj spid="_x0000_s46535" name="Equation" r:id="rId8" imgW="1473200" imgH="381000" progId="Equation.3">
                  <p:embed/>
                </p:oleObj>
              </mc:Choice>
              <mc:Fallback>
                <p:oleObj name="Equation" r:id="rId8" imgW="1473200" imgH="381000"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6" y="5058909"/>
                        <a:ext cx="420846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13"/>
          <p:cNvSpPr txBox="1">
            <a:spLocks noChangeArrowheads="1"/>
          </p:cNvSpPr>
          <p:nvPr/>
        </p:nvSpPr>
        <p:spPr bwMode="auto">
          <a:xfrm>
            <a:off x="5470525" y="5135928"/>
            <a:ext cx="29051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dirty="0">
                <a:solidFill>
                  <a:srgbClr val="FF0000"/>
                </a:solidFill>
                <a:latin typeface="Tahoma" panose="020B0604030504040204" pitchFamily="34" charset="0"/>
              </a:rPr>
              <a:t>photochemical rate constant</a:t>
            </a:r>
            <a:endParaRPr lang="it-IT" altLang="en-US" sz="2400" dirty="0">
              <a:latin typeface="Tahoma" panose="020B0604030504040204" pitchFamily="34" charset="0"/>
            </a:endParaRPr>
          </a:p>
        </p:txBody>
      </p:sp>
      <p:sp>
        <p:nvSpPr>
          <p:cNvPr id="46088" name="Titolo 4"/>
          <p:cNvSpPr txBox="1">
            <a:spLocks/>
          </p:cNvSpPr>
          <p:nvPr/>
        </p:nvSpPr>
        <p:spPr bwMode="auto">
          <a:xfrm>
            <a:off x="203200" y="4763"/>
            <a:ext cx="89058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Rate of photochemical processes</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77838" y="7007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13"/>
          <p:cNvSpPr txBox="1">
            <a:spLocks noChangeArrowheads="1"/>
          </p:cNvSpPr>
          <p:nvPr/>
        </p:nvSpPr>
        <p:spPr bwMode="auto">
          <a:xfrm>
            <a:off x="350761" y="5953125"/>
            <a:ext cx="8585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0000FF"/>
                </a:solidFill>
                <a:latin typeface="Tahoma" panose="020B0604030504040204" pitchFamily="34" charset="0"/>
              </a:rPr>
              <a:t>!! </a:t>
            </a:r>
            <a:r>
              <a:rPr lang="it-IT" altLang="en-US" sz="2400" dirty="0">
                <a:solidFill>
                  <a:srgbClr val="0000FF"/>
                </a:solidFill>
                <a:latin typeface="Tahoma" panose="020B0604030504040204" pitchFamily="34" charset="0"/>
              </a:rPr>
              <a:t>In some texts </a:t>
            </a:r>
            <a:r>
              <a:rPr lang="it-IT" altLang="en-US" sz="2400" i="1" dirty="0">
                <a:solidFill>
                  <a:srgbClr val="0000FF"/>
                </a:solidFill>
                <a:latin typeface="Tahoma" panose="020B0604030504040204" pitchFamily="34" charset="0"/>
              </a:rPr>
              <a:t>k</a:t>
            </a:r>
            <a:r>
              <a:rPr lang="it-IT" altLang="en-US" sz="2400" i="1" baseline="-25000" dirty="0">
                <a:solidFill>
                  <a:srgbClr val="0000FF"/>
                </a:solidFill>
                <a:latin typeface="Tahoma" panose="020B0604030504040204" pitchFamily="34" charset="0"/>
              </a:rPr>
              <a:t>A</a:t>
            </a:r>
            <a:r>
              <a:rPr lang="it-IT" altLang="en-US" sz="2400" i="1" dirty="0">
                <a:solidFill>
                  <a:srgbClr val="0000FF"/>
                </a:solidFill>
                <a:latin typeface="Tahoma" panose="020B0604030504040204" pitchFamily="34" charset="0"/>
              </a:rPr>
              <a:t> </a:t>
            </a:r>
            <a:r>
              <a:rPr lang="it-IT" altLang="en-US" sz="2400" dirty="0">
                <a:solidFill>
                  <a:srgbClr val="0000FF"/>
                </a:solidFill>
                <a:latin typeface="Tahoma" panose="020B0604030504040204" pitchFamily="34" charset="0"/>
              </a:rPr>
              <a:t>is indicated as </a:t>
            </a:r>
            <a:r>
              <a:rPr lang="it-IT" altLang="en-US" sz="2400" i="1" dirty="0" smtClean="0">
                <a:solidFill>
                  <a:srgbClr val="0000FF"/>
                </a:solidFill>
                <a:latin typeface="Tahoma" panose="020B0604030504040204" pitchFamily="34" charset="0"/>
              </a:rPr>
              <a:t>j</a:t>
            </a:r>
            <a:r>
              <a:rPr lang="it-IT" altLang="en-US" sz="2400" i="1" baseline="-25000" dirty="0" smtClean="0">
                <a:solidFill>
                  <a:srgbClr val="0000FF"/>
                </a:solidFill>
                <a:latin typeface="Tahoma" panose="020B0604030504040204" pitchFamily="34" charset="0"/>
              </a:rPr>
              <a:t>A </a:t>
            </a:r>
            <a:r>
              <a:rPr lang="it-IT" altLang="en-US" sz="2400" dirty="0" smtClean="0">
                <a:solidFill>
                  <a:srgbClr val="0000FF"/>
                </a:solidFill>
                <a:latin typeface="Tahoma" panose="020B0604030504040204" pitchFamily="34" charset="0"/>
              </a:rPr>
              <a:t>to distinguish from other rate constants</a:t>
            </a:r>
            <a:endParaRPr lang="it-IT" altLang="en-US" sz="2400" dirty="0">
              <a:solidFill>
                <a:srgbClr val="0000FF"/>
              </a:solidFill>
              <a:latin typeface="Tahoma" panose="020B0604030504040204" pitchFamily="34" charset="0"/>
            </a:endParaRPr>
          </a:p>
        </p:txBody>
      </p:sp>
      <p:sp>
        <p:nvSpPr>
          <p:cNvPr id="46091" name="Text Box 13"/>
          <p:cNvSpPr txBox="1">
            <a:spLocks noChangeArrowheads="1"/>
          </p:cNvSpPr>
          <p:nvPr/>
        </p:nvSpPr>
        <p:spPr bwMode="auto">
          <a:xfrm>
            <a:off x="177799" y="2582435"/>
            <a:ext cx="8605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rPr>
              <a:t>[A] </a:t>
            </a:r>
            <a:r>
              <a:rPr lang="it-IT" altLang="en-US" sz="2400" dirty="0">
                <a:latin typeface="Tahoma" panose="020B0604030504040204" pitchFamily="34" charset="0"/>
              </a:rPr>
              <a:t>is the concentration of A (in molecules</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cm</a:t>
            </a:r>
            <a:r>
              <a:rPr lang="it-IT" altLang="en-US" sz="2400" baseline="30000" dirty="0">
                <a:latin typeface="Tahoma" panose="020B0604030504040204" pitchFamily="34" charset="0"/>
              </a:rPr>
              <a:t>-3</a:t>
            </a:r>
            <a:r>
              <a:rPr lang="it-IT" altLang="en-US" sz="2400" dirty="0">
                <a:latin typeface="Tahoma" panose="020B0604030504040204" pitchFamily="34" charset="0"/>
              </a:rPr>
              <a:t> or mol</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l</a:t>
            </a:r>
            <a:r>
              <a:rPr lang="it-IT" altLang="en-US" sz="2400" baseline="30000" dirty="0">
                <a:latin typeface="Tahoma" panose="020B0604030504040204" pitchFamily="34" charset="0"/>
              </a:rPr>
              <a:t>-1</a:t>
            </a:r>
            <a:r>
              <a:rPr lang="it-IT" altLang="en-US" sz="2400" dirty="0">
                <a:latin typeface="Tahoma" panose="020B0604030504040204" pitchFamily="34" charset="0"/>
              </a:rPr>
              <a:t>)</a:t>
            </a:r>
          </a:p>
        </p:txBody>
      </p:sp>
      <p:sp>
        <p:nvSpPr>
          <p:cNvPr id="13" name="Text Box 13"/>
          <p:cNvSpPr txBox="1">
            <a:spLocks noChangeArrowheads="1"/>
          </p:cNvSpPr>
          <p:nvPr/>
        </p:nvSpPr>
        <p:spPr bwMode="auto">
          <a:xfrm>
            <a:off x="203200" y="3556129"/>
            <a:ext cx="857973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i="1" dirty="0" smtClean="0">
                <a:solidFill>
                  <a:srgbClr val="FF0000"/>
                </a:solidFill>
                <a:latin typeface="Tahoma" panose="020B0604030504040204" pitchFamily="34" charset="0"/>
              </a:rPr>
              <a:t>k</a:t>
            </a:r>
            <a:r>
              <a:rPr lang="it-IT" altLang="en-US" sz="2400" i="1" baseline="-25000" dirty="0" smtClean="0">
                <a:solidFill>
                  <a:srgbClr val="FF0000"/>
                </a:solidFill>
                <a:latin typeface="Tahoma" panose="020B0604030504040204" pitchFamily="34" charset="0"/>
              </a:rPr>
              <a:t>A</a:t>
            </a:r>
            <a:r>
              <a:rPr lang="it-IT" altLang="en-US" sz="2400" i="1" dirty="0" smtClean="0">
                <a:solidFill>
                  <a:srgbClr val="FF0000"/>
                </a:solidFill>
                <a:latin typeface="Tahoma" panose="020B0604030504040204" pitchFamily="34" charset="0"/>
              </a:rPr>
              <a:t> </a:t>
            </a:r>
            <a:r>
              <a:rPr lang="it-IT" altLang="en-US" sz="2400" dirty="0" smtClean="0">
                <a:latin typeface="Tahoma" panose="020B0604030504040204" pitchFamily="34" charset="0"/>
              </a:rPr>
              <a:t>takes </a:t>
            </a:r>
            <a:r>
              <a:rPr lang="it-IT" altLang="en-US" sz="2400" dirty="0">
                <a:latin typeface="Tahoma" panose="020B0604030504040204" pitchFamily="34" charset="0"/>
              </a:rPr>
              <a:t>into account </a:t>
            </a:r>
            <a:r>
              <a:rPr lang="it-IT" altLang="en-US" sz="2400" dirty="0">
                <a:solidFill>
                  <a:srgbClr val="FF0000"/>
                </a:solidFill>
                <a:latin typeface="Tahoma" panose="020B0604030504040204" pitchFamily="34" charset="0"/>
              </a:rPr>
              <a:t>intensity of radiation (actinic flux </a:t>
            </a:r>
            <a:r>
              <a:rPr lang="it-IT" altLang="en-US" sz="2400" b="1" i="1" dirty="0">
                <a:solidFill>
                  <a:srgbClr val="FF0000"/>
                </a:solidFill>
                <a:latin typeface="Tahoma" panose="020B0604030504040204" pitchFamily="34" charset="0"/>
              </a:rPr>
              <a:t>I(</a:t>
            </a:r>
            <a:r>
              <a:rPr lang="it-IT" altLang="en-US" sz="2400" b="1" i="1" dirty="0">
                <a:solidFill>
                  <a:srgbClr val="FF0000"/>
                </a:solidFill>
                <a:latin typeface="Tahoma" panose="020B0604030504040204" pitchFamily="34" charset="0"/>
                <a:sym typeface="Symbol" panose="05050102010706020507" pitchFamily="18" charset="2"/>
              </a:rPr>
              <a:t>)</a:t>
            </a:r>
            <a:r>
              <a:rPr lang="it-IT" altLang="en-US" sz="2400"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the intrinsic strength of absorption by A, i.e. </a:t>
            </a:r>
            <a:r>
              <a:rPr lang="it-IT" altLang="en-US" sz="2400" dirty="0">
                <a:solidFill>
                  <a:srgbClr val="FF0000"/>
                </a:solidFill>
                <a:latin typeface="Tahoma" panose="020B0604030504040204" pitchFamily="34" charset="0"/>
              </a:rPr>
              <a:t>absorption cross section </a:t>
            </a:r>
            <a:r>
              <a:rPr lang="it-IT" altLang="en-US" sz="2400" b="1" i="1" dirty="0">
                <a:solidFill>
                  <a:srgbClr val="FF0000"/>
                </a:solidFill>
                <a:latin typeface="Tahoma" panose="020B0604030504040204" pitchFamily="34" charset="0"/>
                <a:sym typeface="Symbol" panose="05050102010706020507" pitchFamily="18" charset="2"/>
              </a:rPr>
              <a:t>(</a:t>
            </a:r>
            <a:r>
              <a:rPr lang="it-IT" altLang="en-US" sz="2400" b="1" i="1" dirty="0">
                <a:solidFill>
                  <a:srgbClr val="FF0000"/>
                </a:solidFill>
                <a:latin typeface="Tahoma" panose="020B0604030504040204" pitchFamily="34" charset="0"/>
              </a:rPr>
              <a:t>)</a:t>
            </a:r>
            <a:r>
              <a:rPr lang="it-IT" altLang="en-US" sz="2400" dirty="0">
                <a:latin typeface="Tahoma" panose="020B0604030504040204" pitchFamily="34" charset="0"/>
              </a:rPr>
              <a:t>, and the </a:t>
            </a:r>
            <a:r>
              <a:rPr lang="it-IT" altLang="en-US" sz="2400" dirty="0">
                <a:solidFill>
                  <a:srgbClr val="FF0000"/>
                </a:solidFill>
                <a:latin typeface="Tahoma" panose="020B0604030504040204" pitchFamily="34" charset="0"/>
              </a:rPr>
              <a:t>quantum yield </a:t>
            </a:r>
            <a:r>
              <a:rPr lang="it-IT" altLang="en-US" sz="2400" b="1" i="1" dirty="0">
                <a:solidFill>
                  <a:srgbClr val="FF0000"/>
                </a:solidFill>
                <a:latin typeface="Tahoma" panose="020B0604030504040204" pitchFamily="34" charset="0"/>
                <a:sym typeface="Symbol" panose="05050102010706020507" pitchFamily="18" charset="2"/>
              </a:rPr>
              <a:t>()</a:t>
            </a:r>
            <a:r>
              <a:rPr lang="it-IT" altLang="en-US" sz="2400" dirty="0">
                <a:latin typeface="Tahoma" panose="020B0604030504040204" pitchFamily="34" charset="0"/>
              </a:rPr>
              <a:t> for the specific photodissociation channel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7110" grpId="0"/>
      <p:bldP spid="47112" grpId="0"/>
      <p:bldP spid="12" grpId="0"/>
      <p:bldP spid="4609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olo 4"/>
          <p:cNvSpPr txBox="1">
            <a:spLocks/>
          </p:cNvSpPr>
          <p:nvPr/>
        </p:nvSpPr>
        <p:spPr bwMode="auto">
          <a:xfrm>
            <a:off x="203200" y="4763"/>
            <a:ext cx="89058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a:solidFill>
                  <a:srgbClr val="3333FF"/>
                </a:solidFill>
                <a:latin typeface="Tahoma" panose="020B0604030504040204" pitchFamily="34" charset="0"/>
                <a:cs typeface="Tahoma" panose="020B0604030504040204" pitchFamily="34" charset="0"/>
              </a:rPr>
              <a:t>Photochemical </a:t>
            </a:r>
            <a:r>
              <a:rPr lang="it-IT" altLang="en-US" sz="3500" dirty="0" smtClean="0">
                <a:solidFill>
                  <a:srgbClr val="3333FF"/>
                </a:solidFill>
                <a:latin typeface="Tahoma" panose="020B0604030504040204" pitchFamily="34" charset="0"/>
                <a:cs typeface="Tahoma" panose="020B0604030504040204" pitchFamily="34" charset="0"/>
              </a:rPr>
              <a:t>rates</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77838" y="7239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Text Box 13"/>
          <p:cNvSpPr txBox="1">
            <a:spLocks noChangeArrowheads="1"/>
          </p:cNvSpPr>
          <p:nvPr/>
        </p:nvSpPr>
        <p:spPr bwMode="auto">
          <a:xfrm>
            <a:off x="477838" y="2361325"/>
            <a:ext cx="90233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smtClean="0">
                <a:latin typeface="Tahoma" panose="020B0604030504040204" pitchFamily="34" charset="0"/>
              </a:rPr>
              <a:t>The rate of photolysis is the integral over the whole range of relevant wavelengths </a:t>
            </a:r>
            <a:r>
              <a:rPr lang="it-IT" altLang="en-US" sz="2300" dirty="0">
                <a:latin typeface="Tahoma" panose="020B0604030504040204" pitchFamily="34" charset="0"/>
                <a:sym typeface="Symbol" panose="05050102010706020507" pitchFamily="18" charset="2"/>
              </a:rPr>
              <a:t></a:t>
            </a:r>
            <a:r>
              <a:rPr lang="it-IT" altLang="en-US" sz="2300" dirty="0">
                <a:latin typeface="Tahoma" panose="020B0604030504040204" pitchFamily="34" charset="0"/>
              </a:rPr>
              <a:t>:</a:t>
            </a:r>
            <a:endParaRPr lang="it-IT" altLang="en-US" sz="2300" baseline="30000" dirty="0">
              <a:latin typeface="Tahoma" panose="020B0604030504040204" pitchFamily="34" charset="0"/>
            </a:endParaRPr>
          </a:p>
        </p:txBody>
      </p:sp>
      <p:sp>
        <p:nvSpPr>
          <p:cNvPr id="30" name="Text Box 13"/>
          <p:cNvSpPr txBox="1">
            <a:spLocks noChangeArrowheads="1"/>
          </p:cNvSpPr>
          <p:nvPr/>
        </p:nvSpPr>
        <p:spPr bwMode="auto">
          <a:xfrm>
            <a:off x="6382986" y="736723"/>
            <a:ext cx="272609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dirty="0">
                <a:solidFill>
                  <a:srgbClr val="FF0000"/>
                </a:solidFill>
                <a:latin typeface="Tahoma" panose="020B0604030504040204" pitchFamily="34" charset="0"/>
              </a:rPr>
              <a:t>photodissociation rate coefficient k</a:t>
            </a:r>
            <a:r>
              <a:rPr lang="it-IT" altLang="en-US" sz="2100" baseline="-25000" dirty="0">
                <a:solidFill>
                  <a:srgbClr val="FF0000"/>
                </a:solidFill>
                <a:latin typeface="Tahoma" panose="020B0604030504040204" pitchFamily="34" charset="0"/>
              </a:rPr>
              <a:t>A</a:t>
            </a:r>
          </a:p>
        </p:txBody>
      </p:sp>
      <p:graphicFrame>
        <p:nvGraphicFramePr>
          <p:cNvPr id="31" name="Object 41"/>
          <p:cNvGraphicFramePr>
            <a:graphicFrameLocks noChangeAspect="1"/>
          </p:cNvGraphicFramePr>
          <p:nvPr>
            <p:extLst/>
          </p:nvPr>
        </p:nvGraphicFramePr>
        <p:xfrm>
          <a:off x="1835089" y="3088918"/>
          <a:ext cx="3679825" cy="987425"/>
        </p:xfrm>
        <a:graphic>
          <a:graphicData uri="http://schemas.openxmlformats.org/presentationml/2006/ole">
            <mc:AlternateContent xmlns:mc="http://schemas.openxmlformats.org/markup-compatibility/2006">
              <mc:Choice xmlns:v="urn:schemas-microsoft-com:vml" Requires="v">
                <p:oleObj spid="_x0000_s103537" name="Equation" r:id="rId4" imgW="1841400" imgH="495000" progId="Equation.3">
                  <p:embed/>
                </p:oleObj>
              </mc:Choice>
              <mc:Fallback>
                <p:oleObj name="Equation" r:id="rId4" imgW="1841400" imgH="495000" progId="Equation.3">
                  <p:embed/>
                  <p:pic>
                    <p:nvPicPr>
                      <p:cNvPr id="31" name="Object 41"/>
                      <p:cNvPicPr>
                        <a:picLocks noChangeAspect="1" noChangeArrowheads="1"/>
                      </p:cNvPicPr>
                      <p:nvPr/>
                    </p:nvPicPr>
                    <p:blipFill>
                      <a:blip r:embed="rId5"/>
                      <a:srcRect/>
                      <a:stretch>
                        <a:fillRect/>
                      </a:stretch>
                    </p:blipFill>
                    <p:spPr bwMode="auto">
                      <a:xfrm>
                        <a:off x="1835089" y="3088918"/>
                        <a:ext cx="36798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 Box 13"/>
          <p:cNvSpPr txBox="1">
            <a:spLocks noChangeArrowheads="1"/>
          </p:cNvSpPr>
          <p:nvPr/>
        </p:nvSpPr>
        <p:spPr bwMode="auto">
          <a:xfrm>
            <a:off x="970755" y="5916045"/>
            <a:ext cx="73707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i="1" dirty="0">
                <a:solidFill>
                  <a:srgbClr val="FF0000"/>
                </a:solidFill>
                <a:latin typeface="Tahoma" panose="020B0604030504040204" pitchFamily="34" charset="0"/>
              </a:rPr>
              <a:t>k</a:t>
            </a:r>
            <a:r>
              <a:rPr lang="it-IT" altLang="en-US" sz="2400" i="1" baseline="-25000" dirty="0">
                <a:solidFill>
                  <a:srgbClr val="FF0000"/>
                </a:solidFill>
                <a:latin typeface="Tahoma" panose="020B0604030504040204" pitchFamily="34" charset="0"/>
              </a:rPr>
              <a:t>A</a:t>
            </a:r>
            <a:r>
              <a:rPr lang="it-IT" altLang="en-US" sz="2400" dirty="0">
                <a:solidFill>
                  <a:srgbClr val="FF0000"/>
                </a:solidFill>
                <a:latin typeface="Tahoma" panose="020B0604030504040204" pitchFamily="34" charset="0"/>
              </a:rPr>
              <a:t> can be calculated (but not easily in atmosphere!!)</a:t>
            </a:r>
            <a:endParaRPr lang="it-IT" altLang="en-US" sz="2400" dirty="0">
              <a:latin typeface="Tahoma" panose="020B0604030504040204" pitchFamily="34" charset="0"/>
            </a:endParaRPr>
          </a:p>
        </p:txBody>
      </p:sp>
      <p:graphicFrame>
        <p:nvGraphicFramePr>
          <p:cNvPr id="22" name="Object 41"/>
          <p:cNvGraphicFramePr>
            <a:graphicFrameLocks noChangeAspect="1"/>
          </p:cNvGraphicFramePr>
          <p:nvPr>
            <p:extLst/>
          </p:nvPr>
        </p:nvGraphicFramePr>
        <p:xfrm>
          <a:off x="1134058" y="1105817"/>
          <a:ext cx="4643437" cy="885825"/>
        </p:xfrm>
        <a:graphic>
          <a:graphicData uri="http://schemas.openxmlformats.org/presentationml/2006/ole">
            <mc:AlternateContent xmlns:mc="http://schemas.openxmlformats.org/markup-compatibility/2006">
              <mc:Choice xmlns:v="urn:schemas-microsoft-com:vml" Requires="v">
                <p:oleObj spid="_x0000_s103538" name="Equation" r:id="rId6" imgW="2324100" imgH="444500" progId="Equation.3">
                  <p:embed/>
                </p:oleObj>
              </mc:Choice>
              <mc:Fallback>
                <p:oleObj name="Equation" r:id="rId6" imgW="2324100" imgH="444500" progId="Equation.3">
                  <p:embed/>
                  <p:pic>
                    <p:nvPicPr>
                      <p:cNvPr id="22"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058" y="1105817"/>
                        <a:ext cx="46434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Line Callout 1 26"/>
          <p:cNvSpPr>
            <a:spLocks/>
          </p:cNvSpPr>
          <p:nvPr/>
        </p:nvSpPr>
        <p:spPr bwMode="auto">
          <a:xfrm>
            <a:off x="2732670" y="1158204"/>
            <a:ext cx="3044825" cy="782638"/>
          </a:xfrm>
          <a:prstGeom prst="borderCallout1">
            <a:avLst>
              <a:gd name="adj1" fmla="val 19583"/>
              <a:gd name="adj2" fmla="val 100083"/>
              <a:gd name="adj3" fmla="val -6697"/>
              <a:gd name="adj4" fmla="val 11590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8" name="Text Box 13"/>
          <p:cNvSpPr txBox="1">
            <a:spLocks noChangeArrowheads="1"/>
          </p:cNvSpPr>
          <p:nvPr/>
        </p:nvSpPr>
        <p:spPr bwMode="auto">
          <a:xfrm>
            <a:off x="5913311" y="3321068"/>
            <a:ext cx="144683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smtClean="0">
                <a:latin typeface="Tahoma" panose="020B0604030504040204" pitchFamily="34" charset="0"/>
              </a:rPr>
              <a:t>Unit: s</a:t>
            </a:r>
            <a:r>
              <a:rPr lang="it-IT" altLang="en-US" sz="2300" baseline="30000" dirty="0" smtClean="0">
                <a:latin typeface="Tahoma" panose="020B0604030504040204" pitchFamily="34" charset="0"/>
              </a:rPr>
              <a:t>-1</a:t>
            </a:r>
            <a:endParaRPr lang="it-IT" altLang="en-US" sz="2300" baseline="30000" dirty="0">
              <a:latin typeface="Tahoma" panose="020B0604030504040204" pitchFamily="34" charset="0"/>
            </a:endParaRPr>
          </a:p>
        </p:txBody>
      </p:sp>
      <p:graphicFrame>
        <p:nvGraphicFramePr>
          <p:cNvPr id="34" name="Object 41"/>
          <p:cNvGraphicFramePr>
            <a:graphicFrameLocks noChangeAspect="1"/>
          </p:cNvGraphicFramePr>
          <p:nvPr>
            <p:extLst/>
          </p:nvPr>
        </p:nvGraphicFramePr>
        <p:xfrm>
          <a:off x="2367325" y="4959609"/>
          <a:ext cx="4111625" cy="760413"/>
        </p:xfrm>
        <a:graphic>
          <a:graphicData uri="http://schemas.openxmlformats.org/presentationml/2006/ole">
            <mc:AlternateContent xmlns:mc="http://schemas.openxmlformats.org/markup-compatibility/2006">
              <mc:Choice xmlns:v="urn:schemas-microsoft-com:vml" Requires="v">
                <p:oleObj spid="_x0000_s103539" name="Equation" r:id="rId8" imgW="2057400" imgH="380880" progId="Equation.3">
                  <p:embed/>
                </p:oleObj>
              </mc:Choice>
              <mc:Fallback>
                <p:oleObj name="Equation" r:id="rId8" imgW="2057400" imgH="380880" progId="Equation.3">
                  <p:embed/>
                  <p:pic>
                    <p:nvPicPr>
                      <p:cNvPr id="34" name="Object 41"/>
                      <p:cNvPicPr>
                        <a:picLocks noChangeAspect="1" noChangeArrowheads="1"/>
                      </p:cNvPicPr>
                      <p:nvPr/>
                    </p:nvPicPr>
                    <p:blipFill>
                      <a:blip r:embed="rId9"/>
                      <a:srcRect/>
                      <a:stretch>
                        <a:fillRect/>
                      </a:stretch>
                    </p:blipFill>
                    <p:spPr bwMode="auto">
                      <a:xfrm>
                        <a:off x="2367325" y="4959609"/>
                        <a:ext cx="41116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 Box 13"/>
          <p:cNvSpPr txBox="1">
            <a:spLocks noChangeArrowheads="1"/>
          </p:cNvSpPr>
          <p:nvPr/>
        </p:nvSpPr>
        <p:spPr bwMode="auto">
          <a:xfrm>
            <a:off x="494777" y="3963367"/>
            <a:ext cx="871060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smtClean="0">
                <a:latin typeface="Tahoma" panose="020B0604030504040204" pitchFamily="34" charset="0"/>
              </a:rPr>
              <a:t>The integral is often approximated by a </a:t>
            </a:r>
            <a:r>
              <a:rPr lang="it-IT" altLang="en-US" sz="2300" dirty="0" smtClean="0">
                <a:latin typeface="Tahoma" panose="020B0604030504040204" pitchFamily="34" charset="0"/>
                <a:sym typeface="Symbol" panose="05050102010706020507" pitchFamily="18" charset="2"/>
              </a:rPr>
              <a:t> over wavelength intervals  (according to available resolution of I()</a:t>
            </a:r>
            <a:endParaRPr lang="it-IT" altLang="en-US" sz="2300" baseline="30000" dirty="0">
              <a:latin typeface="Tahoma" panose="020B0604030504040204" pitchFamily="34" charset="0"/>
            </a:endParaRPr>
          </a:p>
        </p:txBody>
      </p:sp>
      <p:sp>
        <p:nvSpPr>
          <p:cNvPr id="13" name="Text Box 13"/>
          <p:cNvSpPr txBox="1">
            <a:spLocks noChangeArrowheads="1"/>
          </p:cNvSpPr>
          <p:nvPr/>
        </p:nvSpPr>
        <p:spPr bwMode="auto">
          <a:xfrm>
            <a:off x="5913311" y="1483333"/>
            <a:ext cx="307828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smtClean="0">
                <a:latin typeface="Tahoma" panose="020B0604030504040204" pitchFamily="34" charset="0"/>
              </a:rPr>
              <a:t>For derivation of k</a:t>
            </a:r>
            <a:r>
              <a:rPr lang="it-IT" altLang="en-US" sz="2300" baseline="-25000" dirty="0" smtClean="0">
                <a:latin typeface="Tahoma" panose="020B0604030504040204" pitchFamily="34" charset="0"/>
              </a:rPr>
              <a:t>A</a:t>
            </a:r>
            <a:r>
              <a:rPr lang="it-IT" altLang="en-US" sz="2300" dirty="0" smtClean="0">
                <a:latin typeface="Tahoma" panose="020B0604030504040204" pitchFamily="34" charset="0"/>
              </a:rPr>
              <a:t> see last two slides</a:t>
            </a:r>
            <a:endParaRPr lang="it-IT" altLang="en-US" sz="2300" baseline="30000" dirty="0">
              <a:latin typeface="Tahoma" panose="020B0604030504040204" pitchFamily="34" charset="0"/>
            </a:endParaRPr>
          </a:p>
        </p:txBody>
      </p:sp>
    </p:spTree>
    <p:extLst>
      <p:ext uri="{BB962C8B-B14F-4D97-AF65-F5344CB8AC3E}">
        <p14:creationId xmlns:p14="http://schemas.microsoft.com/office/powerpoint/2010/main" val="21346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8"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6"/>
          <p:cNvSpPr>
            <a:spLocks noChangeArrowheads="1"/>
          </p:cNvSpPr>
          <p:nvPr/>
        </p:nvSpPr>
        <p:spPr bwMode="auto">
          <a:xfrm>
            <a:off x="477838" y="1300163"/>
            <a:ext cx="77374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dirty="0">
                <a:latin typeface="Arial" panose="020B0604020202020204" pitchFamily="34" charset="0"/>
              </a:rPr>
              <a:t>Scattering and absorption by atmospheric molecules (e.g. ozone, </a:t>
            </a:r>
            <a:r>
              <a:rPr lang="en-GB" altLang="en-US" sz="2400" dirty="0" err="1">
                <a:latin typeface="Arial" panose="020B0604020202020204" pitchFamily="34" charset="0"/>
              </a:rPr>
              <a:t>aereosols</a:t>
            </a:r>
            <a:r>
              <a:rPr lang="en-GB" altLang="en-US" sz="2400" dirty="0">
                <a:latin typeface="Arial" panose="020B0604020202020204" pitchFamily="34" charset="0"/>
              </a:rPr>
              <a:t>, particulate matter)</a:t>
            </a:r>
          </a:p>
          <a:p>
            <a:pPr>
              <a:spcBef>
                <a:spcPct val="0"/>
              </a:spcBef>
            </a:pPr>
            <a:r>
              <a:rPr lang="it-IT" altLang="en-US" sz="2400" dirty="0">
                <a:latin typeface="Arial" panose="020B0604020202020204" pitchFamily="34" charset="0"/>
              </a:rPr>
              <a:t>Latitude, season and time of day (i.e. solar zenith angle)</a:t>
            </a:r>
          </a:p>
          <a:p>
            <a:pPr>
              <a:spcBef>
                <a:spcPct val="0"/>
              </a:spcBef>
            </a:pPr>
            <a:r>
              <a:rPr lang="it-IT" altLang="en-US" sz="2400" dirty="0">
                <a:latin typeface="Arial" panose="020B0604020202020204" pitchFamily="34" charset="0"/>
              </a:rPr>
              <a:t>Altitude above Earth’s surface</a:t>
            </a:r>
          </a:p>
          <a:p>
            <a:pPr>
              <a:spcBef>
                <a:spcPct val="0"/>
              </a:spcBef>
            </a:pPr>
            <a:r>
              <a:rPr lang="it-IT" altLang="en-US" sz="2400" dirty="0">
                <a:latin typeface="Arial" panose="020B0604020202020204" pitchFamily="34" charset="0"/>
              </a:rPr>
              <a:t>Surface reflection (albedo)</a:t>
            </a:r>
          </a:p>
          <a:p>
            <a:pPr>
              <a:spcBef>
                <a:spcPct val="0"/>
              </a:spcBef>
            </a:pPr>
            <a:r>
              <a:rPr lang="it-IT" altLang="en-US" sz="2400" dirty="0">
                <a:latin typeface="Arial" panose="020B0604020202020204" pitchFamily="34" charset="0"/>
              </a:rPr>
              <a:t>presence of clouds</a:t>
            </a:r>
            <a:endParaRPr lang="en-GB" altLang="en-US" sz="2400" dirty="0">
              <a:latin typeface="Arial" panose="020B0604020202020204" pitchFamily="34" charset="0"/>
            </a:endParaRPr>
          </a:p>
        </p:txBody>
      </p:sp>
      <p:sp>
        <p:nvSpPr>
          <p:cNvPr id="52227" name="Titolo 4"/>
          <p:cNvSpPr txBox="1">
            <a:spLocks/>
          </p:cNvSpPr>
          <p:nvPr/>
        </p:nvSpPr>
        <p:spPr bwMode="auto">
          <a:xfrm>
            <a:off x="203200" y="539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Factors affecting the actinic flux</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905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822325" y="2800350"/>
            <a:ext cx="4200525" cy="4175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6" name="Group 15"/>
          <p:cNvGrpSpPr>
            <a:grpSpLocks/>
          </p:cNvGrpSpPr>
          <p:nvPr/>
        </p:nvGrpSpPr>
        <p:grpSpPr bwMode="auto">
          <a:xfrm>
            <a:off x="2506663" y="3927475"/>
            <a:ext cx="5851525" cy="1504950"/>
            <a:chOff x="2506504" y="3928014"/>
            <a:chExt cx="5852199" cy="1504937"/>
          </a:xfrm>
        </p:grpSpPr>
        <p:sp>
          <p:nvSpPr>
            <p:cNvPr id="52239" name="Text Box 13"/>
            <p:cNvSpPr txBox="1">
              <a:spLocks noChangeArrowheads="1"/>
            </p:cNvSpPr>
            <p:nvPr/>
          </p:nvSpPr>
          <p:spPr bwMode="auto">
            <a:xfrm>
              <a:off x="3814443" y="4281524"/>
              <a:ext cx="45442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rPr>
                <a:t>Actinic flux changes with </a:t>
              </a:r>
              <a:r>
                <a:rPr lang="it-IT" altLang="en-US" sz="2200" i="1">
                  <a:latin typeface="Tahoma" panose="020B0604030504040204" pitchFamily="34" charset="0"/>
                </a:rPr>
                <a:t>z</a:t>
              </a:r>
              <a:r>
                <a:rPr lang="it-IT" altLang="en-US" sz="2200">
                  <a:latin typeface="Tahoma" panose="020B0604030504040204" pitchFamily="34" charset="0"/>
                </a:rPr>
                <a:t> due to absorption of solar radiation by atmospheric gases</a:t>
              </a:r>
              <a:endParaRPr lang="it-IT" altLang="en-US" sz="2200" baseline="30000">
                <a:latin typeface="Tahoma" panose="020B0604030504040204" pitchFamily="34" charset="0"/>
              </a:endParaRPr>
            </a:p>
          </p:txBody>
        </p:sp>
        <p:cxnSp>
          <p:nvCxnSpPr>
            <p:cNvPr id="52240" name="Straight Arrow Connector 3"/>
            <p:cNvCxnSpPr>
              <a:cxnSpLocks noChangeShapeType="1"/>
            </p:cNvCxnSpPr>
            <p:nvPr/>
          </p:nvCxnSpPr>
          <p:spPr bwMode="auto">
            <a:xfrm flipV="1">
              <a:off x="2506504" y="4158725"/>
              <a:ext cx="1307939" cy="559244"/>
            </a:xfrm>
            <a:prstGeom prst="straightConnector1">
              <a:avLst/>
            </a:prstGeom>
            <a:noFill/>
            <a:ln w="38100" algn="ctr">
              <a:solidFill>
                <a:srgbClr val="FF0000"/>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41" name="Text Box 13"/>
            <p:cNvSpPr txBox="1">
              <a:spLocks noChangeArrowheads="1"/>
            </p:cNvSpPr>
            <p:nvPr/>
          </p:nvSpPr>
          <p:spPr bwMode="auto">
            <a:xfrm>
              <a:off x="3835588" y="3928014"/>
              <a:ext cx="267375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rPr>
                <a:t>direct dependence:</a:t>
              </a:r>
              <a:endParaRPr lang="it-IT" altLang="en-US" sz="2200" baseline="30000">
                <a:solidFill>
                  <a:srgbClr val="0000FF"/>
                </a:solidFill>
                <a:latin typeface="Tahoma" panose="020B0604030504040204" pitchFamily="34" charset="0"/>
              </a:endParaRPr>
            </a:p>
          </p:txBody>
        </p:sp>
        <p:graphicFrame>
          <p:nvGraphicFramePr>
            <p:cNvPr id="52242" name="Object 41"/>
            <p:cNvGraphicFramePr>
              <a:graphicFrameLocks noChangeAspect="1"/>
            </p:cNvGraphicFramePr>
            <p:nvPr/>
          </p:nvGraphicFramePr>
          <p:xfrm>
            <a:off x="6356823" y="5028138"/>
            <a:ext cx="889000" cy="404813"/>
          </p:xfrm>
          <a:graphic>
            <a:graphicData uri="http://schemas.openxmlformats.org/presentationml/2006/ole">
              <mc:AlternateContent xmlns:mc="http://schemas.openxmlformats.org/markup-compatibility/2006">
                <mc:Choice xmlns:v="urn:schemas-microsoft-com:vml" Requires="v">
                  <p:oleObj spid="_x0000_s52537" name="Equation" r:id="rId4" imgW="444240" imgH="203040" progId="Equation.3">
                    <p:embed/>
                  </p:oleObj>
                </mc:Choice>
                <mc:Fallback>
                  <p:oleObj name="Equation" r:id="rId4" imgW="444240" imgH="203040"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823" y="5028138"/>
                          <a:ext cx="889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a:grpSpLocks/>
          </p:cNvGrpSpPr>
          <p:nvPr/>
        </p:nvGrpSpPr>
        <p:grpSpPr bwMode="auto">
          <a:xfrm>
            <a:off x="735013" y="4643438"/>
            <a:ext cx="1544637" cy="461962"/>
            <a:chOff x="734992" y="4643600"/>
            <a:chExt cx="1545221" cy="461665"/>
          </a:xfrm>
        </p:grpSpPr>
        <p:sp>
          <p:nvSpPr>
            <p:cNvPr id="52237" name="Rettangolo 6"/>
            <p:cNvSpPr>
              <a:spLocks noChangeArrowheads="1"/>
            </p:cNvSpPr>
            <p:nvPr/>
          </p:nvSpPr>
          <p:spPr bwMode="auto">
            <a:xfrm>
              <a:off x="769717" y="4643600"/>
              <a:ext cx="1487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solidFill>
                    <a:srgbClr val="FF0000"/>
                  </a:solidFill>
                  <a:latin typeface="Arial" panose="020B0604020202020204" pitchFamily="34" charset="0"/>
                </a:rPr>
                <a:t>Altitude z</a:t>
              </a:r>
            </a:p>
          </p:txBody>
        </p:sp>
        <p:sp>
          <p:nvSpPr>
            <p:cNvPr id="52238" name="Rectangle 11"/>
            <p:cNvSpPr>
              <a:spLocks noChangeArrowheads="1"/>
            </p:cNvSpPr>
            <p:nvPr/>
          </p:nvSpPr>
          <p:spPr bwMode="auto">
            <a:xfrm>
              <a:off x="734992" y="4677001"/>
              <a:ext cx="1545221" cy="41668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20" name="Group 19"/>
          <p:cNvGrpSpPr>
            <a:grpSpLocks/>
          </p:cNvGrpSpPr>
          <p:nvPr/>
        </p:nvGrpSpPr>
        <p:grpSpPr bwMode="auto">
          <a:xfrm>
            <a:off x="2506663" y="5048250"/>
            <a:ext cx="6405562" cy="1439863"/>
            <a:chOff x="2506504" y="5048221"/>
            <a:chExt cx="6406001" cy="1439330"/>
          </a:xfrm>
        </p:grpSpPr>
        <p:sp>
          <p:nvSpPr>
            <p:cNvPr id="52233" name="Text Box 13"/>
            <p:cNvSpPr txBox="1">
              <a:spLocks noChangeArrowheads="1"/>
            </p:cNvSpPr>
            <p:nvPr/>
          </p:nvSpPr>
          <p:spPr bwMode="auto">
            <a:xfrm>
              <a:off x="3814442" y="5692522"/>
              <a:ext cx="50980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rPr>
                <a:t>Absorption cross section of A changes with T (that changes with </a:t>
              </a:r>
              <a:r>
                <a:rPr lang="it-IT" altLang="en-US" sz="2200" i="1">
                  <a:latin typeface="Tahoma" panose="020B0604030504040204" pitchFamily="34" charset="0"/>
                </a:rPr>
                <a:t>z</a:t>
              </a:r>
              <a:r>
                <a:rPr lang="it-IT" altLang="en-US" sz="2200">
                  <a:latin typeface="Tahoma" panose="020B0604030504040204" pitchFamily="34" charset="0"/>
                </a:rPr>
                <a:t>)</a:t>
              </a:r>
              <a:endParaRPr lang="it-IT" altLang="en-US" sz="2200" baseline="30000">
                <a:latin typeface="Tahoma" panose="020B0604030504040204" pitchFamily="34" charset="0"/>
              </a:endParaRPr>
            </a:p>
          </p:txBody>
        </p:sp>
        <p:cxnSp>
          <p:nvCxnSpPr>
            <p:cNvPr id="52234" name="Straight Arrow Connector 14"/>
            <p:cNvCxnSpPr>
              <a:cxnSpLocks noChangeShapeType="1"/>
            </p:cNvCxnSpPr>
            <p:nvPr/>
          </p:nvCxnSpPr>
          <p:spPr bwMode="auto">
            <a:xfrm>
              <a:off x="2506504" y="5048221"/>
              <a:ext cx="1329084" cy="569448"/>
            </a:xfrm>
            <a:prstGeom prst="straightConnector1">
              <a:avLst/>
            </a:prstGeom>
            <a:noFill/>
            <a:ln w="38100" algn="ctr">
              <a:solidFill>
                <a:srgbClr val="FF0000"/>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5" name="Text Box 13"/>
            <p:cNvSpPr txBox="1">
              <a:spLocks noChangeArrowheads="1"/>
            </p:cNvSpPr>
            <p:nvPr/>
          </p:nvSpPr>
          <p:spPr bwMode="auto">
            <a:xfrm>
              <a:off x="3835587" y="5373792"/>
              <a:ext cx="39425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rPr>
                <a:t>indirect dependence:</a:t>
              </a:r>
              <a:endParaRPr lang="it-IT" altLang="en-US" sz="2200" baseline="30000">
                <a:solidFill>
                  <a:srgbClr val="0000FF"/>
                </a:solidFill>
                <a:latin typeface="Tahoma" panose="020B0604030504040204" pitchFamily="34" charset="0"/>
              </a:endParaRPr>
            </a:p>
          </p:txBody>
        </p:sp>
        <p:graphicFrame>
          <p:nvGraphicFramePr>
            <p:cNvPr id="52236" name="Object 41"/>
            <p:cNvGraphicFramePr>
              <a:graphicFrameLocks noChangeAspect="1"/>
            </p:cNvGraphicFramePr>
            <p:nvPr/>
          </p:nvGraphicFramePr>
          <p:xfrm>
            <a:off x="7528911" y="6057338"/>
            <a:ext cx="1143000" cy="430213"/>
          </p:xfrm>
          <a:graphic>
            <a:graphicData uri="http://schemas.openxmlformats.org/presentationml/2006/ole">
              <mc:AlternateContent xmlns:mc="http://schemas.openxmlformats.org/markup-compatibility/2006">
                <mc:Choice xmlns:v="urn:schemas-microsoft-com:vml" Requires="v">
                  <p:oleObj spid="_x0000_s52538" name="Equation" r:id="rId6" imgW="571320" imgH="215640" progId="Equation.3">
                    <p:embed/>
                  </p:oleObj>
                </mc:Choice>
                <mc:Fallback>
                  <p:oleObj name="Equation" r:id="rId6" imgW="571320" imgH="215640"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8911" y="6057338"/>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5"/>
          <p:cNvGrpSpPr>
            <a:grpSpLocks/>
          </p:cNvGrpSpPr>
          <p:nvPr/>
        </p:nvGrpSpPr>
        <p:grpSpPr bwMode="auto">
          <a:xfrm>
            <a:off x="610241" y="684213"/>
            <a:ext cx="6772275" cy="5280025"/>
            <a:chOff x="1270622" y="1394782"/>
            <a:chExt cx="6771030" cy="5279801"/>
          </a:xfrm>
        </p:grpSpPr>
        <p:pic>
          <p:nvPicPr>
            <p:cNvPr id="542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622" y="1394782"/>
              <a:ext cx="6771030" cy="52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Box 4"/>
            <p:cNvSpPr txBox="1">
              <a:spLocks noChangeArrowheads="1"/>
            </p:cNvSpPr>
            <p:nvPr/>
          </p:nvSpPr>
          <p:spPr bwMode="auto">
            <a:xfrm>
              <a:off x="4072782" y="3796355"/>
              <a:ext cx="1498167"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400" b="1">
                  <a:latin typeface="Arial" panose="020B0604020202020204" pitchFamily="34" charset="0"/>
                </a:rPr>
                <a:t>wavelength (</a:t>
              </a:r>
              <a:r>
                <a:rPr lang="it-IT" altLang="en-US" sz="1400" b="1">
                  <a:latin typeface="Arial" panose="020B0604020202020204" pitchFamily="34" charset="0"/>
                  <a:sym typeface="Symbol" panose="05050102010706020507" pitchFamily="18" charset="2"/>
                </a:rPr>
                <a:t>m)</a:t>
              </a:r>
              <a:endParaRPr lang="en-US" altLang="en-US" sz="1400" b="1">
                <a:latin typeface="Arial" panose="020B0604020202020204" pitchFamily="34" charset="0"/>
              </a:endParaRPr>
            </a:p>
          </p:txBody>
        </p:sp>
        <p:sp>
          <p:nvSpPr>
            <p:cNvPr id="54283" name="TextBox 4"/>
            <p:cNvSpPr txBox="1">
              <a:spLocks noChangeArrowheads="1"/>
            </p:cNvSpPr>
            <p:nvPr/>
          </p:nvSpPr>
          <p:spPr bwMode="auto">
            <a:xfrm>
              <a:off x="1840795" y="4110799"/>
              <a:ext cx="1180772"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400" b="1">
                  <a:latin typeface="Arial" panose="020B0604020202020204" pitchFamily="34" charset="0"/>
                </a:rPr>
                <a:t>z=0 sea level</a:t>
              </a:r>
              <a:endParaRPr lang="en-US" altLang="en-US" sz="1400" b="1">
                <a:latin typeface="Arial" panose="020B0604020202020204" pitchFamily="34" charset="0"/>
              </a:endParaRPr>
            </a:p>
          </p:txBody>
        </p:sp>
        <p:sp>
          <p:nvSpPr>
            <p:cNvPr id="54284" name="TextBox 4"/>
            <p:cNvSpPr txBox="1">
              <a:spLocks noChangeArrowheads="1"/>
            </p:cNvSpPr>
            <p:nvPr/>
          </p:nvSpPr>
          <p:spPr bwMode="auto">
            <a:xfrm>
              <a:off x="1852370" y="5536414"/>
              <a:ext cx="784574"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400" b="1">
                  <a:latin typeface="Arial" panose="020B0604020202020204" pitchFamily="34" charset="0"/>
                </a:rPr>
                <a:t>z=11 km</a:t>
              </a:r>
              <a:endParaRPr lang="en-US" altLang="en-US" sz="1400" b="1">
                <a:latin typeface="Arial" panose="020B0604020202020204" pitchFamily="34" charset="0"/>
              </a:endParaRPr>
            </a:p>
          </p:txBody>
        </p:sp>
      </p:grpSp>
      <p:sp>
        <p:nvSpPr>
          <p:cNvPr id="54279" name="Left-Right Arrow 6"/>
          <p:cNvSpPr>
            <a:spLocks noChangeArrowheads="1"/>
          </p:cNvSpPr>
          <p:nvPr/>
        </p:nvSpPr>
        <p:spPr bwMode="auto">
          <a:xfrm>
            <a:off x="2342204" y="3768725"/>
            <a:ext cx="560387" cy="319088"/>
          </a:xfrm>
          <a:prstGeom prst="leftRightArrow">
            <a:avLst>
              <a:gd name="adj1" fmla="val 50000"/>
              <a:gd name="adj2" fmla="val 50093"/>
            </a:avLst>
          </a:prstGeom>
          <a:solidFill>
            <a:srgbClr val="FF00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4280" name="TextBox 4"/>
          <p:cNvSpPr txBox="1">
            <a:spLocks noChangeArrowheads="1"/>
          </p:cNvSpPr>
          <p:nvPr/>
        </p:nvSpPr>
        <p:spPr bwMode="auto">
          <a:xfrm>
            <a:off x="2491429" y="3538538"/>
            <a:ext cx="382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400" b="1" dirty="0">
                <a:solidFill>
                  <a:srgbClr val="FF0000"/>
                </a:solidFill>
                <a:latin typeface="Arial" panose="020B0604020202020204" pitchFamily="34" charset="0"/>
              </a:rPr>
              <a:t>VIS</a:t>
            </a:r>
            <a:endParaRPr lang="en-US" altLang="en-US" sz="1400" b="1" dirty="0">
              <a:solidFill>
                <a:srgbClr val="FF0000"/>
              </a:solidFill>
              <a:latin typeface="Arial" panose="020B0604020202020204" pitchFamily="34" charset="0"/>
            </a:endParaRPr>
          </a:p>
        </p:txBody>
      </p:sp>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a:solidFill>
                  <a:srgbClr val="3333FF"/>
                </a:solidFill>
                <a:latin typeface="Tahoma" panose="020B0604030504040204" pitchFamily="34" charset="0"/>
                <a:cs typeface="Tahoma" panose="020B0604030504040204" pitchFamily="34" charset="0"/>
              </a:rPr>
              <a:t>Absorption of radiation by atmospheric gases</a:t>
            </a:r>
            <a:endParaRPr lang="en-GB" altLang="en-US" sz="3400">
              <a:solidFill>
                <a:srgbClr val="3333FF"/>
              </a:solidFill>
              <a:latin typeface="Tahoma" panose="020B0604030504040204" pitchFamily="34" charset="0"/>
              <a:cs typeface="Tahoma" panose="020B0604030504040204" pitchFamily="34" charset="0"/>
            </a:endParaRPr>
          </a:p>
        </p:txBody>
      </p:sp>
      <p:sp>
        <p:nvSpPr>
          <p:cNvPr id="54277" name="Text Box 13"/>
          <p:cNvSpPr txBox="1">
            <a:spLocks noChangeArrowheads="1"/>
          </p:cNvSpPr>
          <p:nvPr/>
        </p:nvSpPr>
        <p:spPr bwMode="auto">
          <a:xfrm>
            <a:off x="400050" y="5749925"/>
            <a:ext cx="8596313"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rPr>
              <a:t>Absorption spectra are quite complex but indicate that in some spetral region absorption is so strong that NO solar energy reaches the surface</a:t>
            </a:r>
            <a:endParaRPr lang="it-IT" altLang="en-US" sz="2200" baseline="30000" dirty="0">
              <a:latin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13"/>
          <p:cNvSpPr txBox="1">
            <a:spLocks noChangeArrowheads="1"/>
          </p:cNvSpPr>
          <p:nvPr/>
        </p:nvSpPr>
        <p:spPr bwMode="auto">
          <a:xfrm>
            <a:off x="6899131" y="3056597"/>
            <a:ext cx="2209944" cy="1107996"/>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FF0000"/>
                </a:solidFill>
                <a:latin typeface="Tahoma" panose="020B0604030504040204" pitchFamily="34" charset="0"/>
              </a:rPr>
              <a:t>Spectral window in the (300-800nm) </a:t>
            </a:r>
            <a:r>
              <a:rPr lang="it-IT" altLang="en-US" sz="2200" dirty="0" smtClean="0">
                <a:solidFill>
                  <a:srgbClr val="FF0000"/>
                </a:solidFill>
                <a:latin typeface="Tahoma" panose="020B0604030504040204" pitchFamily="34" charset="0"/>
                <a:sym typeface="Symbol" panose="05050102010706020507" pitchFamily="18" charset="2"/>
              </a:rPr>
              <a:t>VIS</a:t>
            </a:r>
            <a:endParaRPr lang="it-IT" altLang="en-US" sz="2200" baseline="30000" dirty="0">
              <a:solidFill>
                <a:srgbClr val="FF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P spid="54280"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a:solidFill>
                  <a:srgbClr val="3333FF"/>
                </a:solidFill>
                <a:latin typeface="Tahoma" panose="020B0604030504040204" pitchFamily="34" charset="0"/>
                <a:cs typeface="Tahoma" panose="020B0604030504040204" pitchFamily="34" charset="0"/>
              </a:rPr>
              <a:t>Absorption of radiation by atmospheric gases</a:t>
            </a:r>
            <a:endParaRPr lang="en-GB" altLang="en-US" sz="3400">
              <a:solidFill>
                <a:srgbClr val="3333FF"/>
              </a:solidFill>
              <a:latin typeface="Tahoma" panose="020B0604030504040204" pitchFamily="34" charset="0"/>
              <a:cs typeface="Tahoma" panose="020B0604030504040204" pitchFamily="34" charset="0"/>
            </a:endParaRPr>
          </a:p>
        </p:txBody>
      </p:sp>
      <p:sp>
        <p:nvSpPr>
          <p:cNvPr id="54277" name="Text Box 13"/>
          <p:cNvSpPr txBox="1">
            <a:spLocks noChangeArrowheads="1"/>
          </p:cNvSpPr>
          <p:nvPr/>
        </p:nvSpPr>
        <p:spPr bwMode="auto">
          <a:xfrm>
            <a:off x="828233" y="4909127"/>
            <a:ext cx="8596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FF0000"/>
                </a:solidFill>
                <a:latin typeface="Tahoma" panose="020B0604030504040204" pitchFamily="34" charset="0"/>
              </a:rPr>
              <a:t>O</a:t>
            </a:r>
            <a:r>
              <a:rPr lang="it-IT" altLang="en-US" sz="2200" baseline="-25000" dirty="0" smtClean="0">
                <a:solidFill>
                  <a:srgbClr val="FF0000"/>
                </a:solidFill>
                <a:latin typeface="Tahoma" panose="020B0604030504040204" pitchFamily="34" charset="0"/>
              </a:rPr>
              <a:t>2</a:t>
            </a:r>
            <a:r>
              <a:rPr lang="it-IT" altLang="en-US" sz="2200" dirty="0" smtClean="0">
                <a:solidFill>
                  <a:srgbClr val="FF0000"/>
                </a:solidFill>
                <a:latin typeface="Tahoma" panose="020B0604030504040204" pitchFamily="34" charset="0"/>
              </a:rPr>
              <a:t> and O</a:t>
            </a:r>
            <a:r>
              <a:rPr lang="it-IT" altLang="en-US" sz="2200" baseline="-25000" dirty="0" smtClean="0">
                <a:solidFill>
                  <a:srgbClr val="FF0000"/>
                </a:solidFill>
                <a:latin typeface="Tahoma" panose="020B0604030504040204" pitchFamily="34" charset="0"/>
              </a:rPr>
              <a:t>3</a:t>
            </a:r>
            <a:r>
              <a:rPr lang="it-IT" altLang="en-US" sz="2200" dirty="0" smtClean="0">
                <a:solidFill>
                  <a:srgbClr val="FF0000"/>
                </a:solidFill>
                <a:latin typeface="Tahoma" panose="020B0604030504040204" pitchFamily="34" charset="0"/>
              </a:rPr>
              <a:t> </a:t>
            </a:r>
            <a:r>
              <a:rPr lang="it-IT" altLang="en-US" sz="2200" dirty="0" smtClean="0">
                <a:latin typeface="Tahoma" panose="020B0604030504040204" pitchFamily="34" charset="0"/>
              </a:rPr>
              <a:t>absorbs at </a:t>
            </a:r>
            <a:r>
              <a:rPr lang="it-IT" altLang="en-US" sz="2200" dirty="0" smtClean="0">
                <a:latin typeface="Tahoma" panose="020B0604030504040204" pitchFamily="34" charset="0"/>
                <a:sym typeface="Symbol" panose="05050102010706020507" pitchFamily="18" charset="2"/>
              </a:rPr>
              <a:t>&lt;290 nm</a:t>
            </a:r>
            <a:r>
              <a:rPr lang="it-IT" altLang="en-US" sz="2200" dirty="0" smtClean="0">
                <a:latin typeface="Tahoma" panose="020B0604030504040204" pitchFamily="34" charset="0"/>
              </a:rPr>
              <a:t> (0.29</a:t>
            </a:r>
            <a:r>
              <a:rPr lang="it-IT" altLang="en-US" sz="2200" dirty="0" smtClean="0">
                <a:latin typeface="Tahoma" panose="020B0604030504040204" pitchFamily="34" charset="0"/>
                <a:sym typeface="Symbol" panose="05050102010706020507" pitchFamily="18" charset="2"/>
              </a:rPr>
              <a:t>m)</a:t>
            </a:r>
            <a:endParaRPr lang="it-IT" altLang="en-US" sz="2200" baseline="30000" dirty="0">
              <a:latin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40214" y="1004698"/>
            <a:ext cx="6575927" cy="3742000"/>
          </a:xfrm>
          <a:prstGeom prst="rect">
            <a:avLst/>
          </a:prstGeom>
        </p:spPr>
      </p:pic>
      <p:sp>
        <p:nvSpPr>
          <p:cNvPr id="14" name="Text Box 13"/>
          <p:cNvSpPr txBox="1">
            <a:spLocks noChangeArrowheads="1"/>
          </p:cNvSpPr>
          <p:nvPr/>
        </p:nvSpPr>
        <p:spPr bwMode="auto">
          <a:xfrm>
            <a:off x="828232" y="5502443"/>
            <a:ext cx="788750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FF0000"/>
                </a:solidFill>
                <a:latin typeface="Tahoma" panose="020B0604030504040204" pitchFamily="34" charset="0"/>
              </a:rPr>
              <a:t>H</a:t>
            </a:r>
            <a:r>
              <a:rPr lang="it-IT" altLang="en-US" sz="2200" baseline="-25000" dirty="0" smtClean="0">
                <a:solidFill>
                  <a:srgbClr val="FF0000"/>
                </a:solidFill>
                <a:latin typeface="Tahoma" panose="020B0604030504040204" pitchFamily="34" charset="0"/>
              </a:rPr>
              <a:t>2</a:t>
            </a:r>
            <a:r>
              <a:rPr lang="it-IT" altLang="en-US" sz="2200" dirty="0" smtClean="0">
                <a:solidFill>
                  <a:srgbClr val="FF0000"/>
                </a:solidFill>
                <a:latin typeface="Tahoma" panose="020B0604030504040204" pitchFamily="34" charset="0"/>
              </a:rPr>
              <a:t>O </a:t>
            </a:r>
            <a:r>
              <a:rPr lang="it-IT" altLang="en-US" sz="2200" dirty="0" smtClean="0">
                <a:latin typeface="Tahoma" panose="020B0604030504040204" pitchFamily="34" charset="0"/>
              </a:rPr>
              <a:t>absorption is complicated but mostly in the IR region (where Sun and Earth emissions overlap)</a:t>
            </a:r>
            <a:endParaRPr lang="it-IT" altLang="en-US" sz="2200" baseline="30000" dirty="0">
              <a:latin typeface="Tahoma" panose="020B0604030504040204" pitchFamily="34" charset="0"/>
            </a:endParaRPr>
          </a:p>
        </p:txBody>
      </p:sp>
    </p:spTree>
    <p:extLst>
      <p:ext uri="{BB962C8B-B14F-4D97-AF65-F5344CB8AC3E}">
        <p14:creationId xmlns:p14="http://schemas.microsoft.com/office/powerpoint/2010/main" val="373378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Altitude dependence of the actinic flux</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82269" name="Picture 349" descr="https://personal.ems.psu.edu/~brune/m532/m532_ch3_photochemistry_fundamentals_files/image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248679"/>
            <a:ext cx="4333875" cy="42291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3"/>
          <p:cNvSpPr txBox="1">
            <a:spLocks noChangeArrowheads="1"/>
          </p:cNvSpPr>
          <p:nvPr/>
        </p:nvSpPr>
        <p:spPr bwMode="auto">
          <a:xfrm>
            <a:off x="839605" y="925514"/>
            <a:ext cx="3697470" cy="646331"/>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solidFill>
                  <a:srgbClr val="FF0000"/>
                </a:solidFill>
                <a:latin typeface="Tahoma" panose="020B0604030504040204" pitchFamily="34" charset="0"/>
              </a:rPr>
              <a:t>Spectral actinic flux at the top of the Earth’s atmosphere</a:t>
            </a:r>
            <a:endParaRPr lang="it-IT" altLang="en-US" sz="1800" baseline="30000" dirty="0">
              <a:latin typeface="Tahoma" panose="020B0604030504040204" pitchFamily="34" charset="0"/>
            </a:endParaRPr>
          </a:p>
        </p:txBody>
      </p:sp>
      <p:grpSp>
        <p:nvGrpSpPr>
          <p:cNvPr id="19" name="Group 18"/>
          <p:cNvGrpSpPr/>
          <p:nvPr/>
        </p:nvGrpSpPr>
        <p:grpSpPr>
          <a:xfrm>
            <a:off x="4366273" y="938652"/>
            <a:ext cx="5044426" cy="4511580"/>
            <a:chOff x="1614705" y="57033"/>
            <a:chExt cx="6104568" cy="5597020"/>
          </a:xfrm>
        </p:grpSpPr>
        <p:pic>
          <p:nvPicPr>
            <p:cNvPr id="20" name="Picture 19"/>
            <p:cNvPicPr>
              <a:picLocks noChangeAspect="1"/>
            </p:cNvPicPr>
            <p:nvPr/>
          </p:nvPicPr>
          <p:blipFill>
            <a:blip r:embed="rId4"/>
            <a:stretch>
              <a:fillRect/>
            </a:stretch>
          </p:blipFill>
          <p:spPr>
            <a:xfrm>
              <a:off x="1614705" y="654894"/>
              <a:ext cx="5397594" cy="4999159"/>
            </a:xfrm>
            <a:prstGeom prst="rect">
              <a:avLst/>
            </a:prstGeom>
          </p:spPr>
        </p:pic>
        <p:sp>
          <p:nvSpPr>
            <p:cNvPr id="21" name="Text Box 13"/>
            <p:cNvSpPr txBox="1">
              <a:spLocks noChangeArrowheads="1"/>
            </p:cNvSpPr>
            <p:nvPr/>
          </p:nvSpPr>
          <p:spPr bwMode="auto">
            <a:xfrm>
              <a:off x="2192110" y="57033"/>
              <a:ext cx="5527163" cy="80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solidFill>
                    <a:srgbClr val="FF0000"/>
                  </a:solidFill>
                  <a:latin typeface="Tahoma" panose="020B0604030504040204" pitchFamily="34" charset="0"/>
                </a:rPr>
                <a:t>Spectral actinic flux I(</a:t>
              </a:r>
              <a:r>
                <a:rPr lang="it-IT" altLang="en-US" sz="1800" dirty="0" smtClean="0">
                  <a:solidFill>
                    <a:srgbClr val="FF0000"/>
                  </a:solidFill>
                  <a:latin typeface="Tahoma" panose="020B0604030504040204" pitchFamily="34" charset="0"/>
                  <a:sym typeface="Symbol" panose="05050102010706020507" pitchFamily="18" charset="2"/>
                </a:rPr>
                <a:t>, z) at various altitudes (</a:t>
              </a:r>
              <a:r>
                <a:rPr lang="it-IT" altLang="en-US" sz="1800" i="1" dirty="0" smtClean="0">
                  <a:solidFill>
                    <a:srgbClr val="FF0000"/>
                  </a:solidFill>
                  <a:latin typeface="Tahoma" panose="020B0604030504040204" pitchFamily="34" charset="0"/>
                  <a:sym typeface="Symbol" panose="05050102010706020507" pitchFamily="18" charset="2"/>
                </a:rPr>
                <a:t>z</a:t>
              </a:r>
              <a:r>
                <a:rPr lang="it-IT" altLang="en-US" sz="1800" dirty="0" smtClean="0">
                  <a:solidFill>
                    <a:srgbClr val="FF0000"/>
                  </a:solidFill>
                  <a:latin typeface="Tahoma" panose="020B0604030504040204" pitchFamily="34" charset="0"/>
                  <a:sym typeface="Symbol" panose="05050102010706020507" pitchFamily="18" charset="2"/>
                </a:rPr>
                <a:t> in km)</a:t>
              </a:r>
              <a:endParaRPr lang="it-IT" altLang="en-US" sz="1800" baseline="30000" dirty="0">
                <a:latin typeface="Tahoma" panose="020B0604030504040204" pitchFamily="34" charset="0"/>
              </a:endParaRPr>
            </a:p>
          </p:txBody>
        </p:sp>
      </p:grpSp>
      <p:sp>
        <p:nvSpPr>
          <p:cNvPr id="2" name="Rectangle 1"/>
          <p:cNvSpPr/>
          <p:nvPr/>
        </p:nvSpPr>
        <p:spPr>
          <a:xfrm>
            <a:off x="670573" y="5772590"/>
            <a:ext cx="7391400" cy="830997"/>
          </a:xfrm>
          <a:prstGeom prst="rect">
            <a:avLst/>
          </a:prstGeom>
        </p:spPr>
        <p:txBody>
          <a:bodyPr wrap="square">
            <a:spAutoFit/>
          </a:bodyPr>
          <a:lstStyle/>
          <a:p>
            <a:pPr algn="ctr"/>
            <a:r>
              <a:rPr lang="en-US" sz="2400" dirty="0" smtClean="0"/>
              <a:t>I(</a:t>
            </a:r>
            <a:r>
              <a:rPr lang="en-US" sz="2400" dirty="0" smtClean="0">
                <a:latin typeface="Symbol" panose="05050102010706020507" pitchFamily="18" charset="2"/>
              </a:rPr>
              <a:t>l</a:t>
            </a:r>
            <a:r>
              <a:rPr lang="en-US" sz="2400" dirty="0" smtClean="0"/>
              <a:t>) </a:t>
            </a:r>
            <a:r>
              <a:rPr lang="en-US" sz="2400" dirty="0"/>
              <a:t>below about </a:t>
            </a:r>
            <a:r>
              <a:rPr lang="en-US" sz="2400" dirty="0" smtClean="0"/>
              <a:t>290 </a:t>
            </a:r>
            <a:r>
              <a:rPr lang="en-US" sz="2400" dirty="0"/>
              <a:t>nm is decreased by strong absorption of solar energy </a:t>
            </a:r>
            <a:r>
              <a:rPr lang="en-US" sz="2400" dirty="0" smtClean="0"/>
              <a:t>by O</a:t>
            </a:r>
            <a:r>
              <a:rPr lang="en-US" sz="2400" baseline="-25000" dirty="0" smtClean="0"/>
              <a:t>2</a:t>
            </a:r>
            <a:r>
              <a:rPr lang="en-US" sz="2400" dirty="0" smtClean="0"/>
              <a:t> and O</a:t>
            </a:r>
            <a:r>
              <a:rPr lang="en-US" sz="2400" baseline="-25000" dirty="0" smtClean="0"/>
              <a:t>3</a:t>
            </a:r>
            <a:endParaRPr lang="en-US" sz="2400" dirty="0"/>
          </a:p>
        </p:txBody>
      </p:sp>
    </p:spTree>
    <p:extLst>
      <p:ext uri="{BB962C8B-B14F-4D97-AF65-F5344CB8AC3E}">
        <p14:creationId xmlns:p14="http://schemas.microsoft.com/office/powerpoint/2010/main" val="4259772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Altitude dependence of the actinic flux</a:t>
            </a:r>
            <a:endParaRPr lang="en-GB" altLang="en-US" sz="3400" dirty="0">
              <a:solidFill>
                <a:srgbClr val="3333FF"/>
              </a:solidFill>
              <a:latin typeface="Tahoma" panose="020B0604030504040204" pitchFamily="34" charset="0"/>
              <a:cs typeface="Tahoma" panose="020B0604030504040204" pitchFamily="34" charset="0"/>
            </a:endParaRPr>
          </a:p>
        </p:txBody>
      </p:sp>
      <p:sp>
        <p:nvSpPr>
          <p:cNvPr id="54277" name="Text Box 13"/>
          <p:cNvSpPr txBox="1">
            <a:spLocks noChangeArrowheads="1"/>
          </p:cNvSpPr>
          <p:nvPr/>
        </p:nvSpPr>
        <p:spPr bwMode="auto">
          <a:xfrm>
            <a:off x="5667482" y="850061"/>
            <a:ext cx="2753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To calculate I(</a:t>
            </a:r>
            <a:r>
              <a:rPr lang="it-IT" altLang="en-US" sz="2400" dirty="0" smtClean="0">
                <a:solidFill>
                  <a:srgbClr val="FF0000"/>
                </a:solidFill>
                <a:latin typeface="Tahoma" panose="020B0604030504040204" pitchFamily="34" charset="0"/>
                <a:sym typeface="Symbol" panose="05050102010706020507" pitchFamily="18" charset="2"/>
              </a:rPr>
              <a:t>,z):  </a:t>
            </a:r>
            <a:endParaRPr lang="it-IT" altLang="en-US" sz="2400" baseline="30000" dirty="0">
              <a:solidFill>
                <a:srgbClr val="FF0000"/>
              </a:solidFill>
              <a:latin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62572" y="925514"/>
            <a:ext cx="5397594" cy="4999159"/>
            <a:chOff x="1537859" y="858866"/>
            <a:chExt cx="5397594" cy="4999159"/>
          </a:xfrm>
        </p:grpSpPr>
        <p:pic>
          <p:nvPicPr>
            <p:cNvPr id="3" name="Picture 2"/>
            <p:cNvPicPr>
              <a:picLocks noChangeAspect="1"/>
            </p:cNvPicPr>
            <p:nvPr/>
          </p:nvPicPr>
          <p:blipFill>
            <a:blip r:embed="rId4"/>
            <a:stretch>
              <a:fillRect/>
            </a:stretch>
          </p:blipFill>
          <p:spPr>
            <a:xfrm>
              <a:off x="1537859" y="858866"/>
              <a:ext cx="5397594" cy="4999159"/>
            </a:xfrm>
            <a:prstGeom prst="rect">
              <a:avLst/>
            </a:prstGeom>
          </p:spPr>
        </p:pic>
        <p:sp>
          <p:nvSpPr>
            <p:cNvPr id="14" name="Text Box 13"/>
            <p:cNvSpPr txBox="1">
              <a:spLocks noChangeArrowheads="1"/>
            </p:cNvSpPr>
            <p:nvPr/>
          </p:nvSpPr>
          <p:spPr bwMode="auto">
            <a:xfrm>
              <a:off x="2422646" y="1047976"/>
              <a:ext cx="36974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solidFill>
                    <a:srgbClr val="FF0000"/>
                  </a:solidFill>
                  <a:latin typeface="Tahoma" panose="020B0604030504040204" pitchFamily="34" charset="0"/>
                </a:rPr>
                <a:t>Spectral actinic flux I(</a:t>
              </a:r>
              <a:r>
                <a:rPr lang="it-IT" altLang="en-US" sz="1800" dirty="0" smtClean="0">
                  <a:solidFill>
                    <a:srgbClr val="FF0000"/>
                  </a:solidFill>
                  <a:latin typeface="Tahoma" panose="020B0604030504040204" pitchFamily="34" charset="0"/>
                  <a:sym typeface="Symbol" panose="05050102010706020507" pitchFamily="18" charset="2"/>
                </a:rPr>
                <a:t>, z) at various altitudes (</a:t>
              </a:r>
              <a:r>
                <a:rPr lang="it-IT" altLang="en-US" sz="1800" i="1" dirty="0" smtClean="0">
                  <a:solidFill>
                    <a:srgbClr val="FF0000"/>
                  </a:solidFill>
                  <a:latin typeface="Tahoma" panose="020B0604030504040204" pitchFamily="34" charset="0"/>
                  <a:sym typeface="Symbol" panose="05050102010706020507" pitchFamily="18" charset="2"/>
                </a:rPr>
                <a:t>z</a:t>
              </a:r>
              <a:r>
                <a:rPr lang="it-IT" altLang="en-US" sz="1800" dirty="0" smtClean="0">
                  <a:solidFill>
                    <a:srgbClr val="FF0000"/>
                  </a:solidFill>
                  <a:latin typeface="Tahoma" panose="020B0604030504040204" pitchFamily="34" charset="0"/>
                  <a:sym typeface="Symbol" panose="05050102010706020507" pitchFamily="18" charset="2"/>
                </a:rPr>
                <a:t> in km)</a:t>
              </a:r>
              <a:endParaRPr lang="it-IT" altLang="en-US" sz="1800" baseline="30000" dirty="0">
                <a:latin typeface="Tahoma" panose="020B0604030504040204" pitchFamily="34" charset="0"/>
              </a:endParaRPr>
            </a:p>
          </p:txBody>
        </p:sp>
      </p:grpSp>
      <p:graphicFrame>
        <p:nvGraphicFramePr>
          <p:cNvPr id="8" name="Object 41"/>
          <p:cNvGraphicFramePr>
            <a:graphicFrameLocks noChangeAspect="1"/>
          </p:cNvGraphicFramePr>
          <p:nvPr>
            <p:extLst>
              <p:ext uri="{D42A27DB-BD31-4B8C-83A1-F6EECF244321}">
                <p14:modId xmlns:p14="http://schemas.microsoft.com/office/powerpoint/2010/main" val="3055273019"/>
              </p:ext>
            </p:extLst>
          </p:nvPr>
        </p:nvGraphicFramePr>
        <p:xfrm>
          <a:off x="5740506" y="5134009"/>
          <a:ext cx="2892319" cy="531780"/>
        </p:xfrm>
        <a:graphic>
          <a:graphicData uri="http://schemas.openxmlformats.org/presentationml/2006/ole">
            <mc:AlternateContent xmlns:mc="http://schemas.openxmlformats.org/markup-compatibility/2006">
              <mc:Choice xmlns:v="urn:schemas-microsoft-com:vml" Requires="v">
                <p:oleObj spid="_x0000_s82390" name="Equation" r:id="rId5" imgW="1307880" imgH="241200" progId="Equation.3">
                  <p:embed/>
                </p:oleObj>
              </mc:Choice>
              <mc:Fallback>
                <p:oleObj name="Equation" r:id="rId5" imgW="1307880" imgH="241200" progId="Equation.3">
                  <p:embed/>
                  <p:pic>
                    <p:nvPicPr>
                      <p:cNvPr id="52242" name="Object 41"/>
                      <p:cNvPicPr>
                        <a:picLocks noChangeAspect="1" noChangeArrowheads="1"/>
                      </p:cNvPicPr>
                      <p:nvPr/>
                    </p:nvPicPr>
                    <p:blipFill>
                      <a:blip r:embed="rId6"/>
                      <a:srcRect/>
                      <a:stretch>
                        <a:fillRect/>
                      </a:stretch>
                    </p:blipFill>
                    <p:spPr bwMode="auto">
                      <a:xfrm>
                        <a:off x="5740506" y="5134009"/>
                        <a:ext cx="2892319" cy="531780"/>
                      </a:xfrm>
                      <a:prstGeom prst="rect">
                        <a:avLst/>
                      </a:prstGeom>
                      <a:noFill/>
                      <a:ln>
                        <a:noFill/>
                      </a:ln>
                      <a:extLst/>
                    </p:spPr>
                  </p:pic>
                </p:oleObj>
              </mc:Fallback>
            </mc:AlternateContent>
          </a:graphicData>
        </a:graphic>
      </p:graphicFrame>
      <p:sp>
        <p:nvSpPr>
          <p:cNvPr id="9" name="Text Box 13"/>
          <p:cNvSpPr txBox="1">
            <a:spLocks noChangeArrowheads="1"/>
          </p:cNvSpPr>
          <p:nvPr/>
        </p:nvSpPr>
        <p:spPr bwMode="auto">
          <a:xfrm>
            <a:off x="5358878" y="1225245"/>
            <a:ext cx="37501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it-IT" altLang="en-US" sz="2200" dirty="0" smtClean="0">
                <a:latin typeface="Tahoma" panose="020B0604030504040204" pitchFamily="34" charset="0"/>
              </a:rPr>
              <a:t>assume that for </a:t>
            </a:r>
            <a:r>
              <a:rPr lang="it-IT" altLang="en-US" sz="2200" dirty="0" smtClean="0">
                <a:latin typeface="Tahoma" panose="020B0604030504040204" pitchFamily="34" charset="0"/>
                <a:sym typeface="Symbol" panose="05050102010706020507" pitchFamily="18" charset="2"/>
              </a:rPr>
              <a:t> &lt;1m absorption is due only to O</a:t>
            </a:r>
            <a:r>
              <a:rPr lang="it-IT" altLang="en-US" sz="2200" baseline="-25000" dirty="0" smtClean="0">
                <a:latin typeface="Tahoma" panose="020B0604030504040204" pitchFamily="34" charset="0"/>
                <a:sym typeface="Symbol" panose="05050102010706020507" pitchFamily="18" charset="2"/>
              </a:rPr>
              <a:t>2</a:t>
            </a:r>
            <a:r>
              <a:rPr lang="it-IT" altLang="en-US" sz="2200" dirty="0" smtClean="0">
                <a:latin typeface="Tahoma" panose="020B0604030504040204" pitchFamily="34" charset="0"/>
                <a:sym typeface="Symbol" panose="05050102010706020507" pitchFamily="18" charset="2"/>
              </a:rPr>
              <a:t> and O</a:t>
            </a:r>
            <a:r>
              <a:rPr lang="it-IT" altLang="en-US" sz="2200" baseline="-25000" dirty="0" smtClean="0">
                <a:latin typeface="Tahoma" panose="020B0604030504040204" pitchFamily="34" charset="0"/>
                <a:sym typeface="Symbol" panose="05050102010706020507" pitchFamily="18" charset="2"/>
              </a:rPr>
              <a:t>3</a:t>
            </a:r>
            <a:endParaRPr lang="it-IT" altLang="en-US" sz="2200" baseline="-25000" dirty="0">
              <a:latin typeface="Tahoma" panose="020B0604030504040204" pitchFamily="34" charset="0"/>
            </a:endParaRPr>
          </a:p>
        </p:txBody>
      </p:sp>
      <p:sp>
        <p:nvSpPr>
          <p:cNvPr id="12" name="Text Box 13"/>
          <p:cNvSpPr txBox="1">
            <a:spLocks noChangeArrowheads="1"/>
          </p:cNvSpPr>
          <p:nvPr/>
        </p:nvSpPr>
        <p:spPr bwMode="auto">
          <a:xfrm>
            <a:off x="5288887" y="2333241"/>
            <a:ext cx="396574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it-IT" altLang="en-US" sz="2200" dirty="0" smtClean="0">
                <a:latin typeface="Tahoma" panose="020B0604030504040204" pitchFamily="34" charset="0"/>
              </a:rPr>
              <a:t>Use Lambert-Beer law with </a:t>
            </a:r>
            <a:r>
              <a:rPr lang="it-IT" altLang="en-US" sz="2200" dirty="0" smtClean="0">
                <a:solidFill>
                  <a:srgbClr val="FF0000"/>
                </a:solidFill>
                <a:latin typeface="Tahoma" panose="020B0604030504040204" pitchFamily="34" charset="0"/>
              </a:rPr>
              <a:t>optical depth </a:t>
            </a:r>
            <a:r>
              <a:rPr lang="it-IT" altLang="en-US" sz="2200" dirty="0" smtClean="0">
                <a:latin typeface="Tahoma" panose="020B0604030504040204" pitchFamily="34" charset="0"/>
              </a:rPr>
              <a:t>dependence on absorption cross sections for </a:t>
            </a:r>
            <a:r>
              <a:rPr lang="it-IT" altLang="en-US" sz="2200" dirty="0" smtClean="0">
                <a:latin typeface="Tahoma" panose="020B0604030504040204" pitchFamily="34" charset="0"/>
                <a:sym typeface="Symbol" panose="05050102010706020507" pitchFamily="18" charset="2"/>
              </a:rPr>
              <a:t>O</a:t>
            </a:r>
            <a:r>
              <a:rPr lang="it-IT" altLang="en-US" sz="2200" baseline="-25000" dirty="0" smtClean="0">
                <a:latin typeface="Tahoma" panose="020B0604030504040204" pitchFamily="34" charset="0"/>
                <a:sym typeface="Symbol" panose="05050102010706020507" pitchFamily="18" charset="2"/>
              </a:rPr>
              <a:t>2</a:t>
            </a:r>
            <a:r>
              <a:rPr lang="it-IT" altLang="en-US" sz="2200" dirty="0" smtClean="0">
                <a:latin typeface="Tahoma" panose="020B0604030504040204" pitchFamily="34" charset="0"/>
                <a:sym typeface="Symbol" panose="05050102010706020507" pitchFamily="18" charset="2"/>
              </a:rPr>
              <a:t> and O</a:t>
            </a:r>
            <a:r>
              <a:rPr lang="it-IT" altLang="en-US" sz="2200" baseline="-25000" dirty="0" smtClean="0">
                <a:latin typeface="Tahoma" panose="020B0604030504040204" pitchFamily="34" charset="0"/>
                <a:sym typeface="Symbol" panose="05050102010706020507" pitchFamily="18" charset="2"/>
              </a:rPr>
              <a:t>3</a:t>
            </a:r>
            <a:r>
              <a:rPr lang="it-IT" altLang="en-US" sz="2200" dirty="0" smtClean="0">
                <a:latin typeface="Tahoma" panose="020B0604030504040204" pitchFamily="34" charset="0"/>
                <a:sym typeface="Symbol" panose="05050102010706020507" pitchFamily="18" charset="2"/>
              </a:rPr>
              <a:t> to calculate attenuation of solar radiation from TOA (Top Of the Atmosphere) to altitude z:</a:t>
            </a:r>
            <a:endParaRPr lang="it-IT" altLang="en-US" sz="2200" dirty="0">
              <a:latin typeface="Tahoma" panose="020B0604030504040204" pitchFamily="34" charset="0"/>
            </a:endParaRPr>
          </a:p>
        </p:txBody>
      </p:sp>
      <p:graphicFrame>
        <p:nvGraphicFramePr>
          <p:cNvPr id="13" name="Object 41"/>
          <p:cNvGraphicFramePr>
            <a:graphicFrameLocks noChangeAspect="1"/>
          </p:cNvGraphicFramePr>
          <p:nvPr>
            <p:extLst>
              <p:ext uri="{D42A27DB-BD31-4B8C-83A1-F6EECF244321}">
                <p14:modId xmlns:p14="http://schemas.microsoft.com/office/powerpoint/2010/main" val="3540179444"/>
              </p:ext>
            </p:extLst>
          </p:nvPr>
        </p:nvGraphicFramePr>
        <p:xfrm>
          <a:off x="5615618" y="5690084"/>
          <a:ext cx="3378200" cy="404813"/>
        </p:xfrm>
        <a:graphic>
          <a:graphicData uri="http://schemas.openxmlformats.org/presentationml/2006/ole">
            <mc:AlternateContent xmlns:mc="http://schemas.openxmlformats.org/markup-compatibility/2006">
              <mc:Choice xmlns:v="urn:schemas-microsoft-com:vml" Requires="v">
                <p:oleObj spid="_x0000_s82391" name="Equation" r:id="rId7" imgW="1688760" imgH="203040" progId="Equation.3">
                  <p:embed/>
                </p:oleObj>
              </mc:Choice>
              <mc:Fallback>
                <p:oleObj name="Equation" r:id="rId7" imgW="1688760" imgH="203040" progId="Equation.3">
                  <p:embed/>
                  <p:pic>
                    <p:nvPicPr>
                      <p:cNvPr id="8" name="Object 41"/>
                      <p:cNvPicPr>
                        <a:picLocks noChangeAspect="1" noChangeArrowheads="1"/>
                      </p:cNvPicPr>
                      <p:nvPr/>
                    </p:nvPicPr>
                    <p:blipFill>
                      <a:blip r:embed="rId8"/>
                      <a:srcRect/>
                      <a:stretch>
                        <a:fillRect/>
                      </a:stretch>
                    </p:blipFill>
                    <p:spPr bwMode="auto">
                      <a:xfrm>
                        <a:off x="5615618" y="5690084"/>
                        <a:ext cx="3378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13"/>
          <p:cNvSpPr txBox="1">
            <a:spLocks noChangeArrowheads="1"/>
          </p:cNvSpPr>
          <p:nvPr/>
        </p:nvSpPr>
        <p:spPr bwMode="auto">
          <a:xfrm>
            <a:off x="4768688" y="5657817"/>
            <a:ext cx="1040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with</a:t>
            </a:r>
            <a:endParaRPr lang="it-IT" altLang="en-US" sz="2200" dirty="0">
              <a:latin typeface="Tahoma" panose="020B0604030504040204" pitchFamily="34" charset="0"/>
            </a:endParaRPr>
          </a:p>
        </p:txBody>
      </p:sp>
      <p:graphicFrame>
        <p:nvGraphicFramePr>
          <p:cNvPr id="16" name="Object 41"/>
          <p:cNvGraphicFramePr>
            <a:graphicFrameLocks noChangeAspect="1"/>
          </p:cNvGraphicFramePr>
          <p:nvPr>
            <p:extLst>
              <p:ext uri="{D42A27DB-BD31-4B8C-83A1-F6EECF244321}">
                <p14:modId xmlns:p14="http://schemas.microsoft.com/office/powerpoint/2010/main" val="208789764"/>
              </p:ext>
            </p:extLst>
          </p:nvPr>
        </p:nvGraphicFramePr>
        <p:xfrm>
          <a:off x="2347895" y="6192567"/>
          <a:ext cx="736600" cy="455613"/>
        </p:xfrm>
        <a:graphic>
          <a:graphicData uri="http://schemas.openxmlformats.org/presentationml/2006/ole">
            <mc:AlternateContent xmlns:mc="http://schemas.openxmlformats.org/markup-compatibility/2006">
              <mc:Choice xmlns:v="urn:schemas-microsoft-com:vml" Requires="v">
                <p:oleObj spid="_x0000_s82392" name="Equation" r:id="rId9" imgW="368280" imgH="228600" progId="Equation.3">
                  <p:embed/>
                </p:oleObj>
              </mc:Choice>
              <mc:Fallback>
                <p:oleObj name="Equation" r:id="rId9" imgW="368280" imgH="228600" progId="Equation.3">
                  <p:embed/>
                  <p:pic>
                    <p:nvPicPr>
                      <p:cNvPr id="8" name="Object 41"/>
                      <p:cNvPicPr>
                        <a:picLocks noChangeAspect="1" noChangeArrowheads="1"/>
                      </p:cNvPicPr>
                      <p:nvPr/>
                    </p:nvPicPr>
                    <p:blipFill>
                      <a:blip r:embed="rId10"/>
                      <a:srcRect/>
                      <a:stretch>
                        <a:fillRect/>
                      </a:stretch>
                    </p:blipFill>
                    <p:spPr bwMode="auto">
                      <a:xfrm>
                        <a:off x="2347895" y="6192567"/>
                        <a:ext cx="736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13"/>
          <p:cNvSpPr txBox="1">
            <a:spLocks noChangeArrowheads="1"/>
          </p:cNvSpPr>
          <p:nvPr/>
        </p:nvSpPr>
        <p:spPr bwMode="auto">
          <a:xfrm>
            <a:off x="2987783" y="6177554"/>
            <a:ext cx="38469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 spectral actinic flux at TOA</a:t>
            </a:r>
            <a:endParaRPr lang="it-IT" altLang="en-US" sz="2200" dirty="0">
              <a:latin typeface="Tahoma" panose="020B0604030504040204" pitchFamily="34" charset="0"/>
            </a:endParaRPr>
          </a:p>
        </p:txBody>
      </p:sp>
      <p:sp>
        <p:nvSpPr>
          <p:cNvPr id="18" name="Text Box 10"/>
          <p:cNvSpPr txBox="1">
            <a:spLocks noChangeArrowheads="1"/>
          </p:cNvSpPr>
          <p:nvPr/>
        </p:nvSpPr>
        <p:spPr bwMode="auto">
          <a:xfrm>
            <a:off x="6935799" y="6154516"/>
            <a:ext cx="2051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FF0000"/>
                </a:solidFill>
                <a:latin typeface="Tahoma" panose="020B0604030504040204" pitchFamily="34" charset="0"/>
                <a:cs typeface="Tahoma" panose="020B0604030504040204" pitchFamily="34" charset="0"/>
              </a:rPr>
              <a:t>optical </a:t>
            </a:r>
            <a:r>
              <a:rPr lang="it-IT" altLang="en-US" sz="2200" dirty="0" smtClean="0">
                <a:solidFill>
                  <a:srgbClr val="FF0000"/>
                </a:solidFill>
                <a:latin typeface="Tahoma" panose="020B0604030504040204" pitchFamily="34" charset="0"/>
                <a:cs typeface="Tahoma" panose="020B0604030504040204" pitchFamily="34" charset="0"/>
              </a:rPr>
              <a:t>depth </a:t>
            </a:r>
            <a:r>
              <a:rPr lang="it-IT" altLang="en-US" sz="2400" dirty="0" smtClean="0">
                <a:solidFill>
                  <a:srgbClr val="FF0000"/>
                </a:solidFill>
                <a:latin typeface="Tahoma" panose="020B0604030504040204" pitchFamily="34" charset="0"/>
                <a:cs typeface="Tahoma" panose="020B0604030504040204" pitchFamily="34" charset="0"/>
                <a:sym typeface="Symbol" panose="05050102010706020507" pitchFamily="18" charset="2"/>
              </a:rPr>
              <a:t></a:t>
            </a:r>
            <a:endParaRPr lang="it-IT" altLang="en-US" sz="2400"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79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9" grpId="0"/>
      <p:bldP spid="12" grpId="0"/>
      <p:bldP spid="15"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980035" y="3753246"/>
            <a:ext cx="3352204" cy="3104754"/>
          </a:xfrm>
          <a:prstGeom prst="rect">
            <a:avLst/>
          </a:prstGeom>
        </p:spPr>
      </p:pic>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Altitude dependence of the actinic flux</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34925" y="831812"/>
            <a:ext cx="4467828" cy="3265944"/>
          </a:xfrm>
          <a:prstGeom prst="rect">
            <a:avLst/>
          </a:prstGeom>
        </p:spPr>
      </p:pic>
      <p:pic>
        <p:nvPicPr>
          <p:cNvPr id="6" name="Picture 5"/>
          <p:cNvPicPr>
            <a:picLocks noChangeAspect="1"/>
          </p:cNvPicPr>
          <p:nvPr/>
        </p:nvPicPr>
        <p:blipFill>
          <a:blip r:embed="rId5"/>
          <a:stretch>
            <a:fillRect/>
          </a:stretch>
        </p:blipFill>
        <p:spPr>
          <a:xfrm>
            <a:off x="4421149" y="925514"/>
            <a:ext cx="4722851" cy="3131605"/>
          </a:xfrm>
          <a:prstGeom prst="rect">
            <a:avLst/>
          </a:prstGeom>
        </p:spPr>
      </p:pic>
      <p:sp>
        <p:nvSpPr>
          <p:cNvPr id="16" name="Text Box 13"/>
          <p:cNvSpPr txBox="1">
            <a:spLocks noChangeArrowheads="1"/>
          </p:cNvSpPr>
          <p:nvPr/>
        </p:nvSpPr>
        <p:spPr bwMode="auto">
          <a:xfrm>
            <a:off x="897537" y="2916197"/>
            <a:ext cx="1371302" cy="461665"/>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rPr>
              <a:t>(</a:t>
            </a:r>
            <a:r>
              <a:rPr lang="it-IT" altLang="en-US" sz="2400" dirty="0" smtClean="0">
                <a:solidFill>
                  <a:srgbClr val="FF0000"/>
                </a:solidFill>
                <a:latin typeface="Tahoma" panose="020B0604030504040204" pitchFamily="34" charset="0"/>
                <a:sym typeface="Symbol" panose="05050102010706020507" pitchFamily="18" charset="2"/>
              </a:rPr>
              <a:t>)  O</a:t>
            </a:r>
            <a:r>
              <a:rPr lang="it-IT" altLang="en-US" sz="2400" baseline="-25000" dirty="0" smtClean="0">
                <a:solidFill>
                  <a:srgbClr val="FF0000"/>
                </a:solidFill>
                <a:latin typeface="Tahoma" panose="020B0604030504040204" pitchFamily="34" charset="0"/>
                <a:sym typeface="Symbol" panose="05050102010706020507" pitchFamily="18" charset="2"/>
              </a:rPr>
              <a:t>2</a:t>
            </a:r>
            <a:r>
              <a:rPr lang="it-IT" altLang="en-US" sz="2400" dirty="0" smtClean="0">
                <a:solidFill>
                  <a:srgbClr val="FF0000"/>
                </a:solidFill>
                <a:latin typeface="Tahoma" panose="020B0604030504040204" pitchFamily="34" charset="0"/>
                <a:sym typeface="Symbol" panose="05050102010706020507" pitchFamily="18" charset="2"/>
              </a:rPr>
              <a:t>  </a:t>
            </a:r>
            <a:endParaRPr lang="it-IT" altLang="en-US" sz="2400" baseline="30000" dirty="0">
              <a:solidFill>
                <a:srgbClr val="FF0000"/>
              </a:solidFill>
              <a:latin typeface="Tahoma" panose="020B0604030504040204" pitchFamily="34" charset="0"/>
            </a:endParaRPr>
          </a:p>
        </p:txBody>
      </p:sp>
      <p:sp>
        <p:nvSpPr>
          <p:cNvPr id="17" name="Text Box 13"/>
          <p:cNvSpPr txBox="1">
            <a:spLocks noChangeArrowheads="1"/>
          </p:cNvSpPr>
          <p:nvPr/>
        </p:nvSpPr>
        <p:spPr bwMode="auto">
          <a:xfrm>
            <a:off x="7346565" y="1239797"/>
            <a:ext cx="1371302" cy="461665"/>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sym typeface="Symbol" panose="05050102010706020507" pitchFamily="18" charset="2"/>
              </a:rPr>
              <a:t></a:t>
            </a:r>
            <a:r>
              <a:rPr lang="it-IT" altLang="en-US" sz="2400" dirty="0" smtClean="0">
                <a:solidFill>
                  <a:srgbClr val="FF0000"/>
                </a:solidFill>
                <a:latin typeface="Tahoma" panose="020B0604030504040204" pitchFamily="34" charset="0"/>
              </a:rPr>
              <a:t>(</a:t>
            </a:r>
            <a:r>
              <a:rPr lang="it-IT" altLang="en-US" sz="2400" dirty="0" smtClean="0">
                <a:solidFill>
                  <a:srgbClr val="FF0000"/>
                </a:solidFill>
                <a:latin typeface="Tahoma" panose="020B0604030504040204" pitchFamily="34" charset="0"/>
                <a:sym typeface="Symbol" panose="05050102010706020507" pitchFamily="18" charset="2"/>
              </a:rPr>
              <a:t>)  O</a:t>
            </a:r>
            <a:r>
              <a:rPr lang="it-IT" altLang="en-US" sz="2400" baseline="-25000" dirty="0" smtClean="0">
                <a:solidFill>
                  <a:srgbClr val="FF0000"/>
                </a:solidFill>
                <a:latin typeface="Tahoma" panose="020B0604030504040204" pitchFamily="34" charset="0"/>
                <a:sym typeface="Symbol" panose="05050102010706020507" pitchFamily="18" charset="2"/>
              </a:rPr>
              <a:t>3</a:t>
            </a:r>
            <a:r>
              <a:rPr lang="it-IT" altLang="en-US" sz="2400" dirty="0" smtClean="0">
                <a:solidFill>
                  <a:srgbClr val="FF0000"/>
                </a:solidFill>
                <a:latin typeface="Tahoma" panose="020B0604030504040204" pitchFamily="34" charset="0"/>
                <a:sym typeface="Symbol" panose="05050102010706020507" pitchFamily="18" charset="2"/>
              </a:rPr>
              <a:t>  </a:t>
            </a:r>
            <a:endParaRPr lang="it-IT" altLang="en-US" sz="2400" baseline="30000" dirty="0">
              <a:solidFill>
                <a:srgbClr val="FF0000"/>
              </a:solidFill>
              <a:latin typeface="Tahoma" panose="020B0604030504040204" pitchFamily="34" charset="0"/>
            </a:endParaRPr>
          </a:p>
        </p:txBody>
      </p:sp>
      <p:sp>
        <p:nvSpPr>
          <p:cNvPr id="20" name="Text Box 13"/>
          <p:cNvSpPr txBox="1">
            <a:spLocks noChangeArrowheads="1"/>
          </p:cNvSpPr>
          <p:nvPr/>
        </p:nvSpPr>
        <p:spPr bwMode="auto">
          <a:xfrm>
            <a:off x="203200" y="6083943"/>
            <a:ext cx="36974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solidFill>
                  <a:srgbClr val="FF0000"/>
                </a:solidFill>
                <a:latin typeface="Tahoma" panose="020B0604030504040204" pitchFamily="34" charset="0"/>
              </a:rPr>
              <a:t>Spectral actinic flux I(</a:t>
            </a:r>
            <a:r>
              <a:rPr lang="it-IT" altLang="en-US" sz="1800" dirty="0" smtClean="0">
                <a:solidFill>
                  <a:srgbClr val="FF0000"/>
                </a:solidFill>
                <a:latin typeface="Tahoma" panose="020B0604030504040204" pitchFamily="34" charset="0"/>
                <a:sym typeface="Symbol" panose="05050102010706020507" pitchFamily="18" charset="2"/>
              </a:rPr>
              <a:t>z, ) at various altitudes (</a:t>
            </a:r>
            <a:r>
              <a:rPr lang="it-IT" altLang="en-US" sz="1800" i="1" dirty="0" smtClean="0">
                <a:solidFill>
                  <a:srgbClr val="FF0000"/>
                </a:solidFill>
                <a:latin typeface="Tahoma" panose="020B0604030504040204" pitchFamily="34" charset="0"/>
                <a:sym typeface="Symbol" panose="05050102010706020507" pitchFamily="18" charset="2"/>
              </a:rPr>
              <a:t>z</a:t>
            </a:r>
            <a:r>
              <a:rPr lang="it-IT" altLang="en-US" sz="1800" dirty="0" smtClean="0">
                <a:solidFill>
                  <a:srgbClr val="FF0000"/>
                </a:solidFill>
                <a:latin typeface="Tahoma" panose="020B0604030504040204" pitchFamily="34" charset="0"/>
                <a:sym typeface="Symbol" panose="05050102010706020507" pitchFamily="18" charset="2"/>
              </a:rPr>
              <a:t> in km)</a:t>
            </a:r>
            <a:endParaRPr lang="it-IT" altLang="en-US" sz="1800" baseline="30000" dirty="0">
              <a:latin typeface="Tahoma" panose="020B0604030504040204" pitchFamily="34" charset="0"/>
            </a:endParaRPr>
          </a:p>
        </p:txBody>
      </p:sp>
      <p:sp>
        <p:nvSpPr>
          <p:cNvPr id="7" name="Oval 6"/>
          <p:cNvSpPr/>
          <p:nvPr/>
        </p:nvSpPr>
        <p:spPr bwMode="auto">
          <a:xfrm>
            <a:off x="4210512" y="4415257"/>
            <a:ext cx="891250" cy="220546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1" name="Straight Arrow Connector 3"/>
          <p:cNvCxnSpPr>
            <a:cxnSpLocks noChangeShapeType="1"/>
          </p:cNvCxnSpPr>
          <p:nvPr/>
        </p:nvCxnSpPr>
        <p:spPr bwMode="auto">
          <a:xfrm flipV="1">
            <a:off x="4656137" y="1585732"/>
            <a:ext cx="598602" cy="2844714"/>
          </a:xfrm>
          <a:prstGeom prst="straightConnector1">
            <a:avLst/>
          </a:prstGeom>
          <a:noFill/>
          <a:ln w="38100" algn="ctr">
            <a:solidFill>
              <a:srgbClr val="FF0000"/>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p:cNvSpPr/>
          <p:nvPr/>
        </p:nvSpPr>
        <p:spPr bwMode="auto">
          <a:xfrm>
            <a:off x="3319262" y="4838700"/>
            <a:ext cx="891250" cy="1822656"/>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13" name="Straight Arrow Connector 3"/>
          <p:cNvCxnSpPr>
            <a:cxnSpLocks noChangeShapeType="1"/>
          </p:cNvCxnSpPr>
          <p:nvPr/>
        </p:nvCxnSpPr>
        <p:spPr bwMode="auto">
          <a:xfrm flipH="1" flipV="1">
            <a:off x="2457922" y="1411793"/>
            <a:ext cx="1252031" cy="3426907"/>
          </a:xfrm>
          <a:prstGeom prst="straightConnector1">
            <a:avLst/>
          </a:prstGeom>
          <a:noFill/>
          <a:ln w="38100" algn="ctr">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689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Atmospheric transmittance at surface 1.</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8" name="Object 41"/>
          <p:cNvGraphicFramePr>
            <a:graphicFrameLocks noChangeAspect="1"/>
          </p:cNvGraphicFramePr>
          <p:nvPr>
            <p:extLst>
              <p:ext uri="{D42A27DB-BD31-4B8C-83A1-F6EECF244321}">
                <p14:modId xmlns:p14="http://schemas.microsoft.com/office/powerpoint/2010/main" val="606326392"/>
              </p:ext>
            </p:extLst>
          </p:nvPr>
        </p:nvGraphicFramePr>
        <p:xfrm>
          <a:off x="3983038" y="1011238"/>
          <a:ext cx="2616200" cy="481012"/>
        </p:xfrm>
        <a:graphic>
          <a:graphicData uri="http://schemas.openxmlformats.org/presentationml/2006/ole">
            <mc:AlternateContent xmlns:mc="http://schemas.openxmlformats.org/markup-compatibility/2006">
              <mc:Choice xmlns:v="urn:schemas-microsoft-com:vml" Requires="v">
                <p:oleObj spid="_x0000_s83567" name="Equation" r:id="rId4" imgW="1307880" imgH="241200" progId="Equation.3">
                  <p:embed/>
                </p:oleObj>
              </mc:Choice>
              <mc:Fallback>
                <p:oleObj name="Equation" r:id="rId4" imgW="1307880" imgH="241200" progId="Equation.3">
                  <p:embed/>
                  <p:pic>
                    <p:nvPicPr>
                      <p:cNvPr id="8" name="Object 41"/>
                      <p:cNvPicPr>
                        <a:picLocks noChangeAspect="1" noChangeArrowheads="1"/>
                      </p:cNvPicPr>
                      <p:nvPr/>
                    </p:nvPicPr>
                    <p:blipFill>
                      <a:blip r:embed="rId5"/>
                      <a:srcRect/>
                      <a:stretch>
                        <a:fillRect/>
                      </a:stretch>
                    </p:blipFill>
                    <p:spPr bwMode="auto">
                      <a:xfrm>
                        <a:off x="3983038" y="1011238"/>
                        <a:ext cx="2616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13"/>
          <p:cNvSpPr txBox="1">
            <a:spLocks noChangeArrowheads="1"/>
          </p:cNvSpPr>
          <p:nvPr/>
        </p:nvSpPr>
        <p:spPr bwMode="auto">
          <a:xfrm>
            <a:off x="408716" y="991032"/>
            <a:ext cx="38469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We need to calculate:</a:t>
            </a:r>
            <a:endParaRPr lang="it-IT" altLang="en-US" sz="2200" dirty="0">
              <a:latin typeface="Tahoma" panose="020B0604030504040204" pitchFamily="34" charset="0"/>
            </a:endParaRPr>
          </a:p>
        </p:txBody>
      </p:sp>
      <p:graphicFrame>
        <p:nvGraphicFramePr>
          <p:cNvPr id="19" name="Object 41"/>
          <p:cNvGraphicFramePr>
            <a:graphicFrameLocks noChangeAspect="1"/>
          </p:cNvGraphicFramePr>
          <p:nvPr>
            <p:extLst>
              <p:ext uri="{D42A27DB-BD31-4B8C-83A1-F6EECF244321}">
                <p14:modId xmlns:p14="http://schemas.microsoft.com/office/powerpoint/2010/main" val="1311862886"/>
              </p:ext>
            </p:extLst>
          </p:nvPr>
        </p:nvGraphicFramePr>
        <p:xfrm>
          <a:off x="1074737" y="2090843"/>
          <a:ext cx="3581400" cy="455612"/>
        </p:xfrm>
        <a:graphic>
          <a:graphicData uri="http://schemas.openxmlformats.org/presentationml/2006/ole">
            <mc:AlternateContent xmlns:mc="http://schemas.openxmlformats.org/markup-compatibility/2006">
              <mc:Choice xmlns:v="urn:schemas-microsoft-com:vml" Requires="v">
                <p:oleObj spid="_x0000_s83568" name="Equation" r:id="rId6" imgW="1790640" imgH="228600" progId="Equation.3">
                  <p:embed/>
                </p:oleObj>
              </mc:Choice>
              <mc:Fallback>
                <p:oleObj name="Equation" r:id="rId6" imgW="1790640" imgH="228600" progId="Equation.3">
                  <p:embed/>
                  <p:pic>
                    <p:nvPicPr>
                      <p:cNvPr id="8" name="Object 41"/>
                      <p:cNvPicPr>
                        <a:picLocks noChangeAspect="1" noChangeArrowheads="1"/>
                      </p:cNvPicPr>
                      <p:nvPr/>
                    </p:nvPicPr>
                    <p:blipFill>
                      <a:blip r:embed="rId7"/>
                      <a:srcRect/>
                      <a:stretch>
                        <a:fillRect/>
                      </a:stretch>
                    </p:blipFill>
                    <p:spPr bwMode="auto">
                      <a:xfrm>
                        <a:off x="1074737" y="2090843"/>
                        <a:ext cx="3581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13"/>
          <p:cNvSpPr txBox="1">
            <a:spLocks noChangeArrowheads="1"/>
          </p:cNvSpPr>
          <p:nvPr/>
        </p:nvSpPr>
        <p:spPr bwMode="auto">
          <a:xfrm>
            <a:off x="411572" y="1554900"/>
            <a:ext cx="751287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Optical depth depends only on O</a:t>
            </a:r>
            <a:r>
              <a:rPr lang="it-IT" altLang="en-US" sz="2200" baseline="-25000" dirty="0" smtClean="0">
                <a:latin typeface="Tahoma" panose="020B0604030504040204" pitchFamily="34" charset="0"/>
              </a:rPr>
              <a:t>2</a:t>
            </a:r>
            <a:r>
              <a:rPr lang="it-IT" altLang="en-US" sz="2200" dirty="0" smtClean="0">
                <a:latin typeface="Tahoma" panose="020B0604030504040204" pitchFamily="34" charset="0"/>
              </a:rPr>
              <a:t> and O</a:t>
            </a:r>
            <a:r>
              <a:rPr lang="it-IT" altLang="en-US" sz="2200" baseline="-25000" dirty="0" smtClean="0">
                <a:latin typeface="Tahoma" panose="020B0604030504040204" pitchFamily="34" charset="0"/>
              </a:rPr>
              <a:t>3</a:t>
            </a:r>
            <a:r>
              <a:rPr lang="it-IT" altLang="en-US" sz="2200" dirty="0" smtClean="0">
                <a:latin typeface="Tahoma" panose="020B0604030504040204" pitchFamily="34" charset="0"/>
              </a:rPr>
              <a:t> absorption</a:t>
            </a:r>
            <a:endParaRPr lang="it-IT" altLang="en-US" sz="2200" dirty="0">
              <a:latin typeface="Tahoma" panose="020B0604030504040204" pitchFamily="34" charset="0"/>
            </a:endParaRPr>
          </a:p>
        </p:txBody>
      </p:sp>
      <p:sp>
        <p:nvSpPr>
          <p:cNvPr id="21" name="Text Box 13"/>
          <p:cNvSpPr txBox="1">
            <a:spLocks noChangeArrowheads="1"/>
          </p:cNvSpPr>
          <p:nvPr/>
        </p:nvSpPr>
        <p:spPr bwMode="auto">
          <a:xfrm>
            <a:off x="4795424" y="2087940"/>
            <a:ext cx="37564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Optical depth at the surface</a:t>
            </a:r>
            <a:endParaRPr lang="it-IT" altLang="en-US" sz="2200" dirty="0">
              <a:solidFill>
                <a:srgbClr val="FF0000"/>
              </a:solidFill>
              <a:latin typeface="Tahoma" panose="020B0604030504040204" pitchFamily="34" charset="0"/>
            </a:endParaRPr>
          </a:p>
        </p:txBody>
      </p:sp>
      <p:graphicFrame>
        <p:nvGraphicFramePr>
          <p:cNvPr id="22" name="Object 41"/>
          <p:cNvGraphicFramePr>
            <a:graphicFrameLocks noChangeAspect="1"/>
          </p:cNvGraphicFramePr>
          <p:nvPr>
            <p:extLst>
              <p:ext uri="{D42A27DB-BD31-4B8C-83A1-F6EECF244321}">
                <p14:modId xmlns:p14="http://schemas.microsoft.com/office/powerpoint/2010/main" val="2297360253"/>
              </p:ext>
            </p:extLst>
          </p:nvPr>
        </p:nvGraphicFramePr>
        <p:xfrm>
          <a:off x="531206" y="2778438"/>
          <a:ext cx="4622800" cy="962025"/>
        </p:xfrm>
        <a:graphic>
          <a:graphicData uri="http://schemas.openxmlformats.org/presentationml/2006/ole">
            <mc:AlternateContent xmlns:mc="http://schemas.openxmlformats.org/markup-compatibility/2006">
              <mc:Choice xmlns:v="urn:schemas-microsoft-com:vml" Requires="v">
                <p:oleObj spid="_x0000_s83569" name="Equation" r:id="rId8" imgW="2311200" imgH="482400" progId="Equation.3">
                  <p:embed/>
                </p:oleObj>
              </mc:Choice>
              <mc:Fallback>
                <p:oleObj name="Equation" r:id="rId8" imgW="2311200" imgH="482400" progId="Equation.3">
                  <p:embed/>
                  <p:pic>
                    <p:nvPicPr>
                      <p:cNvPr id="19" name="Object 41"/>
                      <p:cNvPicPr>
                        <a:picLocks noChangeAspect="1" noChangeArrowheads="1"/>
                      </p:cNvPicPr>
                      <p:nvPr/>
                    </p:nvPicPr>
                    <p:blipFill>
                      <a:blip r:embed="rId9"/>
                      <a:srcRect/>
                      <a:stretch>
                        <a:fillRect/>
                      </a:stretch>
                    </p:blipFill>
                    <p:spPr bwMode="auto">
                      <a:xfrm>
                        <a:off x="531206" y="2778438"/>
                        <a:ext cx="4622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2" descr="https://slideplayer.com/slide/6632991/23/images/9/BEER-LAMBERT+LAW+AND+OPTICAL+DEPTH.jpg"/>
          <p:cNvPicPr>
            <a:picLocks noChangeAspect="1" noChangeArrowheads="1"/>
          </p:cNvPicPr>
          <p:nvPr/>
        </p:nvPicPr>
        <p:blipFill rotWithShape="1">
          <a:blip r:embed="rId10">
            <a:extLst>
              <a:ext uri="{28A0092B-C50C-407E-A947-70E740481C1C}">
                <a14:useLocalDpi xmlns:a14="http://schemas.microsoft.com/office/drawing/2010/main" val="0"/>
              </a:ext>
            </a:extLst>
          </a:blip>
          <a:srcRect l="3298" t="74170" r="58699" b="1832"/>
          <a:stretch/>
        </p:blipFill>
        <p:spPr bwMode="auto">
          <a:xfrm>
            <a:off x="5476960" y="2574246"/>
            <a:ext cx="34747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bwMode="auto">
          <a:xfrm rot="5400000">
            <a:off x="6086941" y="575738"/>
            <a:ext cx="608896" cy="1330631"/>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3" name="Object 41"/>
          <p:cNvGraphicFramePr>
            <a:graphicFrameLocks noChangeAspect="1"/>
          </p:cNvGraphicFramePr>
          <p:nvPr>
            <p:extLst>
              <p:ext uri="{D42A27DB-BD31-4B8C-83A1-F6EECF244321}">
                <p14:modId xmlns:p14="http://schemas.microsoft.com/office/powerpoint/2010/main" val="4025146647"/>
              </p:ext>
            </p:extLst>
          </p:nvPr>
        </p:nvGraphicFramePr>
        <p:xfrm>
          <a:off x="1204499" y="5330972"/>
          <a:ext cx="3556000" cy="962025"/>
        </p:xfrm>
        <a:graphic>
          <a:graphicData uri="http://schemas.openxmlformats.org/presentationml/2006/ole">
            <mc:AlternateContent xmlns:mc="http://schemas.openxmlformats.org/markup-compatibility/2006">
              <mc:Choice xmlns:v="urn:schemas-microsoft-com:vml" Requires="v">
                <p:oleObj spid="_x0000_s83570" name="Equation" r:id="rId11" imgW="1777680" imgH="482400" progId="Equation.3">
                  <p:embed/>
                </p:oleObj>
              </mc:Choice>
              <mc:Fallback>
                <p:oleObj name="Equation" r:id="rId11" imgW="1777680" imgH="482400" progId="Equation.3">
                  <p:embed/>
                  <p:pic>
                    <p:nvPicPr>
                      <p:cNvPr id="22" name="Object 41"/>
                      <p:cNvPicPr>
                        <a:picLocks noChangeAspect="1" noChangeArrowheads="1"/>
                      </p:cNvPicPr>
                      <p:nvPr/>
                    </p:nvPicPr>
                    <p:blipFill>
                      <a:blip r:embed="rId12"/>
                      <a:srcRect/>
                      <a:stretch>
                        <a:fillRect/>
                      </a:stretch>
                    </p:blipFill>
                    <p:spPr bwMode="auto">
                      <a:xfrm>
                        <a:off x="1204499" y="5330972"/>
                        <a:ext cx="355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13"/>
          <p:cNvSpPr txBox="1">
            <a:spLocks noChangeArrowheads="1"/>
          </p:cNvSpPr>
          <p:nvPr/>
        </p:nvSpPr>
        <p:spPr bwMode="auto">
          <a:xfrm>
            <a:off x="492511" y="4485898"/>
            <a:ext cx="56661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Neglecting the T dependence of the absorption cross section </a:t>
            </a:r>
            <a:r>
              <a:rPr lang="it-IT" altLang="en-US" sz="2200" dirty="0" smtClean="0">
                <a:latin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sym typeface="Symbol" panose="05050102010706020507" pitchFamily="18" charset="2"/>
              </a:rPr>
              <a:t>A</a:t>
            </a:r>
            <a:r>
              <a:rPr lang="it-IT" altLang="en-US" sz="2200" dirty="0" smtClean="0">
                <a:latin typeface="Tahoma" panose="020B0604030504040204" pitchFamily="34" charset="0"/>
                <a:sym typeface="Symbol" panose="05050102010706020507" pitchFamily="18" charset="2"/>
              </a:rPr>
              <a:t> of molecule A:</a:t>
            </a:r>
            <a:endParaRPr lang="it-IT" altLang="en-US" sz="2200" dirty="0">
              <a:latin typeface="Tahoma" panose="020B0604030504040204" pitchFamily="34" charset="0"/>
            </a:endParaRPr>
          </a:p>
        </p:txBody>
      </p:sp>
      <p:sp>
        <p:nvSpPr>
          <p:cNvPr id="15" name="Oval 14"/>
          <p:cNvSpPr/>
          <p:nvPr/>
        </p:nvSpPr>
        <p:spPr bwMode="auto">
          <a:xfrm rot="5400000">
            <a:off x="3544068" y="4936198"/>
            <a:ext cx="962026" cy="1751575"/>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3"/>
          <p:cNvSpPr txBox="1">
            <a:spLocks noChangeArrowheads="1"/>
          </p:cNvSpPr>
          <p:nvPr/>
        </p:nvSpPr>
        <p:spPr bwMode="auto">
          <a:xfrm>
            <a:off x="5143560" y="5596540"/>
            <a:ext cx="39655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0000FF"/>
                </a:solidFill>
                <a:latin typeface="Tahoma" panose="020B0604030504040204" pitchFamily="34" charset="0"/>
              </a:rPr>
              <a:t>Total atmospheric column density of A</a:t>
            </a:r>
          </a:p>
          <a:p>
            <a:pPr>
              <a:spcBef>
                <a:spcPct val="0"/>
              </a:spcBef>
              <a:buNone/>
            </a:pPr>
            <a:r>
              <a:rPr lang="it-IT" altLang="en-US" sz="2200" dirty="0" smtClean="0">
                <a:latin typeface="Tahoma" panose="020B0604030504040204" pitchFamily="34" charset="0"/>
              </a:rPr>
              <a:t>(in 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-2</a:t>
            </a:r>
            <a:r>
              <a:rPr lang="it-IT" altLang="en-US" sz="2200" dirty="0" smtClean="0">
                <a:latin typeface="Tahoma" panose="020B0604030504040204" pitchFamily="34" charset="0"/>
              </a:rPr>
              <a:t>)</a:t>
            </a:r>
            <a:endParaRPr lang="it-IT" altLang="en-US" sz="2200" dirty="0">
              <a:latin typeface="Tahoma" panose="020B0604030504040204" pitchFamily="34" charset="0"/>
            </a:endParaRPr>
          </a:p>
        </p:txBody>
      </p:sp>
      <p:sp>
        <p:nvSpPr>
          <p:cNvPr id="18" name="Text Box 13"/>
          <p:cNvSpPr txBox="1">
            <a:spLocks noChangeArrowheads="1"/>
          </p:cNvSpPr>
          <p:nvPr/>
        </p:nvSpPr>
        <p:spPr bwMode="auto">
          <a:xfrm>
            <a:off x="498156" y="3626370"/>
            <a:ext cx="56661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i="1" dirty="0">
                <a:latin typeface="Tahoma" panose="020B0604030504040204" pitchFamily="34" charset="0"/>
              </a:rPr>
              <a:t>c</a:t>
            </a:r>
            <a:r>
              <a:rPr lang="it-IT" altLang="en-US" sz="2200" i="1" baseline="-25000" dirty="0" smtClean="0">
                <a:latin typeface="Tahoma" panose="020B0604030504040204" pitchFamily="34" charset="0"/>
              </a:rPr>
              <a:t>A</a:t>
            </a:r>
            <a:r>
              <a:rPr lang="it-IT" altLang="en-US" sz="2200" dirty="0" smtClean="0">
                <a:latin typeface="Tahoma" panose="020B0604030504040204" pitchFamily="34" charset="0"/>
              </a:rPr>
              <a:t> is the concentration of A species (equivalent of [A])</a:t>
            </a:r>
            <a:endParaRPr lang="it-IT" altLang="en-US" sz="2200" dirty="0">
              <a:latin typeface="Tahoma" panose="020B0604030504040204" pitchFamily="34" charset="0"/>
            </a:endParaRPr>
          </a:p>
        </p:txBody>
      </p:sp>
    </p:spTree>
    <p:extLst>
      <p:ext uri="{BB962C8B-B14F-4D97-AF65-F5344CB8AC3E}">
        <p14:creationId xmlns:p14="http://schemas.microsoft.com/office/powerpoint/2010/main" val="32395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2" grpId="0" animBg="1"/>
      <p:bldP spid="14" grpId="0"/>
      <p:bldP spid="15" grpId="0" animBg="1"/>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Photochemistry in the atmosphere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8196" name="Picture 2" descr="Risultati immagini per photochemistry atmosphere"/>
          <p:cNvPicPr>
            <a:picLocks noChangeAspect="1" noChangeArrowheads="1"/>
          </p:cNvPicPr>
          <p:nvPr/>
        </p:nvPicPr>
        <p:blipFill>
          <a:blip r:embed="rId3">
            <a:extLst>
              <a:ext uri="{28A0092B-C50C-407E-A947-70E740481C1C}">
                <a14:useLocalDpi xmlns:a14="http://schemas.microsoft.com/office/drawing/2010/main" val="0"/>
              </a:ext>
            </a:extLst>
          </a:blip>
          <a:srcRect l="14265" t="26424" r="16728" b="9570"/>
          <a:stretch>
            <a:fillRect/>
          </a:stretch>
        </p:blipFill>
        <p:spPr bwMode="auto">
          <a:xfrm>
            <a:off x="755650" y="1793875"/>
            <a:ext cx="6310313"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55600" y="949325"/>
            <a:ext cx="82534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Photodissociation</a:t>
            </a:r>
            <a:r>
              <a:rPr lang="it-IT" altLang="en-US" sz="2400">
                <a:latin typeface="Tahoma" panose="020B0604030504040204" pitchFamily="34" charset="0"/>
              </a:rPr>
              <a:t> (=breaking apart of molecules upon absorption of solar radiation) plays a key role in atmospheric chemistry</a:t>
            </a:r>
          </a:p>
        </p:txBody>
      </p:sp>
      <p:sp>
        <p:nvSpPr>
          <p:cNvPr id="8198" name="Text Box 5"/>
          <p:cNvSpPr txBox="1">
            <a:spLocks noChangeArrowheads="1"/>
          </p:cNvSpPr>
          <p:nvPr/>
        </p:nvSpPr>
        <p:spPr bwMode="auto">
          <a:xfrm>
            <a:off x="4572000" y="5657850"/>
            <a:ext cx="394335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FF0000"/>
                </a:solidFill>
                <a:latin typeface="Tahoma" panose="020B0604030504040204" pitchFamily="34" charset="0"/>
              </a:rPr>
              <a:t>Photoproducts</a:t>
            </a:r>
            <a:r>
              <a:rPr lang="it-IT" altLang="en-US" sz="2200">
                <a:latin typeface="Tahoma" panose="020B0604030504040204" pitchFamily="34" charset="0"/>
              </a:rPr>
              <a:t> (highly reactive species) are the drivers for atmospheric chemistry</a:t>
            </a:r>
          </a:p>
        </p:txBody>
      </p:sp>
      <p:sp>
        <p:nvSpPr>
          <p:cNvPr id="8199" name="Down Arrow 1"/>
          <p:cNvSpPr>
            <a:spLocks noChangeArrowheads="1"/>
          </p:cNvSpPr>
          <p:nvPr/>
        </p:nvSpPr>
        <p:spPr bwMode="auto">
          <a:xfrm>
            <a:off x="5553075" y="4916488"/>
            <a:ext cx="319088" cy="811212"/>
          </a:xfrm>
          <a:prstGeom prst="downArrow">
            <a:avLst>
              <a:gd name="adj1" fmla="val 50000"/>
              <a:gd name="adj2" fmla="val 49786"/>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00" name="Text Box 5"/>
          <p:cNvSpPr txBox="1">
            <a:spLocks noChangeArrowheads="1"/>
          </p:cNvSpPr>
          <p:nvPr/>
        </p:nvSpPr>
        <p:spPr bwMode="auto">
          <a:xfrm>
            <a:off x="5872163" y="4970463"/>
            <a:ext cx="26590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Photodissociation</a:t>
            </a:r>
            <a:r>
              <a:rPr lang="it-IT" altLang="en-US" sz="2400">
                <a:latin typeface="Tahoma" panose="020B0604030504040204"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Atmospheric </a:t>
            </a:r>
            <a:r>
              <a:rPr lang="it-IT" altLang="en-US" sz="3400" dirty="0">
                <a:solidFill>
                  <a:srgbClr val="3333FF"/>
                </a:solidFill>
                <a:latin typeface="Tahoma" panose="020B0604030504040204" pitchFamily="34" charset="0"/>
                <a:cs typeface="Tahoma" panose="020B0604030504040204" pitchFamily="34" charset="0"/>
              </a:rPr>
              <a:t>transmittance at surface </a:t>
            </a:r>
            <a:r>
              <a:rPr lang="it-IT" altLang="en-US" sz="3400" dirty="0" smtClean="0">
                <a:solidFill>
                  <a:srgbClr val="3333FF"/>
                </a:solidFill>
                <a:latin typeface="Tahoma" panose="020B0604030504040204" pitchFamily="34" charset="0"/>
                <a:cs typeface="Tahoma" panose="020B0604030504040204" pitchFamily="34" charset="0"/>
              </a:rPr>
              <a:t>2.</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3" name="Object 41"/>
          <p:cNvGraphicFramePr>
            <a:graphicFrameLocks noChangeAspect="1"/>
          </p:cNvGraphicFramePr>
          <p:nvPr>
            <p:extLst>
              <p:ext uri="{D42A27DB-BD31-4B8C-83A1-F6EECF244321}">
                <p14:modId xmlns:p14="http://schemas.microsoft.com/office/powerpoint/2010/main" val="1956721682"/>
              </p:ext>
            </p:extLst>
          </p:nvPr>
        </p:nvGraphicFramePr>
        <p:xfrm>
          <a:off x="1017751" y="1023488"/>
          <a:ext cx="3556000" cy="962025"/>
        </p:xfrm>
        <a:graphic>
          <a:graphicData uri="http://schemas.openxmlformats.org/presentationml/2006/ole">
            <mc:AlternateContent xmlns:mc="http://schemas.openxmlformats.org/markup-compatibility/2006">
              <mc:Choice xmlns:v="urn:schemas-microsoft-com:vml" Requires="v">
                <p:oleObj spid="_x0000_s84706" name="Equation" r:id="rId4" imgW="1777680" imgH="482400" progId="Equation.3">
                  <p:embed/>
                </p:oleObj>
              </mc:Choice>
              <mc:Fallback>
                <p:oleObj name="Equation" r:id="rId4" imgW="1777680" imgH="482400" progId="Equation.3">
                  <p:embed/>
                  <p:pic>
                    <p:nvPicPr>
                      <p:cNvPr id="13" name="Object 41"/>
                      <p:cNvPicPr>
                        <a:picLocks noChangeAspect="1" noChangeArrowheads="1"/>
                      </p:cNvPicPr>
                      <p:nvPr/>
                    </p:nvPicPr>
                    <p:blipFill>
                      <a:blip r:embed="rId5"/>
                      <a:srcRect/>
                      <a:stretch>
                        <a:fillRect/>
                      </a:stretch>
                    </p:blipFill>
                    <p:spPr bwMode="auto">
                      <a:xfrm>
                        <a:off x="1017751" y="1023488"/>
                        <a:ext cx="355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Oval 14"/>
          <p:cNvSpPr/>
          <p:nvPr/>
        </p:nvSpPr>
        <p:spPr bwMode="auto">
          <a:xfrm rot="5400000">
            <a:off x="3357320" y="628714"/>
            <a:ext cx="962026" cy="1751575"/>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3"/>
          <p:cNvSpPr txBox="1">
            <a:spLocks noChangeArrowheads="1"/>
          </p:cNvSpPr>
          <p:nvPr/>
        </p:nvSpPr>
        <p:spPr bwMode="auto">
          <a:xfrm>
            <a:off x="5032845" y="1005299"/>
            <a:ext cx="39655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0000FF"/>
                </a:solidFill>
                <a:latin typeface="Tahoma" panose="020B0604030504040204" pitchFamily="34" charset="0"/>
              </a:rPr>
              <a:t>Total atmospheric column density of A</a:t>
            </a:r>
          </a:p>
          <a:p>
            <a:pPr>
              <a:spcBef>
                <a:spcPct val="0"/>
              </a:spcBef>
              <a:buNone/>
            </a:pPr>
            <a:r>
              <a:rPr lang="it-IT" altLang="en-US" sz="2200" dirty="0" smtClean="0">
                <a:latin typeface="Tahoma" panose="020B0604030504040204" pitchFamily="34" charset="0"/>
              </a:rPr>
              <a:t>(in 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-2</a:t>
            </a:r>
            <a:r>
              <a:rPr lang="it-IT" altLang="en-US" sz="2200" dirty="0" smtClean="0">
                <a:latin typeface="Tahoma" panose="020B0604030504040204" pitchFamily="34" charset="0"/>
              </a:rPr>
              <a:t>)</a:t>
            </a:r>
            <a:endParaRPr lang="it-IT" altLang="en-US" sz="2200" dirty="0">
              <a:latin typeface="Tahoma" panose="020B0604030504040204" pitchFamily="34" charset="0"/>
            </a:endParaRPr>
          </a:p>
        </p:txBody>
      </p:sp>
      <p:graphicFrame>
        <p:nvGraphicFramePr>
          <p:cNvPr id="18" name="Object 11"/>
          <p:cNvGraphicFramePr>
            <a:graphicFrameLocks noChangeAspect="1"/>
          </p:cNvGraphicFramePr>
          <p:nvPr>
            <p:extLst>
              <p:ext uri="{D42A27DB-BD31-4B8C-83A1-F6EECF244321}">
                <p14:modId xmlns:p14="http://schemas.microsoft.com/office/powerpoint/2010/main" val="3968082330"/>
              </p:ext>
            </p:extLst>
          </p:nvPr>
        </p:nvGraphicFramePr>
        <p:xfrm>
          <a:off x="209550" y="2273300"/>
          <a:ext cx="3833813" cy="993775"/>
        </p:xfrm>
        <a:graphic>
          <a:graphicData uri="http://schemas.openxmlformats.org/presentationml/2006/ole">
            <mc:AlternateContent xmlns:mc="http://schemas.openxmlformats.org/markup-compatibility/2006">
              <mc:Choice xmlns:v="urn:schemas-microsoft-com:vml" Requires="v">
                <p:oleObj spid="_x0000_s84707" name="Equation" r:id="rId6" imgW="1663560" imgH="431640" progId="Equation.3">
                  <p:embed/>
                </p:oleObj>
              </mc:Choice>
              <mc:Fallback>
                <p:oleObj name="Equation" r:id="rId6" imgW="1663560" imgH="431640" progId="Equation.3">
                  <p:embed/>
                  <p:pic>
                    <p:nvPicPr>
                      <p:cNvPr id="29702" name="Object 11"/>
                      <p:cNvPicPr>
                        <a:picLocks noChangeAspect="1" noChangeArrowheads="1"/>
                      </p:cNvPicPr>
                      <p:nvPr/>
                    </p:nvPicPr>
                    <p:blipFill>
                      <a:blip r:embed="rId7"/>
                      <a:srcRect/>
                      <a:stretch>
                        <a:fillRect/>
                      </a:stretch>
                    </p:blipFill>
                    <p:spPr bwMode="auto">
                      <a:xfrm>
                        <a:off x="209550" y="2273300"/>
                        <a:ext cx="3833813" cy="993775"/>
                      </a:xfrm>
                      <a:prstGeom prst="rect">
                        <a:avLst/>
                      </a:prstGeom>
                      <a:noFill/>
                      <a:ln w="38100">
                        <a:noFill/>
                        <a:miter lim="800000"/>
                        <a:headEnd/>
                        <a:tailEnd/>
                      </a:ln>
                      <a:extLst/>
                    </p:spPr>
                  </p:pic>
                </p:oleObj>
              </mc:Fallback>
            </mc:AlternateContent>
          </a:graphicData>
        </a:graphic>
      </p:graphicFrame>
      <p:sp>
        <p:nvSpPr>
          <p:cNvPr id="23" name="Text Box 13"/>
          <p:cNvSpPr txBox="1">
            <a:spLocks noChangeArrowheads="1"/>
          </p:cNvSpPr>
          <p:nvPr/>
        </p:nvSpPr>
        <p:spPr bwMode="auto">
          <a:xfrm>
            <a:off x="4060006" y="2397964"/>
            <a:ext cx="50839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Remember the vertical structure of atmosphere (in term of P or density </a:t>
            </a:r>
            <a:r>
              <a:rPr lang="it-IT" altLang="en-US" sz="2200" i="1"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sym typeface="Symbol" panose="05050102010706020507" pitchFamily="18" charset="2"/>
              </a:rPr>
              <a:t>)</a:t>
            </a:r>
            <a:endParaRPr lang="it-IT" altLang="en-US" sz="2200" dirty="0">
              <a:latin typeface="Tahoma" panose="020B0604030504040204" pitchFamily="34" charset="0"/>
            </a:endParaRPr>
          </a:p>
        </p:txBody>
      </p:sp>
      <p:graphicFrame>
        <p:nvGraphicFramePr>
          <p:cNvPr id="24" name="Object 11"/>
          <p:cNvGraphicFramePr>
            <a:graphicFrameLocks noChangeAspect="1"/>
          </p:cNvGraphicFramePr>
          <p:nvPr>
            <p:extLst>
              <p:ext uri="{D42A27DB-BD31-4B8C-83A1-F6EECF244321}">
                <p14:modId xmlns:p14="http://schemas.microsoft.com/office/powerpoint/2010/main" val="3734631483"/>
              </p:ext>
            </p:extLst>
          </p:nvPr>
        </p:nvGraphicFramePr>
        <p:xfrm>
          <a:off x="841375" y="3477644"/>
          <a:ext cx="2811463" cy="555625"/>
        </p:xfrm>
        <a:graphic>
          <a:graphicData uri="http://schemas.openxmlformats.org/presentationml/2006/ole">
            <mc:AlternateContent xmlns:mc="http://schemas.openxmlformats.org/markup-compatibility/2006">
              <mc:Choice xmlns:v="urn:schemas-microsoft-com:vml" Requires="v">
                <p:oleObj spid="_x0000_s84708" name="Equation" r:id="rId8" imgW="1218960" imgH="241200" progId="Equation.3">
                  <p:embed/>
                </p:oleObj>
              </mc:Choice>
              <mc:Fallback>
                <p:oleObj name="Equation" r:id="rId8" imgW="1218960" imgH="241200" progId="Equation.3">
                  <p:embed/>
                  <p:pic>
                    <p:nvPicPr>
                      <p:cNvPr id="18" name="Object 11"/>
                      <p:cNvPicPr>
                        <a:picLocks noChangeAspect="1" noChangeArrowheads="1"/>
                      </p:cNvPicPr>
                      <p:nvPr/>
                    </p:nvPicPr>
                    <p:blipFill>
                      <a:blip r:embed="rId9"/>
                      <a:srcRect/>
                      <a:stretch>
                        <a:fillRect/>
                      </a:stretch>
                    </p:blipFill>
                    <p:spPr bwMode="auto">
                      <a:xfrm>
                        <a:off x="841375" y="3477644"/>
                        <a:ext cx="2811463" cy="555625"/>
                      </a:xfrm>
                      <a:prstGeom prst="rect">
                        <a:avLst/>
                      </a:prstGeom>
                      <a:noFill/>
                      <a:ln w="38100">
                        <a:noFill/>
                        <a:miter lim="800000"/>
                        <a:headEnd/>
                        <a:tailEnd/>
                      </a:ln>
                      <a:extLst/>
                    </p:spPr>
                  </p:pic>
                </p:oleObj>
              </mc:Fallback>
            </mc:AlternateContent>
          </a:graphicData>
        </a:graphic>
      </p:graphicFrame>
      <p:sp>
        <p:nvSpPr>
          <p:cNvPr id="26" name="Text Box 13"/>
          <p:cNvSpPr txBox="1">
            <a:spLocks noChangeArrowheads="1"/>
          </p:cNvSpPr>
          <p:nvPr/>
        </p:nvSpPr>
        <p:spPr bwMode="auto">
          <a:xfrm>
            <a:off x="3838333" y="3532074"/>
            <a:ext cx="50839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density of dry air at sea level (z=0)</a:t>
            </a:r>
            <a:endParaRPr lang="it-IT" altLang="en-US" sz="2200" dirty="0">
              <a:latin typeface="Tahoma" panose="020B0604030504040204" pitchFamily="34" charset="0"/>
            </a:endParaRPr>
          </a:p>
        </p:txBody>
      </p:sp>
      <p:sp>
        <p:nvSpPr>
          <p:cNvPr id="2" name="Down Arrow 1"/>
          <p:cNvSpPr/>
          <p:nvPr/>
        </p:nvSpPr>
        <p:spPr bwMode="auto">
          <a:xfrm>
            <a:off x="1889363" y="4071251"/>
            <a:ext cx="372586" cy="663124"/>
          </a:xfrm>
          <a:prstGeom prst="down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13"/>
          <p:cNvSpPr txBox="1">
            <a:spLocks noChangeArrowheads="1"/>
          </p:cNvSpPr>
          <p:nvPr/>
        </p:nvSpPr>
        <p:spPr bwMode="auto">
          <a:xfrm>
            <a:off x="2414815" y="4033269"/>
            <a:ext cx="50839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Transform in number density (i.e. total number of air molecules in 1 cm</a:t>
            </a:r>
            <a:r>
              <a:rPr lang="it-IT" altLang="en-US" sz="2200" baseline="30000" dirty="0" smtClean="0">
                <a:latin typeface="Tahoma" panose="020B0604030504040204" pitchFamily="34" charset="0"/>
              </a:rPr>
              <a:t>3</a:t>
            </a:r>
            <a:r>
              <a:rPr lang="it-IT" altLang="en-US" sz="2200" dirty="0" smtClean="0">
                <a:latin typeface="Tahoma" panose="020B0604030504040204" pitchFamily="34" charset="0"/>
              </a:rPr>
              <a:t>)</a:t>
            </a:r>
            <a:endParaRPr lang="it-IT" altLang="en-US" sz="2200" dirty="0">
              <a:latin typeface="Tahoma" panose="020B0604030504040204" pitchFamily="34" charset="0"/>
            </a:endParaRPr>
          </a:p>
        </p:txBody>
      </p:sp>
      <p:graphicFrame>
        <p:nvGraphicFramePr>
          <p:cNvPr id="28" name="Object 11"/>
          <p:cNvGraphicFramePr>
            <a:graphicFrameLocks noChangeAspect="1"/>
          </p:cNvGraphicFramePr>
          <p:nvPr>
            <p:extLst>
              <p:ext uri="{D42A27DB-BD31-4B8C-83A1-F6EECF244321}">
                <p14:modId xmlns:p14="http://schemas.microsoft.com/office/powerpoint/2010/main" val="3410109695"/>
              </p:ext>
            </p:extLst>
          </p:nvPr>
        </p:nvGraphicFramePr>
        <p:xfrm>
          <a:off x="307181" y="4772357"/>
          <a:ext cx="8415338" cy="917575"/>
        </p:xfrm>
        <a:graphic>
          <a:graphicData uri="http://schemas.openxmlformats.org/presentationml/2006/ole">
            <mc:AlternateContent xmlns:mc="http://schemas.openxmlformats.org/markup-compatibility/2006">
              <mc:Choice xmlns:v="urn:schemas-microsoft-com:vml" Requires="v">
                <p:oleObj spid="_x0000_s84709" name="Equation" r:id="rId10" imgW="3949560" imgH="431640" progId="Equation.3">
                  <p:embed/>
                </p:oleObj>
              </mc:Choice>
              <mc:Fallback>
                <p:oleObj name="Equation" r:id="rId10" imgW="3949560" imgH="431640" progId="Equation.3">
                  <p:embed/>
                  <p:pic>
                    <p:nvPicPr>
                      <p:cNvPr id="24" name="Object 11"/>
                      <p:cNvPicPr>
                        <a:picLocks noChangeAspect="1" noChangeArrowheads="1"/>
                      </p:cNvPicPr>
                      <p:nvPr/>
                    </p:nvPicPr>
                    <p:blipFill>
                      <a:blip r:embed="rId11"/>
                      <a:srcRect/>
                      <a:stretch>
                        <a:fillRect/>
                      </a:stretch>
                    </p:blipFill>
                    <p:spPr bwMode="auto">
                      <a:xfrm>
                        <a:off x="307181" y="4772357"/>
                        <a:ext cx="8415338" cy="917575"/>
                      </a:xfrm>
                      <a:prstGeom prst="rect">
                        <a:avLst/>
                      </a:prstGeom>
                      <a:noFill/>
                      <a:ln w="38100">
                        <a:noFill/>
                        <a:miter lim="800000"/>
                        <a:headEnd/>
                        <a:tailEnd/>
                      </a:ln>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1777976817"/>
              </p:ext>
            </p:extLst>
          </p:nvPr>
        </p:nvGraphicFramePr>
        <p:xfrm>
          <a:off x="307181" y="5666600"/>
          <a:ext cx="6604000" cy="836613"/>
        </p:xfrm>
        <a:graphic>
          <a:graphicData uri="http://schemas.openxmlformats.org/presentationml/2006/ole">
            <mc:AlternateContent xmlns:mc="http://schemas.openxmlformats.org/markup-compatibility/2006">
              <mc:Choice xmlns:v="urn:schemas-microsoft-com:vml" Requires="v">
                <p:oleObj spid="_x0000_s84710" name="Equation" r:id="rId12" imgW="3098520" imgH="393480" progId="Equation.3">
                  <p:embed/>
                </p:oleObj>
              </mc:Choice>
              <mc:Fallback>
                <p:oleObj name="Equation" r:id="rId12" imgW="3098520" imgH="393480" progId="Equation.3">
                  <p:embed/>
                  <p:pic>
                    <p:nvPicPr>
                      <p:cNvPr id="28" name="Object 11"/>
                      <p:cNvPicPr>
                        <a:picLocks noChangeAspect="1" noChangeArrowheads="1"/>
                      </p:cNvPicPr>
                      <p:nvPr/>
                    </p:nvPicPr>
                    <p:blipFill>
                      <a:blip r:embed="rId13"/>
                      <a:srcRect/>
                      <a:stretch>
                        <a:fillRect/>
                      </a:stretch>
                    </p:blipFill>
                    <p:spPr bwMode="auto">
                      <a:xfrm>
                        <a:off x="307181" y="5666600"/>
                        <a:ext cx="6604000" cy="836613"/>
                      </a:xfrm>
                      <a:prstGeom prst="rect">
                        <a:avLst/>
                      </a:prstGeom>
                      <a:noFill/>
                      <a:ln w="38100">
                        <a:noFill/>
                        <a:miter lim="800000"/>
                        <a:headEnd/>
                        <a:tailEnd/>
                      </a:ln>
                      <a:extLst/>
                    </p:spPr>
                  </p:pic>
                </p:oleObj>
              </mc:Fallback>
            </mc:AlternateContent>
          </a:graphicData>
        </a:graphic>
      </p:graphicFrame>
      <p:sp>
        <p:nvSpPr>
          <p:cNvPr id="30" name="Text Box 13"/>
          <p:cNvSpPr txBox="1">
            <a:spLocks noChangeArrowheads="1"/>
          </p:cNvSpPr>
          <p:nvPr/>
        </p:nvSpPr>
        <p:spPr bwMode="auto">
          <a:xfrm>
            <a:off x="6911181" y="5796739"/>
            <a:ext cx="22105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air 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-3</a:t>
            </a:r>
            <a:endParaRPr lang="it-IT" altLang="en-US" sz="2200" dirty="0">
              <a:latin typeface="Tahoma" panose="020B0604030504040204" pitchFamily="34" charset="0"/>
            </a:endParaRPr>
          </a:p>
        </p:txBody>
      </p:sp>
      <p:sp>
        <p:nvSpPr>
          <p:cNvPr id="3" name="Down Arrow 2"/>
          <p:cNvSpPr/>
          <p:nvPr/>
        </p:nvSpPr>
        <p:spPr bwMode="auto">
          <a:xfrm>
            <a:off x="4373701" y="1984267"/>
            <a:ext cx="680839" cy="385426"/>
          </a:xfrm>
          <a:prstGeom prst="down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0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 grpId="0" animBg="1"/>
      <p:bldP spid="27" grpId="0"/>
      <p:bldP spid="30"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a:solidFill>
                  <a:srgbClr val="3333FF"/>
                </a:solidFill>
                <a:latin typeface="Tahoma" panose="020B0604030504040204" pitchFamily="34" charset="0"/>
                <a:cs typeface="Tahoma" panose="020B0604030504040204" pitchFamily="34" charset="0"/>
              </a:rPr>
              <a:t>Atmospheric transmittance at surface </a:t>
            </a:r>
            <a:r>
              <a:rPr lang="it-IT" altLang="en-US" sz="3400" dirty="0" smtClean="0">
                <a:solidFill>
                  <a:srgbClr val="3333FF"/>
                </a:solidFill>
                <a:latin typeface="Tahoma" panose="020B0604030504040204" pitchFamily="34" charset="0"/>
                <a:cs typeface="Tahoma" panose="020B0604030504040204" pitchFamily="34" charset="0"/>
              </a:rPr>
              <a:t>3.</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3" name="Object 41"/>
          <p:cNvGraphicFramePr>
            <a:graphicFrameLocks noChangeAspect="1"/>
          </p:cNvGraphicFramePr>
          <p:nvPr>
            <p:extLst>
              <p:ext uri="{D42A27DB-BD31-4B8C-83A1-F6EECF244321}">
                <p14:modId xmlns:p14="http://schemas.microsoft.com/office/powerpoint/2010/main" val="1531777716"/>
              </p:ext>
            </p:extLst>
          </p:nvPr>
        </p:nvGraphicFramePr>
        <p:xfrm>
          <a:off x="3243263" y="2044700"/>
          <a:ext cx="1755775" cy="1090613"/>
        </p:xfrm>
        <a:graphic>
          <a:graphicData uri="http://schemas.openxmlformats.org/presentationml/2006/ole">
            <mc:AlternateContent xmlns:mc="http://schemas.openxmlformats.org/markup-compatibility/2006">
              <mc:Choice xmlns:v="urn:schemas-microsoft-com:vml" Requires="v">
                <p:oleObj spid="_x0000_s112646" name="Equation" r:id="rId4" imgW="774360" imgH="482400" progId="Equation.3">
                  <p:embed/>
                </p:oleObj>
              </mc:Choice>
              <mc:Fallback>
                <p:oleObj name="Equation" r:id="rId4" imgW="774360" imgH="482400" progId="Equation.3">
                  <p:embed/>
                  <p:pic>
                    <p:nvPicPr>
                      <p:cNvPr id="13" name="Object 41"/>
                      <p:cNvPicPr>
                        <a:picLocks noChangeAspect="1" noChangeArrowheads="1"/>
                      </p:cNvPicPr>
                      <p:nvPr/>
                    </p:nvPicPr>
                    <p:blipFill>
                      <a:blip r:embed="rId5"/>
                      <a:srcRect/>
                      <a:stretch>
                        <a:fillRect/>
                      </a:stretch>
                    </p:blipFill>
                    <p:spPr bwMode="auto">
                      <a:xfrm>
                        <a:off x="3243263" y="2044700"/>
                        <a:ext cx="1755775" cy="1090613"/>
                      </a:xfrm>
                      <a:prstGeom prst="rect">
                        <a:avLst/>
                      </a:prstGeom>
                      <a:noFill/>
                      <a:ln>
                        <a:noFill/>
                      </a:ln>
                      <a:extLst/>
                    </p:spPr>
                  </p:pic>
                </p:oleObj>
              </mc:Fallback>
            </mc:AlternateContent>
          </a:graphicData>
        </a:graphic>
      </p:graphicFrame>
      <p:sp>
        <p:nvSpPr>
          <p:cNvPr id="15" name="Oval 14"/>
          <p:cNvSpPr/>
          <p:nvPr/>
        </p:nvSpPr>
        <p:spPr bwMode="auto">
          <a:xfrm rot="5400000">
            <a:off x="3639640" y="1716173"/>
            <a:ext cx="962026" cy="1751575"/>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3"/>
          <p:cNvSpPr txBox="1">
            <a:spLocks noChangeArrowheads="1"/>
          </p:cNvSpPr>
          <p:nvPr/>
        </p:nvSpPr>
        <p:spPr bwMode="auto">
          <a:xfrm>
            <a:off x="4758064" y="963293"/>
            <a:ext cx="39655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0000FF"/>
                </a:solidFill>
                <a:latin typeface="Tahoma" panose="020B0604030504040204" pitchFamily="34" charset="0"/>
              </a:rPr>
              <a:t>Total column density of air</a:t>
            </a:r>
          </a:p>
          <a:p>
            <a:pPr>
              <a:spcBef>
                <a:spcPct val="0"/>
              </a:spcBef>
              <a:buNone/>
            </a:pPr>
            <a:r>
              <a:rPr lang="it-IT" altLang="en-US" sz="2200" dirty="0" smtClean="0">
                <a:latin typeface="Tahoma" panose="020B0604030504040204" pitchFamily="34" charset="0"/>
              </a:rPr>
              <a:t>(in 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-2</a:t>
            </a:r>
            <a:r>
              <a:rPr lang="it-IT" altLang="en-US" sz="2200" dirty="0" smtClean="0">
                <a:latin typeface="Tahoma" panose="020B0604030504040204" pitchFamily="34" charset="0"/>
              </a:rPr>
              <a:t>)</a:t>
            </a:r>
            <a:endParaRPr lang="it-IT" altLang="en-US" sz="2200" dirty="0">
              <a:latin typeface="Tahoma" panose="020B0604030504040204" pitchFamily="34" charset="0"/>
            </a:endParaRPr>
          </a:p>
        </p:txBody>
      </p:sp>
      <p:graphicFrame>
        <p:nvGraphicFramePr>
          <p:cNvPr id="18" name="Object 11"/>
          <p:cNvGraphicFramePr>
            <a:graphicFrameLocks noChangeAspect="1"/>
          </p:cNvGraphicFramePr>
          <p:nvPr>
            <p:extLst>
              <p:ext uri="{D42A27DB-BD31-4B8C-83A1-F6EECF244321}">
                <p14:modId xmlns:p14="http://schemas.microsoft.com/office/powerpoint/2010/main" val="446507297"/>
              </p:ext>
            </p:extLst>
          </p:nvPr>
        </p:nvGraphicFramePr>
        <p:xfrm>
          <a:off x="684351" y="864393"/>
          <a:ext cx="3689350" cy="993775"/>
        </p:xfrm>
        <a:graphic>
          <a:graphicData uri="http://schemas.openxmlformats.org/presentationml/2006/ole">
            <mc:AlternateContent xmlns:mc="http://schemas.openxmlformats.org/markup-compatibility/2006">
              <mc:Choice xmlns:v="urn:schemas-microsoft-com:vml" Requires="v">
                <p:oleObj spid="_x0000_s112647" name="Equation" r:id="rId6" imgW="1600200" imgH="431640" progId="Equation.3">
                  <p:embed/>
                </p:oleObj>
              </mc:Choice>
              <mc:Fallback>
                <p:oleObj name="Equation" r:id="rId6" imgW="1600200" imgH="431640" progId="Equation.3">
                  <p:embed/>
                  <p:pic>
                    <p:nvPicPr>
                      <p:cNvPr id="18" name="Object 11"/>
                      <p:cNvPicPr>
                        <a:picLocks noChangeAspect="1" noChangeArrowheads="1"/>
                      </p:cNvPicPr>
                      <p:nvPr/>
                    </p:nvPicPr>
                    <p:blipFill>
                      <a:blip r:embed="rId7"/>
                      <a:srcRect/>
                      <a:stretch>
                        <a:fillRect/>
                      </a:stretch>
                    </p:blipFill>
                    <p:spPr bwMode="auto">
                      <a:xfrm>
                        <a:off x="684351" y="864393"/>
                        <a:ext cx="3689350" cy="993775"/>
                      </a:xfrm>
                      <a:prstGeom prst="rect">
                        <a:avLst/>
                      </a:prstGeom>
                      <a:noFill/>
                      <a:ln w="38100">
                        <a:noFill/>
                        <a:miter lim="800000"/>
                        <a:headEnd/>
                        <a:tailEnd/>
                      </a:ln>
                      <a:extLst/>
                    </p:spPr>
                  </p:pic>
                </p:oleObj>
              </mc:Fallback>
            </mc:AlternateContent>
          </a:graphicData>
        </a:graphic>
      </p:graphicFrame>
      <p:sp>
        <p:nvSpPr>
          <p:cNvPr id="3" name="Down Arrow 2"/>
          <p:cNvSpPr/>
          <p:nvPr/>
        </p:nvSpPr>
        <p:spPr bwMode="auto">
          <a:xfrm>
            <a:off x="4373701" y="1755667"/>
            <a:ext cx="680839" cy="385426"/>
          </a:xfrm>
          <a:prstGeom prst="down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7" name="Object 11"/>
          <p:cNvGraphicFramePr>
            <a:graphicFrameLocks noChangeAspect="1"/>
          </p:cNvGraphicFramePr>
          <p:nvPr>
            <p:extLst>
              <p:ext uri="{D42A27DB-BD31-4B8C-83A1-F6EECF244321}">
                <p14:modId xmlns:p14="http://schemas.microsoft.com/office/powerpoint/2010/main" val="3210337118"/>
              </p:ext>
            </p:extLst>
          </p:nvPr>
        </p:nvGraphicFramePr>
        <p:xfrm>
          <a:off x="109537" y="6046258"/>
          <a:ext cx="7410451" cy="555625"/>
        </p:xfrm>
        <a:graphic>
          <a:graphicData uri="http://schemas.openxmlformats.org/presentationml/2006/ole">
            <mc:AlternateContent xmlns:mc="http://schemas.openxmlformats.org/markup-compatibility/2006">
              <mc:Choice xmlns:v="urn:schemas-microsoft-com:vml" Requires="v">
                <p:oleObj spid="_x0000_s112648" name="Equation" r:id="rId8" imgW="3213000" imgH="241200" progId="Equation.3">
                  <p:embed/>
                </p:oleObj>
              </mc:Choice>
              <mc:Fallback>
                <p:oleObj name="Equation" r:id="rId8" imgW="3213000" imgH="241200" progId="Equation.3">
                  <p:embed/>
                  <p:pic>
                    <p:nvPicPr>
                      <p:cNvPr id="18" name="Object 11"/>
                      <p:cNvPicPr>
                        <a:picLocks noChangeAspect="1" noChangeArrowheads="1"/>
                      </p:cNvPicPr>
                      <p:nvPr/>
                    </p:nvPicPr>
                    <p:blipFill>
                      <a:blip r:embed="rId9"/>
                      <a:srcRect/>
                      <a:stretch>
                        <a:fillRect/>
                      </a:stretch>
                    </p:blipFill>
                    <p:spPr bwMode="auto">
                      <a:xfrm>
                        <a:off x="109537" y="6046258"/>
                        <a:ext cx="7410451" cy="555625"/>
                      </a:xfrm>
                      <a:prstGeom prst="rect">
                        <a:avLst/>
                      </a:prstGeom>
                      <a:noFill/>
                      <a:ln w="38100">
                        <a:noFill/>
                        <a:miter lim="800000"/>
                        <a:headEnd/>
                        <a:tailEnd/>
                      </a:ln>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4228216695"/>
              </p:ext>
            </p:extLst>
          </p:nvPr>
        </p:nvGraphicFramePr>
        <p:xfrm>
          <a:off x="196056" y="2970104"/>
          <a:ext cx="8637588" cy="1111250"/>
        </p:xfrm>
        <a:graphic>
          <a:graphicData uri="http://schemas.openxmlformats.org/presentationml/2006/ole">
            <mc:AlternateContent xmlns:mc="http://schemas.openxmlformats.org/markup-compatibility/2006">
              <mc:Choice xmlns:v="urn:schemas-microsoft-com:vml" Requires="v">
                <p:oleObj spid="_x0000_s112649" name="Equation" r:id="rId10" imgW="3746160" imgH="482400" progId="Equation.3">
                  <p:embed/>
                </p:oleObj>
              </mc:Choice>
              <mc:Fallback>
                <p:oleObj name="Equation" r:id="rId10" imgW="3746160" imgH="482400" progId="Equation.3">
                  <p:embed/>
                  <p:pic>
                    <p:nvPicPr>
                      <p:cNvPr id="18" name="Object 11"/>
                      <p:cNvPicPr>
                        <a:picLocks noChangeAspect="1" noChangeArrowheads="1"/>
                      </p:cNvPicPr>
                      <p:nvPr/>
                    </p:nvPicPr>
                    <p:blipFill>
                      <a:blip r:embed="rId11"/>
                      <a:srcRect/>
                      <a:stretch>
                        <a:fillRect/>
                      </a:stretch>
                    </p:blipFill>
                    <p:spPr bwMode="auto">
                      <a:xfrm>
                        <a:off x="196056" y="2970104"/>
                        <a:ext cx="8637588" cy="1111250"/>
                      </a:xfrm>
                      <a:prstGeom prst="rect">
                        <a:avLst/>
                      </a:prstGeom>
                      <a:noFill/>
                      <a:ln w="38100">
                        <a:noFill/>
                        <a:miter lim="800000"/>
                        <a:headEnd/>
                        <a:tailEnd/>
                      </a:ln>
                      <a:extLst/>
                    </p:spPr>
                  </p:pic>
                </p:oleObj>
              </mc:Fallback>
            </mc:AlternateContent>
          </a:graphicData>
        </a:graphic>
      </p:graphicFrame>
      <p:graphicFrame>
        <p:nvGraphicFramePr>
          <p:cNvPr id="21" name="Object 11"/>
          <p:cNvGraphicFramePr>
            <a:graphicFrameLocks noChangeAspect="1"/>
          </p:cNvGraphicFramePr>
          <p:nvPr>
            <p:extLst>
              <p:ext uri="{D42A27DB-BD31-4B8C-83A1-F6EECF244321}">
                <p14:modId xmlns:p14="http://schemas.microsoft.com/office/powerpoint/2010/main" val="600654243"/>
              </p:ext>
            </p:extLst>
          </p:nvPr>
        </p:nvGraphicFramePr>
        <p:xfrm>
          <a:off x="5787072" y="4095915"/>
          <a:ext cx="3221038" cy="1228725"/>
        </p:xfrm>
        <a:graphic>
          <a:graphicData uri="http://schemas.openxmlformats.org/presentationml/2006/ole">
            <mc:AlternateContent xmlns:mc="http://schemas.openxmlformats.org/markup-compatibility/2006">
              <mc:Choice xmlns:v="urn:schemas-microsoft-com:vml" Requires="v">
                <p:oleObj spid="_x0000_s112650" name="Equation" r:id="rId12" imgW="1396800" imgH="533160" progId="Equation.3">
                  <p:embed/>
                </p:oleObj>
              </mc:Choice>
              <mc:Fallback>
                <p:oleObj name="Equation" r:id="rId12" imgW="1396800" imgH="533160" progId="Equation.3">
                  <p:embed/>
                  <p:pic>
                    <p:nvPicPr>
                      <p:cNvPr id="19" name="Object 11"/>
                      <p:cNvPicPr>
                        <a:picLocks noChangeAspect="1" noChangeArrowheads="1"/>
                      </p:cNvPicPr>
                      <p:nvPr/>
                    </p:nvPicPr>
                    <p:blipFill>
                      <a:blip r:embed="rId13"/>
                      <a:srcRect/>
                      <a:stretch>
                        <a:fillRect/>
                      </a:stretch>
                    </p:blipFill>
                    <p:spPr bwMode="auto">
                      <a:xfrm>
                        <a:off x="5787072" y="4095915"/>
                        <a:ext cx="3221038" cy="1228725"/>
                      </a:xfrm>
                      <a:prstGeom prst="rect">
                        <a:avLst/>
                      </a:prstGeom>
                      <a:noFill/>
                      <a:ln w="38100">
                        <a:noFill/>
                        <a:miter lim="800000"/>
                        <a:headEnd/>
                        <a:tailEnd/>
                      </a:ln>
                      <a:extLst/>
                    </p:spPr>
                  </p:pic>
                </p:oleObj>
              </mc:Fallback>
            </mc:AlternateContent>
          </a:graphicData>
        </a:graphic>
      </p:graphicFrame>
      <p:sp>
        <p:nvSpPr>
          <p:cNvPr id="7" name="Left Brace 6"/>
          <p:cNvSpPr/>
          <p:nvPr/>
        </p:nvSpPr>
        <p:spPr bwMode="auto">
          <a:xfrm rot="16200000">
            <a:off x="7483496" y="2973305"/>
            <a:ext cx="277315" cy="2202854"/>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5" name="Object 11"/>
          <p:cNvGraphicFramePr>
            <a:graphicFrameLocks noChangeAspect="1"/>
          </p:cNvGraphicFramePr>
          <p:nvPr>
            <p:extLst>
              <p:ext uri="{D42A27DB-BD31-4B8C-83A1-F6EECF244321}">
                <p14:modId xmlns:p14="http://schemas.microsoft.com/office/powerpoint/2010/main" val="3667486367"/>
              </p:ext>
            </p:extLst>
          </p:nvPr>
        </p:nvGraphicFramePr>
        <p:xfrm>
          <a:off x="477838" y="4744331"/>
          <a:ext cx="3336925" cy="1111250"/>
        </p:xfrm>
        <a:graphic>
          <a:graphicData uri="http://schemas.openxmlformats.org/presentationml/2006/ole">
            <mc:AlternateContent xmlns:mc="http://schemas.openxmlformats.org/markup-compatibility/2006">
              <mc:Choice xmlns:v="urn:schemas-microsoft-com:vml" Requires="v">
                <p:oleObj spid="_x0000_s112651" name="Equation" r:id="rId14" imgW="1447560" imgH="482400" progId="Equation.3">
                  <p:embed/>
                </p:oleObj>
              </mc:Choice>
              <mc:Fallback>
                <p:oleObj name="Equation" r:id="rId14" imgW="1447560" imgH="482400" progId="Equation.3">
                  <p:embed/>
                  <p:pic>
                    <p:nvPicPr>
                      <p:cNvPr id="19" name="Object 11"/>
                      <p:cNvPicPr>
                        <a:picLocks noChangeAspect="1" noChangeArrowheads="1"/>
                      </p:cNvPicPr>
                      <p:nvPr/>
                    </p:nvPicPr>
                    <p:blipFill>
                      <a:blip r:embed="rId15"/>
                      <a:srcRect/>
                      <a:stretch>
                        <a:fillRect/>
                      </a:stretch>
                    </p:blipFill>
                    <p:spPr bwMode="auto">
                      <a:xfrm>
                        <a:off x="477838" y="4744331"/>
                        <a:ext cx="3336925" cy="1111250"/>
                      </a:xfrm>
                      <a:prstGeom prst="rect">
                        <a:avLst/>
                      </a:prstGeom>
                      <a:noFill/>
                      <a:ln w="38100">
                        <a:noFill/>
                        <a:miter lim="800000"/>
                        <a:headEnd/>
                        <a:tailEnd/>
                      </a:ln>
                      <a:extLst/>
                    </p:spPr>
                  </p:pic>
                </p:oleObj>
              </mc:Fallback>
            </mc:AlternateContent>
          </a:graphicData>
        </a:graphic>
      </p:graphicFrame>
      <p:sp>
        <p:nvSpPr>
          <p:cNvPr id="31" name="Text Box 13"/>
          <p:cNvSpPr txBox="1">
            <a:spLocks noChangeArrowheads="1"/>
          </p:cNvSpPr>
          <p:nvPr/>
        </p:nvSpPr>
        <p:spPr bwMode="auto">
          <a:xfrm>
            <a:off x="3930594" y="5053306"/>
            <a:ext cx="396551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with H</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7.4 km scale height</a:t>
            </a:r>
            <a:endParaRPr lang="it-IT" altLang="en-US" sz="2200" dirty="0">
              <a:latin typeface="Tahoma" panose="020B0604030504040204" pitchFamily="34" charset="0"/>
            </a:endParaRPr>
          </a:p>
        </p:txBody>
      </p:sp>
      <p:sp>
        <p:nvSpPr>
          <p:cNvPr id="32" name="Text Box 13"/>
          <p:cNvSpPr txBox="1">
            <a:spLocks noChangeArrowheads="1"/>
          </p:cNvSpPr>
          <p:nvPr/>
        </p:nvSpPr>
        <p:spPr bwMode="auto">
          <a:xfrm>
            <a:off x="2422515" y="5608109"/>
            <a:ext cx="519963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smtClean="0">
                <a:solidFill>
                  <a:srgbClr val="FF0000"/>
                </a:solidFill>
                <a:latin typeface="Tahoma" panose="020B0604030504040204" pitchFamily="34" charset="0"/>
              </a:rPr>
              <a:t>Total column density of O</a:t>
            </a:r>
            <a:r>
              <a:rPr lang="it-IT" altLang="en-US" sz="2300" baseline="-25000" dirty="0" smtClean="0">
                <a:solidFill>
                  <a:srgbClr val="FF0000"/>
                </a:solidFill>
                <a:latin typeface="Tahoma" panose="020B0604030504040204" pitchFamily="34" charset="0"/>
              </a:rPr>
              <a:t>2</a:t>
            </a:r>
            <a:r>
              <a:rPr lang="it-IT" altLang="en-US" sz="2300" dirty="0" smtClean="0">
                <a:solidFill>
                  <a:srgbClr val="FF0000"/>
                </a:solidFill>
                <a:latin typeface="Tahoma" panose="020B0604030504040204" pitchFamily="34" charset="0"/>
              </a:rPr>
              <a:t>:</a:t>
            </a:r>
            <a:endParaRPr lang="it-IT" altLang="en-US" sz="2300" dirty="0">
              <a:solidFill>
                <a:srgbClr val="FF0000"/>
              </a:solidFill>
              <a:latin typeface="Tahoma" panose="020B0604030504040204" pitchFamily="34" charset="0"/>
            </a:endParaRPr>
          </a:p>
        </p:txBody>
      </p:sp>
      <p:sp>
        <p:nvSpPr>
          <p:cNvPr id="33" name="Text Box 13"/>
          <p:cNvSpPr txBox="1">
            <a:spLocks noChangeArrowheads="1"/>
          </p:cNvSpPr>
          <p:nvPr/>
        </p:nvSpPr>
        <p:spPr bwMode="auto">
          <a:xfrm>
            <a:off x="6414725" y="6386439"/>
            <a:ext cx="22105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-2</a:t>
            </a:r>
            <a:endParaRPr lang="it-IT" altLang="en-US" sz="2200" dirty="0">
              <a:latin typeface="Tahoma" panose="020B0604030504040204" pitchFamily="34" charset="0"/>
            </a:endParaRPr>
          </a:p>
        </p:txBody>
      </p:sp>
      <p:graphicFrame>
        <p:nvGraphicFramePr>
          <p:cNvPr id="22" name="Object 11"/>
          <p:cNvGraphicFramePr>
            <a:graphicFrameLocks noChangeAspect="1"/>
          </p:cNvGraphicFramePr>
          <p:nvPr>
            <p:extLst>
              <p:ext uri="{D42A27DB-BD31-4B8C-83A1-F6EECF244321}">
                <p14:modId xmlns:p14="http://schemas.microsoft.com/office/powerpoint/2010/main" val="530670066"/>
              </p:ext>
            </p:extLst>
          </p:nvPr>
        </p:nvGraphicFramePr>
        <p:xfrm>
          <a:off x="6586538" y="5594350"/>
          <a:ext cx="1465262" cy="557213"/>
        </p:xfrm>
        <a:graphic>
          <a:graphicData uri="http://schemas.openxmlformats.org/presentationml/2006/ole">
            <mc:AlternateContent xmlns:mc="http://schemas.openxmlformats.org/markup-compatibility/2006">
              <mc:Choice xmlns:v="urn:schemas-microsoft-com:vml" Requires="v">
                <p:oleObj spid="_x0000_s112652" name="Equation" r:id="rId16" imgW="634680" imgH="241200" progId="Equation.3">
                  <p:embed/>
                </p:oleObj>
              </mc:Choice>
              <mc:Fallback>
                <p:oleObj name="Equation" r:id="rId16" imgW="634680" imgH="241200" progId="Equation.3">
                  <p:embed/>
                  <p:pic>
                    <p:nvPicPr>
                      <p:cNvPr id="17" name="Object 11"/>
                      <p:cNvPicPr>
                        <a:picLocks noChangeAspect="1" noChangeArrowheads="1"/>
                      </p:cNvPicPr>
                      <p:nvPr/>
                    </p:nvPicPr>
                    <p:blipFill>
                      <a:blip r:embed="rId17"/>
                      <a:srcRect/>
                      <a:stretch>
                        <a:fillRect/>
                      </a:stretch>
                    </p:blipFill>
                    <p:spPr bwMode="auto">
                      <a:xfrm>
                        <a:off x="6586538" y="5594350"/>
                        <a:ext cx="1465262" cy="557213"/>
                      </a:xfrm>
                      <a:prstGeom prst="rect">
                        <a:avLst/>
                      </a:prstGeom>
                      <a:noFill/>
                      <a:ln w="38100">
                        <a:noFill/>
                        <a:miter lim="800000"/>
                        <a:headEnd/>
                        <a:tailEnd/>
                      </a:ln>
                      <a:extLst/>
                    </p:spPr>
                  </p:pic>
                </p:oleObj>
              </mc:Fallback>
            </mc:AlternateContent>
          </a:graphicData>
        </a:graphic>
      </p:graphicFrame>
      <p:sp>
        <p:nvSpPr>
          <p:cNvPr id="20" name="Text Box 13"/>
          <p:cNvSpPr txBox="1">
            <a:spLocks noChangeArrowheads="1"/>
          </p:cNvSpPr>
          <p:nvPr/>
        </p:nvSpPr>
        <p:spPr bwMode="auto">
          <a:xfrm>
            <a:off x="7918774" y="5594350"/>
            <a:ext cx="12784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mix.ratio</a:t>
            </a:r>
            <a:endParaRPr lang="it-IT" altLang="en-US" sz="2200" dirty="0">
              <a:latin typeface="Tahoma" panose="020B0604030504040204" pitchFamily="34" charset="0"/>
            </a:endParaRPr>
          </a:p>
        </p:txBody>
      </p:sp>
    </p:spTree>
    <p:extLst>
      <p:ext uri="{BB962C8B-B14F-4D97-AF65-F5344CB8AC3E}">
        <p14:creationId xmlns:p14="http://schemas.microsoft.com/office/powerpoint/2010/main" val="34334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7" grpId="0" animBg="1"/>
      <p:bldP spid="31" grpId="0"/>
      <p:bldP spid="32" grpId="0"/>
      <p:bldP spid="33"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txBox="1">
            <a:spLocks/>
          </p:cNvSpPr>
          <p:nvPr/>
        </p:nvSpPr>
        <p:spPr bwMode="auto">
          <a:xfrm>
            <a:off x="203200"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Atmospheric transmittance due to O</a:t>
            </a:r>
            <a:r>
              <a:rPr lang="it-IT" altLang="en-US" sz="3400" baseline="-25000" dirty="0" smtClean="0">
                <a:solidFill>
                  <a:srgbClr val="3333FF"/>
                </a:solidFill>
                <a:latin typeface="Tahoma" panose="020B0604030504040204" pitchFamily="34" charset="0"/>
                <a:cs typeface="Tahoma" panose="020B0604030504040204" pitchFamily="34" charset="0"/>
              </a:rPr>
              <a:t>2</a:t>
            </a:r>
            <a:endParaRPr lang="en-GB" altLang="en-US" sz="3400" baseline="-250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0" name="Object 41"/>
          <p:cNvGraphicFramePr>
            <a:graphicFrameLocks noChangeAspect="1"/>
          </p:cNvGraphicFramePr>
          <p:nvPr>
            <p:extLst>
              <p:ext uri="{D42A27DB-BD31-4B8C-83A1-F6EECF244321}">
                <p14:modId xmlns:p14="http://schemas.microsoft.com/office/powerpoint/2010/main" val="3479992978"/>
              </p:ext>
            </p:extLst>
          </p:nvPr>
        </p:nvGraphicFramePr>
        <p:xfrm>
          <a:off x="201075" y="1610839"/>
          <a:ext cx="3556000" cy="962025"/>
        </p:xfrm>
        <a:graphic>
          <a:graphicData uri="http://schemas.openxmlformats.org/presentationml/2006/ole">
            <mc:AlternateContent xmlns:mc="http://schemas.openxmlformats.org/markup-compatibility/2006">
              <mc:Choice xmlns:v="urn:schemas-microsoft-com:vml" Requires="v">
                <p:oleObj spid="_x0000_s86437" name="Equation" r:id="rId4" imgW="1777680" imgH="482400" progId="Equation.3">
                  <p:embed/>
                </p:oleObj>
              </mc:Choice>
              <mc:Fallback>
                <p:oleObj name="Equation" r:id="rId4" imgW="1777680" imgH="482400" progId="Equation.3">
                  <p:embed/>
                  <p:pic>
                    <p:nvPicPr>
                      <p:cNvPr id="13" name="Object 41"/>
                      <p:cNvPicPr>
                        <a:picLocks noChangeAspect="1" noChangeArrowheads="1"/>
                      </p:cNvPicPr>
                      <p:nvPr/>
                    </p:nvPicPr>
                    <p:blipFill>
                      <a:blip r:embed="rId5"/>
                      <a:srcRect/>
                      <a:stretch>
                        <a:fillRect/>
                      </a:stretch>
                    </p:blipFill>
                    <p:spPr bwMode="auto">
                      <a:xfrm>
                        <a:off x="201075" y="1610839"/>
                        <a:ext cx="355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1"/>
          <p:cNvGraphicFramePr>
            <a:graphicFrameLocks noChangeAspect="1"/>
          </p:cNvGraphicFramePr>
          <p:nvPr>
            <p:extLst>
              <p:ext uri="{D42A27DB-BD31-4B8C-83A1-F6EECF244321}">
                <p14:modId xmlns:p14="http://schemas.microsoft.com/office/powerpoint/2010/main" val="4198643133"/>
              </p:ext>
            </p:extLst>
          </p:nvPr>
        </p:nvGraphicFramePr>
        <p:xfrm>
          <a:off x="5641665" y="1633141"/>
          <a:ext cx="3378200" cy="784225"/>
        </p:xfrm>
        <a:graphic>
          <a:graphicData uri="http://schemas.openxmlformats.org/presentationml/2006/ole">
            <mc:AlternateContent xmlns:mc="http://schemas.openxmlformats.org/markup-compatibility/2006">
              <mc:Choice xmlns:v="urn:schemas-microsoft-com:vml" Requires="v">
                <p:oleObj spid="_x0000_s86438" name="Equation" r:id="rId6" imgW="1688760" imgH="393480" progId="Equation.3">
                  <p:embed/>
                </p:oleObj>
              </mc:Choice>
              <mc:Fallback>
                <p:oleObj name="Equation" r:id="rId6" imgW="1688760" imgH="393480" progId="Equation.3">
                  <p:embed/>
                  <p:pic>
                    <p:nvPicPr>
                      <p:cNvPr id="20" name="Object 41"/>
                      <p:cNvPicPr>
                        <a:picLocks noChangeAspect="1" noChangeArrowheads="1"/>
                      </p:cNvPicPr>
                      <p:nvPr/>
                    </p:nvPicPr>
                    <p:blipFill>
                      <a:blip r:embed="rId7"/>
                      <a:srcRect/>
                      <a:stretch>
                        <a:fillRect/>
                      </a:stretch>
                    </p:blipFill>
                    <p:spPr bwMode="auto">
                      <a:xfrm>
                        <a:off x="5641665" y="1633141"/>
                        <a:ext cx="337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ight Arrow 1"/>
          <p:cNvSpPr/>
          <p:nvPr/>
        </p:nvSpPr>
        <p:spPr bwMode="auto">
          <a:xfrm>
            <a:off x="4060391" y="1725569"/>
            <a:ext cx="1191491" cy="481013"/>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13"/>
          <p:cNvSpPr txBox="1">
            <a:spLocks noChangeArrowheads="1"/>
          </p:cNvSpPr>
          <p:nvPr/>
        </p:nvSpPr>
        <p:spPr bwMode="auto">
          <a:xfrm>
            <a:off x="2854712" y="897612"/>
            <a:ext cx="38919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Optical depth at the Earth surface due to O</a:t>
            </a:r>
            <a:r>
              <a:rPr lang="it-IT" altLang="en-US" sz="2200" baseline="-25000" dirty="0" smtClean="0">
                <a:solidFill>
                  <a:srgbClr val="FF0000"/>
                </a:solidFill>
                <a:latin typeface="Tahoma" panose="020B0604030504040204" pitchFamily="34" charset="0"/>
              </a:rPr>
              <a:t>2</a:t>
            </a:r>
            <a:r>
              <a:rPr lang="it-IT" altLang="en-US" sz="2200" dirty="0" smtClean="0">
                <a:solidFill>
                  <a:srgbClr val="FF0000"/>
                </a:solidFill>
                <a:latin typeface="Tahoma" panose="020B0604030504040204" pitchFamily="34" charset="0"/>
              </a:rPr>
              <a:t> absorption</a:t>
            </a:r>
            <a:endParaRPr lang="it-IT" altLang="en-US" sz="2200" dirty="0">
              <a:solidFill>
                <a:srgbClr val="FF0000"/>
              </a:solidFill>
              <a:latin typeface="Tahoma" panose="020B0604030504040204" pitchFamily="34" charset="0"/>
            </a:endParaRPr>
          </a:p>
        </p:txBody>
      </p:sp>
      <p:sp>
        <p:nvSpPr>
          <p:cNvPr id="26" name="Text Box 13"/>
          <p:cNvSpPr txBox="1">
            <a:spLocks noChangeArrowheads="1"/>
          </p:cNvSpPr>
          <p:nvPr/>
        </p:nvSpPr>
        <p:spPr bwMode="auto">
          <a:xfrm>
            <a:off x="1845506" y="2692181"/>
            <a:ext cx="5621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Let’s assume overhead Sun (cos</a:t>
            </a:r>
            <a:r>
              <a:rPr lang="it-IT" altLang="en-US" sz="2200" dirty="0" smtClean="0">
                <a:latin typeface="Tahoma" panose="020B0604030504040204" pitchFamily="34" charset="0"/>
                <a:sym typeface="Symbol" panose="05050102010706020507" pitchFamily="18" charset="2"/>
              </a:rPr>
              <a:t>=1)</a:t>
            </a:r>
            <a:endParaRPr lang="it-IT" altLang="en-US" sz="2200" dirty="0">
              <a:latin typeface="Tahoma" panose="020B0604030504040204" pitchFamily="34" charset="0"/>
            </a:endParaRPr>
          </a:p>
        </p:txBody>
      </p:sp>
      <p:pic>
        <p:nvPicPr>
          <p:cNvPr id="6" name="Picture 5"/>
          <p:cNvPicPr>
            <a:picLocks noChangeAspect="1"/>
          </p:cNvPicPr>
          <p:nvPr/>
        </p:nvPicPr>
        <p:blipFill>
          <a:blip r:embed="rId8"/>
          <a:stretch>
            <a:fillRect/>
          </a:stretch>
        </p:blipFill>
        <p:spPr>
          <a:xfrm>
            <a:off x="290983" y="3308393"/>
            <a:ext cx="8569059" cy="1318464"/>
          </a:xfrm>
          <a:prstGeom prst="rect">
            <a:avLst/>
          </a:prstGeom>
        </p:spPr>
      </p:pic>
      <p:graphicFrame>
        <p:nvGraphicFramePr>
          <p:cNvPr id="27" name="Object 41"/>
          <p:cNvGraphicFramePr>
            <a:graphicFrameLocks noChangeAspect="1"/>
          </p:cNvGraphicFramePr>
          <p:nvPr>
            <p:extLst>
              <p:ext uri="{D42A27DB-BD31-4B8C-83A1-F6EECF244321}">
                <p14:modId xmlns:p14="http://schemas.microsoft.com/office/powerpoint/2010/main" val="2294392300"/>
              </p:ext>
            </p:extLst>
          </p:nvPr>
        </p:nvGraphicFramePr>
        <p:xfrm>
          <a:off x="6924907" y="3027225"/>
          <a:ext cx="2184168" cy="600290"/>
        </p:xfrm>
        <a:graphic>
          <a:graphicData uri="http://schemas.openxmlformats.org/presentationml/2006/ole">
            <mc:AlternateContent xmlns:mc="http://schemas.openxmlformats.org/markup-compatibility/2006">
              <mc:Choice xmlns:v="urn:schemas-microsoft-com:vml" Requires="v">
                <p:oleObj spid="_x0000_s86439" name="Equation" r:id="rId9" imgW="1562040" imgH="431640" progId="Equation.3">
                  <p:embed/>
                </p:oleObj>
              </mc:Choice>
              <mc:Fallback>
                <p:oleObj name="Equation" r:id="rId9" imgW="1562040" imgH="431640" progId="Equation.3">
                  <p:embed/>
                  <p:pic>
                    <p:nvPicPr>
                      <p:cNvPr id="8" name="Object 41"/>
                      <p:cNvPicPr>
                        <a:picLocks noChangeAspect="1" noChangeArrowheads="1"/>
                      </p:cNvPicPr>
                      <p:nvPr/>
                    </p:nvPicPr>
                    <p:blipFill>
                      <a:blip r:embed="rId10"/>
                      <a:srcRect/>
                      <a:stretch>
                        <a:fillRect/>
                      </a:stretch>
                    </p:blipFill>
                    <p:spPr bwMode="auto">
                      <a:xfrm>
                        <a:off x="6924907" y="3027225"/>
                        <a:ext cx="2184168" cy="600290"/>
                      </a:xfrm>
                      <a:prstGeom prst="rect">
                        <a:avLst/>
                      </a:prstGeom>
                      <a:solidFill>
                        <a:schemeClr val="bg1"/>
                      </a:solidFill>
                      <a:ln>
                        <a:noFill/>
                      </a:ln>
                      <a:extLst/>
                    </p:spPr>
                  </p:pic>
                </p:oleObj>
              </mc:Fallback>
            </mc:AlternateContent>
          </a:graphicData>
        </a:graphic>
      </p:graphicFrame>
      <p:sp>
        <p:nvSpPr>
          <p:cNvPr id="28" name="Right Arrow 27"/>
          <p:cNvSpPr/>
          <p:nvPr/>
        </p:nvSpPr>
        <p:spPr bwMode="auto">
          <a:xfrm rot="5400000">
            <a:off x="4341080" y="4637645"/>
            <a:ext cx="630111" cy="621840"/>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13"/>
          <p:cNvSpPr txBox="1">
            <a:spLocks noChangeArrowheads="1"/>
          </p:cNvSpPr>
          <p:nvPr/>
        </p:nvSpPr>
        <p:spPr bwMode="auto">
          <a:xfrm>
            <a:off x="201075" y="5225981"/>
            <a:ext cx="88180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rPr>
              <a:t>Atmospheric transmittance to ground due to O</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 absorption is effectively 0 for the whole O</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 absorption band (</a:t>
            </a:r>
            <a:r>
              <a:rPr lang="it-IT" altLang="en-US" sz="2400" dirty="0" smtClean="0">
                <a:latin typeface="Tahoma" panose="020B0604030504040204" pitchFamily="34" charset="0"/>
                <a:sym typeface="Symbol" panose="05050102010706020507" pitchFamily="18" charset="2"/>
              </a:rPr>
              <a:t>&lt;242 nm)</a:t>
            </a:r>
            <a:endParaRPr lang="it-IT" altLang="en-US" sz="2400" dirty="0">
              <a:latin typeface="Tahoma" panose="020B0604030504040204" pitchFamily="34" charset="0"/>
            </a:endParaRPr>
          </a:p>
        </p:txBody>
      </p:sp>
      <p:sp>
        <p:nvSpPr>
          <p:cNvPr id="30" name="Text Box 13"/>
          <p:cNvSpPr txBox="1">
            <a:spLocks noChangeArrowheads="1"/>
          </p:cNvSpPr>
          <p:nvPr/>
        </p:nvSpPr>
        <p:spPr bwMode="auto">
          <a:xfrm>
            <a:off x="573618" y="6144956"/>
            <a:ext cx="840528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smtClean="0">
                <a:solidFill>
                  <a:srgbClr val="FF0000"/>
                </a:solidFill>
                <a:latin typeface="Tahoma" panose="020B0604030504040204" pitchFamily="34" charset="0"/>
              </a:rPr>
              <a:t>O</a:t>
            </a:r>
            <a:r>
              <a:rPr lang="it-IT" altLang="en-US" sz="2300" baseline="-25000" dirty="0" smtClean="0">
                <a:solidFill>
                  <a:srgbClr val="FF0000"/>
                </a:solidFill>
                <a:latin typeface="Tahoma" panose="020B0604030504040204" pitchFamily="34" charset="0"/>
              </a:rPr>
              <a:t>2</a:t>
            </a:r>
            <a:r>
              <a:rPr lang="it-IT" altLang="en-US" sz="2300" dirty="0" smtClean="0">
                <a:solidFill>
                  <a:srgbClr val="FF0000"/>
                </a:solidFill>
                <a:latin typeface="Tahoma" panose="020B0604030504040204" pitchFamily="34" charset="0"/>
              </a:rPr>
              <a:t> is an </a:t>
            </a:r>
            <a:r>
              <a:rPr lang="it-IT" altLang="en-US" sz="2300" b="1" i="1" dirty="0" smtClean="0">
                <a:solidFill>
                  <a:srgbClr val="FF0000"/>
                </a:solidFill>
                <a:latin typeface="Tahoma" panose="020B0604030504040204" pitchFamily="34" charset="0"/>
              </a:rPr>
              <a:t>optically thick </a:t>
            </a:r>
            <a:r>
              <a:rPr lang="it-IT" altLang="en-US" sz="2300" dirty="0" smtClean="0">
                <a:solidFill>
                  <a:srgbClr val="FF0000"/>
                </a:solidFill>
                <a:latin typeface="Tahoma" panose="020B0604030504040204" pitchFamily="34" charset="0"/>
              </a:rPr>
              <a:t>species in this region of wavelength</a:t>
            </a:r>
            <a:endParaRPr lang="it-IT" altLang="en-US" sz="2300" dirty="0">
              <a:solidFill>
                <a:srgbClr val="FF0000"/>
              </a:solidFill>
              <a:latin typeface="Tahoma" panose="020B0604030504040204" pitchFamily="34" charset="0"/>
            </a:endParaRPr>
          </a:p>
        </p:txBody>
      </p:sp>
    </p:spTree>
    <p:extLst>
      <p:ext uri="{BB962C8B-B14F-4D97-AF65-F5344CB8AC3E}">
        <p14:creationId xmlns:p14="http://schemas.microsoft.com/office/powerpoint/2010/main" val="36234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0" name="Object 41"/>
          <p:cNvGraphicFramePr>
            <a:graphicFrameLocks noChangeAspect="1"/>
          </p:cNvGraphicFramePr>
          <p:nvPr>
            <p:extLst>
              <p:ext uri="{D42A27DB-BD31-4B8C-83A1-F6EECF244321}">
                <p14:modId xmlns:p14="http://schemas.microsoft.com/office/powerpoint/2010/main" val="2030977729"/>
              </p:ext>
            </p:extLst>
          </p:nvPr>
        </p:nvGraphicFramePr>
        <p:xfrm>
          <a:off x="183813" y="1872945"/>
          <a:ext cx="3556000" cy="962025"/>
        </p:xfrm>
        <a:graphic>
          <a:graphicData uri="http://schemas.openxmlformats.org/presentationml/2006/ole">
            <mc:AlternateContent xmlns:mc="http://schemas.openxmlformats.org/markup-compatibility/2006">
              <mc:Choice xmlns:v="urn:schemas-microsoft-com:vml" Requires="v">
                <p:oleObj spid="_x0000_s87598" name="Equation" r:id="rId4" imgW="1777680" imgH="482400" progId="Equation.3">
                  <p:embed/>
                </p:oleObj>
              </mc:Choice>
              <mc:Fallback>
                <p:oleObj name="Equation" r:id="rId4" imgW="1777680" imgH="482400" progId="Equation.3">
                  <p:embed/>
                  <p:pic>
                    <p:nvPicPr>
                      <p:cNvPr id="20" name="Object 41"/>
                      <p:cNvPicPr>
                        <a:picLocks noChangeAspect="1" noChangeArrowheads="1"/>
                      </p:cNvPicPr>
                      <p:nvPr/>
                    </p:nvPicPr>
                    <p:blipFill>
                      <a:blip r:embed="rId5"/>
                      <a:srcRect/>
                      <a:stretch>
                        <a:fillRect/>
                      </a:stretch>
                    </p:blipFill>
                    <p:spPr bwMode="auto">
                      <a:xfrm>
                        <a:off x="183813" y="1872945"/>
                        <a:ext cx="355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1"/>
          <p:cNvGraphicFramePr>
            <a:graphicFrameLocks noChangeAspect="1"/>
          </p:cNvGraphicFramePr>
          <p:nvPr>
            <p:extLst>
              <p:ext uri="{D42A27DB-BD31-4B8C-83A1-F6EECF244321}">
                <p14:modId xmlns:p14="http://schemas.microsoft.com/office/powerpoint/2010/main" val="912596451"/>
              </p:ext>
            </p:extLst>
          </p:nvPr>
        </p:nvGraphicFramePr>
        <p:xfrm>
          <a:off x="5365750" y="1927225"/>
          <a:ext cx="3708400" cy="784225"/>
        </p:xfrm>
        <a:graphic>
          <a:graphicData uri="http://schemas.openxmlformats.org/presentationml/2006/ole">
            <mc:AlternateContent xmlns:mc="http://schemas.openxmlformats.org/markup-compatibility/2006">
              <mc:Choice xmlns:v="urn:schemas-microsoft-com:vml" Requires="v">
                <p:oleObj spid="_x0000_s87599" name="Equation" r:id="rId6" imgW="1854000" imgH="393480" progId="Equation.3">
                  <p:embed/>
                </p:oleObj>
              </mc:Choice>
              <mc:Fallback>
                <p:oleObj name="Equation" r:id="rId6" imgW="1854000" imgH="393480" progId="Equation.3">
                  <p:embed/>
                  <p:pic>
                    <p:nvPicPr>
                      <p:cNvPr id="22" name="Object 41"/>
                      <p:cNvPicPr>
                        <a:picLocks noChangeAspect="1" noChangeArrowheads="1"/>
                      </p:cNvPicPr>
                      <p:nvPr/>
                    </p:nvPicPr>
                    <p:blipFill>
                      <a:blip r:embed="rId7"/>
                      <a:srcRect/>
                      <a:stretch>
                        <a:fillRect/>
                      </a:stretch>
                    </p:blipFill>
                    <p:spPr bwMode="auto">
                      <a:xfrm>
                        <a:off x="5365750" y="1927225"/>
                        <a:ext cx="370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ight Arrow 1"/>
          <p:cNvSpPr/>
          <p:nvPr/>
        </p:nvSpPr>
        <p:spPr bwMode="auto">
          <a:xfrm>
            <a:off x="3919104" y="2103759"/>
            <a:ext cx="1191491" cy="481013"/>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13"/>
          <p:cNvSpPr txBox="1">
            <a:spLocks noChangeArrowheads="1"/>
          </p:cNvSpPr>
          <p:nvPr/>
        </p:nvSpPr>
        <p:spPr bwMode="auto">
          <a:xfrm>
            <a:off x="3412953" y="1523994"/>
            <a:ext cx="61009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Optical depth at the surface due to O</a:t>
            </a:r>
            <a:r>
              <a:rPr lang="it-IT" altLang="en-US" sz="2200" baseline="-25000" dirty="0" smtClean="0">
                <a:solidFill>
                  <a:srgbClr val="FF0000"/>
                </a:solidFill>
                <a:latin typeface="Tahoma" panose="020B0604030504040204" pitchFamily="34" charset="0"/>
              </a:rPr>
              <a:t>3</a:t>
            </a:r>
            <a:endParaRPr lang="it-IT" altLang="en-US" sz="2200" dirty="0">
              <a:solidFill>
                <a:srgbClr val="FF0000"/>
              </a:solidFill>
              <a:latin typeface="Tahoma" panose="020B0604030504040204" pitchFamily="34" charset="0"/>
            </a:endParaRPr>
          </a:p>
        </p:txBody>
      </p:sp>
      <p:sp>
        <p:nvSpPr>
          <p:cNvPr id="26" name="Text Box 13"/>
          <p:cNvSpPr txBox="1">
            <a:spLocks noChangeArrowheads="1"/>
          </p:cNvSpPr>
          <p:nvPr/>
        </p:nvSpPr>
        <p:spPr bwMode="auto">
          <a:xfrm>
            <a:off x="2156426" y="2894589"/>
            <a:ext cx="5621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Let’s assume overhead Sun (cos</a:t>
            </a:r>
            <a:r>
              <a:rPr lang="it-IT" altLang="en-US" sz="2200" dirty="0" smtClean="0">
                <a:latin typeface="Tahoma" panose="020B0604030504040204" pitchFamily="34" charset="0"/>
                <a:sym typeface="Symbol" panose="05050102010706020507" pitchFamily="18" charset="2"/>
              </a:rPr>
              <a:t>=1)</a:t>
            </a:r>
            <a:endParaRPr lang="it-IT" altLang="en-US" sz="2200" dirty="0">
              <a:latin typeface="Tahoma" panose="020B0604030504040204" pitchFamily="34" charset="0"/>
            </a:endParaRPr>
          </a:p>
        </p:txBody>
      </p:sp>
      <p:sp>
        <p:nvSpPr>
          <p:cNvPr id="28" name="Right Arrow 27"/>
          <p:cNvSpPr/>
          <p:nvPr/>
        </p:nvSpPr>
        <p:spPr bwMode="auto">
          <a:xfrm rot="5400000">
            <a:off x="4310112" y="4906204"/>
            <a:ext cx="630111" cy="621840"/>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13"/>
          <p:cNvSpPr txBox="1">
            <a:spLocks noChangeArrowheads="1"/>
          </p:cNvSpPr>
          <p:nvPr/>
        </p:nvSpPr>
        <p:spPr bwMode="auto">
          <a:xfrm>
            <a:off x="188915" y="5575950"/>
            <a:ext cx="88180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rPr>
              <a:t>For </a:t>
            </a:r>
            <a:r>
              <a:rPr lang="it-IT" altLang="en-US" sz="2400" dirty="0" smtClean="0">
                <a:latin typeface="Tahoma" panose="020B0604030504040204" pitchFamily="34" charset="0"/>
                <a:sym typeface="Symbol" panose="05050102010706020507" pitchFamily="18" charset="2"/>
              </a:rPr>
              <a:t>&gt;242 the atmosphere is transparent with respect to </a:t>
            </a:r>
            <a:r>
              <a:rPr lang="it-IT" altLang="en-US" sz="2400" dirty="0" smtClean="0">
                <a:latin typeface="Tahoma" panose="020B0604030504040204" pitchFamily="34" charset="0"/>
              </a:rPr>
              <a:t>O</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 </a:t>
            </a:r>
          </a:p>
          <a:p>
            <a:pPr>
              <a:spcBef>
                <a:spcPct val="0"/>
              </a:spcBef>
              <a:buNone/>
            </a:pPr>
            <a:r>
              <a:rPr lang="it-IT" altLang="en-US" sz="2400" dirty="0" smtClean="0">
                <a:latin typeface="Tahoma" panose="020B0604030504040204" pitchFamily="34" charset="0"/>
              </a:rPr>
              <a:t>O</a:t>
            </a:r>
            <a:r>
              <a:rPr lang="it-IT" altLang="en-US" sz="2400" baseline="-25000" dirty="0" smtClean="0">
                <a:latin typeface="Tahoma" panose="020B0604030504040204" pitchFamily="34" charset="0"/>
              </a:rPr>
              <a:t>3</a:t>
            </a:r>
            <a:r>
              <a:rPr lang="it-IT" altLang="en-US" sz="2400" dirty="0" smtClean="0">
                <a:latin typeface="Tahoma" panose="020B0604030504040204" pitchFamily="34" charset="0"/>
              </a:rPr>
              <a:t> is the dominant absorber in the region 240-320 nm</a:t>
            </a:r>
            <a:endParaRPr lang="it-IT" altLang="en-US" sz="2400" dirty="0">
              <a:latin typeface="Tahoma" panose="020B0604030504040204" pitchFamily="34"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4140666529"/>
              </p:ext>
            </p:extLst>
          </p:nvPr>
        </p:nvGraphicFramePr>
        <p:xfrm>
          <a:off x="4340857" y="941615"/>
          <a:ext cx="1787525" cy="468312"/>
        </p:xfrm>
        <a:graphic>
          <a:graphicData uri="http://schemas.openxmlformats.org/presentationml/2006/ole">
            <mc:AlternateContent xmlns:mc="http://schemas.openxmlformats.org/markup-compatibility/2006">
              <mc:Choice xmlns:v="urn:schemas-microsoft-com:vml" Requires="v">
                <p:oleObj spid="_x0000_s87600" name="Equation" r:id="rId8" imgW="774360" imgH="203040" progId="Equation.3">
                  <p:embed/>
                </p:oleObj>
              </mc:Choice>
              <mc:Fallback>
                <p:oleObj name="Equation" r:id="rId8" imgW="774360" imgH="203040" progId="Equation.3">
                  <p:embed/>
                  <p:pic>
                    <p:nvPicPr>
                      <p:cNvPr id="17" name="Object 11"/>
                      <p:cNvPicPr>
                        <a:picLocks noChangeAspect="1" noChangeArrowheads="1"/>
                      </p:cNvPicPr>
                      <p:nvPr/>
                    </p:nvPicPr>
                    <p:blipFill>
                      <a:blip r:embed="rId9"/>
                      <a:srcRect/>
                      <a:stretch>
                        <a:fillRect/>
                      </a:stretch>
                    </p:blipFill>
                    <p:spPr bwMode="auto">
                      <a:xfrm>
                        <a:off x="4340857" y="941615"/>
                        <a:ext cx="1787525" cy="468312"/>
                      </a:xfrm>
                      <a:prstGeom prst="rect">
                        <a:avLst/>
                      </a:prstGeom>
                      <a:noFill/>
                      <a:ln w="38100">
                        <a:noFill/>
                        <a:miter lim="800000"/>
                        <a:headEnd/>
                        <a:tailEnd/>
                      </a:ln>
                      <a:extLst/>
                    </p:spPr>
                  </p:pic>
                </p:oleObj>
              </mc:Fallback>
            </mc:AlternateContent>
          </a:graphicData>
        </a:graphic>
      </p:graphicFrame>
      <p:sp>
        <p:nvSpPr>
          <p:cNvPr id="14" name="Text Box 13"/>
          <p:cNvSpPr txBox="1">
            <a:spLocks noChangeArrowheads="1"/>
          </p:cNvSpPr>
          <p:nvPr/>
        </p:nvSpPr>
        <p:spPr bwMode="auto">
          <a:xfrm>
            <a:off x="34982" y="992498"/>
            <a:ext cx="519963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smtClean="0">
                <a:solidFill>
                  <a:srgbClr val="FF0000"/>
                </a:solidFill>
                <a:latin typeface="Tahoma" panose="020B0604030504040204" pitchFamily="34" charset="0"/>
              </a:rPr>
              <a:t>Total column density of O</a:t>
            </a:r>
            <a:r>
              <a:rPr lang="it-IT" altLang="en-US" sz="2300" baseline="-25000" dirty="0">
                <a:solidFill>
                  <a:srgbClr val="FF0000"/>
                </a:solidFill>
                <a:latin typeface="Tahoma" panose="020B0604030504040204" pitchFamily="34" charset="0"/>
              </a:rPr>
              <a:t>3</a:t>
            </a:r>
            <a:r>
              <a:rPr lang="it-IT" altLang="en-US" sz="2300" dirty="0" smtClean="0">
                <a:solidFill>
                  <a:srgbClr val="FF0000"/>
                </a:solidFill>
                <a:latin typeface="Tahoma" panose="020B0604030504040204" pitchFamily="34" charset="0"/>
              </a:rPr>
              <a:t>:</a:t>
            </a:r>
            <a:endParaRPr lang="it-IT" altLang="en-US" sz="2300" dirty="0">
              <a:solidFill>
                <a:srgbClr val="FF0000"/>
              </a:solidFill>
              <a:latin typeface="Tahoma" panose="020B0604030504040204" pitchFamily="34" charset="0"/>
            </a:endParaRPr>
          </a:p>
        </p:txBody>
      </p:sp>
      <p:sp>
        <p:nvSpPr>
          <p:cNvPr id="15" name="Titolo 4"/>
          <p:cNvSpPr txBox="1">
            <a:spLocks/>
          </p:cNvSpPr>
          <p:nvPr/>
        </p:nvSpPr>
        <p:spPr bwMode="auto">
          <a:xfrm>
            <a:off x="216122"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Atmospheric transmittance due to O</a:t>
            </a:r>
            <a:r>
              <a:rPr lang="it-IT" altLang="en-US" sz="3400" baseline="-25000" dirty="0">
                <a:solidFill>
                  <a:srgbClr val="3333FF"/>
                </a:solidFill>
                <a:latin typeface="Tahoma" panose="020B0604030504040204" pitchFamily="34" charset="0"/>
                <a:cs typeface="Tahoma" panose="020B0604030504040204" pitchFamily="34" charset="0"/>
              </a:rPr>
              <a:t>3</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10"/>
          <a:stretch>
            <a:fillRect/>
          </a:stretch>
        </p:blipFill>
        <p:spPr>
          <a:xfrm>
            <a:off x="114524" y="3447838"/>
            <a:ext cx="8966874" cy="1388871"/>
          </a:xfrm>
          <a:prstGeom prst="rect">
            <a:avLst/>
          </a:prstGeom>
        </p:spPr>
      </p:pic>
      <p:graphicFrame>
        <p:nvGraphicFramePr>
          <p:cNvPr id="27" name="Object 41"/>
          <p:cNvGraphicFramePr>
            <a:graphicFrameLocks noChangeAspect="1"/>
          </p:cNvGraphicFramePr>
          <p:nvPr>
            <p:extLst>
              <p:ext uri="{D42A27DB-BD31-4B8C-83A1-F6EECF244321}">
                <p14:modId xmlns:p14="http://schemas.microsoft.com/office/powerpoint/2010/main" val="3043775785"/>
              </p:ext>
            </p:extLst>
          </p:nvPr>
        </p:nvGraphicFramePr>
        <p:xfrm>
          <a:off x="6940439" y="3186809"/>
          <a:ext cx="2184168" cy="600290"/>
        </p:xfrm>
        <a:graphic>
          <a:graphicData uri="http://schemas.openxmlformats.org/presentationml/2006/ole">
            <mc:AlternateContent xmlns:mc="http://schemas.openxmlformats.org/markup-compatibility/2006">
              <mc:Choice xmlns:v="urn:schemas-microsoft-com:vml" Requires="v">
                <p:oleObj spid="_x0000_s87601" name="Equation" r:id="rId11" imgW="1562040" imgH="431640" progId="Equation.3">
                  <p:embed/>
                </p:oleObj>
              </mc:Choice>
              <mc:Fallback>
                <p:oleObj name="Equation" r:id="rId11" imgW="1562040" imgH="431640" progId="Equation.3">
                  <p:embed/>
                  <p:pic>
                    <p:nvPicPr>
                      <p:cNvPr id="27" name="Object 41"/>
                      <p:cNvPicPr>
                        <a:picLocks noChangeAspect="1" noChangeArrowheads="1"/>
                      </p:cNvPicPr>
                      <p:nvPr/>
                    </p:nvPicPr>
                    <p:blipFill>
                      <a:blip r:embed="rId12"/>
                      <a:srcRect/>
                      <a:stretch>
                        <a:fillRect/>
                      </a:stretch>
                    </p:blipFill>
                    <p:spPr bwMode="auto">
                      <a:xfrm>
                        <a:off x="6940439" y="3186809"/>
                        <a:ext cx="2184168" cy="600290"/>
                      </a:xfrm>
                      <a:prstGeom prst="rect">
                        <a:avLst/>
                      </a:prstGeom>
                      <a:solidFill>
                        <a:schemeClr val="bg1"/>
                      </a:solidFill>
                      <a:ln>
                        <a:noFill/>
                      </a:ln>
                      <a:extLst/>
                    </p:spPr>
                  </p:pic>
                </p:oleObj>
              </mc:Fallback>
            </mc:AlternateContent>
          </a:graphicData>
        </a:graphic>
      </p:graphicFrame>
      <p:sp>
        <p:nvSpPr>
          <p:cNvPr id="16" name="Text Box 13"/>
          <p:cNvSpPr txBox="1">
            <a:spLocks noChangeArrowheads="1"/>
          </p:cNvSpPr>
          <p:nvPr/>
        </p:nvSpPr>
        <p:spPr bwMode="auto">
          <a:xfrm>
            <a:off x="6141082" y="986882"/>
            <a:ext cx="22105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molecules</a:t>
            </a:r>
            <a:r>
              <a:rPr lang="it-IT"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rPr>
              <a:t>cm</a:t>
            </a:r>
            <a:r>
              <a:rPr lang="it-IT" altLang="en-US" sz="2200" baseline="30000" dirty="0" smtClean="0">
                <a:latin typeface="Tahoma" panose="020B0604030504040204" pitchFamily="34" charset="0"/>
              </a:rPr>
              <a:t>-2</a:t>
            </a:r>
            <a:endParaRPr lang="it-IT" altLang="en-US" sz="2200" dirty="0">
              <a:latin typeface="Tahoma" panose="020B0604030504040204" pitchFamily="34" charset="0"/>
            </a:endParaRPr>
          </a:p>
        </p:txBody>
      </p:sp>
    </p:spTree>
    <p:extLst>
      <p:ext uri="{BB962C8B-B14F-4D97-AF65-F5344CB8AC3E}">
        <p14:creationId xmlns:p14="http://schemas.microsoft.com/office/powerpoint/2010/main" val="369313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6" grpId="0"/>
      <p:bldP spid="28" grpId="0" animBg="1"/>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Calculation of photolysis rates at altitude z</a:t>
            </a:r>
            <a:endParaRPr lang="en-GB" altLang="en-US" sz="3400" baseline="-25000" dirty="0">
              <a:solidFill>
                <a:srgbClr val="3333FF"/>
              </a:solidFill>
              <a:latin typeface="Tahoma" panose="020B0604030504040204" pitchFamily="34" charset="0"/>
              <a:cs typeface="Tahoma" panose="020B0604030504040204" pitchFamily="34" charset="0"/>
            </a:endParaRPr>
          </a:p>
        </p:txBody>
      </p:sp>
      <p:graphicFrame>
        <p:nvGraphicFramePr>
          <p:cNvPr id="16" name="Object 41"/>
          <p:cNvGraphicFramePr>
            <a:graphicFrameLocks noChangeAspect="1"/>
          </p:cNvGraphicFramePr>
          <p:nvPr>
            <p:extLst>
              <p:ext uri="{D42A27DB-BD31-4B8C-83A1-F6EECF244321}">
                <p14:modId xmlns:p14="http://schemas.microsoft.com/office/powerpoint/2010/main" val="852055719"/>
              </p:ext>
            </p:extLst>
          </p:nvPr>
        </p:nvGraphicFramePr>
        <p:xfrm>
          <a:off x="4636008" y="903571"/>
          <a:ext cx="4289425" cy="987425"/>
        </p:xfrm>
        <a:graphic>
          <a:graphicData uri="http://schemas.openxmlformats.org/presentationml/2006/ole">
            <mc:AlternateContent xmlns:mc="http://schemas.openxmlformats.org/markup-compatibility/2006">
              <mc:Choice xmlns:v="urn:schemas-microsoft-com:vml" Requires="v">
                <p:oleObj spid="_x0000_s88599" name="Equation" r:id="rId4" imgW="2145960" imgH="495000" progId="Equation.3">
                  <p:embed/>
                </p:oleObj>
              </mc:Choice>
              <mc:Fallback>
                <p:oleObj name="Equation" r:id="rId4" imgW="2145960" imgH="495000" progId="Equation.3">
                  <p:embed/>
                  <p:pic>
                    <p:nvPicPr>
                      <p:cNvPr id="31" name="Object 41"/>
                      <p:cNvPicPr>
                        <a:picLocks noChangeAspect="1" noChangeArrowheads="1"/>
                      </p:cNvPicPr>
                      <p:nvPr/>
                    </p:nvPicPr>
                    <p:blipFill>
                      <a:blip r:embed="rId5"/>
                      <a:srcRect/>
                      <a:stretch>
                        <a:fillRect/>
                      </a:stretch>
                    </p:blipFill>
                    <p:spPr bwMode="auto">
                      <a:xfrm>
                        <a:off x="4636008" y="903571"/>
                        <a:ext cx="4289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1"/>
          <p:cNvGraphicFramePr>
            <a:graphicFrameLocks noChangeAspect="1"/>
          </p:cNvGraphicFramePr>
          <p:nvPr>
            <p:extLst>
              <p:ext uri="{D42A27DB-BD31-4B8C-83A1-F6EECF244321}">
                <p14:modId xmlns:p14="http://schemas.microsoft.com/office/powerpoint/2010/main" val="3219311153"/>
              </p:ext>
            </p:extLst>
          </p:nvPr>
        </p:nvGraphicFramePr>
        <p:xfrm>
          <a:off x="4624991" y="1924047"/>
          <a:ext cx="3657600" cy="455613"/>
        </p:xfrm>
        <a:graphic>
          <a:graphicData uri="http://schemas.openxmlformats.org/presentationml/2006/ole">
            <mc:AlternateContent xmlns:mc="http://schemas.openxmlformats.org/markup-compatibility/2006">
              <mc:Choice xmlns:v="urn:schemas-microsoft-com:vml" Requires="v">
                <p:oleObj spid="_x0000_s88600" name="Equation" r:id="rId6" imgW="1828800" imgH="228600" progId="Equation.3">
                  <p:embed/>
                </p:oleObj>
              </mc:Choice>
              <mc:Fallback>
                <p:oleObj name="Equation" r:id="rId6" imgW="1828800" imgH="228600" progId="Equation.3">
                  <p:embed/>
                  <p:pic>
                    <p:nvPicPr>
                      <p:cNvPr id="8" name="Object 41"/>
                      <p:cNvPicPr>
                        <a:picLocks noChangeAspect="1" noChangeArrowheads="1"/>
                      </p:cNvPicPr>
                      <p:nvPr/>
                    </p:nvPicPr>
                    <p:blipFill>
                      <a:blip r:embed="rId7"/>
                      <a:srcRect/>
                      <a:stretch>
                        <a:fillRect/>
                      </a:stretch>
                    </p:blipFill>
                    <p:spPr bwMode="auto">
                      <a:xfrm>
                        <a:off x="4624991" y="1924047"/>
                        <a:ext cx="3657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1"/>
          <p:cNvGraphicFramePr>
            <a:graphicFrameLocks noChangeAspect="1"/>
          </p:cNvGraphicFramePr>
          <p:nvPr>
            <p:extLst>
              <p:ext uri="{D42A27DB-BD31-4B8C-83A1-F6EECF244321}">
                <p14:modId xmlns:p14="http://schemas.microsoft.com/office/powerpoint/2010/main" val="2153679944"/>
              </p:ext>
            </p:extLst>
          </p:nvPr>
        </p:nvGraphicFramePr>
        <p:xfrm>
          <a:off x="4624991" y="2479321"/>
          <a:ext cx="3556000" cy="936625"/>
        </p:xfrm>
        <a:graphic>
          <a:graphicData uri="http://schemas.openxmlformats.org/presentationml/2006/ole">
            <mc:AlternateContent xmlns:mc="http://schemas.openxmlformats.org/markup-compatibility/2006">
              <mc:Choice xmlns:v="urn:schemas-microsoft-com:vml" Requires="v">
                <p:oleObj spid="_x0000_s88601" name="Equation" r:id="rId8" imgW="1777680" imgH="469800" progId="Equation.3">
                  <p:embed/>
                </p:oleObj>
              </mc:Choice>
              <mc:Fallback>
                <p:oleObj name="Equation" r:id="rId8" imgW="1777680" imgH="469800" progId="Equation.3">
                  <p:embed/>
                  <p:pic>
                    <p:nvPicPr>
                      <p:cNvPr id="13" name="Object 41"/>
                      <p:cNvPicPr>
                        <a:picLocks noChangeAspect="1" noChangeArrowheads="1"/>
                      </p:cNvPicPr>
                      <p:nvPr/>
                    </p:nvPicPr>
                    <p:blipFill>
                      <a:blip r:embed="rId9"/>
                      <a:srcRect/>
                      <a:stretch>
                        <a:fillRect/>
                      </a:stretch>
                    </p:blipFill>
                    <p:spPr bwMode="auto">
                      <a:xfrm>
                        <a:off x="4624991" y="2479321"/>
                        <a:ext cx="3556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13"/>
          <p:cNvSpPr txBox="1">
            <a:spLocks noChangeArrowheads="1"/>
          </p:cNvSpPr>
          <p:nvPr/>
        </p:nvSpPr>
        <p:spPr bwMode="auto">
          <a:xfrm>
            <a:off x="183071" y="970181"/>
            <a:ext cx="46863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rPr>
              <a:t>Photolysis rate coefficient for species A:</a:t>
            </a:r>
            <a:endParaRPr lang="it-IT" altLang="en-US" sz="2400" dirty="0">
              <a:latin typeface="Tahoma" panose="020B0604030504040204" pitchFamily="34" charset="0"/>
            </a:endParaRPr>
          </a:p>
        </p:txBody>
      </p:sp>
      <p:sp>
        <p:nvSpPr>
          <p:cNvPr id="23" name="Text Box 13"/>
          <p:cNvSpPr txBox="1">
            <a:spLocks noChangeArrowheads="1"/>
          </p:cNvSpPr>
          <p:nvPr/>
        </p:nvSpPr>
        <p:spPr bwMode="auto">
          <a:xfrm>
            <a:off x="183071" y="1867788"/>
            <a:ext cx="46863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Assuming absortion only due to A, L.B law gives:</a:t>
            </a:r>
            <a:endParaRPr lang="it-IT" altLang="en-US" sz="2200" dirty="0">
              <a:latin typeface="Tahoma" panose="020B0604030504040204" pitchFamily="34" charset="0"/>
            </a:endParaRPr>
          </a:p>
        </p:txBody>
      </p:sp>
      <p:sp>
        <p:nvSpPr>
          <p:cNvPr id="25" name="Text Box 13"/>
          <p:cNvSpPr txBox="1">
            <a:spLocks noChangeArrowheads="1"/>
          </p:cNvSpPr>
          <p:nvPr/>
        </p:nvSpPr>
        <p:spPr bwMode="auto">
          <a:xfrm>
            <a:off x="183071" y="2703839"/>
            <a:ext cx="46863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Neglecting T dep of </a:t>
            </a:r>
            <a:r>
              <a:rPr lang="it-IT" altLang="en-US" sz="2200" dirty="0" smtClean="0">
                <a:latin typeface="Symbol" panose="05050102010706020507" pitchFamily="18" charset="2"/>
              </a:rPr>
              <a:t>s</a:t>
            </a:r>
            <a:r>
              <a:rPr lang="it-IT" altLang="en-US" sz="2200" baseline="-25000" dirty="0" smtClean="0">
                <a:latin typeface="Symbol" panose="05050102010706020507" pitchFamily="18" charset="2"/>
              </a:rPr>
              <a:t>A</a:t>
            </a:r>
            <a:r>
              <a:rPr lang="it-IT" altLang="en-US" sz="2200" dirty="0" smtClean="0">
                <a:latin typeface="Symbol" panose="05050102010706020507" pitchFamily="18" charset="2"/>
              </a:rPr>
              <a:t>,</a:t>
            </a:r>
            <a:r>
              <a:rPr lang="it-IT" altLang="en-US" sz="2200" dirty="0" smtClean="0">
                <a:latin typeface="Tahoma" panose="020B0604030504040204" pitchFamily="34" charset="0"/>
              </a:rPr>
              <a:t> the optical depth is:</a:t>
            </a:r>
            <a:endParaRPr lang="it-IT" altLang="en-US" sz="2200" dirty="0">
              <a:latin typeface="Tahoma" panose="020B0604030504040204" pitchFamily="34" charset="0"/>
            </a:endParaRPr>
          </a:p>
        </p:txBody>
      </p:sp>
      <p:grpSp>
        <p:nvGrpSpPr>
          <p:cNvPr id="3" name="Group 2"/>
          <p:cNvGrpSpPr/>
          <p:nvPr/>
        </p:nvGrpSpPr>
        <p:grpSpPr>
          <a:xfrm>
            <a:off x="1739826" y="3138699"/>
            <a:ext cx="3129629" cy="3605001"/>
            <a:chOff x="1739826" y="3138699"/>
            <a:chExt cx="3129629" cy="3605001"/>
          </a:xfrm>
        </p:grpSpPr>
        <p:pic>
          <p:nvPicPr>
            <p:cNvPr id="20" name="Picture 19"/>
            <p:cNvPicPr>
              <a:picLocks noChangeAspect="1"/>
            </p:cNvPicPr>
            <p:nvPr/>
          </p:nvPicPr>
          <p:blipFill rotWithShape="1">
            <a:blip r:embed="rId10"/>
            <a:srcRect l="56452" t="12107" r="9226" b="29378"/>
            <a:stretch/>
          </p:blipFill>
          <p:spPr>
            <a:xfrm>
              <a:off x="1739826" y="3138699"/>
              <a:ext cx="2885165" cy="3584599"/>
            </a:xfrm>
            <a:prstGeom prst="rect">
              <a:avLst/>
            </a:prstGeom>
          </p:spPr>
        </p:pic>
        <p:sp>
          <p:nvSpPr>
            <p:cNvPr id="2" name="Rectangle 1"/>
            <p:cNvSpPr/>
            <p:nvPr/>
          </p:nvSpPr>
          <p:spPr bwMode="auto">
            <a:xfrm>
              <a:off x="3949700" y="6324600"/>
              <a:ext cx="919755" cy="4191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011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Calculation of photolysis rates at altitude z</a:t>
            </a:r>
            <a:endParaRPr lang="en-GB" altLang="en-US" sz="3400" baseline="-25000" dirty="0">
              <a:solidFill>
                <a:srgbClr val="3333FF"/>
              </a:solidFill>
              <a:latin typeface="Tahoma" panose="020B0604030504040204" pitchFamily="34" charset="0"/>
              <a:cs typeface="Tahoma" panose="020B0604030504040204" pitchFamily="34" charset="0"/>
            </a:endParaRPr>
          </a:p>
        </p:txBody>
      </p:sp>
      <p:graphicFrame>
        <p:nvGraphicFramePr>
          <p:cNvPr id="16" name="Object 41"/>
          <p:cNvGraphicFramePr>
            <a:graphicFrameLocks noChangeAspect="1"/>
          </p:cNvGraphicFramePr>
          <p:nvPr>
            <p:extLst/>
          </p:nvPr>
        </p:nvGraphicFramePr>
        <p:xfrm>
          <a:off x="4636008" y="903571"/>
          <a:ext cx="4289425" cy="987425"/>
        </p:xfrm>
        <a:graphic>
          <a:graphicData uri="http://schemas.openxmlformats.org/presentationml/2006/ole">
            <mc:AlternateContent xmlns:mc="http://schemas.openxmlformats.org/markup-compatibility/2006">
              <mc:Choice xmlns:v="urn:schemas-microsoft-com:vml" Requires="v">
                <p:oleObj spid="_x0000_s90732" name="Equation" r:id="rId4" imgW="2145960" imgH="495000" progId="Equation.3">
                  <p:embed/>
                </p:oleObj>
              </mc:Choice>
              <mc:Fallback>
                <p:oleObj name="Equation" r:id="rId4" imgW="2145960" imgH="495000" progId="Equation.3">
                  <p:embed/>
                  <p:pic>
                    <p:nvPicPr>
                      <p:cNvPr id="16" name="Object 41"/>
                      <p:cNvPicPr>
                        <a:picLocks noChangeAspect="1" noChangeArrowheads="1"/>
                      </p:cNvPicPr>
                      <p:nvPr/>
                    </p:nvPicPr>
                    <p:blipFill>
                      <a:blip r:embed="rId5"/>
                      <a:srcRect/>
                      <a:stretch>
                        <a:fillRect/>
                      </a:stretch>
                    </p:blipFill>
                    <p:spPr bwMode="auto">
                      <a:xfrm>
                        <a:off x="4636008" y="903571"/>
                        <a:ext cx="4289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1"/>
          <p:cNvGraphicFramePr>
            <a:graphicFrameLocks noChangeAspect="1"/>
          </p:cNvGraphicFramePr>
          <p:nvPr>
            <p:extLst/>
          </p:nvPr>
        </p:nvGraphicFramePr>
        <p:xfrm>
          <a:off x="4624991" y="1924047"/>
          <a:ext cx="3657600" cy="455613"/>
        </p:xfrm>
        <a:graphic>
          <a:graphicData uri="http://schemas.openxmlformats.org/presentationml/2006/ole">
            <mc:AlternateContent xmlns:mc="http://schemas.openxmlformats.org/markup-compatibility/2006">
              <mc:Choice xmlns:v="urn:schemas-microsoft-com:vml" Requires="v">
                <p:oleObj spid="_x0000_s90733" name="Equation" r:id="rId6" imgW="1828800" imgH="228600" progId="Equation.3">
                  <p:embed/>
                </p:oleObj>
              </mc:Choice>
              <mc:Fallback>
                <p:oleObj name="Equation" r:id="rId6" imgW="1828800" imgH="228600" progId="Equation.3">
                  <p:embed/>
                  <p:pic>
                    <p:nvPicPr>
                      <p:cNvPr id="17" name="Object 41"/>
                      <p:cNvPicPr>
                        <a:picLocks noChangeAspect="1" noChangeArrowheads="1"/>
                      </p:cNvPicPr>
                      <p:nvPr/>
                    </p:nvPicPr>
                    <p:blipFill>
                      <a:blip r:embed="rId7"/>
                      <a:srcRect/>
                      <a:stretch>
                        <a:fillRect/>
                      </a:stretch>
                    </p:blipFill>
                    <p:spPr bwMode="auto">
                      <a:xfrm>
                        <a:off x="4624991" y="1924047"/>
                        <a:ext cx="3657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1"/>
          <p:cNvGraphicFramePr>
            <a:graphicFrameLocks noChangeAspect="1"/>
          </p:cNvGraphicFramePr>
          <p:nvPr>
            <p:extLst/>
          </p:nvPr>
        </p:nvGraphicFramePr>
        <p:xfrm>
          <a:off x="4624991" y="2479321"/>
          <a:ext cx="3556000" cy="936625"/>
        </p:xfrm>
        <a:graphic>
          <a:graphicData uri="http://schemas.openxmlformats.org/presentationml/2006/ole">
            <mc:AlternateContent xmlns:mc="http://schemas.openxmlformats.org/markup-compatibility/2006">
              <mc:Choice xmlns:v="urn:schemas-microsoft-com:vml" Requires="v">
                <p:oleObj spid="_x0000_s90734" name="Equation" r:id="rId8" imgW="1777680" imgH="469800" progId="Equation.3">
                  <p:embed/>
                </p:oleObj>
              </mc:Choice>
              <mc:Fallback>
                <p:oleObj name="Equation" r:id="rId8" imgW="1777680" imgH="469800" progId="Equation.3">
                  <p:embed/>
                  <p:pic>
                    <p:nvPicPr>
                      <p:cNvPr id="19" name="Object 41"/>
                      <p:cNvPicPr>
                        <a:picLocks noChangeAspect="1" noChangeArrowheads="1"/>
                      </p:cNvPicPr>
                      <p:nvPr/>
                    </p:nvPicPr>
                    <p:blipFill>
                      <a:blip r:embed="rId9"/>
                      <a:srcRect/>
                      <a:stretch>
                        <a:fillRect/>
                      </a:stretch>
                    </p:blipFill>
                    <p:spPr bwMode="auto">
                      <a:xfrm>
                        <a:off x="4624991" y="2479321"/>
                        <a:ext cx="3556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13"/>
          <p:cNvSpPr txBox="1">
            <a:spLocks noChangeArrowheads="1"/>
          </p:cNvSpPr>
          <p:nvPr/>
        </p:nvSpPr>
        <p:spPr bwMode="auto">
          <a:xfrm>
            <a:off x="183071" y="970181"/>
            <a:ext cx="46863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rPr>
              <a:t>Photolysis rate coefficient for species A:</a:t>
            </a:r>
            <a:endParaRPr lang="it-IT" altLang="en-US" sz="2400" dirty="0">
              <a:latin typeface="Tahoma" panose="020B0604030504040204" pitchFamily="34" charset="0"/>
            </a:endParaRPr>
          </a:p>
        </p:txBody>
      </p:sp>
      <p:sp>
        <p:nvSpPr>
          <p:cNvPr id="23" name="Text Box 13"/>
          <p:cNvSpPr txBox="1">
            <a:spLocks noChangeArrowheads="1"/>
          </p:cNvSpPr>
          <p:nvPr/>
        </p:nvSpPr>
        <p:spPr bwMode="auto">
          <a:xfrm>
            <a:off x="183071" y="1867788"/>
            <a:ext cx="46863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Assuming absortion only due to A, L.B law gives:</a:t>
            </a:r>
            <a:endParaRPr lang="it-IT" altLang="en-US" sz="2200" dirty="0">
              <a:latin typeface="Tahoma" panose="020B0604030504040204" pitchFamily="34" charset="0"/>
            </a:endParaRPr>
          </a:p>
        </p:txBody>
      </p:sp>
      <p:sp>
        <p:nvSpPr>
          <p:cNvPr id="25" name="Text Box 13"/>
          <p:cNvSpPr txBox="1">
            <a:spLocks noChangeArrowheads="1"/>
          </p:cNvSpPr>
          <p:nvPr/>
        </p:nvSpPr>
        <p:spPr bwMode="auto">
          <a:xfrm>
            <a:off x="183071" y="2703839"/>
            <a:ext cx="46863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Neglecting T dep of </a:t>
            </a:r>
            <a:r>
              <a:rPr lang="it-IT" altLang="en-US" sz="2200" dirty="0" smtClean="0">
                <a:latin typeface="Symbol" panose="05050102010706020507" pitchFamily="18" charset="2"/>
              </a:rPr>
              <a:t>s</a:t>
            </a:r>
            <a:r>
              <a:rPr lang="it-IT" altLang="en-US" sz="2200" baseline="-25000" dirty="0" smtClean="0">
                <a:latin typeface="Symbol" panose="05050102010706020507" pitchFamily="18" charset="2"/>
              </a:rPr>
              <a:t>A</a:t>
            </a:r>
            <a:r>
              <a:rPr lang="it-IT" altLang="en-US" sz="2200" dirty="0" smtClean="0">
                <a:latin typeface="Symbol" panose="05050102010706020507" pitchFamily="18" charset="2"/>
              </a:rPr>
              <a:t>,</a:t>
            </a:r>
            <a:r>
              <a:rPr lang="it-IT" altLang="en-US" sz="2200" dirty="0" smtClean="0">
                <a:latin typeface="Tahoma" panose="020B0604030504040204" pitchFamily="34" charset="0"/>
              </a:rPr>
              <a:t> the optical depth is:</a:t>
            </a:r>
            <a:endParaRPr lang="it-IT" altLang="en-US" sz="2200" dirty="0">
              <a:latin typeface="Tahoma" panose="020B0604030504040204" pitchFamily="34" charset="0"/>
            </a:endParaRPr>
          </a:p>
        </p:txBody>
      </p:sp>
      <p:sp>
        <p:nvSpPr>
          <p:cNvPr id="30" name="Text Box 13"/>
          <p:cNvSpPr txBox="1">
            <a:spLocks noChangeArrowheads="1"/>
          </p:cNvSpPr>
          <p:nvPr/>
        </p:nvSpPr>
        <p:spPr bwMode="auto">
          <a:xfrm>
            <a:off x="183071" y="3539890"/>
            <a:ext cx="45297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For absorbing species with uniform mixing ratio </a:t>
            </a:r>
            <a:r>
              <a:rPr lang="it-IT" altLang="en-US" sz="2200" dirty="0" smtClean="0">
                <a:latin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sym typeface="Symbol" panose="05050102010706020507" pitchFamily="18" charset="2"/>
              </a:rPr>
              <a:t>A</a:t>
            </a:r>
            <a:r>
              <a:rPr lang="it-IT" altLang="en-US" sz="2200" dirty="0" smtClean="0">
                <a:latin typeface="Tahoma" panose="020B0604030504040204" pitchFamily="34" charset="0"/>
                <a:sym typeface="Symbol" panose="05050102010706020507" pitchFamily="18" charset="2"/>
              </a:rPr>
              <a:t>:</a:t>
            </a:r>
            <a:endParaRPr lang="it-IT" altLang="en-US" sz="2200" dirty="0">
              <a:latin typeface="Tahoma" panose="020B0604030504040204" pitchFamily="34" charset="0"/>
            </a:endParaRPr>
          </a:p>
        </p:txBody>
      </p:sp>
      <p:graphicFrame>
        <p:nvGraphicFramePr>
          <p:cNvPr id="31" name="Object 11"/>
          <p:cNvGraphicFramePr>
            <a:graphicFrameLocks noChangeAspect="1"/>
          </p:cNvGraphicFramePr>
          <p:nvPr>
            <p:extLst/>
          </p:nvPr>
        </p:nvGraphicFramePr>
        <p:xfrm>
          <a:off x="4712790" y="3338111"/>
          <a:ext cx="3546738" cy="905119"/>
        </p:xfrm>
        <a:graphic>
          <a:graphicData uri="http://schemas.openxmlformats.org/presentationml/2006/ole">
            <mc:AlternateContent xmlns:mc="http://schemas.openxmlformats.org/markup-compatibility/2006">
              <mc:Choice xmlns:v="urn:schemas-microsoft-com:vml" Requires="v">
                <p:oleObj spid="_x0000_s90735" name="Equation" r:id="rId10" imgW="1688760" imgH="431640" progId="Equation.3">
                  <p:embed/>
                </p:oleObj>
              </mc:Choice>
              <mc:Fallback>
                <p:oleObj name="Equation" r:id="rId10" imgW="1688760" imgH="431640" progId="Equation.3">
                  <p:embed/>
                  <p:pic>
                    <p:nvPicPr>
                      <p:cNvPr id="31" name="Object 11"/>
                      <p:cNvPicPr>
                        <a:picLocks noChangeAspect="1" noChangeArrowheads="1"/>
                      </p:cNvPicPr>
                      <p:nvPr/>
                    </p:nvPicPr>
                    <p:blipFill>
                      <a:blip r:embed="rId11"/>
                      <a:srcRect/>
                      <a:stretch>
                        <a:fillRect/>
                      </a:stretch>
                    </p:blipFill>
                    <p:spPr bwMode="auto">
                      <a:xfrm>
                        <a:off x="4712790" y="3338111"/>
                        <a:ext cx="3546738" cy="905119"/>
                      </a:xfrm>
                      <a:prstGeom prst="rect">
                        <a:avLst/>
                      </a:prstGeom>
                      <a:noFill/>
                      <a:ln w="38100">
                        <a:noFill/>
                        <a:miter lim="800000"/>
                        <a:headEnd/>
                        <a:tailEnd/>
                      </a:ln>
                      <a:extLst/>
                    </p:spPr>
                  </p:pic>
                </p:oleObj>
              </mc:Fallback>
            </mc:AlternateContent>
          </a:graphicData>
        </a:graphic>
      </p:graphicFrame>
      <p:graphicFrame>
        <p:nvGraphicFramePr>
          <p:cNvPr id="32" name="Object 41"/>
          <p:cNvGraphicFramePr>
            <a:graphicFrameLocks noChangeAspect="1"/>
          </p:cNvGraphicFramePr>
          <p:nvPr>
            <p:extLst>
              <p:ext uri="{D42A27DB-BD31-4B8C-83A1-F6EECF244321}">
                <p14:modId xmlns:p14="http://schemas.microsoft.com/office/powerpoint/2010/main" val="3313845801"/>
              </p:ext>
            </p:extLst>
          </p:nvPr>
        </p:nvGraphicFramePr>
        <p:xfrm>
          <a:off x="337153" y="4461096"/>
          <a:ext cx="8575676" cy="987425"/>
        </p:xfrm>
        <a:graphic>
          <a:graphicData uri="http://schemas.openxmlformats.org/presentationml/2006/ole">
            <mc:AlternateContent xmlns:mc="http://schemas.openxmlformats.org/markup-compatibility/2006">
              <mc:Choice xmlns:v="urn:schemas-microsoft-com:vml" Requires="v">
                <p:oleObj spid="_x0000_s90736" name="Equation" r:id="rId12" imgW="4292280" imgH="495000" progId="Equation.3">
                  <p:embed/>
                </p:oleObj>
              </mc:Choice>
              <mc:Fallback>
                <p:oleObj name="Equation" r:id="rId12" imgW="4292280" imgH="495000" progId="Equation.3">
                  <p:embed/>
                  <p:pic>
                    <p:nvPicPr>
                      <p:cNvPr id="32" name="Object 41"/>
                      <p:cNvPicPr>
                        <a:picLocks noChangeAspect="1" noChangeArrowheads="1"/>
                      </p:cNvPicPr>
                      <p:nvPr/>
                    </p:nvPicPr>
                    <p:blipFill>
                      <a:blip r:embed="rId13"/>
                      <a:srcRect/>
                      <a:stretch>
                        <a:fillRect/>
                      </a:stretch>
                    </p:blipFill>
                    <p:spPr bwMode="auto">
                      <a:xfrm>
                        <a:off x="337153" y="4461096"/>
                        <a:ext cx="8575676"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urved Left Arrow 6"/>
          <p:cNvSpPr/>
          <p:nvPr/>
        </p:nvSpPr>
        <p:spPr bwMode="auto">
          <a:xfrm rot="10800000" flipH="1">
            <a:off x="8259528" y="3020370"/>
            <a:ext cx="561939" cy="1039040"/>
          </a:xfrm>
          <a:prstGeom prst="curvedLeftArrow">
            <a:avLst>
              <a:gd name="adj1" fmla="val 25000"/>
              <a:gd name="adj2" fmla="val 57361"/>
              <a:gd name="adj3" fmla="val 25000"/>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Curved Left Arrow 33"/>
          <p:cNvSpPr/>
          <p:nvPr/>
        </p:nvSpPr>
        <p:spPr bwMode="auto">
          <a:xfrm rot="10800000" flipH="1">
            <a:off x="8291904" y="1954451"/>
            <a:ext cx="529563" cy="1037193"/>
          </a:xfrm>
          <a:prstGeom prst="curvedLeftArrow">
            <a:avLst>
              <a:gd name="adj1" fmla="val 25000"/>
              <a:gd name="adj2" fmla="val 57361"/>
              <a:gd name="adj3" fmla="val 25000"/>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Curved Left Arrow 34"/>
          <p:cNvSpPr/>
          <p:nvPr/>
        </p:nvSpPr>
        <p:spPr bwMode="auto">
          <a:xfrm rot="10800000" flipH="1">
            <a:off x="8361157" y="1405554"/>
            <a:ext cx="460310" cy="575260"/>
          </a:xfrm>
          <a:prstGeom prst="curvedLeftArrow">
            <a:avLst>
              <a:gd name="adj1" fmla="val 25000"/>
              <a:gd name="adj2" fmla="val 57361"/>
              <a:gd name="adj3" fmla="val 25000"/>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Down Arrow 7"/>
          <p:cNvSpPr/>
          <p:nvPr/>
        </p:nvSpPr>
        <p:spPr bwMode="auto">
          <a:xfrm>
            <a:off x="2995882" y="4136171"/>
            <a:ext cx="526744" cy="479539"/>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6" name="Object 41"/>
          <p:cNvGraphicFramePr>
            <a:graphicFrameLocks noChangeAspect="1"/>
          </p:cNvGraphicFramePr>
          <p:nvPr>
            <p:extLst>
              <p:ext uri="{D42A27DB-BD31-4B8C-83A1-F6EECF244321}">
                <p14:modId xmlns:p14="http://schemas.microsoft.com/office/powerpoint/2010/main" val="3621467930"/>
              </p:ext>
            </p:extLst>
          </p:nvPr>
        </p:nvGraphicFramePr>
        <p:xfrm>
          <a:off x="1228861" y="5864867"/>
          <a:ext cx="5926138" cy="839742"/>
        </p:xfrm>
        <a:graphic>
          <a:graphicData uri="http://schemas.openxmlformats.org/presentationml/2006/ole">
            <mc:AlternateContent xmlns:mc="http://schemas.openxmlformats.org/markup-compatibility/2006">
              <mc:Choice xmlns:v="urn:schemas-microsoft-com:vml" Requires="v">
                <p:oleObj spid="_x0000_s90737" name="Equation" r:id="rId14" imgW="3047760" imgH="431640" progId="Equation.3">
                  <p:embed/>
                </p:oleObj>
              </mc:Choice>
              <mc:Fallback>
                <p:oleObj name="Equation" r:id="rId14" imgW="3047760" imgH="431640" progId="Equation.3">
                  <p:embed/>
                  <p:pic>
                    <p:nvPicPr>
                      <p:cNvPr id="36" name="Object 41"/>
                      <p:cNvPicPr>
                        <a:picLocks noChangeAspect="1" noChangeArrowheads="1"/>
                      </p:cNvPicPr>
                      <p:nvPr/>
                    </p:nvPicPr>
                    <p:blipFill>
                      <a:blip r:embed="rId15"/>
                      <a:srcRect/>
                      <a:stretch>
                        <a:fillRect/>
                      </a:stretch>
                    </p:blipFill>
                    <p:spPr bwMode="auto">
                      <a:xfrm>
                        <a:off x="1228861" y="5864867"/>
                        <a:ext cx="5926138" cy="839742"/>
                      </a:xfrm>
                      <a:prstGeom prst="rect">
                        <a:avLst/>
                      </a:prstGeom>
                      <a:noFill/>
                      <a:ln>
                        <a:noFill/>
                      </a:ln>
                      <a:extLst/>
                    </p:spPr>
                  </p:pic>
                </p:oleObj>
              </mc:Fallback>
            </mc:AlternateContent>
          </a:graphicData>
        </a:graphic>
      </p:graphicFrame>
      <p:sp>
        <p:nvSpPr>
          <p:cNvPr id="37" name="Text Box 13"/>
          <p:cNvSpPr txBox="1">
            <a:spLocks noChangeArrowheads="1"/>
          </p:cNvSpPr>
          <p:nvPr/>
        </p:nvSpPr>
        <p:spPr bwMode="auto">
          <a:xfrm>
            <a:off x="3591212" y="5359115"/>
            <a:ext cx="52302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0000FF"/>
                </a:solidFill>
                <a:latin typeface="Tahoma" panose="020B0604030504040204" pitchFamily="34" charset="0"/>
              </a:rPr>
              <a:t>photolysis rate as a function of altitude:</a:t>
            </a:r>
            <a:endParaRPr lang="it-IT" altLang="en-US" sz="2200" dirty="0">
              <a:solidFill>
                <a:srgbClr val="0000FF"/>
              </a:solidFill>
              <a:latin typeface="Tahoma" panose="020B0604030504040204" pitchFamily="34" charset="0"/>
            </a:endParaRPr>
          </a:p>
        </p:txBody>
      </p:sp>
      <p:sp>
        <p:nvSpPr>
          <p:cNvPr id="22" name="Text Box 13"/>
          <p:cNvSpPr txBox="1">
            <a:spLocks noChangeArrowheads="1"/>
          </p:cNvSpPr>
          <p:nvPr/>
        </p:nvSpPr>
        <p:spPr bwMode="auto">
          <a:xfrm>
            <a:off x="3522626" y="4076226"/>
            <a:ext cx="45297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photolysis rate coefficient </a:t>
            </a:r>
            <a:r>
              <a:rPr lang="it-IT" altLang="en-US" sz="2200" i="1" dirty="0" smtClean="0">
                <a:solidFill>
                  <a:srgbClr val="FF0000"/>
                </a:solidFill>
                <a:latin typeface="Tahoma" panose="020B0604030504040204" pitchFamily="34" charset="0"/>
              </a:rPr>
              <a:t>k</a:t>
            </a:r>
            <a:r>
              <a:rPr lang="it-IT" altLang="en-US" sz="2200" i="1" baseline="-25000" dirty="0" smtClean="0">
                <a:solidFill>
                  <a:srgbClr val="FF0000"/>
                </a:solidFill>
                <a:latin typeface="Tahoma" panose="020B0604030504040204" pitchFamily="34" charset="0"/>
                <a:sym typeface="Symbol" panose="05050102010706020507" pitchFamily="18" charset="2"/>
              </a:rPr>
              <a:t>A</a:t>
            </a:r>
            <a:r>
              <a:rPr lang="it-IT" altLang="en-US" sz="2200" i="1" dirty="0" smtClean="0">
                <a:solidFill>
                  <a:srgbClr val="FF0000"/>
                </a:solidFill>
                <a:latin typeface="Tahoma" panose="020B0604030504040204" pitchFamily="34" charset="0"/>
                <a:sym typeface="Symbol" panose="05050102010706020507" pitchFamily="18" charset="2"/>
              </a:rPr>
              <a:t>(z)</a:t>
            </a:r>
            <a:endParaRPr lang="it-IT" altLang="en-US" sz="2200" dirty="0">
              <a:solidFill>
                <a:srgbClr val="FF0000"/>
              </a:solidFill>
              <a:latin typeface="Tahoma" panose="020B0604030504040204" pitchFamily="34" charset="0"/>
            </a:endParaRPr>
          </a:p>
        </p:txBody>
      </p:sp>
      <p:sp>
        <p:nvSpPr>
          <p:cNvPr id="24" name="Down Arrow 23"/>
          <p:cNvSpPr/>
          <p:nvPr/>
        </p:nvSpPr>
        <p:spPr bwMode="auto">
          <a:xfrm>
            <a:off x="2995882" y="5359115"/>
            <a:ext cx="526744" cy="479539"/>
          </a:xfrm>
          <a:prstGeom prst="down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45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animBg="1"/>
      <p:bldP spid="34" grpId="0" animBg="1"/>
      <p:bldP spid="35" grpId="0" animBg="1"/>
      <p:bldP spid="8" grpId="0" animBg="1"/>
      <p:bldP spid="37" grpId="0"/>
      <p:bldP spid="22" grpId="0"/>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Calculation of photolysis rates at altitude z</a:t>
            </a:r>
            <a:endParaRPr lang="en-GB" altLang="en-US" sz="3400" baseline="-25000" dirty="0">
              <a:solidFill>
                <a:srgbClr val="3333FF"/>
              </a:solidFill>
              <a:latin typeface="Tahoma" panose="020B0604030504040204" pitchFamily="34" charset="0"/>
              <a:cs typeface="Tahoma" panose="020B0604030504040204" pitchFamily="34" charset="0"/>
            </a:endParaRPr>
          </a:p>
        </p:txBody>
      </p:sp>
      <p:graphicFrame>
        <p:nvGraphicFramePr>
          <p:cNvPr id="36" name="Object 41"/>
          <p:cNvGraphicFramePr>
            <a:graphicFrameLocks noChangeAspect="1"/>
          </p:cNvGraphicFramePr>
          <p:nvPr>
            <p:extLst>
              <p:ext uri="{D42A27DB-BD31-4B8C-83A1-F6EECF244321}">
                <p14:modId xmlns:p14="http://schemas.microsoft.com/office/powerpoint/2010/main" val="380256456"/>
              </p:ext>
            </p:extLst>
          </p:nvPr>
        </p:nvGraphicFramePr>
        <p:xfrm>
          <a:off x="3596640" y="903571"/>
          <a:ext cx="4410076" cy="862012"/>
        </p:xfrm>
        <a:graphic>
          <a:graphicData uri="http://schemas.openxmlformats.org/presentationml/2006/ole">
            <mc:AlternateContent xmlns:mc="http://schemas.openxmlformats.org/markup-compatibility/2006">
              <mc:Choice xmlns:v="urn:schemas-microsoft-com:vml" Requires="v">
                <p:oleObj spid="_x0000_s89486" name="Equation" r:id="rId4" imgW="2209680" imgH="431640" progId="Equation.3">
                  <p:embed/>
                </p:oleObj>
              </mc:Choice>
              <mc:Fallback>
                <p:oleObj name="Equation" r:id="rId4" imgW="2209680" imgH="431640" progId="Equation.3">
                  <p:embed/>
                  <p:pic>
                    <p:nvPicPr>
                      <p:cNvPr id="36" name="Object 41"/>
                      <p:cNvPicPr>
                        <a:picLocks noChangeAspect="1" noChangeArrowheads="1"/>
                      </p:cNvPicPr>
                      <p:nvPr/>
                    </p:nvPicPr>
                    <p:blipFill>
                      <a:blip r:embed="rId5"/>
                      <a:srcRect/>
                      <a:stretch>
                        <a:fillRect/>
                      </a:stretch>
                    </p:blipFill>
                    <p:spPr bwMode="auto">
                      <a:xfrm>
                        <a:off x="3596640" y="903571"/>
                        <a:ext cx="4410076"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13"/>
          <p:cNvSpPr txBox="1">
            <a:spLocks noChangeArrowheads="1"/>
          </p:cNvSpPr>
          <p:nvPr/>
        </p:nvSpPr>
        <p:spPr bwMode="auto">
          <a:xfrm>
            <a:off x="786575" y="916271"/>
            <a:ext cx="28100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The photolysis rate at any altitude is:</a:t>
            </a:r>
            <a:endParaRPr lang="it-IT" altLang="en-US" sz="2200" dirty="0">
              <a:latin typeface="Tahoma" panose="020B0604030504040204" pitchFamily="34" charset="0"/>
            </a:endParaRPr>
          </a:p>
        </p:txBody>
      </p:sp>
      <p:sp>
        <p:nvSpPr>
          <p:cNvPr id="20" name="Text Box 13"/>
          <p:cNvSpPr txBox="1">
            <a:spLocks noChangeArrowheads="1"/>
          </p:cNvSpPr>
          <p:nvPr/>
        </p:nvSpPr>
        <p:spPr bwMode="auto">
          <a:xfrm>
            <a:off x="326231" y="3014559"/>
            <a:ext cx="18653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while altitude </a:t>
            </a:r>
            <a:r>
              <a:rPr lang="it-IT" altLang="en-US" sz="2200" dirty="0" smtClean="0">
                <a:solidFill>
                  <a:srgbClr val="FF0000"/>
                </a:solidFill>
                <a:latin typeface="Tahoma" panose="020B0604030504040204" pitchFamily="34" charset="0"/>
              </a:rPr>
              <a:t>z decreases</a:t>
            </a:r>
            <a:endParaRPr lang="it-IT" altLang="en-US" sz="2200" dirty="0">
              <a:solidFill>
                <a:srgbClr val="FF0000"/>
              </a:solidFill>
              <a:latin typeface="Tahoma" panose="020B0604030504040204" pitchFamily="34" charset="0"/>
            </a:endParaRPr>
          </a:p>
        </p:txBody>
      </p:sp>
      <p:sp>
        <p:nvSpPr>
          <p:cNvPr id="22" name="Down Arrow 21"/>
          <p:cNvSpPr/>
          <p:nvPr/>
        </p:nvSpPr>
        <p:spPr bwMode="auto">
          <a:xfrm rot="15245408">
            <a:off x="2697233" y="2313163"/>
            <a:ext cx="298961" cy="1159083"/>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13"/>
          <p:cNvSpPr txBox="1">
            <a:spLocks noChangeArrowheads="1"/>
          </p:cNvSpPr>
          <p:nvPr/>
        </p:nvSpPr>
        <p:spPr bwMode="auto">
          <a:xfrm>
            <a:off x="1380838" y="1795317"/>
            <a:ext cx="67785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solidFill>
                  <a:srgbClr val="FF0000"/>
                </a:solidFill>
                <a:latin typeface="Tahoma" panose="020B0604030504040204" pitchFamily="34" charset="0"/>
              </a:rPr>
              <a:t>Two competing effects in the z dependence:</a:t>
            </a:r>
            <a:endParaRPr lang="it-IT" altLang="en-US" sz="2400" dirty="0">
              <a:solidFill>
                <a:srgbClr val="FF0000"/>
              </a:solidFill>
              <a:latin typeface="Tahoma" panose="020B0604030504040204" pitchFamily="34" charset="0"/>
            </a:endParaRPr>
          </a:p>
        </p:txBody>
      </p:sp>
      <p:sp>
        <p:nvSpPr>
          <p:cNvPr id="26" name="Text Box 13"/>
          <p:cNvSpPr txBox="1">
            <a:spLocks noChangeArrowheads="1"/>
          </p:cNvSpPr>
          <p:nvPr/>
        </p:nvSpPr>
        <p:spPr bwMode="auto">
          <a:xfrm>
            <a:off x="3596640" y="2291284"/>
            <a:ext cx="54923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actinic flux decreases (due to increasing absorption from layers above)</a:t>
            </a:r>
          </a:p>
          <a:p>
            <a:pPr>
              <a:spcBef>
                <a:spcPct val="0"/>
              </a:spcBef>
              <a:buNone/>
            </a:pPr>
            <a:r>
              <a:rPr lang="it-IT" altLang="en-US" sz="2200" dirty="0" smtClean="0">
                <a:solidFill>
                  <a:srgbClr val="FF0000"/>
                </a:solidFill>
                <a:latin typeface="Tahoma" panose="020B0604030504040204" pitchFamily="34" charset="0"/>
              </a:rPr>
              <a:t>Decrease in the rate</a:t>
            </a:r>
            <a:endParaRPr lang="it-IT" altLang="en-US" sz="2200" dirty="0">
              <a:solidFill>
                <a:srgbClr val="FF0000"/>
              </a:solidFill>
              <a:latin typeface="Tahoma" panose="020B0604030504040204" pitchFamily="34" charset="0"/>
            </a:endParaRPr>
          </a:p>
        </p:txBody>
      </p:sp>
      <p:sp>
        <p:nvSpPr>
          <p:cNvPr id="28" name="Text Box 13"/>
          <p:cNvSpPr txBox="1">
            <a:spLocks noChangeArrowheads="1"/>
          </p:cNvSpPr>
          <p:nvPr/>
        </p:nvSpPr>
        <p:spPr bwMode="auto">
          <a:xfrm>
            <a:off x="3596640" y="3493452"/>
            <a:ext cx="54923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concentration of A increases (due to the atmosphere increase in density)</a:t>
            </a:r>
          </a:p>
          <a:p>
            <a:pPr>
              <a:spcBef>
                <a:spcPct val="0"/>
              </a:spcBef>
              <a:buNone/>
            </a:pPr>
            <a:r>
              <a:rPr lang="it-IT" altLang="en-US" sz="2200" dirty="0" smtClean="0">
                <a:solidFill>
                  <a:srgbClr val="FF0000"/>
                </a:solidFill>
                <a:latin typeface="Tahoma" panose="020B0604030504040204" pitchFamily="34" charset="0"/>
              </a:rPr>
              <a:t>increase in the rate</a:t>
            </a:r>
            <a:endParaRPr lang="it-IT" altLang="en-US" sz="2200" dirty="0">
              <a:solidFill>
                <a:srgbClr val="FF0000"/>
              </a:solidFill>
              <a:latin typeface="Tahoma" panose="020B0604030504040204" pitchFamily="34" charset="0"/>
            </a:endParaRPr>
          </a:p>
        </p:txBody>
      </p:sp>
      <p:sp>
        <p:nvSpPr>
          <p:cNvPr id="29" name="Down Arrow 28"/>
          <p:cNvSpPr/>
          <p:nvPr/>
        </p:nvSpPr>
        <p:spPr bwMode="auto">
          <a:xfrm rot="6354592" flipV="1">
            <a:off x="2697235" y="3148087"/>
            <a:ext cx="298961" cy="1159083"/>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Text Box 13"/>
          <p:cNvSpPr txBox="1">
            <a:spLocks noChangeArrowheads="1"/>
          </p:cNvSpPr>
          <p:nvPr/>
        </p:nvSpPr>
        <p:spPr bwMode="auto">
          <a:xfrm>
            <a:off x="821902" y="4641585"/>
            <a:ext cx="789643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500" dirty="0" smtClean="0">
                <a:solidFill>
                  <a:srgbClr val="0000FF"/>
                </a:solidFill>
                <a:latin typeface="Tahoma" panose="020B0604030504040204" pitchFamily="34" charset="0"/>
              </a:rPr>
              <a:t>Photolysis rates may have a maximum at a certain </a:t>
            </a:r>
            <a:r>
              <a:rPr lang="it-IT" altLang="en-US" sz="2500" i="1" dirty="0" smtClean="0">
                <a:solidFill>
                  <a:srgbClr val="0000FF"/>
                </a:solidFill>
                <a:latin typeface="Tahoma" panose="020B0604030504040204" pitchFamily="34" charset="0"/>
              </a:rPr>
              <a:t>z</a:t>
            </a:r>
            <a:endParaRPr lang="it-IT" altLang="en-US" sz="2500" i="1" dirty="0">
              <a:solidFill>
                <a:srgbClr val="0000FF"/>
              </a:solidFill>
              <a:latin typeface="Tahoma" panose="020B0604030504040204" pitchFamily="34" charset="0"/>
            </a:endParaRPr>
          </a:p>
        </p:txBody>
      </p:sp>
      <p:sp>
        <p:nvSpPr>
          <p:cNvPr id="16" name="Text Box 13"/>
          <p:cNvSpPr txBox="1">
            <a:spLocks noChangeArrowheads="1"/>
          </p:cNvSpPr>
          <p:nvPr/>
        </p:nvSpPr>
        <p:spPr bwMode="auto">
          <a:xfrm>
            <a:off x="687792" y="5314569"/>
            <a:ext cx="7896432"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500" dirty="0" smtClean="0">
                <a:solidFill>
                  <a:srgbClr val="0000FF"/>
                </a:solidFill>
                <a:latin typeface="Tahoma" panose="020B0604030504040204" pitchFamily="34" charset="0"/>
              </a:rPr>
              <a:t>The combination of these competing (opposite) effects gives rise to the formation of photochemical layers</a:t>
            </a:r>
          </a:p>
          <a:p>
            <a:pPr>
              <a:spcBef>
                <a:spcPct val="0"/>
              </a:spcBef>
              <a:buNone/>
            </a:pPr>
            <a:r>
              <a:rPr lang="it-IT" altLang="en-US" sz="2500" dirty="0" smtClean="0">
                <a:latin typeface="Tahoma" panose="020B0604030504040204" pitchFamily="34" charset="0"/>
              </a:rPr>
              <a:t>(but not for species absorbing at </a:t>
            </a:r>
            <a:r>
              <a:rPr lang="it-IT" altLang="en-US" sz="2500" dirty="0" smtClean="0">
                <a:latin typeface="Symbol" panose="05050102010706020507" pitchFamily="18" charset="2"/>
              </a:rPr>
              <a:t>l</a:t>
            </a:r>
            <a:r>
              <a:rPr lang="it-IT" altLang="en-US" sz="2500" dirty="0" smtClean="0">
                <a:latin typeface="Tahoma" panose="020B0604030504040204" pitchFamily="34" charset="0"/>
              </a:rPr>
              <a:t>&gt;290 nm)</a:t>
            </a:r>
            <a:endParaRPr lang="it-IT" altLang="en-US" sz="2500" dirty="0">
              <a:latin typeface="Tahoma" panose="020B0604030504040204" pitchFamily="34" charset="0"/>
            </a:endParaRPr>
          </a:p>
        </p:txBody>
      </p:sp>
    </p:spTree>
    <p:extLst>
      <p:ext uri="{BB962C8B-B14F-4D97-AF65-F5344CB8AC3E}">
        <p14:creationId xmlns:p14="http://schemas.microsoft.com/office/powerpoint/2010/main" val="3531737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Example: photolysis rates at altitude z</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95238" name="Picture 6" descr="Risultati immagini per photolysis rate ozone alt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271" y="1533944"/>
            <a:ext cx="3521480" cy="2734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1401193"/>
            <a:ext cx="5086383" cy="3468953"/>
          </a:xfrm>
          <a:prstGeom prst="rect">
            <a:avLst/>
          </a:prstGeom>
        </p:spPr>
      </p:pic>
      <p:sp>
        <p:nvSpPr>
          <p:cNvPr id="19" name="Text Box 13"/>
          <p:cNvSpPr txBox="1">
            <a:spLocks noChangeArrowheads="1"/>
          </p:cNvSpPr>
          <p:nvPr/>
        </p:nvSpPr>
        <p:spPr bwMode="auto">
          <a:xfrm>
            <a:off x="1514920" y="890222"/>
            <a:ext cx="27166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For O</a:t>
            </a:r>
            <a:r>
              <a:rPr lang="it-IT" altLang="en-US" sz="2200" baseline="-25000" dirty="0" smtClean="0">
                <a:solidFill>
                  <a:srgbClr val="FF0000"/>
                </a:solidFill>
                <a:latin typeface="Tahoma" panose="020B0604030504040204" pitchFamily="34" charset="0"/>
              </a:rPr>
              <a:t>2</a:t>
            </a:r>
            <a:r>
              <a:rPr lang="it-IT" altLang="en-US" sz="2200" dirty="0" smtClean="0">
                <a:solidFill>
                  <a:srgbClr val="FF0000"/>
                </a:solidFill>
                <a:latin typeface="Tahoma" panose="020B0604030504040204" pitchFamily="34" charset="0"/>
              </a:rPr>
              <a:t> at SZA =0</a:t>
            </a:r>
            <a:r>
              <a:rPr lang="it-IT" altLang="en-US" sz="2200" dirty="0" smtClean="0">
                <a:solidFill>
                  <a:srgbClr val="FF0000"/>
                </a:solidFill>
                <a:latin typeface="Tahoma" panose="020B0604030504040204" pitchFamily="34" charset="0"/>
                <a:sym typeface="Symbol" panose="05050102010706020507" pitchFamily="18" charset="2"/>
              </a:rPr>
              <a:t></a:t>
            </a:r>
            <a:endParaRPr lang="it-IT" altLang="en-US" sz="2200" dirty="0">
              <a:solidFill>
                <a:srgbClr val="FF0000"/>
              </a:solidFill>
              <a:latin typeface="Tahoma" panose="020B0604030504040204" pitchFamily="34" charset="0"/>
            </a:endParaRPr>
          </a:p>
        </p:txBody>
      </p:sp>
      <p:sp>
        <p:nvSpPr>
          <p:cNvPr id="21" name="Text Box 13"/>
          <p:cNvSpPr txBox="1">
            <a:spLocks noChangeArrowheads="1"/>
          </p:cNvSpPr>
          <p:nvPr/>
        </p:nvSpPr>
        <p:spPr bwMode="auto">
          <a:xfrm>
            <a:off x="561676" y="2051092"/>
            <a:ext cx="20615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1900" dirty="0" smtClean="0">
                <a:solidFill>
                  <a:srgbClr val="0000FF"/>
                </a:solidFill>
                <a:latin typeface="Tahoma" panose="020B0604030504040204" pitchFamily="34" charset="0"/>
              </a:rPr>
              <a:t>rate coefficient: </a:t>
            </a:r>
            <a:r>
              <a:rPr lang="it-IT" altLang="en-US" sz="1900" i="1" dirty="0" smtClean="0">
                <a:solidFill>
                  <a:srgbClr val="0000FF"/>
                </a:solidFill>
                <a:latin typeface="Tahoma" panose="020B0604030504040204" pitchFamily="34" charset="0"/>
              </a:rPr>
              <a:t>k</a:t>
            </a:r>
            <a:r>
              <a:rPr lang="it-IT" altLang="en-US" sz="1900" i="1" baseline="-25000" dirty="0" smtClean="0">
                <a:solidFill>
                  <a:srgbClr val="0000FF"/>
                </a:solidFill>
                <a:latin typeface="Tahoma" panose="020B0604030504040204" pitchFamily="34" charset="0"/>
                <a:sym typeface="Symbol" panose="05050102010706020507" pitchFamily="18" charset="2"/>
              </a:rPr>
              <a:t>O2</a:t>
            </a:r>
            <a:endParaRPr lang="it-IT" altLang="en-US" sz="1900" i="1" dirty="0">
              <a:solidFill>
                <a:srgbClr val="0000FF"/>
              </a:solidFill>
              <a:latin typeface="Tahoma" panose="020B0604030504040204" pitchFamily="34" charset="0"/>
            </a:endParaRPr>
          </a:p>
        </p:txBody>
      </p:sp>
      <p:sp>
        <p:nvSpPr>
          <p:cNvPr id="23" name="Text Box 13"/>
          <p:cNvSpPr txBox="1">
            <a:spLocks noChangeArrowheads="1"/>
          </p:cNvSpPr>
          <p:nvPr/>
        </p:nvSpPr>
        <p:spPr bwMode="auto">
          <a:xfrm>
            <a:off x="3184907" y="2053714"/>
            <a:ext cx="20615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1900" dirty="0" smtClean="0">
                <a:solidFill>
                  <a:srgbClr val="0000FF"/>
                </a:solidFill>
                <a:latin typeface="Tahoma" panose="020B0604030504040204" pitchFamily="34" charset="0"/>
              </a:rPr>
              <a:t>rate:</a:t>
            </a:r>
          </a:p>
          <a:p>
            <a:pPr>
              <a:spcBef>
                <a:spcPct val="0"/>
              </a:spcBef>
              <a:buNone/>
            </a:pPr>
            <a:r>
              <a:rPr lang="it-IT" altLang="en-US" sz="1900" i="1" dirty="0" smtClean="0">
                <a:solidFill>
                  <a:srgbClr val="0000FF"/>
                </a:solidFill>
                <a:latin typeface="Tahoma" panose="020B0604030504040204" pitchFamily="34" charset="0"/>
              </a:rPr>
              <a:t>k</a:t>
            </a:r>
            <a:r>
              <a:rPr lang="it-IT" altLang="en-US" sz="1900" i="1" baseline="-25000" dirty="0" smtClean="0">
                <a:solidFill>
                  <a:srgbClr val="0000FF"/>
                </a:solidFill>
                <a:latin typeface="Tahoma" panose="020B0604030504040204" pitchFamily="34" charset="0"/>
                <a:sym typeface="Symbol" panose="05050102010706020507" pitchFamily="18" charset="2"/>
              </a:rPr>
              <a:t>O2 </a:t>
            </a:r>
            <a:r>
              <a:rPr lang="it-IT" altLang="en-US" sz="1900" dirty="0" smtClean="0">
                <a:solidFill>
                  <a:srgbClr val="0000FF"/>
                </a:solidFill>
                <a:latin typeface="Tahoma" panose="020B0604030504040204" pitchFamily="34" charset="0"/>
                <a:sym typeface="Symbol" panose="05050102010706020507" pitchFamily="18" charset="2"/>
              </a:rPr>
              <a:t>[O</a:t>
            </a:r>
            <a:r>
              <a:rPr lang="it-IT" altLang="en-US" sz="1900" baseline="-25000" dirty="0" smtClean="0">
                <a:solidFill>
                  <a:srgbClr val="0000FF"/>
                </a:solidFill>
                <a:latin typeface="Tahoma" panose="020B0604030504040204" pitchFamily="34" charset="0"/>
                <a:sym typeface="Symbol" panose="05050102010706020507" pitchFamily="18" charset="2"/>
              </a:rPr>
              <a:t>2</a:t>
            </a:r>
            <a:r>
              <a:rPr lang="it-IT" altLang="en-US" sz="1900" dirty="0" smtClean="0">
                <a:solidFill>
                  <a:srgbClr val="0000FF"/>
                </a:solidFill>
                <a:latin typeface="Tahoma" panose="020B0604030504040204" pitchFamily="34" charset="0"/>
                <a:sym typeface="Symbol" panose="05050102010706020507" pitchFamily="18" charset="2"/>
              </a:rPr>
              <a:t>]</a:t>
            </a:r>
            <a:endParaRPr lang="it-IT" altLang="en-US" sz="1900" dirty="0">
              <a:solidFill>
                <a:srgbClr val="0000FF"/>
              </a:solidFill>
              <a:latin typeface="Tahoma" panose="020B0604030504040204" pitchFamily="34" charset="0"/>
            </a:endParaRPr>
          </a:p>
        </p:txBody>
      </p:sp>
      <p:sp>
        <p:nvSpPr>
          <p:cNvPr id="25" name="Text Box 13"/>
          <p:cNvSpPr txBox="1">
            <a:spLocks noChangeArrowheads="1"/>
          </p:cNvSpPr>
          <p:nvPr/>
        </p:nvSpPr>
        <p:spPr bwMode="auto">
          <a:xfrm>
            <a:off x="239998" y="4950230"/>
            <a:ext cx="476974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100" dirty="0" smtClean="0">
                <a:latin typeface="Tahoma" panose="020B0604030504040204" pitchFamily="34" charset="0"/>
              </a:rPr>
              <a:t>Strong altitude dependence of the rate coefficient: the </a:t>
            </a:r>
            <a:r>
              <a:rPr lang="en-US" altLang="en-US" sz="2100" dirty="0">
                <a:latin typeface="Tahoma" panose="020B0604030504040204" pitchFamily="34" charset="0"/>
              </a:rPr>
              <a:t>lower you </a:t>
            </a:r>
            <a:r>
              <a:rPr lang="en-US" altLang="en-US" sz="2100" dirty="0" smtClean="0">
                <a:latin typeface="Tahoma" panose="020B0604030504040204" pitchFamily="34" charset="0"/>
              </a:rPr>
              <a:t>go the </a:t>
            </a:r>
            <a:r>
              <a:rPr lang="en-US" altLang="en-US" sz="2100" dirty="0">
                <a:latin typeface="Tahoma" panose="020B0604030504040204" pitchFamily="34" charset="0"/>
              </a:rPr>
              <a:t>less </a:t>
            </a:r>
            <a:r>
              <a:rPr lang="en-US" altLang="en-US" sz="2100" dirty="0" smtClean="0">
                <a:latin typeface="Tahoma" panose="020B0604030504040204" pitchFamily="34" charset="0"/>
              </a:rPr>
              <a:t>UV radiation </a:t>
            </a:r>
            <a:r>
              <a:rPr lang="en-US" altLang="en-US" sz="2100" dirty="0">
                <a:latin typeface="Tahoma" panose="020B0604030504040204" pitchFamily="34" charset="0"/>
              </a:rPr>
              <a:t>capable </a:t>
            </a:r>
            <a:r>
              <a:rPr lang="en-US" altLang="en-US" sz="2100" dirty="0" smtClean="0">
                <a:latin typeface="Tahoma" panose="020B0604030504040204" pitchFamily="34" charset="0"/>
              </a:rPr>
              <a:t>of breaking </a:t>
            </a:r>
            <a:r>
              <a:rPr lang="en-US" altLang="en-US" sz="2100" dirty="0">
                <a:latin typeface="Tahoma" panose="020B0604030504040204" pitchFamily="34" charset="0"/>
              </a:rPr>
              <a:t>O</a:t>
            </a:r>
            <a:r>
              <a:rPr lang="en-US" altLang="en-US" sz="2100" baseline="-25000" dirty="0">
                <a:latin typeface="Tahoma" panose="020B0604030504040204" pitchFamily="34" charset="0"/>
              </a:rPr>
              <a:t>2</a:t>
            </a:r>
            <a:r>
              <a:rPr lang="en-US" altLang="en-US" sz="2100" dirty="0">
                <a:latin typeface="Tahoma" panose="020B0604030504040204" pitchFamily="34" charset="0"/>
              </a:rPr>
              <a:t> </a:t>
            </a:r>
            <a:r>
              <a:rPr lang="en-US" altLang="en-US" sz="2100" dirty="0" smtClean="0">
                <a:latin typeface="Tahoma" panose="020B0604030504040204" pitchFamily="34" charset="0"/>
              </a:rPr>
              <a:t>is available </a:t>
            </a:r>
            <a:r>
              <a:rPr lang="en-US" altLang="en-US" sz="2100" dirty="0">
                <a:latin typeface="Tahoma" panose="020B0604030504040204" pitchFamily="34" charset="0"/>
              </a:rPr>
              <a:t>(self-shielding</a:t>
            </a:r>
            <a:r>
              <a:rPr lang="en-US" altLang="en-US" sz="2100" dirty="0" smtClean="0">
                <a:latin typeface="Tahoma" panose="020B0604030504040204" pitchFamily="34" charset="0"/>
              </a:rPr>
              <a:t>)</a:t>
            </a:r>
            <a:endParaRPr lang="it-IT" altLang="en-US" sz="2100" dirty="0">
              <a:latin typeface="Tahoma" panose="020B0604030504040204" pitchFamily="34" charset="0"/>
            </a:endParaRPr>
          </a:p>
        </p:txBody>
      </p:sp>
      <p:sp>
        <p:nvSpPr>
          <p:cNvPr id="27" name="Text Box 13"/>
          <p:cNvSpPr txBox="1">
            <a:spLocks noChangeArrowheads="1"/>
          </p:cNvSpPr>
          <p:nvPr/>
        </p:nvSpPr>
        <p:spPr bwMode="auto">
          <a:xfrm>
            <a:off x="6318798" y="960049"/>
            <a:ext cx="14552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rPr>
              <a:t>For O</a:t>
            </a:r>
            <a:r>
              <a:rPr lang="it-IT" altLang="en-US" sz="2200" baseline="-25000" dirty="0" smtClean="0">
                <a:solidFill>
                  <a:srgbClr val="FF0000"/>
                </a:solidFill>
                <a:latin typeface="Tahoma" panose="020B0604030504040204" pitchFamily="34" charset="0"/>
              </a:rPr>
              <a:t>3</a:t>
            </a:r>
            <a:endParaRPr lang="it-IT" altLang="en-US" sz="2200" dirty="0">
              <a:solidFill>
                <a:srgbClr val="FF0000"/>
              </a:solidFill>
              <a:latin typeface="Tahoma" panose="020B0604030504040204" pitchFamily="34" charset="0"/>
            </a:endParaRPr>
          </a:p>
        </p:txBody>
      </p:sp>
      <p:sp>
        <p:nvSpPr>
          <p:cNvPr id="30" name="Text Box 13"/>
          <p:cNvSpPr txBox="1">
            <a:spLocks noChangeArrowheads="1"/>
          </p:cNvSpPr>
          <p:nvPr/>
        </p:nvSpPr>
        <p:spPr bwMode="auto">
          <a:xfrm>
            <a:off x="6015650" y="2051092"/>
            <a:ext cx="20615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1900" dirty="0" smtClean="0">
                <a:solidFill>
                  <a:srgbClr val="0000FF"/>
                </a:solidFill>
                <a:latin typeface="Tahoma" panose="020B0604030504040204" pitchFamily="34" charset="0"/>
              </a:rPr>
              <a:t>rate coefficient: </a:t>
            </a:r>
            <a:r>
              <a:rPr lang="it-IT" altLang="en-US" sz="1900" i="1" dirty="0" smtClean="0">
                <a:solidFill>
                  <a:srgbClr val="0000FF"/>
                </a:solidFill>
                <a:latin typeface="Tahoma" panose="020B0604030504040204" pitchFamily="34" charset="0"/>
              </a:rPr>
              <a:t>k</a:t>
            </a:r>
            <a:r>
              <a:rPr lang="it-IT" altLang="en-US" sz="1900" i="1" baseline="-25000" dirty="0" smtClean="0">
                <a:solidFill>
                  <a:srgbClr val="0000FF"/>
                </a:solidFill>
                <a:latin typeface="Tahoma" panose="020B0604030504040204" pitchFamily="34" charset="0"/>
                <a:sym typeface="Symbol" panose="05050102010706020507" pitchFamily="18" charset="2"/>
              </a:rPr>
              <a:t>O3</a:t>
            </a:r>
            <a:endParaRPr lang="it-IT" altLang="en-US" sz="1900" i="1" dirty="0">
              <a:solidFill>
                <a:srgbClr val="0000FF"/>
              </a:solidFill>
              <a:latin typeface="Tahoma" panose="020B0604030504040204" pitchFamily="34" charset="0"/>
            </a:endParaRPr>
          </a:p>
        </p:txBody>
      </p:sp>
      <p:sp>
        <p:nvSpPr>
          <p:cNvPr id="4" name="Rectangle 3"/>
          <p:cNvSpPr/>
          <p:nvPr/>
        </p:nvSpPr>
        <p:spPr>
          <a:xfrm>
            <a:off x="5409020" y="4714614"/>
            <a:ext cx="3595981" cy="1384995"/>
          </a:xfrm>
          <a:prstGeom prst="rect">
            <a:avLst/>
          </a:prstGeom>
        </p:spPr>
        <p:txBody>
          <a:bodyPr wrap="square">
            <a:sp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Photolysis rate </a:t>
            </a:r>
            <a:r>
              <a:rPr lang="en-US" sz="2100" dirty="0" smtClean="0">
                <a:latin typeface="Tahoma" panose="020B0604030504040204" pitchFamily="34" charset="0"/>
                <a:ea typeface="Tahoma" panose="020B0604030504040204" pitchFamily="34" charset="0"/>
                <a:cs typeface="Tahoma" panose="020B0604030504040204" pitchFamily="34" charset="0"/>
              </a:rPr>
              <a:t>coefficient becomes altitude dependent </a:t>
            </a:r>
            <a:r>
              <a:rPr lang="en-US" sz="2100" dirty="0">
                <a:latin typeface="Tahoma" panose="020B0604030504040204" pitchFamily="34" charset="0"/>
                <a:ea typeface="Tahoma" panose="020B0604030504040204" pitchFamily="34" charset="0"/>
                <a:cs typeface="Tahoma" panose="020B0604030504040204" pitchFamily="34" charset="0"/>
              </a:rPr>
              <a:t>below 40 km for</a:t>
            </a:r>
          </a:p>
          <a:p>
            <a:pPr algn="ctr"/>
            <a:r>
              <a:rPr lang="en-US" sz="2100" dirty="0">
                <a:latin typeface="Tahoma" panose="020B0604030504040204" pitchFamily="34" charset="0"/>
                <a:ea typeface="Tahoma" panose="020B0604030504040204" pitchFamily="34" charset="0"/>
                <a:cs typeface="Tahoma" panose="020B0604030504040204" pitchFamily="34" charset="0"/>
              </a:rPr>
              <a:t>similar self-shielding </a:t>
            </a:r>
            <a:r>
              <a:rPr lang="en-US" sz="2100" dirty="0" smtClean="0">
                <a:latin typeface="Tahoma" panose="020B0604030504040204" pitchFamily="34" charset="0"/>
                <a:ea typeface="Tahoma" panose="020B0604030504040204" pitchFamily="34" charset="0"/>
                <a:cs typeface="Tahoma" panose="020B0604030504040204" pitchFamily="34" charset="0"/>
              </a:rPr>
              <a:t>reasons</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17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13830" y="610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75967" y="-72695"/>
            <a:ext cx="9363946"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Summary photolysis and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stretch>
            <a:fillRect/>
          </a:stretch>
        </p:blipFill>
        <p:spPr>
          <a:xfrm>
            <a:off x="938937" y="791248"/>
            <a:ext cx="7334137" cy="1776213"/>
          </a:xfrm>
          <a:prstGeom prst="rect">
            <a:avLst/>
          </a:prstGeom>
        </p:spPr>
      </p:pic>
      <p:pic>
        <p:nvPicPr>
          <p:cNvPr id="20" name="Picture 19"/>
          <p:cNvPicPr>
            <a:picLocks noChangeAspect="1"/>
          </p:cNvPicPr>
          <p:nvPr/>
        </p:nvPicPr>
        <p:blipFill>
          <a:blip r:embed="rId5"/>
          <a:stretch>
            <a:fillRect/>
          </a:stretch>
        </p:blipFill>
        <p:spPr>
          <a:xfrm>
            <a:off x="519039" y="4978508"/>
            <a:ext cx="7863605" cy="952701"/>
          </a:xfrm>
          <a:prstGeom prst="rect">
            <a:avLst/>
          </a:prstGeom>
        </p:spPr>
      </p:pic>
      <p:graphicFrame>
        <p:nvGraphicFramePr>
          <p:cNvPr id="8" name="Object 41"/>
          <p:cNvGraphicFramePr>
            <a:graphicFrameLocks noChangeAspect="1"/>
          </p:cNvGraphicFramePr>
          <p:nvPr>
            <p:extLst>
              <p:ext uri="{D42A27DB-BD31-4B8C-83A1-F6EECF244321}">
                <p14:modId xmlns:p14="http://schemas.microsoft.com/office/powerpoint/2010/main" val="2733277911"/>
              </p:ext>
            </p:extLst>
          </p:nvPr>
        </p:nvGraphicFramePr>
        <p:xfrm>
          <a:off x="1021598" y="3168240"/>
          <a:ext cx="7334137" cy="1209489"/>
        </p:xfrm>
        <a:graphic>
          <a:graphicData uri="http://schemas.openxmlformats.org/presentationml/2006/ole">
            <mc:AlternateContent xmlns:mc="http://schemas.openxmlformats.org/markup-compatibility/2006">
              <mc:Choice xmlns:v="urn:schemas-microsoft-com:vml" Requires="v">
                <p:oleObj spid="_x0000_s102454" name="Equation" r:id="rId6" imgW="2692080" imgH="444240" progId="Equation.3">
                  <p:embed/>
                </p:oleObj>
              </mc:Choice>
              <mc:Fallback>
                <p:oleObj name="Equation" r:id="rId6" imgW="2692080" imgH="444240" progId="Equation.3">
                  <p:embed/>
                  <p:pic>
                    <p:nvPicPr>
                      <p:cNvPr id="47111" name="Object 41"/>
                      <p:cNvPicPr>
                        <a:picLocks noChangeAspect="1" noChangeArrowheads="1"/>
                      </p:cNvPicPr>
                      <p:nvPr/>
                    </p:nvPicPr>
                    <p:blipFill>
                      <a:blip r:embed="rId7"/>
                      <a:srcRect/>
                      <a:stretch>
                        <a:fillRect/>
                      </a:stretch>
                    </p:blipFill>
                    <p:spPr bwMode="auto">
                      <a:xfrm>
                        <a:off x="1021598" y="3168240"/>
                        <a:ext cx="7334137" cy="1209489"/>
                      </a:xfrm>
                      <a:prstGeom prst="rect">
                        <a:avLst/>
                      </a:prstGeom>
                      <a:noFill/>
                      <a:ln>
                        <a:noFill/>
                      </a:ln>
                      <a:extLst/>
                    </p:spPr>
                  </p:pic>
                </p:oleObj>
              </mc:Fallback>
            </mc:AlternateContent>
          </a:graphicData>
        </a:graphic>
      </p:graphicFrame>
      <p:sp>
        <p:nvSpPr>
          <p:cNvPr id="9" name="Text Box 13"/>
          <p:cNvSpPr txBox="1">
            <a:spLocks noChangeArrowheads="1"/>
          </p:cNvSpPr>
          <p:nvPr/>
        </p:nvSpPr>
        <p:spPr bwMode="auto">
          <a:xfrm>
            <a:off x="69991" y="4347345"/>
            <a:ext cx="71688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200" i="1" dirty="0" smtClean="0">
                <a:latin typeface="Tahoma" panose="020B0604030504040204" pitchFamily="34" charset="0"/>
              </a:rPr>
              <a:t>k</a:t>
            </a:r>
            <a:r>
              <a:rPr lang="it-IT" altLang="en-US" sz="2200" i="1" baseline="-25000" dirty="0" smtClean="0">
                <a:latin typeface="Tahoma" panose="020B0604030504040204" pitchFamily="34" charset="0"/>
              </a:rPr>
              <a:t>A</a:t>
            </a:r>
            <a:r>
              <a:rPr lang="it-IT" altLang="en-US" sz="2200" dirty="0" smtClean="0">
                <a:latin typeface="Tahoma" panose="020B0604030504040204" pitchFamily="34" charset="0"/>
              </a:rPr>
              <a:t>: first order photolysis rate coefficient of A (s</a:t>
            </a:r>
            <a:r>
              <a:rPr lang="it-IT" altLang="en-US" sz="2200" baseline="30000" dirty="0" smtClean="0">
                <a:latin typeface="Tahoma" panose="020B0604030504040204" pitchFamily="34" charset="0"/>
              </a:rPr>
              <a:t>-1</a:t>
            </a:r>
            <a:r>
              <a:rPr lang="it-IT" altLang="en-US" sz="2200" dirty="0" smtClean="0">
                <a:latin typeface="Tahoma" panose="020B0604030504040204" pitchFamily="34" charset="0"/>
              </a:rPr>
              <a:t>) </a:t>
            </a:r>
            <a:endParaRPr lang="it-IT" altLang="en-US" sz="2200" baseline="30000" dirty="0" smtClean="0">
              <a:latin typeface="Tahoma" panose="020B0604030504040204" pitchFamily="34" charset="0"/>
            </a:endParaRPr>
          </a:p>
        </p:txBody>
      </p:sp>
      <p:sp>
        <p:nvSpPr>
          <p:cNvPr id="10" name="Text Box 13"/>
          <p:cNvSpPr txBox="1">
            <a:spLocks noChangeArrowheads="1"/>
          </p:cNvSpPr>
          <p:nvPr/>
        </p:nvSpPr>
        <p:spPr bwMode="auto">
          <a:xfrm>
            <a:off x="1021598" y="2598823"/>
            <a:ext cx="7168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400" dirty="0" smtClean="0">
                <a:solidFill>
                  <a:schemeClr val="accent2"/>
                </a:solidFill>
                <a:latin typeface="Tahoma" panose="020B0604030504040204" pitchFamily="34" charset="0"/>
              </a:rPr>
              <a:t>Given a generic reaction  A + h</a:t>
            </a:r>
            <a:r>
              <a:rPr lang="it-IT" altLang="en-US" sz="2400" dirty="0" smtClean="0">
                <a:solidFill>
                  <a:schemeClr val="accent2"/>
                </a:solidFill>
                <a:latin typeface="Tahoma" panose="020B0604030504040204" pitchFamily="34" charset="0"/>
                <a:sym typeface="Symbol" panose="05050102010706020507" pitchFamily="18" charset="2"/>
              </a:rPr>
              <a:t>  B + C</a:t>
            </a:r>
            <a:endParaRPr lang="it-IT" altLang="en-US" sz="2400" baseline="30000" dirty="0" smtClean="0">
              <a:solidFill>
                <a:schemeClr val="accent2"/>
              </a:solidFill>
              <a:latin typeface="Tahoma" panose="020B0604030504040204" pitchFamily="34" charset="0"/>
            </a:endParaRPr>
          </a:p>
        </p:txBody>
      </p:sp>
      <p:sp>
        <p:nvSpPr>
          <p:cNvPr id="2" name="TextBox 1"/>
          <p:cNvSpPr txBox="1"/>
          <p:nvPr/>
        </p:nvSpPr>
        <p:spPr>
          <a:xfrm>
            <a:off x="470982" y="6050801"/>
            <a:ext cx="6835526" cy="461665"/>
          </a:xfrm>
          <a:prstGeom prst="rect">
            <a:avLst/>
          </a:prstGeom>
          <a:noFill/>
        </p:spPr>
        <p:txBody>
          <a:bodyPr wrap="none" rtlCol="0">
            <a:spAutoFit/>
          </a:bodyPr>
          <a:lstStyle/>
          <a:p>
            <a:r>
              <a:rPr lang="it-IT" sz="2400" i="1" dirty="0" smtClean="0">
                <a:solidFill>
                  <a:srgbClr val="0000FF"/>
                </a:solidFill>
                <a:latin typeface="+mj-lt"/>
              </a:rPr>
              <a:t>I(</a:t>
            </a:r>
            <a:r>
              <a:rPr lang="it-IT" sz="2400" i="1" dirty="0" smtClean="0">
                <a:solidFill>
                  <a:srgbClr val="0000FF"/>
                </a:solidFill>
                <a:sym typeface="Symbol" panose="05050102010706020507" pitchFamily="18" charset="2"/>
              </a:rPr>
              <a:t>) </a:t>
            </a:r>
            <a:r>
              <a:rPr lang="it-IT" sz="2400" dirty="0" smtClean="0">
                <a:solidFill>
                  <a:srgbClr val="0000FF"/>
                </a:solidFill>
                <a:latin typeface="+mj-lt"/>
                <a:sym typeface="Symbol" panose="05050102010706020507" pitchFamily="18" charset="2"/>
              </a:rPr>
              <a:t>– spectral actinic flux (n. photons·cm</a:t>
            </a:r>
            <a:r>
              <a:rPr lang="it-IT" sz="2400" baseline="30000" dirty="0" smtClean="0">
                <a:solidFill>
                  <a:srgbClr val="0000FF"/>
                </a:solidFill>
                <a:latin typeface="+mj-lt"/>
                <a:sym typeface="Symbol" panose="05050102010706020507" pitchFamily="18" charset="2"/>
              </a:rPr>
              <a:t>-2</a:t>
            </a:r>
            <a:r>
              <a:rPr lang="it-IT" sz="2400" dirty="0" smtClean="0">
                <a:solidFill>
                  <a:srgbClr val="0000FF"/>
                </a:solidFill>
                <a:sym typeface="Symbol" panose="05050102010706020507" pitchFamily="18" charset="2"/>
              </a:rPr>
              <a:t>·</a:t>
            </a:r>
            <a:r>
              <a:rPr lang="it-IT" sz="2400" dirty="0" smtClean="0">
                <a:solidFill>
                  <a:srgbClr val="0000FF"/>
                </a:solidFill>
                <a:latin typeface="+mj-lt"/>
                <a:sym typeface="Symbol" panose="05050102010706020507" pitchFamily="18" charset="2"/>
              </a:rPr>
              <a:t>s</a:t>
            </a:r>
            <a:r>
              <a:rPr lang="it-IT" sz="2400" baseline="30000" dirty="0" smtClean="0">
                <a:solidFill>
                  <a:srgbClr val="0000FF"/>
                </a:solidFill>
                <a:latin typeface="+mj-lt"/>
                <a:sym typeface="Symbol" panose="05050102010706020507" pitchFamily="18" charset="2"/>
              </a:rPr>
              <a:t>-1</a:t>
            </a:r>
            <a:r>
              <a:rPr lang="it-IT" sz="2400" dirty="0" smtClean="0">
                <a:solidFill>
                  <a:srgbClr val="0000FF"/>
                </a:solidFill>
                <a:sym typeface="Symbol" panose="05050102010706020507" pitchFamily="18" charset="2"/>
              </a:rPr>
              <a:t>·</a:t>
            </a:r>
            <a:r>
              <a:rPr lang="it-IT" sz="2400" dirty="0" smtClean="0">
                <a:solidFill>
                  <a:srgbClr val="0000FF"/>
                </a:solidFill>
                <a:latin typeface="+mj-lt"/>
                <a:sym typeface="Symbol" panose="05050102010706020507" pitchFamily="18" charset="2"/>
              </a:rPr>
              <a:t>nm</a:t>
            </a:r>
            <a:r>
              <a:rPr lang="it-IT" sz="2400" baseline="30000" dirty="0" smtClean="0">
                <a:solidFill>
                  <a:srgbClr val="0000FF"/>
                </a:solidFill>
                <a:latin typeface="+mj-lt"/>
                <a:sym typeface="Symbol" panose="05050102010706020507" pitchFamily="18" charset="2"/>
              </a:rPr>
              <a:t>-1</a:t>
            </a:r>
            <a:r>
              <a:rPr lang="it-IT" sz="2400" dirty="0" smtClean="0">
                <a:solidFill>
                  <a:srgbClr val="0000FF"/>
                </a:solidFill>
                <a:latin typeface="+mj-lt"/>
                <a:sym typeface="Symbol" panose="05050102010706020507" pitchFamily="18" charset="2"/>
              </a:rPr>
              <a:t>)</a:t>
            </a:r>
            <a:endParaRPr lang="en-US" sz="2400" dirty="0">
              <a:solidFill>
                <a:srgbClr val="0000FF"/>
              </a:solidFill>
              <a:latin typeface="+mj-lt"/>
            </a:endParaRPr>
          </a:p>
        </p:txBody>
      </p:sp>
    </p:spTree>
    <p:extLst>
      <p:ext uri="{BB962C8B-B14F-4D97-AF65-F5344CB8AC3E}">
        <p14:creationId xmlns:p14="http://schemas.microsoft.com/office/powerpoint/2010/main" val="31109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75967" y="-16133"/>
            <a:ext cx="9363946"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Example: photolysis of acetaldehyde CH</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CHO</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5" name="TextBox 14"/>
          <p:cNvSpPr txBox="1"/>
          <p:nvPr/>
        </p:nvSpPr>
        <p:spPr>
          <a:xfrm>
            <a:off x="196125" y="702884"/>
            <a:ext cx="8819761" cy="769441"/>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Important for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free radical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generation in the troposphere</a:t>
            </a:r>
          </a:p>
          <a:p>
            <a:pPr marL="342900" indent="-342900" algn="just">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Four different set of products:</a:t>
            </a:r>
          </a:p>
        </p:txBody>
      </p:sp>
      <p:pic>
        <p:nvPicPr>
          <p:cNvPr id="4" name="Picture 3"/>
          <p:cNvPicPr>
            <a:picLocks noChangeAspect="1"/>
          </p:cNvPicPr>
          <p:nvPr/>
        </p:nvPicPr>
        <p:blipFill>
          <a:blip r:embed="rId3"/>
          <a:stretch>
            <a:fillRect/>
          </a:stretch>
        </p:blipFill>
        <p:spPr>
          <a:xfrm>
            <a:off x="627889" y="1563690"/>
            <a:ext cx="3594900" cy="1406400"/>
          </a:xfrm>
          <a:prstGeom prst="rect">
            <a:avLst/>
          </a:prstGeom>
        </p:spPr>
      </p:pic>
      <p:pic>
        <p:nvPicPr>
          <p:cNvPr id="92162" name="Picture 2" descr="Risultati immagini per acetaldehy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343" y="1041326"/>
            <a:ext cx="1943512" cy="1943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96125" y="3139155"/>
            <a:ext cx="6847942" cy="1407525"/>
          </a:xfrm>
          <a:prstGeom prst="rect">
            <a:avLst/>
          </a:prstGeom>
        </p:spPr>
      </p:pic>
      <p:sp>
        <p:nvSpPr>
          <p:cNvPr id="20" name="TextBox 19"/>
          <p:cNvSpPr txBox="1"/>
          <p:nvPr/>
        </p:nvSpPr>
        <p:spPr>
          <a:xfrm>
            <a:off x="75851" y="4561635"/>
            <a:ext cx="3544245" cy="338554"/>
          </a:xfrm>
          <a:prstGeom prst="rect">
            <a:avLst/>
          </a:prstGeom>
          <a:noFill/>
        </p:spPr>
        <p:txBody>
          <a:bodyPr wrap="square" rtlCol="0">
            <a:spAutoFit/>
          </a:bodyPr>
          <a:lstStyle/>
          <a:p>
            <a:pPr algn="just"/>
            <a:r>
              <a:rPr lang="it-IT" sz="1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Energetics of the different channels</a:t>
            </a:r>
          </a:p>
        </p:txBody>
      </p:sp>
      <p:sp>
        <p:nvSpPr>
          <p:cNvPr id="23" name="Left Brace 22"/>
          <p:cNvSpPr/>
          <p:nvPr/>
        </p:nvSpPr>
        <p:spPr bwMode="auto">
          <a:xfrm flipH="1">
            <a:off x="4537026" y="2191423"/>
            <a:ext cx="265420" cy="640983"/>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TextBox 25"/>
          <p:cNvSpPr txBox="1"/>
          <p:nvPr/>
        </p:nvSpPr>
        <p:spPr>
          <a:xfrm>
            <a:off x="4808876" y="2098065"/>
            <a:ext cx="1971226" cy="769441"/>
          </a:xfrm>
          <a:prstGeom prst="rect">
            <a:avLst/>
          </a:prstGeom>
          <a:noFill/>
        </p:spPr>
        <p:txBody>
          <a:bodyPr wrap="squar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very low quantum yield</a:t>
            </a:r>
          </a:p>
        </p:txBody>
      </p:sp>
      <p:pic>
        <p:nvPicPr>
          <p:cNvPr id="2" name="Picture 1"/>
          <p:cNvPicPr>
            <a:picLocks noChangeAspect="1"/>
          </p:cNvPicPr>
          <p:nvPr/>
        </p:nvPicPr>
        <p:blipFill>
          <a:blip r:embed="rId6"/>
          <a:stretch>
            <a:fillRect/>
          </a:stretch>
        </p:blipFill>
        <p:spPr>
          <a:xfrm>
            <a:off x="5243806" y="4118863"/>
            <a:ext cx="3772080" cy="2739137"/>
          </a:xfrm>
          <a:prstGeom prst="rect">
            <a:avLst/>
          </a:prstGeom>
        </p:spPr>
      </p:pic>
      <p:sp>
        <p:nvSpPr>
          <p:cNvPr id="28" name="TextBox 27"/>
          <p:cNvSpPr txBox="1"/>
          <p:nvPr/>
        </p:nvSpPr>
        <p:spPr>
          <a:xfrm>
            <a:off x="2852938" y="5951216"/>
            <a:ext cx="2467664" cy="584775"/>
          </a:xfrm>
          <a:prstGeom prst="rect">
            <a:avLst/>
          </a:prstGeom>
          <a:noFill/>
        </p:spPr>
        <p:txBody>
          <a:bodyPr wrap="square" rtlCol="0">
            <a:spAutoFit/>
          </a:bodyPr>
          <a:lstStyle/>
          <a:p>
            <a:pPr algn="just"/>
            <a:r>
              <a:rPr lang="it-IT" sz="1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Absorption cross sections for simple aldehydes</a:t>
            </a:r>
          </a:p>
        </p:txBody>
      </p:sp>
      <p:sp>
        <p:nvSpPr>
          <p:cNvPr id="3" name="TextBox 2"/>
          <p:cNvSpPr txBox="1"/>
          <p:nvPr/>
        </p:nvSpPr>
        <p:spPr>
          <a:xfrm>
            <a:off x="2229589" y="2267137"/>
            <a:ext cx="1199367" cy="369332"/>
          </a:xfrm>
          <a:prstGeom prst="rect">
            <a:avLst/>
          </a:prstGeom>
          <a:solidFill>
            <a:schemeClr val="bg1"/>
          </a:solidFill>
        </p:spPr>
        <p:txBody>
          <a:bodyPr wrap="none" rtlCol="0">
            <a:spAutoFit/>
          </a:bodyPr>
          <a:lstStyle/>
          <a:p>
            <a:r>
              <a:rPr lang="it-IT" dirty="0" smtClean="0">
                <a:latin typeface="+mj-lt"/>
              </a:rPr>
              <a:t>CH</a:t>
            </a:r>
            <a:r>
              <a:rPr lang="it-IT" baseline="-25000" dirty="0" smtClean="0">
                <a:latin typeface="+mj-lt"/>
              </a:rPr>
              <a:t>3</a:t>
            </a:r>
            <a:r>
              <a:rPr lang="it-IT" dirty="0" smtClean="0">
                <a:latin typeface="+mj-lt"/>
              </a:rPr>
              <a:t>CO+H</a:t>
            </a:r>
            <a:endParaRPr lang="en-US" dirty="0">
              <a:latin typeface="+mj-lt"/>
            </a:endParaRPr>
          </a:p>
        </p:txBody>
      </p:sp>
    </p:spTree>
    <p:extLst>
      <p:ext uri="{BB962C8B-B14F-4D97-AF65-F5344CB8AC3E}">
        <p14:creationId xmlns:p14="http://schemas.microsoft.com/office/powerpoint/2010/main" val="41865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Photochemistry basics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t="45224" b="-287"/>
          <a:stretch>
            <a:fillRect/>
          </a:stretch>
        </p:blipFill>
        <p:spPr bwMode="auto">
          <a:xfrm>
            <a:off x="701675" y="4752975"/>
            <a:ext cx="5510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444500" y="938213"/>
            <a:ext cx="8255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Chemical reaction</a:t>
            </a:r>
            <a:r>
              <a:rPr lang="it-IT" altLang="en-US" sz="2400">
                <a:latin typeface="Tahoma" panose="020B0604030504040204" pitchFamily="34" charset="0"/>
              </a:rPr>
              <a:t>: formation or breaking of chemical bonds within or between molecules</a:t>
            </a:r>
          </a:p>
        </p:txBody>
      </p:sp>
      <p:sp>
        <p:nvSpPr>
          <p:cNvPr id="10246" name="Text Box 5"/>
          <p:cNvSpPr txBox="1">
            <a:spLocks noChangeArrowheads="1"/>
          </p:cNvSpPr>
          <p:nvPr/>
        </p:nvSpPr>
        <p:spPr bwMode="auto">
          <a:xfrm>
            <a:off x="444500" y="1830388"/>
            <a:ext cx="8255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solidFill>
                  <a:srgbClr val="FF0000"/>
                </a:solidFill>
                <a:latin typeface="Tahoma" panose="020B0604030504040204" pitchFamily="34" charset="0"/>
              </a:rPr>
              <a:t>Photochemical reaction</a:t>
            </a:r>
            <a:r>
              <a:rPr lang="it-IT" altLang="en-US" sz="2400">
                <a:latin typeface="Tahoma" panose="020B0604030504040204" pitchFamily="34" charset="0"/>
              </a:rPr>
              <a:t>: the energy required for activation or development is provided by electromagnetic radiation</a:t>
            </a:r>
          </a:p>
        </p:txBody>
      </p:sp>
      <p:pic>
        <p:nvPicPr>
          <p:cNvPr id="102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2909888"/>
            <a:ext cx="3109913"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5"/>
          <p:cNvSpPr txBox="1">
            <a:spLocks noChangeArrowheads="1"/>
          </p:cNvSpPr>
          <p:nvPr/>
        </p:nvSpPr>
        <p:spPr bwMode="auto">
          <a:xfrm>
            <a:off x="444500" y="2794000"/>
            <a:ext cx="5370513"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i="1" dirty="0">
                <a:solidFill>
                  <a:srgbClr val="FF0000"/>
                </a:solidFill>
                <a:latin typeface="Tahoma" panose="020B0604030504040204" pitchFamily="34" charset="0"/>
              </a:rPr>
              <a:t>Activation energies </a:t>
            </a:r>
            <a:r>
              <a:rPr lang="it-IT" altLang="en-US" sz="2400" dirty="0">
                <a:latin typeface="Tahoma" panose="020B0604030504040204" pitchFamily="34" charset="0"/>
              </a:rPr>
              <a:t>of </a:t>
            </a:r>
            <a:r>
              <a:rPr lang="it-IT" altLang="en-US" sz="2400" dirty="0">
                <a:latin typeface="Tahoma" panose="020B0604030504040204" pitchFamily="34" charset="0"/>
                <a:sym typeface="Symbol" panose="05050102010706020507" pitchFamily="18" charset="2"/>
              </a:rPr>
              <a:t> 100 kJ/mol and </a:t>
            </a:r>
            <a:r>
              <a:rPr lang="it-IT" altLang="en-US" sz="2400" i="1" dirty="0">
                <a:solidFill>
                  <a:srgbClr val="FF0000"/>
                </a:solidFill>
                <a:latin typeface="Tahoma" panose="020B0604030504040204" pitchFamily="34" charset="0"/>
                <a:sym typeface="Symbol" panose="05050102010706020507" pitchFamily="18" charset="2"/>
              </a:rPr>
              <a:t>bond energies </a:t>
            </a:r>
            <a:r>
              <a:rPr lang="it-IT" altLang="en-US" sz="2400" dirty="0">
                <a:latin typeface="Tahoma" panose="020B0604030504040204" pitchFamily="34" charset="0"/>
                <a:sym typeface="Symbol" panose="05050102010706020507" pitchFamily="18" charset="2"/>
              </a:rPr>
              <a:t>of the order of 200-400 kJ/mol imply </a:t>
            </a:r>
            <a:r>
              <a:rPr lang="it-IT" altLang="en-US" sz="2400" dirty="0" smtClean="0">
                <a:latin typeface="Tahoma" panose="020B0604030504040204" pitchFamily="34" charset="0"/>
                <a:sym typeface="Symbol" panose="05050102010706020507" pitchFamily="18" charset="2"/>
              </a:rPr>
              <a:t>absorption </a:t>
            </a:r>
            <a:r>
              <a:rPr lang="it-IT" altLang="en-US" sz="2400" dirty="0">
                <a:latin typeface="Tahoma" panose="020B0604030504040204" pitchFamily="34" charset="0"/>
                <a:sym typeface="Symbol" panose="05050102010706020507" pitchFamily="18" charset="2"/>
              </a:rPr>
              <a:t>of photons carrying an equivalent amount of energy</a:t>
            </a:r>
            <a:endParaRPr lang="it-IT" altLang="en-US" sz="24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75967" y="-16133"/>
            <a:ext cx="9363946"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Example: photolysis of acetaldehyde CH</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CHO</a:t>
            </a:r>
            <a:endParaRPr lang="en-GB" altLang="en-US" sz="3400" baseline="-25000" dirty="0">
              <a:solidFill>
                <a:srgbClr val="3333FF"/>
              </a:solidFill>
              <a:latin typeface="Tahoma" panose="020B0604030504040204" pitchFamily="34" charset="0"/>
              <a:cs typeface="Tahoma" panose="020B0604030504040204" pitchFamily="34" charset="0"/>
            </a:endParaRPr>
          </a:p>
        </p:txBody>
      </p:sp>
      <p:graphicFrame>
        <p:nvGraphicFramePr>
          <p:cNvPr id="18" name="Object 41"/>
          <p:cNvGraphicFramePr>
            <a:graphicFrameLocks noChangeAspect="1"/>
          </p:cNvGraphicFramePr>
          <p:nvPr>
            <p:extLst>
              <p:ext uri="{D42A27DB-BD31-4B8C-83A1-F6EECF244321}">
                <p14:modId xmlns:p14="http://schemas.microsoft.com/office/powerpoint/2010/main" val="1001933705"/>
              </p:ext>
            </p:extLst>
          </p:nvPr>
        </p:nvGraphicFramePr>
        <p:xfrm>
          <a:off x="2769503" y="1459075"/>
          <a:ext cx="3770858" cy="697391"/>
        </p:xfrm>
        <a:graphic>
          <a:graphicData uri="http://schemas.openxmlformats.org/presentationml/2006/ole">
            <mc:AlternateContent xmlns:mc="http://schemas.openxmlformats.org/markup-compatibility/2006">
              <mc:Choice xmlns:v="urn:schemas-microsoft-com:vml" Requires="v">
                <p:oleObj spid="_x0000_s96345" name="Equation" r:id="rId4" imgW="2057400" imgH="380880" progId="Equation.3">
                  <p:embed/>
                </p:oleObj>
              </mc:Choice>
              <mc:Fallback>
                <p:oleObj name="Equation" r:id="rId4" imgW="2057400" imgH="380880" progId="Equation.3">
                  <p:embed/>
                  <p:pic>
                    <p:nvPicPr>
                      <p:cNvPr id="18" name="Object 41"/>
                      <p:cNvPicPr>
                        <a:picLocks noChangeAspect="1" noChangeArrowheads="1"/>
                      </p:cNvPicPr>
                      <p:nvPr/>
                    </p:nvPicPr>
                    <p:blipFill>
                      <a:blip r:embed="rId5"/>
                      <a:srcRect/>
                      <a:stretch>
                        <a:fillRect/>
                      </a:stretch>
                    </p:blipFill>
                    <p:spPr bwMode="auto">
                      <a:xfrm>
                        <a:off x="2769503" y="1459075"/>
                        <a:ext cx="3770858" cy="697391"/>
                      </a:xfrm>
                      <a:prstGeom prst="rect">
                        <a:avLst/>
                      </a:prstGeom>
                      <a:noFill/>
                      <a:ln>
                        <a:noFill/>
                      </a:ln>
                      <a:extLst/>
                    </p:spPr>
                  </p:pic>
                </p:oleObj>
              </mc:Fallback>
            </mc:AlternateContent>
          </a:graphicData>
        </a:graphic>
      </p:graphicFrame>
      <p:sp>
        <p:nvSpPr>
          <p:cNvPr id="19" name="TextBox 18"/>
          <p:cNvSpPr txBox="1"/>
          <p:nvPr/>
        </p:nvSpPr>
        <p:spPr>
          <a:xfrm>
            <a:off x="1557456" y="947960"/>
            <a:ext cx="6097099" cy="446276"/>
          </a:xfrm>
          <a:prstGeom prst="rect">
            <a:avLst/>
          </a:prstGeom>
          <a:noFill/>
        </p:spPr>
        <p:txBody>
          <a:bodyPr wrap="square" rtlCol="0">
            <a:spAutoFit/>
          </a:bodyPr>
          <a:lstStyle/>
          <a:p>
            <a:pPr algn="just"/>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Let’s calculate the photolysis rate of CH</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CHO</a:t>
            </a:r>
          </a:p>
        </p:txBody>
      </p:sp>
      <p:sp>
        <p:nvSpPr>
          <p:cNvPr id="21" name="TextBox 20"/>
          <p:cNvSpPr txBox="1"/>
          <p:nvPr/>
        </p:nvSpPr>
        <p:spPr>
          <a:xfrm>
            <a:off x="375203" y="2472544"/>
            <a:ext cx="3144569" cy="769441"/>
          </a:xfrm>
          <a:prstGeom prst="rect">
            <a:avLst/>
          </a:prstGeom>
          <a:noFill/>
        </p:spPr>
        <p:txBody>
          <a:bodyPr wrap="square" rtlCol="0">
            <a:spAutoFit/>
          </a:bodyPr>
          <a:lstStyle/>
          <a:p>
            <a:pPr algn="just"/>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Under the following assumption/conditions:</a:t>
            </a:r>
          </a:p>
        </p:txBody>
      </p:sp>
      <p:sp>
        <p:nvSpPr>
          <p:cNvPr id="22" name="TextBox 21"/>
          <p:cNvSpPr txBox="1"/>
          <p:nvPr/>
        </p:nvSpPr>
        <p:spPr>
          <a:xfrm>
            <a:off x="3900258" y="2221305"/>
            <a:ext cx="5022089" cy="1384995"/>
          </a:xfrm>
          <a:prstGeom prst="rect">
            <a:avLst/>
          </a:prstGeom>
          <a:noFill/>
        </p:spPr>
        <p:txBody>
          <a:bodyPr wrap="square" rtlCol="0">
            <a:spAutoFit/>
          </a:bodyPr>
          <a:lstStyle/>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cloudless day</a:t>
            </a:r>
          </a:p>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the Earth surface (z=0)</a:t>
            </a:r>
          </a:p>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30N latitude</a:t>
            </a:r>
          </a:p>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time and date: 1st July, 6:00pm </a:t>
            </a:r>
          </a:p>
        </p:txBody>
      </p:sp>
      <p:sp>
        <p:nvSpPr>
          <p:cNvPr id="7" name="Left Brace 6"/>
          <p:cNvSpPr/>
          <p:nvPr/>
        </p:nvSpPr>
        <p:spPr bwMode="auto">
          <a:xfrm>
            <a:off x="3633172" y="2247169"/>
            <a:ext cx="322729" cy="1300070"/>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Box 23"/>
          <p:cNvSpPr txBox="1"/>
          <p:nvPr/>
        </p:nvSpPr>
        <p:spPr>
          <a:xfrm>
            <a:off x="7882442" y="2649515"/>
            <a:ext cx="1257463" cy="415498"/>
          </a:xfrm>
          <a:prstGeom prst="rect">
            <a:avLst/>
          </a:prstGeom>
          <a:noFill/>
        </p:spPr>
        <p:txBody>
          <a:bodyPr wrap="square" rtlCol="0">
            <a:spAutoFit/>
          </a:bodyPr>
          <a:lstStyle/>
          <a:p>
            <a:pPr algn="just"/>
            <a:r>
              <a:rPr lang="it-IT" sz="21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SZA </a:t>
            </a:r>
          </a:p>
        </p:txBody>
      </p:sp>
      <p:cxnSp>
        <p:nvCxnSpPr>
          <p:cNvPr id="25" name="Straight Connector 24"/>
          <p:cNvCxnSpPr/>
          <p:nvPr/>
        </p:nvCxnSpPr>
        <p:spPr bwMode="auto">
          <a:xfrm flipV="1">
            <a:off x="6322691" y="2930216"/>
            <a:ext cx="1559751" cy="194535"/>
          </a:xfrm>
          <a:prstGeom prst="line">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8149528" y="2997615"/>
            <a:ext cx="237561" cy="445340"/>
          </a:xfrm>
          <a:prstGeom prst="line">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3264445" y="4433369"/>
            <a:ext cx="5460456" cy="1384995"/>
          </a:xfrm>
          <a:prstGeom prst="rect">
            <a:avLst/>
          </a:prstGeom>
          <a:noFill/>
        </p:spPr>
        <p:txBody>
          <a:bodyPr wrap="square" rtlCol="0">
            <a:spAutoFit/>
          </a:bodyPr>
          <a:lstStyle/>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the region of maximum absorption (240-330 nm)</a:t>
            </a:r>
          </a:p>
          <a:p>
            <a:pPr marL="342900" indent="-342900" algn="just">
              <a:buFont typeface="Arial" panose="020B0604020202020204" pitchFamily="34" charset="0"/>
              <a:buChar char="•"/>
            </a:pP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channels (c) and (d) can be ignored (=0)  </a:t>
            </a:r>
          </a:p>
        </p:txBody>
      </p:sp>
      <p:sp>
        <p:nvSpPr>
          <p:cNvPr id="30" name="TextBox 29"/>
          <p:cNvSpPr txBox="1"/>
          <p:nvPr/>
        </p:nvSpPr>
        <p:spPr>
          <a:xfrm>
            <a:off x="375203" y="4662549"/>
            <a:ext cx="2343324" cy="769441"/>
          </a:xfrm>
          <a:prstGeom prst="rect">
            <a:avLst/>
          </a:prstGeom>
          <a:noFill/>
        </p:spPr>
        <p:txBody>
          <a:bodyPr wrap="square" rtlCol="0">
            <a:spAutoFit/>
          </a:bodyPr>
          <a:lstStyle/>
          <a:p>
            <a:pPr algn="just"/>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Other approximations:</a:t>
            </a:r>
          </a:p>
        </p:txBody>
      </p:sp>
      <p:sp>
        <p:nvSpPr>
          <p:cNvPr id="31" name="Left Brace 30"/>
          <p:cNvSpPr/>
          <p:nvPr/>
        </p:nvSpPr>
        <p:spPr bwMode="auto">
          <a:xfrm>
            <a:off x="2769502" y="4583083"/>
            <a:ext cx="380097" cy="1235281"/>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54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7" grpId="0" animBg="1"/>
      <p:bldP spid="24" grpId="0"/>
      <p:bldP spid="29" grpId="0"/>
      <p:bldP spid="30" grpId="0"/>
      <p:bldP spid="3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13830" y="610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75967" y="-72695"/>
            <a:ext cx="9363946"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Example: photolysis of acetaldehyde CH</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CHO</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691334" y="677602"/>
            <a:ext cx="7796519" cy="3572642"/>
          </a:xfrm>
          <a:prstGeom prst="rect">
            <a:avLst/>
          </a:prstGeom>
        </p:spPr>
      </p:pic>
      <p:pic>
        <p:nvPicPr>
          <p:cNvPr id="3" name="Picture 2"/>
          <p:cNvPicPr>
            <a:picLocks noChangeAspect="1"/>
          </p:cNvPicPr>
          <p:nvPr/>
        </p:nvPicPr>
        <p:blipFill>
          <a:blip r:embed="rId4"/>
          <a:stretch>
            <a:fillRect/>
          </a:stretch>
        </p:blipFill>
        <p:spPr>
          <a:xfrm>
            <a:off x="1232540" y="4269691"/>
            <a:ext cx="6799051" cy="654367"/>
          </a:xfrm>
          <a:prstGeom prst="rect">
            <a:avLst/>
          </a:prstGeom>
        </p:spPr>
      </p:pic>
      <p:pic>
        <p:nvPicPr>
          <p:cNvPr id="20" name="Picture 19"/>
          <p:cNvPicPr>
            <a:picLocks noChangeAspect="1"/>
          </p:cNvPicPr>
          <p:nvPr/>
        </p:nvPicPr>
        <p:blipFill>
          <a:blip r:embed="rId5"/>
          <a:stretch>
            <a:fillRect/>
          </a:stretch>
        </p:blipFill>
        <p:spPr>
          <a:xfrm>
            <a:off x="1301065" y="4895183"/>
            <a:ext cx="6720901" cy="1943567"/>
          </a:xfrm>
          <a:prstGeom prst="rect">
            <a:avLst/>
          </a:prstGeom>
        </p:spPr>
      </p:pic>
      <p:sp>
        <p:nvSpPr>
          <p:cNvPr id="21" name="Rectangle 20"/>
          <p:cNvSpPr/>
          <p:nvPr/>
        </p:nvSpPr>
        <p:spPr bwMode="auto">
          <a:xfrm>
            <a:off x="3205213" y="5886215"/>
            <a:ext cx="308008" cy="216201"/>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6" name="Straight Connector 25"/>
          <p:cNvCxnSpPr/>
          <p:nvPr/>
        </p:nvCxnSpPr>
        <p:spPr bwMode="auto">
          <a:xfrm>
            <a:off x="798897" y="6015789"/>
            <a:ext cx="433137" cy="1"/>
          </a:xfrm>
          <a:prstGeom prst="line">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H="1" flipV="1">
            <a:off x="3354405" y="4808830"/>
            <a:ext cx="4812" cy="389084"/>
          </a:xfrm>
          <a:prstGeom prst="line">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bwMode="auto">
          <a:xfrm>
            <a:off x="7434825" y="1310647"/>
            <a:ext cx="332762" cy="2939597"/>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66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92445" y="2120681"/>
            <a:ext cx="8319685" cy="4449903"/>
            <a:chOff x="692445" y="2120681"/>
            <a:chExt cx="8319685" cy="4449903"/>
          </a:xfrm>
        </p:grpSpPr>
        <p:grpSp>
          <p:nvGrpSpPr>
            <p:cNvPr id="34" name="Group 33"/>
            <p:cNvGrpSpPr/>
            <p:nvPr/>
          </p:nvGrpSpPr>
          <p:grpSpPr>
            <a:xfrm>
              <a:off x="692445" y="2120681"/>
              <a:ext cx="8319685" cy="4234459"/>
              <a:chOff x="692445" y="2120681"/>
              <a:chExt cx="8319685" cy="4234459"/>
            </a:xfrm>
          </p:grpSpPr>
          <p:grpSp>
            <p:nvGrpSpPr>
              <p:cNvPr id="25" name="Group 24"/>
              <p:cNvGrpSpPr/>
              <p:nvPr/>
            </p:nvGrpSpPr>
            <p:grpSpPr>
              <a:xfrm>
                <a:off x="692445" y="2120681"/>
                <a:ext cx="8319685" cy="4213174"/>
                <a:chOff x="692445" y="2120681"/>
                <a:chExt cx="8319685" cy="4213174"/>
              </a:xfrm>
            </p:grpSpPr>
            <p:grpSp>
              <p:nvGrpSpPr>
                <p:cNvPr id="13" name="Group 12"/>
                <p:cNvGrpSpPr/>
                <p:nvPr/>
              </p:nvGrpSpPr>
              <p:grpSpPr>
                <a:xfrm>
                  <a:off x="692445" y="2120681"/>
                  <a:ext cx="8240644" cy="4213174"/>
                  <a:chOff x="584160" y="2101040"/>
                  <a:chExt cx="8240644" cy="4213174"/>
                </a:xfrm>
              </p:grpSpPr>
              <p:pic>
                <p:nvPicPr>
                  <p:cNvPr id="4" name="Picture 3"/>
                  <p:cNvPicPr>
                    <a:picLocks noChangeAspect="1"/>
                  </p:cNvPicPr>
                  <p:nvPr/>
                </p:nvPicPr>
                <p:blipFill>
                  <a:blip r:embed="rId4"/>
                  <a:stretch>
                    <a:fillRect/>
                  </a:stretch>
                </p:blipFill>
                <p:spPr>
                  <a:xfrm>
                    <a:off x="584160" y="2341894"/>
                    <a:ext cx="8240644" cy="3972320"/>
                  </a:xfrm>
                  <a:prstGeom prst="rect">
                    <a:avLst/>
                  </a:prstGeom>
                </p:spPr>
              </p:pic>
              <p:sp>
                <p:nvSpPr>
                  <p:cNvPr id="8" name="TextBox 7"/>
                  <p:cNvSpPr txBox="1"/>
                  <p:nvPr/>
                </p:nvSpPr>
                <p:spPr>
                  <a:xfrm>
                    <a:off x="4200824" y="2238006"/>
                    <a:ext cx="1726944" cy="430887"/>
                  </a:xfrm>
                  <a:prstGeom prst="rect">
                    <a:avLst/>
                  </a:prstGeom>
                  <a:solidFill>
                    <a:schemeClr val="bg1"/>
                  </a:solidFill>
                </p:spPr>
                <p:txBody>
                  <a:bodyPr wrap="square" rtlCol="0">
                    <a:spAutoFit/>
                  </a:bodyPr>
                  <a:lstStyle/>
                  <a:p>
                    <a:pPr algn="just"/>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Quantum yields for (a) and (b) reactions</a:t>
                    </a:r>
                  </a:p>
                </p:txBody>
              </p:sp>
              <p:sp>
                <p:nvSpPr>
                  <p:cNvPr id="9" name="TextBox 8"/>
                  <p:cNvSpPr txBox="1"/>
                  <p:nvPr/>
                </p:nvSpPr>
                <p:spPr>
                  <a:xfrm>
                    <a:off x="1513570" y="2101040"/>
                    <a:ext cx="834734" cy="1107996"/>
                  </a:xfrm>
                  <a:prstGeom prst="rect">
                    <a:avLst/>
                  </a:prstGeom>
                  <a:solidFill>
                    <a:schemeClr val="bg1"/>
                  </a:solidFill>
                </p:spPr>
                <p:txBody>
                  <a:bodyPr wrap="square" rtlCol="0">
                    <a:spAutoFit/>
                  </a:bodyPr>
                  <a:lstStyle/>
                  <a:p>
                    <a:pPr algn="just"/>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Actinic flux I</a:t>
                    </a:r>
                    <a:r>
                      <a:rPr lang="it-IT" sz="11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ave</a:t>
                    </a:r>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it-IT" sz="1100" b="1"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14</a:t>
                    </a:r>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photonscm</a:t>
                    </a:r>
                    <a:r>
                      <a:rPr lang="it-IT" sz="1100" b="1"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sz="1100" b="1"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grpSp>
            <p:sp>
              <p:nvSpPr>
                <p:cNvPr id="22" name="TextBox 21"/>
                <p:cNvSpPr txBox="1"/>
                <p:nvPr/>
              </p:nvSpPr>
              <p:spPr>
                <a:xfrm>
                  <a:off x="6396608" y="2748717"/>
                  <a:ext cx="1288713" cy="492443"/>
                </a:xfrm>
                <a:prstGeom prst="rect">
                  <a:avLst/>
                </a:prstGeom>
                <a:solidFill>
                  <a:schemeClr val="bg1"/>
                </a:solidFill>
              </p:spPr>
              <p:txBody>
                <a:bodyPr wrap="square" rtlCol="0">
                  <a:spAutoFit/>
                </a:bodyPr>
                <a:lstStyle/>
                <a:p>
                  <a:pPr algn="just"/>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ave</a:t>
                  </a:r>
                  <a:r>
                    <a:rPr lang="it-IT" sz="1300" b="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a:t>
                  </a:r>
                  <a:endPar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just"/>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sz="1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-6</a:t>
                  </a:r>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a:t>
                  </a:r>
                  <a:r>
                    <a:rPr lang="it-IT" sz="1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sp>
              <p:nvSpPr>
                <p:cNvPr id="23" name="TextBox 22"/>
                <p:cNvSpPr txBox="1"/>
                <p:nvPr/>
              </p:nvSpPr>
              <p:spPr>
                <a:xfrm>
                  <a:off x="7723417" y="2743238"/>
                  <a:ext cx="1288713" cy="492443"/>
                </a:xfrm>
                <a:prstGeom prst="rect">
                  <a:avLst/>
                </a:prstGeom>
                <a:solidFill>
                  <a:schemeClr val="bg1"/>
                </a:solidFill>
              </p:spPr>
              <p:txBody>
                <a:bodyPr wrap="square" rtlCol="0">
                  <a:spAutoFit/>
                </a:bodyPr>
                <a:lstStyle/>
                <a:p>
                  <a:pPr algn="just"/>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it-IT" sz="1300" b="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ave</a:t>
                  </a:r>
                  <a:r>
                    <a:rPr lang="it-IT" sz="1300" b="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13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a:t>
                  </a:r>
                  <a:endPar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just"/>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sz="1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-6</a:t>
                  </a:r>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a:t>
                  </a:r>
                  <a:r>
                    <a:rPr lang="it-IT" sz="1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1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grpSp>
          <p:sp>
            <p:nvSpPr>
              <p:cNvPr id="33" name="Rectangle 32"/>
              <p:cNvSpPr/>
              <p:nvPr/>
            </p:nvSpPr>
            <p:spPr bwMode="auto">
              <a:xfrm>
                <a:off x="4132729" y="6090021"/>
                <a:ext cx="4800360" cy="2651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24" name="TextBox 23"/>
            <p:cNvSpPr txBox="1"/>
            <p:nvPr/>
          </p:nvSpPr>
          <p:spPr>
            <a:xfrm>
              <a:off x="851948" y="6139697"/>
              <a:ext cx="2651648" cy="430887"/>
            </a:xfrm>
            <a:prstGeom prst="rect">
              <a:avLst/>
            </a:prstGeom>
            <a:solidFill>
              <a:schemeClr val="bg1"/>
            </a:solidFill>
          </p:spPr>
          <p:txBody>
            <a:bodyPr wrap="square" rtlCol="0">
              <a:spAutoFit/>
            </a:bodyPr>
            <a:lstStyle/>
            <a:p>
              <a:pPr algn="just"/>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D=0.966 correction to </a:t>
              </a:r>
              <a:r>
                <a:rPr lang="it-IT" sz="1100" b="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it-IT" sz="1100" b="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ave</a:t>
              </a:r>
              <a:r>
                <a:rPr lang="it-IT" sz="1100" b="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11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for earth-sun  distance</a:t>
              </a:r>
              <a:endParaRPr lang="it-IT" sz="1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grpSp>
      <p:graphicFrame>
        <p:nvGraphicFramePr>
          <p:cNvPr id="26" name="Object 41"/>
          <p:cNvGraphicFramePr>
            <a:graphicFrameLocks noChangeAspect="1"/>
          </p:cNvGraphicFramePr>
          <p:nvPr>
            <p:extLst>
              <p:ext uri="{D42A27DB-BD31-4B8C-83A1-F6EECF244321}">
                <p14:modId xmlns:p14="http://schemas.microsoft.com/office/powerpoint/2010/main" val="4253063733"/>
              </p:ext>
            </p:extLst>
          </p:nvPr>
        </p:nvGraphicFramePr>
        <p:xfrm>
          <a:off x="1611313" y="935038"/>
          <a:ext cx="3803650" cy="946150"/>
        </p:xfrm>
        <a:graphic>
          <a:graphicData uri="http://schemas.openxmlformats.org/presentationml/2006/ole">
            <mc:AlternateContent xmlns:mc="http://schemas.openxmlformats.org/markup-compatibility/2006">
              <mc:Choice xmlns:v="urn:schemas-microsoft-com:vml" Requires="v">
                <p:oleObj spid="_x0000_s97543" name="Equation" r:id="rId5" imgW="1942920" imgH="482400" progId="Equation.3">
                  <p:embed/>
                </p:oleObj>
              </mc:Choice>
              <mc:Fallback>
                <p:oleObj name="Equation" r:id="rId5" imgW="1942920" imgH="482400" progId="Equation.3">
                  <p:embed/>
                  <p:pic>
                    <p:nvPicPr>
                      <p:cNvPr id="26" name="Object 41"/>
                      <p:cNvPicPr>
                        <a:picLocks noChangeAspect="1" noChangeArrowheads="1"/>
                      </p:cNvPicPr>
                      <p:nvPr/>
                    </p:nvPicPr>
                    <p:blipFill>
                      <a:blip r:embed="rId6"/>
                      <a:srcRect/>
                      <a:stretch>
                        <a:fillRect/>
                      </a:stretch>
                    </p:blipFill>
                    <p:spPr bwMode="auto">
                      <a:xfrm>
                        <a:off x="1611313" y="935038"/>
                        <a:ext cx="3803650" cy="946150"/>
                      </a:xfrm>
                      <a:prstGeom prst="rect">
                        <a:avLst/>
                      </a:prstGeom>
                      <a:noFill/>
                      <a:ln>
                        <a:noFill/>
                      </a:ln>
                      <a:extLst/>
                    </p:spPr>
                  </p:pic>
                </p:oleObj>
              </mc:Fallback>
            </mc:AlternateContent>
          </a:graphicData>
        </a:graphic>
      </p:graphicFrame>
      <p:cxnSp>
        <p:nvCxnSpPr>
          <p:cNvPr id="5" name="Connettore diritto 9"/>
          <p:cNvCxnSpPr/>
          <p:nvPr/>
        </p:nvCxnSpPr>
        <p:spPr>
          <a:xfrm>
            <a:off x="413830" y="610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75967" y="-72695"/>
            <a:ext cx="9363946"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Example: photolysis of acetaldehyde CH</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CHO</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4" name="Oval 13"/>
          <p:cNvSpPr/>
          <p:nvPr/>
        </p:nvSpPr>
        <p:spPr bwMode="auto">
          <a:xfrm>
            <a:off x="2777565" y="1161903"/>
            <a:ext cx="923364" cy="497667"/>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Oval 14"/>
          <p:cNvSpPr/>
          <p:nvPr/>
        </p:nvSpPr>
        <p:spPr bwMode="auto">
          <a:xfrm>
            <a:off x="4173319" y="2233131"/>
            <a:ext cx="1902790" cy="55089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Oval 15"/>
          <p:cNvSpPr/>
          <p:nvPr/>
        </p:nvSpPr>
        <p:spPr bwMode="auto">
          <a:xfrm>
            <a:off x="3710554" y="1154249"/>
            <a:ext cx="1058119" cy="497667"/>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 name="Oval 16"/>
          <p:cNvSpPr/>
          <p:nvPr/>
        </p:nvSpPr>
        <p:spPr bwMode="auto">
          <a:xfrm>
            <a:off x="2882247" y="2257036"/>
            <a:ext cx="1180740" cy="1080915"/>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Oval 17"/>
          <p:cNvSpPr/>
          <p:nvPr/>
        </p:nvSpPr>
        <p:spPr bwMode="auto">
          <a:xfrm>
            <a:off x="4813236" y="1142652"/>
            <a:ext cx="724043" cy="497667"/>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Oval 18"/>
          <p:cNvSpPr/>
          <p:nvPr/>
        </p:nvSpPr>
        <p:spPr bwMode="auto">
          <a:xfrm>
            <a:off x="1400052" y="2142171"/>
            <a:ext cx="1125959" cy="1121412"/>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TextBox 27"/>
          <p:cNvSpPr txBox="1"/>
          <p:nvPr/>
        </p:nvSpPr>
        <p:spPr>
          <a:xfrm>
            <a:off x="5628341" y="1193801"/>
            <a:ext cx="3702666" cy="369332"/>
          </a:xfrm>
          <a:prstGeom prst="rect">
            <a:avLst/>
          </a:prstGeom>
          <a:noFill/>
        </p:spPr>
        <p:txBody>
          <a:bodyPr wrap="square" rtlCol="0">
            <a:spAutoFit/>
          </a:bodyPr>
          <a:lstStyle/>
          <a:p>
            <a:pPr algn="just"/>
            <a:r>
              <a:rPr lang="it-IT"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and the same for channel (b)</a:t>
            </a:r>
          </a:p>
        </p:txBody>
      </p:sp>
      <p:graphicFrame>
        <p:nvGraphicFramePr>
          <p:cNvPr id="30" name="Object 41"/>
          <p:cNvGraphicFramePr>
            <a:graphicFrameLocks noChangeAspect="1"/>
          </p:cNvGraphicFramePr>
          <p:nvPr>
            <p:extLst/>
          </p:nvPr>
        </p:nvGraphicFramePr>
        <p:xfrm>
          <a:off x="5583049" y="6143617"/>
          <a:ext cx="1832512" cy="389657"/>
        </p:xfrm>
        <a:graphic>
          <a:graphicData uri="http://schemas.openxmlformats.org/presentationml/2006/ole">
            <mc:AlternateContent xmlns:mc="http://schemas.openxmlformats.org/markup-compatibility/2006">
              <mc:Choice xmlns:v="urn:schemas-microsoft-com:vml" Requires="v">
                <p:oleObj spid="_x0000_s97544" name="Equation" r:id="rId7" imgW="1193760" imgH="253800" progId="Equation.3">
                  <p:embed/>
                </p:oleObj>
              </mc:Choice>
              <mc:Fallback>
                <p:oleObj name="Equation" r:id="rId7" imgW="1193760" imgH="253800" progId="Equation.3">
                  <p:embed/>
                  <p:pic>
                    <p:nvPicPr>
                      <p:cNvPr id="30" name="Object 41"/>
                      <p:cNvPicPr>
                        <a:picLocks noChangeAspect="1" noChangeArrowheads="1"/>
                      </p:cNvPicPr>
                      <p:nvPr/>
                    </p:nvPicPr>
                    <p:blipFill>
                      <a:blip r:embed="rId8"/>
                      <a:srcRect/>
                      <a:stretch>
                        <a:fillRect/>
                      </a:stretch>
                    </p:blipFill>
                    <p:spPr bwMode="auto">
                      <a:xfrm>
                        <a:off x="5583049" y="6143617"/>
                        <a:ext cx="1832512" cy="389657"/>
                      </a:xfrm>
                      <a:prstGeom prst="rect">
                        <a:avLst/>
                      </a:prstGeom>
                      <a:noFill/>
                      <a:ln>
                        <a:noFill/>
                      </a:ln>
                      <a:extLst/>
                    </p:spPr>
                  </p:pic>
                </p:oleObj>
              </mc:Fallback>
            </mc:AlternateContent>
          </a:graphicData>
        </a:graphic>
      </p:graphicFrame>
      <p:graphicFrame>
        <p:nvGraphicFramePr>
          <p:cNvPr id="31" name="Object 41"/>
          <p:cNvGraphicFramePr>
            <a:graphicFrameLocks noChangeAspect="1"/>
          </p:cNvGraphicFramePr>
          <p:nvPr>
            <p:extLst/>
          </p:nvPr>
        </p:nvGraphicFramePr>
        <p:xfrm>
          <a:off x="5595906" y="6473994"/>
          <a:ext cx="1009650" cy="379412"/>
        </p:xfrm>
        <a:graphic>
          <a:graphicData uri="http://schemas.openxmlformats.org/presentationml/2006/ole">
            <mc:AlternateContent xmlns:mc="http://schemas.openxmlformats.org/markup-compatibility/2006">
              <mc:Choice xmlns:v="urn:schemas-microsoft-com:vml" Requires="v">
                <p:oleObj spid="_x0000_s97545" name="Equation" r:id="rId9" imgW="672840" imgH="253800" progId="Equation.3">
                  <p:embed/>
                </p:oleObj>
              </mc:Choice>
              <mc:Fallback>
                <p:oleObj name="Equation" r:id="rId9" imgW="672840" imgH="253800" progId="Equation.3">
                  <p:embed/>
                  <p:pic>
                    <p:nvPicPr>
                      <p:cNvPr id="31" name="Object 41"/>
                      <p:cNvPicPr>
                        <a:picLocks noChangeAspect="1" noChangeArrowheads="1"/>
                      </p:cNvPicPr>
                      <p:nvPr/>
                    </p:nvPicPr>
                    <p:blipFill>
                      <a:blip r:embed="rId10"/>
                      <a:srcRect/>
                      <a:stretch>
                        <a:fillRect/>
                      </a:stretch>
                    </p:blipFill>
                    <p:spPr bwMode="auto">
                      <a:xfrm>
                        <a:off x="5595906" y="6473994"/>
                        <a:ext cx="1009650" cy="379412"/>
                      </a:xfrm>
                      <a:prstGeom prst="rect">
                        <a:avLst/>
                      </a:prstGeom>
                      <a:noFill/>
                      <a:ln>
                        <a:noFill/>
                      </a:ln>
                      <a:extLst/>
                    </p:spPr>
                  </p:pic>
                </p:oleObj>
              </mc:Fallback>
            </mc:AlternateContent>
          </a:graphicData>
        </a:graphic>
      </p:graphicFrame>
      <p:sp>
        <p:nvSpPr>
          <p:cNvPr id="32" name="TextBox 31"/>
          <p:cNvSpPr txBox="1"/>
          <p:nvPr/>
        </p:nvSpPr>
        <p:spPr>
          <a:xfrm>
            <a:off x="3860485" y="6236776"/>
            <a:ext cx="2343324" cy="430887"/>
          </a:xfrm>
          <a:prstGeom prst="rect">
            <a:avLst/>
          </a:prstGeom>
          <a:noFill/>
        </p:spPr>
        <p:txBody>
          <a:bodyPr wrap="square" rtlCol="0">
            <a:spAutoFit/>
          </a:bodyPr>
          <a:lstStyle/>
          <a:p>
            <a:pPr algn="just"/>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Final result:</a:t>
            </a:r>
          </a:p>
        </p:txBody>
      </p:sp>
      <p:sp>
        <p:nvSpPr>
          <p:cNvPr id="2" name="Rectangle 1"/>
          <p:cNvSpPr/>
          <p:nvPr/>
        </p:nvSpPr>
        <p:spPr bwMode="auto">
          <a:xfrm>
            <a:off x="6396609" y="2727432"/>
            <a:ext cx="1164398" cy="50537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p:nvPr/>
        </p:nvSpPr>
        <p:spPr bwMode="auto">
          <a:xfrm>
            <a:off x="7760897" y="2729981"/>
            <a:ext cx="1164398" cy="50537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48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32" grpId="0"/>
      <p:bldP spid="2" grpId="0" animBg="1"/>
      <p:bldP spid="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40" name="Text Box 13"/>
          <p:cNvSpPr txBox="1">
            <a:spLocks noChangeArrowheads="1"/>
          </p:cNvSpPr>
          <p:nvPr/>
        </p:nvSpPr>
        <p:spPr bwMode="auto">
          <a:xfrm>
            <a:off x="1280077" y="1820987"/>
            <a:ext cx="6323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400" b="1" dirty="0" smtClean="0">
                <a:solidFill>
                  <a:srgbClr val="FF0000"/>
                </a:solidFill>
                <a:latin typeface="Tahoma" panose="020B0604030504040204" pitchFamily="34" charset="0"/>
              </a:rPr>
              <a:t>Threshold </a:t>
            </a:r>
            <a:r>
              <a:rPr lang="it-IT" altLang="en-US" sz="2400" b="1" dirty="0" smtClean="0">
                <a:solidFill>
                  <a:srgbClr val="FF0000"/>
                </a:solidFill>
                <a:latin typeface="Symbol" panose="05050102010706020507" pitchFamily="18" charset="2"/>
              </a:rPr>
              <a:t>l</a:t>
            </a:r>
            <a:r>
              <a:rPr lang="it-IT" altLang="en-US" sz="2400" b="1" dirty="0" smtClean="0">
                <a:solidFill>
                  <a:srgbClr val="FF0000"/>
                </a:solidFill>
                <a:latin typeface="Tahoma" panose="020B0604030504040204" pitchFamily="34" charset="0"/>
              </a:rPr>
              <a:t> for O</a:t>
            </a:r>
            <a:r>
              <a:rPr lang="it-IT" altLang="en-US" sz="2400" b="1" baseline="-25000" dirty="0" smtClean="0">
                <a:solidFill>
                  <a:srgbClr val="FF0000"/>
                </a:solidFill>
                <a:latin typeface="Tahoma" panose="020B0604030504040204" pitchFamily="34" charset="0"/>
              </a:rPr>
              <a:t>2 </a:t>
            </a:r>
            <a:r>
              <a:rPr lang="it-IT" altLang="en-US" sz="2400" b="1" dirty="0" smtClean="0">
                <a:solidFill>
                  <a:srgbClr val="FF0000"/>
                </a:solidFill>
                <a:latin typeface="Tahoma" panose="020B0604030504040204" pitchFamily="34" charset="0"/>
              </a:rPr>
              <a:t>photodissociations</a:t>
            </a:r>
            <a:endParaRPr lang="it-IT" altLang="en-US" sz="2400" b="1" baseline="30000" dirty="0" smtClean="0">
              <a:solidFill>
                <a:srgbClr val="FF0000"/>
              </a:solidFill>
              <a:latin typeface="Tahoma" panose="020B0604030504040204" pitchFamily="34" charset="0"/>
            </a:endParaRPr>
          </a:p>
        </p:txBody>
      </p:sp>
      <p:pic>
        <p:nvPicPr>
          <p:cNvPr id="7" name="Picture 6"/>
          <p:cNvPicPr>
            <a:picLocks noChangeAspect="1"/>
          </p:cNvPicPr>
          <p:nvPr/>
        </p:nvPicPr>
        <p:blipFill rotWithShape="1">
          <a:blip r:embed="rId3"/>
          <a:srcRect l="781" t="24013" r="3953" b="25208"/>
          <a:stretch/>
        </p:blipFill>
        <p:spPr>
          <a:xfrm>
            <a:off x="423064" y="2569313"/>
            <a:ext cx="8037760" cy="2532222"/>
          </a:xfrm>
          <a:prstGeom prst="rect">
            <a:avLst/>
          </a:prstGeom>
        </p:spPr>
      </p:pic>
      <p:sp>
        <p:nvSpPr>
          <p:cNvPr id="10" name="Text Box 17"/>
          <p:cNvSpPr txBox="1">
            <a:spLocks noChangeArrowheads="1"/>
          </p:cNvSpPr>
          <p:nvPr/>
        </p:nvSpPr>
        <p:spPr bwMode="auto">
          <a:xfrm>
            <a:off x="1137475" y="1053425"/>
            <a:ext cx="8505825"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600" b="0" dirty="0" smtClean="0">
                <a:latin typeface="Tahoma" panose="020B0604030504040204" pitchFamily="34" charset="0"/>
                <a:ea typeface="Tahoma" panose="020B0604030504040204" pitchFamily="34" charset="0"/>
                <a:cs typeface="Tahoma" panose="020B0604030504040204" pitchFamily="34" charset="0"/>
              </a:rPr>
              <a:t>Electronic ground state of O</a:t>
            </a:r>
            <a:r>
              <a:rPr lang="it-IT" altLang="en-US" sz="2600" b="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600" b="0" dirty="0" smtClean="0">
                <a:latin typeface="Tahoma" panose="020B0604030504040204" pitchFamily="34" charset="0"/>
                <a:ea typeface="Tahoma" panose="020B0604030504040204" pitchFamily="34" charset="0"/>
                <a:cs typeface="Tahoma" panose="020B0604030504040204" pitchFamily="34" charset="0"/>
              </a:rPr>
              <a:t>: X  </a:t>
            </a:r>
            <a:r>
              <a:rPr lang="it-IT" altLang="en-US" sz="2600" b="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600" b="0" dirty="0" smtClean="0">
                <a:latin typeface="Symbol" panose="05050102010706020507" pitchFamily="18" charset="2"/>
                <a:ea typeface="Tahoma" panose="020B0604030504040204" pitchFamily="34" charset="0"/>
                <a:cs typeface="Tahoma" panose="020B0604030504040204" pitchFamily="34" charset="0"/>
              </a:rPr>
              <a:t>S</a:t>
            </a:r>
            <a:r>
              <a:rPr lang="it-IT" altLang="en-US" sz="2600" b="0" baseline="-25000" dirty="0" smtClean="0">
                <a:latin typeface="Tahoma" panose="020B0604030504040204" pitchFamily="34" charset="0"/>
                <a:ea typeface="Tahoma" panose="020B0604030504040204" pitchFamily="34" charset="0"/>
                <a:cs typeface="Tahoma" panose="020B0604030504040204" pitchFamily="34" charset="0"/>
              </a:rPr>
              <a:t>g</a:t>
            </a:r>
            <a:r>
              <a:rPr lang="it-IT" altLang="en-US" sz="2600" b="0" baseline="30000" dirty="0" smtClean="0">
                <a:latin typeface="Tahoma" panose="020B0604030504040204" pitchFamily="34" charset="0"/>
                <a:ea typeface="Tahoma" panose="020B0604030504040204" pitchFamily="34" charset="0"/>
                <a:cs typeface="Tahoma" panose="020B0604030504040204" pitchFamily="34" charset="0"/>
              </a:rPr>
              <a:t>-</a:t>
            </a:r>
            <a:endParaRPr lang="en-US" altLang="en-US" sz="2600" b="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21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0" name="Text Box 17"/>
          <p:cNvSpPr txBox="1">
            <a:spLocks noChangeArrowheads="1"/>
          </p:cNvSpPr>
          <p:nvPr/>
        </p:nvSpPr>
        <p:spPr bwMode="auto">
          <a:xfrm>
            <a:off x="383096" y="866381"/>
            <a:ext cx="850373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300" b="0" dirty="0" smtClean="0">
                <a:latin typeface="Tahoma" panose="020B0604030504040204" pitchFamily="34" charset="0"/>
                <a:ea typeface="Tahoma" panose="020B0604030504040204" pitchFamily="34" charset="0"/>
                <a:cs typeface="Tahoma" panose="020B0604030504040204" pitchFamily="34" charset="0"/>
              </a:rPr>
              <a:t>X </a:t>
            </a:r>
            <a:r>
              <a:rPr lang="it-IT" altLang="en-US" sz="2300" b="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300" b="0" dirty="0" smtClean="0">
                <a:latin typeface="Symbol" panose="05050102010706020507" pitchFamily="18" charset="2"/>
                <a:ea typeface="Tahoma" panose="020B0604030504040204" pitchFamily="34" charset="0"/>
                <a:cs typeface="Tahoma" panose="020B0604030504040204" pitchFamily="34" charset="0"/>
              </a:rPr>
              <a:t>S</a:t>
            </a:r>
            <a:r>
              <a:rPr lang="it-IT" altLang="en-US" sz="2300" b="0" baseline="-25000" dirty="0" smtClean="0">
                <a:latin typeface="Tahoma" panose="020B0604030504040204" pitchFamily="34" charset="0"/>
                <a:ea typeface="Tahoma" panose="020B0604030504040204" pitchFamily="34" charset="0"/>
                <a:cs typeface="Tahoma" panose="020B0604030504040204" pitchFamily="34" charset="0"/>
              </a:rPr>
              <a:t>g</a:t>
            </a:r>
            <a:r>
              <a:rPr lang="it-IT" altLang="en-US" sz="2300" b="0" baseline="30000" dirty="0" smtClean="0">
                <a:latin typeface="Tahoma" panose="020B0604030504040204" pitchFamily="34" charset="0"/>
                <a:ea typeface="Tahoma" panose="020B0604030504040204" pitchFamily="34" charset="0"/>
                <a:cs typeface="Tahoma" panose="020B0604030504040204" pitchFamily="34" charset="0"/>
              </a:rPr>
              <a:t>- </a:t>
            </a:r>
            <a:r>
              <a:rPr lang="it-IT" altLang="en-US" sz="23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B </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300" dirty="0" smtClean="0">
                <a:latin typeface="Symbol" panose="05050102010706020507" pitchFamily="18" charset="2"/>
                <a:ea typeface="Tahoma" panose="020B0604030504040204" pitchFamily="34" charset="0"/>
                <a:cs typeface="Tahoma" panose="020B0604030504040204" pitchFamily="34" charset="0"/>
              </a:rPr>
              <a:t>S</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u</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a:t>
            </a:r>
            <a:r>
              <a:rPr lang="it-IT" altLang="en-US" sz="23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allowed transition 175-130 nm </a:t>
            </a:r>
            <a:r>
              <a:rPr lang="en-GB" altLang="en-US" sz="2300" dirty="0" smtClean="0">
                <a:solidFill>
                  <a:srgbClr val="FF0000"/>
                </a:solidFill>
              </a:rPr>
              <a:t>Schumann-</a:t>
            </a:r>
            <a:r>
              <a:rPr lang="en-GB" altLang="en-US" sz="2300" dirty="0" err="1" smtClean="0">
                <a:solidFill>
                  <a:srgbClr val="FF0000"/>
                </a:solidFill>
              </a:rPr>
              <a:t>Runge</a:t>
            </a:r>
            <a:r>
              <a:rPr lang="en-GB" altLang="en-US" sz="2300" dirty="0" smtClean="0">
                <a:solidFill>
                  <a:srgbClr val="FF0000"/>
                </a:solidFill>
              </a:rPr>
              <a:t> continuum</a:t>
            </a:r>
            <a:endParaRPr lang="en-US" altLang="en-US" sz="23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2" y="2441626"/>
            <a:ext cx="5719398" cy="43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629277" y="1562024"/>
            <a:ext cx="3311249" cy="2784995"/>
            <a:chOff x="6903720" y="2818102"/>
            <a:chExt cx="3951740" cy="3628418"/>
          </a:xfrm>
        </p:grpSpPr>
        <p:pic>
          <p:nvPicPr>
            <p:cNvPr id="108546" name="Picture 2" descr="10-16&#10;1007/&#10;SCHUMANN-RUNGE&#10;CONTINUUM&#10;10-18&#10;IONIZATION&#10;CONTINUUM&#10;10-19&#10;10-201&#10;SCHUMANN-RUNGE&#10;BANDS&#10;LYMAN a&#10;Absorption Cross Se"/>
            <p:cNvPicPr>
              <a:picLocks noChangeAspect="1" noChangeArrowheads="1"/>
            </p:cNvPicPr>
            <p:nvPr/>
          </p:nvPicPr>
          <p:blipFill rotWithShape="1">
            <a:blip r:embed="rId4">
              <a:extLst>
                <a:ext uri="{28A0092B-C50C-407E-A947-70E740481C1C}">
                  <a14:useLocalDpi xmlns:a14="http://schemas.microsoft.com/office/drawing/2010/main" val="0"/>
                </a:ext>
              </a:extLst>
            </a:blip>
            <a:srcRect l="42487" t="328" r="20312" b="13114"/>
            <a:stretch/>
          </p:blipFill>
          <p:spPr bwMode="auto">
            <a:xfrm rot="5400000">
              <a:off x="7360920" y="2971800"/>
              <a:ext cx="3017520"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0-16&#10;1007/&#10;SCHUMANN-RUNGE&#10;CONTINUUM&#10;10-18&#10;IONIZATION&#10;CONTINUUM&#10;10-19&#10;10-201&#10;SCHUMANN-RUNGE&#10;BANDS&#10;LYMAN a&#10;Absorption Cross Se"/>
            <p:cNvPicPr>
              <a:picLocks noChangeAspect="1" noChangeArrowheads="1"/>
            </p:cNvPicPr>
            <p:nvPr/>
          </p:nvPicPr>
          <p:blipFill rotWithShape="1">
            <a:blip r:embed="rId4">
              <a:extLst>
                <a:ext uri="{28A0092B-C50C-407E-A947-70E740481C1C}">
                  <a14:useLocalDpi xmlns:a14="http://schemas.microsoft.com/office/drawing/2010/main" val="0"/>
                </a:ext>
              </a:extLst>
            </a:blip>
            <a:srcRect l="14680" r="77427" b="13634"/>
            <a:stretch/>
          </p:blipFill>
          <p:spPr bwMode="auto">
            <a:xfrm rot="5400000">
              <a:off x="8573840" y="1176561"/>
              <a:ext cx="640080" cy="392316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own Arrow 2"/>
          <p:cNvSpPr/>
          <p:nvPr/>
        </p:nvSpPr>
        <p:spPr bwMode="auto">
          <a:xfrm flipV="1">
            <a:off x="1643061" y="2441626"/>
            <a:ext cx="257175" cy="3486151"/>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6" name="Straight Arrow Connector 5"/>
          <p:cNvCxnSpPr/>
          <p:nvPr/>
        </p:nvCxnSpPr>
        <p:spPr bwMode="auto">
          <a:xfrm>
            <a:off x="1814513" y="2441626"/>
            <a:ext cx="3643312"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17"/>
          <p:cNvSpPr txBox="1">
            <a:spLocks noChangeArrowheads="1"/>
          </p:cNvSpPr>
          <p:nvPr/>
        </p:nvSpPr>
        <p:spPr bwMode="auto">
          <a:xfrm>
            <a:off x="383096" y="1767806"/>
            <a:ext cx="53618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altLang="en-US" sz="2300" b="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 (</a:t>
            </a:r>
            <a:r>
              <a:rPr lang="it-IT" altLang="en-US" sz="2300" b="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 + O(</a:t>
            </a:r>
            <a:r>
              <a:rPr lang="it-IT" altLang="en-US" sz="2300" b="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   for </a:t>
            </a:r>
            <a:r>
              <a:rPr lang="it-IT" altLang="en-US" sz="2300" b="0" dirty="0" smtClean="0">
                <a:solidFill>
                  <a:srgbClr val="FF0000"/>
                </a:solidFill>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l</a:t>
            </a:r>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&lt; 175 nm</a:t>
            </a:r>
            <a:endParaRPr lang="en-US" altLang="en-US" sz="2300" b="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Box 17"/>
          <p:cNvSpPr txBox="1">
            <a:spLocks noChangeArrowheads="1"/>
          </p:cNvSpPr>
          <p:nvPr/>
        </p:nvSpPr>
        <p:spPr bwMode="auto">
          <a:xfrm>
            <a:off x="748053" y="1587049"/>
            <a:ext cx="59373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3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r>
              <a:rPr lang="it-IT" altLang="en-US" sz="2300" b="0" dirty="0" smtClean="0">
                <a:solidFill>
                  <a:srgbClr val="FF0000"/>
                </a:solidFill>
                <a:latin typeface="Symbol" panose="05050102010706020507" pitchFamily="18" charset="2"/>
                <a:ea typeface="Tahoma" panose="020B0604030504040204" pitchFamily="34" charset="0"/>
                <a:cs typeface="Tahoma" panose="020B0604030504040204" pitchFamily="34" charset="0"/>
              </a:rPr>
              <a:t>n</a:t>
            </a:r>
            <a:endParaRPr lang="en-US" altLang="en-US" sz="2300" b="0" baseline="30000" dirty="0">
              <a:solidFill>
                <a:srgbClr val="FF0000"/>
              </a:solidFill>
              <a:latin typeface="Symbol" panose="05050102010706020507" pitchFamily="18" charset="2"/>
              <a:ea typeface="Tahoma" panose="020B0604030504040204" pitchFamily="34" charset="0"/>
              <a:cs typeface="Tahoma" panose="020B0604030504040204" pitchFamily="34" charset="0"/>
            </a:endParaRPr>
          </a:p>
        </p:txBody>
      </p:sp>
      <p:sp>
        <p:nvSpPr>
          <p:cNvPr id="8" name="Freeform 7"/>
          <p:cNvSpPr/>
          <p:nvPr/>
        </p:nvSpPr>
        <p:spPr bwMode="auto">
          <a:xfrm>
            <a:off x="5963478" y="1997765"/>
            <a:ext cx="2534479" cy="944218"/>
          </a:xfrm>
          <a:custGeom>
            <a:avLst/>
            <a:gdLst>
              <a:gd name="connsiteX0" fmla="*/ 0 w 2534479"/>
              <a:gd name="connsiteY0" fmla="*/ 944218 h 944218"/>
              <a:gd name="connsiteX1" fmla="*/ 2017644 w 2534479"/>
              <a:gd name="connsiteY1" fmla="*/ 934278 h 944218"/>
              <a:gd name="connsiteX2" fmla="*/ 2196548 w 2534479"/>
              <a:gd name="connsiteY2" fmla="*/ 815009 h 944218"/>
              <a:gd name="connsiteX3" fmla="*/ 2375452 w 2534479"/>
              <a:gd name="connsiteY3" fmla="*/ 685800 h 944218"/>
              <a:gd name="connsiteX4" fmla="*/ 2514600 w 2534479"/>
              <a:gd name="connsiteY4" fmla="*/ 496957 h 944218"/>
              <a:gd name="connsiteX5" fmla="*/ 2534479 w 2534479"/>
              <a:gd name="connsiteY5" fmla="*/ 337931 h 944218"/>
              <a:gd name="connsiteX6" fmla="*/ 2405270 w 2534479"/>
              <a:gd name="connsiteY6" fmla="*/ 268357 h 944218"/>
              <a:gd name="connsiteX7" fmla="*/ 2186609 w 2534479"/>
              <a:gd name="connsiteY7" fmla="*/ 228600 h 944218"/>
              <a:gd name="connsiteX8" fmla="*/ 2067339 w 2534479"/>
              <a:gd name="connsiteY8" fmla="*/ 178905 h 944218"/>
              <a:gd name="connsiteX9" fmla="*/ 1898374 w 2534479"/>
              <a:gd name="connsiteY9" fmla="*/ 129209 h 944218"/>
              <a:gd name="connsiteX10" fmla="*/ 1719470 w 2534479"/>
              <a:gd name="connsiteY10" fmla="*/ 0 h 944218"/>
              <a:gd name="connsiteX11" fmla="*/ 29818 w 2534479"/>
              <a:gd name="connsiteY11" fmla="*/ 19878 h 944218"/>
              <a:gd name="connsiteX12" fmla="*/ 0 w 2534479"/>
              <a:gd name="connsiteY12" fmla="*/ 944218 h 94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4479" h="944218">
                <a:moveTo>
                  <a:pt x="0" y="944218"/>
                </a:moveTo>
                <a:lnTo>
                  <a:pt x="2017644" y="934278"/>
                </a:lnTo>
                <a:lnTo>
                  <a:pt x="2196548" y="815009"/>
                </a:lnTo>
                <a:lnTo>
                  <a:pt x="2375452" y="685800"/>
                </a:lnTo>
                <a:lnTo>
                  <a:pt x="2514600" y="496957"/>
                </a:lnTo>
                <a:lnTo>
                  <a:pt x="2534479" y="337931"/>
                </a:lnTo>
                <a:lnTo>
                  <a:pt x="2405270" y="268357"/>
                </a:lnTo>
                <a:lnTo>
                  <a:pt x="2186609" y="228600"/>
                </a:lnTo>
                <a:lnTo>
                  <a:pt x="2067339" y="178905"/>
                </a:lnTo>
                <a:lnTo>
                  <a:pt x="1898374" y="129209"/>
                </a:lnTo>
                <a:lnTo>
                  <a:pt x="1719470" y="0"/>
                </a:lnTo>
                <a:lnTo>
                  <a:pt x="29818" y="19878"/>
                </a:lnTo>
                <a:lnTo>
                  <a:pt x="0" y="944218"/>
                </a:lnTo>
                <a:close/>
              </a:path>
            </a:pathLst>
          </a:custGeom>
          <a:solidFill>
            <a:srgbClr val="FF9999">
              <a:alpha val="57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08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9"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191"/>
            <a:ext cx="5719398" cy="43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bwMode="auto">
          <a:xfrm flipV="1">
            <a:off x="2057091" y="3255883"/>
            <a:ext cx="127656" cy="2741902"/>
          </a:xfrm>
          <a:prstGeom prst="downArrow">
            <a:avLst/>
          </a:prstGeom>
          <a:solidFill>
            <a:srgbClr val="6699FF">
              <a:alpha val="7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7"/>
          <p:cNvSpPr txBox="1">
            <a:spLocks noChangeArrowheads="1"/>
          </p:cNvSpPr>
          <p:nvPr/>
        </p:nvSpPr>
        <p:spPr bwMode="auto">
          <a:xfrm>
            <a:off x="1655304" y="933312"/>
            <a:ext cx="5858678" cy="446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rPr>
              <a:t>O</a:t>
            </a:r>
            <a:r>
              <a:rPr lang="it-IT" altLang="en-US" sz="2300" b="0" baseline="-25000" dirty="0" smtClean="0">
                <a:solidFill>
                  <a:srgbClr val="6699FF"/>
                </a:solidFill>
                <a:latin typeface="Tahoma" panose="020B0604030504040204" pitchFamily="34" charset="0"/>
                <a:ea typeface="Tahoma" panose="020B0604030504040204" pitchFamily="34" charset="0"/>
                <a:cs typeface="Tahoma" panose="020B0604030504040204" pitchFamily="34" charset="0"/>
              </a:rPr>
              <a:t>2</a:t>
            </a:r>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rPr>
              <a:t> </a:t>
            </a:r>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 (</a:t>
            </a:r>
            <a:r>
              <a:rPr lang="it-IT" altLang="en-US" sz="2300" b="0" baseline="3000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 + O(</a:t>
            </a:r>
            <a:r>
              <a:rPr lang="it-IT" altLang="en-US" sz="2300" b="0" baseline="3000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   for </a:t>
            </a:r>
            <a:r>
              <a:rPr lang="it-IT" altLang="en-US" sz="2300" b="0" dirty="0" smtClean="0">
                <a:solidFill>
                  <a:srgbClr val="6699FF"/>
                </a:solidFill>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l:</a:t>
            </a:r>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240-175 nm</a:t>
            </a:r>
            <a:endParaRPr lang="en-US" altLang="en-US" sz="2300" b="0" baseline="30000" dirty="0">
              <a:solidFill>
                <a:srgbClr val="6699FF"/>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Box 17"/>
          <p:cNvSpPr txBox="1">
            <a:spLocks noChangeArrowheads="1"/>
          </p:cNvSpPr>
          <p:nvPr/>
        </p:nvSpPr>
        <p:spPr bwMode="auto">
          <a:xfrm>
            <a:off x="2020261" y="752555"/>
            <a:ext cx="59373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300" b="0" dirty="0" smtClean="0">
                <a:solidFill>
                  <a:srgbClr val="6699FF"/>
                </a:solidFill>
                <a:latin typeface="Tahoma" panose="020B0604030504040204" pitchFamily="34" charset="0"/>
                <a:ea typeface="Tahoma" panose="020B0604030504040204" pitchFamily="34" charset="0"/>
                <a:cs typeface="Tahoma" panose="020B0604030504040204" pitchFamily="34" charset="0"/>
              </a:rPr>
              <a:t>h</a:t>
            </a:r>
            <a:r>
              <a:rPr lang="it-IT" altLang="en-US" sz="2300" b="0" dirty="0" smtClean="0">
                <a:solidFill>
                  <a:srgbClr val="6699FF"/>
                </a:solidFill>
                <a:latin typeface="Symbol" panose="05050102010706020507" pitchFamily="18" charset="2"/>
                <a:ea typeface="Tahoma" panose="020B0604030504040204" pitchFamily="34" charset="0"/>
                <a:cs typeface="Tahoma" panose="020B0604030504040204" pitchFamily="34" charset="0"/>
              </a:rPr>
              <a:t>n</a:t>
            </a:r>
            <a:endParaRPr lang="en-US" altLang="en-US" sz="2300" b="0" baseline="30000" dirty="0">
              <a:solidFill>
                <a:srgbClr val="6699FF"/>
              </a:solidFill>
              <a:latin typeface="Symbol" panose="05050102010706020507" pitchFamily="18" charset="2"/>
              <a:ea typeface="Tahoma" panose="020B0604030504040204" pitchFamily="34" charset="0"/>
              <a:cs typeface="Tahoma" panose="020B0604030504040204" pitchFamily="34" charset="0"/>
            </a:endParaRPr>
          </a:p>
        </p:txBody>
      </p:sp>
      <p:grpSp>
        <p:nvGrpSpPr>
          <p:cNvPr id="4" name="Group 3"/>
          <p:cNvGrpSpPr/>
          <p:nvPr/>
        </p:nvGrpSpPr>
        <p:grpSpPr>
          <a:xfrm>
            <a:off x="5650857" y="1686559"/>
            <a:ext cx="3227289" cy="2423804"/>
            <a:chOff x="5650857" y="1686559"/>
            <a:chExt cx="3227289" cy="2423804"/>
          </a:xfrm>
        </p:grpSpPr>
        <p:pic>
          <p:nvPicPr>
            <p:cNvPr id="14" name="Picture 2" descr="10-16&#10;1007/&#10;SCHUMANN-RUNGE&#10;CONTINUUM&#10;10-18&#10;IONIZATION&#10;CONTINUUM&#10;10-19&#10;10-201&#10;SCHUMANN-RUNGE&#10;BANDS&#10;LYMAN a&#10;Absorption Cross Se"/>
            <p:cNvPicPr>
              <a:picLocks noChangeArrowheads="1"/>
            </p:cNvPicPr>
            <p:nvPr/>
          </p:nvPicPr>
          <p:blipFill rotWithShape="1">
            <a:blip r:embed="rId4">
              <a:extLst>
                <a:ext uri="{28A0092B-C50C-407E-A947-70E740481C1C}">
                  <a14:useLocalDpi xmlns:a14="http://schemas.microsoft.com/office/drawing/2010/main" val="0"/>
                </a:ext>
              </a:extLst>
            </a:blip>
            <a:srcRect l="42487" t="328" r="20312" b="13114"/>
            <a:stretch/>
          </p:blipFill>
          <p:spPr bwMode="auto">
            <a:xfrm rot="5400000">
              <a:off x="6297801" y="1583129"/>
              <a:ext cx="1880290" cy="3174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0-16&#10;1007/&#10;SCHUMANN-RUNGE&#10;CONTINUUM&#10;10-18&#10;IONIZATION&#10;CONTINUUM&#10;10-19&#10;10-201&#10;SCHUMANN-RUNGE&#10;BANDS&#10;LYMAN a&#10;Absorption Cross Se"/>
            <p:cNvPicPr>
              <a:picLocks noChangeAspect="1" noChangeArrowheads="1"/>
            </p:cNvPicPr>
            <p:nvPr/>
          </p:nvPicPr>
          <p:blipFill rotWithShape="1">
            <a:blip r:embed="rId4">
              <a:extLst>
                <a:ext uri="{28A0092B-C50C-407E-A947-70E740481C1C}">
                  <a14:useLocalDpi xmlns:a14="http://schemas.microsoft.com/office/drawing/2010/main" val="0"/>
                </a:ext>
              </a:extLst>
            </a:blip>
            <a:srcRect l="14680" r="77427" b="13634"/>
            <a:stretch/>
          </p:blipFill>
          <p:spPr bwMode="auto">
            <a:xfrm rot="5400000">
              <a:off x="7023339" y="314077"/>
              <a:ext cx="482325" cy="322728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Arrow Connector 5"/>
          <p:cNvCxnSpPr/>
          <p:nvPr/>
        </p:nvCxnSpPr>
        <p:spPr bwMode="auto">
          <a:xfrm>
            <a:off x="2184747" y="3255883"/>
            <a:ext cx="3643312" cy="0"/>
          </a:xfrm>
          <a:prstGeom prst="straightConnector1">
            <a:avLst/>
          </a:prstGeom>
          <a:solidFill>
            <a:schemeClr val="accent1"/>
          </a:solidFill>
          <a:ln w="38100" cap="flat" cmpd="sng" algn="ctr">
            <a:solidFill>
              <a:srgbClr val="6699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6"/>
          <p:cNvSpPr/>
          <p:nvPr/>
        </p:nvSpPr>
        <p:spPr bwMode="auto">
          <a:xfrm>
            <a:off x="6003235" y="2961861"/>
            <a:ext cx="1838739" cy="924339"/>
          </a:xfrm>
          <a:custGeom>
            <a:avLst/>
            <a:gdLst>
              <a:gd name="connsiteX0" fmla="*/ 9939 w 1838739"/>
              <a:gd name="connsiteY0" fmla="*/ 924339 h 924339"/>
              <a:gd name="connsiteX1" fmla="*/ 278295 w 1838739"/>
              <a:gd name="connsiteY1" fmla="*/ 924339 h 924339"/>
              <a:gd name="connsiteX2" fmla="*/ 447261 w 1838739"/>
              <a:gd name="connsiteY2" fmla="*/ 795130 h 924339"/>
              <a:gd name="connsiteX3" fmla="*/ 566530 w 1838739"/>
              <a:gd name="connsiteY3" fmla="*/ 546652 h 924339"/>
              <a:gd name="connsiteX4" fmla="*/ 655982 w 1838739"/>
              <a:gd name="connsiteY4" fmla="*/ 347869 h 924339"/>
              <a:gd name="connsiteX5" fmla="*/ 1083365 w 1838739"/>
              <a:gd name="connsiteY5" fmla="*/ 248478 h 924339"/>
              <a:gd name="connsiteX6" fmla="*/ 1480930 w 1838739"/>
              <a:gd name="connsiteY6" fmla="*/ 139148 h 924339"/>
              <a:gd name="connsiteX7" fmla="*/ 1838739 w 1838739"/>
              <a:gd name="connsiteY7" fmla="*/ 0 h 924339"/>
              <a:gd name="connsiteX8" fmla="*/ 904461 w 1838739"/>
              <a:gd name="connsiteY8" fmla="*/ 29817 h 924339"/>
              <a:gd name="connsiteX9" fmla="*/ 208722 w 1838739"/>
              <a:gd name="connsiteY9" fmla="*/ 39756 h 924339"/>
              <a:gd name="connsiteX10" fmla="*/ 0 w 1838739"/>
              <a:gd name="connsiteY10" fmla="*/ 39756 h 924339"/>
              <a:gd name="connsiteX11" fmla="*/ 9939 w 1838739"/>
              <a:gd name="connsiteY11" fmla="*/ 924339 h 92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739" h="924339">
                <a:moveTo>
                  <a:pt x="9939" y="924339"/>
                </a:moveTo>
                <a:lnTo>
                  <a:pt x="278295" y="924339"/>
                </a:lnTo>
                <a:lnTo>
                  <a:pt x="447261" y="795130"/>
                </a:lnTo>
                <a:lnTo>
                  <a:pt x="566530" y="546652"/>
                </a:lnTo>
                <a:lnTo>
                  <a:pt x="655982" y="347869"/>
                </a:lnTo>
                <a:lnTo>
                  <a:pt x="1083365" y="248478"/>
                </a:lnTo>
                <a:lnTo>
                  <a:pt x="1480930" y="139148"/>
                </a:lnTo>
                <a:lnTo>
                  <a:pt x="1838739" y="0"/>
                </a:lnTo>
                <a:lnTo>
                  <a:pt x="904461" y="29817"/>
                </a:lnTo>
                <a:lnTo>
                  <a:pt x="208722" y="39756"/>
                </a:lnTo>
                <a:lnTo>
                  <a:pt x="0" y="39756"/>
                </a:lnTo>
                <a:lnTo>
                  <a:pt x="9939" y="924339"/>
                </a:lnTo>
                <a:close/>
              </a:path>
            </a:pathLst>
          </a:custGeom>
          <a:solidFill>
            <a:srgbClr val="6699FF">
              <a:alpha val="6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 Box 17"/>
          <p:cNvSpPr txBox="1">
            <a:spLocks noChangeArrowheads="1"/>
          </p:cNvSpPr>
          <p:nvPr/>
        </p:nvSpPr>
        <p:spPr bwMode="auto">
          <a:xfrm>
            <a:off x="271609" y="1399076"/>
            <a:ext cx="85037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buFont typeface="Arial" panose="020B0604020202020204" pitchFamily="34" charset="0"/>
              <a:buChar char="•"/>
            </a:pPr>
            <a:r>
              <a:rPr lang="it-IT" altLang="en-US" sz="2200" b="0" dirty="0" smtClean="0">
                <a:latin typeface="Tahoma" panose="020B0604030504040204" pitchFamily="34" charset="0"/>
                <a:ea typeface="Tahoma" panose="020B0604030504040204" pitchFamily="34" charset="0"/>
                <a:cs typeface="Tahoma" panose="020B0604030504040204" pitchFamily="34" charset="0"/>
              </a:rPr>
              <a:t>X </a:t>
            </a:r>
            <a:r>
              <a:rPr lang="it-IT" altLang="en-US" sz="2200" b="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b="0" dirty="0" smtClean="0">
                <a:latin typeface="Symbol" panose="05050102010706020507" pitchFamily="18" charset="2"/>
                <a:ea typeface="Tahoma" panose="020B0604030504040204" pitchFamily="34" charset="0"/>
                <a:cs typeface="Tahoma" panose="020B0604030504040204" pitchFamily="34" charset="0"/>
              </a:rPr>
              <a:t>S</a:t>
            </a:r>
            <a:r>
              <a:rPr lang="it-IT" altLang="en-US" sz="2200" b="0" baseline="-25000" dirty="0" smtClean="0">
                <a:latin typeface="Tahoma" panose="020B0604030504040204" pitchFamily="34" charset="0"/>
                <a:ea typeface="Tahoma" panose="020B0604030504040204" pitchFamily="34" charset="0"/>
                <a:cs typeface="Tahoma" panose="020B0604030504040204" pitchFamily="34" charset="0"/>
              </a:rPr>
              <a:t>g</a:t>
            </a:r>
            <a:r>
              <a:rPr lang="it-IT" altLang="en-US" sz="2200" b="0" baseline="300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B </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Symbol" panose="05050102010706020507" pitchFamily="18" charset="2"/>
                <a:ea typeface="Tahoma" panose="020B0604030504040204" pitchFamily="34" charset="0"/>
                <a:cs typeface="Tahoma" panose="020B0604030504040204" pitchFamily="34" charset="0"/>
              </a:rPr>
              <a:t>S</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u</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it-IT" altLang="en-US" sz="2200" b="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crossing to </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Symbol" panose="05050102010706020507" pitchFamily="18" charset="2"/>
                <a:ea typeface="Tahoma" panose="020B0604030504040204" pitchFamily="34" charset="0"/>
                <a:cs typeface="Tahoma" panose="020B0604030504040204" pitchFamily="34" charset="0"/>
              </a:rPr>
              <a:t>P</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u</a:t>
            </a:r>
            <a:r>
              <a:rPr lang="it-IT" altLang="en-US" sz="2200" dirty="0" smtClean="0">
                <a:latin typeface="Tahoma" panose="020B0604030504040204" pitchFamily="34" charset="0"/>
                <a:ea typeface="Tahoma" panose="020B0604030504040204" pitchFamily="34" charset="0"/>
                <a:cs typeface="Tahoma" panose="020B0604030504040204" pitchFamily="34" charset="0"/>
              </a:rPr>
              <a:t> (dissociative)</a:t>
            </a:r>
          </a:p>
          <a:p>
            <a:pPr marL="342900" indent="-342900">
              <a:buFont typeface="Arial" panose="020B0604020202020204" pitchFamily="34" charset="0"/>
              <a:buChar char="•"/>
            </a:pPr>
            <a:r>
              <a:rPr lang="it-IT" altLang="en-US" sz="2200" dirty="0">
                <a:latin typeface="Tahoma" panose="020B0604030504040204" pitchFamily="34" charset="0"/>
                <a:ea typeface="Tahoma" panose="020B0604030504040204" pitchFamily="34" charset="0"/>
                <a:cs typeface="Tahoma" panose="020B0604030504040204" pitchFamily="34" charset="0"/>
              </a:rPr>
              <a:t>X </a:t>
            </a:r>
            <a:r>
              <a:rPr lang="it-IT" altLang="en-US" sz="2200" baseline="30000" dirty="0">
                <a:latin typeface="Tahoma" panose="020B0604030504040204" pitchFamily="34" charset="0"/>
                <a:ea typeface="Tahoma" panose="020B0604030504040204" pitchFamily="34" charset="0"/>
                <a:cs typeface="Tahoma" panose="020B0604030504040204" pitchFamily="34" charset="0"/>
              </a:rPr>
              <a:t>3</a:t>
            </a:r>
            <a:r>
              <a:rPr lang="it-IT" altLang="en-US" sz="2200" dirty="0">
                <a:latin typeface="Symbol" panose="05050102010706020507" pitchFamily="18" charset="2"/>
                <a:ea typeface="Tahoma" panose="020B0604030504040204" pitchFamily="34" charset="0"/>
                <a:cs typeface="Tahoma" panose="020B0604030504040204" pitchFamily="34" charset="0"/>
              </a:rPr>
              <a:t>S</a:t>
            </a:r>
            <a:r>
              <a:rPr lang="it-IT" altLang="en-US" sz="2200" baseline="-25000" dirty="0">
                <a:latin typeface="Tahoma" panose="020B0604030504040204" pitchFamily="34" charset="0"/>
                <a:ea typeface="Tahoma" panose="020B0604030504040204" pitchFamily="34" charset="0"/>
                <a:cs typeface="Tahoma" panose="020B0604030504040204" pitchFamily="34" charset="0"/>
              </a:rPr>
              <a:t>g</a:t>
            </a:r>
            <a:r>
              <a:rPr lang="it-IT" altLang="en-US" sz="2200" baseline="30000" dirty="0">
                <a:latin typeface="Tahoma" panose="020B0604030504040204" pitchFamily="34" charset="0"/>
                <a:ea typeface="Tahoma" panose="020B0604030504040204" pitchFamily="34" charset="0"/>
                <a:cs typeface="Tahoma" panose="020B0604030504040204" pitchFamily="34" charset="0"/>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 </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Symbol" panose="05050102010706020507" pitchFamily="18" charset="2"/>
                <a:ea typeface="Tahoma" panose="020B0604030504040204" pitchFamily="34" charset="0"/>
                <a:cs typeface="Tahoma" panose="020B0604030504040204" pitchFamily="34" charset="0"/>
              </a:rPr>
              <a:t>S</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u</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 (Herzberg) forbidden</a:t>
            </a:r>
            <a:endParaRPr lang="en-US" altLang="en-US" sz="22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Down Arrow 19"/>
          <p:cNvSpPr/>
          <p:nvPr/>
        </p:nvSpPr>
        <p:spPr bwMode="auto">
          <a:xfrm flipV="1">
            <a:off x="1735018" y="3667539"/>
            <a:ext cx="127656" cy="2330246"/>
          </a:xfrm>
          <a:prstGeom prst="downArrow">
            <a:avLst/>
          </a:prstGeom>
          <a:solidFill>
            <a:srgbClr val="6699FF">
              <a:alpha val="7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1" name="Straight Arrow Connector 20"/>
          <p:cNvCxnSpPr/>
          <p:nvPr/>
        </p:nvCxnSpPr>
        <p:spPr bwMode="auto">
          <a:xfrm>
            <a:off x="1798846" y="3656761"/>
            <a:ext cx="4029213" cy="10778"/>
          </a:xfrm>
          <a:prstGeom prst="straightConnector1">
            <a:avLst/>
          </a:prstGeom>
          <a:solidFill>
            <a:schemeClr val="accent1"/>
          </a:solidFill>
          <a:ln w="38100" cap="flat" cmpd="sng" algn="ctr">
            <a:solidFill>
              <a:srgbClr val="6699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05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7" grpId="0" animBg="1"/>
      <p:bldP spid="19" grpId="0"/>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350496" y="1762241"/>
            <a:ext cx="3321375" cy="2793267"/>
          </a:xfrm>
          <a:prstGeom prst="rect">
            <a:avLst/>
          </a:prstGeom>
        </p:spPr>
      </p:pic>
      <p:pic>
        <p:nvPicPr>
          <p:cNvPr id="4" name="Picture 3"/>
          <p:cNvPicPr>
            <a:picLocks noChangeAspect="1"/>
          </p:cNvPicPr>
          <p:nvPr/>
        </p:nvPicPr>
        <p:blipFill>
          <a:blip r:embed="rId4"/>
          <a:stretch>
            <a:fillRect/>
          </a:stretch>
        </p:blipFill>
        <p:spPr>
          <a:xfrm>
            <a:off x="4094477" y="1164130"/>
            <a:ext cx="4835409" cy="3542841"/>
          </a:xfrm>
          <a:prstGeom prst="rect">
            <a:avLst/>
          </a:prstGeom>
        </p:spPr>
      </p:pic>
      <p:sp>
        <p:nvSpPr>
          <p:cNvPr id="40" name="Text Box 13"/>
          <p:cNvSpPr txBox="1">
            <a:spLocks noChangeArrowheads="1"/>
          </p:cNvSpPr>
          <p:nvPr/>
        </p:nvSpPr>
        <p:spPr bwMode="auto">
          <a:xfrm>
            <a:off x="716689" y="5216135"/>
            <a:ext cx="75963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200" dirty="0" smtClean="0">
                <a:solidFill>
                  <a:srgbClr val="FF0000"/>
                </a:solidFill>
                <a:latin typeface="Tahoma" panose="020B0604030504040204" pitchFamily="34" charset="0"/>
              </a:rPr>
              <a:t>Contribution of the various absorption regions to the photodissociation of O</a:t>
            </a:r>
            <a:r>
              <a:rPr lang="it-IT" altLang="en-US" sz="2200" baseline="-25000" dirty="0" smtClean="0">
                <a:solidFill>
                  <a:srgbClr val="FF0000"/>
                </a:solidFill>
                <a:latin typeface="Tahoma" panose="020B0604030504040204" pitchFamily="34" charset="0"/>
              </a:rPr>
              <a:t>2 </a:t>
            </a:r>
            <a:r>
              <a:rPr lang="it-IT" altLang="en-US" sz="2200" dirty="0" smtClean="0">
                <a:solidFill>
                  <a:srgbClr val="FF0000"/>
                </a:solidFill>
                <a:latin typeface="Tahoma" panose="020B0604030504040204" pitchFamily="34" charset="0"/>
              </a:rPr>
              <a:t>as a function of altitude</a:t>
            </a:r>
            <a:endParaRPr lang="it-IT" altLang="en-US" sz="2200" baseline="30000" dirty="0" smtClean="0">
              <a:solidFill>
                <a:srgbClr val="FF0000"/>
              </a:solidFill>
              <a:latin typeface="Tahoma" panose="020B0604030504040204" pitchFamily="34" charset="0"/>
            </a:endParaRPr>
          </a:p>
        </p:txBody>
      </p:sp>
    </p:spTree>
    <p:extLst>
      <p:ext uri="{BB962C8B-B14F-4D97-AF65-F5344CB8AC3E}">
        <p14:creationId xmlns:p14="http://schemas.microsoft.com/office/powerpoint/2010/main" val="22919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13"/>
          <p:cNvSpPr txBox="1">
            <a:spLocks noChangeArrowheads="1"/>
          </p:cNvSpPr>
          <p:nvPr/>
        </p:nvSpPr>
        <p:spPr bwMode="auto">
          <a:xfrm>
            <a:off x="119063" y="701916"/>
            <a:ext cx="57763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200" dirty="0">
                <a:latin typeface="Tahoma" panose="020B0604030504040204" pitchFamily="34" charset="0"/>
                <a:ea typeface="Tahoma" panose="020B0604030504040204" pitchFamily="34" charset="0"/>
                <a:cs typeface="Tahoma" panose="020B0604030504040204" pitchFamily="34" charset="0"/>
              </a:rPr>
              <a:t>Complex photochemistry leading to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O and O</a:t>
            </a:r>
            <a:r>
              <a:rPr lang="en-GB"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altLang="en-US" sz="2200" dirty="0">
                <a:latin typeface="Tahoma" panose="020B0604030504040204" pitchFamily="34" charset="0"/>
                <a:ea typeface="Tahoma" panose="020B0604030504040204" pitchFamily="34" charset="0"/>
                <a:cs typeface="Tahoma" panose="020B0604030504040204" pitchFamily="34" charset="0"/>
              </a:rPr>
              <a:t>in both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ground</a:t>
            </a:r>
            <a:r>
              <a:rPr lang="en-GB" altLang="en-US" sz="2200" dirty="0">
                <a:latin typeface="Tahoma" panose="020B0604030504040204" pitchFamily="34" charset="0"/>
                <a:ea typeface="Tahoma" panose="020B0604030504040204" pitchFamily="34" charset="0"/>
                <a:cs typeface="Tahoma" panose="020B0604030504040204" pitchFamily="34" charset="0"/>
              </a:rPr>
              <a:t> and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excited </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states</a:t>
            </a:r>
          </a:p>
          <a:p>
            <a:pPr>
              <a:spcBef>
                <a:spcPct val="0"/>
              </a:spcBef>
            </a:pPr>
            <a:r>
              <a:rPr lang="en-GB" altLang="en-US" sz="2200" dirty="0" smtClean="0">
                <a:latin typeface="Tahoma" panose="020B0604030504040204" pitchFamily="34" charset="0"/>
                <a:ea typeface="Tahoma" panose="020B0604030504040204" pitchFamily="34" charset="0"/>
                <a:cs typeface="Tahoma" panose="020B0604030504040204" pitchFamily="34" charset="0"/>
              </a:rPr>
              <a:t>All (allowed) excited electronic transitions lead to </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en-GB"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above its lowest dissociation threshold</a:t>
            </a:r>
          </a:p>
        </p:txBody>
      </p:sp>
      <p:cxnSp>
        <p:nvCxnSpPr>
          <p:cNvPr id="18" name="Connettore diritto 9"/>
          <p:cNvCxnSpPr/>
          <p:nvPr/>
        </p:nvCxnSpPr>
        <p:spPr>
          <a:xfrm>
            <a:off x="413830" y="5697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itolo 4"/>
          <p:cNvSpPr txBox="1">
            <a:spLocks/>
          </p:cNvSpPr>
          <p:nvPr/>
        </p:nvSpPr>
        <p:spPr bwMode="auto">
          <a:xfrm>
            <a:off x="119063" y="-6854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Ozone photochemistry</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1" name="Text Box 5"/>
          <p:cNvSpPr txBox="1">
            <a:spLocks noChangeArrowheads="1"/>
          </p:cNvSpPr>
          <p:nvPr/>
        </p:nvSpPr>
        <p:spPr bwMode="auto">
          <a:xfrm>
            <a:off x="374132" y="5018941"/>
            <a:ext cx="5487104"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smtClean="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P)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(X</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1180 nm</a:t>
            </a:r>
          </a:p>
          <a:p>
            <a:pPr>
              <a:defRPr/>
            </a:pP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O(</a:t>
            </a:r>
            <a:r>
              <a:rPr lang="it-IT" sz="2200" baseline="30000" dirty="0">
                <a:latin typeface="Tahoma" panose="020B0604030504040204" pitchFamily="34" charset="0"/>
                <a:ea typeface="Tahoma" panose="020B0604030504040204" pitchFamily="34" charset="0"/>
                <a:cs typeface="Tahoma" panose="020B0604030504040204" pitchFamily="34" charset="0"/>
              </a:rPr>
              <a:t>3</a:t>
            </a:r>
            <a:r>
              <a:rPr lang="it-IT" sz="2200" dirty="0">
                <a:latin typeface="Tahoma" panose="020B0604030504040204" pitchFamily="34" charset="0"/>
                <a:ea typeface="Tahoma" panose="020B0604030504040204" pitchFamily="34" charset="0"/>
                <a:cs typeface="Tahoma" panose="020B0604030504040204" pitchFamily="34" charset="0"/>
              </a:rPr>
              <a:t>P) +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612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X</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411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(a</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310 nm</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3" name="Picture 2"/>
          <p:cNvPicPr>
            <a:picLocks noChangeAspect="1"/>
          </p:cNvPicPr>
          <p:nvPr/>
        </p:nvPicPr>
        <p:blipFill>
          <a:blip r:embed="rId3"/>
          <a:stretch>
            <a:fillRect/>
          </a:stretch>
        </p:blipFill>
        <p:spPr>
          <a:xfrm>
            <a:off x="5895394" y="856047"/>
            <a:ext cx="3248606" cy="4947054"/>
          </a:xfrm>
          <a:prstGeom prst="rect">
            <a:avLst/>
          </a:prstGeom>
        </p:spPr>
      </p:pic>
      <p:cxnSp>
        <p:nvCxnSpPr>
          <p:cNvPr id="5" name="Straight Arrow Connector 4"/>
          <p:cNvCxnSpPr/>
          <p:nvPr/>
        </p:nvCxnSpPr>
        <p:spPr bwMode="auto">
          <a:xfrm flipV="1">
            <a:off x="6177775" y="981308"/>
            <a:ext cx="0" cy="4371278"/>
          </a:xfrm>
          <a:prstGeom prst="straightConnector1">
            <a:avLst/>
          </a:prstGeom>
          <a:solidFill>
            <a:schemeClr val="accent1"/>
          </a:solidFill>
          <a:ln w="38100" cap="flat" cmpd="sng" algn="ctr">
            <a:solidFill>
              <a:srgbClr val="0000FF"/>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84905" y="2366715"/>
            <a:ext cx="57763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200" dirty="0" smtClean="0">
                <a:latin typeface="Tahoma" panose="020B0604030504040204" pitchFamily="34" charset="0"/>
                <a:ea typeface="Tahoma" panose="020B0604030504040204" pitchFamily="34" charset="0"/>
                <a:cs typeface="Tahoma" panose="020B0604030504040204" pitchFamily="34" charset="0"/>
              </a:rPr>
              <a:t>Transition </a:t>
            </a:r>
            <a:r>
              <a:rPr lang="en-US" altLang="en-US" sz="2200" dirty="0">
                <a:latin typeface="Tahoma" panose="020B0604030504040204" pitchFamily="34" charset="0"/>
                <a:ea typeface="Tahoma" panose="020B0604030504040204" pitchFamily="34" charset="0"/>
                <a:cs typeface="Tahoma" panose="020B0604030504040204" pitchFamily="34" charset="0"/>
              </a:rPr>
              <a:t>into the </a:t>
            </a:r>
            <a:r>
              <a:rPr lang="en-US" altLang="en-US" sz="2200" baseline="30000" dirty="0">
                <a:solidFill>
                  <a:srgbClr val="0000FF"/>
                </a:solidFill>
                <a:latin typeface="Tahoma" panose="020B0604030504040204" pitchFamily="34" charset="0"/>
                <a:ea typeface="Tahoma" panose="020B0604030504040204" pitchFamily="34" charset="0"/>
                <a:cs typeface="Tahoma" panose="020B0604030504040204" pitchFamily="34" charset="0"/>
              </a:rPr>
              <a:t>1</a:t>
            </a:r>
            <a:r>
              <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en-US" altLang="en-US" sz="2200" dirty="0">
                <a:latin typeface="Tahoma" panose="020B0604030504040204" pitchFamily="34" charset="0"/>
                <a:ea typeface="Tahoma" panose="020B0604030504040204" pitchFamily="34" charset="0"/>
                <a:cs typeface="Tahoma" panose="020B0604030504040204" pitchFamily="34" charset="0"/>
              </a:rPr>
              <a:t> state ~255 </a:t>
            </a:r>
            <a:r>
              <a:rPr lang="en-US" altLang="en-US" sz="2200" dirty="0" smtClean="0">
                <a:latin typeface="Tahoma" panose="020B0604030504040204" pitchFamily="34" charset="0"/>
                <a:ea typeface="Tahoma" panose="020B0604030504040204" pitchFamily="34" charset="0"/>
                <a:cs typeface="Tahoma" panose="020B0604030504040204" pitchFamily="34" charset="0"/>
              </a:rPr>
              <a:t>nm (</a:t>
            </a:r>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Hartley </a:t>
            </a:r>
            <a:r>
              <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rPr>
              <a:t>band</a:t>
            </a:r>
            <a:r>
              <a:rPr lang="en-US" altLang="en-US" sz="2200" dirty="0">
                <a:latin typeface="Tahoma" panose="020B0604030504040204" pitchFamily="34" charset="0"/>
                <a:ea typeface="Tahoma" panose="020B0604030504040204" pitchFamily="34" charset="0"/>
                <a:cs typeface="Tahoma" panose="020B0604030504040204" pitchFamily="34" charset="0"/>
              </a:rPr>
              <a:t>) is strongest. </a:t>
            </a:r>
            <a:r>
              <a:rPr lang="en-US" altLang="en-US" sz="2200" dirty="0" smtClean="0">
                <a:latin typeface="Tahoma" panose="020B0604030504040204" pitchFamily="34" charset="0"/>
                <a:ea typeface="Tahoma" panose="020B0604030504040204" pitchFamily="34" charset="0"/>
                <a:cs typeface="Tahoma" panose="020B0604030504040204" pitchFamily="34" charset="0"/>
              </a:rPr>
              <a:t>Weaker transitions </a:t>
            </a:r>
            <a:r>
              <a:rPr lang="en-US" altLang="en-US" sz="2200" dirty="0">
                <a:latin typeface="Tahoma" panose="020B0604030504040204" pitchFamily="34" charset="0"/>
                <a:ea typeface="Tahoma" panose="020B0604030504040204" pitchFamily="34" charset="0"/>
                <a:cs typeface="Tahoma" panose="020B0604030504040204" pitchFamily="34" charset="0"/>
              </a:rPr>
              <a:t>into other singlet states at ~</a:t>
            </a:r>
            <a:r>
              <a:rPr lang="en-US" altLang="en-US" sz="2200" dirty="0" smtClean="0">
                <a:latin typeface="Tahoma" panose="020B0604030504040204" pitchFamily="34" charset="0"/>
                <a:ea typeface="Tahoma" panose="020B0604030504040204" pitchFamily="34" charset="0"/>
                <a:cs typeface="Tahoma" panose="020B0604030504040204" pitchFamily="34" charset="0"/>
              </a:rPr>
              <a:t>600 nm </a:t>
            </a:r>
            <a:r>
              <a:rPr lang="en-US" altLang="en-US" sz="2200" dirty="0">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rgbClr val="00B050"/>
                </a:solidFill>
                <a:latin typeface="Tahoma" panose="020B0604030504040204" pitchFamily="34" charset="0"/>
                <a:ea typeface="Tahoma" panose="020B0604030504040204" pitchFamily="34" charset="0"/>
                <a:cs typeface="Tahoma" panose="020B0604030504040204" pitchFamily="34" charset="0"/>
              </a:rPr>
              <a:t>Chappuis</a:t>
            </a:r>
            <a:r>
              <a:rPr lang="en-US" altLang="en-US" sz="2200" dirty="0">
                <a:solidFill>
                  <a:srgbClr val="00B050"/>
                </a:solidFill>
                <a:latin typeface="Tahoma" panose="020B0604030504040204" pitchFamily="34" charset="0"/>
                <a:ea typeface="Tahoma" panose="020B0604030504040204" pitchFamily="34" charset="0"/>
                <a:cs typeface="Tahoma" panose="020B0604030504040204" pitchFamily="34" charset="0"/>
              </a:rPr>
              <a:t> bands</a:t>
            </a:r>
            <a:r>
              <a:rPr lang="en-US" altLang="en-US" sz="2200" dirty="0">
                <a:latin typeface="Tahoma" panose="020B0604030504040204" pitchFamily="34" charset="0"/>
                <a:ea typeface="Tahoma" panose="020B0604030504040204" pitchFamily="34" charset="0"/>
                <a:cs typeface="Tahoma" panose="020B0604030504040204" pitchFamily="34" charset="0"/>
              </a:rPr>
              <a:t>) and 330 </a:t>
            </a:r>
            <a:r>
              <a:rPr lang="en-US" altLang="en-US" sz="2200" dirty="0" smtClean="0">
                <a:latin typeface="Tahoma" panose="020B0604030504040204" pitchFamily="34" charset="0"/>
                <a:ea typeface="Tahoma" panose="020B0604030504040204" pitchFamily="34" charset="0"/>
                <a:cs typeface="Tahoma" panose="020B0604030504040204" pitchFamily="34" charset="0"/>
              </a:rPr>
              <a:t>nm (</a:t>
            </a:r>
            <a:r>
              <a:rPr lang="en-US" altLang="en-US" sz="2200" dirty="0" smtClean="0">
                <a:solidFill>
                  <a:srgbClr val="FFC000"/>
                </a:solidFill>
                <a:latin typeface="Tahoma" panose="020B0604030504040204" pitchFamily="34" charset="0"/>
                <a:ea typeface="Tahoma" panose="020B0604030504040204" pitchFamily="34" charset="0"/>
                <a:cs typeface="Tahoma" panose="020B0604030504040204" pitchFamily="34" charset="0"/>
              </a:rPr>
              <a:t>Huggins </a:t>
            </a:r>
            <a:r>
              <a:rPr lang="en-US" altLang="en-US" sz="2200" dirty="0">
                <a:solidFill>
                  <a:srgbClr val="FFC000"/>
                </a:solidFill>
                <a:latin typeface="Tahoma" panose="020B0604030504040204" pitchFamily="34" charset="0"/>
                <a:ea typeface="Tahoma" panose="020B0604030504040204" pitchFamily="34" charset="0"/>
                <a:cs typeface="Tahoma" panose="020B0604030504040204" pitchFamily="34" charset="0"/>
              </a:rPr>
              <a:t>bands</a:t>
            </a:r>
            <a:r>
              <a:rPr lang="en-US" altLang="en-US" sz="2200" dirty="0" smtClean="0">
                <a:latin typeface="Tahoma" panose="020B0604030504040204" pitchFamily="34" charset="0"/>
                <a:ea typeface="Tahoma" panose="020B0604030504040204" pitchFamily="34" charset="0"/>
                <a:cs typeface="Tahoma" panose="020B0604030504040204" pitchFamily="34" charset="0"/>
              </a:rPr>
              <a:t>)</a:t>
            </a:r>
          </a:p>
        </p:txBody>
      </p:sp>
      <p:cxnSp>
        <p:nvCxnSpPr>
          <p:cNvPr id="26" name="Straight Arrow Connector 25"/>
          <p:cNvCxnSpPr/>
          <p:nvPr/>
        </p:nvCxnSpPr>
        <p:spPr bwMode="auto">
          <a:xfrm flipV="1">
            <a:off x="6954643" y="3501483"/>
            <a:ext cx="3718" cy="1851103"/>
          </a:xfrm>
          <a:prstGeom prst="straightConnector1">
            <a:avLst/>
          </a:prstGeom>
          <a:solidFill>
            <a:schemeClr val="accent1"/>
          </a:solidFill>
          <a:ln w="38100" cap="flat" cmpd="sng" algn="ctr">
            <a:solidFill>
              <a:srgbClr val="00B050"/>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6460157" y="1594468"/>
            <a:ext cx="0" cy="3758118"/>
          </a:xfrm>
          <a:prstGeom prst="straightConnector1">
            <a:avLst/>
          </a:prstGeom>
          <a:solidFill>
            <a:schemeClr val="accent1"/>
          </a:solidFill>
          <a:ln w="38100" cap="flat" cmpd="sng" algn="ctr">
            <a:solidFill>
              <a:srgbClr val="FFC000"/>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3"/>
          <p:cNvSpPr txBox="1">
            <a:spLocks noChangeArrowheads="1"/>
          </p:cNvSpPr>
          <p:nvPr/>
        </p:nvSpPr>
        <p:spPr bwMode="auto">
          <a:xfrm>
            <a:off x="50748" y="4221177"/>
            <a:ext cx="4401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200" dirty="0" smtClean="0">
                <a:latin typeface="Tahoma" panose="020B0604030504040204" pitchFamily="34" charset="0"/>
                <a:ea typeface="Tahoma" panose="020B0604030504040204" pitchFamily="34" charset="0"/>
                <a:cs typeface="Tahoma" panose="020B0604030504040204" pitchFamily="34" charset="0"/>
              </a:rPr>
              <a:t>Multiple </a:t>
            </a:r>
            <a:r>
              <a:rPr lang="en-GB" altLang="en-US" sz="2200" dirty="0">
                <a:latin typeface="Tahoma" panose="020B0604030504040204" pitchFamily="34" charset="0"/>
                <a:ea typeface="Tahoma" panose="020B0604030504040204" pitchFamily="34" charset="0"/>
                <a:cs typeface="Tahoma" panose="020B0604030504040204" pitchFamily="34" charset="0"/>
              </a:rPr>
              <a:t>dissociation pathways </a:t>
            </a:r>
            <a:r>
              <a:rPr lang="en-GB" altLang="en-US" sz="2200" dirty="0" smtClean="0">
                <a:latin typeface="Tahoma" panose="020B0604030504040204" pitchFamily="34" charset="0"/>
                <a:ea typeface="Tahoma" panose="020B0604030504040204" pitchFamily="34" charset="0"/>
                <a:cs typeface="Tahoma" panose="020B0604030504040204" pitchFamily="34" charset="0"/>
              </a:rPr>
              <a:t>are available:</a:t>
            </a:r>
            <a:endParaRPr lang="en-GB"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2" name="Rettangolo arrotondato 13"/>
          <p:cNvSpPr>
            <a:spLocks noChangeArrowheads="1"/>
          </p:cNvSpPr>
          <p:nvPr/>
        </p:nvSpPr>
        <p:spPr bwMode="auto">
          <a:xfrm>
            <a:off x="384768" y="4991118"/>
            <a:ext cx="5476468" cy="46182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3" name="Rettangolo 3"/>
          <p:cNvSpPr>
            <a:spLocks noChangeArrowheads="1"/>
          </p:cNvSpPr>
          <p:nvPr/>
        </p:nvSpPr>
        <p:spPr bwMode="auto">
          <a:xfrm>
            <a:off x="6177775" y="6285177"/>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rPr>
              <a:t>lowest energy one</a:t>
            </a:r>
            <a:endParaRPr lang="en-GB" altLang="en-US" sz="2400" dirty="0">
              <a:solidFill>
                <a:srgbClr val="FF0000"/>
              </a:solidFill>
              <a:latin typeface="Arial" panose="020B0604020202020204" pitchFamily="34" charset="0"/>
            </a:endParaRPr>
          </a:p>
        </p:txBody>
      </p:sp>
      <p:sp>
        <p:nvSpPr>
          <p:cNvPr id="11" name="Right Arrow 10"/>
          <p:cNvSpPr/>
          <p:nvPr/>
        </p:nvSpPr>
        <p:spPr bwMode="auto">
          <a:xfrm rot="3360683">
            <a:off x="5598054" y="5708829"/>
            <a:ext cx="1029645" cy="320302"/>
          </a:xfrm>
          <a:prstGeom prst="right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ttangolo 3"/>
          <p:cNvSpPr>
            <a:spLocks noChangeArrowheads="1"/>
          </p:cNvSpPr>
          <p:nvPr/>
        </p:nvSpPr>
        <p:spPr bwMode="auto">
          <a:xfrm>
            <a:off x="4203141" y="4547071"/>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sym typeface="Symbol" panose="05050102010706020507" pitchFamily="18" charset="2"/>
              </a:rPr>
              <a:t> </a:t>
            </a:r>
            <a:r>
              <a:rPr lang="en-GB" altLang="en-US" sz="2400" dirty="0" smtClean="0">
                <a:solidFill>
                  <a:srgbClr val="FF0000"/>
                </a:solidFill>
                <a:latin typeface="Arial" panose="020B0604020202020204" pitchFamily="34" charset="0"/>
              </a:rPr>
              <a:t>threshold</a:t>
            </a:r>
            <a:endParaRPr lang="en-GB" altLang="en-US"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8595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1" grpId="0"/>
      <p:bldP spid="32" grpId="0" animBg="1"/>
      <p:bldP spid="33" grpId="0"/>
      <p:bldP spid="11" grpId="0" animBg="1"/>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ttangolo 11"/>
          <p:cNvSpPr>
            <a:spLocks noChangeArrowheads="1"/>
          </p:cNvSpPr>
          <p:nvPr/>
        </p:nvSpPr>
        <p:spPr bwMode="auto">
          <a:xfrm>
            <a:off x="6594587" y="2976698"/>
            <a:ext cx="2176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0000FF"/>
                </a:solidFill>
                <a:latin typeface="Arial" panose="020B0604020202020204" pitchFamily="34" charset="0"/>
              </a:rPr>
              <a:t>spin-forbidden</a:t>
            </a:r>
          </a:p>
        </p:txBody>
      </p:sp>
      <p:sp>
        <p:nvSpPr>
          <p:cNvPr id="64518" name="Text Box 13"/>
          <p:cNvSpPr txBox="1">
            <a:spLocks noChangeArrowheads="1"/>
          </p:cNvSpPr>
          <p:nvPr/>
        </p:nvSpPr>
        <p:spPr bwMode="auto">
          <a:xfrm>
            <a:off x="0" y="560393"/>
            <a:ext cx="9024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300" dirty="0" smtClean="0">
                <a:latin typeface="Tahoma" panose="020B0604030504040204" pitchFamily="34" charset="0"/>
                <a:ea typeface="Tahoma" panose="020B0604030504040204" pitchFamily="34" charset="0"/>
                <a:cs typeface="Tahoma" panose="020B0604030504040204" pitchFamily="34" charset="0"/>
              </a:rPr>
              <a:t>For </a:t>
            </a:r>
            <a:r>
              <a:rPr lang="it-IT" alt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tropospheric</a:t>
            </a:r>
            <a:r>
              <a:rPr lang="it-IT" altLang="en-US" sz="2300" dirty="0">
                <a:latin typeface="Tahoma" panose="020B0604030504040204" pitchFamily="34" charset="0"/>
                <a:ea typeface="Tahoma" panose="020B0604030504040204" pitchFamily="34" charset="0"/>
                <a:cs typeface="Tahoma" panose="020B0604030504040204" pitchFamily="34" charset="0"/>
              </a:rPr>
              <a:t> chemistry </a:t>
            </a:r>
            <a:r>
              <a:rPr lang="it-IT" altLang="en-US" sz="2300" dirty="0" smtClean="0">
                <a:latin typeface="Tahoma" panose="020B0604030504040204" pitchFamily="34" charset="0"/>
                <a:ea typeface="Tahoma" panose="020B0604030504040204" pitchFamily="34" charset="0"/>
                <a:cs typeface="Tahoma" panose="020B0604030504040204" pitchFamily="34" charset="0"/>
              </a:rPr>
              <a:t>the most important aspect is production of O(</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300" dirty="0" smtClean="0">
                <a:latin typeface="Tahoma" panose="020B0604030504040204" pitchFamily="34" charset="0"/>
                <a:ea typeface="Tahoma" panose="020B0604030504040204" pitchFamily="34" charset="0"/>
                <a:cs typeface="Tahoma" panose="020B0604030504040204" pitchFamily="34" charset="0"/>
              </a:rPr>
              <a:t>D</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a:t>
            </a:r>
            <a:r>
              <a:rPr lang="it-IT" altLang="en-US" sz="2300" i="1" dirty="0" smtClean="0">
                <a:latin typeface="Tahoma" panose="020B0604030504040204" pitchFamily="34" charset="0"/>
                <a:ea typeface="Tahoma" panose="020B0604030504040204" pitchFamily="34" charset="0"/>
                <a:cs typeface="Tahoma" panose="020B0604030504040204" pitchFamily="34" charset="0"/>
              </a:rPr>
              <a:t>and thus OH formation</a:t>
            </a:r>
            <a:r>
              <a:rPr lang="it-IT" altLang="en-US" sz="2300" dirty="0" smtClean="0">
                <a:latin typeface="Tahoma" panose="020B0604030504040204" pitchFamily="34" charset="0"/>
                <a:ea typeface="Tahoma" panose="020B0604030504040204" pitchFamily="34" charset="0"/>
                <a:cs typeface="Tahoma" panose="020B0604030504040204" pitchFamily="34" charset="0"/>
              </a:rPr>
              <a:t>) : </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64521" name="Text Box 13"/>
          <p:cNvSpPr txBox="1">
            <a:spLocks noChangeArrowheads="1"/>
          </p:cNvSpPr>
          <p:nvPr/>
        </p:nvSpPr>
        <p:spPr bwMode="auto">
          <a:xfrm>
            <a:off x="240835" y="4026361"/>
            <a:ext cx="491872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0"/>
              </a:spcBef>
              <a:buNone/>
            </a:pPr>
            <a:r>
              <a:rPr lang="en-GB" altLang="en-US" sz="2300" dirty="0" smtClean="0">
                <a:latin typeface="Arial" panose="020B0604020202020204" pitchFamily="34" charset="0"/>
              </a:rPr>
              <a:t>Dissociation threshold is at 310 nm (</a:t>
            </a:r>
            <a:r>
              <a:rPr lang="en-GB" altLang="en-US" sz="2300" dirty="0" smtClean="0">
                <a:solidFill>
                  <a:srgbClr val="FF0000"/>
                </a:solidFill>
                <a:latin typeface="Arial" panose="020B0604020202020204" pitchFamily="34" charset="0"/>
              </a:rPr>
              <a:t>spin-allowed channel</a:t>
            </a:r>
            <a:r>
              <a:rPr lang="en-GB" altLang="en-US" sz="2300" dirty="0" smtClean="0">
                <a:latin typeface="Arial" panose="020B0604020202020204" pitchFamily="34" charset="0"/>
              </a:rPr>
              <a:t>). However </a:t>
            </a:r>
            <a:r>
              <a:rPr lang="it-IT" altLang="en-US" sz="2300" dirty="0" smtClean="0">
                <a:latin typeface="Arial" panose="020B0604020202020204" pitchFamily="34" charset="0"/>
              </a:rPr>
              <a:t>O(</a:t>
            </a:r>
            <a:r>
              <a:rPr lang="it-IT" altLang="en-US" sz="2300" baseline="30000" dirty="0" smtClean="0">
                <a:latin typeface="Arial" panose="020B0604020202020204" pitchFamily="34" charset="0"/>
              </a:rPr>
              <a:t>1</a:t>
            </a:r>
            <a:r>
              <a:rPr lang="it-IT" altLang="en-US" sz="2300" dirty="0" smtClean="0">
                <a:latin typeface="Arial" panose="020B0604020202020204" pitchFamily="34" charset="0"/>
              </a:rPr>
              <a:t>D) products are </a:t>
            </a:r>
            <a:r>
              <a:rPr lang="it-IT" altLang="en-US" sz="2300" dirty="0">
                <a:latin typeface="Arial" panose="020B0604020202020204" pitchFamily="34" charset="0"/>
              </a:rPr>
              <a:t>experimentally </a:t>
            </a:r>
            <a:r>
              <a:rPr lang="it-IT" altLang="en-US" sz="2300" dirty="0" smtClean="0">
                <a:latin typeface="Arial" panose="020B0604020202020204" pitchFamily="34" charset="0"/>
              </a:rPr>
              <a:t>observed up to 330 nm</a:t>
            </a:r>
            <a:endParaRPr lang="en-GB" altLang="en-US" sz="2300" dirty="0">
              <a:latin typeface="Arial" panose="020B0604020202020204" pitchFamily="34" charset="0"/>
            </a:endParaRPr>
          </a:p>
        </p:txBody>
      </p:sp>
      <p:sp>
        <p:nvSpPr>
          <p:cNvPr id="64522" name="Rettangolo 15"/>
          <p:cNvSpPr>
            <a:spLocks noChangeArrowheads="1"/>
          </p:cNvSpPr>
          <p:nvPr/>
        </p:nvSpPr>
        <p:spPr bwMode="auto">
          <a:xfrm>
            <a:off x="6594586" y="3320713"/>
            <a:ext cx="2176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Arial" panose="020B0604020202020204" pitchFamily="34" charset="0"/>
              </a:rPr>
              <a:t>spin-allowed</a:t>
            </a:r>
          </a:p>
        </p:txBody>
      </p:sp>
      <p:pic>
        <p:nvPicPr>
          <p:cNvPr id="64523" name="Immagin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1939" y="3753557"/>
            <a:ext cx="3972999" cy="299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4" name="Gruppo 21"/>
          <p:cNvGrpSpPr>
            <a:grpSpLocks/>
          </p:cNvGrpSpPr>
          <p:nvPr/>
        </p:nvGrpSpPr>
        <p:grpSpPr bwMode="auto">
          <a:xfrm>
            <a:off x="6893998" y="4291232"/>
            <a:ext cx="1255712" cy="647700"/>
            <a:chOff x="7264012" y="5070927"/>
            <a:chExt cx="1255148" cy="647637"/>
          </a:xfrm>
        </p:grpSpPr>
        <p:sp>
          <p:nvSpPr>
            <p:cNvPr id="64526" name="Text Box 13"/>
            <p:cNvSpPr txBox="1">
              <a:spLocks noChangeArrowheads="1"/>
            </p:cNvSpPr>
            <p:nvPr/>
          </p:nvSpPr>
          <p:spPr bwMode="auto">
            <a:xfrm>
              <a:off x="7370123" y="5070927"/>
              <a:ext cx="1149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a:latin typeface="Arial" panose="020B0604020202020204" pitchFamily="34" charset="0"/>
                </a:rPr>
                <a:t>T = 298K</a:t>
              </a:r>
              <a:endParaRPr lang="en-GB" altLang="en-US" sz="1800" dirty="0">
                <a:latin typeface="Arial" panose="020B0604020202020204" pitchFamily="34" charset="0"/>
              </a:endParaRPr>
            </a:p>
          </p:txBody>
        </p:sp>
        <p:sp>
          <p:nvSpPr>
            <p:cNvPr id="64527" name="Text Box 13"/>
            <p:cNvSpPr txBox="1">
              <a:spLocks noChangeArrowheads="1"/>
            </p:cNvSpPr>
            <p:nvPr/>
          </p:nvSpPr>
          <p:spPr bwMode="auto">
            <a:xfrm>
              <a:off x="7370123" y="5349232"/>
              <a:ext cx="1149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T = 203K</a:t>
              </a:r>
              <a:endParaRPr lang="en-GB" altLang="en-US" sz="1800">
                <a:latin typeface="Arial" panose="020B0604020202020204" pitchFamily="34" charset="0"/>
              </a:endParaRPr>
            </a:p>
          </p:txBody>
        </p:sp>
        <p:sp>
          <p:nvSpPr>
            <p:cNvPr id="64528" name="Ovale 19"/>
            <p:cNvSpPr>
              <a:spLocks noChangeAspect="1"/>
            </p:cNvSpPr>
            <p:nvPr/>
          </p:nvSpPr>
          <p:spPr bwMode="auto">
            <a:xfrm>
              <a:off x="7269510" y="5468445"/>
              <a:ext cx="126000" cy="1260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64529" name="Ovale 20"/>
            <p:cNvSpPr>
              <a:spLocks noChangeAspect="1"/>
            </p:cNvSpPr>
            <p:nvPr/>
          </p:nvSpPr>
          <p:spPr bwMode="auto">
            <a:xfrm>
              <a:off x="7264012" y="5192593"/>
              <a:ext cx="126000" cy="126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cxnSp>
        <p:nvCxnSpPr>
          <p:cNvPr id="18" name="Connettore diritto 9"/>
          <p:cNvCxnSpPr/>
          <p:nvPr/>
        </p:nvCxnSpPr>
        <p:spPr>
          <a:xfrm>
            <a:off x="413830" y="5697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itolo 4"/>
          <p:cNvSpPr txBox="1">
            <a:spLocks/>
          </p:cNvSpPr>
          <p:nvPr/>
        </p:nvSpPr>
        <p:spPr bwMode="auto">
          <a:xfrm>
            <a:off x="119063" y="-6854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Photolysis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4" name="Text Box 5"/>
          <p:cNvSpPr txBox="1">
            <a:spLocks noChangeArrowheads="1"/>
          </p:cNvSpPr>
          <p:nvPr/>
        </p:nvSpPr>
        <p:spPr bwMode="auto">
          <a:xfrm>
            <a:off x="413830" y="3001921"/>
            <a:ext cx="622827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(singl.)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X</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411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(a</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310 nm</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2" name="Picture 1"/>
          <p:cNvPicPr>
            <a:picLocks noChangeAspect="1"/>
          </p:cNvPicPr>
          <p:nvPr/>
        </p:nvPicPr>
        <p:blipFill>
          <a:blip r:embed="rId4"/>
          <a:stretch>
            <a:fillRect/>
          </a:stretch>
        </p:blipFill>
        <p:spPr>
          <a:xfrm>
            <a:off x="1510321" y="1367194"/>
            <a:ext cx="6534826" cy="1219101"/>
          </a:xfrm>
          <a:prstGeom prst="rect">
            <a:avLst/>
          </a:prstGeom>
        </p:spPr>
      </p:pic>
      <p:sp>
        <p:nvSpPr>
          <p:cNvPr id="25" name="Text Box 13"/>
          <p:cNvSpPr txBox="1">
            <a:spLocks noChangeArrowheads="1"/>
          </p:cNvSpPr>
          <p:nvPr/>
        </p:nvSpPr>
        <p:spPr bwMode="auto">
          <a:xfrm>
            <a:off x="0" y="2575811"/>
            <a:ext cx="902493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300" dirty="0" smtClean="0">
                <a:latin typeface="Tahoma" panose="020B0604030504040204" pitchFamily="34" charset="0"/>
                <a:ea typeface="Tahoma" panose="020B0604030504040204" pitchFamily="34" charset="0"/>
                <a:cs typeface="Tahoma" panose="020B0604030504040204" pitchFamily="34" charset="0"/>
              </a:rPr>
              <a:t>Energetics of O(</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300" dirty="0" smtClean="0">
                <a:latin typeface="Tahoma" panose="020B0604030504040204" pitchFamily="34" charset="0"/>
                <a:ea typeface="Tahoma" panose="020B0604030504040204" pitchFamily="34" charset="0"/>
                <a:cs typeface="Tahoma" panose="020B0604030504040204" pitchFamily="34" charset="0"/>
              </a:rPr>
              <a:t>D</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production:</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7" name="Rettangolo 11"/>
          <p:cNvSpPr>
            <a:spLocks noChangeArrowheads="1"/>
          </p:cNvSpPr>
          <p:nvPr/>
        </p:nvSpPr>
        <p:spPr bwMode="auto">
          <a:xfrm>
            <a:off x="1644653" y="5798361"/>
            <a:ext cx="21764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600" b="1" i="1" dirty="0" smtClean="0">
                <a:latin typeface="Arial" panose="020B0604020202020204" pitchFamily="34" charset="0"/>
              </a:rPr>
              <a:t>Why??</a:t>
            </a:r>
            <a:endParaRPr lang="it-IT" altLang="en-US" sz="2600" b="1" i="1" dirty="0">
              <a:latin typeface="Arial" panose="020B0604020202020204" pitchFamily="34" charset="0"/>
            </a:endParaRPr>
          </a:p>
        </p:txBody>
      </p:sp>
      <p:sp>
        <p:nvSpPr>
          <p:cNvPr id="28" name="Rettangolo 3"/>
          <p:cNvSpPr>
            <a:spLocks noChangeArrowheads="1"/>
          </p:cNvSpPr>
          <p:nvPr/>
        </p:nvSpPr>
        <p:spPr bwMode="auto">
          <a:xfrm>
            <a:off x="4482169" y="2670956"/>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sym typeface="Symbol" panose="05050102010706020507" pitchFamily="18" charset="2"/>
              </a:rPr>
              <a:t> </a:t>
            </a:r>
            <a:r>
              <a:rPr lang="en-GB" altLang="en-US" sz="2400" dirty="0" smtClean="0">
                <a:solidFill>
                  <a:srgbClr val="FF0000"/>
                </a:solidFill>
                <a:latin typeface="Arial" panose="020B0604020202020204" pitchFamily="34" charset="0"/>
              </a:rPr>
              <a:t>threshold</a:t>
            </a:r>
            <a:endParaRPr lang="en-GB" altLang="en-US"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6016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21" grpId="0"/>
      <p:bldP spid="64522" grpId="0"/>
      <p:bldP spid="24" grpId="0"/>
      <p:bldP spid="25" grpId="0"/>
      <p:bldP spid="27" grpId="0"/>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Immagin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871538"/>
            <a:ext cx="4062413"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uppo 21"/>
          <p:cNvGrpSpPr>
            <a:grpSpLocks/>
          </p:cNvGrpSpPr>
          <p:nvPr/>
        </p:nvGrpSpPr>
        <p:grpSpPr bwMode="auto">
          <a:xfrm>
            <a:off x="2462213" y="1925638"/>
            <a:ext cx="1254125" cy="647700"/>
            <a:chOff x="7264012" y="5070927"/>
            <a:chExt cx="1255148" cy="647637"/>
          </a:xfrm>
        </p:grpSpPr>
        <p:sp>
          <p:nvSpPr>
            <p:cNvPr id="66572" name="Text Box 13"/>
            <p:cNvSpPr txBox="1">
              <a:spLocks noChangeArrowheads="1"/>
            </p:cNvSpPr>
            <p:nvPr/>
          </p:nvSpPr>
          <p:spPr bwMode="auto">
            <a:xfrm>
              <a:off x="7370123" y="5070927"/>
              <a:ext cx="1149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T = 298K</a:t>
              </a:r>
              <a:endParaRPr lang="en-GB" altLang="en-US" sz="1800">
                <a:latin typeface="Arial" panose="020B0604020202020204" pitchFamily="34" charset="0"/>
              </a:endParaRPr>
            </a:p>
          </p:txBody>
        </p:sp>
        <p:sp>
          <p:nvSpPr>
            <p:cNvPr id="66573" name="Text Box 13"/>
            <p:cNvSpPr txBox="1">
              <a:spLocks noChangeArrowheads="1"/>
            </p:cNvSpPr>
            <p:nvPr/>
          </p:nvSpPr>
          <p:spPr bwMode="auto">
            <a:xfrm>
              <a:off x="7370123" y="5349232"/>
              <a:ext cx="1149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T = 203K</a:t>
              </a:r>
              <a:endParaRPr lang="en-GB" altLang="en-US" sz="1800">
                <a:latin typeface="Arial" panose="020B0604020202020204" pitchFamily="34" charset="0"/>
              </a:endParaRPr>
            </a:p>
          </p:txBody>
        </p:sp>
        <p:sp>
          <p:nvSpPr>
            <p:cNvPr id="66574" name="Ovale 19"/>
            <p:cNvSpPr>
              <a:spLocks noChangeAspect="1"/>
            </p:cNvSpPr>
            <p:nvPr/>
          </p:nvSpPr>
          <p:spPr bwMode="auto">
            <a:xfrm>
              <a:off x="7269510" y="5468445"/>
              <a:ext cx="126000" cy="1260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66575" name="Ovale 20"/>
            <p:cNvSpPr>
              <a:spLocks noChangeAspect="1"/>
            </p:cNvSpPr>
            <p:nvPr/>
          </p:nvSpPr>
          <p:spPr bwMode="auto">
            <a:xfrm>
              <a:off x="7264012" y="5192593"/>
              <a:ext cx="126000" cy="126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cxnSp>
        <p:nvCxnSpPr>
          <p:cNvPr id="6" name="Connettore 2 5"/>
          <p:cNvCxnSpPr>
            <a:cxnSpLocks noChangeShapeType="1"/>
          </p:cNvCxnSpPr>
          <p:nvPr/>
        </p:nvCxnSpPr>
        <p:spPr bwMode="auto">
          <a:xfrm>
            <a:off x="644525" y="1628775"/>
            <a:ext cx="692150" cy="0"/>
          </a:xfrm>
          <a:prstGeom prst="straightConnector1">
            <a:avLst/>
          </a:prstGeom>
          <a:noFill/>
          <a:ln w="28575" algn="ctr">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ttore 2 22"/>
          <p:cNvCxnSpPr>
            <a:cxnSpLocks noChangeShapeType="1"/>
          </p:cNvCxnSpPr>
          <p:nvPr/>
        </p:nvCxnSpPr>
        <p:spPr bwMode="auto">
          <a:xfrm>
            <a:off x="1336675" y="1628775"/>
            <a:ext cx="2616200" cy="0"/>
          </a:xfrm>
          <a:prstGeom prst="straightConnector1">
            <a:avLst/>
          </a:prstGeom>
          <a:noFill/>
          <a:ln w="28575" algn="ctr">
            <a:solidFill>
              <a:srgbClr val="00B05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7" name="Text Box 13"/>
          <p:cNvSpPr txBox="1">
            <a:spLocks noChangeArrowheads="1"/>
          </p:cNvSpPr>
          <p:nvPr/>
        </p:nvSpPr>
        <p:spPr bwMode="auto">
          <a:xfrm>
            <a:off x="3981450" y="889508"/>
            <a:ext cx="51625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Contribution to O(</a:t>
            </a:r>
            <a:r>
              <a:rPr lang="en-GB" altLang="en-US" sz="2400" baseline="30000" dirty="0">
                <a:latin typeface="Arial" panose="020B0604020202020204" pitchFamily="34" charset="0"/>
              </a:rPr>
              <a:t>1</a:t>
            </a:r>
            <a:r>
              <a:rPr lang="en-GB" altLang="en-US" sz="2400" dirty="0">
                <a:latin typeface="Arial" panose="020B0604020202020204" pitchFamily="34" charset="0"/>
              </a:rPr>
              <a:t>D) quantum yield</a:t>
            </a:r>
          </a:p>
        </p:txBody>
      </p:sp>
      <p:sp>
        <p:nvSpPr>
          <p:cNvPr id="66568" name="Text Box 13"/>
          <p:cNvSpPr txBox="1">
            <a:spLocks noChangeArrowheads="1"/>
          </p:cNvSpPr>
          <p:nvPr/>
        </p:nvSpPr>
        <p:spPr bwMode="auto">
          <a:xfrm>
            <a:off x="280988" y="5302250"/>
            <a:ext cx="86645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2. </a:t>
            </a:r>
            <a:r>
              <a:rPr lang="en-GB" altLang="en-US" sz="2400" dirty="0">
                <a:solidFill>
                  <a:srgbClr val="0000FF"/>
                </a:solidFill>
                <a:latin typeface="Arial" panose="020B0604020202020204" pitchFamily="34" charset="0"/>
              </a:rPr>
              <a:t>spin-forbidden </a:t>
            </a:r>
            <a:r>
              <a:rPr lang="en-GB" altLang="en-US" sz="2400" dirty="0" smtClean="0">
                <a:solidFill>
                  <a:srgbClr val="0000FF"/>
                </a:solidFill>
                <a:latin typeface="Arial" panose="020B0604020202020204" pitchFamily="34" charset="0"/>
              </a:rPr>
              <a:t>process</a:t>
            </a:r>
            <a:r>
              <a:rPr lang="en-GB" altLang="en-US" sz="2400" dirty="0" smtClean="0">
                <a:latin typeface="Arial" panose="020B0604020202020204" pitchFamily="34" charset="0"/>
              </a:rPr>
              <a:t>: </a:t>
            </a:r>
            <a:r>
              <a:rPr lang="en-GB" altLang="en-US" sz="2400" dirty="0">
                <a:latin typeface="Arial" panose="020B0604020202020204" pitchFamily="34" charset="0"/>
              </a:rPr>
              <a:t>O(</a:t>
            </a:r>
            <a:r>
              <a:rPr lang="en-GB" altLang="en-US" sz="2400" baseline="30000" dirty="0">
                <a:latin typeface="Arial" panose="020B0604020202020204" pitchFamily="34" charset="0"/>
              </a:rPr>
              <a:t>1</a:t>
            </a:r>
            <a:r>
              <a:rPr lang="en-GB" altLang="en-US" sz="2400" dirty="0">
                <a:latin typeface="Arial" panose="020B0604020202020204" pitchFamily="34" charset="0"/>
              </a:rPr>
              <a:t>D) +O</a:t>
            </a:r>
            <a:r>
              <a:rPr lang="en-GB" altLang="en-US" sz="2400" baseline="-25000" dirty="0">
                <a:latin typeface="Arial" panose="020B0604020202020204" pitchFamily="34" charset="0"/>
              </a:rPr>
              <a:t>2</a:t>
            </a:r>
            <a:r>
              <a:rPr lang="en-GB" altLang="en-US" sz="2400" dirty="0">
                <a:latin typeface="Arial" panose="020B0604020202020204" pitchFamily="34" charset="0"/>
              </a:rPr>
              <a:t> (</a:t>
            </a:r>
            <a:r>
              <a:rPr lang="en-GB" altLang="en-US" sz="2400" baseline="30000" dirty="0">
                <a:latin typeface="Arial" panose="020B0604020202020204" pitchFamily="34" charset="0"/>
              </a:rPr>
              <a:t>3</a:t>
            </a:r>
            <a:r>
              <a:rPr lang="en-GB" altLang="en-US" sz="2400" dirty="0">
                <a:latin typeface="Symbol" panose="05050102010706020507" pitchFamily="18" charset="2"/>
                <a:sym typeface="Symbol" panose="05050102010706020507" pitchFamily="18" charset="2"/>
              </a:rPr>
              <a:t>S</a:t>
            </a:r>
            <a:r>
              <a:rPr lang="en-GB" altLang="en-US" sz="2400" dirty="0">
                <a:latin typeface="Arial" panose="020B0604020202020204" pitchFamily="34" charset="0"/>
                <a:sym typeface="Symbol" panose="05050102010706020507" pitchFamily="18" charset="2"/>
              </a:rPr>
              <a:t>). T independent,  major source of </a:t>
            </a:r>
            <a:r>
              <a:rPr lang="en-GB" altLang="en-US" sz="2400" dirty="0">
                <a:latin typeface="Arial" panose="020B0604020202020204" pitchFamily="34" charset="0"/>
              </a:rPr>
              <a:t>O(</a:t>
            </a:r>
            <a:r>
              <a:rPr lang="en-GB" altLang="en-US" sz="2400" baseline="30000" dirty="0">
                <a:latin typeface="Arial" panose="020B0604020202020204" pitchFamily="34" charset="0"/>
              </a:rPr>
              <a:t>1</a:t>
            </a:r>
            <a:r>
              <a:rPr lang="en-GB" altLang="en-US" sz="2400" dirty="0">
                <a:latin typeface="Arial" panose="020B0604020202020204" pitchFamily="34" charset="0"/>
              </a:rPr>
              <a:t>D) at </a:t>
            </a:r>
            <a:r>
              <a:rPr lang="en-GB" altLang="en-US" sz="2400" dirty="0">
                <a:latin typeface="Arial" panose="020B0604020202020204" pitchFamily="34" charset="0"/>
                <a:sym typeface="Symbol" panose="05050102010706020507" pitchFamily="18" charset="2"/>
              </a:rPr>
              <a:t> &gt; 325 nm. Upper limit for quantum yield </a:t>
            </a:r>
            <a:r>
              <a:rPr lang="en-GB" altLang="en-US" sz="2400" baseline="-25000" dirty="0">
                <a:latin typeface="Arial" panose="020B0604020202020204" pitchFamily="34" charset="0"/>
                <a:sym typeface="Symbol" panose="05050102010706020507" pitchFamily="18" charset="2"/>
              </a:rPr>
              <a:t>D</a:t>
            </a:r>
            <a:r>
              <a:rPr lang="en-GB" altLang="en-US" sz="2400" dirty="0">
                <a:latin typeface="Arial" panose="020B0604020202020204" pitchFamily="34" charset="0"/>
                <a:sym typeface="Symbol" panose="05050102010706020507" pitchFamily="18" charset="2"/>
              </a:rPr>
              <a:t>=0.06 </a:t>
            </a:r>
            <a:endParaRPr lang="en-GB" altLang="en-US" sz="2400" dirty="0">
              <a:latin typeface="Arial" panose="020B0604020202020204" pitchFamily="34" charset="0"/>
            </a:endParaRPr>
          </a:p>
        </p:txBody>
      </p:sp>
      <p:sp>
        <p:nvSpPr>
          <p:cNvPr id="26" name="Text Box 13"/>
          <p:cNvSpPr txBox="1">
            <a:spLocks noChangeArrowheads="1"/>
          </p:cNvSpPr>
          <p:nvPr/>
        </p:nvSpPr>
        <p:spPr bwMode="auto">
          <a:xfrm>
            <a:off x="4159250" y="1816100"/>
            <a:ext cx="44084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solidFill>
                  <a:srgbClr val="FF0000"/>
                </a:solidFill>
                <a:latin typeface="Arial" panose="020B0604020202020204" pitchFamily="34" charset="0"/>
                <a:sym typeface="Symbol" panose="05050102010706020507" pitchFamily="18" charset="2"/>
              </a:rPr>
              <a:t>at  &lt; 310:</a:t>
            </a:r>
            <a:r>
              <a:rPr lang="it-IT" altLang="en-US" sz="2400" dirty="0">
                <a:solidFill>
                  <a:srgbClr val="FF0000"/>
                </a:solidFill>
                <a:latin typeface="Arial" panose="020B0604020202020204" pitchFamily="34" charset="0"/>
                <a:sym typeface="Symbol" panose="05050102010706020507" pitchFamily="18" charset="2"/>
              </a:rPr>
              <a:t> </a:t>
            </a:r>
            <a:r>
              <a:rPr lang="en-GB" altLang="en-US" sz="2400" dirty="0">
                <a:solidFill>
                  <a:srgbClr val="FF0000"/>
                </a:solidFill>
                <a:latin typeface="Arial" panose="020B0604020202020204" pitchFamily="34" charset="0"/>
              </a:rPr>
              <a:t>spin-allowed </a:t>
            </a:r>
            <a:r>
              <a:rPr lang="en-GB" altLang="en-US" sz="2400" dirty="0" smtClean="0">
                <a:solidFill>
                  <a:srgbClr val="FF0000"/>
                </a:solidFill>
                <a:latin typeface="Arial" panose="020B0604020202020204" pitchFamily="34" charset="0"/>
              </a:rPr>
              <a:t>process: </a:t>
            </a:r>
            <a:r>
              <a:rPr lang="en-GB" altLang="en-US" sz="2400" dirty="0">
                <a:solidFill>
                  <a:srgbClr val="FF0000"/>
                </a:solidFill>
                <a:latin typeface="Arial" panose="020B0604020202020204" pitchFamily="34" charset="0"/>
              </a:rPr>
              <a:t>O(</a:t>
            </a:r>
            <a:r>
              <a:rPr lang="en-GB" altLang="en-US" sz="2400" baseline="30000" dirty="0">
                <a:solidFill>
                  <a:srgbClr val="FF0000"/>
                </a:solidFill>
                <a:latin typeface="Arial" panose="020B0604020202020204" pitchFamily="34" charset="0"/>
              </a:rPr>
              <a:t>1</a:t>
            </a:r>
            <a:r>
              <a:rPr lang="en-GB" altLang="en-US" sz="2400" dirty="0">
                <a:solidFill>
                  <a:srgbClr val="FF0000"/>
                </a:solidFill>
                <a:latin typeface="Arial" panose="020B0604020202020204" pitchFamily="34" charset="0"/>
              </a:rPr>
              <a:t>D) +O</a:t>
            </a:r>
            <a:r>
              <a:rPr lang="en-GB" altLang="en-US" sz="2400" baseline="-25000" dirty="0">
                <a:solidFill>
                  <a:srgbClr val="FF0000"/>
                </a:solidFill>
                <a:latin typeface="Arial" panose="020B0604020202020204" pitchFamily="34" charset="0"/>
              </a:rPr>
              <a:t>2</a:t>
            </a:r>
            <a:r>
              <a:rPr lang="en-GB" altLang="en-US" sz="2400" dirty="0">
                <a:solidFill>
                  <a:srgbClr val="FF0000"/>
                </a:solidFill>
                <a:latin typeface="Arial" panose="020B0604020202020204" pitchFamily="34" charset="0"/>
              </a:rPr>
              <a:t> (</a:t>
            </a:r>
            <a:r>
              <a:rPr lang="en-GB" altLang="en-US" sz="2400" baseline="30000" dirty="0">
                <a:solidFill>
                  <a:srgbClr val="FF0000"/>
                </a:solidFill>
                <a:latin typeface="Arial" panose="020B0604020202020204" pitchFamily="34" charset="0"/>
              </a:rPr>
              <a:t>1</a:t>
            </a:r>
            <a:r>
              <a:rPr lang="en-GB" altLang="en-US" sz="2400" dirty="0">
                <a:solidFill>
                  <a:srgbClr val="FF0000"/>
                </a:solidFill>
                <a:latin typeface="Arial" panose="020B0604020202020204" pitchFamily="34" charset="0"/>
                <a:sym typeface="Symbol" panose="05050102010706020507" pitchFamily="18" charset="2"/>
              </a:rPr>
              <a:t>)</a:t>
            </a:r>
            <a:endParaRPr lang="en-GB" altLang="en-US" sz="2400" dirty="0">
              <a:solidFill>
                <a:srgbClr val="FF0000"/>
              </a:solidFill>
              <a:latin typeface="Arial" panose="020B0604020202020204" pitchFamily="34" charset="0"/>
            </a:endParaRPr>
          </a:p>
        </p:txBody>
      </p:sp>
      <p:sp>
        <p:nvSpPr>
          <p:cNvPr id="28" name="Text Box 13"/>
          <p:cNvSpPr txBox="1">
            <a:spLocks noChangeArrowheads="1"/>
          </p:cNvSpPr>
          <p:nvPr/>
        </p:nvSpPr>
        <p:spPr bwMode="auto">
          <a:xfrm>
            <a:off x="4162425" y="2844800"/>
            <a:ext cx="44084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solidFill>
                  <a:srgbClr val="00B050"/>
                </a:solidFill>
                <a:latin typeface="Arial" panose="020B0604020202020204" pitchFamily="34" charset="0"/>
                <a:sym typeface="Symbol" panose="05050102010706020507" pitchFamily="18" charset="2"/>
              </a:rPr>
              <a:t>at  &gt; 310</a:t>
            </a:r>
            <a:r>
              <a:rPr lang="it-IT" altLang="en-US" sz="2400" dirty="0">
                <a:solidFill>
                  <a:srgbClr val="00B050"/>
                </a:solidFill>
                <a:latin typeface="Arial" panose="020B0604020202020204" pitchFamily="34" charset="0"/>
                <a:sym typeface="Symbol" panose="05050102010706020507" pitchFamily="18" charset="2"/>
              </a:rPr>
              <a:t>: two different processes are responsible</a:t>
            </a:r>
            <a:endParaRPr lang="en-GB" altLang="en-US" sz="2400" dirty="0">
              <a:solidFill>
                <a:srgbClr val="00B050"/>
              </a:solidFill>
              <a:latin typeface="Arial" panose="020B0604020202020204" pitchFamily="34" charset="0"/>
            </a:endParaRPr>
          </a:p>
        </p:txBody>
      </p:sp>
      <p:sp>
        <p:nvSpPr>
          <p:cNvPr id="66571" name="Text Box 13"/>
          <p:cNvSpPr txBox="1">
            <a:spLocks noChangeArrowheads="1"/>
          </p:cNvSpPr>
          <p:nvPr/>
        </p:nvSpPr>
        <p:spPr bwMode="auto">
          <a:xfrm>
            <a:off x="280988" y="4083050"/>
            <a:ext cx="86645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1. “Hot-band absorption”: absorption from internally excited (</a:t>
            </a:r>
            <a:r>
              <a:rPr lang="en-GB" altLang="en-US" sz="2400" dirty="0" err="1">
                <a:latin typeface="Arial" panose="020B0604020202020204" pitchFamily="34" charset="0"/>
              </a:rPr>
              <a:t>vibr+rot</a:t>
            </a:r>
            <a:r>
              <a:rPr lang="en-GB" altLang="en-US" sz="2400" dirty="0">
                <a:latin typeface="Arial" panose="020B0604020202020204" pitchFamily="34" charset="0"/>
              </a:rPr>
              <a:t>) O</a:t>
            </a:r>
            <a:r>
              <a:rPr lang="en-GB" altLang="en-US" sz="2400" baseline="-25000" dirty="0">
                <a:latin typeface="Arial" panose="020B0604020202020204" pitchFamily="34" charset="0"/>
              </a:rPr>
              <a:t>3</a:t>
            </a:r>
            <a:r>
              <a:rPr lang="en-GB" altLang="en-US" sz="2400" dirty="0">
                <a:latin typeface="Arial" panose="020B0604020202020204" pitchFamily="34" charset="0"/>
              </a:rPr>
              <a:t> molecules. T dependent: population of the </a:t>
            </a:r>
            <a:r>
              <a:rPr lang="en-GB" altLang="en-US" sz="2400" dirty="0" err="1">
                <a:latin typeface="Arial" panose="020B0604020202020204" pitchFamily="34" charset="0"/>
              </a:rPr>
              <a:t>vibrationally</a:t>
            </a:r>
            <a:r>
              <a:rPr lang="en-GB" altLang="en-US" sz="2400" dirty="0">
                <a:latin typeface="Arial" panose="020B0604020202020204" pitchFamily="34" charset="0"/>
              </a:rPr>
              <a:t> excited state decrease with decreasing T</a:t>
            </a:r>
          </a:p>
        </p:txBody>
      </p:sp>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109728" y="-17501"/>
            <a:ext cx="8905875"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Photolysis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p:bldP spid="26" grpId="0"/>
      <p:bldP spid="28" grpId="0"/>
      <p:bldP spid="665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Energy transitions (summary)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292" name="Picture 2" descr="https://image3.slideserve.com/6302423/slide4-n.jpg"/>
          <p:cNvPicPr>
            <a:picLocks noChangeAspect="1" noChangeArrowheads="1"/>
          </p:cNvPicPr>
          <p:nvPr/>
        </p:nvPicPr>
        <p:blipFill>
          <a:blip r:embed="rId3">
            <a:extLst>
              <a:ext uri="{28A0092B-C50C-407E-A947-70E740481C1C}">
                <a14:useLocalDpi xmlns:a14="http://schemas.microsoft.com/office/drawing/2010/main" val="0"/>
              </a:ext>
            </a:extLst>
          </a:blip>
          <a:srcRect l="6645" t="19699" r="7350" b="12300"/>
          <a:stretch>
            <a:fillRect/>
          </a:stretch>
        </p:blipFill>
        <p:spPr bwMode="auto">
          <a:xfrm>
            <a:off x="534988" y="1303338"/>
            <a:ext cx="786447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109728" y="-17501"/>
            <a:ext cx="8905875"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Hot band absorption</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TextBox 2"/>
          <p:cNvSpPr txBox="1"/>
          <p:nvPr/>
        </p:nvSpPr>
        <p:spPr>
          <a:xfrm>
            <a:off x="376758" y="748029"/>
            <a:ext cx="8183761" cy="1508105"/>
          </a:xfrm>
          <a:prstGeom prst="rect">
            <a:avLst/>
          </a:prstGeom>
          <a:noFill/>
        </p:spPr>
        <p:txBody>
          <a:bodyPr wrap="square" rtlCol="0">
            <a:spAutoFit/>
          </a:bodyPr>
          <a:lstStyle/>
          <a:p>
            <a:pPr algn="just"/>
            <a:r>
              <a:rPr lang="en-US" sz="2300" dirty="0">
                <a:latin typeface="Tahoma" panose="020B0604030504040204" pitchFamily="34" charset="0"/>
                <a:ea typeface="Tahoma" panose="020B0604030504040204" pitchFamily="34" charset="0"/>
                <a:cs typeface="Tahoma" panose="020B0604030504040204" pitchFamily="34" charset="0"/>
              </a:rPr>
              <a:t>For </a:t>
            </a:r>
            <a:r>
              <a:rPr lang="en-US" sz="2300" dirty="0" smtClean="0">
                <a:latin typeface="Tahoma" panose="020B0604030504040204" pitchFamily="34" charset="0"/>
                <a:ea typeface="Tahoma" panose="020B0604030504040204" pitchFamily="34" charset="0"/>
                <a:cs typeface="Tahoma" panose="020B0604030504040204" pitchFamily="34" charset="0"/>
              </a:rPr>
              <a:t>O</a:t>
            </a:r>
            <a:r>
              <a:rPr lang="en-US" sz="2300" baseline="-25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 (but also NO</a:t>
            </a:r>
            <a:r>
              <a:rPr 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rPr>
              <a:t>) </a:t>
            </a:r>
            <a:r>
              <a:rPr lang="en-US" sz="2300" dirty="0" err="1" smtClean="0">
                <a:latin typeface="Tahoma" panose="020B0604030504040204" pitchFamily="34" charset="0"/>
                <a:ea typeface="Tahoma" panose="020B0604030504040204" pitchFamily="34" charset="0"/>
                <a:cs typeface="Tahoma" panose="020B0604030504040204" pitchFamily="34" charset="0"/>
              </a:rPr>
              <a:t>photodissociation</a:t>
            </a:r>
            <a:r>
              <a:rPr lang="en-US" sz="2300" dirty="0" smtClean="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quantum </a:t>
            </a:r>
            <a:r>
              <a:rPr lang="en-US" sz="2300" dirty="0" smtClean="0">
                <a:latin typeface="Tahoma" panose="020B0604030504040204" pitchFamily="34" charset="0"/>
                <a:ea typeface="Tahoma" panose="020B0604030504040204" pitchFamily="34" charset="0"/>
                <a:cs typeface="Tahoma" panose="020B0604030504040204" pitchFamily="34" charset="0"/>
              </a:rPr>
              <a:t>yields do </a:t>
            </a:r>
            <a:r>
              <a:rPr lang="en-US" sz="2300" dirty="0">
                <a:latin typeface="Tahoma" panose="020B0604030504040204" pitchFamily="34" charset="0"/>
                <a:ea typeface="Tahoma" panose="020B0604030504040204" pitchFamily="34" charset="0"/>
                <a:cs typeface="Tahoma" panose="020B0604030504040204" pitchFamily="34" charset="0"/>
              </a:rPr>
              <a:t>not drop immediately to zero below </a:t>
            </a:r>
            <a:r>
              <a:rPr lang="en-US" sz="2300" dirty="0" smtClean="0">
                <a:latin typeface="Tahoma" panose="020B0604030504040204" pitchFamily="34" charset="0"/>
                <a:ea typeface="Tahoma" panose="020B0604030504040204" pitchFamily="34" charset="0"/>
                <a:cs typeface="Tahoma" panose="020B0604030504040204" pitchFamily="34" charset="0"/>
              </a:rPr>
              <a:t>the dissociation </a:t>
            </a:r>
            <a:r>
              <a:rPr lang="en-US" sz="2300" dirty="0">
                <a:latin typeface="Tahoma" panose="020B0604030504040204" pitchFamily="34" charset="0"/>
                <a:ea typeface="Tahoma" panose="020B0604030504040204" pitchFamily="34" charset="0"/>
                <a:cs typeface="Tahoma" panose="020B0604030504040204" pitchFamily="34" charset="0"/>
              </a:rPr>
              <a:t>threshold. This effect is explained </a:t>
            </a:r>
            <a:r>
              <a:rPr lang="en-US" sz="2300" dirty="0" smtClean="0">
                <a:latin typeface="Tahoma" panose="020B0604030504040204" pitchFamily="34" charset="0"/>
                <a:ea typeface="Tahoma" panose="020B0604030504040204" pitchFamily="34" charset="0"/>
                <a:cs typeface="Tahoma" panose="020B0604030504040204" pitchFamily="34" charset="0"/>
              </a:rPr>
              <a:t>by channeling </a:t>
            </a:r>
            <a:r>
              <a:rPr lang="en-US" sz="2300" dirty="0">
                <a:latin typeface="Tahoma" panose="020B0604030504040204" pitchFamily="34" charset="0"/>
                <a:ea typeface="Tahoma" panose="020B0604030504040204" pitchFamily="34" charset="0"/>
                <a:cs typeface="Tahoma" panose="020B0604030504040204" pitchFamily="34" charset="0"/>
              </a:rPr>
              <a:t>the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internal energy</a:t>
            </a:r>
            <a:r>
              <a:rPr lang="en-US" sz="2300" dirty="0">
                <a:latin typeface="Tahoma" panose="020B0604030504040204" pitchFamily="34" charset="0"/>
                <a:ea typeface="Tahoma" panose="020B0604030504040204" pitchFamily="34" charset="0"/>
                <a:cs typeface="Tahoma" panose="020B0604030504040204" pitchFamily="34" charset="0"/>
              </a:rPr>
              <a:t> of molecules </a:t>
            </a:r>
            <a:r>
              <a:rPr lang="en-US" sz="2300" dirty="0" smtClean="0">
                <a:latin typeface="Tahoma" panose="020B0604030504040204" pitchFamily="34" charset="0"/>
                <a:ea typeface="Tahoma" panose="020B0604030504040204" pitchFamily="34" charset="0"/>
                <a:cs typeface="Tahoma" panose="020B0604030504040204" pitchFamily="34" charset="0"/>
              </a:rPr>
              <a:t>into the </a:t>
            </a:r>
            <a:r>
              <a:rPr lang="en-US" sz="2300" dirty="0">
                <a:latin typeface="Tahoma" panose="020B0604030504040204" pitchFamily="34" charset="0"/>
                <a:ea typeface="Tahoma" panose="020B0604030504040204" pitchFamily="34" charset="0"/>
                <a:cs typeface="Tahoma" panose="020B0604030504040204" pitchFamily="34" charset="0"/>
              </a:rPr>
              <a:t>dissociation </a:t>
            </a:r>
            <a:r>
              <a:rPr lang="en-US" sz="2300" dirty="0" smtClean="0">
                <a:latin typeface="Tahoma" panose="020B0604030504040204" pitchFamily="34" charset="0"/>
                <a:ea typeface="Tahoma" panose="020B0604030504040204" pitchFamily="34" charset="0"/>
                <a:cs typeface="Tahoma" panose="020B0604030504040204" pitchFamily="34" charset="0"/>
              </a:rPr>
              <a:t>process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413830" y="2472831"/>
            <a:ext cx="3040579" cy="3823696"/>
            <a:chOff x="413829" y="2733221"/>
            <a:chExt cx="3040579" cy="3823696"/>
          </a:xfrm>
        </p:grpSpPr>
        <p:pic>
          <p:nvPicPr>
            <p:cNvPr id="2" name="Picture 1"/>
            <p:cNvPicPr>
              <a:picLocks noChangeAspect="1"/>
            </p:cNvPicPr>
            <p:nvPr/>
          </p:nvPicPr>
          <p:blipFill>
            <a:blip r:embed="rId3"/>
            <a:stretch>
              <a:fillRect/>
            </a:stretch>
          </p:blipFill>
          <p:spPr>
            <a:xfrm>
              <a:off x="413830" y="2733221"/>
              <a:ext cx="3040578" cy="3717006"/>
            </a:xfrm>
            <a:prstGeom prst="rect">
              <a:avLst/>
            </a:prstGeom>
          </p:spPr>
        </p:pic>
        <p:sp>
          <p:nvSpPr>
            <p:cNvPr id="4" name="Rectangle 3"/>
            <p:cNvSpPr/>
            <p:nvPr/>
          </p:nvSpPr>
          <p:spPr bwMode="auto">
            <a:xfrm>
              <a:off x="413829" y="6244683"/>
              <a:ext cx="902015" cy="3122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pic>
        <p:nvPicPr>
          <p:cNvPr id="7" name="Picture 6"/>
          <p:cNvPicPr>
            <a:picLocks noChangeAspect="1"/>
          </p:cNvPicPr>
          <p:nvPr/>
        </p:nvPicPr>
        <p:blipFill>
          <a:blip r:embed="rId4"/>
          <a:stretch>
            <a:fillRect/>
          </a:stretch>
        </p:blipFill>
        <p:spPr>
          <a:xfrm>
            <a:off x="4307161" y="2903718"/>
            <a:ext cx="3984087" cy="3041993"/>
          </a:xfrm>
          <a:prstGeom prst="rect">
            <a:avLst/>
          </a:prstGeom>
        </p:spPr>
      </p:pic>
      <p:sp>
        <p:nvSpPr>
          <p:cNvPr id="22" name="Text Box 5"/>
          <p:cNvSpPr txBox="1">
            <a:spLocks noChangeArrowheads="1"/>
          </p:cNvSpPr>
          <p:nvPr/>
        </p:nvSpPr>
        <p:spPr bwMode="auto">
          <a:xfrm>
            <a:off x="4014642" y="2472831"/>
            <a:ext cx="441266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NO + O    399 nm</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24" name="Rettangolo 3"/>
          <p:cNvSpPr>
            <a:spLocks noChangeArrowheads="1"/>
          </p:cNvSpPr>
          <p:nvPr/>
        </p:nvSpPr>
        <p:spPr bwMode="auto">
          <a:xfrm>
            <a:off x="6788720" y="2106954"/>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sym typeface="Symbol" panose="05050102010706020507" pitchFamily="18" charset="2"/>
              </a:rPr>
              <a:t> </a:t>
            </a:r>
            <a:r>
              <a:rPr lang="en-GB" altLang="en-US" sz="2400" dirty="0" smtClean="0">
                <a:solidFill>
                  <a:srgbClr val="FF0000"/>
                </a:solidFill>
                <a:latin typeface="Arial" panose="020B0604020202020204" pitchFamily="34" charset="0"/>
              </a:rPr>
              <a:t>threshold</a:t>
            </a:r>
            <a:endParaRPr lang="en-GB" altLang="en-US" sz="2400" dirty="0">
              <a:solidFill>
                <a:srgbClr val="FF0000"/>
              </a:solidFill>
              <a:latin typeface="Arial" panose="020B0604020202020204" pitchFamily="34" charset="0"/>
            </a:endParaRPr>
          </a:p>
        </p:txBody>
      </p:sp>
      <p:sp>
        <p:nvSpPr>
          <p:cNvPr id="25" name="TextBox 24"/>
          <p:cNvSpPr txBox="1"/>
          <p:nvPr/>
        </p:nvSpPr>
        <p:spPr>
          <a:xfrm>
            <a:off x="2731897" y="5918302"/>
            <a:ext cx="6412103" cy="769441"/>
          </a:xfrm>
          <a:prstGeom prst="rect">
            <a:avLst/>
          </a:prstGeom>
          <a:noFill/>
        </p:spPr>
        <p:txBody>
          <a:bodyPr wrap="square" rtlCol="0">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Internal energy </a:t>
            </a:r>
            <a:r>
              <a:rPr lang="en-US" sz="2200" dirty="0" smtClean="0">
                <a:latin typeface="Tahoma" panose="020B0604030504040204" pitchFamily="34" charset="0"/>
                <a:ea typeface="Tahoma" panose="020B0604030504040204" pitchFamily="34" charset="0"/>
                <a:cs typeface="Tahoma" panose="020B0604030504040204" pitchFamily="34" charset="0"/>
              </a:rPr>
              <a:t>and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kinetic energy </a:t>
            </a:r>
            <a:r>
              <a:rPr lang="en-US" sz="2200" dirty="0" smtClean="0">
                <a:latin typeface="Tahoma" panose="020B0604030504040204" pitchFamily="34" charset="0"/>
                <a:ea typeface="Tahoma" panose="020B0604030504040204" pitchFamily="34" charset="0"/>
                <a:cs typeface="Tahoma" panose="020B0604030504040204" pitchFamily="34" charset="0"/>
              </a:rPr>
              <a:t>(collisions with bath gas) contribute to the yield below threshold</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5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109728" y="-17501"/>
            <a:ext cx="8905875"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Absorption and photolysis of NO</a:t>
            </a:r>
            <a:r>
              <a:rPr lang="it-IT" altLang="en-US" sz="3400" baseline="-25000" dirty="0" smtClean="0">
                <a:solidFill>
                  <a:srgbClr val="3333FF"/>
                </a:solidFill>
                <a:latin typeface="Tahoma" panose="020B0604030504040204" pitchFamily="34" charset="0"/>
                <a:cs typeface="Tahoma" panose="020B0604030504040204" pitchFamily="34" charset="0"/>
              </a:rPr>
              <a:t>2</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TextBox 2"/>
          <p:cNvSpPr txBox="1"/>
          <p:nvPr/>
        </p:nvSpPr>
        <p:spPr>
          <a:xfrm>
            <a:off x="109728" y="715808"/>
            <a:ext cx="8767242" cy="2215991"/>
          </a:xfrm>
          <a:prstGeom prst="rect">
            <a:avLst/>
          </a:prstGeom>
          <a:noFill/>
        </p:spPr>
        <p:txBody>
          <a:bodyPr wrap="square" rtlCol="0">
            <a:spAutoFit/>
          </a:bodyPr>
          <a:lstStyle/>
          <a:p>
            <a:pPr marL="342900" indent="-342900" algn="just">
              <a:buFont typeface="Arial" panose="020B0604020202020204" pitchFamily="34" charset="0"/>
              <a:buChar char="•"/>
            </a:pP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rPr>
              <a:t>: one of the few atmospheric molecules that </a:t>
            </a:r>
            <a:r>
              <a:rPr 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absorbs and </a:t>
            </a:r>
            <a:r>
              <a:rPr lang="en-US" sz="2300"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photolyze</a:t>
            </a:r>
            <a:r>
              <a:rPr 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in the VIS range</a:t>
            </a:r>
            <a:r>
              <a:rPr lang="en-US" sz="2300" dirty="0" smtClean="0">
                <a:latin typeface="Tahoma" panose="020B0604030504040204" pitchFamily="34" charset="0"/>
                <a:ea typeface="Tahoma" panose="020B0604030504040204" pitchFamily="34" charset="0"/>
                <a:cs typeface="Tahoma" panose="020B0604030504040204" pitchFamily="34" charset="0"/>
              </a:rPr>
              <a:t> (contributes to brown air </a:t>
            </a:r>
            <a:r>
              <a:rPr lang="en-US" sz="2300" dirty="0" err="1" smtClean="0">
                <a:latin typeface="Tahoma" panose="020B0604030504040204" pitchFamily="34" charset="0"/>
                <a:ea typeface="Tahoma" panose="020B0604030504040204" pitchFamily="34" charset="0"/>
                <a:cs typeface="Tahoma" panose="020B0604030504040204" pitchFamily="34" charset="0"/>
              </a:rPr>
              <a:t>colour</a:t>
            </a:r>
            <a:r>
              <a:rPr lang="en-US" sz="2300" dirty="0" smtClean="0">
                <a:latin typeface="Tahoma" panose="020B0604030504040204" pitchFamily="34" charset="0"/>
                <a:ea typeface="Tahoma" panose="020B0604030504040204" pitchFamily="34" charset="0"/>
                <a:cs typeface="Tahoma" panose="020B0604030504040204" pitchFamily="34" charset="0"/>
              </a:rPr>
              <a:t> of polluted cities, in addition to </a:t>
            </a:r>
            <a:r>
              <a:rPr lang="en-US" sz="2300" dirty="0" err="1" smtClean="0">
                <a:latin typeface="Tahoma" panose="020B0604030504040204" pitchFamily="34" charset="0"/>
                <a:ea typeface="Tahoma" panose="020B0604030504040204" pitchFamily="34" charset="0"/>
                <a:cs typeface="Tahoma" panose="020B0604030504040204" pitchFamily="34" charset="0"/>
              </a:rPr>
              <a:t>aereosols</a:t>
            </a:r>
            <a:r>
              <a:rPr lang="en-US" sz="23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Photolysis generates 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in the troposphere (see 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slides)</a:t>
            </a:r>
          </a:p>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Absorption cross sections are structured + non trivial dependence on T, P</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341856" y="2637647"/>
            <a:ext cx="4962957" cy="4210625"/>
          </a:xfrm>
          <a:prstGeom prst="rect">
            <a:avLst/>
          </a:prstGeom>
        </p:spPr>
      </p:pic>
      <p:sp>
        <p:nvSpPr>
          <p:cNvPr id="7" name="TextBox 6"/>
          <p:cNvSpPr txBox="1"/>
          <p:nvPr/>
        </p:nvSpPr>
        <p:spPr>
          <a:xfrm>
            <a:off x="4319930" y="2739438"/>
            <a:ext cx="4270961" cy="384721"/>
          </a:xfrm>
          <a:prstGeom prst="rect">
            <a:avLst/>
          </a:prstGeom>
          <a:noFill/>
        </p:spPr>
        <p:txBody>
          <a:bodyPr wrap="square" rtlCol="0">
            <a:spAutoFit/>
          </a:bodyPr>
          <a:lstStyle/>
          <a:p>
            <a:pPr algn="just"/>
            <a:r>
              <a:rPr lang="it-IT" sz="19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a:t>
            </a:r>
            <a:r>
              <a:rPr lang="it-IT" sz="19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2</a:t>
            </a:r>
            <a:r>
              <a:rPr lang="it-IT" sz="19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absorption spectrum T=298K</a:t>
            </a:r>
            <a:endPar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6949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109728" y="-17501"/>
            <a:ext cx="8905875"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Absorption and photolysis of NO</a:t>
            </a:r>
            <a:r>
              <a:rPr lang="it-IT" altLang="en-US" sz="3400" baseline="-25000" dirty="0" smtClean="0">
                <a:solidFill>
                  <a:srgbClr val="3333FF"/>
                </a:solidFill>
                <a:latin typeface="Tahoma" panose="020B0604030504040204" pitchFamily="34" charset="0"/>
                <a:cs typeface="Tahoma" panose="020B0604030504040204" pitchFamily="34" charset="0"/>
              </a:rPr>
              <a:t>2</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TextBox 2"/>
          <p:cNvSpPr txBox="1"/>
          <p:nvPr/>
        </p:nvSpPr>
        <p:spPr>
          <a:xfrm>
            <a:off x="55298" y="715808"/>
            <a:ext cx="5180527" cy="800219"/>
          </a:xfrm>
          <a:prstGeom prst="rect">
            <a:avLst/>
          </a:prstGeom>
          <a:noFill/>
        </p:spPr>
        <p:txBody>
          <a:bodyPr wrap="square" rtlCol="0">
            <a:spAutoFit/>
          </a:bodyPr>
          <a:lstStyle/>
          <a:p>
            <a:pPr marL="342900" indent="-342900" algn="just">
              <a:buFont typeface="Arial" panose="020B0604020202020204" pitchFamily="34" charset="0"/>
              <a:buChar char="•"/>
            </a:pP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Photolysis</a:t>
            </a:r>
            <a:r>
              <a:rPr lang="en-US" sz="2300" dirty="0" smtClean="0">
                <a:latin typeface="Tahoma" panose="020B0604030504040204" pitchFamily="34" charset="0"/>
                <a:ea typeface="Tahoma" panose="020B0604030504040204" pitchFamily="34" charset="0"/>
                <a:cs typeface="Tahoma" panose="020B0604030504040204" pitchFamily="34" charset="0"/>
              </a:rPr>
              <a:t> has almost 100% yield at </a:t>
            </a:r>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&lt;397.8 nm:</a:t>
            </a:r>
          </a:p>
        </p:txBody>
      </p:sp>
      <p:sp>
        <p:nvSpPr>
          <p:cNvPr id="6" name="Text Box 5"/>
          <p:cNvSpPr txBox="1">
            <a:spLocks noChangeArrowheads="1"/>
          </p:cNvSpPr>
          <p:nvPr/>
        </p:nvSpPr>
        <p:spPr bwMode="auto">
          <a:xfrm>
            <a:off x="1089091" y="1654912"/>
            <a:ext cx="414673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P)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NO(X </a:t>
            </a:r>
            <a:r>
              <a:rPr lang="it-IT" sz="2200" baseline="30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2" name="Picture 1"/>
          <p:cNvPicPr>
            <a:picLocks noChangeAspect="1"/>
          </p:cNvPicPr>
          <p:nvPr/>
        </p:nvPicPr>
        <p:blipFill>
          <a:blip r:embed="rId3"/>
          <a:stretch>
            <a:fillRect/>
          </a:stretch>
        </p:blipFill>
        <p:spPr>
          <a:xfrm>
            <a:off x="5486401" y="806574"/>
            <a:ext cx="3627174" cy="1736740"/>
          </a:xfrm>
          <a:prstGeom prst="rect">
            <a:avLst/>
          </a:prstGeom>
        </p:spPr>
      </p:pic>
      <p:sp>
        <p:nvSpPr>
          <p:cNvPr id="8" name="TextBox 7"/>
          <p:cNvSpPr txBox="1"/>
          <p:nvPr/>
        </p:nvSpPr>
        <p:spPr>
          <a:xfrm>
            <a:off x="55298" y="2572028"/>
            <a:ext cx="5518972" cy="1508105"/>
          </a:xfrm>
          <a:prstGeom prst="rect">
            <a:avLst/>
          </a:prstGeom>
          <a:noFill/>
        </p:spPr>
        <p:txBody>
          <a:bodyPr wrap="square" rtlCol="0">
            <a:spAutoFit/>
          </a:bodyPr>
          <a:lstStyle/>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the region </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398-415 nm</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still partial photodissociation due to contributions of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internal energy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(but  declines with increasing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p:txBody>
      </p:sp>
      <p:sp>
        <p:nvSpPr>
          <p:cNvPr id="9" name="Text Box 5"/>
          <p:cNvSpPr txBox="1">
            <a:spLocks noChangeArrowheads="1"/>
          </p:cNvSpPr>
          <p:nvPr/>
        </p:nvSpPr>
        <p:spPr bwMode="auto">
          <a:xfrm>
            <a:off x="817630" y="5140208"/>
            <a:ext cx="4146734"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pPr>
              <a:defRPr/>
            </a:pPr>
            <a:r>
              <a:rPr lang="it-IT" sz="2200" dirty="0">
                <a:latin typeface="Tahoma" panose="020B0604030504040204" pitchFamily="34" charset="0"/>
                <a:ea typeface="Tahoma" panose="020B0604030504040204" pitchFamily="34" charset="0"/>
                <a:cs typeface="Tahoma" panose="020B0604030504040204" pitchFamily="34" charset="0"/>
              </a:rPr>
              <a:t>NO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baseline="30000" dirty="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NO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 +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 </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pPr>
              <a:defRPr/>
            </a:pPr>
            <a:r>
              <a:rPr lang="it-IT" sz="2200" dirty="0">
                <a:latin typeface="Tahoma" panose="020B0604030504040204" pitchFamily="34" charset="0"/>
                <a:ea typeface="Tahoma" panose="020B0604030504040204" pitchFamily="34" charset="0"/>
                <a:cs typeface="Tahoma" panose="020B0604030504040204" pitchFamily="34" charset="0"/>
              </a:rPr>
              <a:t>NO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baseline="30000" dirty="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 + </a:t>
            </a:r>
            <a:r>
              <a:rPr lang="it-IT" sz="2200" dirty="0" smtClean="0">
                <a:latin typeface="Tahoma" panose="020B0604030504040204" pitchFamily="34" charset="0"/>
                <a:ea typeface="Tahoma" panose="020B0604030504040204" pitchFamily="34" charset="0"/>
                <a:cs typeface="Tahoma" panose="020B0604030504040204" pitchFamily="34" charset="0"/>
              </a:rPr>
              <a:t>N</a:t>
            </a:r>
            <a:r>
              <a:rPr lang="it-IT" sz="2200" baseline="-25000" dirty="0" smtClean="0">
                <a:latin typeface="Tahoma" panose="020B0604030504040204" pitchFamily="34" charset="0"/>
                <a:ea typeface="Tahoma" panose="020B0604030504040204" pitchFamily="34" charset="0"/>
                <a:cs typeface="Tahoma" panose="020B0604030504040204" pitchFamily="34" charset="0"/>
              </a:rPr>
              <a:t>2 </a:t>
            </a:r>
            <a:r>
              <a:rPr lang="it-IT" sz="2200" dirty="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a:latin typeface="Tahoma" panose="020B0604030504040204" pitchFamily="34" charset="0"/>
                <a:ea typeface="Tahoma" panose="020B0604030504040204" pitchFamily="34" charset="0"/>
                <a:cs typeface="Tahoma" panose="020B0604030504040204" pitchFamily="34" charset="0"/>
              </a:rPr>
              <a:t> NO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 + </a:t>
            </a:r>
            <a:r>
              <a:rPr lang="it-IT" sz="2200" dirty="0" smtClean="0">
                <a:latin typeface="Tahoma" panose="020B0604030504040204" pitchFamily="34" charset="0"/>
                <a:ea typeface="Tahoma" panose="020B0604030504040204" pitchFamily="34" charset="0"/>
                <a:cs typeface="Tahoma" panose="020B0604030504040204" pitchFamily="34" charset="0"/>
              </a:rPr>
              <a:t>N</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(v&gt;0</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defRPr/>
            </a:pP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0" name="Text Box 5"/>
          <p:cNvSpPr txBox="1">
            <a:spLocks noChangeArrowheads="1"/>
          </p:cNvSpPr>
          <p:nvPr/>
        </p:nvSpPr>
        <p:spPr bwMode="auto">
          <a:xfrm>
            <a:off x="3927680" y="5107430"/>
            <a:ext cx="2073367"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fluorescence</a:t>
            </a:r>
            <a:endParaRPr lang="it-IT" sz="22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1" name="Text Box 5"/>
          <p:cNvSpPr txBox="1">
            <a:spLocks noChangeArrowheads="1"/>
          </p:cNvSpPr>
          <p:nvPr/>
        </p:nvSpPr>
        <p:spPr bwMode="auto">
          <a:xfrm>
            <a:off x="4606006" y="5476762"/>
            <a:ext cx="4000372"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electronic energy transfer</a:t>
            </a:r>
            <a:endParaRPr lang="it-IT" sz="22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2" name="Text Box 5"/>
          <p:cNvSpPr txBox="1">
            <a:spLocks noChangeArrowheads="1"/>
          </p:cNvSpPr>
          <p:nvPr/>
        </p:nvSpPr>
        <p:spPr bwMode="auto">
          <a:xfrm>
            <a:off x="4573551" y="5838809"/>
            <a:ext cx="353700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electronic to vibrational </a:t>
            </a:r>
          </a:p>
          <a:p>
            <a:pPr>
              <a:defRPr/>
            </a:pPr>
            <a:r>
              <a:rPr lang="it-IT"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energy transfer</a:t>
            </a:r>
            <a:endParaRPr lang="it-IT" sz="22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4" name="Picture 3"/>
          <p:cNvPicPr>
            <a:picLocks noChangeAspect="1"/>
          </p:cNvPicPr>
          <p:nvPr/>
        </p:nvPicPr>
        <p:blipFill>
          <a:blip r:embed="rId4"/>
          <a:stretch>
            <a:fillRect/>
          </a:stretch>
        </p:blipFill>
        <p:spPr>
          <a:xfrm>
            <a:off x="5588736" y="2649917"/>
            <a:ext cx="3475425" cy="2457703"/>
          </a:xfrm>
          <a:prstGeom prst="rect">
            <a:avLst/>
          </a:prstGeom>
        </p:spPr>
      </p:pic>
      <p:sp>
        <p:nvSpPr>
          <p:cNvPr id="5" name="Rectangle 4"/>
          <p:cNvSpPr/>
          <p:nvPr/>
        </p:nvSpPr>
        <p:spPr bwMode="auto">
          <a:xfrm>
            <a:off x="7941365" y="3021496"/>
            <a:ext cx="268356" cy="1669774"/>
          </a:xfrm>
          <a:prstGeom prst="rect">
            <a:avLst/>
          </a:prstGeom>
          <a:solidFill>
            <a:schemeClr val="accent1">
              <a:alpha val="5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p:nvPr/>
        </p:nvSpPr>
        <p:spPr bwMode="auto">
          <a:xfrm>
            <a:off x="8219498" y="3021496"/>
            <a:ext cx="681311" cy="1669773"/>
          </a:xfrm>
          <a:prstGeom prst="rect">
            <a:avLst/>
          </a:prstGeom>
          <a:solidFill>
            <a:srgbClr val="6699FF">
              <a:alpha val="5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109730" y="4325659"/>
            <a:ext cx="5658772" cy="800219"/>
          </a:xfrm>
          <a:prstGeom prst="rect">
            <a:avLst/>
          </a:prstGeom>
          <a:noFill/>
        </p:spPr>
        <p:txBody>
          <a:bodyPr wrap="square" rtlCol="0">
            <a:spAutoFit/>
          </a:bodyPr>
          <a:lstStyle/>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Above </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410 nm</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no photodissociation and electronic excitation can result in:</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30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5" grpId="0" animBg="1"/>
      <p:bldP spid="18" grpId="0" animBg="1"/>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Calculation of photolysis rates at altitude z</a:t>
            </a:r>
            <a:endParaRPr lang="en-GB" altLang="en-US" sz="3400" baseline="-25000" dirty="0">
              <a:solidFill>
                <a:srgbClr val="3333FF"/>
              </a:solidFill>
              <a:latin typeface="Tahoma" panose="020B0604030504040204" pitchFamily="34" charset="0"/>
              <a:cs typeface="Tahoma" panose="020B0604030504040204" pitchFamily="34" charset="0"/>
            </a:endParaRPr>
          </a:p>
        </p:txBody>
      </p:sp>
      <p:graphicFrame>
        <p:nvGraphicFramePr>
          <p:cNvPr id="36" name="Object 41"/>
          <p:cNvGraphicFramePr>
            <a:graphicFrameLocks noChangeAspect="1"/>
          </p:cNvGraphicFramePr>
          <p:nvPr>
            <p:extLst/>
          </p:nvPr>
        </p:nvGraphicFramePr>
        <p:xfrm>
          <a:off x="3596640" y="903571"/>
          <a:ext cx="4410076" cy="862012"/>
        </p:xfrm>
        <a:graphic>
          <a:graphicData uri="http://schemas.openxmlformats.org/presentationml/2006/ole">
            <mc:AlternateContent xmlns:mc="http://schemas.openxmlformats.org/markup-compatibility/2006">
              <mc:Choice xmlns:v="urn:schemas-microsoft-com:vml" Requires="v">
                <p:oleObj spid="_x0000_s107609" name="Equation" r:id="rId4" imgW="2209680" imgH="431640" progId="Equation.3">
                  <p:embed/>
                </p:oleObj>
              </mc:Choice>
              <mc:Fallback>
                <p:oleObj name="Equation" r:id="rId4" imgW="2209680" imgH="431640" progId="Equation.3">
                  <p:embed/>
                  <p:pic>
                    <p:nvPicPr>
                      <p:cNvPr id="36" name="Object 41"/>
                      <p:cNvPicPr>
                        <a:picLocks noChangeAspect="1" noChangeArrowheads="1"/>
                      </p:cNvPicPr>
                      <p:nvPr/>
                    </p:nvPicPr>
                    <p:blipFill>
                      <a:blip r:embed="rId5"/>
                      <a:srcRect/>
                      <a:stretch>
                        <a:fillRect/>
                      </a:stretch>
                    </p:blipFill>
                    <p:spPr bwMode="auto">
                      <a:xfrm>
                        <a:off x="3596640" y="903571"/>
                        <a:ext cx="4410076"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13"/>
          <p:cNvSpPr txBox="1">
            <a:spLocks noChangeArrowheads="1"/>
          </p:cNvSpPr>
          <p:nvPr/>
        </p:nvSpPr>
        <p:spPr bwMode="auto">
          <a:xfrm>
            <a:off x="786575" y="916271"/>
            <a:ext cx="28100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The photolysis rate at any altitude is:</a:t>
            </a:r>
            <a:endParaRPr lang="it-IT" altLang="en-US" sz="2200" dirty="0">
              <a:latin typeface="Tahoma" panose="020B0604030504040204" pitchFamily="34" charset="0"/>
            </a:endParaRPr>
          </a:p>
        </p:txBody>
      </p:sp>
      <p:sp>
        <p:nvSpPr>
          <p:cNvPr id="20" name="Text Box 13"/>
          <p:cNvSpPr txBox="1">
            <a:spLocks noChangeArrowheads="1"/>
          </p:cNvSpPr>
          <p:nvPr/>
        </p:nvSpPr>
        <p:spPr bwMode="auto">
          <a:xfrm>
            <a:off x="326231" y="3259260"/>
            <a:ext cx="18653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while altitude </a:t>
            </a:r>
            <a:r>
              <a:rPr lang="it-IT" altLang="en-US" sz="2200" dirty="0" smtClean="0">
                <a:solidFill>
                  <a:srgbClr val="FF0000"/>
                </a:solidFill>
                <a:latin typeface="Tahoma" panose="020B0604030504040204" pitchFamily="34" charset="0"/>
              </a:rPr>
              <a:t>z decreases</a:t>
            </a:r>
            <a:endParaRPr lang="it-IT" altLang="en-US" sz="2200" dirty="0">
              <a:solidFill>
                <a:srgbClr val="FF0000"/>
              </a:solidFill>
              <a:latin typeface="Tahoma" panose="020B0604030504040204" pitchFamily="34" charset="0"/>
            </a:endParaRPr>
          </a:p>
        </p:txBody>
      </p:sp>
      <p:sp>
        <p:nvSpPr>
          <p:cNvPr id="22" name="Down Arrow 21"/>
          <p:cNvSpPr/>
          <p:nvPr/>
        </p:nvSpPr>
        <p:spPr bwMode="auto">
          <a:xfrm rot="15245408">
            <a:off x="2697233" y="2557864"/>
            <a:ext cx="298961" cy="1159083"/>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13"/>
          <p:cNvSpPr txBox="1">
            <a:spLocks noChangeArrowheads="1"/>
          </p:cNvSpPr>
          <p:nvPr/>
        </p:nvSpPr>
        <p:spPr bwMode="auto">
          <a:xfrm>
            <a:off x="1380839" y="1924257"/>
            <a:ext cx="67785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solidFill>
                  <a:srgbClr val="FF0000"/>
                </a:solidFill>
                <a:latin typeface="Tahoma" panose="020B0604030504040204" pitchFamily="34" charset="0"/>
              </a:rPr>
              <a:t>Two competing effects in the z dependence:</a:t>
            </a:r>
            <a:endParaRPr lang="it-IT" altLang="en-US" sz="2400" dirty="0">
              <a:solidFill>
                <a:srgbClr val="FF0000"/>
              </a:solidFill>
              <a:latin typeface="Tahoma" panose="020B0604030504040204" pitchFamily="34" charset="0"/>
            </a:endParaRPr>
          </a:p>
        </p:txBody>
      </p:sp>
      <p:sp>
        <p:nvSpPr>
          <p:cNvPr id="26" name="Text Box 13"/>
          <p:cNvSpPr txBox="1">
            <a:spLocks noChangeArrowheads="1"/>
          </p:cNvSpPr>
          <p:nvPr/>
        </p:nvSpPr>
        <p:spPr bwMode="auto">
          <a:xfrm>
            <a:off x="3596640" y="2535985"/>
            <a:ext cx="54923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actinic flux decreases (due to increasing absorption from layers above)</a:t>
            </a:r>
          </a:p>
          <a:p>
            <a:pPr>
              <a:spcBef>
                <a:spcPct val="0"/>
              </a:spcBef>
              <a:buNone/>
            </a:pPr>
            <a:r>
              <a:rPr lang="it-IT" altLang="en-US" sz="2200" dirty="0" smtClean="0">
                <a:solidFill>
                  <a:srgbClr val="FF0000"/>
                </a:solidFill>
                <a:latin typeface="Tahoma" panose="020B0604030504040204" pitchFamily="34" charset="0"/>
              </a:rPr>
              <a:t>Decrease in the rate</a:t>
            </a:r>
            <a:endParaRPr lang="it-IT" altLang="en-US" sz="2200" dirty="0">
              <a:solidFill>
                <a:srgbClr val="FF0000"/>
              </a:solidFill>
              <a:latin typeface="Tahoma" panose="020B0604030504040204" pitchFamily="34" charset="0"/>
            </a:endParaRPr>
          </a:p>
        </p:txBody>
      </p:sp>
      <p:sp>
        <p:nvSpPr>
          <p:cNvPr id="28" name="Text Box 13"/>
          <p:cNvSpPr txBox="1">
            <a:spLocks noChangeArrowheads="1"/>
          </p:cNvSpPr>
          <p:nvPr/>
        </p:nvSpPr>
        <p:spPr bwMode="auto">
          <a:xfrm>
            <a:off x="3596640" y="3738153"/>
            <a:ext cx="54923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concentration of A increases (due to the atmosphere increase in density)</a:t>
            </a:r>
          </a:p>
          <a:p>
            <a:pPr>
              <a:spcBef>
                <a:spcPct val="0"/>
              </a:spcBef>
              <a:buNone/>
            </a:pPr>
            <a:r>
              <a:rPr lang="it-IT" altLang="en-US" sz="2200" dirty="0" smtClean="0">
                <a:solidFill>
                  <a:srgbClr val="FF0000"/>
                </a:solidFill>
                <a:latin typeface="Tahoma" panose="020B0604030504040204" pitchFamily="34" charset="0"/>
              </a:rPr>
              <a:t>increase in the rate</a:t>
            </a:r>
            <a:endParaRPr lang="it-IT" altLang="en-US" sz="2200" dirty="0">
              <a:solidFill>
                <a:srgbClr val="FF0000"/>
              </a:solidFill>
              <a:latin typeface="Tahoma" panose="020B0604030504040204" pitchFamily="34" charset="0"/>
            </a:endParaRPr>
          </a:p>
        </p:txBody>
      </p:sp>
      <p:sp>
        <p:nvSpPr>
          <p:cNvPr id="29" name="Down Arrow 28"/>
          <p:cNvSpPr/>
          <p:nvPr/>
        </p:nvSpPr>
        <p:spPr bwMode="auto">
          <a:xfrm rot="6354592" flipV="1">
            <a:off x="2697235" y="3392788"/>
            <a:ext cx="298961" cy="1159083"/>
          </a:xfrm>
          <a:prstGeom prst="downArrow">
            <a:avLst/>
          </a:prstGeom>
          <a:solidFill>
            <a:srgbClr val="FF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Text Box 13"/>
          <p:cNvSpPr txBox="1">
            <a:spLocks noChangeArrowheads="1"/>
          </p:cNvSpPr>
          <p:nvPr/>
        </p:nvSpPr>
        <p:spPr bwMode="auto">
          <a:xfrm>
            <a:off x="1040939" y="4846149"/>
            <a:ext cx="789643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500" dirty="0" smtClean="0">
                <a:solidFill>
                  <a:srgbClr val="0000FF"/>
                </a:solidFill>
                <a:latin typeface="Tahoma" panose="020B0604030504040204" pitchFamily="34" charset="0"/>
              </a:rPr>
              <a:t>Photolysis rates may have a maximum at a certain </a:t>
            </a:r>
            <a:r>
              <a:rPr lang="it-IT" altLang="en-US" sz="2500" i="1" dirty="0" smtClean="0">
                <a:solidFill>
                  <a:srgbClr val="0000FF"/>
                </a:solidFill>
                <a:latin typeface="Tahoma" panose="020B0604030504040204" pitchFamily="34" charset="0"/>
              </a:rPr>
              <a:t>z</a:t>
            </a:r>
            <a:endParaRPr lang="it-IT" altLang="en-US" sz="2500" i="1" dirty="0">
              <a:solidFill>
                <a:srgbClr val="0000FF"/>
              </a:solidFill>
              <a:latin typeface="Tahoma" panose="020B0604030504040204" pitchFamily="34" charset="0"/>
            </a:endParaRPr>
          </a:p>
        </p:txBody>
      </p:sp>
      <p:graphicFrame>
        <p:nvGraphicFramePr>
          <p:cNvPr id="38" name="Object 41"/>
          <p:cNvGraphicFramePr>
            <a:graphicFrameLocks noChangeAspect="1"/>
          </p:cNvGraphicFramePr>
          <p:nvPr>
            <p:extLst/>
          </p:nvPr>
        </p:nvGraphicFramePr>
        <p:xfrm>
          <a:off x="183071" y="5434823"/>
          <a:ext cx="1800225" cy="862013"/>
        </p:xfrm>
        <a:graphic>
          <a:graphicData uri="http://schemas.openxmlformats.org/presentationml/2006/ole">
            <mc:AlternateContent xmlns:mc="http://schemas.openxmlformats.org/markup-compatibility/2006">
              <mc:Choice xmlns:v="urn:schemas-microsoft-com:vml" Requires="v">
                <p:oleObj spid="_x0000_s107610" name="Equation" r:id="rId6" imgW="901440" imgH="431640" progId="Equation.3">
                  <p:embed/>
                </p:oleObj>
              </mc:Choice>
              <mc:Fallback>
                <p:oleObj name="Equation" r:id="rId6" imgW="901440" imgH="431640" progId="Equation.3">
                  <p:embed/>
                  <p:pic>
                    <p:nvPicPr>
                      <p:cNvPr id="38" name="Object 41"/>
                      <p:cNvPicPr>
                        <a:picLocks noChangeAspect="1" noChangeArrowheads="1"/>
                      </p:cNvPicPr>
                      <p:nvPr/>
                    </p:nvPicPr>
                    <p:blipFill>
                      <a:blip r:embed="rId7"/>
                      <a:srcRect/>
                      <a:stretch>
                        <a:fillRect/>
                      </a:stretch>
                    </p:blipFill>
                    <p:spPr bwMode="auto">
                      <a:xfrm>
                        <a:off x="183071" y="5434823"/>
                        <a:ext cx="18002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13"/>
          <p:cNvSpPr txBox="1">
            <a:spLocks noChangeArrowheads="1"/>
          </p:cNvSpPr>
          <p:nvPr/>
        </p:nvSpPr>
        <p:spPr bwMode="auto">
          <a:xfrm>
            <a:off x="2191607" y="5602249"/>
            <a:ext cx="26608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latin typeface="Tahoma" panose="020B0604030504040204" pitchFamily="34" charset="0"/>
              </a:rPr>
              <a:t>maximum occurs at z value when</a:t>
            </a:r>
            <a:endParaRPr lang="it-IT" altLang="en-US" sz="2200" dirty="0">
              <a:solidFill>
                <a:srgbClr val="FF0000"/>
              </a:solidFill>
              <a:latin typeface="Tahoma" panose="020B0604030504040204" pitchFamily="34" charset="0"/>
            </a:endParaRPr>
          </a:p>
        </p:txBody>
      </p:sp>
      <p:graphicFrame>
        <p:nvGraphicFramePr>
          <p:cNvPr id="40" name="Object 41"/>
          <p:cNvGraphicFramePr>
            <a:graphicFrameLocks noChangeAspect="1"/>
          </p:cNvGraphicFramePr>
          <p:nvPr>
            <p:extLst/>
          </p:nvPr>
        </p:nvGraphicFramePr>
        <p:xfrm>
          <a:off x="5035296" y="5514800"/>
          <a:ext cx="3902075" cy="862012"/>
        </p:xfrm>
        <a:graphic>
          <a:graphicData uri="http://schemas.openxmlformats.org/presentationml/2006/ole">
            <mc:AlternateContent xmlns:mc="http://schemas.openxmlformats.org/markup-compatibility/2006">
              <mc:Choice xmlns:v="urn:schemas-microsoft-com:vml" Requires="v">
                <p:oleObj spid="_x0000_s107611" name="Equation" r:id="rId8" imgW="1955520" imgH="431640" progId="Equation.3">
                  <p:embed/>
                </p:oleObj>
              </mc:Choice>
              <mc:Fallback>
                <p:oleObj name="Equation" r:id="rId8" imgW="1955520" imgH="431640" progId="Equation.3">
                  <p:embed/>
                  <p:pic>
                    <p:nvPicPr>
                      <p:cNvPr id="40" name="Object 41"/>
                      <p:cNvPicPr>
                        <a:picLocks noChangeAspect="1" noChangeArrowheads="1"/>
                      </p:cNvPicPr>
                      <p:nvPr/>
                    </p:nvPicPr>
                    <p:blipFill>
                      <a:blip r:embed="rId9"/>
                      <a:srcRect/>
                      <a:stretch>
                        <a:fillRect/>
                      </a:stretch>
                    </p:blipFill>
                    <p:spPr bwMode="auto">
                      <a:xfrm>
                        <a:off x="5035296" y="5514800"/>
                        <a:ext cx="3902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36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4" grpId="0"/>
      <p:bldP spid="26" grpId="0"/>
      <p:bldP spid="28" grpId="0"/>
      <p:bldP spid="29" grpId="0" animBg="1"/>
      <p:bldP spid="33" grpId="0"/>
      <p:bldP spid="3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diritto 9"/>
          <p:cNvCxnSpPr/>
          <p:nvPr/>
        </p:nvCxnSpPr>
        <p:spPr>
          <a:xfrm>
            <a:off x="413830" y="6672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bwMode="auto">
          <a:xfrm>
            <a:off x="109728" y="-17501"/>
            <a:ext cx="8905875" cy="5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NO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photolysis rate: altitude dependence</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109728" y="1118612"/>
            <a:ext cx="4523110" cy="4276087"/>
          </a:xfrm>
          <a:prstGeom prst="rect">
            <a:avLst/>
          </a:prstGeom>
        </p:spPr>
      </p:pic>
      <p:sp>
        <p:nvSpPr>
          <p:cNvPr id="19" name="TextBox 18"/>
          <p:cNvSpPr txBox="1"/>
          <p:nvPr/>
        </p:nvSpPr>
        <p:spPr>
          <a:xfrm>
            <a:off x="4450842" y="2113414"/>
            <a:ext cx="4564761" cy="2923877"/>
          </a:xfrm>
          <a:prstGeom prst="rect">
            <a:avLst/>
          </a:prstGeom>
          <a:noFill/>
        </p:spPr>
        <p:txBody>
          <a:bodyPr wrap="square" rtlCol="0">
            <a:spAutoFit/>
          </a:bodyPr>
          <a:lstStyle/>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a:t>
            </a:r>
            <a:r>
              <a:rPr 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absorption (and photolysis) is occurring at </a:t>
            </a:r>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&gt;</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300 nm</a:t>
            </a:r>
          </a:p>
          <a:p>
            <a:pPr marL="342900" indent="-342900" algn="just">
              <a:buFont typeface="Arial" panose="020B0604020202020204" pitchFamily="34" charset="0"/>
              <a:buChar char="•"/>
            </a:pPr>
            <a:endPar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marL="342900" indent="-342900" algn="just">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this region no absorption from O</a:t>
            </a:r>
            <a:r>
              <a:rPr 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O</a:t>
            </a:r>
            <a:r>
              <a:rPr 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actinic flux </a:t>
            </a:r>
            <a:r>
              <a:rPr lang="it-IT" sz="23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en-US" sz="23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practically constant with altitude </a:t>
            </a:r>
            <a:r>
              <a:rPr lang="it-IT" sz="23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z</a:t>
            </a:r>
          </a:p>
        </p:txBody>
      </p:sp>
      <p:sp>
        <p:nvSpPr>
          <p:cNvPr id="20" name="TextBox 19"/>
          <p:cNvSpPr txBox="1"/>
          <p:nvPr/>
        </p:nvSpPr>
        <p:spPr>
          <a:xfrm>
            <a:off x="3997165" y="5769880"/>
            <a:ext cx="4505045" cy="800219"/>
          </a:xfrm>
          <a:prstGeom prst="rect">
            <a:avLst/>
          </a:prstGeom>
          <a:noFill/>
        </p:spPr>
        <p:txBody>
          <a:bodyPr wrap="square" rtlCol="0">
            <a:spAutoFit/>
          </a:bodyPr>
          <a:lstStyle/>
          <a:p>
            <a:pPr algn="ct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NO2</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practically constant with altitude (z)</a:t>
            </a:r>
          </a:p>
        </p:txBody>
      </p:sp>
      <p:sp>
        <p:nvSpPr>
          <p:cNvPr id="21" name="Right Arrow 20"/>
          <p:cNvSpPr/>
          <p:nvPr/>
        </p:nvSpPr>
        <p:spPr bwMode="auto">
          <a:xfrm rot="5400000">
            <a:off x="6245553" y="5041427"/>
            <a:ext cx="630111" cy="621840"/>
          </a:xfrm>
          <a:prstGeom prst="rightArrow">
            <a:avLst/>
          </a:prstGeom>
          <a:solidFill>
            <a:srgbClr val="FF0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4538221" y="854530"/>
            <a:ext cx="4572000" cy="1154162"/>
          </a:xfrm>
          <a:prstGeom prst="rect">
            <a:avLst/>
          </a:prstGeom>
        </p:spPr>
        <p:txBody>
          <a:bodyPr>
            <a:spAutoFit/>
          </a:bodyPr>
          <a:lstStyle/>
          <a:p>
            <a:pPr algn="ct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photolysis occurs with about the same rate throughout the atmosphere</a:t>
            </a:r>
          </a:p>
        </p:txBody>
      </p:sp>
    </p:spTree>
    <p:extLst>
      <p:ext uri="{BB962C8B-B14F-4D97-AF65-F5344CB8AC3E}">
        <p14:creationId xmlns:p14="http://schemas.microsoft.com/office/powerpoint/2010/main" val="42557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4"/>
          <p:cNvSpPr txBox="1">
            <a:spLocks/>
          </p:cNvSpPr>
          <p:nvPr/>
        </p:nvSpPr>
        <p:spPr bwMode="auto">
          <a:xfrm>
            <a:off x="109728" y="-42215"/>
            <a:ext cx="8861277" cy="11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300" dirty="0" smtClean="0">
                <a:solidFill>
                  <a:srgbClr val="3333FF"/>
                </a:solidFill>
                <a:latin typeface="Tahoma" panose="020B0604030504040204" pitchFamily="34" charset="0"/>
                <a:cs typeface="Tahoma" panose="020B0604030504040204" pitchFamily="34" charset="0"/>
              </a:rPr>
              <a:t>Absorption and photolysis of CFC </a:t>
            </a:r>
          </a:p>
          <a:p>
            <a:pPr algn="ctr" eaLnBrk="1" hangingPunct="1">
              <a:spcBef>
                <a:spcPct val="0"/>
              </a:spcBef>
              <a:buFontTx/>
              <a:buNone/>
            </a:pPr>
            <a:r>
              <a:rPr lang="it-IT" altLang="en-US" sz="3300" dirty="0" smtClean="0">
                <a:solidFill>
                  <a:srgbClr val="3333FF"/>
                </a:solidFill>
                <a:latin typeface="Tahoma" panose="020B0604030504040204" pitchFamily="34" charset="0"/>
                <a:cs typeface="Tahoma" panose="020B0604030504040204" pitchFamily="34" charset="0"/>
              </a:rPr>
              <a:t>(chloroflourocarbons)</a:t>
            </a:r>
            <a:endParaRPr lang="en-GB" altLang="en-US" sz="3300" baseline="-25000" dirty="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352046" y="109974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2512" y="1882575"/>
            <a:ext cx="4025419" cy="3068728"/>
            <a:chOff x="224672" y="1664637"/>
            <a:chExt cx="4025419" cy="3068728"/>
          </a:xfrm>
        </p:grpSpPr>
        <p:pic>
          <p:nvPicPr>
            <p:cNvPr id="5" name="Picture 4"/>
            <p:cNvPicPr>
              <a:picLocks noChangeAspect="1"/>
            </p:cNvPicPr>
            <p:nvPr/>
          </p:nvPicPr>
          <p:blipFill>
            <a:blip r:embed="rId3"/>
            <a:stretch>
              <a:fillRect/>
            </a:stretch>
          </p:blipFill>
          <p:spPr>
            <a:xfrm>
              <a:off x="224672" y="1664637"/>
              <a:ext cx="4025419" cy="3068728"/>
            </a:xfrm>
            <a:prstGeom prst="rect">
              <a:avLst/>
            </a:prstGeom>
          </p:spPr>
        </p:pic>
        <p:sp>
          <p:nvSpPr>
            <p:cNvPr id="9" name="TextBox 8"/>
            <p:cNvSpPr txBox="1"/>
            <p:nvPr/>
          </p:nvSpPr>
          <p:spPr>
            <a:xfrm>
              <a:off x="1761630" y="1671768"/>
              <a:ext cx="613526" cy="276999"/>
            </a:xfrm>
            <a:prstGeom prst="rect">
              <a:avLst/>
            </a:prstGeom>
            <a:solidFill>
              <a:schemeClr val="bg1"/>
            </a:solidFill>
          </p:spPr>
          <p:txBody>
            <a:bodyPr wrap="square" rtlCol="0">
              <a:spAutoFit/>
            </a:bodyPr>
            <a:lstStyle/>
            <a:p>
              <a:pPr algn="just"/>
              <a:r>
                <a:rPr lang="it-IT" sz="1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CFCl</a:t>
              </a:r>
              <a:r>
                <a:rPr lang="it-IT" sz="1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it-IT" sz="12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2" name="TextBox 11"/>
            <p:cNvSpPr txBox="1"/>
            <p:nvPr/>
          </p:nvSpPr>
          <p:spPr>
            <a:xfrm>
              <a:off x="788587" y="1992874"/>
              <a:ext cx="613526" cy="276999"/>
            </a:xfrm>
            <a:prstGeom prst="rect">
              <a:avLst/>
            </a:prstGeom>
            <a:solidFill>
              <a:schemeClr val="bg1"/>
            </a:solidFill>
          </p:spPr>
          <p:txBody>
            <a:bodyPr wrap="square" rtlCol="0">
              <a:spAutoFit/>
            </a:bodyPr>
            <a:lstStyle/>
            <a:p>
              <a:pPr algn="just"/>
              <a:r>
                <a:rPr lang="it-IT" sz="1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CF</a:t>
              </a:r>
              <a:r>
                <a:rPr lang="it-IT" sz="1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sz="1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Cl</a:t>
              </a:r>
              <a:r>
                <a:rPr lang="it-IT" sz="1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it-IT" sz="12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3" name="TextBox 12"/>
            <p:cNvSpPr txBox="1"/>
            <p:nvPr/>
          </p:nvSpPr>
          <p:spPr>
            <a:xfrm>
              <a:off x="1174480" y="3190208"/>
              <a:ext cx="613526" cy="276999"/>
            </a:xfrm>
            <a:prstGeom prst="rect">
              <a:avLst/>
            </a:prstGeom>
            <a:solidFill>
              <a:schemeClr val="bg1"/>
            </a:solidFill>
          </p:spPr>
          <p:txBody>
            <a:bodyPr wrap="square" rtlCol="0">
              <a:spAutoFit/>
            </a:bodyPr>
            <a:lstStyle/>
            <a:p>
              <a:pPr algn="just"/>
              <a:r>
                <a:rPr lang="it-IT" sz="1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CF</a:t>
              </a:r>
              <a:r>
                <a:rPr lang="it-IT" sz="1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sz="1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Cl</a:t>
              </a:r>
              <a:endParaRPr lang="it-IT" sz="12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grpSp>
      <p:sp>
        <p:nvSpPr>
          <p:cNvPr id="14" name="TextBox 13"/>
          <p:cNvSpPr txBox="1"/>
          <p:nvPr/>
        </p:nvSpPr>
        <p:spPr>
          <a:xfrm>
            <a:off x="497857" y="1279312"/>
            <a:ext cx="3978303" cy="446276"/>
          </a:xfrm>
          <a:prstGeom prst="rect">
            <a:avLst/>
          </a:prstGeom>
          <a:noFill/>
        </p:spPr>
        <p:txBody>
          <a:bodyPr wrap="square" rtlCol="0">
            <a:spAutoFit/>
          </a:bodyPr>
          <a:lstStyle/>
          <a:p>
            <a:pPr algn="just"/>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Absorption spectra of CFCs</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p:cNvGrpSpPr/>
          <p:nvPr/>
        </p:nvGrpSpPr>
        <p:grpSpPr>
          <a:xfrm>
            <a:off x="4921304" y="1601763"/>
            <a:ext cx="3927518" cy="2796619"/>
            <a:chOff x="4724389" y="1524817"/>
            <a:chExt cx="3927518" cy="2796619"/>
          </a:xfrm>
        </p:grpSpPr>
        <p:pic>
          <p:nvPicPr>
            <p:cNvPr id="6" name="Picture 5"/>
            <p:cNvPicPr>
              <a:picLocks noChangeAspect="1"/>
            </p:cNvPicPr>
            <p:nvPr/>
          </p:nvPicPr>
          <p:blipFill>
            <a:blip r:embed="rId4"/>
            <a:stretch>
              <a:fillRect/>
            </a:stretch>
          </p:blipFill>
          <p:spPr>
            <a:xfrm>
              <a:off x="4724389" y="1524817"/>
              <a:ext cx="3927518" cy="2796619"/>
            </a:xfrm>
            <a:prstGeom prst="rect">
              <a:avLst/>
            </a:prstGeom>
          </p:spPr>
        </p:pic>
        <p:sp>
          <p:nvSpPr>
            <p:cNvPr id="15" name="Rectangle 14"/>
            <p:cNvSpPr/>
            <p:nvPr/>
          </p:nvSpPr>
          <p:spPr bwMode="auto">
            <a:xfrm>
              <a:off x="4724389" y="1583240"/>
              <a:ext cx="118196" cy="45345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9" name="TextBox 18"/>
          <p:cNvSpPr txBox="1"/>
          <p:nvPr/>
        </p:nvSpPr>
        <p:spPr>
          <a:xfrm>
            <a:off x="4476160" y="1101406"/>
            <a:ext cx="4564885" cy="800219"/>
          </a:xfrm>
          <a:prstGeom prst="rect">
            <a:avLst/>
          </a:prstGeom>
          <a:noFill/>
        </p:spPr>
        <p:txBody>
          <a:bodyPr wrap="square" rtlCol="0">
            <a:spAutoFit/>
          </a:bodyPr>
          <a:lstStyle/>
          <a:p>
            <a:pPr algn="just"/>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Photolysis rates </a:t>
            </a:r>
            <a:r>
              <a:rPr lang="it-IT"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k</a:t>
            </a:r>
            <a:r>
              <a:rPr lang="it-IT" sz="2300" i="1"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CFC</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as a function of z</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8653" y="5014238"/>
            <a:ext cx="4331713" cy="707886"/>
          </a:xfrm>
          <a:prstGeom prst="rect">
            <a:avLst/>
          </a:prstGeom>
          <a:noFill/>
        </p:spPr>
        <p:txBody>
          <a:bodyPr wrap="square" rtlCol="0">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All CFCs have </a:t>
            </a:r>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maximum absorptions in the UV </a:t>
            </a:r>
            <a:r>
              <a:rPr lang="it-IT"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&lt;220 nm)</a:t>
            </a:r>
            <a:r>
              <a:rPr lang="it-IT"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p:txBody>
      </p:sp>
      <p:sp>
        <p:nvSpPr>
          <p:cNvPr id="22" name="TextBox 21"/>
          <p:cNvSpPr txBox="1"/>
          <p:nvPr/>
        </p:nvSpPr>
        <p:spPr>
          <a:xfrm>
            <a:off x="4389058" y="4413391"/>
            <a:ext cx="4850920" cy="1631216"/>
          </a:xfrm>
          <a:prstGeom prst="rect">
            <a:avLst/>
          </a:prstGeom>
          <a:noFill/>
        </p:spPr>
        <p:txBody>
          <a:bodyPr wrap="square" rtlCol="0">
            <a:spAutoFit/>
          </a:bodyPr>
          <a:lstStyle/>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Photolysis rate coefficients will be large at high altitude, due to larger </a:t>
            </a:r>
            <a:r>
              <a:rPr lang="it-IT" sz="20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en-US" sz="20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0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 other CFC sinks than photolysis (CFC are largely unreactive)</a:t>
            </a:r>
          </a:p>
        </p:txBody>
      </p:sp>
      <p:sp>
        <p:nvSpPr>
          <p:cNvPr id="23" name="TextBox 22"/>
          <p:cNvSpPr txBox="1"/>
          <p:nvPr/>
        </p:nvSpPr>
        <p:spPr>
          <a:xfrm>
            <a:off x="146457" y="6044607"/>
            <a:ext cx="8894588" cy="707886"/>
          </a:xfrm>
          <a:prstGeom prst="rect">
            <a:avLst/>
          </a:prstGeom>
          <a:noFill/>
        </p:spPr>
        <p:txBody>
          <a:bodyPr wrap="square" rtlCol="0">
            <a:spAutoFit/>
          </a:bodyPr>
          <a:lstStyle/>
          <a:p>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Photolysis of CFC in the stratosphere provides Cl source leading to O</a:t>
            </a:r>
            <a:r>
              <a:rPr lang="it-IT" sz="20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destruction (1995 Nobel prize in Chemistry to Crutzen, Molina &amp; Rowland)</a:t>
            </a:r>
            <a:endParaRPr lang="it-IT" sz="2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42181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7013" y="2840736"/>
            <a:ext cx="2300630" cy="784830"/>
          </a:xfrm>
          <a:prstGeom prst="rect">
            <a:avLst/>
          </a:prstGeom>
          <a:noFill/>
        </p:spPr>
        <p:txBody>
          <a:bodyPr wrap="none" rtlCol="0">
            <a:spAutoFit/>
          </a:bodyPr>
          <a:lstStyle/>
          <a:p>
            <a:r>
              <a:rPr lang="it-IT" sz="4500" dirty="0" smtClean="0"/>
              <a:t>The end</a:t>
            </a:r>
            <a:endParaRPr lang="en-US" sz="4500" dirty="0"/>
          </a:p>
        </p:txBody>
      </p:sp>
    </p:spTree>
    <p:extLst>
      <p:ext uri="{BB962C8B-B14F-4D97-AF65-F5344CB8AC3E}">
        <p14:creationId xmlns:p14="http://schemas.microsoft.com/office/powerpoint/2010/main" val="34427111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7935" y="1595485"/>
            <a:ext cx="8709026" cy="3046988"/>
          </a:xfrm>
          <a:prstGeom prst="rect">
            <a:avLst/>
          </a:prstGeom>
        </p:spPr>
        <p:txBody>
          <a:bodyPr wrap="square">
            <a:spAutoFit/>
          </a:bodyPr>
          <a:lstStyle/>
          <a:p>
            <a:pPr algn="just"/>
            <a:r>
              <a:rPr lang="en-US" sz="2400" dirty="0" smtClean="0">
                <a:latin typeface="ArialMT"/>
              </a:rPr>
              <a:t>Using </a:t>
            </a:r>
            <a:r>
              <a:rPr lang="en-US" sz="2400" dirty="0" smtClean="0">
                <a:latin typeface="ArialMT"/>
              </a:rPr>
              <a:t>the barometric </a:t>
            </a:r>
            <a:r>
              <a:rPr lang="en-US" sz="2400" dirty="0">
                <a:latin typeface="ArialMT"/>
              </a:rPr>
              <a:t>law </a:t>
            </a:r>
            <a:r>
              <a:rPr lang="en-US" sz="2400" dirty="0" smtClean="0">
                <a:latin typeface="ArialMT"/>
              </a:rPr>
              <a:t>estimate the column </a:t>
            </a:r>
            <a:r>
              <a:rPr lang="en-US" sz="2400" dirty="0">
                <a:latin typeface="ArialMT"/>
              </a:rPr>
              <a:t>density of O</a:t>
            </a:r>
            <a:r>
              <a:rPr lang="en-US" sz="2400" baseline="-25000" dirty="0">
                <a:latin typeface="ArialMT"/>
              </a:rPr>
              <a:t>2</a:t>
            </a:r>
            <a:r>
              <a:rPr lang="en-US" sz="2400" dirty="0">
                <a:latin typeface="ArialMT"/>
              </a:rPr>
              <a:t> in the atmosphere. By </a:t>
            </a:r>
            <a:r>
              <a:rPr lang="en-US" sz="2400" dirty="0" smtClean="0">
                <a:latin typeface="ArialMT"/>
              </a:rPr>
              <a:t>how much </a:t>
            </a:r>
            <a:r>
              <a:rPr lang="en-US" sz="2400" dirty="0">
                <a:latin typeface="ArialMT"/>
              </a:rPr>
              <a:t>does atmospheric O</a:t>
            </a:r>
            <a:r>
              <a:rPr lang="en-US" sz="2400" baseline="-25000" dirty="0">
                <a:latin typeface="ArialMT"/>
              </a:rPr>
              <a:t>2</a:t>
            </a:r>
            <a:r>
              <a:rPr lang="en-US" sz="2400" dirty="0">
                <a:latin typeface="ArialMT"/>
              </a:rPr>
              <a:t> attenuate </a:t>
            </a:r>
            <a:r>
              <a:rPr lang="en-US" sz="2400" dirty="0" smtClean="0">
                <a:latin typeface="ArialMT"/>
              </a:rPr>
              <a:t>solar radiation </a:t>
            </a:r>
            <a:r>
              <a:rPr lang="en-US" sz="2400" dirty="0">
                <a:latin typeface="ArialMT"/>
              </a:rPr>
              <a:t>at around 170 nm (</a:t>
            </a:r>
            <a:r>
              <a:rPr lang="en-US" sz="2400" dirty="0">
                <a:latin typeface="SymbolMT"/>
              </a:rPr>
              <a:t>σ ≈ </a:t>
            </a:r>
            <a:r>
              <a:rPr lang="en-US" altLang="en-US" sz="2400" dirty="0" smtClean="0">
                <a:latin typeface="Tahoma" panose="020B0604030504040204" pitchFamily="34" charset="0"/>
              </a:rPr>
              <a:t>10</a:t>
            </a:r>
            <a:r>
              <a:rPr lang="en-US" altLang="en-US" sz="2400" baseline="30000" dirty="0" smtClean="0">
                <a:latin typeface="Tahoma" panose="020B0604030504040204" pitchFamily="34" charset="0"/>
              </a:rPr>
              <a:t>-17</a:t>
            </a:r>
            <a:r>
              <a:rPr lang="en-US" altLang="en-US" sz="2400" dirty="0" smtClean="0">
                <a:latin typeface="Tahoma" panose="020B0604030504040204" pitchFamily="34" charset="0"/>
              </a:rPr>
              <a:t> </a:t>
            </a:r>
            <a:r>
              <a:rPr lang="en-US" altLang="en-US" sz="2400" dirty="0">
                <a:latin typeface="Tahoma" panose="020B0604030504040204" pitchFamily="34" charset="0"/>
              </a:rPr>
              <a:t>cm</a:t>
            </a:r>
            <a:r>
              <a:rPr lang="en-US" altLang="en-US" sz="2400" baseline="30000" dirty="0">
                <a:latin typeface="Tahoma" panose="020B0604030504040204" pitchFamily="34" charset="0"/>
              </a:rPr>
              <a:t>2</a:t>
            </a:r>
            <a:r>
              <a:rPr lang="en-US" altLang="en-US" sz="2400" dirty="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molec</a:t>
            </a:r>
            <a:r>
              <a:rPr lang="en-US" altLang="en-US" sz="2400" baseline="30000" dirty="0" smtClean="0">
                <a:latin typeface="Tahoma" panose="020B0604030504040204" pitchFamily="34" charset="0"/>
              </a:rPr>
              <a:t>-1</a:t>
            </a:r>
            <a:r>
              <a:rPr lang="en-US" sz="2400" dirty="0" smtClean="0">
                <a:latin typeface="ArialMT"/>
              </a:rPr>
              <a:t>) at </a:t>
            </a:r>
            <a:r>
              <a:rPr lang="en-US" sz="2400" dirty="0">
                <a:latin typeface="ArialMT"/>
              </a:rPr>
              <a:t>noon </a:t>
            </a:r>
            <a:r>
              <a:rPr lang="en-US" sz="2400" dirty="0" smtClean="0">
                <a:latin typeface="ArialMT"/>
              </a:rPr>
              <a:t>(</a:t>
            </a:r>
            <a:r>
              <a:rPr lang="en-US" sz="2400" i="1" dirty="0" smtClean="0">
                <a:latin typeface="Arial-ItalicMT"/>
              </a:rPr>
              <a:t>air mass </a:t>
            </a:r>
            <a:r>
              <a:rPr lang="en-US" sz="2400" dirty="0">
                <a:latin typeface="ArialMT"/>
              </a:rPr>
              <a:t>= 1)? Assume that O</a:t>
            </a:r>
            <a:r>
              <a:rPr lang="en-US" sz="2400" baseline="-25000" dirty="0">
                <a:latin typeface="ArialMT"/>
              </a:rPr>
              <a:t>2</a:t>
            </a:r>
            <a:r>
              <a:rPr lang="en-US" sz="2400" dirty="0">
                <a:latin typeface="ArialMT"/>
              </a:rPr>
              <a:t> </a:t>
            </a:r>
            <a:r>
              <a:rPr lang="en-US" sz="2400" dirty="0" smtClean="0">
                <a:latin typeface="ArialMT"/>
              </a:rPr>
              <a:t>molar fraction is 21% (independent </a:t>
            </a:r>
            <a:r>
              <a:rPr lang="en-US" sz="2400" dirty="0">
                <a:latin typeface="ArialMT"/>
              </a:rPr>
              <a:t>of </a:t>
            </a:r>
            <a:r>
              <a:rPr lang="en-US" sz="2400" dirty="0" smtClean="0">
                <a:latin typeface="ArialMT"/>
              </a:rPr>
              <a:t>altitude) </a:t>
            </a:r>
            <a:r>
              <a:rPr lang="en-US" sz="2400" dirty="0">
                <a:latin typeface="ArialMT"/>
              </a:rPr>
              <a:t>and T = 270 </a:t>
            </a:r>
            <a:r>
              <a:rPr lang="en-US" sz="2400" dirty="0" smtClean="0">
                <a:latin typeface="ArialMT"/>
              </a:rPr>
              <a:t>K</a:t>
            </a:r>
            <a:r>
              <a:rPr lang="en-US" sz="2400" dirty="0" smtClean="0">
                <a:latin typeface="ArialMT"/>
              </a:rPr>
              <a:t>.</a:t>
            </a:r>
          </a:p>
          <a:p>
            <a:pPr algn="just"/>
            <a:endParaRPr lang="it-IT" sz="2400" dirty="0">
              <a:latin typeface="ArialMT"/>
            </a:endParaRPr>
          </a:p>
          <a:p>
            <a:pPr algn="just"/>
            <a:r>
              <a:rPr lang="it-IT" sz="2400" dirty="0" smtClean="0">
                <a:latin typeface="ArialMT"/>
              </a:rPr>
              <a:t>Note: Use the value H=7.5 km for the scale height, and assume an air pressure at the surface of 1 atm  </a:t>
            </a:r>
            <a:endParaRPr lang="en-US" sz="2400" dirty="0" smtClean="0">
              <a:latin typeface="ArialMT"/>
            </a:endParaRPr>
          </a:p>
        </p:txBody>
      </p:sp>
    </p:spTree>
    <p:extLst>
      <p:ext uri="{BB962C8B-B14F-4D97-AF65-F5344CB8AC3E}">
        <p14:creationId xmlns:p14="http://schemas.microsoft.com/office/powerpoint/2010/main" val="20943209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29987" y="1553310"/>
            <a:ext cx="48614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solidFill>
                  <a:srgbClr val="FF0000"/>
                </a:solidFill>
                <a:latin typeface="Tahoma" panose="020B0604030504040204" pitchFamily="34" charset="0"/>
              </a:rPr>
              <a:t>Solution: </a:t>
            </a:r>
            <a:r>
              <a:rPr lang="en-US" altLang="en-US" sz="1800" dirty="0" smtClean="0">
                <a:latin typeface="Tahoma" panose="020B0604030504040204" pitchFamily="34" charset="0"/>
                <a:sym typeface="Symbol" panose="05050102010706020507" pitchFamily="18" charset="2"/>
              </a:rPr>
              <a:t>The barometric laws expressed in terms of density (or concentration) is:</a:t>
            </a:r>
            <a:endParaRPr lang="en-US" altLang="en-US" sz="1800" baseline="-25000" dirty="0" smtClean="0">
              <a:solidFill>
                <a:srgbClr val="FF0000"/>
              </a:solidFill>
              <a:latin typeface="Tahoma" panose="020B0604030504040204" pitchFamily="34" charset="0"/>
            </a:endParaRPr>
          </a:p>
        </p:txBody>
      </p:sp>
      <p:sp>
        <p:nvSpPr>
          <p:cNvPr id="7" name="Text Box 5"/>
          <p:cNvSpPr txBox="1">
            <a:spLocks noChangeArrowheads="1"/>
          </p:cNvSpPr>
          <p:nvPr/>
        </p:nvSpPr>
        <p:spPr bwMode="auto">
          <a:xfrm>
            <a:off x="393123" y="2418083"/>
            <a:ext cx="8511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latin typeface="Tahoma" panose="020B0604030504040204" pitchFamily="34" charset="0"/>
              </a:rPr>
              <a:t>The column density of O2 is obtained by integrating over the whole height of the atmosphere:</a:t>
            </a:r>
            <a:endParaRPr lang="en-US" altLang="en-US" sz="1800" baseline="-25000" dirty="0" smtClean="0">
              <a:latin typeface="Tahoma" panose="020B0604030504040204" pitchFamily="34" charset="0"/>
            </a:endParaRPr>
          </a:p>
        </p:txBody>
      </p:sp>
      <p:graphicFrame>
        <p:nvGraphicFramePr>
          <p:cNvPr id="8" name="Object 11"/>
          <p:cNvGraphicFramePr>
            <a:graphicFrameLocks noChangeAspect="1"/>
          </p:cNvGraphicFramePr>
          <p:nvPr>
            <p:extLst>
              <p:ext uri="{D42A27DB-BD31-4B8C-83A1-F6EECF244321}">
                <p14:modId xmlns:p14="http://schemas.microsoft.com/office/powerpoint/2010/main" val="2944363971"/>
              </p:ext>
            </p:extLst>
          </p:nvPr>
        </p:nvGraphicFramePr>
        <p:xfrm>
          <a:off x="5636370" y="1465779"/>
          <a:ext cx="2239265" cy="649991"/>
        </p:xfrm>
        <a:graphic>
          <a:graphicData uri="http://schemas.openxmlformats.org/presentationml/2006/ole">
            <mc:AlternateContent xmlns:mc="http://schemas.openxmlformats.org/markup-compatibility/2006">
              <mc:Choice xmlns:v="urn:schemas-microsoft-com:vml" Requires="v">
                <p:oleObj spid="_x0000_s108566" name="Equation" r:id="rId5" imgW="1180800" imgH="342720" progId="Equation.3">
                  <p:embed/>
                </p:oleObj>
              </mc:Choice>
              <mc:Fallback>
                <p:oleObj name="Equation" r:id="rId5" imgW="1180800" imgH="342720" progId="Equation.3">
                  <p:embed/>
                  <p:pic>
                    <p:nvPicPr>
                      <p:cNvPr id="27" name="Object 11"/>
                      <p:cNvPicPr>
                        <a:picLocks noChangeAspect="1" noChangeArrowheads="1"/>
                      </p:cNvPicPr>
                      <p:nvPr/>
                    </p:nvPicPr>
                    <p:blipFill>
                      <a:blip r:embed="rId6"/>
                      <a:srcRect/>
                      <a:stretch>
                        <a:fillRect/>
                      </a:stretch>
                    </p:blipFill>
                    <p:spPr bwMode="auto">
                      <a:xfrm>
                        <a:off x="5636370" y="1465779"/>
                        <a:ext cx="2239265" cy="649991"/>
                      </a:xfrm>
                      <a:prstGeom prst="rect">
                        <a:avLst/>
                      </a:prstGeom>
                      <a:noFill/>
                      <a:ln w="38100">
                        <a:noFill/>
                        <a:miter lim="800000"/>
                        <a:headEnd/>
                        <a:tailEnd/>
                      </a:ln>
                      <a:ex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1989797962"/>
              </p:ext>
            </p:extLst>
          </p:nvPr>
        </p:nvGraphicFramePr>
        <p:xfrm>
          <a:off x="452495" y="3082499"/>
          <a:ext cx="8702449" cy="789978"/>
        </p:xfrm>
        <a:graphic>
          <a:graphicData uri="http://schemas.openxmlformats.org/presentationml/2006/ole">
            <mc:AlternateContent xmlns:mc="http://schemas.openxmlformats.org/markup-compatibility/2006">
              <mc:Choice xmlns:v="urn:schemas-microsoft-com:vml" Requires="v">
                <p:oleObj spid="_x0000_s108567" name="Equation" r:id="rId7" imgW="6146640" imgH="558720" progId="Equation.3">
                  <p:embed/>
                </p:oleObj>
              </mc:Choice>
              <mc:Fallback>
                <p:oleObj name="Equation" r:id="rId7" imgW="6146640" imgH="558720" progId="Equation.3">
                  <p:embed/>
                  <p:pic>
                    <p:nvPicPr>
                      <p:cNvPr id="28" name="Object 11"/>
                      <p:cNvPicPr>
                        <a:picLocks noChangeAspect="1" noChangeArrowheads="1"/>
                      </p:cNvPicPr>
                      <p:nvPr/>
                    </p:nvPicPr>
                    <p:blipFill>
                      <a:blip r:embed="rId8"/>
                      <a:srcRect/>
                      <a:stretch>
                        <a:fillRect/>
                      </a:stretch>
                    </p:blipFill>
                    <p:spPr bwMode="auto">
                      <a:xfrm>
                        <a:off x="452495" y="3082499"/>
                        <a:ext cx="8702449" cy="789978"/>
                      </a:xfrm>
                      <a:prstGeom prst="rect">
                        <a:avLst/>
                      </a:prstGeom>
                      <a:noFill/>
                      <a:ln w="38100">
                        <a:noFill/>
                        <a:miter lim="800000"/>
                        <a:headEnd/>
                        <a:tailEnd/>
                      </a:ln>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605555067"/>
              </p:ext>
            </p:extLst>
          </p:nvPr>
        </p:nvGraphicFramePr>
        <p:xfrm>
          <a:off x="536891" y="6304284"/>
          <a:ext cx="5852271" cy="406227"/>
        </p:xfrm>
        <a:graphic>
          <a:graphicData uri="http://schemas.openxmlformats.org/presentationml/2006/ole">
            <mc:AlternateContent xmlns:mc="http://schemas.openxmlformats.org/markup-compatibility/2006">
              <mc:Choice xmlns:v="urn:schemas-microsoft-com:vml" Requires="v">
                <p:oleObj spid="_x0000_s108568" name="Equation" r:id="rId9" imgW="3479760" imgH="241200" progId="Equation.3">
                  <p:embed/>
                </p:oleObj>
              </mc:Choice>
              <mc:Fallback>
                <p:oleObj name="Equation" r:id="rId9" imgW="3479760" imgH="241200" progId="Equation.3">
                  <p:embed/>
                  <p:pic>
                    <p:nvPicPr>
                      <p:cNvPr id="30" name="Object 11"/>
                      <p:cNvPicPr>
                        <a:picLocks noChangeAspect="1" noChangeArrowheads="1"/>
                      </p:cNvPicPr>
                      <p:nvPr/>
                    </p:nvPicPr>
                    <p:blipFill>
                      <a:blip r:embed="rId10"/>
                      <a:srcRect/>
                      <a:stretch>
                        <a:fillRect/>
                      </a:stretch>
                    </p:blipFill>
                    <p:spPr bwMode="auto">
                      <a:xfrm>
                        <a:off x="536891" y="6304284"/>
                        <a:ext cx="5852271" cy="406227"/>
                      </a:xfrm>
                      <a:prstGeom prst="rect">
                        <a:avLst/>
                      </a:prstGeom>
                      <a:noFill/>
                      <a:ln w="38100">
                        <a:noFill/>
                        <a:miter lim="800000"/>
                        <a:headEnd/>
                        <a:tailEnd/>
                      </a:ln>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3633547"/>
              </p:ext>
            </p:extLst>
          </p:nvPr>
        </p:nvGraphicFramePr>
        <p:xfrm>
          <a:off x="464615" y="5077127"/>
          <a:ext cx="8690329" cy="637335"/>
        </p:xfrm>
        <a:graphic>
          <a:graphicData uri="http://schemas.openxmlformats.org/presentationml/2006/ole">
            <mc:AlternateContent xmlns:mc="http://schemas.openxmlformats.org/markup-compatibility/2006">
              <mc:Choice xmlns:v="urn:schemas-microsoft-com:vml" Requires="v">
                <p:oleObj spid="_x0000_s108569" name="Equation" r:id="rId11" imgW="6235560" imgH="457200" progId="Equation.3">
                  <p:embed/>
                </p:oleObj>
              </mc:Choice>
              <mc:Fallback>
                <p:oleObj name="Equation" r:id="rId11" imgW="6235560" imgH="457200" progId="Equation.3">
                  <p:embed/>
                  <p:pic>
                    <p:nvPicPr>
                      <p:cNvPr id="31" name="Object 11"/>
                      <p:cNvPicPr>
                        <a:picLocks noChangeAspect="1" noChangeArrowheads="1"/>
                      </p:cNvPicPr>
                      <p:nvPr/>
                    </p:nvPicPr>
                    <p:blipFill>
                      <a:blip r:embed="rId12"/>
                      <a:srcRect/>
                      <a:stretch>
                        <a:fillRect/>
                      </a:stretch>
                    </p:blipFill>
                    <p:spPr bwMode="auto">
                      <a:xfrm>
                        <a:off x="464615" y="5077127"/>
                        <a:ext cx="8690329" cy="637335"/>
                      </a:xfrm>
                      <a:prstGeom prst="rect">
                        <a:avLst/>
                      </a:prstGeom>
                      <a:noFill/>
                      <a:ln>
                        <a:noFill/>
                      </a:ln>
                      <a:extLst/>
                    </p:spPr>
                  </p:pic>
                </p:oleObj>
              </mc:Fallback>
            </mc:AlternateContent>
          </a:graphicData>
        </a:graphic>
      </p:graphicFrame>
      <p:sp>
        <p:nvSpPr>
          <p:cNvPr id="14" name="Text Box 5"/>
          <p:cNvSpPr txBox="1">
            <a:spLocks noChangeArrowheads="1"/>
          </p:cNvSpPr>
          <p:nvPr/>
        </p:nvSpPr>
        <p:spPr bwMode="auto">
          <a:xfrm>
            <a:off x="536891" y="4559847"/>
            <a:ext cx="81554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The density of air </a:t>
            </a:r>
            <a:r>
              <a:rPr lang="it-IT" altLang="en-US" sz="1600" i="1" dirty="0" smtClean="0">
                <a:latin typeface="Tahoma" panose="020B0604030504040204" pitchFamily="34" charset="0"/>
              </a:rPr>
              <a:t>c</a:t>
            </a:r>
            <a:r>
              <a:rPr lang="it-IT" altLang="en-US" sz="1600" i="1" baseline="-25000" dirty="0" smtClean="0">
                <a:latin typeface="Tahoma" panose="020B0604030504040204" pitchFamily="34" charset="0"/>
              </a:rPr>
              <a:t>air</a:t>
            </a:r>
            <a:r>
              <a:rPr lang="it-IT" altLang="en-US" sz="1600" dirty="0" smtClean="0">
                <a:latin typeface="Tahoma" panose="020B0604030504040204" pitchFamily="34" charset="0"/>
              </a:rPr>
              <a:t>(0) in number of molecules cm</a:t>
            </a:r>
            <a:r>
              <a:rPr lang="it-IT" altLang="en-US" sz="1600" baseline="30000" dirty="0" smtClean="0">
                <a:latin typeface="Tahoma" panose="020B0604030504040204" pitchFamily="34" charset="0"/>
              </a:rPr>
              <a:t>-3</a:t>
            </a:r>
            <a:r>
              <a:rPr lang="it-IT" altLang="en-US" sz="1600" dirty="0" smtClean="0">
                <a:latin typeface="Tahoma" panose="020B0604030504040204" pitchFamily="34" charset="0"/>
              </a:rPr>
              <a:t> is as usual given by:</a:t>
            </a:r>
          </a:p>
        </p:txBody>
      </p:sp>
      <p:graphicFrame>
        <p:nvGraphicFramePr>
          <p:cNvPr id="15" name="Object 11"/>
          <p:cNvGraphicFramePr>
            <a:graphicFrameLocks noChangeAspect="1"/>
          </p:cNvGraphicFramePr>
          <p:nvPr>
            <p:extLst>
              <p:ext uri="{D42A27DB-BD31-4B8C-83A1-F6EECF244321}">
                <p14:modId xmlns:p14="http://schemas.microsoft.com/office/powerpoint/2010/main" val="4252069411"/>
              </p:ext>
            </p:extLst>
          </p:nvPr>
        </p:nvGraphicFramePr>
        <p:xfrm>
          <a:off x="1244370" y="3880164"/>
          <a:ext cx="2003278" cy="356916"/>
        </p:xfrm>
        <a:graphic>
          <a:graphicData uri="http://schemas.openxmlformats.org/presentationml/2006/ole">
            <mc:AlternateContent xmlns:mc="http://schemas.openxmlformats.org/markup-compatibility/2006">
              <mc:Choice xmlns:v="urn:schemas-microsoft-com:vml" Requires="v">
                <p:oleObj spid="_x0000_s108570" name="Equation" r:id="rId13" imgW="1282680" imgH="228600" progId="Equation.3">
                  <p:embed/>
                </p:oleObj>
              </mc:Choice>
              <mc:Fallback>
                <p:oleObj name="Equation" r:id="rId13" imgW="1282680" imgH="228600" progId="Equation.3">
                  <p:embed/>
                  <p:pic>
                    <p:nvPicPr>
                      <p:cNvPr id="33" name="Object 11"/>
                      <p:cNvPicPr>
                        <a:picLocks noChangeAspect="1" noChangeArrowheads="1"/>
                      </p:cNvPicPr>
                      <p:nvPr/>
                    </p:nvPicPr>
                    <p:blipFill>
                      <a:blip r:embed="rId14"/>
                      <a:srcRect/>
                      <a:stretch>
                        <a:fillRect/>
                      </a:stretch>
                    </p:blipFill>
                    <p:spPr bwMode="auto">
                      <a:xfrm>
                        <a:off x="1244370" y="3880164"/>
                        <a:ext cx="2003278" cy="356916"/>
                      </a:xfrm>
                      <a:prstGeom prst="rect">
                        <a:avLst/>
                      </a:prstGeom>
                      <a:noFill/>
                      <a:ln w="38100">
                        <a:noFill/>
                        <a:miter lim="800000"/>
                        <a:headEnd/>
                        <a:tailEnd/>
                      </a:ln>
                      <a:extLst/>
                    </p:spPr>
                  </p:pic>
                </p:oleObj>
              </mc:Fallback>
            </mc:AlternateContent>
          </a:graphicData>
        </a:graphic>
      </p:graphicFrame>
      <p:sp>
        <p:nvSpPr>
          <p:cNvPr id="16" name="Text Box 5"/>
          <p:cNvSpPr txBox="1">
            <a:spLocks noChangeArrowheads="1"/>
          </p:cNvSpPr>
          <p:nvPr/>
        </p:nvSpPr>
        <p:spPr bwMode="auto">
          <a:xfrm>
            <a:off x="393123" y="5836944"/>
            <a:ext cx="30137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Colum density of O</a:t>
            </a:r>
            <a:r>
              <a:rPr lang="it-IT" altLang="en-US" sz="1600" baseline="-25000" dirty="0" smtClean="0">
                <a:latin typeface="Tahoma" panose="020B0604030504040204" pitchFamily="34" charset="0"/>
              </a:rPr>
              <a:t>2</a:t>
            </a:r>
            <a:r>
              <a:rPr lang="it-IT" altLang="en-US" sz="1600" dirty="0" smtClean="0">
                <a:latin typeface="Tahoma" panose="020B0604030504040204" pitchFamily="34" charset="0"/>
              </a:rPr>
              <a:t>:</a:t>
            </a:r>
          </a:p>
        </p:txBody>
      </p:sp>
      <p:sp>
        <p:nvSpPr>
          <p:cNvPr id="17" name="Rectangle 16"/>
          <p:cNvSpPr/>
          <p:nvPr/>
        </p:nvSpPr>
        <p:spPr>
          <a:xfrm>
            <a:off x="6462903" y="6338120"/>
            <a:ext cx="1607652" cy="338554"/>
          </a:xfrm>
          <a:prstGeom prst="rect">
            <a:avLst/>
          </a:prstGeom>
        </p:spPr>
        <p:txBody>
          <a:bodyPr wrap="square">
            <a:spAutoFit/>
          </a:bodyPr>
          <a:lstStyle/>
          <a:p>
            <a:r>
              <a:rPr lang="en-US" sz="1600" dirty="0" smtClean="0">
                <a:latin typeface="ArialMT"/>
              </a:rPr>
              <a:t>molecules</a:t>
            </a:r>
            <a:r>
              <a:rPr lang="en-US" sz="1600" dirty="0" smtClean="0">
                <a:latin typeface="ArialMT"/>
                <a:sym typeface="Symbol" panose="05050102010706020507" pitchFamily="18" charset="2"/>
              </a:rPr>
              <a:t></a:t>
            </a:r>
            <a:r>
              <a:rPr lang="en-US" sz="1600" dirty="0" smtClean="0">
                <a:latin typeface="ArialMT"/>
              </a:rPr>
              <a:t>cm</a:t>
            </a:r>
            <a:r>
              <a:rPr lang="en-US" sz="1600" baseline="30000" dirty="0" smtClean="0">
                <a:latin typeface="ArialMT"/>
              </a:rPr>
              <a:t>-2</a:t>
            </a:r>
            <a:endParaRPr lang="en-US" sz="1600" baseline="30000" dirty="0"/>
          </a:p>
        </p:txBody>
      </p:sp>
      <p:sp>
        <p:nvSpPr>
          <p:cNvPr id="18" name="Text Box 5"/>
          <p:cNvSpPr txBox="1">
            <a:spLocks noChangeArrowheads="1"/>
          </p:cNvSpPr>
          <p:nvPr/>
        </p:nvSpPr>
        <p:spPr bwMode="auto">
          <a:xfrm>
            <a:off x="592901" y="3880164"/>
            <a:ext cx="6514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with</a:t>
            </a:r>
          </a:p>
        </p:txBody>
      </p:sp>
    </p:spTree>
    <p:extLst>
      <p:ext uri="{BB962C8B-B14F-4D97-AF65-F5344CB8AC3E}">
        <p14:creationId xmlns:p14="http://schemas.microsoft.com/office/powerpoint/2010/main" val="40566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94113" y="1067483"/>
            <a:ext cx="211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solidFill>
                  <a:srgbClr val="FF0000"/>
                </a:solidFill>
                <a:latin typeface="Tahoma" panose="020B0604030504040204" pitchFamily="34" charset="0"/>
              </a:rPr>
              <a:t>Solution (</a:t>
            </a:r>
            <a:r>
              <a:rPr lang="en-US" altLang="en-US" sz="1800" dirty="0" err="1" smtClean="0">
                <a:solidFill>
                  <a:srgbClr val="FF0000"/>
                </a:solidFill>
                <a:latin typeface="Tahoma" panose="020B0604030504040204" pitchFamily="34" charset="0"/>
              </a:rPr>
              <a:t>cont</a:t>
            </a:r>
            <a:r>
              <a:rPr lang="en-US" altLang="en-US" sz="1800" dirty="0" smtClean="0">
                <a:solidFill>
                  <a:srgbClr val="FF0000"/>
                </a:solidFill>
                <a:latin typeface="Tahoma" panose="020B0604030504040204" pitchFamily="34" charset="0"/>
              </a:rPr>
              <a:t>):</a:t>
            </a:r>
            <a:endParaRPr lang="en-US" altLang="en-US" sz="1800" baseline="-25000" dirty="0" smtClean="0">
              <a:solidFill>
                <a:srgbClr val="FF0000"/>
              </a:solidFill>
              <a:latin typeface="Tahoma" panose="020B0604030504040204" pitchFamily="34" charset="0"/>
            </a:endParaRPr>
          </a:p>
        </p:txBody>
      </p:sp>
      <p:graphicFrame>
        <p:nvGraphicFramePr>
          <p:cNvPr id="20" name="Object 7"/>
          <p:cNvGraphicFramePr>
            <a:graphicFrameLocks noChangeAspect="1"/>
          </p:cNvGraphicFramePr>
          <p:nvPr>
            <p:extLst>
              <p:ext uri="{D42A27DB-BD31-4B8C-83A1-F6EECF244321}">
                <p14:modId xmlns:p14="http://schemas.microsoft.com/office/powerpoint/2010/main" val="1323866604"/>
              </p:ext>
            </p:extLst>
          </p:nvPr>
        </p:nvGraphicFramePr>
        <p:xfrm>
          <a:off x="1120843" y="3690430"/>
          <a:ext cx="6565830" cy="894500"/>
        </p:xfrm>
        <a:graphic>
          <a:graphicData uri="http://schemas.openxmlformats.org/presentationml/2006/ole">
            <mc:AlternateContent xmlns:mc="http://schemas.openxmlformats.org/markup-compatibility/2006">
              <mc:Choice xmlns:v="urn:schemas-microsoft-com:vml" Requires="v">
                <p:oleObj spid="_x0000_s109582" name="Equation" r:id="rId4" imgW="3543120" imgH="482400" progId="Equation.3">
                  <p:embed/>
                </p:oleObj>
              </mc:Choice>
              <mc:Fallback>
                <p:oleObj name="Equation" r:id="rId4" imgW="3543120" imgH="482400" progId="Equation.3">
                  <p:embed/>
                  <p:pic>
                    <p:nvPicPr>
                      <p:cNvPr id="37" name="Object 7"/>
                      <p:cNvPicPr>
                        <a:picLocks noChangeAspect="1" noChangeArrowheads="1"/>
                      </p:cNvPicPr>
                      <p:nvPr/>
                    </p:nvPicPr>
                    <p:blipFill>
                      <a:blip r:embed="rId5"/>
                      <a:srcRect/>
                      <a:stretch>
                        <a:fillRect/>
                      </a:stretch>
                    </p:blipFill>
                    <p:spPr bwMode="auto">
                      <a:xfrm>
                        <a:off x="1120843" y="3690430"/>
                        <a:ext cx="6565830" cy="894500"/>
                      </a:xfrm>
                      <a:prstGeom prst="rect">
                        <a:avLst/>
                      </a:prstGeom>
                      <a:noFill/>
                      <a:ln>
                        <a:noFill/>
                      </a:ln>
                      <a:extLst/>
                    </p:spPr>
                  </p:pic>
                </p:oleObj>
              </mc:Fallback>
            </mc:AlternateContent>
          </a:graphicData>
        </a:graphic>
      </p:graphicFrame>
      <p:graphicFrame>
        <p:nvGraphicFramePr>
          <p:cNvPr id="21" name="Object 41"/>
          <p:cNvGraphicFramePr>
            <a:graphicFrameLocks noChangeAspect="1"/>
          </p:cNvGraphicFramePr>
          <p:nvPr>
            <p:extLst>
              <p:ext uri="{D42A27DB-BD31-4B8C-83A1-F6EECF244321}">
                <p14:modId xmlns:p14="http://schemas.microsoft.com/office/powerpoint/2010/main" val="4210844130"/>
              </p:ext>
            </p:extLst>
          </p:nvPr>
        </p:nvGraphicFramePr>
        <p:xfrm>
          <a:off x="517687" y="5040937"/>
          <a:ext cx="5802789" cy="848860"/>
        </p:xfrm>
        <a:graphic>
          <a:graphicData uri="http://schemas.openxmlformats.org/presentationml/2006/ole">
            <mc:AlternateContent xmlns:mc="http://schemas.openxmlformats.org/markup-compatibility/2006">
              <mc:Choice xmlns:v="urn:schemas-microsoft-com:vml" Requires="v">
                <p:oleObj spid="_x0000_s109583" name="Equation" r:id="rId6" imgW="2933640" imgH="431640" progId="Equation.3">
                  <p:embed/>
                </p:oleObj>
              </mc:Choice>
              <mc:Fallback>
                <p:oleObj name="Equation" r:id="rId6" imgW="2933640" imgH="431640" progId="Equation.3">
                  <p:embed/>
                  <p:pic>
                    <p:nvPicPr>
                      <p:cNvPr id="40" name="Object 41"/>
                      <p:cNvPicPr>
                        <a:picLocks noChangeAspect="1" noChangeArrowheads="1"/>
                      </p:cNvPicPr>
                      <p:nvPr/>
                    </p:nvPicPr>
                    <p:blipFill>
                      <a:blip r:embed="rId7"/>
                      <a:srcRect/>
                      <a:stretch>
                        <a:fillRect/>
                      </a:stretch>
                    </p:blipFill>
                    <p:spPr bwMode="auto">
                      <a:xfrm>
                        <a:off x="517687" y="5040937"/>
                        <a:ext cx="5802789" cy="848860"/>
                      </a:xfrm>
                      <a:prstGeom prst="rect">
                        <a:avLst/>
                      </a:prstGeom>
                      <a:solidFill>
                        <a:schemeClr val="bg1"/>
                      </a:solidFill>
                      <a:ln>
                        <a:noFill/>
                      </a:ln>
                      <a:extLst/>
                    </p:spPr>
                  </p:pic>
                </p:oleObj>
              </mc:Fallback>
            </mc:AlternateContent>
          </a:graphicData>
        </a:graphic>
      </p:graphicFrame>
      <p:sp>
        <p:nvSpPr>
          <p:cNvPr id="22" name="Text Box 5"/>
          <p:cNvSpPr txBox="1">
            <a:spLocks noChangeArrowheads="1"/>
          </p:cNvSpPr>
          <p:nvPr/>
        </p:nvSpPr>
        <p:spPr bwMode="auto">
          <a:xfrm>
            <a:off x="2431893" y="5967260"/>
            <a:ext cx="3720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So the attenuation is 100%</a:t>
            </a:r>
          </a:p>
        </p:txBody>
      </p:sp>
      <p:sp>
        <p:nvSpPr>
          <p:cNvPr id="23" name="Text Box 5"/>
          <p:cNvSpPr txBox="1">
            <a:spLocks noChangeArrowheads="1"/>
          </p:cNvSpPr>
          <p:nvPr/>
        </p:nvSpPr>
        <p:spPr bwMode="auto">
          <a:xfrm>
            <a:off x="547947" y="3234423"/>
            <a:ext cx="2531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Optical depth due to O</a:t>
            </a:r>
            <a:r>
              <a:rPr lang="it-IT" altLang="en-US" sz="1800" baseline="-25000" dirty="0" smtClean="0">
                <a:latin typeface="Tahoma" panose="020B0604030504040204" pitchFamily="34" charset="0"/>
              </a:rPr>
              <a:t>2</a:t>
            </a:r>
            <a:r>
              <a:rPr lang="it-IT" altLang="en-US" sz="1800" dirty="0" smtClean="0">
                <a:latin typeface="Tahoma" panose="020B0604030504040204" pitchFamily="34" charset="0"/>
              </a:rPr>
              <a:t>:</a:t>
            </a:r>
          </a:p>
        </p:txBody>
      </p:sp>
      <p:pic>
        <p:nvPicPr>
          <p:cNvPr id="24" name="Picture 23"/>
          <p:cNvPicPr>
            <a:picLocks noChangeAspect="1"/>
          </p:cNvPicPr>
          <p:nvPr/>
        </p:nvPicPr>
        <p:blipFill>
          <a:blip r:embed="rId8"/>
          <a:stretch>
            <a:fillRect/>
          </a:stretch>
        </p:blipFill>
        <p:spPr>
          <a:xfrm>
            <a:off x="4132317" y="2179868"/>
            <a:ext cx="4383033" cy="832044"/>
          </a:xfrm>
          <a:prstGeom prst="rect">
            <a:avLst/>
          </a:prstGeom>
          <a:ln w="38100">
            <a:solidFill>
              <a:srgbClr val="FF0000"/>
            </a:solidFill>
          </a:ln>
        </p:spPr>
      </p:pic>
      <p:graphicFrame>
        <p:nvGraphicFramePr>
          <p:cNvPr id="25" name="Object 11"/>
          <p:cNvGraphicFramePr>
            <a:graphicFrameLocks noChangeAspect="1"/>
          </p:cNvGraphicFramePr>
          <p:nvPr>
            <p:extLst>
              <p:ext uri="{D42A27DB-BD31-4B8C-83A1-F6EECF244321}">
                <p14:modId xmlns:p14="http://schemas.microsoft.com/office/powerpoint/2010/main" val="738283642"/>
              </p:ext>
            </p:extLst>
          </p:nvPr>
        </p:nvGraphicFramePr>
        <p:xfrm>
          <a:off x="547947" y="1581730"/>
          <a:ext cx="5852271" cy="406227"/>
        </p:xfrm>
        <a:graphic>
          <a:graphicData uri="http://schemas.openxmlformats.org/presentationml/2006/ole">
            <mc:AlternateContent xmlns:mc="http://schemas.openxmlformats.org/markup-compatibility/2006">
              <mc:Choice xmlns:v="urn:schemas-microsoft-com:vml" Requires="v">
                <p:oleObj spid="_x0000_s109584" name="Equation" r:id="rId9" imgW="3479760" imgH="241200" progId="Equation.3">
                  <p:embed/>
                </p:oleObj>
              </mc:Choice>
              <mc:Fallback>
                <p:oleObj name="Equation" r:id="rId9" imgW="3479760" imgH="241200" progId="Equation.3">
                  <p:embed/>
                  <p:pic>
                    <p:nvPicPr>
                      <p:cNvPr id="11" name="Object 11"/>
                      <p:cNvPicPr>
                        <a:picLocks noChangeAspect="1" noChangeArrowheads="1"/>
                      </p:cNvPicPr>
                      <p:nvPr/>
                    </p:nvPicPr>
                    <p:blipFill>
                      <a:blip r:embed="rId10"/>
                      <a:srcRect/>
                      <a:stretch>
                        <a:fillRect/>
                      </a:stretch>
                    </p:blipFill>
                    <p:spPr bwMode="auto">
                      <a:xfrm>
                        <a:off x="547947" y="1581730"/>
                        <a:ext cx="5852271" cy="406227"/>
                      </a:xfrm>
                      <a:prstGeom prst="rect">
                        <a:avLst/>
                      </a:prstGeom>
                      <a:noFill/>
                      <a:ln w="38100">
                        <a:noFill/>
                        <a:miter lim="800000"/>
                        <a:headEnd/>
                        <a:tailEnd/>
                      </a:ln>
                      <a:extLst/>
                    </p:spPr>
                  </p:pic>
                </p:oleObj>
              </mc:Fallback>
            </mc:AlternateContent>
          </a:graphicData>
        </a:graphic>
      </p:graphicFrame>
      <p:sp>
        <p:nvSpPr>
          <p:cNvPr id="26" name="Text Box 5"/>
          <p:cNvSpPr txBox="1">
            <a:spLocks noChangeArrowheads="1"/>
          </p:cNvSpPr>
          <p:nvPr/>
        </p:nvSpPr>
        <p:spPr bwMode="auto">
          <a:xfrm>
            <a:off x="2295664" y="1054100"/>
            <a:ext cx="3013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Colum density of O</a:t>
            </a:r>
            <a:r>
              <a:rPr lang="it-IT" altLang="en-US" sz="1800" baseline="-25000" dirty="0" smtClean="0">
                <a:latin typeface="Tahoma" panose="020B0604030504040204" pitchFamily="34" charset="0"/>
              </a:rPr>
              <a:t>2</a:t>
            </a:r>
            <a:r>
              <a:rPr lang="it-IT" altLang="en-US" sz="1800" dirty="0" smtClean="0">
                <a:latin typeface="Tahoma" panose="020B0604030504040204" pitchFamily="34" charset="0"/>
              </a:rPr>
              <a:t>:</a:t>
            </a:r>
          </a:p>
        </p:txBody>
      </p:sp>
      <p:sp>
        <p:nvSpPr>
          <p:cNvPr id="29" name="Rectangle 28"/>
          <p:cNvSpPr/>
          <p:nvPr/>
        </p:nvSpPr>
        <p:spPr>
          <a:xfrm>
            <a:off x="6473959" y="1615566"/>
            <a:ext cx="1607652" cy="338554"/>
          </a:xfrm>
          <a:prstGeom prst="rect">
            <a:avLst/>
          </a:prstGeom>
        </p:spPr>
        <p:txBody>
          <a:bodyPr wrap="square">
            <a:spAutoFit/>
          </a:bodyPr>
          <a:lstStyle/>
          <a:p>
            <a:r>
              <a:rPr lang="en-US" sz="1600" dirty="0" smtClean="0">
                <a:latin typeface="ArialMT"/>
              </a:rPr>
              <a:t>molecules</a:t>
            </a:r>
            <a:r>
              <a:rPr lang="en-US" sz="1600" dirty="0" smtClean="0">
                <a:latin typeface="ArialMT"/>
                <a:sym typeface="Symbol" panose="05050102010706020507" pitchFamily="18" charset="2"/>
              </a:rPr>
              <a:t></a:t>
            </a:r>
            <a:r>
              <a:rPr lang="en-US" sz="1600" dirty="0" smtClean="0">
                <a:latin typeface="ArialMT"/>
              </a:rPr>
              <a:t>cm</a:t>
            </a:r>
            <a:r>
              <a:rPr lang="en-US" sz="1600" baseline="30000" dirty="0" smtClean="0">
                <a:latin typeface="ArialMT"/>
              </a:rPr>
              <a:t>-2</a:t>
            </a:r>
            <a:endParaRPr lang="en-US" sz="1600" baseline="30000" dirty="0"/>
          </a:p>
        </p:txBody>
      </p:sp>
      <p:sp>
        <p:nvSpPr>
          <p:cNvPr id="34" name="Text Box 5"/>
          <p:cNvSpPr txBox="1">
            <a:spLocks noChangeArrowheads="1"/>
          </p:cNvSpPr>
          <p:nvPr/>
        </p:nvSpPr>
        <p:spPr bwMode="auto">
          <a:xfrm>
            <a:off x="494113" y="2226864"/>
            <a:ext cx="2531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The optical </a:t>
            </a:r>
            <a:r>
              <a:rPr lang="it-IT" altLang="en-US" sz="1800" dirty="0" smtClean="0">
                <a:latin typeface="Tahoma" panose="020B0604030504040204" pitchFamily="34" charset="0"/>
              </a:rPr>
              <a:t>depth </a:t>
            </a:r>
            <a:r>
              <a:rPr lang="it-IT" altLang="en-US" sz="1800" dirty="0" smtClean="0">
                <a:latin typeface="Tahoma" panose="020B0604030504040204" pitchFamily="34" charset="0"/>
              </a:rPr>
              <a:t>can be calculated by :</a:t>
            </a:r>
            <a:endParaRPr lang="it-IT" altLang="en-US" sz="1800" dirty="0" smtClean="0">
              <a:latin typeface="Tahoma" panose="020B0604030504040204" pitchFamily="34" charset="0"/>
            </a:endParaRPr>
          </a:p>
        </p:txBody>
      </p:sp>
      <p:sp>
        <p:nvSpPr>
          <p:cNvPr id="39" name="Titolo 4"/>
          <p:cNvSpPr txBox="1">
            <a:spLocks/>
          </p:cNvSpPr>
          <p:nvPr/>
        </p:nvSpPr>
        <p:spPr bwMode="auto">
          <a:xfrm>
            <a:off x="494113" y="-96032"/>
            <a:ext cx="6388566"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1" name="Connettore diritto 9"/>
          <p:cNvCxnSpPr/>
          <p:nvPr/>
        </p:nvCxnSpPr>
        <p:spPr>
          <a:xfrm>
            <a:off x="465538" y="80833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3" name="Picture 4" descr="MINION WORKOUT&quot; Sticker for Sale by skyllalpha | Redbubbl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539" t="20759" r="8056" b="21733"/>
          <a:stretch/>
        </p:blipFill>
        <p:spPr bwMode="auto">
          <a:xfrm>
            <a:off x="7043010" y="193933"/>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4"/>
          <p:cNvSpPr>
            <a:spLocks noGrp="1"/>
          </p:cNvSpPr>
          <p:nvPr>
            <p:ph type="title"/>
          </p:nvPr>
        </p:nvSpPr>
        <p:spPr>
          <a:xfrm>
            <a:off x="428625" y="-300038"/>
            <a:ext cx="8439150" cy="1325563"/>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Energy requirements for photodissociation</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44513" y="80962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340" name="Picture 2" descr="https://slideplayer.com/slide/6632991/23/images/7/EXAMPLE%3A+PHOTODISSOCIATION+OF+OXYGEN.jpg"/>
          <p:cNvPicPr>
            <a:picLocks noChangeAspect="1" noChangeArrowheads="1"/>
          </p:cNvPicPr>
          <p:nvPr/>
        </p:nvPicPr>
        <p:blipFill>
          <a:blip r:embed="rId3">
            <a:extLst>
              <a:ext uri="{28A0092B-C50C-407E-A947-70E740481C1C}">
                <a14:useLocalDpi xmlns:a14="http://schemas.microsoft.com/office/drawing/2010/main" val="0"/>
              </a:ext>
            </a:extLst>
          </a:blip>
          <a:srcRect l="6000" t="5333" r="7001" b="13333"/>
          <a:stretch>
            <a:fillRect/>
          </a:stretch>
        </p:blipFill>
        <p:spPr bwMode="auto">
          <a:xfrm>
            <a:off x="544513" y="1025525"/>
            <a:ext cx="7954962"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0569" y="1621260"/>
            <a:ext cx="4766022" cy="4339650"/>
          </a:xfrm>
          <a:prstGeom prst="rect">
            <a:avLst/>
          </a:prstGeom>
        </p:spPr>
        <p:txBody>
          <a:bodyPr wrap="square">
            <a:spAutoFit/>
          </a:bodyPr>
          <a:lstStyle/>
          <a:p>
            <a:pPr algn="just"/>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rPr>
              <a:t>absorption cross sections (as a function of </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for nitric acid (HNO</a:t>
            </a:r>
            <a:r>
              <a:rPr lang="en-US" sz="23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are shown in the graph hereby. </a:t>
            </a:r>
            <a:r>
              <a:rPr lang="en-US" sz="23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quantum yield for </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en-US" sz="230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photodissociation</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reaction: HNO</a:t>
            </a:r>
            <a:r>
              <a:rPr lang="en-US" sz="23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h  OH + NO</a:t>
            </a:r>
            <a:r>
              <a:rPr lang="en-US" sz="23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approximately </a:t>
            </a:r>
            <a:r>
              <a:rPr lang="en-US" sz="23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from 200 to </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340 nm. Estimate the </a:t>
            </a:r>
            <a:r>
              <a:rPr lang="en-US" sz="230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photodissociation</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natural lifetime of HNO</a:t>
            </a:r>
            <a:r>
              <a:rPr lang="en-US" sz="23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sz="23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an altitude of 40 km and at a SZA of 20 (use the actinic flux values reported in the following slide) </a:t>
            </a:r>
            <a:endParaRPr lang="en-US" sz="23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7" name="Picture 6"/>
          <p:cNvPicPr>
            <a:picLocks noChangeAspect="1"/>
          </p:cNvPicPr>
          <p:nvPr/>
        </p:nvPicPr>
        <p:blipFill>
          <a:blip r:embed="rId4"/>
          <a:stretch>
            <a:fillRect/>
          </a:stretch>
        </p:blipFill>
        <p:spPr>
          <a:xfrm>
            <a:off x="4796591" y="2004394"/>
            <a:ext cx="4092220" cy="3956516"/>
          </a:xfrm>
          <a:prstGeom prst="rect">
            <a:avLst/>
          </a:prstGeom>
        </p:spPr>
      </p:pic>
      <p:sp>
        <p:nvSpPr>
          <p:cNvPr id="8" name="TextBox 7"/>
          <p:cNvSpPr txBox="1"/>
          <p:nvPr/>
        </p:nvSpPr>
        <p:spPr>
          <a:xfrm>
            <a:off x="7156704" y="1611466"/>
            <a:ext cx="1596222" cy="920665"/>
          </a:xfrm>
          <a:prstGeom prst="rect">
            <a:avLst/>
          </a:prstGeom>
          <a:solidFill>
            <a:schemeClr val="bg1"/>
          </a:solidFill>
        </p:spPr>
        <p:txBody>
          <a:bodyPr wrap="square" rtlCol="0">
            <a:spAutoFit/>
          </a:bodyPr>
          <a:lstStyle/>
          <a:p>
            <a:r>
              <a:rPr lang="it-IT" dirty="0" smtClean="0">
                <a:solidFill>
                  <a:srgbClr val="FF0000"/>
                </a:solidFill>
              </a:rPr>
              <a:t>Absorption cross section of HNO</a:t>
            </a:r>
            <a:r>
              <a:rPr lang="it-IT" baseline="-25000" dirty="0" smtClean="0">
                <a:solidFill>
                  <a:srgbClr val="FF0000"/>
                </a:solidFill>
              </a:rPr>
              <a:t>3</a:t>
            </a:r>
            <a:endParaRPr lang="en-US" baseline="-25000" dirty="0">
              <a:solidFill>
                <a:srgbClr val="FF0000"/>
              </a:solidFill>
            </a:endParaRPr>
          </a:p>
        </p:txBody>
      </p:sp>
    </p:spTree>
    <p:extLst>
      <p:ext uri="{BB962C8B-B14F-4D97-AF65-F5344CB8AC3E}">
        <p14:creationId xmlns:p14="http://schemas.microsoft.com/office/powerpoint/2010/main" val="2750656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4414" y="0"/>
            <a:ext cx="6066037" cy="6357680"/>
          </a:xfrm>
          <a:prstGeom prst="rect">
            <a:avLst/>
          </a:prstGeom>
        </p:spPr>
      </p:pic>
      <p:pic>
        <p:nvPicPr>
          <p:cNvPr id="5" name="Picture 4"/>
          <p:cNvPicPr>
            <a:picLocks noChangeAspect="1"/>
          </p:cNvPicPr>
          <p:nvPr/>
        </p:nvPicPr>
        <p:blipFill>
          <a:blip r:embed="rId3"/>
          <a:stretch>
            <a:fillRect/>
          </a:stretch>
        </p:blipFill>
        <p:spPr>
          <a:xfrm>
            <a:off x="57133" y="6427623"/>
            <a:ext cx="6800601" cy="372507"/>
          </a:xfrm>
          <a:prstGeom prst="rect">
            <a:avLst/>
          </a:prstGeom>
        </p:spPr>
      </p:pic>
      <p:sp>
        <p:nvSpPr>
          <p:cNvPr id="6" name="Rectangle 5"/>
          <p:cNvSpPr/>
          <p:nvPr/>
        </p:nvSpPr>
        <p:spPr>
          <a:xfrm>
            <a:off x="6385785" y="1693818"/>
            <a:ext cx="2654975" cy="2708434"/>
          </a:xfrm>
          <a:prstGeom prst="rect">
            <a:avLst/>
          </a:prstGeom>
        </p:spPr>
        <p:txBody>
          <a:bodyPr wrap="square">
            <a:spAutoFit/>
          </a:bodyPr>
          <a:lstStyle/>
          <a:p>
            <a:r>
              <a:rPr lang="en-US" sz="1700" dirty="0" smtClean="0">
                <a:solidFill>
                  <a:srgbClr val="FF0000"/>
                </a:solidFill>
              </a:rPr>
              <a:t>Hint for solution</a:t>
            </a:r>
            <a:r>
              <a:rPr lang="en-US" sz="1700" dirty="0" smtClean="0"/>
              <a:t>: </a:t>
            </a:r>
            <a:r>
              <a:rPr lang="en-US" sz="1700" dirty="0" smtClean="0"/>
              <a:t>See the example done at lesson on the </a:t>
            </a:r>
            <a:r>
              <a:rPr lang="en-US" sz="1700" dirty="0" err="1" smtClean="0"/>
              <a:t>photodissociation</a:t>
            </a:r>
            <a:r>
              <a:rPr lang="en-US" sz="1700" dirty="0" smtClean="0"/>
              <a:t> of </a:t>
            </a:r>
            <a:r>
              <a:rPr lang="en-US" sz="1700" dirty="0" smtClean="0"/>
              <a:t>acetaldehyde</a:t>
            </a:r>
            <a:endParaRPr lang="en-US" sz="1700" dirty="0" smtClean="0"/>
          </a:p>
          <a:p>
            <a:r>
              <a:rPr lang="it-IT" sz="1700" dirty="0"/>
              <a:t>	</a:t>
            </a:r>
            <a:endParaRPr lang="it-IT" sz="1700" dirty="0" smtClean="0"/>
          </a:p>
          <a:p>
            <a:r>
              <a:rPr lang="it-IT" sz="1700" dirty="0" smtClean="0"/>
              <a:t>Results for k</a:t>
            </a:r>
            <a:r>
              <a:rPr lang="it-IT" sz="1700" baseline="-25000" dirty="0" smtClean="0"/>
              <a:t>HNO3</a:t>
            </a:r>
            <a:r>
              <a:rPr lang="it-IT" sz="1700" dirty="0" smtClean="0"/>
              <a:t> </a:t>
            </a:r>
            <a:r>
              <a:rPr lang="it-IT" sz="1700" dirty="0" smtClean="0">
                <a:sym typeface="Symbol" panose="05050102010706020507" pitchFamily="18" charset="2"/>
              </a:rPr>
              <a:t>2.45 x10</a:t>
            </a:r>
            <a:r>
              <a:rPr lang="it-IT" sz="1700" baseline="30000" dirty="0" smtClean="0">
                <a:sym typeface="Symbol" panose="05050102010706020507" pitchFamily="18" charset="2"/>
              </a:rPr>
              <a:t>-5</a:t>
            </a:r>
            <a:r>
              <a:rPr lang="it-IT" sz="1700" dirty="0" smtClean="0">
                <a:sym typeface="Symbol" panose="05050102010706020507" pitchFamily="18" charset="2"/>
              </a:rPr>
              <a:t> s</a:t>
            </a:r>
            <a:r>
              <a:rPr lang="it-IT" sz="1700" baseline="30000" dirty="0" smtClean="0">
                <a:sym typeface="Symbol" panose="05050102010706020507" pitchFamily="18" charset="2"/>
              </a:rPr>
              <a:t>-1</a:t>
            </a:r>
          </a:p>
          <a:p>
            <a:r>
              <a:rPr lang="it-IT" sz="1700" dirty="0" smtClean="0">
                <a:sym typeface="Symbol" panose="05050102010706020507" pitchFamily="18" charset="2"/>
              </a:rPr>
              <a:t>So natural lifetime is  =1/k = 4.08x10</a:t>
            </a:r>
            <a:r>
              <a:rPr lang="it-IT" sz="1700" baseline="30000" dirty="0" smtClean="0">
                <a:sym typeface="Symbol" panose="05050102010706020507" pitchFamily="18" charset="2"/>
              </a:rPr>
              <a:t>4</a:t>
            </a:r>
            <a:r>
              <a:rPr lang="it-IT" sz="1700" dirty="0">
                <a:sym typeface="Symbol" panose="05050102010706020507" pitchFamily="18" charset="2"/>
              </a:rPr>
              <a:t> s </a:t>
            </a:r>
            <a:r>
              <a:rPr lang="it-IT" sz="1700" dirty="0" smtClean="0">
                <a:sym typeface="Symbol" panose="05050102010706020507" pitchFamily="18" charset="2"/>
              </a:rPr>
              <a:t> 1.13 hours</a:t>
            </a:r>
            <a:endParaRPr lang="en-US" sz="1700" dirty="0"/>
          </a:p>
        </p:txBody>
      </p:sp>
    </p:spTree>
    <p:extLst>
      <p:ext uri="{BB962C8B-B14F-4D97-AF65-F5344CB8AC3E}">
        <p14:creationId xmlns:p14="http://schemas.microsoft.com/office/powerpoint/2010/main" val="1531166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29481" y="1579701"/>
            <a:ext cx="8802798" cy="2677656"/>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coefficients for several atmospheric trace compounds as a function of altitude are shown in the graph. Estimate the </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lifetimes of 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 and HONO at 20 km and compare them with the characteristic times for vertical transport in the stratosphere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 years)</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Which of the two species will be more likely to be transported in the stratosphere?</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11" name="Picture 10"/>
          <p:cNvPicPr>
            <a:picLocks noChangeAspect="1"/>
          </p:cNvPicPr>
          <p:nvPr/>
        </p:nvPicPr>
        <p:blipFill rotWithShape="1">
          <a:blip r:embed="rId4"/>
          <a:srcRect l="43235" t="49855" r="9065" b="14550"/>
          <a:stretch/>
        </p:blipFill>
        <p:spPr>
          <a:xfrm>
            <a:off x="2483877" y="4001785"/>
            <a:ext cx="4949309" cy="2783986"/>
          </a:xfrm>
          <a:prstGeom prst="rect">
            <a:avLst/>
          </a:prstGeom>
        </p:spPr>
      </p:pic>
    </p:spTree>
    <p:extLst>
      <p:ext uri="{BB962C8B-B14F-4D97-AF65-F5344CB8AC3E}">
        <p14:creationId xmlns:p14="http://schemas.microsoft.com/office/powerpoint/2010/main" val="4167378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68202" y="1400434"/>
            <a:ext cx="8664077" cy="954107"/>
          </a:xfrm>
          <a:prstGeom prst="rect">
            <a:avLst/>
          </a:prstGeom>
        </p:spPr>
        <p:txBody>
          <a:bodyPr wrap="square">
            <a:spAutoFit/>
          </a:bodyPr>
          <a:lstStyle/>
          <a:p>
            <a:pPr algn="just"/>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1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photodissociation</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coefficients for several atmospheric trace compounds as a function of altitude are shown in the graph. Estimate the </a:t>
            </a:r>
            <a:r>
              <a:rPr lang="en-US" sz="1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photodissociation</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lifetimes of N</a:t>
            </a:r>
            <a:r>
              <a:rPr lang="en-US" sz="1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 and HONO at 20 km and compare them with the characteristic times for vertical transport in the stratosphere (</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 years)</a:t>
            </a:r>
            <a:r>
              <a:rPr 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Which of the two species will be more likely to be transported in the stratosphere?</a:t>
            </a:r>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7" name="Rectangle 6"/>
          <p:cNvSpPr/>
          <p:nvPr/>
        </p:nvSpPr>
        <p:spPr>
          <a:xfrm>
            <a:off x="270317" y="2563946"/>
            <a:ext cx="8438412" cy="1569660"/>
          </a:xfrm>
          <a:prstGeom prst="rect">
            <a:avLst/>
          </a:prstGeom>
        </p:spPr>
        <p:txBody>
          <a:bodyPr wrap="square">
            <a:spAutoFit/>
          </a:bodyPr>
          <a:lstStyle/>
          <a:p>
            <a:r>
              <a:rPr lang="en-US" sz="2400" dirty="0" smtClean="0">
                <a:solidFill>
                  <a:srgbClr val="FF0000"/>
                </a:solidFill>
              </a:rPr>
              <a:t>Solution</a:t>
            </a:r>
            <a:r>
              <a:rPr lang="en-US" sz="2400" dirty="0" smtClean="0"/>
              <a:t>. </a:t>
            </a:r>
            <a:r>
              <a:rPr lang="en-US" sz="2400" dirty="0" smtClean="0"/>
              <a:t>From the graph one can get the </a:t>
            </a:r>
            <a:r>
              <a:rPr lang="en-US" sz="2400" dirty="0" err="1" smtClean="0"/>
              <a:t>photodissociation</a:t>
            </a:r>
            <a:r>
              <a:rPr lang="en-US" sz="2400" dirty="0" smtClean="0"/>
              <a:t> rate coefficient k at 20 km for N</a:t>
            </a:r>
            <a:r>
              <a:rPr lang="en-US" sz="2400" baseline="-25000" dirty="0" smtClean="0"/>
              <a:t>2</a:t>
            </a:r>
            <a:r>
              <a:rPr lang="en-US" sz="2400" dirty="0" smtClean="0"/>
              <a:t>O (k</a:t>
            </a:r>
            <a:r>
              <a:rPr lang="en-US" sz="2400" dirty="0" smtClean="0">
                <a:sym typeface="Symbol" panose="05050102010706020507" pitchFamily="18" charset="2"/>
              </a:rPr>
              <a:t>10</a:t>
            </a:r>
            <a:r>
              <a:rPr lang="en-US" sz="2400" baseline="30000" dirty="0" smtClean="0">
                <a:sym typeface="Symbol" panose="05050102010706020507" pitchFamily="18" charset="2"/>
              </a:rPr>
              <a:t>-10</a:t>
            </a:r>
            <a:r>
              <a:rPr lang="en-US" sz="2400" dirty="0" smtClean="0">
                <a:sym typeface="Symbol" panose="05050102010706020507" pitchFamily="18" charset="2"/>
              </a:rPr>
              <a:t> s</a:t>
            </a:r>
            <a:r>
              <a:rPr lang="en-US" sz="2400" baseline="30000" dirty="0" smtClean="0">
                <a:sym typeface="Symbol" panose="05050102010706020507" pitchFamily="18" charset="2"/>
              </a:rPr>
              <a:t>-1</a:t>
            </a:r>
            <a:r>
              <a:rPr lang="en-US" sz="2400" dirty="0" smtClean="0">
                <a:sym typeface="Symbol" panose="05050102010706020507" pitchFamily="18" charset="2"/>
              </a:rPr>
              <a:t>) </a:t>
            </a:r>
            <a:r>
              <a:rPr lang="en-US" sz="2400" dirty="0" smtClean="0"/>
              <a:t>and for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HONO </a:t>
            </a:r>
            <a:r>
              <a:rPr lang="en-US" sz="2400" dirty="0"/>
              <a:t>(k</a:t>
            </a:r>
            <a:r>
              <a:rPr lang="en-US" sz="2400" dirty="0" smtClean="0">
                <a:sym typeface="Symbol" panose="05050102010706020507" pitchFamily="18" charset="2"/>
              </a:rPr>
              <a:t>10</a:t>
            </a:r>
            <a:r>
              <a:rPr lang="en-US" sz="2400" baseline="30000" dirty="0" smtClean="0">
                <a:sym typeface="Symbol" panose="05050102010706020507" pitchFamily="18" charset="2"/>
              </a:rPr>
              <a:t>-3</a:t>
            </a:r>
            <a:r>
              <a:rPr lang="en-US" sz="2400" dirty="0" smtClean="0">
                <a:sym typeface="Symbol" panose="05050102010706020507" pitchFamily="18" charset="2"/>
              </a:rPr>
              <a:t> </a:t>
            </a:r>
            <a:r>
              <a:rPr lang="en-US" sz="2400" dirty="0">
                <a:sym typeface="Symbol" panose="05050102010706020507" pitchFamily="18" charset="2"/>
              </a:rPr>
              <a:t>s</a:t>
            </a:r>
            <a:r>
              <a:rPr lang="en-US" sz="2400" baseline="30000" dirty="0">
                <a:sym typeface="Symbol" panose="05050102010706020507" pitchFamily="18" charset="2"/>
              </a:rPr>
              <a:t>-1</a:t>
            </a:r>
            <a:r>
              <a:rPr lang="en-US" sz="2400" dirty="0" smtClean="0">
                <a:sym typeface="Symbol" panose="05050102010706020507" pitchFamily="18" charset="2"/>
              </a:rPr>
              <a:t>). Being a first order process the </a:t>
            </a:r>
            <a:r>
              <a:rPr lang="en-US" sz="2400" dirty="0" smtClean="0">
                <a:latin typeface="Tahoma" panose="020B0604030504040204" pitchFamily="34" charset="0"/>
                <a:ea typeface="Tahoma" panose="020B0604030504040204" pitchFamily="34" charset="0"/>
                <a:cs typeface="Tahoma" panose="020B0604030504040204" pitchFamily="34" charset="0"/>
              </a:rPr>
              <a:t>natural lifetime is given by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=1/k. </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928313038"/>
              </p:ext>
            </p:extLst>
          </p:nvPr>
        </p:nvGraphicFramePr>
        <p:xfrm>
          <a:off x="619674" y="4408250"/>
          <a:ext cx="3922231" cy="765166"/>
        </p:xfrm>
        <a:graphic>
          <a:graphicData uri="http://schemas.openxmlformats.org/presentationml/2006/ole">
            <mc:AlternateContent xmlns:mc="http://schemas.openxmlformats.org/markup-compatibility/2006">
              <mc:Choice xmlns:v="urn:schemas-microsoft-com:vml" Requires="v">
                <p:oleObj spid="_x0000_s110600" name="Equation" r:id="rId5" imgW="2019240" imgH="393480" progId="Equation.3">
                  <p:embed/>
                </p:oleObj>
              </mc:Choice>
              <mc:Fallback>
                <p:oleObj name="Equation" r:id="rId5" imgW="2019240" imgH="393480" progId="Equation.3">
                  <p:embed/>
                  <p:pic>
                    <p:nvPicPr>
                      <p:cNvPr id="12" name="Object 7"/>
                      <p:cNvPicPr>
                        <a:picLocks noChangeAspect="1" noChangeArrowheads="1"/>
                      </p:cNvPicPr>
                      <p:nvPr/>
                    </p:nvPicPr>
                    <p:blipFill>
                      <a:blip r:embed="rId6"/>
                      <a:srcRect/>
                      <a:stretch>
                        <a:fillRect/>
                      </a:stretch>
                    </p:blipFill>
                    <p:spPr bwMode="auto">
                      <a:xfrm>
                        <a:off x="619674" y="4408250"/>
                        <a:ext cx="3922231" cy="765166"/>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246279618"/>
              </p:ext>
            </p:extLst>
          </p:nvPr>
        </p:nvGraphicFramePr>
        <p:xfrm>
          <a:off x="4838879" y="4405126"/>
          <a:ext cx="3740637" cy="768292"/>
        </p:xfrm>
        <a:graphic>
          <a:graphicData uri="http://schemas.openxmlformats.org/presentationml/2006/ole">
            <mc:AlternateContent xmlns:mc="http://schemas.openxmlformats.org/markup-compatibility/2006">
              <mc:Choice xmlns:v="urn:schemas-microsoft-com:vml" Requires="v">
                <p:oleObj spid="_x0000_s110601" name="Equation" r:id="rId7" imgW="1917360" imgH="393480" progId="Equation.3">
                  <p:embed/>
                </p:oleObj>
              </mc:Choice>
              <mc:Fallback>
                <p:oleObj name="Equation" r:id="rId7" imgW="1917360" imgH="393480" progId="Equation.3">
                  <p:embed/>
                  <p:pic>
                    <p:nvPicPr>
                      <p:cNvPr id="13" name="Object 7"/>
                      <p:cNvPicPr>
                        <a:picLocks noChangeAspect="1" noChangeArrowheads="1"/>
                      </p:cNvPicPr>
                      <p:nvPr/>
                    </p:nvPicPr>
                    <p:blipFill>
                      <a:blip r:embed="rId8"/>
                      <a:srcRect/>
                      <a:stretch>
                        <a:fillRect/>
                      </a:stretch>
                    </p:blipFill>
                    <p:spPr bwMode="auto">
                      <a:xfrm>
                        <a:off x="4838879" y="4405126"/>
                        <a:ext cx="3740637" cy="768292"/>
                      </a:xfrm>
                      <a:prstGeom prst="rect">
                        <a:avLst/>
                      </a:prstGeom>
                      <a:noFill/>
                      <a:ln>
                        <a:noFill/>
                      </a:ln>
                      <a:effectLst/>
                      <a:extLst/>
                    </p:spPr>
                  </p:pic>
                </p:oleObj>
              </mc:Fallback>
            </mc:AlternateContent>
          </a:graphicData>
        </a:graphic>
      </p:graphicFrame>
      <p:sp>
        <p:nvSpPr>
          <p:cNvPr id="14" name="Rectangle 13"/>
          <p:cNvSpPr/>
          <p:nvPr/>
        </p:nvSpPr>
        <p:spPr>
          <a:xfrm>
            <a:off x="340536" y="5609762"/>
            <a:ext cx="8238980" cy="830997"/>
          </a:xfrm>
          <a:prstGeom prst="rect">
            <a:avLst/>
          </a:prstGeom>
        </p:spPr>
        <p:txBody>
          <a:bodyPr wrap="square">
            <a:spAutoFit/>
          </a:bodyPr>
          <a:lstStyle/>
          <a:p>
            <a:r>
              <a:rPr lang="en-US" sz="2400" dirty="0" smtClean="0"/>
              <a:t>The species that will be more likely to be transported in the stratosphere is the one with the longer lifetime, i.e. N</a:t>
            </a:r>
            <a:r>
              <a:rPr lang="en-US" sz="2400" baseline="-25000" dirty="0" smtClean="0"/>
              <a:t>2</a:t>
            </a:r>
            <a:r>
              <a:rPr lang="en-US" sz="2400" dirty="0" smtClean="0"/>
              <a:t>O.</a:t>
            </a:r>
            <a:endParaRPr lang="en-US" sz="2400" dirty="0"/>
          </a:p>
        </p:txBody>
      </p:sp>
    </p:spTree>
    <p:extLst>
      <p:ext uri="{BB962C8B-B14F-4D97-AF65-F5344CB8AC3E}">
        <p14:creationId xmlns:p14="http://schemas.microsoft.com/office/powerpoint/2010/main" val="970692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22243" y="1354165"/>
            <a:ext cx="8710035" cy="3046988"/>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Small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amounts of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are generated from O atoms coming from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photolysis at 248 nm, even though this wavelength is beyond the energetic threshold for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dissociation from its ground electronic state. </a:t>
            </a:r>
          </a:p>
          <a:p>
            <a:pPr marL="342900" indent="-3429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Using the heats of formation in the table, calculate the maximum wavelength at which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can </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photodissociate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(Not all the heat of formations in the table are necessary to solve the problem)</a:t>
            </a:r>
          </a:p>
        </p:txBody>
      </p:sp>
      <p:pic>
        <p:nvPicPr>
          <p:cNvPr id="8" name="Picture 7"/>
          <p:cNvPicPr>
            <a:picLocks noChangeAspect="1"/>
          </p:cNvPicPr>
          <p:nvPr/>
        </p:nvPicPr>
        <p:blipFill>
          <a:blip r:embed="rId4"/>
          <a:stretch>
            <a:fillRect/>
          </a:stretch>
        </p:blipFill>
        <p:spPr>
          <a:xfrm>
            <a:off x="3579999" y="4331573"/>
            <a:ext cx="5093646" cy="458923"/>
          </a:xfrm>
          <a:prstGeom prst="rect">
            <a:avLst/>
          </a:prstGeom>
        </p:spPr>
      </p:pic>
      <p:pic>
        <p:nvPicPr>
          <p:cNvPr id="13" name="Picture 12"/>
          <p:cNvPicPr>
            <a:picLocks noChangeAspect="1"/>
          </p:cNvPicPr>
          <p:nvPr/>
        </p:nvPicPr>
        <p:blipFill>
          <a:blip r:embed="rId5"/>
          <a:stretch>
            <a:fillRect/>
          </a:stretch>
        </p:blipFill>
        <p:spPr>
          <a:xfrm>
            <a:off x="3579999" y="4816809"/>
            <a:ext cx="3744303" cy="1588153"/>
          </a:xfrm>
          <a:prstGeom prst="rect">
            <a:avLst/>
          </a:prstGeom>
        </p:spPr>
      </p:pic>
    </p:spTree>
    <p:extLst>
      <p:ext uri="{BB962C8B-B14F-4D97-AF65-F5344CB8AC3E}">
        <p14:creationId xmlns:p14="http://schemas.microsoft.com/office/powerpoint/2010/main" val="2851440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22243" y="1354165"/>
            <a:ext cx="8710035" cy="1569660"/>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Small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amounts of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are generated from O atoms coming from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photolysis at 248 nm, even though this wavelength is beyond the energetic threshold for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dissociation from its ground electronic state. </a:t>
            </a:r>
          </a:p>
        </p:txBody>
      </p:sp>
      <p:sp>
        <p:nvSpPr>
          <p:cNvPr id="9" name="Rectangle 8"/>
          <p:cNvSpPr/>
          <p:nvPr/>
        </p:nvSpPr>
        <p:spPr>
          <a:xfrm>
            <a:off x="222243" y="3130691"/>
            <a:ext cx="8430124" cy="2308324"/>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b) Given that the force constant for the O-O bond in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is k=1140 Nm</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show that if ground-electronic state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has one vibrational quantum of energy, this will be sufficient to cause dissociation on absorption of 248 nm light. Assume that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behaves like a simple harmonic oscillator (see slides 04b_Molecular spectroscopy). </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75951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135775" y="2258527"/>
            <a:ext cx="7114270" cy="3876802"/>
          </a:xfrm>
          <a:prstGeom prst="rect">
            <a:avLst/>
          </a:prstGeom>
        </p:spPr>
      </p:pic>
      <p:sp>
        <p:nvSpPr>
          <p:cNvPr id="11" name="Rectangle 10"/>
          <p:cNvSpPr/>
          <p:nvPr/>
        </p:nvSpPr>
        <p:spPr>
          <a:xfrm>
            <a:off x="563563" y="1542458"/>
            <a:ext cx="8438412" cy="461665"/>
          </a:xfrm>
          <a:prstGeom prst="rect">
            <a:avLst/>
          </a:prstGeom>
        </p:spPr>
        <p:txBody>
          <a:bodyPr wrap="square">
            <a:spAutoFit/>
          </a:bodyPr>
          <a:lstStyle/>
          <a:p>
            <a:r>
              <a:rPr lang="en-US" sz="2400" dirty="0" smtClean="0">
                <a:solidFill>
                  <a:srgbClr val="FF0000"/>
                </a:solidFill>
              </a:rPr>
              <a:t>Solution</a:t>
            </a:r>
            <a:r>
              <a:rPr lang="en-US" sz="2400" dirty="0"/>
              <a:t> </a:t>
            </a:r>
            <a:r>
              <a:rPr lang="en-US" sz="2400" dirty="0" smtClean="0">
                <a:solidFill>
                  <a:srgbClr val="FF0000"/>
                </a:solidFill>
              </a:rPr>
              <a:t>a)</a:t>
            </a:r>
            <a:endParaRPr lang="en-US" sz="2400" dirty="0">
              <a:solidFill>
                <a:srgbClr val="FF0000"/>
              </a:solidFill>
            </a:endParaRPr>
          </a:p>
        </p:txBody>
      </p:sp>
    </p:spTree>
    <p:extLst>
      <p:ext uri="{BB962C8B-B14F-4D97-AF65-F5344CB8AC3E}">
        <p14:creationId xmlns:p14="http://schemas.microsoft.com/office/powerpoint/2010/main" val="19960566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38563" y="290760"/>
            <a:ext cx="1936327" cy="461665"/>
          </a:xfrm>
          <a:prstGeom prst="rect">
            <a:avLst/>
          </a:prstGeom>
        </p:spPr>
        <p:txBody>
          <a:bodyPr wrap="square">
            <a:spAutoFit/>
          </a:bodyPr>
          <a:lstStyle/>
          <a:p>
            <a:r>
              <a:rPr lang="en-US" sz="2400" dirty="0" smtClean="0">
                <a:solidFill>
                  <a:srgbClr val="FF0000"/>
                </a:solidFill>
              </a:rPr>
              <a:t>Solution</a:t>
            </a:r>
            <a:r>
              <a:rPr lang="en-US" sz="2400" dirty="0"/>
              <a:t> </a:t>
            </a:r>
            <a:r>
              <a:rPr lang="en-US" sz="2400" dirty="0" smtClean="0">
                <a:solidFill>
                  <a:srgbClr val="FF0000"/>
                </a:solidFill>
              </a:rPr>
              <a:t>b)</a:t>
            </a:r>
            <a:endParaRPr lang="en-US" sz="2400" dirty="0">
              <a:solidFill>
                <a:srgbClr val="FF0000"/>
              </a:solidFill>
            </a:endParaRPr>
          </a:p>
        </p:txBody>
      </p:sp>
      <p:sp>
        <p:nvSpPr>
          <p:cNvPr id="7" name="Rectangle 6"/>
          <p:cNvSpPr/>
          <p:nvPr/>
        </p:nvSpPr>
        <p:spPr bwMode="auto">
          <a:xfrm>
            <a:off x="7374467" y="4079704"/>
            <a:ext cx="431800" cy="16626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224044" y="1057883"/>
            <a:ext cx="6652552" cy="646331"/>
          </a:xfrm>
          <a:prstGeom prst="rect">
            <a:avLst/>
          </a:prstGeom>
        </p:spPr>
        <p:txBody>
          <a:bodyPr wrap="square">
            <a:spAutoFit/>
          </a:bodyPr>
          <a:lstStyle/>
          <a:p>
            <a:pPr algn="just"/>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One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quantum of vibrational energy corresponds to the energy difference E(v=1)-E(v=0)</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5"/>
          <a:srcRect l="15413" t="34734" r="2520" b="37801"/>
          <a:stretch/>
        </p:blipFill>
        <p:spPr>
          <a:xfrm>
            <a:off x="3757846" y="2183030"/>
            <a:ext cx="5274290" cy="1014286"/>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278763" y="2205862"/>
                <a:ext cx="2979794" cy="563680"/>
              </a:xfrm>
              <a:prstGeom prst="rect">
                <a:avLst/>
              </a:prstGeom>
              <a:noFill/>
            </p:spPr>
            <p:txBody>
              <a:bodyPr wrap="square" lIns="0" tIns="0" rIns="0" bIns="0" rtlCol="0">
                <a:spAutoFit/>
              </a:bodyPr>
              <a:lstStyle/>
              <a:p>
                <a:r>
                  <a:rPr lang="en-US" dirty="0" smtClean="0"/>
                  <a:t>E(v)</a:t>
                </a:r>
                <a14:m>
                  <m:oMath xmlns:m="http://schemas.openxmlformats.org/officeDocument/2006/math">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h</m:t>
                        </m:r>
                      </m:num>
                      <m:den>
                        <m:r>
                          <a:rPr lang="it-IT" b="0" i="1" smtClean="0">
                            <a:latin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𝜋</m:t>
                        </m:r>
                      </m:den>
                    </m:f>
                    <m:rad>
                      <m:radPr>
                        <m:degHide m:val="on"/>
                        <m:ctrlPr>
                          <a:rPr lang="it-IT" b="0" i="1" smtClean="0">
                            <a:latin typeface="Cambria Math" panose="02040503050406030204" pitchFamily="18" charset="0"/>
                          </a:rPr>
                        </m:ctrlPr>
                      </m:radPr>
                      <m:deg/>
                      <m:e>
                        <m:f>
                          <m:fPr>
                            <m:ctrlPr>
                              <a:rPr lang="it-IT" b="0" i="1" smtClean="0">
                                <a:latin typeface="Cambria Math" panose="02040503050406030204" pitchFamily="18" charset="0"/>
                              </a:rPr>
                            </m:ctrlPr>
                          </m:fPr>
                          <m:num>
                            <m:r>
                              <a:rPr lang="it-IT" b="0" i="1" smtClean="0">
                                <a:latin typeface="Cambria Math" panose="02040503050406030204" pitchFamily="18" charset="0"/>
                              </a:rPr>
                              <m:t>𝑘</m:t>
                            </m:r>
                          </m:num>
                          <m:den>
                            <m:r>
                              <a:rPr lang="it-IT" b="0" i="1" smtClean="0">
                                <a:latin typeface="Cambria Math" panose="02040503050406030204" pitchFamily="18" charset="0"/>
                                <a:ea typeface="Cambria Math" panose="02040503050406030204" pitchFamily="18" charset="0"/>
                              </a:rPr>
                              <m:t>𝜇</m:t>
                            </m:r>
                          </m:den>
                        </m:f>
                      </m:e>
                    </m:rad>
                    <m:d>
                      <m:dPr>
                        <m:ctrlPr>
                          <a:rPr lang="it-IT" b="0" i="1" smtClean="0">
                            <a:latin typeface="Cambria Math" panose="02040503050406030204" pitchFamily="18" charset="0"/>
                          </a:rPr>
                        </m:ctrlPr>
                      </m:dPr>
                      <m:e>
                        <m:r>
                          <a:rPr lang="it-IT" b="0" i="1" smtClean="0">
                            <a:latin typeface="Cambria Math" panose="02040503050406030204" pitchFamily="18" charset="0"/>
                          </a:rPr>
                          <m:t>𝑣</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e>
                    </m:d>
                  </m:oMath>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78763" y="2205862"/>
                <a:ext cx="2979794" cy="563680"/>
              </a:xfrm>
              <a:prstGeom prst="rect">
                <a:avLst/>
              </a:prstGeom>
              <a:blipFill>
                <a:blip r:embed="rId6"/>
                <a:stretch>
                  <a:fillRect l="-4908" b="-1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3173593" y="1387911"/>
                <a:ext cx="3264101" cy="593432"/>
              </a:xfrm>
              <a:prstGeom prst="rect">
                <a:avLst/>
              </a:prstGeom>
            </p:spPr>
            <p:txBody>
              <a:bodyPr wrap="square">
                <a:spAutoFit/>
              </a:bodyPr>
              <a:lstStyle/>
              <a:p>
                <a:pPr algn="just"/>
                <a:r>
                  <a:rPr lang="it-IT" sz="1600" dirty="0" smtClean="0">
                    <a:solidFill>
                      <a:srgbClr val="000000"/>
                    </a:solidFill>
                    <a:latin typeface="Symbol" panose="05050102010706020507" pitchFamily="18" charset="2"/>
                    <a:ea typeface="Tahoma" panose="020B0604030504040204" pitchFamily="34" charset="0"/>
                    <a:cs typeface="Tahoma" panose="020B0604030504040204" pitchFamily="34" charset="0"/>
                  </a:rPr>
                  <a:t>D</a:t>
                </a:r>
                <a:r>
                  <a:rPr lang="it-IT"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E=E(v=1)-E(v=0)=</a:t>
                </a:r>
                <a14:m>
                  <m:oMath xmlns:m="http://schemas.openxmlformats.org/officeDocument/2006/math">
                    <m:f>
                      <m:fPr>
                        <m:ctrlPr>
                          <a:rPr lang="it-IT" sz="1600" i="1">
                            <a:latin typeface="Cambria Math" panose="02040503050406030204" pitchFamily="18" charset="0"/>
                          </a:rPr>
                        </m:ctrlPr>
                      </m:fPr>
                      <m:num>
                        <m:r>
                          <a:rPr lang="it-IT" sz="1600" b="0" i="1" smtClean="0">
                            <a:latin typeface="Cambria Math" panose="02040503050406030204" pitchFamily="18" charset="0"/>
                          </a:rPr>
                          <m:t>h</m:t>
                        </m:r>
                      </m:num>
                      <m:den>
                        <m:r>
                          <a:rPr lang="it-IT" sz="1600" i="1">
                            <a:latin typeface="Cambria Math" panose="02040503050406030204" pitchFamily="18" charset="0"/>
                          </a:rPr>
                          <m:t>2</m:t>
                        </m:r>
                        <m:r>
                          <a:rPr lang="it-IT" sz="1600" i="1">
                            <a:latin typeface="Cambria Math" panose="02040503050406030204" pitchFamily="18" charset="0"/>
                            <a:ea typeface="Cambria Math" panose="02040503050406030204" pitchFamily="18" charset="0"/>
                          </a:rPr>
                          <m:t>𝜋</m:t>
                        </m:r>
                      </m:den>
                    </m:f>
                    <m:rad>
                      <m:radPr>
                        <m:degHide m:val="on"/>
                        <m:ctrlPr>
                          <a:rPr lang="it-IT" sz="1600" i="1">
                            <a:latin typeface="Cambria Math" panose="02040503050406030204" pitchFamily="18" charset="0"/>
                          </a:rPr>
                        </m:ctrlPr>
                      </m:radPr>
                      <m:deg/>
                      <m:e>
                        <m:f>
                          <m:fPr>
                            <m:ctrlPr>
                              <a:rPr lang="it-IT" sz="1600" i="1">
                                <a:latin typeface="Cambria Math" panose="02040503050406030204" pitchFamily="18" charset="0"/>
                              </a:rPr>
                            </m:ctrlPr>
                          </m:fPr>
                          <m:num>
                            <m:r>
                              <a:rPr lang="it-IT" sz="1600" i="1">
                                <a:latin typeface="Cambria Math" panose="02040503050406030204" pitchFamily="18" charset="0"/>
                              </a:rPr>
                              <m:t>𝑘</m:t>
                            </m:r>
                          </m:num>
                          <m:den>
                            <m:r>
                              <a:rPr lang="it-IT" sz="1600" i="1">
                                <a:latin typeface="Cambria Math" panose="02040503050406030204" pitchFamily="18" charset="0"/>
                                <a:ea typeface="Cambria Math" panose="02040503050406030204" pitchFamily="18" charset="0"/>
                              </a:rPr>
                              <m:t>𝜇</m:t>
                            </m:r>
                          </m:den>
                        </m:f>
                        <m:r>
                          <m:rPr>
                            <m:nor/>
                          </m:rPr>
                          <a:rPr lang="en-US" sz="1600" dirty="0"/>
                          <m:t> </m:t>
                        </m:r>
                      </m:e>
                    </m:rad>
                  </m:oMath>
                </a14:m>
                <a:endParaRPr lang="en-US" sz="1600" dirty="0"/>
              </a:p>
            </p:txBody>
          </p:sp>
        </mc:Choice>
        <mc:Fallback>
          <p:sp>
            <p:nvSpPr>
              <p:cNvPr id="15" name="Rectangle 14"/>
              <p:cNvSpPr>
                <a:spLocks noRot="1" noChangeAspect="1" noMove="1" noResize="1" noEditPoints="1" noAdjustHandles="1" noChangeArrowheads="1" noChangeShapeType="1" noTextEdit="1"/>
              </p:cNvSpPr>
              <p:nvPr/>
            </p:nvSpPr>
            <p:spPr>
              <a:xfrm>
                <a:off x="3173593" y="1387911"/>
                <a:ext cx="3264101" cy="593432"/>
              </a:xfrm>
              <a:prstGeom prst="rect">
                <a:avLst/>
              </a:prstGeom>
              <a:blipFill>
                <a:blip r:embed="rId7"/>
                <a:stretch>
                  <a:fillRect l="-1121"/>
                </a:stretch>
              </a:blipFill>
            </p:spPr>
            <p:txBody>
              <a:bodyPr/>
              <a:lstStyle/>
              <a:p>
                <a:r>
                  <a:rPr lang="en-US">
                    <a:noFill/>
                  </a:rPr>
                  <a:t> </a:t>
                </a:r>
              </a:p>
            </p:txBody>
          </p:sp>
        </mc:Fallback>
      </mc:AlternateContent>
      <p:graphicFrame>
        <p:nvGraphicFramePr>
          <p:cNvPr id="16" name="Object 64"/>
          <p:cNvGraphicFramePr>
            <a:graphicFrameLocks noChangeAspect="1"/>
          </p:cNvGraphicFramePr>
          <p:nvPr>
            <p:extLst>
              <p:ext uri="{D42A27DB-BD31-4B8C-83A1-F6EECF244321}">
                <p14:modId xmlns:p14="http://schemas.microsoft.com/office/powerpoint/2010/main" val="1696939802"/>
              </p:ext>
            </p:extLst>
          </p:nvPr>
        </p:nvGraphicFramePr>
        <p:xfrm>
          <a:off x="270635" y="3093956"/>
          <a:ext cx="7006970" cy="804580"/>
        </p:xfrm>
        <a:graphic>
          <a:graphicData uri="http://schemas.openxmlformats.org/presentationml/2006/ole">
            <mc:AlternateContent xmlns:mc="http://schemas.openxmlformats.org/markup-compatibility/2006">
              <mc:Choice xmlns:v="urn:schemas-microsoft-com:vml" Requires="v">
                <p:oleObj spid="_x0000_s111627" name="Equation" r:id="rId8" imgW="3860640" imgH="444240" progId="Equation.3">
                  <p:embed/>
                </p:oleObj>
              </mc:Choice>
              <mc:Fallback>
                <p:oleObj name="Equation" r:id="rId8" imgW="3860640" imgH="444240" progId="Equation.3">
                  <p:embed/>
                  <p:pic>
                    <p:nvPicPr>
                      <p:cNvPr id="15" name="Object 64"/>
                      <p:cNvPicPr>
                        <a:picLocks noChangeAspect="1" noChangeArrowheads="1"/>
                      </p:cNvPicPr>
                      <p:nvPr/>
                    </p:nvPicPr>
                    <p:blipFill>
                      <a:blip r:embed="rId9"/>
                      <a:srcRect/>
                      <a:stretch>
                        <a:fillRect/>
                      </a:stretch>
                    </p:blipFill>
                    <p:spPr bwMode="auto">
                      <a:xfrm>
                        <a:off x="270635" y="3093956"/>
                        <a:ext cx="7006970" cy="804580"/>
                      </a:xfrm>
                      <a:prstGeom prst="rect">
                        <a:avLst/>
                      </a:prstGeom>
                      <a:noFill/>
                      <a:ln>
                        <a:noFill/>
                      </a:ln>
                      <a:extLst/>
                    </p:spPr>
                  </p:pic>
                </p:oleObj>
              </mc:Fallback>
            </mc:AlternateContent>
          </a:graphicData>
        </a:graphic>
      </p:graphicFrame>
      <p:graphicFrame>
        <p:nvGraphicFramePr>
          <p:cNvPr id="17" name="Object 65"/>
          <p:cNvGraphicFramePr>
            <a:graphicFrameLocks noChangeAspect="1"/>
          </p:cNvGraphicFramePr>
          <p:nvPr>
            <p:extLst>
              <p:ext uri="{D42A27DB-BD31-4B8C-83A1-F6EECF244321}">
                <p14:modId xmlns:p14="http://schemas.microsoft.com/office/powerpoint/2010/main" val="910793712"/>
              </p:ext>
            </p:extLst>
          </p:nvPr>
        </p:nvGraphicFramePr>
        <p:xfrm>
          <a:off x="224044" y="4054035"/>
          <a:ext cx="7930105" cy="803222"/>
        </p:xfrm>
        <a:graphic>
          <a:graphicData uri="http://schemas.openxmlformats.org/presentationml/2006/ole">
            <mc:AlternateContent xmlns:mc="http://schemas.openxmlformats.org/markup-compatibility/2006">
              <mc:Choice xmlns:v="urn:schemas-microsoft-com:vml" Requires="v">
                <p:oleObj spid="_x0000_s111628" name="Equation" r:id="rId10" imgW="4140000" imgH="419040" progId="Equation.3">
                  <p:embed/>
                </p:oleObj>
              </mc:Choice>
              <mc:Fallback>
                <p:oleObj name="Equation" r:id="rId10" imgW="4140000" imgH="419040" progId="Equation.3">
                  <p:embed/>
                  <p:pic>
                    <p:nvPicPr>
                      <p:cNvPr id="21" name="Object 65"/>
                      <p:cNvPicPr>
                        <a:picLocks noChangeAspect="1" noChangeArrowheads="1"/>
                      </p:cNvPicPr>
                      <p:nvPr/>
                    </p:nvPicPr>
                    <p:blipFill>
                      <a:blip r:embed="rId11"/>
                      <a:srcRect/>
                      <a:stretch>
                        <a:fillRect/>
                      </a:stretch>
                    </p:blipFill>
                    <p:spPr bwMode="auto">
                      <a:xfrm>
                        <a:off x="224044" y="4054035"/>
                        <a:ext cx="7930105" cy="803222"/>
                      </a:xfrm>
                      <a:prstGeom prst="rect">
                        <a:avLst/>
                      </a:prstGeom>
                      <a:noFill/>
                      <a:ln>
                        <a:noFill/>
                      </a:ln>
                      <a:extLst/>
                    </p:spPr>
                  </p:pic>
                </p:oleObj>
              </mc:Fallback>
            </mc:AlternateContent>
          </a:graphicData>
        </a:graphic>
      </p:graphicFrame>
      <p:sp>
        <p:nvSpPr>
          <p:cNvPr id="18" name="Rectangle 17"/>
          <p:cNvSpPr/>
          <p:nvPr/>
        </p:nvSpPr>
        <p:spPr>
          <a:xfrm>
            <a:off x="5307877" y="6418932"/>
            <a:ext cx="3735318" cy="369332"/>
          </a:xfrm>
          <a:prstGeom prst="rect">
            <a:avLst/>
          </a:prstGeom>
        </p:spPr>
        <p:txBody>
          <a:bodyPr wrap="none">
            <a:spAutoFit/>
          </a:bodyPr>
          <a:lstStyle/>
          <a:p>
            <a:r>
              <a:rPr lang="en-US" dirty="0">
                <a:latin typeface="CIDFont+F3"/>
              </a:rPr>
              <a:t>1eV = 1.602 x 10 </a:t>
            </a:r>
            <a:r>
              <a:rPr lang="en-US" sz="800" dirty="0">
                <a:latin typeface="CIDFont+F3"/>
              </a:rPr>
              <a:t>-19 </a:t>
            </a:r>
            <a:r>
              <a:rPr lang="en-US" dirty="0">
                <a:latin typeface="CIDFont+F3"/>
              </a:rPr>
              <a:t>J = 96.5 kJ/</a:t>
            </a:r>
            <a:r>
              <a:rPr lang="en-US" dirty="0" err="1">
                <a:latin typeface="CIDFont+F3"/>
              </a:rPr>
              <a:t>mol</a:t>
            </a:r>
            <a:endParaRPr lang="en-US" dirty="0"/>
          </a:p>
        </p:txBody>
      </p:sp>
      <p:graphicFrame>
        <p:nvGraphicFramePr>
          <p:cNvPr id="19" name="Object 65"/>
          <p:cNvGraphicFramePr>
            <a:graphicFrameLocks noChangeAspect="1"/>
          </p:cNvGraphicFramePr>
          <p:nvPr>
            <p:extLst>
              <p:ext uri="{D42A27DB-BD31-4B8C-83A1-F6EECF244321}">
                <p14:modId xmlns:p14="http://schemas.microsoft.com/office/powerpoint/2010/main" val="1242176681"/>
              </p:ext>
            </p:extLst>
          </p:nvPr>
        </p:nvGraphicFramePr>
        <p:xfrm>
          <a:off x="224044" y="4989749"/>
          <a:ext cx="7633725" cy="878296"/>
        </p:xfrm>
        <a:graphic>
          <a:graphicData uri="http://schemas.openxmlformats.org/presentationml/2006/ole">
            <mc:AlternateContent xmlns:mc="http://schemas.openxmlformats.org/markup-compatibility/2006">
              <mc:Choice xmlns:v="urn:schemas-microsoft-com:vml" Requires="v">
                <p:oleObj spid="_x0000_s111629" name="Equation" r:id="rId12" imgW="3974760" imgH="457200" progId="Equation.3">
                  <p:embed/>
                </p:oleObj>
              </mc:Choice>
              <mc:Fallback>
                <p:oleObj name="Equation" r:id="rId12" imgW="3974760" imgH="457200" progId="Equation.3">
                  <p:embed/>
                  <p:pic>
                    <p:nvPicPr>
                      <p:cNvPr id="22" name="Object 65"/>
                      <p:cNvPicPr>
                        <a:picLocks noChangeAspect="1" noChangeArrowheads="1"/>
                      </p:cNvPicPr>
                      <p:nvPr/>
                    </p:nvPicPr>
                    <p:blipFill>
                      <a:blip r:embed="rId13"/>
                      <a:srcRect/>
                      <a:stretch>
                        <a:fillRect/>
                      </a:stretch>
                    </p:blipFill>
                    <p:spPr bwMode="auto">
                      <a:xfrm>
                        <a:off x="224044" y="4989749"/>
                        <a:ext cx="7633725" cy="878296"/>
                      </a:xfrm>
                      <a:prstGeom prst="rect">
                        <a:avLst/>
                      </a:prstGeom>
                      <a:noFill/>
                      <a:ln>
                        <a:noFill/>
                      </a:ln>
                      <a:extLst/>
                    </p:spPr>
                  </p:pic>
                </p:oleObj>
              </mc:Fallback>
            </mc:AlternateContent>
          </a:graphicData>
        </a:graphic>
      </p:graphicFrame>
      <p:sp>
        <p:nvSpPr>
          <p:cNvPr id="20" name="Rectangle 19"/>
          <p:cNvSpPr/>
          <p:nvPr/>
        </p:nvSpPr>
        <p:spPr>
          <a:xfrm>
            <a:off x="2443955" y="5428897"/>
            <a:ext cx="6599240" cy="646331"/>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Since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US" baseline="-25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tot</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is bigger than the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 calculated at point a) (498.4 kJ/</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the excitation to v=1 is sufficient to cause dissociation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3151648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5</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64852" y="4594057"/>
            <a:ext cx="4410388" cy="1938992"/>
          </a:xfrm>
          <a:prstGeom prst="rect">
            <a:avLst/>
          </a:prstGeom>
        </p:spPr>
        <p:txBody>
          <a:bodyPr wrap="square">
            <a:spAutoFit/>
          </a:bodyPr>
          <a:lstStyle/>
          <a:p>
            <a:pPr algn="just"/>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Using </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results from problem </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 4, </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the vibrational energy level in which O</a:t>
            </a:r>
            <a:r>
              <a:rPr lang="it-IT"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can be generated by O</a:t>
            </a:r>
            <a:r>
              <a:rPr lang="it-IT"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photolysis at 243 nm</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stretch>
            <a:fillRect/>
          </a:stretch>
        </p:blipFill>
        <p:spPr>
          <a:xfrm>
            <a:off x="4675240" y="4594057"/>
            <a:ext cx="4399481" cy="396381"/>
          </a:xfrm>
          <a:prstGeom prst="rect">
            <a:avLst/>
          </a:prstGeom>
        </p:spPr>
      </p:pic>
      <p:pic>
        <p:nvPicPr>
          <p:cNvPr id="14" name="Picture 13"/>
          <p:cNvPicPr>
            <a:picLocks noChangeAspect="1"/>
          </p:cNvPicPr>
          <p:nvPr/>
        </p:nvPicPr>
        <p:blipFill>
          <a:blip r:embed="rId5"/>
          <a:stretch>
            <a:fillRect/>
          </a:stretch>
        </p:blipFill>
        <p:spPr>
          <a:xfrm>
            <a:off x="5284552" y="5086155"/>
            <a:ext cx="3744303" cy="1588153"/>
          </a:xfrm>
          <a:prstGeom prst="rect">
            <a:avLst/>
          </a:prstGeom>
        </p:spPr>
      </p:pic>
      <p:sp>
        <p:nvSpPr>
          <p:cNvPr id="15" name="Rectangle 14"/>
          <p:cNvSpPr/>
          <p:nvPr/>
        </p:nvSpPr>
        <p:spPr>
          <a:xfrm>
            <a:off x="264852" y="1449882"/>
            <a:ext cx="8614297" cy="2677656"/>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Using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force constant for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k=1140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Nm</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simple harmonic oscillator behavior, calculate the highest possible vibrational level that ground electronic state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could be produced upon photolysis of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290 nm if the oxygen atom generated is:</a:t>
            </a:r>
          </a:p>
          <a:p>
            <a:pPr marL="342900" indent="-3429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ground-state O(</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	or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electronically excited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state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4819538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5</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17982" y="1126960"/>
            <a:ext cx="8614297" cy="646331"/>
          </a:xfrm>
          <a:prstGeom prst="rect">
            <a:avLst/>
          </a:prstGeom>
        </p:spPr>
        <p:txBody>
          <a:bodyPr wrap="square">
            <a:spAutoFit/>
          </a:bodyPr>
          <a:lstStyle/>
          <a:p>
            <a:pPr algn="just"/>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p>
          <a:p>
            <a:pPr marL="342900" indent="-3429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hv</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65"/>
          <p:cNvGraphicFramePr>
            <a:graphicFrameLocks noChangeAspect="1"/>
          </p:cNvGraphicFramePr>
          <p:nvPr>
            <p:extLst>
              <p:ext uri="{D42A27DB-BD31-4B8C-83A1-F6EECF244321}">
                <p14:modId xmlns:p14="http://schemas.microsoft.com/office/powerpoint/2010/main" val="3760737981"/>
              </p:ext>
            </p:extLst>
          </p:nvPr>
        </p:nvGraphicFramePr>
        <p:xfrm>
          <a:off x="317982" y="2018665"/>
          <a:ext cx="6394767" cy="636055"/>
        </p:xfrm>
        <a:graphic>
          <a:graphicData uri="http://schemas.openxmlformats.org/presentationml/2006/ole">
            <mc:AlternateContent xmlns:mc="http://schemas.openxmlformats.org/markup-compatibility/2006">
              <mc:Choice xmlns:v="urn:schemas-microsoft-com:vml" Requires="v">
                <p:oleObj spid="_x0000_s113684" name="Equation" r:id="rId5" imgW="4216320" imgH="419040" progId="Equation.3">
                  <p:embed/>
                </p:oleObj>
              </mc:Choice>
              <mc:Fallback>
                <p:oleObj name="Equation" r:id="rId5" imgW="4216320" imgH="419040" progId="Equation.3">
                  <p:embed/>
                  <p:pic>
                    <p:nvPicPr>
                      <p:cNvPr id="25" name="Object 65"/>
                      <p:cNvPicPr>
                        <a:picLocks noChangeAspect="1" noChangeArrowheads="1"/>
                      </p:cNvPicPr>
                      <p:nvPr/>
                    </p:nvPicPr>
                    <p:blipFill>
                      <a:blip r:embed="rId6"/>
                      <a:srcRect/>
                      <a:stretch>
                        <a:fillRect/>
                      </a:stretch>
                    </p:blipFill>
                    <p:spPr bwMode="auto">
                      <a:xfrm>
                        <a:off x="317982" y="2018665"/>
                        <a:ext cx="6394767" cy="636055"/>
                      </a:xfrm>
                      <a:prstGeom prst="rect">
                        <a:avLst/>
                      </a:prstGeom>
                      <a:noFill/>
                      <a:ln>
                        <a:noFill/>
                      </a:ln>
                      <a:extLst/>
                    </p:spPr>
                  </p:pic>
                </p:oleObj>
              </mc:Fallback>
            </mc:AlternateContent>
          </a:graphicData>
        </a:graphic>
      </p:graphicFrame>
      <p:graphicFrame>
        <p:nvGraphicFramePr>
          <p:cNvPr id="8" name="Object 65"/>
          <p:cNvGraphicFramePr>
            <a:graphicFrameLocks noChangeAspect="1"/>
          </p:cNvGraphicFramePr>
          <p:nvPr>
            <p:extLst>
              <p:ext uri="{D42A27DB-BD31-4B8C-83A1-F6EECF244321}">
                <p14:modId xmlns:p14="http://schemas.microsoft.com/office/powerpoint/2010/main" val="2061178126"/>
              </p:ext>
            </p:extLst>
          </p:nvPr>
        </p:nvGraphicFramePr>
        <p:xfrm>
          <a:off x="317982" y="2661771"/>
          <a:ext cx="7885112" cy="373062"/>
        </p:xfrm>
        <a:graphic>
          <a:graphicData uri="http://schemas.openxmlformats.org/presentationml/2006/ole">
            <mc:AlternateContent xmlns:mc="http://schemas.openxmlformats.org/markup-compatibility/2006">
              <mc:Choice xmlns:v="urn:schemas-microsoft-com:vml" Requires="v">
                <p:oleObj spid="_x0000_s113685" name="Equation" r:id="rId7" imgW="5092560" imgH="241200" progId="Equation.3">
                  <p:embed/>
                </p:oleObj>
              </mc:Choice>
              <mc:Fallback>
                <p:oleObj name="Equation" r:id="rId7" imgW="5092560" imgH="241200" progId="Equation.3">
                  <p:embed/>
                  <p:pic>
                    <p:nvPicPr>
                      <p:cNvPr id="26" name="Object 65"/>
                      <p:cNvPicPr>
                        <a:picLocks noChangeAspect="1" noChangeArrowheads="1"/>
                      </p:cNvPicPr>
                      <p:nvPr/>
                    </p:nvPicPr>
                    <p:blipFill>
                      <a:blip r:embed="rId8"/>
                      <a:srcRect/>
                      <a:stretch>
                        <a:fillRect/>
                      </a:stretch>
                    </p:blipFill>
                    <p:spPr bwMode="auto">
                      <a:xfrm>
                        <a:off x="317982" y="2661771"/>
                        <a:ext cx="7885112" cy="373062"/>
                      </a:xfrm>
                      <a:prstGeom prst="rect">
                        <a:avLst/>
                      </a:prstGeom>
                      <a:noFill/>
                      <a:ln>
                        <a:noFill/>
                      </a:ln>
                      <a:extLst/>
                    </p:spPr>
                  </p:pic>
                </p:oleObj>
              </mc:Fallback>
            </mc:AlternateContent>
          </a:graphicData>
        </a:graphic>
      </p:graphicFrame>
      <p:graphicFrame>
        <p:nvGraphicFramePr>
          <p:cNvPr id="11" name="Object 64"/>
          <p:cNvGraphicFramePr>
            <a:graphicFrameLocks noChangeAspect="1"/>
          </p:cNvGraphicFramePr>
          <p:nvPr>
            <p:extLst>
              <p:ext uri="{D42A27DB-BD31-4B8C-83A1-F6EECF244321}">
                <p14:modId xmlns:p14="http://schemas.microsoft.com/office/powerpoint/2010/main" val="1287265754"/>
              </p:ext>
            </p:extLst>
          </p:nvPr>
        </p:nvGraphicFramePr>
        <p:xfrm>
          <a:off x="271151" y="3142829"/>
          <a:ext cx="3989387" cy="663575"/>
        </p:xfrm>
        <a:graphic>
          <a:graphicData uri="http://schemas.openxmlformats.org/presentationml/2006/ole">
            <mc:AlternateContent xmlns:mc="http://schemas.openxmlformats.org/markup-compatibility/2006">
              <mc:Choice xmlns:v="urn:schemas-microsoft-com:vml" Requires="v">
                <p:oleObj spid="_x0000_s113686" name="Equation" r:id="rId9" imgW="2819160" imgH="469800" progId="Equation.3">
                  <p:embed/>
                </p:oleObj>
              </mc:Choice>
              <mc:Fallback>
                <p:oleObj name="Equation" r:id="rId9" imgW="2819160" imgH="469800" progId="Equation.3">
                  <p:embed/>
                  <p:pic>
                    <p:nvPicPr>
                      <p:cNvPr id="28" name="Object 64"/>
                      <p:cNvPicPr>
                        <a:picLocks noChangeAspect="1" noChangeArrowheads="1"/>
                      </p:cNvPicPr>
                      <p:nvPr/>
                    </p:nvPicPr>
                    <p:blipFill>
                      <a:blip r:embed="rId10"/>
                      <a:srcRect/>
                      <a:stretch>
                        <a:fillRect/>
                      </a:stretch>
                    </p:blipFill>
                    <p:spPr bwMode="auto">
                      <a:xfrm>
                        <a:off x="271151" y="3142829"/>
                        <a:ext cx="3989387" cy="663575"/>
                      </a:xfrm>
                      <a:prstGeom prst="rect">
                        <a:avLst/>
                      </a:prstGeom>
                      <a:noFill/>
                      <a:ln>
                        <a:noFill/>
                      </a:ln>
                      <a:extLst/>
                    </p:spPr>
                  </p:pic>
                </p:oleObj>
              </mc:Fallback>
            </mc:AlternateContent>
          </a:graphicData>
        </a:graphic>
      </p:graphicFrame>
      <p:graphicFrame>
        <p:nvGraphicFramePr>
          <p:cNvPr id="13" name="Object 64"/>
          <p:cNvGraphicFramePr>
            <a:graphicFrameLocks noChangeAspect="1"/>
          </p:cNvGraphicFramePr>
          <p:nvPr>
            <p:extLst>
              <p:ext uri="{D42A27DB-BD31-4B8C-83A1-F6EECF244321}">
                <p14:modId xmlns:p14="http://schemas.microsoft.com/office/powerpoint/2010/main" val="3252464372"/>
              </p:ext>
            </p:extLst>
          </p:nvPr>
        </p:nvGraphicFramePr>
        <p:xfrm>
          <a:off x="4437861" y="3178637"/>
          <a:ext cx="3019425" cy="555625"/>
        </p:xfrm>
        <a:graphic>
          <a:graphicData uri="http://schemas.openxmlformats.org/presentationml/2006/ole">
            <mc:AlternateContent xmlns:mc="http://schemas.openxmlformats.org/markup-compatibility/2006">
              <mc:Choice xmlns:v="urn:schemas-microsoft-com:vml" Requires="v">
                <p:oleObj spid="_x0000_s113687" name="Equation" r:id="rId11" imgW="2133360" imgH="393480" progId="Equation.3">
                  <p:embed/>
                </p:oleObj>
              </mc:Choice>
              <mc:Fallback>
                <p:oleObj name="Equation" r:id="rId11" imgW="2133360" imgH="393480" progId="Equation.3">
                  <p:embed/>
                  <p:pic>
                    <p:nvPicPr>
                      <p:cNvPr id="30" name="Object 64"/>
                      <p:cNvPicPr>
                        <a:picLocks noChangeAspect="1" noChangeArrowheads="1"/>
                      </p:cNvPicPr>
                      <p:nvPr/>
                    </p:nvPicPr>
                    <p:blipFill>
                      <a:blip r:embed="rId12"/>
                      <a:srcRect/>
                      <a:stretch>
                        <a:fillRect/>
                      </a:stretch>
                    </p:blipFill>
                    <p:spPr bwMode="auto">
                      <a:xfrm>
                        <a:off x="4437861" y="3178637"/>
                        <a:ext cx="3019425" cy="555625"/>
                      </a:xfrm>
                      <a:prstGeom prst="rect">
                        <a:avLst/>
                      </a:prstGeom>
                      <a:noFill/>
                      <a:ln>
                        <a:noFill/>
                      </a:ln>
                      <a:extLst/>
                    </p:spPr>
                  </p:pic>
                </p:oleObj>
              </mc:Fallback>
            </mc:AlternateContent>
          </a:graphicData>
        </a:graphic>
      </p:graphicFrame>
      <p:graphicFrame>
        <p:nvGraphicFramePr>
          <p:cNvPr id="14" name="Object 64"/>
          <p:cNvGraphicFramePr>
            <a:graphicFrameLocks noChangeAspect="1"/>
          </p:cNvGraphicFramePr>
          <p:nvPr>
            <p:extLst>
              <p:ext uri="{D42A27DB-BD31-4B8C-83A1-F6EECF244321}">
                <p14:modId xmlns:p14="http://schemas.microsoft.com/office/powerpoint/2010/main" val="953860529"/>
              </p:ext>
            </p:extLst>
          </p:nvPr>
        </p:nvGraphicFramePr>
        <p:xfrm>
          <a:off x="7592224" y="3330947"/>
          <a:ext cx="879475" cy="287337"/>
        </p:xfrm>
        <a:graphic>
          <a:graphicData uri="http://schemas.openxmlformats.org/presentationml/2006/ole">
            <mc:AlternateContent xmlns:mc="http://schemas.openxmlformats.org/markup-compatibility/2006">
              <mc:Choice xmlns:v="urn:schemas-microsoft-com:vml" Requires="v">
                <p:oleObj spid="_x0000_s113688" name="Equation" r:id="rId13" imgW="622080" imgH="203040" progId="Equation.3">
                  <p:embed/>
                </p:oleObj>
              </mc:Choice>
              <mc:Fallback>
                <p:oleObj name="Equation" r:id="rId13" imgW="622080" imgH="203040" progId="Equation.3">
                  <p:embed/>
                  <p:pic>
                    <p:nvPicPr>
                      <p:cNvPr id="31" name="Object 64"/>
                      <p:cNvPicPr>
                        <a:picLocks noChangeAspect="1" noChangeArrowheads="1"/>
                      </p:cNvPicPr>
                      <p:nvPr/>
                    </p:nvPicPr>
                    <p:blipFill>
                      <a:blip r:embed="rId14"/>
                      <a:srcRect/>
                      <a:stretch>
                        <a:fillRect/>
                      </a:stretch>
                    </p:blipFill>
                    <p:spPr bwMode="auto">
                      <a:xfrm>
                        <a:off x="7592224" y="3330947"/>
                        <a:ext cx="879475" cy="287337"/>
                      </a:xfrm>
                      <a:prstGeom prst="rect">
                        <a:avLst/>
                      </a:prstGeom>
                      <a:noFill/>
                      <a:ln>
                        <a:noFill/>
                      </a:ln>
                      <a:extLst/>
                    </p:spPr>
                  </p:pic>
                </p:oleObj>
              </mc:Fallback>
            </mc:AlternateContent>
          </a:graphicData>
        </a:graphic>
      </p:graphicFrame>
      <p:sp>
        <p:nvSpPr>
          <p:cNvPr id="15" name="Rectangle 14"/>
          <p:cNvSpPr/>
          <p:nvPr/>
        </p:nvSpPr>
        <p:spPr>
          <a:xfrm>
            <a:off x="271151" y="4024258"/>
            <a:ext cx="5672448" cy="369332"/>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So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highest possible vibrational level is v=15</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43686" y="4904352"/>
            <a:ext cx="4490545" cy="369332"/>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b) Same calculation as in a) with </a:t>
            </a:r>
          </a:p>
        </p:txBody>
      </p:sp>
      <p:graphicFrame>
        <p:nvGraphicFramePr>
          <p:cNvPr id="17" name="Object 64"/>
          <p:cNvGraphicFramePr>
            <a:graphicFrameLocks noChangeAspect="1"/>
          </p:cNvGraphicFramePr>
          <p:nvPr>
            <p:extLst>
              <p:ext uri="{D42A27DB-BD31-4B8C-83A1-F6EECF244321}">
                <p14:modId xmlns:p14="http://schemas.microsoft.com/office/powerpoint/2010/main" val="93506938"/>
              </p:ext>
            </p:extLst>
          </p:nvPr>
        </p:nvGraphicFramePr>
        <p:xfrm>
          <a:off x="3865563" y="4904214"/>
          <a:ext cx="5095976" cy="346212"/>
        </p:xfrm>
        <a:graphic>
          <a:graphicData uri="http://schemas.openxmlformats.org/presentationml/2006/ole">
            <mc:AlternateContent xmlns:mc="http://schemas.openxmlformats.org/markup-compatibility/2006">
              <mc:Choice xmlns:v="urn:schemas-microsoft-com:vml" Requires="v">
                <p:oleObj spid="_x0000_s113689" name="Equation" r:id="rId15" imgW="3352680" imgH="228600" progId="Equation.3">
                  <p:embed/>
                </p:oleObj>
              </mc:Choice>
              <mc:Fallback>
                <p:oleObj name="Equation" r:id="rId15" imgW="3352680" imgH="228600" progId="Equation.3">
                  <p:embed/>
                  <p:pic>
                    <p:nvPicPr>
                      <p:cNvPr id="34" name="Object 64"/>
                      <p:cNvPicPr>
                        <a:picLocks noChangeAspect="1" noChangeArrowheads="1"/>
                      </p:cNvPicPr>
                      <p:nvPr/>
                    </p:nvPicPr>
                    <p:blipFill>
                      <a:blip r:embed="rId16"/>
                      <a:srcRect/>
                      <a:stretch>
                        <a:fillRect/>
                      </a:stretch>
                    </p:blipFill>
                    <p:spPr bwMode="auto">
                      <a:xfrm>
                        <a:off x="3865563" y="4904214"/>
                        <a:ext cx="5095976" cy="346212"/>
                      </a:xfrm>
                      <a:prstGeom prst="rect">
                        <a:avLst/>
                      </a:prstGeom>
                      <a:noFill/>
                      <a:ln>
                        <a:noFill/>
                      </a:ln>
                      <a:extLst/>
                    </p:spPr>
                  </p:pic>
                </p:oleObj>
              </mc:Fallback>
            </mc:AlternateContent>
          </a:graphicData>
        </a:graphic>
      </p:graphicFrame>
      <p:graphicFrame>
        <p:nvGraphicFramePr>
          <p:cNvPr id="18" name="Object 65"/>
          <p:cNvGraphicFramePr>
            <a:graphicFrameLocks noChangeAspect="1"/>
          </p:cNvGraphicFramePr>
          <p:nvPr>
            <p:extLst>
              <p:ext uri="{D42A27DB-BD31-4B8C-83A1-F6EECF244321}">
                <p14:modId xmlns:p14="http://schemas.microsoft.com/office/powerpoint/2010/main" val="1212390389"/>
              </p:ext>
            </p:extLst>
          </p:nvPr>
        </p:nvGraphicFramePr>
        <p:xfrm>
          <a:off x="314802" y="5479868"/>
          <a:ext cx="6372225" cy="373062"/>
        </p:xfrm>
        <a:graphic>
          <a:graphicData uri="http://schemas.openxmlformats.org/presentationml/2006/ole">
            <mc:AlternateContent xmlns:mc="http://schemas.openxmlformats.org/markup-compatibility/2006">
              <mc:Choice xmlns:v="urn:schemas-microsoft-com:vml" Requires="v">
                <p:oleObj spid="_x0000_s113690" name="Equation" r:id="rId17" imgW="4114800" imgH="241200" progId="Equation.3">
                  <p:embed/>
                </p:oleObj>
              </mc:Choice>
              <mc:Fallback>
                <p:oleObj name="Equation" r:id="rId17" imgW="4114800" imgH="241200" progId="Equation.3">
                  <p:embed/>
                  <p:pic>
                    <p:nvPicPr>
                      <p:cNvPr id="36" name="Object 65"/>
                      <p:cNvPicPr>
                        <a:picLocks noChangeAspect="1" noChangeArrowheads="1"/>
                      </p:cNvPicPr>
                      <p:nvPr/>
                    </p:nvPicPr>
                    <p:blipFill>
                      <a:blip r:embed="rId18"/>
                      <a:srcRect/>
                      <a:stretch>
                        <a:fillRect/>
                      </a:stretch>
                    </p:blipFill>
                    <p:spPr bwMode="auto">
                      <a:xfrm>
                        <a:off x="314802" y="5479868"/>
                        <a:ext cx="6372225" cy="373062"/>
                      </a:xfrm>
                      <a:prstGeom prst="rect">
                        <a:avLst/>
                      </a:prstGeom>
                      <a:noFill/>
                      <a:ln>
                        <a:noFill/>
                      </a:ln>
                      <a:extLst/>
                    </p:spPr>
                  </p:pic>
                </p:oleObj>
              </mc:Fallback>
            </mc:AlternateContent>
          </a:graphicData>
        </a:graphic>
      </p:graphicFrame>
      <p:sp>
        <p:nvSpPr>
          <p:cNvPr id="19" name="Rectangle 18"/>
          <p:cNvSpPr/>
          <p:nvPr/>
        </p:nvSpPr>
        <p:spPr>
          <a:xfrm>
            <a:off x="4365388" y="6059114"/>
            <a:ext cx="4643278" cy="646331"/>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So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highest possible vibrational level is v=5</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Object 64"/>
          <p:cNvGraphicFramePr>
            <a:graphicFrameLocks noChangeAspect="1"/>
          </p:cNvGraphicFramePr>
          <p:nvPr>
            <p:extLst>
              <p:ext uri="{D42A27DB-BD31-4B8C-83A1-F6EECF244321}">
                <p14:modId xmlns:p14="http://schemas.microsoft.com/office/powerpoint/2010/main" val="2983480485"/>
              </p:ext>
            </p:extLst>
          </p:nvPr>
        </p:nvGraphicFramePr>
        <p:xfrm>
          <a:off x="314801" y="6059115"/>
          <a:ext cx="3117729" cy="577052"/>
        </p:xfrm>
        <a:graphic>
          <a:graphicData uri="http://schemas.openxmlformats.org/presentationml/2006/ole">
            <mc:AlternateContent xmlns:mc="http://schemas.openxmlformats.org/markup-compatibility/2006">
              <mc:Choice xmlns:v="urn:schemas-microsoft-com:vml" Requires="v">
                <p:oleObj spid="_x0000_s113691" name="Equation" r:id="rId19" imgW="2120760" imgH="393480" progId="Equation.3">
                  <p:embed/>
                </p:oleObj>
              </mc:Choice>
              <mc:Fallback>
                <p:oleObj name="Equation" r:id="rId19" imgW="2120760" imgH="393480" progId="Equation.3">
                  <p:embed/>
                  <p:pic>
                    <p:nvPicPr>
                      <p:cNvPr id="38" name="Object 64"/>
                      <p:cNvPicPr>
                        <a:picLocks noChangeAspect="1" noChangeArrowheads="1"/>
                      </p:cNvPicPr>
                      <p:nvPr/>
                    </p:nvPicPr>
                    <p:blipFill>
                      <a:blip r:embed="rId20"/>
                      <a:srcRect/>
                      <a:stretch>
                        <a:fillRect/>
                      </a:stretch>
                    </p:blipFill>
                    <p:spPr bwMode="auto">
                      <a:xfrm>
                        <a:off x="314801" y="6059115"/>
                        <a:ext cx="3117729" cy="577052"/>
                      </a:xfrm>
                      <a:prstGeom prst="rect">
                        <a:avLst/>
                      </a:prstGeom>
                      <a:noFill/>
                      <a:ln>
                        <a:noFill/>
                      </a:ln>
                      <a:extLst/>
                    </p:spPr>
                  </p:pic>
                </p:oleObj>
              </mc:Fallback>
            </mc:AlternateContent>
          </a:graphicData>
        </a:graphic>
      </p:graphicFrame>
      <p:graphicFrame>
        <p:nvGraphicFramePr>
          <p:cNvPr id="21" name="Object 64"/>
          <p:cNvGraphicFramePr>
            <a:graphicFrameLocks noChangeAspect="1"/>
          </p:cNvGraphicFramePr>
          <p:nvPr>
            <p:extLst>
              <p:ext uri="{D42A27DB-BD31-4B8C-83A1-F6EECF244321}">
                <p14:modId xmlns:p14="http://schemas.microsoft.com/office/powerpoint/2010/main" val="3440798285"/>
              </p:ext>
            </p:extLst>
          </p:nvPr>
        </p:nvGraphicFramePr>
        <p:xfrm>
          <a:off x="3548063" y="6249019"/>
          <a:ext cx="788987" cy="287337"/>
        </p:xfrm>
        <a:graphic>
          <a:graphicData uri="http://schemas.openxmlformats.org/presentationml/2006/ole">
            <mc:AlternateContent xmlns:mc="http://schemas.openxmlformats.org/markup-compatibility/2006">
              <mc:Choice xmlns:v="urn:schemas-microsoft-com:vml" Requires="v">
                <p:oleObj spid="_x0000_s113692" name="Equation" r:id="rId21" imgW="558720" imgH="203040" progId="Equation.3">
                  <p:embed/>
                </p:oleObj>
              </mc:Choice>
              <mc:Fallback>
                <p:oleObj name="Equation" r:id="rId21" imgW="558720" imgH="203040" progId="Equation.3">
                  <p:embed/>
                  <p:pic>
                    <p:nvPicPr>
                      <p:cNvPr id="39" name="Object 64"/>
                      <p:cNvPicPr>
                        <a:picLocks noChangeAspect="1" noChangeArrowheads="1"/>
                      </p:cNvPicPr>
                      <p:nvPr/>
                    </p:nvPicPr>
                    <p:blipFill>
                      <a:blip r:embed="rId22"/>
                      <a:srcRect/>
                      <a:stretch>
                        <a:fillRect/>
                      </a:stretch>
                    </p:blipFill>
                    <p:spPr bwMode="auto">
                      <a:xfrm>
                        <a:off x="3548063" y="6249019"/>
                        <a:ext cx="788987" cy="2873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89240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809875" y="833438"/>
            <a:ext cx="24749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FF0000"/>
                </a:solidFill>
                <a:latin typeface="Tahoma" panose="020B0604030504040204" pitchFamily="34" charset="0"/>
                <a:cs typeface="Tahoma" panose="020B0604030504040204" pitchFamily="34" charset="0"/>
              </a:rPr>
              <a:t>Bond energies</a:t>
            </a:r>
          </a:p>
          <a:p>
            <a:pPr>
              <a:spcBef>
                <a:spcPct val="0"/>
              </a:spcBef>
              <a:buFontTx/>
              <a:buNone/>
            </a:pPr>
            <a:endParaRPr lang="en-US" altLang="en-US" sz="2200">
              <a:latin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nvGraphicFramePr>
        <p:xfrm>
          <a:off x="755650" y="1624013"/>
          <a:ext cx="7659690" cy="4592632"/>
        </p:xfrm>
        <a:graphic>
          <a:graphicData uri="http://schemas.openxmlformats.org/drawingml/2006/table">
            <a:tbl>
              <a:tblPr firstRow="1" bandRow="1">
                <a:tableStyleId>{5C22544A-7EE6-4342-B048-85BDC9FD1C3A}</a:tableStyleId>
              </a:tblPr>
              <a:tblGrid>
                <a:gridCol w="1531938">
                  <a:extLst>
                    <a:ext uri="{9D8B030D-6E8A-4147-A177-3AD203B41FA5}">
                      <a16:colId xmlns:a16="http://schemas.microsoft.com/office/drawing/2014/main" val="2672515928"/>
                    </a:ext>
                  </a:extLst>
                </a:gridCol>
                <a:gridCol w="1531938">
                  <a:extLst>
                    <a:ext uri="{9D8B030D-6E8A-4147-A177-3AD203B41FA5}">
                      <a16:colId xmlns:a16="http://schemas.microsoft.com/office/drawing/2014/main" val="2906728683"/>
                    </a:ext>
                  </a:extLst>
                </a:gridCol>
                <a:gridCol w="1531938">
                  <a:extLst>
                    <a:ext uri="{9D8B030D-6E8A-4147-A177-3AD203B41FA5}">
                      <a16:colId xmlns:a16="http://schemas.microsoft.com/office/drawing/2014/main" val="1813362510"/>
                    </a:ext>
                  </a:extLst>
                </a:gridCol>
                <a:gridCol w="1531938">
                  <a:extLst>
                    <a:ext uri="{9D8B030D-6E8A-4147-A177-3AD203B41FA5}">
                      <a16:colId xmlns:a16="http://schemas.microsoft.com/office/drawing/2014/main" val="3592110159"/>
                    </a:ext>
                  </a:extLst>
                </a:gridCol>
                <a:gridCol w="1531938">
                  <a:extLst>
                    <a:ext uri="{9D8B030D-6E8A-4147-A177-3AD203B41FA5}">
                      <a16:colId xmlns:a16="http://schemas.microsoft.com/office/drawing/2014/main" val="3519837670"/>
                    </a:ext>
                  </a:extLst>
                </a:gridCol>
              </a:tblGrid>
              <a:tr h="417512">
                <a:tc>
                  <a:txBody>
                    <a:bodyPr/>
                    <a:lstStyle/>
                    <a:p>
                      <a:endParaRPr lang="en-US" sz="1800" dirty="0"/>
                    </a:p>
                  </a:txBody>
                  <a:tcPr marL="91437" marR="91437" marT="45727" marB="45727"/>
                </a:tc>
                <a:tc>
                  <a:txBody>
                    <a:bodyPr/>
                    <a:lstStyle/>
                    <a:p>
                      <a:r>
                        <a:rPr lang="it-IT" sz="1800" dirty="0" smtClean="0"/>
                        <a:t>eV</a:t>
                      </a:r>
                      <a:endParaRPr lang="en-US" sz="1800" dirty="0"/>
                    </a:p>
                  </a:txBody>
                  <a:tcPr marL="91437" marR="91437" marT="45727" marB="45727"/>
                </a:tc>
                <a:tc>
                  <a:txBody>
                    <a:bodyPr/>
                    <a:lstStyle/>
                    <a:p>
                      <a:r>
                        <a:rPr lang="it-IT" sz="1800" dirty="0" smtClean="0"/>
                        <a:t>nm</a:t>
                      </a:r>
                      <a:endParaRPr lang="en-US" sz="1800" dirty="0"/>
                    </a:p>
                  </a:txBody>
                  <a:tcPr marL="91437" marR="91437" marT="45727" marB="45727"/>
                </a:tc>
                <a:tc>
                  <a:txBody>
                    <a:bodyPr/>
                    <a:lstStyle/>
                    <a:p>
                      <a:r>
                        <a:rPr lang="it-IT" sz="1800" dirty="0" smtClean="0"/>
                        <a:t>eV</a:t>
                      </a:r>
                      <a:endParaRPr lang="en-US" sz="1800" dirty="0"/>
                    </a:p>
                  </a:txBody>
                  <a:tcPr marL="91437" marR="91437" marT="45727" marB="45727"/>
                </a:tc>
                <a:tc>
                  <a:txBody>
                    <a:bodyPr/>
                    <a:lstStyle/>
                    <a:p>
                      <a:r>
                        <a:rPr lang="it-IT" sz="1800" dirty="0" smtClean="0"/>
                        <a:t>nm</a:t>
                      </a:r>
                      <a:endParaRPr lang="en-US" sz="1800" dirty="0"/>
                    </a:p>
                  </a:txBody>
                  <a:tcPr marL="91437" marR="91437" marT="45727" marB="45727"/>
                </a:tc>
                <a:extLst>
                  <a:ext uri="{0D108BD9-81ED-4DB2-BD59-A6C34878D82A}">
                    <a16:rowId xmlns:a16="http://schemas.microsoft.com/office/drawing/2014/main" val="1688053061"/>
                  </a:ext>
                </a:extLst>
              </a:tr>
              <a:tr h="417512">
                <a:tc>
                  <a:txBody>
                    <a:bodyPr/>
                    <a:lstStyle/>
                    <a:p>
                      <a:r>
                        <a:rPr lang="it-IT" sz="1800" dirty="0" smtClean="0"/>
                        <a:t>NO</a:t>
                      </a:r>
                      <a:r>
                        <a:rPr lang="it-IT" sz="1800" baseline="-25000" dirty="0" smtClean="0"/>
                        <a:t>2</a:t>
                      </a:r>
                      <a:endParaRPr lang="en-US" sz="1800" baseline="-25000" dirty="0"/>
                    </a:p>
                  </a:txBody>
                  <a:tcPr marL="91437" marR="91437" marT="45727" marB="45727"/>
                </a:tc>
                <a:tc>
                  <a:txBody>
                    <a:bodyPr/>
                    <a:lstStyle/>
                    <a:p>
                      <a:r>
                        <a:rPr lang="it-IT" sz="1800" dirty="0" smtClean="0"/>
                        <a:t>3.11</a:t>
                      </a:r>
                      <a:endParaRPr lang="en-US" sz="1800" dirty="0"/>
                    </a:p>
                  </a:txBody>
                  <a:tcPr marL="91437" marR="91437" marT="45727" marB="45727"/>
                </a:tc>
                <a:tc>
                  <a:txBody>
                    <a:bodyPr/>
                    <a:lstStyle/>
                    <a:p>
                      <a:r>
                        <a:rPr lang="it-IT" sz="1800" dirty="0" smtClean="0"/>
                        <a:t>399</a:t>
                      </a:r>
                      <a:endParaRPr lang="en-US" sz="1800" dirty="0"/>
                    </a:p>
                  </a:txBody>
                  <a:tcPr marL="91437" marR="91437" marT="45727" marB="45727"/>
                </a:tc>
                <a:tc>
                  <a:txBody>
                    <a:bodyPr/>
                    <a:lstStyle/>
                    <a:p>
                      <a:r>
                        <a:rPr lang="it-IT" sz="1800" dirty="0" smtClean="0"/>
                        <a:t>9.78</a:t>
                      </a:r>
                      <a:endParaRPr lang="en-US" sz="1800" dirty="0"/>
                    </a:p>
                  </a:txBody>
                  <a:tcPr marL="91437" marR="91437" marT="45727" marB="45727"/>
                </a:tc>
                <a:tc>
                  <a:txBody>
                    <a:bodyPr/>
                    <a:lstStyle/>
                    <a:p>
                      <a:r>
                        <a:rPr lang="it-IT" sz="1800" dirty="0" smtClean="0"/>
                        <a:t>127</a:t>
                      </a:r>
                      <a:endParaRPr lang="en-US" sz="1800" dirty="0"/>
                    </a:p>
                  </a:txBody>
                  <a:tcPr marL="91437" marR="91437" marT="45727" marB="45727"/>
                </a:tc>
                <a:extLst>
                  <a:ext uri="{0D108BD9-81ED-4DB2-BD59-A6C34878D82A}">
                    <a16:rowId xmlns:a16="http://schemas.microsoft.com/office/drawing/2014/main" val="4214550458"/>
                  </a:ext>
                </a:extLst>
              </a:tr>
              <a:tr h="417512">
                <a:tc>
                  <a:txBody>
                    <a:bodyPr/>
                    <a:lstStyle/>
                    <a:p>
                      <a:r>
                        <a:rPr lang="it-IT" sz="1800" dirty="0" smtClean="0"/>
                        <a:t>N</a:t>
                      </a:r>
                      <a:r>
                        <a:rPr lang="it-IT" sz="1800" baseline="-25000" dirty="0" smtClean="0"/>
                        <a:t>2</a:t>
                      </a:r>
                      <a:r>
                        <a:rPr lang="it-IT" sz="1800" dirty="0" smtClean="0"/>
                        <a:t>O(N-N)</a:t>
                      </a:r>
                      <a:endParaRPr lang="en-US" sz="1800" dirty="0"/>
                    </a:p>
                  </a:txBody>
                  <a:tcPr marL="91437" marR="91437" marT="45727" marB="45727"/>
                </a:tc>
                <a:tc>
                  <a:txBody>
                    <a:bodyPr/>
                    <a:lstStyle/>
                    <a:p>
                      <a:r>
                        <a:rPr lang="it-IT" sz="1800" dirty="0" smtClean="0"/>
                        <a:t>4.43</a:t>
                      </a:r>
                      <a:endParaRPr lang="en-US" sz="1800" dirty="0"/>
                    </a:p>
                  </a:txBody>
                  <a:tcPr marL="91437" marR="91437" marT="45727" marB="45727"/>
                </a:tc>
                <a:tc>
                  <a:txBody>
                    <a:bodyPr/>
                    <a:lstStyle/>
                    <a:p>
                      <a:r>
                        <a:rPr lang="it-IT" sz="1800" dirty="0" smtClean="0"/>
                        <a:t>280</a:t>
                      </a:r>
                      <a:endParaRPr lang="en-US" sz="1800" dirty="0"/>
                    </a:p>
                  </a:txBody>
                  <a:tcPr marL="91437" marR="91437" marT="45727" marB="45727"/>
                </a:tc>
                <a:tc>
                  <a:txBody>
                    <a:bodyPr/>
                    <a:lstStyle/>
                    <a:p>
                      <a:r>
                        <a:rPr lang="it-IT" sz="1800" dirty="0" smtClean="0"/>
                        <a:t>12.89</a:t>
                      </a:r>
                      <a:endParaRPr lang="en-US" sz="1800" dirty="0"/>
                    </a:p>
                  </a:txBody>
                  <a:tcPr marL="91437" marR="91437" marT="45727" marB="45727"/>
                </a:tc>
                <a:tc>
                  <a:txBody>
                    <a:bodyPr/>
                    <a:lstStyle/>
                    <a:p>
                      <a:r>
                        <a:rPr lang="it-IT" sz="1800" dirty="0" smtClean="0"/>
                        <a:t>96</a:t>
                      </a:r>
                      <a:endParaRPr lang="en-US" sz="1800" dirty="0"/>
                    </a:p>
                  </a:txBody>
                  <a:tcPr marL="91437" marR="91437" marT="45727" marB="45727"/>
                </a:tc>
                <a:extLst>
                  <a:ext uri="{0D108BD9-81ED-4DB2-BD59-A6C34878D82A}">
                    <a16:rowId xmlns:a16="http://schemas.microsoft.com/office/drawing/2014/main" val="4066080115"/>
                  </a:ext>
                </a:extLst>
              </a:tr>
              <a:tr h="417512">
                <a:tc>
                  <a:txBody>
                    <a:bodyPr/>
                    <a:lstStyle/>
                    <a:p>
                      <a:r>
                        <a:rPr lang="it-IT" sz="1800" dirty="0" smtClean="0"/>
                        <a:t>N</a:t>
                      </a:r>
                      <a:r>
                        <a:rPr lang="it-IT" sz="1800" baseline="-25000" dirty="0" smtClean="0"/>
                        <a:t>2</a:t>
                      </a:r>
                      <a:r>
                        <a:rPr lang="it-IT" sz="1800" dirty="0" smtClean="0"/>
                        <a:t>O(N-O)</a:t>
                      </a:r>
                      <a:endParaRPr lang="en-US" sz="1800" dirty="0"/>
                    </a:p>
                  </a:txBody>
                  <a:tcPr marL="91437" marR="91437" marT="45727" marB="45727"/>
                </a:tc>
                <a:tc>
                  <a:txBody>
                    <a:bodyPr/>
                    <a:lstStyle/>
                    <a:p>
                      <a:r>
                        <a:rPr lang="it-IT" sz="1800" dirty="0" smtClean="0"/>
                        <a:t>1.67</a:t>
                      </a:r>
                      <a:endParaRPr lang="en-US" sz="1800" dirty="0"/>
                    </a:p>
                  </a:txBody>
                  <a:tcPr marL="91437" marR="91437" marT="45727" marB="45727"/>
                </a:tc>
                <a:tc>
                  <a:txBody>
                    <a:bodyPr/>
                    <a:lstStyle/>
                    <a:p>
                      <a:r>
                        <a:rPr lang="it-IT" sz="1800" dirty="0" smtClean="0"/>
                        <a:t>743</a:t>
                      </a:r>
                      <a:endParaRPr lang="en-US" sz="1800" dirty="0"/>
                    </a:p>
                  </a:txBody>
                  <a:tcPr marL="91437" marR="91437" marT="45727" marB="45727"/>
                </a:tc>
                <a:tc>
                  <a:txBody>
                    <a:bodyPr/>
                    <a:lstStyle/>
                    <a:p>
                      <a:endParaRPr lang="en-US" sz="1800" dirty="0"/>
                    </a:p>
                  </a:txBody>
                  <a:tcPr marL="91437" marR="91437" marT="45727" marB="45727"/>
                </a:tc>
                <a:tc>
                  <a:txBody>
                    <a:bodyPr/>
                    <a:lstStyle/>
                    <a:p>
                      <a:endParaRPr lang="en-US" sz="1800"/>
                    </a:p>
                  </a:txBody>
                  <a:tcPr marL="91437" marR="91437" marT="45727" marB="45727"/>
                </a:tc>
                <a:extLst>
                  <a:ext uri="{0D108BD9-81ED-4DB2-BD59-A6C34878D82A}">
                    <a16:rowId xmlns:a16="http://schemas.microsoft.com/office/drawing/2014/main" val="2225243146"/>
                  </a:ext>
                </a:extLst>
              </a:tr>
              <a:tr h="417512">
                <a:tc>
                  <a:txBody>
                    <a:bodyPr/>
                    <a:lstStyle/>
                    <a:p>
                      <a:r>
                        <a:rPr lang="it-IT" sz="1800" dirty="0" smtClean="0"/>
                        <a:t>O</a:t>
                      </a:r>
                      <a:r>
                        <a:rPr lang="it-IT" sz="1800" baseline="-25000" dirty="0" smtClean="0"/>
                        <a:t>3</a:t>
                      </a:r>
                      <a:endParaRPr lang="en-US" sz="1800" baseline="-25000" dirty="0"/>
                    </a:p>
                  </a:txBody>
                  <a:tcPr marL="91437" marR="91437" marT="45727" marB="45727"/>
                </a:tc>
                <a:tc>
                  <a:txBody>
                    <a:bodyPr/>
                    <a:lstStyle/>
                    <a:p>
                      <a:r>
                        <a:rPr lang="it-IT" sz="1800" dirty="0" smtClean="0"/>
                        <a:t>1.04</a:t>
                      </a:r>
                      <a:endParaRPr lang="en-US" sz="1800" dirty="0"/>
                    </a:p>
                  </a:txBody>
                  <a:tcPr marL="91437" marR="91437" marT="45727" marB="45727"/>
                </a:tc>
                <a:tc>
                  <a:txBody>
                    <a:bodyPr/>
                    <a:lstStyle/>
                    <a:p>
                      <a:r>
                        <a:rPr lang="it-IT" sz="1800" dirty="0" smtClean="0"/>
                        <a:t>1192</a:t>
                      </a:r>
                      <a:endParaRPr lang="en-US" sz="1800" dirty="0"/>
                    </a:p>
                  </a:txBody>
                  <a:tcPr marL="91437" marR="91437" marT="45727" marB="45727"/>
                </a:tc>
                <a:tc>
                  <a:txBody>
                    <a:bodyPr/>
                    <a:lstStyle/>
                    <a:p>
                      <a:r>
                        <a:rPr lang="it-IT" sz="1800" dirty="0" smtClean="0"/>
                        <a:t>12.52</a:t>
                      </a:r>
                      <a:endParaRPr lang="en-US" sz="1800" dirty="0"/>
                    </a:p>
                  </a:txBody>
                  <a:tcPr marL="91437" marR="91437" marT="45727" marB="45727"/>
                </a:tc>
                <a:tc>
                  <a:txBody>
                    <a:bodyPr/>
                    <a:lstStyle/>
                    <a:p>
                      <a:r>
                        <a:rPr lang="it-IT" sz="1800" dirty="0" smtClean="0"/>
                        <a:t>99</a:t>
                      </a:r>
                      <a:endParaRPr lang="en-US" sz="1800" dirty="0"/>
                    </a:p>
                  </a:txBody>
                  <a:tcPr marL="91437" marR="91437" marT="45727" marB="45727"/>
                </a:tc>
                <a:extLst>
                  <a:ext uri="{0D108BD9-81ED-4DB2-BD59-A6C34878D82A}">
                    <a16:rowId xmlns:a16="http://schemas.microsoft.com/office/drawing/2014/main" val="504238500"/>
                  </a:ext>
                </a:extLst>
              </a:tr>
              <a:tr h="417512">
                <a:tc>
                  <a:txBody>
                    <a:bodyPr/>
                    <a:lstStyle/>
                    <a:p>
                      <a:r>
                        <a:rPr lang="it-IT" sz="1800" dirty="0" smtClean="0"/>
                        <a:t>H</a:t>
                      </a:r>
                      <a:r>
                        <a:rPr lang="it-IT" sz="1800" baseline="-25000" dirty="0" smtClean="0"/>
                        <a:t>2</a:t>
                      </a:r>
                      <a:r>
                        <a:rPr lang="it-IT" sz="1800" dirty="0" smtClean="0"/>
                        <a:t>O</a:t>
                      </a:r>
                      <a:endParaRPr lang="en-US" sz="1800" dirty="0"/>
                    </a:p>
                  </a:txBody>
                  <a:tcPr marL="91437" marR="91437" marT="45727" marB="45727"/>
                </a:tc>
                <a:tc>
                  <a:txBody>
                    <a:bodyPr/>
                    <a:lstStyle/>
                    <a:p>
                      <a:r>
                        <a:rPr lang="it-IT" sz="1800" dirty="0" smtClean="0"/>
                        <a:t>5.12</a:t>
                      </a:r>
                      <a:endParaRPr lang="en-US" sz="1800" dirty="0"/>
                    </a:p>
                  </a:txBody>
                  <a:tcPr marL="91437" marR="91437" marT="45727" marB="45727"/>
                </a:tc>
                <a:tc>
                  <a:txBody>
                    <a:bodyPr/>
                    <a:lstStyle/>
                    <a:p>
                      <a:r>
                        <a:rPr lang="it-IT" sz="1800" dirty="0" smtClean="0"/>
                        <a:t>242</a:t>
                      </a:r>
                      <a:endParaRPr lang="en-US" sz="1800" dirty="0"/>
                    </a:p>
                  </a:txBody>
                  <a:tcPr marL="91437" marR="91437" marT="45727" marB="45727"/>
                </a:tc>
                <a:tc>
                  <a:txBody>
                    <a:bodyPr/>
                    <a:lstStyle/>
                    <a:p>
                      <a:r>
                        <a:rPr lang="it-IT" sz="1800" dirty="0" smtClean="0"/>
                        <a:t>12.61</a:t>
                      </a:r>
                      <a:endParaRPr lang="en-US" sz="1800" dirty="0"/>
                    </a:p>
                  </a:txBody>
                  <a:tcPr marL="91437" marR="91437" marT="45727" marB="45727"/>
                </a:tc>
                <a:tc>
                  <a:txBody>
                    <a:bodyPr/>
                    <a:lstStyle/>
                    <a:p>
                      <a:r>
                        <a:rPr lang="it-IT" sz="1800" dirty="0" smtClean="0"/>
                        <a:t>98</a:t>
                      </a:r>
                      <a:endParaRPr lang="en-US" sz="1800" dirty="0"/>
                    </a:p>
                  </a:txBody>
                  <a:tcPr marL="91437" marR="91437" marT="45727" marB="45727"/>
                </a:tc>
                <a:extLst>
                  <a:ext uri="{0D108BD9-81ED-4DB2-BD59-A6C34878D82A}">
                    <a16:rowId xmlns:a16="http://schemas.microsoft.com/office/drawing/2014/main" val="1212901953"/>
                  </a:ext>
                </a:extLst>
              </a:tr>
              <a:tr h="417512">
                <a:tc>
                  <a:txBody>
                    <a:bodyPr/>
                    <a:lstStyle/>
                    <a:p>
                      <a:r>
                        <a:rPr lang="it-IT" sz="1800" dirty="0" smtClean="0"/>
                        <a:t>CO</a:t>
                      </a:r>
                      <a:r>
                        <a:rPr lang="it-IT" sz="1800" baseline="-25000" dirty="0" smtClean="0"/>
                        <a:t>2</a:t>
                      </a:r>
                      <a:endParaRPr lang="en-US" sz="1800" baseline="-25000" dirty="0"/>
                    </a:p>
                  </a:txBody>
                  <a:tcPr marL="91437" marR="91437" marT="45727" marB="45727"/>
                </a:tc>
                <a:tc>
                  <a:txBody>
                    <a:bodyPr/>
                    <a:lstStyle/>
                    <a:p>
                      <a:r>
                        <a:rPr lang="it-IT" sz="1800" dirty="0" smtClean="0"/>
                        <a:t>5.45</a:t>
                      </a:r>
                      <a:endParaRPr lang="en-US" sz="1800" dirty="0"/>
                    </a:p>
                  </a:txBody>
                  <a:tcPr marL="91437" marR="91437" marT="45727" marB="45727"/>
                </a:tc>
                <a:tc>
                  <a:txBody>
                    <a:bodyPr/>
                    <a:lstStyle/>
                    <a:p>
                      <a:r>
                        <a:rPr lang="it-IT" sz="1800" dirty="0" smtClean="0"/>
                        <a:t>228</a:t>
                      </a:r>
                      <a:endParaRPr lang="en-US" sz="1800" dirty="0"/>
                    </a:p>
                  </a:txBody>
                  <a:tcPr marL="91437" marR="91437" marT="45727" marB="45727"/>
                </a:tc>
                <a:tc>
                  <a:txBody>
                    <a:bodyPr/>
                    <a:lstStyle/>
                    <a:p>
                      <a:r>
                        <a:rPr lang="it-IT" sz="1800" dirty="0" smtClean="0"/>
                        <a:t>13.79</a:t>
                      </a:r>
                      <a:endParaRPr lang="en-US" sz="1800" dirty="0"/>
                    </a:p>
                  </a:txBody>
                  <a:tcPr marL="91437" marR="91437" marT="45727" marB="45727"/>
                </a:tc>
                <a:tc>
                  <a:txBody>
                    <a:bodyPr/>
                    <a:lstStyle/>
                    <a:p>
                      <a:r>
                        <a:rPr lang="it-IT" sz="1800" dirty="0" smtClean="0"/>
                        <a:t>90</a:t>
                      </a:r>
                      <a:endParaRPr lang="en-US" sz="1800" dirty="0"/>
                    </a:p>
                  </a:txBody>
                  <a:tcPr marL="91437" marR="91437" marT="45727" marB="45727"/>
                </a:tc>
                <a:extLst>
                  <a:ext uri="{0D108BD9-81ED-4DB2-BD59-A6C34878D82A}">
                    <a16:rowId xmlns:a16="http://schemas.microsoft.com/office/drawing/2014/main" val="3171418667"/>
                  </a:ext>
                </a:extLst>
              </a:tr>
              <a:tr h="417512">
                <a:tc>
                  <a:txBody>
                    <a:bodyPr/>
                    <a:lstStyle/>
                    <a:p>
                      <a:r>
                        <a:rPr lang="it-IT" sz="1800" dirty="0" smtClean="0"/>
                        <a:t>N</a:t>
                      </a:r>
                      <a:r>
                        <a:rPr lang="it-IT" sz="1800" baseline="-25000" dirty="0" smtClean="0"/>
                        <a:t>2</a:t>
                      </a:r>
                      <a:endParaRPr lang="en-US" sz="1800" baseline="-25000" dirty="0"/>
                    </a:p>
                  </a:txBody>
                  <a:tcPr marL="91437" marR="91437" marT="45727" marB="45727"/>
                </a:tc>
                <a:tc>
                  <a:txBody>
                    <a:bodyPr/>
                    <a:lstStyle/>
                    <a:p>
                      <a:r>
                        <a:rPr lang="it-IT" sz="1800" dirty="0" smtClean="0"/>
                        <a:t>9.76</a:t>
                      </a:r>
                      <a:endParaRPr lang="en-US" sz="1800" dirty="0"/>
                    </a:p>
                  </a:txBody>
                  <a:tcPr marL="91437" marR="91437" marT="45727" marB="45727"/>
                </a:tc>
                <a:tc>
                  <a:txBody>
                    <a:bodyPr/>
                    <a:lstStyle/>
                    <a:p>
                      <a:r>
                        <a:rPr lang="it-IT" sz="1800" dirty="0" smtClean="0"/>
                        <a:t>127</a:t>
                      </a:r>
                      <a:endParaRPr lang="en-US" sz="1800" dirty="0"/>
                    </a:p>
                  </a:txBody>
                  <a:tcPr marL="91437" marR="91437" marT="45727" marB="45727"/>
                </a:tc>
                <a:tc>
                  <a:txBody>
                    <a:bodyPr/>
                    <a:lstStyle/>
                    <a:p>
                      <a:r>
                        <a:rPr lang="it-IT" sz="1800" dirty="0" smtClean="0"/>
                        <a:t>12.58</a:t>
                      </a:r>
                      <a:endParaRPr lang="en-US" sz="1800" dirty="0"/>
                    </a:p>
                  </a:txBody>
                  <a:tcPr marL="91437" marR="91437" marT="45727" marB="45727"/>
                </a:tc>
                <a:tc>
                  <a:txBody>
                    <a:bodyPr/>
                    <a:lstStyle/>
                    <a:p>
                      <a:r>
                        <a:rPr lang="it-IT" sz="1800" dirty="0" smtClean="0"/>
                        <a:t>80</a:t>
                      </a:r>
                      <a:endParaRPr lang="en-US" sz="1800" dirty="0"/>
                    </a:p>
                  </a:txBody>
                  <a:tcPr marL="91437" marR="91437" marT="45727" marB="45727"/>
                </a:tc>
                <a:extLst>
                  <a:ext uri="{0D108BD9-81ED-4DB2-BD59-A6C34878D82A}">
                    <a16:rowId xmlns:a16="http://schemas.microsoft.com/office/drawing/2014/main" val="653531095"/>
                  </a:ext>
                </a:extLst>
              </a:tr>
              <a:tr h="417512">
                <a:tc>
                  <a:txBody>
                    <a:bodyPr/>
                    <a:lstStyle/>
                    <a:p>
                      <a:r>
                        <a:rPr lang="it-IT" sz="1800" dirty="0" smtClean="0"/>
                        <a:t>O</a:t>
                      </a:r>
                      <a:r>
                        <a:rPr lang="it-IT" sz="1800" baseline="-25000" dirty="0" smtClean="0"/>
                        <a:t>2</a:t>
                      </a:r>
                      <a:endParaRPr lang="en-US" sz="1800" baseline="-25000" dirty="0"/>
                    </a:p>
                  </a:txBody>
                  <a:tcPr marL="91437" marR="91437" marT="45727" marB="45727"/>
                </a:tc>
                <a:tc>
                  <a:txBody>
                    <a:bodyPr/>
                    <a:lstStyle/>
                    <a:p>
                      <a:r>
                        <a:rPr lang="it-IT" sz="1800" dirty="0" smtClean="0"/>
                        <a:t>5.11</a:t>
                      </a:r>
                      <a:endParaRPr lang="en-US" sz="1800" dirty="0"/>
                    </a:p>
                  </a:txBody>
                  <a:tcPr marL="91437" marR="91437" marT="45727" marB="45727"/>
                </a:tc>
                <a:tc>
                  <a:txBody>
                    <a:bodyPr/>
                    <a:lstStyle/>
                    <a:p>
                      <a:r>
                        <a:rPr lang="it-IT" sz="1800" dirty="0" smtClean="0"/>
                        <a:t>243</a:t>
                      </a:r>
                      <a:endParaRPr lang="en-US" sz="1800" dirty="0"/>
                    </a:p>
                  </a:txBody>
                  <a:tcPr marL="91437" marR="91437" marT="45727" marB="45727"/>
                </a:tc>
                <a:tc>
                  <a:txBody>
                    <a:bodyPr/>
                    <a:lstStyle/>
                    <a:p>
                      <a:r>
                        <a:rPr lang="it-IT" sz="1800" dirty="0" smtClean="0"/>
                        <a:t>12.07</a:t>
                      </a:r>
                      <a:endParaRPr lang="en-US" sz="1800" dirty="0"/>
                    </a:p>
                  </a:txBody>
                  <a:tcPr marL="91437" marR="91437" marT="45727" marB="45727"/>
                </a:tc>
                <a:tc>
                  <a:txBody>
                    <a:bodyPr/>
                    <a:lstStyle/>
                    <a:p>
                      <a:r>
                        <a:rPr lang="it-IT" sz="1800" dirty="0" smtClean="0"/>
                        <a:t>103</a:t>
                      </a:r>
                      <a:endParaRPr lang="en-US" sz="1800" dirty="0"/>
                    </a:p>
                  </a:txBody>
                  <a:tcPr marL="91437" marR="91437" marT="45727" marB="45727"/>
                </a:tc>
                <a:extLst>
                  <a:ext uri="{0D108BD9-81ED-4DB2-BD59-A6C34878D82A}">
                    <a16:rowId xmlns:a16="http://schemas.microsoft.com/office/drawing/2014/main" val="2458920383"/>
                  </a:ext>
                </a:extLst>
              </a:tr>
              <a:tr h="417512">
                <a:tc>
                  <a:txBody>
                    <a:bodyPr/>
                    <a:lstStyle/>
                    <a:p>
                      <a:r>
                        <a:rPr lang="it-IT" sz="1800" dirty="0" smtClean="0"/>
                        <a:t>NO</a:t>
                      </a:r>
                      <a:endParaRPr lang="en-US" sz="1800" dirty="0"/>
                    </a:p>
                  </a:txBody>
                  <a:tcPr marL="91437" marR="91437" marT="45727" marB="45727"/>
                </a:tc>
                <a:tc>
                  <a:txBody>
                    <a:bodyPr/>
                    <a:lstStyle/>
                    <a:p>
                      <a:r>
                        <a:rPr lang="it-IT" sz="1800" dirty="0" smtClean="0"/>
                        <a:t>6.5</a:t>
                      </a:r>
                      <a:endParaRPr lang="en-US" sz="1800" dirty="0"/>
                    </a:p>
                  </a:txBody>
                  <a:tcPr marL="91437" marR="91437" marT="45727" marB="45727"/>
                </a:tc>
                <a:tc>
                  <a:txBody>
                    <a:bodyPr/>
                    <a:lstStyle/>
                    <a:p>
                      <a:r>
                        <a:rPr lang="it-IT" sz="1800" dirty="0" smtClean="0"/>
                        <a:t>191</a:t>
                      </a:r>
                      <a:endParaRPr lang="en-US" sz="1800" dirty="0"/>
                    </a:p>
                  </a:txBody>
                  <a:tcPr marL="91437" marR="91437" marT="45727" marB="45727"/>
                </a:tc>
                <a:tc>
                  <a:txBody>
                    <a:bodyPr/>
                    <a:lstStyle/>
                    <a:p>
                      <a:r>
                        <a:rPr lang="it-IT" sz="1800" dirty="0" smtClean="0"/>
                        <a:t>9.26</a:t>
                      </a:r>
                      <a:endParaRPr lang="en-US" sz="1800" dirty="0"/>
                    </a:p>
                  </a:txBody>
                  <a:tcPr marL="91437" marR="91437" marT="45727" marB="45727"/>
                </a:tc>
                <a:tc>
                  <a:txBody>
                    <a:bodyPr/>
                    <a:lstStyle/>
                    <a:p>
                      <a:r>
                        <a:rPr lang="it-IT" sz="1800" dirty="0" smtClean="0"/>
                        <a:t>134</a:t>
                      </a:r>
                      <a:endParaRPr lang="en-US" sz="1800" dirty="0"/>
                    </a:p>
                  </a:txBody>
                  <a:tcPr marL="91437" marR="91437" marT="45727" marB="45727"/>
                </a:tc>
                <a:extLst>
                  <a:ext uri="{0D108BD9-81ED-4DB2-BD59-A6C34878D82A}">
                    <a16:rowId xmlns:a16="http://schemas.microsoft.com/office/drawing/2014/main" val="3917376617"/>
                  </a:ext>
                </a:extLst>
              </a:tr>
              <a:tr h="417512">
                <a:tc>
                  <a:txBody>
                    <a:bodyPr/>
                    <a:lstStyle/>
                    <a:p>
                      <a:r>
                        <a:rPr lang="it-IT" sz="1800" dirty="0" smtClean="0"/>
                        <a:t>CO</a:t>
                      </a:r>
                      <a:endParaRPr lang="en-US" sz="1800" dirty="0"/>
                    </a:p>
                  </a:txBody>
                  <a:tcPr marL="91437" marR="91437" marT="45727" marB="45727"/>
                </a:tc>
                <a:tc>
                  <a:txBody>
                    <a:bodyPr/>
                    <a:lstStyle/>
                    <a:p>
                      <a:r>
                        <a:rPr lang="it-IT" sz="1800" dirty="0" smtClean="0"/>
                        <a:t>11.09</a:t>
                      </a:r>
                      <a:endParaRPr lang="en-US" sz="1800" dirty="0"/>
                    </a:p>
                  </a:txBody>
                  <a:tcPr marL="91437" marR="91437" marT="45727" marB="45727"/>
                </a:tc>
                <a:tc>
                  <a:txBody>
                    <a:bodyPr/>
                    <a:lstStyle/>
                    <a:p>
                      <a:r>
                        <a:rPr lang="it-IT" sz="1800" dirty="0" smtClean="0"/>
                        <a:t>112</a:t>
                      </a:r>
                      <a:endParaRPr lang="en-US" sz="1800" dirty="0"/>
                    </a:p>
                  </a:txBody>
                  <a:tcPr marL="91437" marR="91437" marT="45727" marB="45727"/>
                </a:tc>
                <a:tc>
                  <a:txBody>
                    <a:bodyPr/>
                    <a:lstStyle/>
                    <a:p>
                      <a:r>
                        <a:rPr lang="it-IT" sz="1800" dirty="0" smtClean="0"/>
                        <a:t>14.01</a:t>
                      </a:r>
                      <a:endParaRPr lang="en-US" sz="1800" dirty="0"/>
                    </a:p>
                  </a:txBody>
                  <a:tcPr marL="91437" marR="91437" marT="45727" marB="45727"/>
                </a:tc>
                <a:tc>
                  <a:txBody>
                    <a:bodyPr/>
                    <a:lstStyle/>
                    <a:p>
                      <a:r>
                        <a:rPr lang="it-IT" sz="1800" dirty="0" smtClean="0"/>
                        <a:t>89</a:t>
                      </a:r>
                      <a:endParaRPr lang="en-US" sz="1800" dirty="0"/>
                    </a:p>
                  </a:txBody>
                  <a:tcPr marL="91437" marR="91437" marT="45727" marB="45727"/>
                </a:tc>
                <a:extLst>
                  <a:ext uri="{0D108BD9-81ED-4DB2-BD59-A6C34878D82A}">
                    <a16:rowId xmlns:a16="http://schemas.microsoft.com/office/drawing/2014/main" val="1497139371"/>
                  </a:ext>
                </a:extLst>
              </a:tr>
            </a:tbl>
          </a:graphicData>
        </a:graphic>
      </p:graphicFrame>
      <p:sp>
        <p:nvSpPr>
          <p:cNvPr id="16461" name="Titolo 4"/>
          <p:cNvSpPr txBox="1">
            <a:spLocks/>
          </p:cNvSpPr>
          <p:nvPr/>
        </p:nvSpPr>
        <p:spPr bwMode="auto">
          <a:xfrm>
            <a:off x="361950" y="84138"/>
            <a:ext cx="8439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a:solidFill>
                  <a:srgbClr val="3333FF"/>
                </a:solidFill>
                <a:latin typeface="Tahoma" panose="020B0604030504040204" pitchFamily="34" charset="0"/>
                <a:cs typeface="Tahoma" panose="020B0604030504040204" pitchFamily="34" charset="0"/>
              </a:rPr>
              <a:t>Bond breaking and ionization energies</a:t>
            </a:r>
            <a:endParaRPr lang="en-GB" altLang="en-US" sz="340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544513" y="80962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463" name="TextBox 8"/>
          <p:cNvSpPr txBox="1">
            <a:spLocks noChangeArrowheads="1"/>
          </p:cNvSpPr>
          <p:nvPr/>
        </p:nvSpPr>
        <p:spPr bwMode="auto">
          <a:xfrm>
            <a:off x="5700713" y="860425"/>
            <a:ext cx="3178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FF0000"/>
                </a:solidFill>
                <a:latin typeface="Tahoma" panose="020B0604030504040204" pitchFamily="34" charset="0"/>
                <a:cs typeface="Tahoma" panose="020B0604030504040204" pitchFamily="34" charset="0"/>
              </a:rPr>
              <a:t>ionization energies</a:t>
            </a:r>
          </a:p>
          <a:p>
            <a:pPr>
              <a:spcBef>
                <a:spcPct val="0"/>
              </a:spcBef>
              <a:buFontTx/>
              <a:buNone/>
            </a:pPr>
            <a:endParaRPr lang="en-US" altLang="en-US" sz="2200">
              <a:solidFill>
                <a:srgbClr val="FF0000"/>
              </a:solidFill>
              <a:latin typeface="Tahoma" panose="020B0604030504040204" pitchFamily="34" charset="0"/>
              <a:cs typeface="Tahoma" panose="020B0604030504040204" pitchFamily="34" charset="0"/>
            </a:endParaRPr>
          </a:p>
        </p:txBody>
      </p:sp>
      <p:sp>
        <p:nvSpPr>
          <p:cNvPr id="16464" name="Left Brace 9"/>
          <p:cNvSpPr>
            <a:spLocks/>
          </p:cNvSpPr>
          <p:nvPr/>
        </p:nvSpPr>
        <p:spPr bwMode="auto">
          <a:xfrm rot="5400000">
            <a:off x="3652044" y="-97631"/>
            <a:ext cx="288925" cy="2976563"/>
          </a:xfrm>
          <a:prstGeom prst="leftBrace">
            <a:avLst>
              <a:gd name="adj1" fmla="val 8347"/>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6465" name="Left Brace 10"/>
          <p:cNvSpPr>
            <a:spLocks/>
          </p:cNvSpPr>
          <p:nvPr/>
        </p:nvSpPr>
        <p:spPr bwMode="auto">
          <a:xfrm rot="5400000">
            <a:off x="6783388" y="-112712"/>
            <a:ext cx="288925" cy="2974975"/>
          </a:xfrm>
          <a:prstGeom prst="leftBrace">
            <a:avLst>
              <a:gd name="adj1" fmla="val 8342"/>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6466" name="Text Box 5"/>
          <p:cNvSpPr txBox="1">
            <a:spLocks noChangeArrowheads="1"/>
          </p:cNvSpPr>
          <p:nvPr/>
        </p:nvSpPr>
        <p:spPr bwMode="auto">
          <a:xfrm>
            <a:off x="688975" y="6237288"/>
            <a:ext cx="294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a:latin typeface="Tahoma" panose="020B0604030504040204" pitchFamily="34" charset="0"/>
              </a:rPr>
              <a:t>1 eV </a:t>
            </a:r>
            <a:r>
              <a:rPr lang="en-US" altLang="en-US" sz="2400">
                <a:latin typeface="Tahoma" panose="020B0604030504040204" pitchFamily="34" charset="0"/>
                <a:sym typeface="Symbol" panose="05050102010706020507" pitchFamily="18" charset="2"/>
              </a:rPr>
              <a:t></a:t>
            </a:r>
            <a:r>
              <a:rPr lang="en-US" altLang="en-US" sz="2400">
                <a:latin typeface="Tahoma" panose="020B0604030504040204" pitchFamily="34" charset="0"/>
              </a:rPr>
              <a:t> 96 kJ</a:t>
            </a:r>
            <a:r>
              <a:rPr lang="en-US" altLang="en-US" sz="2400">
                <a:latin typeface="Tahoma" panose="020B0604030504040204" pitchFamily="34" charset="0"/>
                <a:sym typeface="Symbol" panose="05050102010706020507" pitchFamily="18" charset="2"/>
              </a:rPr>
              <a:t></a:t>
            </a:r>
            <a:r>
              <a:rPr lang="en-US" altLang="en-US" sz="2400">
                <a:latin typeface="Tahoma" panose="020B0604030504040204" pitchFamily="34" charset="0"/>
              </a:rPr>
              <a:t>mol</a:t>
            </a:r>
            <a:r>
              <a:rPr lang="en-US" altLang="en-US" sz="2400" baseline="30000">
                <a:latin typeface="Tahoma" panose="020B0604030504040204" pitchFamily="34" charset="0"/>
              </a:rPr>
              <a:t>-1</a:t>
            </a:r>
            <a:endParaRPr lang="it-IT" altLang="en-US" sz="2400" baseline="30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5</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56704" y="144432"/>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17982" y="1068251"/>
            <a:ext cx="1761541" cy="369332"/>
          </a:xfrm>
          <a:prstGeom prst="rect">
            <a:avLst/>
          </a:prstGeom>
        </p:spPr>
        <p:txBody>
          <a:bodyPr wrap="square">
            <a:spAutoFit/>
          </a:bodyPr>
          <a:lstStyle/>
          <a:p>
            <a:pPr algn="just"/>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245291" y="1509594"/>
            <a:ext cx="8614297" cy="646331"/>
          </a:xfrm>
          <a:prstGeom prst="rect">
            <a:avLst/>
          </a:prstGeom>
        </p:spPr>
        <p:txBody>
          <a:bodyPr wrap="square">
            <a:spAutoFit/>
          </a:bodyPr>
          <a:lstStyle/>
          <a:p>
            <a:pPr algn="just"/>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c) Using results from problem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n. 4,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the vibrational energy level in which O</a:t>
            </a:r>
            <a:r>
              <a:rPr lang="it-IT"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 can be generated by O</a:t>
            </a:r>
            <a:r>
              <a:rPr lang="it-IT"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 photolysis at 243 nm</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3" name="Object 65"/>
          <p:cNvGraphicFramePr>
            <a:graphicFrameLocks noChangeAspect="1"/>
          </p:cNvGraphicFramePr>
          <p:nvPr>
            <p:extLst>
              <p:ext uri="{D42A27DB-BD31-4B8C-83A1-F6EECF244321}">
                <p14:modId xmlns:p14="http://schemas.microsoft.com/office/powerpoint/2010/main" val="1651668187"/>
              </p:ext>
            </p:extLst>
          </p:nvPr>
        </p:nvGraphicFramePr>
        <p:xfrm>
          <a:off x="370069" y="4405014"/>
          <a:ext cx="7683904" cy="473321"/>
        </p:xfrm>
        <a:graphic>
          <a:graphicData uri="http://schemas.openxmlformats.org/presentationml/2006/ole">
            <mc:AlternateContent xmlns:mc="http://schemas.openxmlformats.org/markup-compatibility/2006">
              <mc:Choice xmlns:v="urn:schemas-microsoft-com:vml" Requires="v">
                <p:oleObj spid="_x0000_s114700" name="Equation" r:id="rId5" imgW="3911400" imgH="241200" progId="Equation.3">
                  <p:embed/>
                </p:oleObj>
              </mc:Choice>
              <mc:Fallback>
                <p:oleObj name="Equation" r:id="rId5" imgW="3911400" imgH="241200" progId="Equation.3">
                  <p:embed/>
                  <p:pic>
                    <p:nvPicPr>
                      <p:cNvPr id="26" name="Object 65"/>
                      <p:cNvPicPr>
                        <a:picLocks noChangeAspect="1" noChangeArrowheads="1"/>
                      </p:cNvPicPr>
                      <p:nvPr/>
                    </p:nvPicPr>
                    <p:blipFill>
                      <a:blip r:embed="rId6"/>
                      <a:srcRect/>
                      <a:stretch>
                        <a:fillRect/>
                      </a:stretch>
                    </p:blipFill>
                    <p:spPr bwMode="auto">
                      <a:xfrm>
                        <a:off x="370069" y="4405014"/>
                        <a:ext cx="7683904" cy="473321"/>
                      </a:xfrm>
                      <a:prstGeom prst="rect">
                        <a:avLst/>
                      </a:prstGeom>
                      <a:noFill/>
                      <a:ln>
                        <a:noFill/>
                      </a:ln>
                      <a:extLst/>
                    </p:spPr>
                  </p:pic>
                </p:oleObj>
              </mc:Fallback>
            </mc:AlternateContent>
          </a:graphicData>
        </a:graphic>
      </p:graphicFrame>
      <p:graphicFrame>
        <p:nvGraphicFramePr>
          <p:cNvPr id="24" name="Object 64"/>
          <p:cNvGraphicFramePr>
            <a:graphicFrameLocks noChangeAspect="1"/>
          </p:cNvGraphicFramePr>
          <p:nvPr>
            <p:extLst>
              <p:ext uri="{D42A27DB-BD31-4B8C-83A1-F6EECF244321}">
                <p14:modId xmlns:p14="http://schemas.microsoft.com/office/powerpoint/2010/main" val="1289964612"/>
              </p:ext>
            </p:extLst>
          </p:nvPr>
        </p:nvGraphicFramePr>
        <p:xfrm>
          <a:off x="370069" y="5175777"/>
          <a:ext cx="5109073" cy="726308"/>
        </p:xfrm>
        <a:graphic>
          <a:graphicData uri="http://schemas.openxmlformats.org/presentationml/2006/ole">
            <mc:AlternateContent xmlns:mc="http://schemas.openxmlformats.org/markup-compatibility/2006">
              <mc:Choice xmlns:v="urn:schemas-microsoft-com:vml" Requires="v">
                <p:oleObj spid="_x0000_s114701" name="Equation" r:id="rId7" imgW="2768400" imgH="393480" progId="Equation.3">
                  <p:embed/>
                </p:oleObj>
              </mc:Choice>
              <mc:Fallback>
                <p:oleObj name="Equation" r:id="rId7" imgW="2768400" imgH="393480" progId="Equation.3">
                  <p:embed/>
                  <p:pic>
                    <p:nvPicPr>
                      <p:cNvPr id="28" name="Object 64"/>
                      <p:cNvPicPr>
                        <a:picLocks noChangeAspect="1" noChangeArrowheads="1"/>
                      </p:cNvPicPr>
                      <p:nvPr/>
                    </p:nvPicPr>
                    <p:blipFill>
                      <a:blip r:embed="rId8"/>
                      <a:srcRect/>
                      <a:stretch>
                        <a:fillRect/>
                      </a:stretch>
                    </p:blipFill>
                    <p:spPr bwMode="auto">
                      <a:xfrm>
                        <a:off x="370069" y="5175777"/>
                        <a:ext cx="5109073" cy="726308"/>
                      </a:xfrm>
                      <a:prstGeom prst="rect">
                        <a:avLst/>
                      </a:prstGeom>
                      <a:noFill/>
                      <a:ln>
                        <a:noFill/>
                      </a:ln>
                      <a:extLst/>
                    </p:spPr>
                  </p:pic>
                </p:oleObj>
              </mc:Fallback>
            </mc:AlternateContent>
          </a:graphicData>
        </a:graphic>
      </p:graphicFrame>
      <p:graphicFrame>
        <p:nvGraphicFramePr>
          <p:cNvPr id="25" name="Object 64"/>
          <p:cNvGraphicFramePr>
            <a:graphicFrameLocks noChangeAspect="1"/>
          </p:cNvGraphicFramePr>
          <p:nvPr>
            <p:extLst>
              <p:ext uri="{D42A27DB-BD31-4B8C-83A1-F6EECF244321}">
                <p14:modId xmlns:p14="http://schemas.microsoft.com/office/powerpoint/2010/main" val="48904931"/>
              </p:ext>
            </p:extLst>
          </p:nvPr>
        </p:nvGraphicFramePr>
        <p:xfrm>
          <a:off x="5896068" y="5323388"/>
          <a:ext cx="1105965" cy="353675"/>
        </p:xfrm>
        <a:graphic>
          <a:graphicData uri="http://schemas.openxmlformats.org/presentationml/2006/ole">
            <mc:AlternateContent xmlns:mc="http://schemas.openxmlformats.org/markup-compatibility/2006">
              <mc:Choice xmlns:v="urn:schemas-microsoft-com:vml" Requires="v">
                <p:oleObj spid="_x0000_s114702" name="Equation" r:id="rId9" imgW="634680" imgH="203040" progId="Equation.3">
                  <p:embed/>
                </p:oleObj>
              </mc:Choice>
              <mc:Fallback>
                <p:oleObj name="Equation" r:id="rId9" imgW="634680" imgH="203040" progId="Equation.3">
                  <p:embed/>
                  <p:pic>
                    <p:nvPicPr>
                      <p:cNvPr id="31" name="Object 64"/>
                      <p:cNvPicPr>
                        <a:picLocks noChangeAspect="1" noChangeArrowheads="1"/>
                      </p:cNvPicPr>
                      <p:nvPr/>
                    </p:nvPicPr>
                    <p:blipFill>
                      <a:blip r:embed="rId10"/>
                      <a:srcRect/>
                      <a:stretch>
                        <a:fillRect/>
                      </a:stretch>
                    </p:blipFill>
                    <p:spPr bwMode="auto">
                      <a:xfrm>
                        <a:off x="5896068" y="5323388"/>
                        <a:ext cx="1105965" cy="353675"/>
                      </a:xfrm>
                      <a:prstGeom prst="rect">
                        <a:avLst/>
                      </a:prstGeom>
                      <a:noFill/>
                      <a:ln>
                        <a:noFill/>
                      </a:ln>
                      <a:extLst/>
                    </p:spPr>
                  </p:pic>
                </p:oleObj>
              </mc:Fallback>
            </mc:AlternateContent>
          </a:graphicData>
        </a:graphic>
      </p:graphicFrame>
      <p:sp>
        <p:nvSpPr>
          <p:cNvPr id="26" name="Rectangle 25"/>
          <p:cNvSpPr/>
          <p:nvPr/>
        </p:nvSpPr>
        <p:spPr>
          <a:xfrm>
            <a:off x="370069" y="6161670"/>
            <a:ext cx="7475237" cy="369332"/>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So </a:t>
            </a:r>
            <a:r>
              <a:rPr lang="it-IT" dirty="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vibrational </a:t>
            </a:r>
            <a:r>
              <a:rPr lang="it-IT" dirty="0">
                <a:solidFill>
                  <a:srgbClr val="000000"/>
                </a:solidFill>
                <a:latin typeface="Tahoma" panose="020B0604030504040204" pitchFamily="34" charset="0"/>
                <a:ea typeface="Tahoma" panose="020B0604030504040204" pitchFamily="34" charset="0"/>
                <a:cs typeface="Tahoma" panose="020B0604030504040204" pitchFamily="34" charset="0"/>
              </a:rPr>
              <a:t>energy level in which O</a:t>
            </a:r>
            <a:r>
              <a:rPr lang="it-IT"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 can be produced is v=20</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Object 65"/>
          <p:cNvGraphicFramePr>
            <a:graphicFrameLocks noChangeAspect="1"/>
          </p:cNvGraphicFramePr>
          <p:nvPr>
            <p:extLst>
              <p:ext uri="{D42A27DB-BD31-4B8C-83A1-F6EECF244321}">
                <p14:modId xmlns:p14="http://schemas.microsoft.com/office/powerpoint/2010/main" val="2457031593"/>
              </p:ext>
            </p:extLst>
          </p:nvPr>
        </p:nvGraphicFramePr>
        <p:xfrm>
          <a:off x="245291" y="2361618"/>
          <a:ext cx="8099127" cy="805579"/>
        </p:xfrm>
        <a:graphic>
          <a:graphicData uri="http://schemas.openxmlformats.org/presentationml/2006/ole">
            <mc:AlternateContent xmlns:mc="http://schemas.openxmlformats.org/markup-compatibility/2006">
              <mc:Choice xmlns:v="urn:schemas-microsoft-com:vml" Requires="v">
                <p:oleObj spid="_x0000_s114703" name="Equation" r:id="rId11" imgW="4216320" imgH="419040" progId="Equation.3">
                  <p:embed/>
                </p:oleObj>
              </mc:Choice>
              <mc:Fallback>
                <p:oleObj name="Equation" r:id="rId11" imgW="4216320" imgH="419040" progId="Equation.3">
                  <p:embed/>
                  <p:pic>
                    <p:nvPicPr>
                      <p:cNvPr id="21" name="Object 65"/>
                      <p:cNvPicPr>
                        <a:picLocks noChangeAspect="1" noChangeArrowheads="1"/>
                      </p:cNvPicPr>
                      <p:nvPr/>
                    </p:nvPicPr>
                    <p:blipFill>
                      <a:blip r:embed="rId12"/>
                      <a:srcRect/>
                      <a:stretch>
                        <a:fillRect/>
                      </a:stretch>
                    </p:blipFill>
                    <p:spPr bwMode="auto">
                      <a:xfrm>
                        <a:off x="245291" y="2361618"/>
                        <a:ext cx="8099127" cy="805579"/>
                      </a:xfrm>
                      <a:prstGeom prst="rect">
                        <a:avLst/>
                      </a:prstGeom>
                      <a:noFill/>
                      <a:ln>
                        <a:noFill/>
                      </a:ln>
                      <a:extLst/>
                    </p:spPr>
                  </p:pic>
                </p:oleObj>
              </mc:Fallback>
            </mc:AlternateContent>
          </a:graphicData>
        </a:graphic>
      </p:graphicFrame>
      <p:graphicFrame>
        <p:nvGraphicFramePr>
          <p:cNvPr id="28" name="Object 64"/>
          <p:cNvGraphicFramePr>
            <a:graphicFrameLocks noChangeAspect="1"/>
          </p:cNvGraphicFramePr>
          <p:nvPr>
            <p:extLst>
              <p:ext uri="{D42A27DB-BD31-4B8C-83A1-F6EECF244321}">
                <p14:modId xmlns:p14="http://schemas.microsoft.com/office/powerpoint/2010/main" val="329826373"/>
              </p:ext>
            </p:extLst>
          </p:nvPr>
        </p:nvGraphicFramePr>
        <p:xfrm>
          <a:off x="370069" y="3859820"/>
          <a:ext cx="5905642" cy="415401"/>
        </p:xfrm>
        <a:graphic>
          <a:graphicData uri="http://schemas.openxmlformats.org/presentationml/2006/ole">
            <mc:AlternateContent xmlns:mc="http://schemas.openxmlformats.org/markup-compatibility/2006">
              <mc:Choice xmlns:v="urn:schemas-microsoft-com:vml" Requires="v">
                <p:oleObj spid="_x0000_s114704" name="Equation" r:id="rId13" imgW="3238200" imgH="228600" progId="Equation.3">
                  <p:embed/>
                </p:oleObj>
              </mc:Choice>
              <mc:Fallback>
                <p:oleObj name="Equation" r:id="rId13" imgW="3238200" imgH="228600" progId="Equation.3">
                  <p:embed/>
                  <p:pic>
                    <p:nvPicPr>
                      <p:cNvPr id="22" name="Object 64"/>
                      <p:cNvPicPr>
                        <a:picLocks noChangeAspect="1" noChangeArrowheads="1"/>
                      </p:cNvPicPr>
                      <p:nvPr/>
                    </p:nvPicPr>
                    <p:blipFill>
                      <a:blip r:embed="rId14"/>
                      <a:srcRect/>
                      <a:stretch>
                        <a:fillRect/>
                      </a:stretch>
                    </p:blipFill>
                    <p:spPr bwMode="auto">
                      <a:xfrm>
                        <a:off x="370069" y="3859820"/>
                        <a:ext cx="5905642" cy="415401"/>
                      </a:xfrm>
                      <a:prstGeom prst="rect">
                        <a:avLst/>
                      </a:prstGeom>
                      <a:noFill/>
                      <a:ln>
                        <a:noFill/>
                      </a:ln>
                      <a:extLst/>
                    </p:spPr>
                  </p:pic>
                </p:oleObj>
              </mc:Fallback>
            </mc:AlternateContent>
          </a:graphicData>
        </a:graphic>
      </p:graphicFrame>
      <p:sp>
        <p:nvSpPr>
          <p:cNvPr id="29" name="Rectangle 28"/>
          <p:cNvSpPr/>
          <p:nvPr/>
        </p:nvSpPr>
        <p:spPr>
          <a:xfrm>
            <a:off x="370069" y="3320340"/>
            <a:ext cx="3567750" cy="369332"/>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hv</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13467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4"/>
          <p:cNvSpPr txBox="1">
            <a:spLocks/>
          </p:cNvSpPr>
          <p:nvPr/>
        </p:nvSpPr>
        <p:spPr bwMode="auto">
          <a:xfrm>
            <a:off x="203200" y="4763"/>
            <a:ext cx="89058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Photochemical rates: derivation</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77838" y="7239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813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8" y="808038"/>
            <a:ext cx="279717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13"/>
          <p:cNvSpPr txBox="1">
            <a:spLocks noChangeArrowheads="1"/>
          </p:cNvSpPr>
          <p:nvPr/>
        </p:nvSpPr>
        <p:spPr bwMode="auto">
          <a:xfrm>
            <a:off x="1771650" y="830263"/>
            <a:ext cx="73374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100" dirty="0">
                <a:latin typeface="Tahoma" panose="020B0604030504040204" pitchFamily="34" charset="0"/>
              </a:rPr>
              <a:t>Consider an </a:t>
            </a:r>
            <a:r>
              <a:rPr lang="it-IT" altLang="en-US" sz="2100" dirty="0">
                <a:solidFill>
                  <a:srgbClr val="FF0000"/>
                </a:solidFill>
                <a:latin typeface="Tahoma" panose="020B0604030504040204" pitchFamily="34" charset="0"/>
              </a:rPr>
              <a:t>atmospheric layer of thickness </a:t>
            </a:r>
            <a:r>
              <a:rPr lang="it-IT" altLang="en-US" sz="2100" i="1" dirty="0">
                <a:solidFill>
                  <a:srgbClr val="FF0000"/>
                </a:solidFill>
                <a:latin typeface="Tahoma" panose="020B0604030504040204" pitchFamily="34" charset="0"/>
              </a:rPr>
              <a:t>dz </a:t>
            </a:r>
            <a:r>
              <a:rPr lang="it-IT" altLang="en-US" sz="2100" dirty="0">
                <a:latin typeface="Tahoma" panose="020B0604030504040204" pitchFamily="34" charset="0"/>
              </a:rPr>
              <a:t>: quantity of light incident on the top surface (area </a:t>
            </a:r>
            <a:r>
              <a:rPr lang="it-IT" altLang="en-US" sz="2100" i="1" dirty="0">
                <a:latin typeface="Tahoma" panose="020B0604030504040204" pitchFamily="34" charset="0"/>
              </a:rPr>
              <a:t>dS</a:t>
            </a:r>
            <a:r>
              <a:rPr lang="it-IT" altLang="en-US" sz="2100" dirty="0">
                <a:latin typeface="Tahoma" panose="020B0604030504040204" pitchFamily="34" charset="0"/>
              </a:rPr>
              <a:t>) with direction </a:t>
            </a:r>
            <a:r>
              <a:rPr lang="it-IT" altLang="en-US" sz="2100" dirty="0">
                <a:latin typeface="Tahoma" panose="020B0604030504040204" pitchFamily="34" charset="0"/>
                <a:sym typeface="Symbol" panose="05050102010706020507" pitchFamily="18" charset="2"/>
              </a:rPr>
              <a:t>, is </a:t>
            </a:r>
            <a:r>
              <a:rPr lang="it-IT" altLang="en-US" sz="2100" dirty="0">
                <a:solidFill>
                  <a:srgbClr val="FF0000"/>
                </a:solidFill>
                <a:latin typeface="Tahoma" panose="020B0604030504040204" pitchFamily="34" charset="0"/>
                <a:sym typeface="Symbol" panose="05050102010706020507" pitchFamily="18" charset="2"/>
              </a:rPr>
              <a:t>radiance L(,,)</a:t>
            </a:r>
            <a:r>
              <a:rPr lang="it-IT" altLang="en-US" sz="2100" dirty="0">
                <a:latin typeface="Tahoma" panose="020B0604030504040204" pitchFamily="34" charset="0"/>
                <a:sym typeface="Symbol" panose="05050102010706020507" pitchFamily="18" charset="2"/>
              </a:rPr>
              <a:t> in photonss</a:t>
            </a:r>
            <a:r>
              <a:rPr lang="it-IT" altLang="en-US" sz="2100" baseline="30000" dirty="0">
                <a:latin typeface="Tahoma" panose="020B0604030504040204" pitchFamily="34" charset="0"/>
                <a:sym typeface="Symbol" panose="05050102010706020507" pitchFamily="18" charset="2"/>
              </a:rPr>
              <a:t>-1</a:t>
            </a:r>
            <a:r>
              <a:rPr lang="it-IT" altLang="en-US" sz="2100" dirty="0">
                <a:latin typeface="Tahoma" panose="020B0604030504040204" pitchFamily="34" charset="0"/>
                <a:sym typeface="Symbol" panose="05050102010706020507" pitchFamily="18" charset="2"/>
              </a:rPr>
              <a:t>cm</a:t>
            </a:r>
            <a:r>
              <a:rPr lang="it-IT" altLang="en-US" sz="2100" baseline="30000" dirty="0">
                <a:latin typeface="Tahoma" panose="020B0604030504040204" pitchFamily="34" charset="0"/>
                <a:sym typeface="Symbol" panose="05050102010706020507" pitchFamily="18" charset="2"/>
              </a:rPr>
              <a:t>-2</a:t>
            </a:r>
            <a:r>
              <a:rPr lang="it-IT" altLang="en-US" sz="2100" dirty="0">
                <a:latin typeface="Tahoma" panose="020B0604030504040204" pitchFamily="34" charset="0"/>
                <a:sym typeface="Symbol" panose="05050102010706020507" pitchFamily="18" charset="2"/>
              </a:rPr>
              <a:t>sr</a:t>
            </a:r>
            <a:r>
              <a:rPr lang="it-IT" altLang="en-US" sz="2100" baseline="30000" dirty="0">
                <a:latin typeface="Tahoma" panose="020B0604030504040204" pitchFamily="34" charset="0"/>
                <a:sym typeface="Symbol" panose="05050102010706020507" pitchFamily="18" charset="2"/>
              </a:rPr>
              <a:t>-1</a:t>
            </a:r>
            <a:endParaRPr lang="it-IT" altLang="en-US" sz="2100" baseline="30000" dirty="0">
              <a:latin typeface="Tahoma" panose="020B0604030504040204" pitchFamily="34" charset="0"/>
            </a:endParaRPr>
          </a:p>
        </p:txBody>
      </p:sp>
      <p:graphicFrame>
        <p:nvGraphicFramePr>
          <p:cNvPr id="14" name="Object 41"/>
          <p:cNvGraphicFramePr>
            <a:graphicFrameLocks noChangeAspect="1"/>
          </p:cNvGraphicFramePr>
          <p:nvPr/>
        </p:nvGraphicFramePr>
        <p:xfrm>
          <a:off x="5189538" y="2308225"/>
          <a:ext cx="3752850" cy="404813"/>
        </p:xfrm>
        <a:graphic>
          <a:graphicData uri="http://schemas.openxmlformats.org/presentationml/2006/ole">
            <mc:AlternateContent xmlns:mc="http://schemas.openxmlformats.org/markup-compatibility/2006">
              <mc:Choice xmlns:v="urn:schemas-microsoft-com:vml" Requires="v">
                <p:oleObj spid="_x0000_s104561" name="Equation" r:id="rId5" imgW="1879600" imgH="203200" progId="Equation.3">
                  <p:embed/>
                </p:oleObj>
              </mc:Choice>
              <mc:Fallback>
                <p:oleObj name="Equation" r:id="rId5" imgW="1879600" imgH="203200" progId="Equation.3">
                  <p:embed/>
                  <p:pic>
                    <p:nvPicPr>
                      <p:cNvPr id="14"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538" y="2308225"/>
                        <a:ext cx="37528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13"/>
          <p:cNvSpPr txBox="1">
            <a:spLocks noChangeArrowheads="1"/>
          </p:cNvSpPr>
          <p:nvPr/>
        </p:nvSpPr>
        <p:spPr bwMode="auto">
          <a:xfrm>
            <a:off x="2981325" y="1938338"/>
            <a:ext cx="28416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100">
                <a:latin typeface="Tahoma" panose="020B0604030504040204" pitchFamily="34" charset="0"/>
              </a:rPr>
              <a:t>n. photons entering the layer:</a:t>
            </a:r>
            <a:endParaRPr lang="it-IT" altLang="en-US" sz="2100" baseline="30000">
              <a:latin typeface="Tahoma" panose="020B0604030504040204" pitchFamily="34" charset="0"/>
            </a:endParaRPr>
          </a:p>
        </p:txBody>
      </p:sp>
      <p:graphicFrame>
        <p:nvGraphicFramePr>
          <p:cNvPr id="16" name="Object 41"/>
          <p:cNvGraphicFramePr>
            <a:graphicFrameLocks noChangeAspect="1"/>
          </p:cNvGraphicFramePr>
          <p:nvPr/>
        </p:nvGraphicFramePr>
        <p:xfrm>
          <a:off x="2687638" y="4229100"/>
          <a:ext cx="5503862" cy="430213"/>
        </p:xfrm>
        <a:graphic>
          <a:graphicData uri="http://schemas.openxmlformats.org/presentationml/2006/ole">
            <mc:AlternateContent xmlns:mc="http://schemas.openxmlformats.org/markup-compatibility/2006">
              <mc:Choice xmlns:v="urn:schemas-microsoft-com:vml" Requires="v">
                <p:oleObj spid="_x0000_s104562" name="Equation" r:id="rId7" imgW="2755900" imgH="215900" progId="Equation.3">
                  <p:embed/>
                </p:oleObj>
              </mc:Choice>
              <mc:Fallback>
                <p:oleObj name="Equation" r:id="rId7" imgW="2755900" imgH="215900" progId="Equation.3">
                  <p:embed/>
                  <p:pic>
                    <p:nvPicPr>
                      <p:cNvPr id="16"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638" y="4229100"/>
                        <a:ext cx="5503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13"/>
          <p:cNvSpPr txBox="1">
            <a:spLocks noChangeArrowheads="1"/>
          </p:cNvSpPr>
          <p:nvPr/>
        </p:nvSpPr>
        <p:spPr bwMode="auto">
          <a:xfrm>
            <a:off x="2663825" y="2811463"/>
            <a:ext cx="6445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100">
                <a:latin typeface="Tahoma" panose="020B0604030504040204" pitchFamily="34" charset="0"/>
              </a:rPr>
              <a:t>From Lambert-Beer law n. photons absorbed by A, while light travels pathlength </a:t>
            </a:r>
            <a:r>
              <a:rPr lang="it-IT" altLang="en-US" sz="2100" i="1">
                <a:latin typeface="Tahoma" panose="020B0604030504040204" pitchFamily="34" charset="0"/>
              </a:rPr>
              <a:t>m(</a:t>
            </a:r>
            <a:r>
              <a:rPr lang="it-IT" altLang="en-US" sz="2100" i="1">
                <a:latin typeface="Tahoma" panose="020B0604030504040204" pitchFamily="34" charset="0"/>
                <a:sym typeface="Symbol" panose="05050102010706020507" pitchFamily="18" charset="2"/>
              </a:rPr>
              <a:t>)</a:t>
            </a:r>
            <a:r>
              <a:rPr lang="it-IT" altLang="en-US" sz="2100">
                <a:latin typeface="Tahoma" panose="020B0604030504040204" pitchFamily="34" charset="0"/>
                <a:sym typeface="Symbol" panose="05050102010706020507" pitchFamily="18" charset="2"/>
              </a:rPr>
              <a:t> is prop. to n. molecules in infinitesimal volume </a:t>
            </a:r>
            <a:r>
              <a:rPr lang="it-IT" altLang="en-US" sz="2100" i="1">
                <a:latin typeface="Tahoma" panose="020B0604030504040204" pitchFamily="34" charset="0"/>
              </a:rPr>
              <a:t>m(</a:t>
            </a:r>
            <a:r>
              <a:rPr lang="it-IT" altLang="en-US" sz="2100" i="1">
                <a:latin typeface="Tahoma" panose="020B0604030504040204" pitchFamily="34" charset="0"/>
                <a:sym typeface="Symbol" panose="05050102010706020507" pitchFamily="18" charset="2"/>
              </a:rPr>
              <a:t>)dS </a:t>
            </a:r>
            <a:r>
              <a:rPr lang="it-IT" altLang="en-US" sz="2100">
                <a:latin typeface="Tahoma" panose="020B0604030504040204" pitchFamily="34" charset="0"/>
                <a:sym typeface="Symbol" panose="05050102010706020507" pitchFamily="18" charset="2"/>
              </a:rPr>
              <a:t>and to absorption cross section </a:t>
            </a:r>
            <a:r>
              <a:rPr lang="it-IT" altLang="en-US" sz="2100" baseline="-25000">
                <a:latin typeface="Tahoma" panose="020B0604030504040204" pitchFamily="34" charset="0"/>
                <a:sym typeface="Symbol" panose="05050102010706020507" pitchFamily="18" charset="2"/>
              </a:rPr>
              <a:t>A</a:t>
            </a:r>
            <a:r>
              <a:rPr lang="it-IT" altLang="en-US" sz="2100">
                <a:latin typeface="Tahoma" panose="020B0604030504040204" pitchFamily="34" charset="0"/>
              </a:rPr>
              <a:t>:</a:t>
            </a:r>
            <a:endParaRPr lang="it-IT" altLang="en-US" sz="2100" baseline="30000">
              <a:latin typeface="Tahoma" panose="020B0604030504040204" pitchFamily="34" charset="0"/>
            </a:endParaRPr>
          </a:p>
        </p:txBody>
      </p:sp>
      <p:sp>
        <p:nvSpPr>
          <p:cNvPr id="18" name="Text Box 13"/>
          <p:cNvSpPr txBox="1">
            <a:spLocks noChangeArrowheads="1"/>
          </p:cNvSpPr>
          <p:nvPr/>
        </p:nvSpPr>
        <p:spPr bwMode="auto">
          <a:xfrm>
            <a:off x="-1588" y="4818063"/>
            <a:ext cx="470376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solidFill>
                  <a:srgbClr val="FF0000"/>
                </a:solidFill>
                <a:latin typeface="Tahoma" panose="020B0604030504040204" pitchFamily="34" charset="0"/>
              </a:rPr>
              <a:t>concentration of A</a:t>
            </a:r>
            <a:r>
              <a:rPr lang="it-IT" altLang="en-US" sz="2100">
                <a:latin typeface="Tahoma" panose="020B0604030504040204" pitchFamily="34" charset="0"/>
              </a:rPr>
              <a:t> (in molecules</a:t>
            </a:r>
            <a:r>
              <a:rPr lang="it-IT" altLang="en-US" sz="2100">
                <a:latin typeface="Tahoma" panose="020B0604030504040204" pitchFamily="34" charset="0"/>
                <a:sym typeface="Symbol" panose="05050102010706020507" pitchFamily="18" charset="2"/>
              </a:rPr>
              <a:t>cm</a:t>
            </a:r>
            <a:r>
              <a:rPr lang="it-IT" altLang="en-US" sz="2100" baseline="30000">
                <a:latin typeface="Tahoma" panose="020B0604030504040204" pitchFamily="34" charset="0"/>
                <a:sym typeface="Symbol" panose="05050102010706020507" pitchFamily="18" charset="2"/>
              </a:rPr>
              <a:t>-3</a:t>
            </a:r>
            <a:r>
              <a:rPr lang="it-IT" altLang="en-US" sz="2100">
                <a:latin typeface="Tahoma" panose="020B0604030504040204" pitchFamily="34" charset="0"/>
                <a:sym typeface="Symbol" panose="05050102010706020507" pitchFamily="18" charset="2"/>
              </a:rPr>
              <a:t>)</a:t>
            </a:r>
            <a:endParaRPr lang="it-IT" altLang="en-US" sz="2100" baseline="30000">
              <a:latin typeface="Tahoma" panose="020B0604030504040204" pitchFamily="34" charset="0"/>
            </a:endParaRPr>
          </a:p>
        </p:txBody>
      </p:sp>
      <p:sp>
        <p:nvSpPr>
          <p:cNvPr id="19" name="Text Box 13"/>
          <p:cNvSpPr txBox="1">
            <a:spLocks noChangeArrowheads="1"/>
          </p:cNvSpPr>
          <p:nvPr/>
        </p:nvSpPr>
        <p:spPr bwMode="auto">
          <a:xfrm>
            <a:off x="122238" y="5340350"/>
            <a:ext cx="78930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it-IT" altLang="en-US" sz="2100" dirty="0" smtClean="0">
                <a:solidFill>
                  <a:schemeClr val="accent1">
                    <a:lumMod val="75000"/>
                  </a:schemeClr>
                </a:solidFill>
                <a:latin typeface="Tahoma" panose="020B0604030504040204" pitchFamily="34" charset="0"/>
              </a:rPr>
              <a:t>infinitesimal volume </a:t>
            </a:r>
            <a:r>
              <a:rPr lang="it-IT" altLang="en-US" sz="2100" dirty="0" smtClean="0">
                <a:latin typeface="Tahoma" panose="020B0604030504040204" pitchFamily="34" charset="0"/>
              </a:rPr>
              <a:t>(in cm</a:t>
            </a:r>
            <a:r>
              <a:rPr lang="it-IT" altLang="en-US" sz="2100" baseline="30000" dirty="0" smtClean="0">
                <a:latin typeface="Tahoma" panose="020B0604030504040204" pitchFamily="34" charset="0"/>
              </a:rPr>
              <a:t>-3</a:t>
            </a:r>
            <a:r>
              <a:rPr lang="it-IT" altLang="en-US" sz="2100" dirty="0" smtClean="0">
                <a:latin typeface="Tahoma" panose="020B0604030504040204" pitchFamily="34" charset="0"/>
              </a:rPr>
              <a:t>), with pathlength </a:t>
            </a:r>
            <a:r>
              <a:rPr lang="it-IT" altLang="en-US" sz="2100" i="1" dirty="0" smtClean="0">
                <a:latin typeface="Tahoma" panose="020B0604030504040204" pitchFamily="34" charset="0"/>
              </a:rPr>
              <a:t>m(</a:t>
            </a:r>
            <a:r>
              <a:rPr lang="it-IT" altLang="en-US" sz="2100" i="1" dirty="0" smtClean="0">
                <a:latin typeface="Tahoma" panose="020B0604030504040204" pitchFamily="34" charset="0"/>
                <a:sym typeface="Symbol" panose="05050102010706020507" pitchFamily="18" charset="2"/>
              </a:rPr>
              <a:t>) </a:t>
            </a:r>
            <a:r>
              <a:rPr lang="it-IT" altLang="en-US" sz="2100" dirty="0" smtClean="0">
                <a:latin typeface="Tahoma" panose="020B0604030504040204" pitchFamily="34" charset="0"/>
                <a:sym typeface="Symbol" panose="05050102010706020507" pitchFamily="18" charset="2"/>
              </a:rPr>
              <a:t>= </a:t>
            </a:r>
            <a:r>
              <a:rPr lang="it-IT" altLang="en-US" sz="2100" i="1" dirty="0" smtClean="0">
                <a:latin typeface="Tahoma" panose="020B0604030504040204" pitchFamily="34" charset="0"/>
                <a:sym typeface="Symbol" panose="05050102010706020507" pitchFamily="18" charset="2"/>
              </a:rPr>
              <a:t>dz </a:t>
            </a:r>
            <a:r>
              <a:rPr lang="it-IT" altLang="en-US" sz="2100" dirty="0" smtClean="0">
                <a:latin typeface="Tahoma" panose="020B0604030504040204" pitchFamily="34" charset="0"/>
                <a:sym typeface="Symbol" panose="05050102010706020507" pitchFamily="18" charset="2"/>
              </a:rPr>
              <a:t>/cos</a:t>
            </a:r>
            <a:endParaRPr lang="it-IT" altLang="en-US" sz="2100" baseline="30000" dirty="0" smtClean="0">
              <a:latin typeface="Tahoma" panose="020B0604030504040204" pitchFamily="34" charset="0"/>
            </a:endParaRPr>
          </a:p>
        </p:txBody>
      </p:sp>
      <p:sp>
        <p:nvSpPr>
          <p:cNvPr id="6" name="Line Callout 1 5"/>
          <p:cNvSpPr>
            <a:spLocks/>
          </p:cNvSpPr>
          <p:nvPr/>
        </p:nvSpPr>
        <p:spPr bwMode="auto">
          <a:xfrm>
            <a:off x="2687638" y="4229100"/>
            <a:ext cx="420687" cy="430213"/>
          </a:xfrm>
          <a:prstGeom prst="borderCallout1">
            <a:avLst>
              <a:gd name="adj1" fmla="val 63495"/>
              <a:gd name="adj2" fmla="val -1472"/>
              <a:gd name="adj3" fmla="val 143824"/>
              <a:gd name="adj4" fmla="val -198440"/>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3" name="Line Callout 1 22"/>
          <p:cNvSpPr/>
          <p:nvPr/>
        </p:nvSpPr>
        <p:spPr bwMode="auto">
          <a:xfrm>
            <a:off x="3216275" y="4252913"/>
            <a:ext cx="1185863" cy="430212"/>
          </a:xfrm>
          <a:prstGeom prst="borderCallout1">
            <a:avLst>
              <a:gd name="adj1" fmla="val 63497"/>
              <a:gd name="adj2" fmla="val -1471"/>
              <a:gd name="adj3" fmla="val 251216"/>
              <a:gd name="adj4" fmla="val -41608"/>
            </a:avLst>
          </a:prstGeom>
          <a:noFill/>
          <a:ln w="28575" cap="flat" cmpd="sng" algn="ctr">
            <a:solidFill>
              <a:schemeClr val="accent1">
                <a:lumMod val="75000"/>
              </a:schemeClr>
            </a:solidFill>
            <a:prstDash val="solid"/>
            <a:round/>
            <a:headEnd type="none" w="med" len="med"/>
            <a:tailEnd type="none" w="med" len="med"/>
          </a:ln>
          <a:effectLst/>
          <a:extLst/>
        </p:spPr>
        <p:txBody>
          <a:bodyPr/>
          <a:lstStyle/>
          <a:p>
            <a:pPr>
              <a:defRPr/>
            </a:pPr>
            <a:endParaRPr lang="en-US"/>
          </a:p>
        </p:txBody>
      </p:sp>
      <p:sp>
        <p:nvSpPr>
          <p:cNvPr id="24" name="Text Box 13"/>
          <p:cNvSpPr txBox="1">
            <a:spLocks noChangeArrowheads="1"/>
          </p:cNvSpPr>
          <p:nvPr/>
        </p:nvSpPr>
        <p:spPr bwMode="auto">
          <a:xfrm>
            <a:off x="5602288" y="4651375"/>
            <a:ext cx="31940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solidFill>
                  <a:srgbClr val="0000FF"/>
                </a:solidFill>
                <a:latin typeface="Tahoma" panose="020B0604030504040204" pitchFamily="34" charset="0"/>
              </a:rPr>
              <a:t>absorption cross section </a:t>
            </a:r>
            <a:r>
              <a:rPr lang="it-IT" altLang="en-US" sz="2100">
                <a:latin typeface="Tahoma" panose="020B0604030504040204" pitchFamily="34" charset="0"/>
              </a:rPr>
              <a:t>(in </a:t>
            </a:r>
            <a:r>
              <a:rPr lang="it-IT" altLang="en-US" sz="2100">
                <a:latin typeface="Tahoma" panose="020B0604030504040204" pitchFamily="34" charset="0"/>
                <a:sym typeface="Symbol" panose="05050102010706020507" pitchFamily="18" charset="2"/>
              </a:rPr>
              <a:t>cm</a:t>
            </a:r>
            <a:r>
              <a:rPr lang="it-IT" altLang="en-US" sz="2100" baseline="30000">
                <a:latin typeface="Tahoma" panose="020B0604030504040204" pitchFamily="34" charset="0"/>
                <a:sym typeface="Symbol" panose="05050102010706020507" pitchFamily="18" charset="2"/>
              </a:rPr>
              <a:t>2</a:t>
            </a:r>
            <a:r>
              <a:rPr lang="it-IT" altLang="en-US" sz="2100">
                <a:latin typeface="Tahoma" panose="020B0604030504040204" pitchFamily="34" charset="0"/>
                <a:sym typeface="Symbol" panose="05050102010706020507" pitchFamily="18" charset="2"/>
              </a:rPr>
              <a:t></a:t>
            </a:r>
            <a:r>
              <a:rPr lang="it-IT" altLang="en-US" sz="2100">
                <a:latin typeface="Tahoma" panose="020B0604030504040204" pitchFamily="34" charset="0"/>
              </a:rPr>
              <a:t>molecules)</a:t>
            </a:r>
            <a:endParaRPr lang="it-IT" altLang="en-US" sz="2100" baseline="30000">
              <a:latin typeface="Tahoma" panose="020B0604030504040204" pitchFamily="34" charset="0"/>
            </a:endParaRPr>
          </a:p>
        </p:txBody>
      </p:sp>
      <p:sp>
        <p:nvSpPr>
          <p:cNvPr id="25" name="Line Callout 1 24"/>
          <p:cNvSpPr>
            <a:spLocks/>
          </p:cNvSpPr>
          <p:nvPr/>
        </p:nvSpPr>
        <p:spPr bwMode="auto">
          <a:xfrm>
            <a:off x="4414838" y="4252913"/>
            <a:ext cx="446087" cy="430212"/>
          </a:xfrm>
          <a:prstGeom prst="borderCallout1">
            <a:avLst>
              <a:gd name="adj1" fmla="val 99296"/>
              <a:gd name="adj2" fmla="val 95588"/>
              <a:gd name="adj3" fmla="val 143824"/>
              <a:gd name="adj4" fmla="val 264616"/>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6" name="Text Box 13"/>
          <p:cNvSpPr txBox="1">
            <a:spLocks noChangeArrowheads="1"/>
          </p:cNvSpPr>
          <p:nvPr/>
        </p:nvSpPr>
        <p:spPr bwMode="auto">
          <a:xfrm>
            <a:off x="122238" y="5688013"/>
            <a:ext cx="902176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latin typeface="Tahoma" panose="020B0604030504040204" pitchFamily="34" charset="0"/>
              </a:rPr>
              <a:t>For each absorbed photon the probability that A dissociates into a specific channel is </a:t>
            </a:r>
            <a:r>
              <a:rPr lang="it-IT" altLang="en-US" sz="2100">
                <a:latin typeface="Tahoma" panose="020B0604030504040204" pitchFamily="34" charset="0"/>
                <a:sym typeface="Symbol" panose="05050102010706020507" pitchFamily="18" charset="2"/>
              </a:rPr>
              <a:t></a:t>
            </a:r>
            <a:r>
              <a:rPr lang="it-IT" altLang="en-US" sz="2100" baseline="-25000">
                <a:latin typeface="Tahoma" panose="020B0604030504040204" pitchFamily="34" charset="0"/>
                <a:sym typeface="Symbol" panose="05050102010706020507" pitchFamily="18" charset="2"/>
              </a:rPr>
              <a:t>A</a:t>
            </a:r>
            <a:r>
              <a:rPr lang="it-IT" altLang="en-US" sz="2100">
                <a:latin typeface="Tahoma" panose="020B0604030504040204" pitchFamily="34" charset="0"/>
                <a:sym typeface="Symbol" panose="05050102010706020507" pitchFamily="18" charset="2"/>
              </a:rPr>
              <a:t> (quantum yield):</a:t>
            </a:r>
            <a:endParaRPr lang="it-IT" altLang="en-US" sz="2100" baseline="30000">
              <a:latin typeface="Tahoma" panose="020B0604030504040204" pitchFamily="34" charset="0"/>
            </a:endParaRPr>
          </a:p>
        </p:txBody>
      </p:sp>
      <p:graphicFrame>
        <p:nvGraphicFramePr>
          <p:cNvPr id="27" name="Object 41"/>
          <p:cNvGraphicFramePr>
            <a:graphicFrameLocks noChangeAspect="1"/>
          </p:cNvGraphicFramePr>
          <p:nvPr/>
        </p:nvGraphicFramePr>
        <p:xfrm>
          <a:off x="2054225" y="6407150"/>
          <a:ext cx="5961063" cy="430213"/>
        </p:xfrm>
        <a:graphic>
          <a:graphicData uri="http://schemas.openxmlformats.org/presentationml/2006/ole">
            <mc:AlternateContent xmlns:mc="http://schemas.openxmlformats.org/markup-compatibility/2006">
              <mc:Choice xmlns:v="urn:schemas-microsoft-com:vml" Requires="v">
                <p:oleObj spid="_x0000_s104563" name="Equation" r:id="rId9" imgW="2984500" imgH="215900" progId="Equation.3">
                  <p:embed/>
                </p:oleObj>
              </mc:Choice>
              <mc:Fallback>
                <p:oleObj name="Equation" r:id="rId9" imgW="2984500" imgH="215900" progId="Equation.3">
                  <p:embed/>
                  <p:pic>
                    <p:nvPicPr>
                      <p:cNvPr id="27"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4225" y="6407150"/>
                        <a:ext cx="5961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9262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6" grpId="0" animBg="1"/>
      <p:bldP spid="23" grpId="0" animBg="1"/>
      <p:bldP spid="24" grpId="0"/>
      <p:bldP spid="25" grpId="0" animBg="1"/>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41"/>
          <p:cNvGraphicFramePr>
            <a:graphicFrameLocks noChangeAspect="1"/>
          </p:cNvGraphicFramePr>
          <p:nvPr/>
        </p:nvGraphicFramePr>
        <p:xfrm>
          <a:off x="869950" y="4189413"/>
          <a:ext cx="5988050" cy="1012825"/>
        </p:xfrm>
        <a:graphic>
          <a:graphicData uri="http://schemas.openxmlformats.org/presentationml/2006/ole">
            <mc:AlternateContent xmlns:mc="http://schemas.openxmlformats.org/markup-compatibility/2006">
              <mc:Choice xmlns:v="urn:schemas-microsoft-com:vml" Requires="v">
                <p:oleObj spid="_x0000_s105659" name="Equation" r:id="rId4" imgW="2997200" imgH="508000" progId="Equation.3">
                  <p:embed/>
                </p:oleObj>
              </mc:Choice>
              <mc:Fallback>
                <p:oleObj name="Equation" r:id="rId4" imgW="2997200" imgH="508000" progId="Equation.3">
                  <p:embed/>
                  <p:pic>
                    <p:nvPicPr>
                      <p:cNvPr id="29"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4189413"/>
                        <a:ext cx="59880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41"/>
          <p:cNvGraphicFramePr>
            <a:graphicFrameLocks noChangeAspect="1"/>
          </p:cNvGraphicFramePr>
          <p:nvPr/>
        </p:nvGraphicFramePr>
        <p:xfrm>
          <a:off x="965200" y="2384425"/>
          <a:ext cx="7381875" cy="1012825"/>
        </p:xfrm>
        <a:graphic>
          <a:graphicData uri="http://schemas.openxmlformats.org/presentationml/2006/ole">
            <mc:AlternateContent xmlns:mc="http://schemas.openxmlformats.org/markup-compatibility/2006">
              <mc:Choice xmlns:v="urn:schemas-microsoft-com:vml" Requires="v">
                <p:oleObj spid="_x0000_s105660" name="Equation" r:id="rId6" imgW="3695700" imgH="508000" progId="Equation.3">
                  <p:embed/>
                </p:oleObj>
              </mc:Choice>
              <mc:Fallback>
                <p:oleObj name="Equation" r:id="rId6" imgW="3695700" imgH="508000" progId="Equation.3">
                  <p:embed/>
                  <p:pic>
                    <p:nvPicPr>
                      <p:cNvPr id="21"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 y="2384425"/>
                        <a:ext cx="73818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0" name="Titolo 4"/>
          <p:cNvSpPr txBox="1">
            <a:spLocks/>
          </p:cNvSpPr>
          <p:nvPr/>
        </p:nvSpPr>
        <p:spPr bwMode="auto">
          <a:xfrm>
            <a:off x="203200" y="4763"/>
            <a:ext cx="89058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Photochemical rates: derivation</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477838" y="7239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Text Box 13"/>
          <p:cNvSpPr txBox="1">
            <a:spLocks noChangeArrowheads="1"/>
          </p:cNvSpPr>
          <p:nvPr/>
        </p:nvSpPr>
        <p:spPr bwMode="auto">
          <a:xfrm>
            <a:off x="7118350" y="4851400"/>
            <a:ext cx="19907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solidFill>
                  <a:srgbClr val="0000FF"/>
                </a:solidFill>
                <a:latin typeface="Tahoma" panose="020B0604030504040204" pitchFamily="34" charset="0"/>
              </a:rPr>
              <a:t>actinic flux I(</a:t>
            </a:r>
            <a:r>
              <a:rPr lang="it-IT" altLang="en-US" sz="2100">
                <a:solidFill>
                  <a:srgbClr val="0000FF"/>
                </a:solidFill>
                <a:latin typeface="Tahoma" panose="020B0604030504040204" pitchFamily="34" charset="0"/>
                <a:sym typeface="Symbol" panose="05050102010706020507" pitchFamily="18" charset="2"/>
              </a:rPr>
              <a:t>)</a:t>
            </a:r>
            <a:endParaRPr lang="it-IT" altLang="en-US" sz="2100" baseline="-25000">
              <a:latin typeface="Tahoma" panose="020B0604030504040204" pitchFamily="34" charset="0"/>
            </a:endParaRPr>
          </a:p>
        </p:txBody>
      </p:sp>
      <p:sp>
        <p:nvSpPr>
          <p:cNvPr id="25" name="Line Callout 1 24"/>
          <p:cNvSpPr>
            <a:spLocks/>
          </p:cNvSpPr>
          <p:nvPr/>
        </p:nvSpPr>
        <p:spPr bwMode="auto">
          <a:xfrm>
            <a:off x="4254500" y="4189413"/>
            <a:ext cx="2136775" cy="1012825"/>
          </a:xfrm>
          <a:prstGeom prst="borderCallout1">
            <a:avLst>
              <a:gd name="adj1" fmla="val 72468"/>
              <a:gd name="adj2" fmla="val 100083"/>
              <a:gd name="adj3" fmla="val 89042"/>
              <a:gd name="adj4" fmla="val 134171"/>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6" name="Text Box 13"/>
          <p:cNvSpPr txBox="1">
            <a:spLocks noChangeArrowheads="1"/>
          </p:cNvSpPr>
          <p:nvPr/>
        </p:nvSpPr>
        <p:spPr bwMode="auto">
          <a:xfrm>
            <a:off x="144463" y="1538288"/>
            <a:ext cx="9023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rPr>
              <a:t>Total n. of dissociations of A in the volume, in time dt, from integration over solid angle </a:t>
            </a:r>
            <a:r>
              <a:rPr lang="it-IT" altLang="en-US" sz="2200">
                <a:latin typeface="Tahoma" panose="020B0604030504040204" pitchFamily="34" charset="0"/>
                <a:sym typeface="Symbol" panose="05050102010706020507" pitchFamily="18" charset="2"/>
              </a:rPr>
              <a:t></a:t>
            </a:r>
            <a:r>
              <a:rPr lang="it-IT" altLang="en-US" sz="2200">
                <a:latin typeface="Tahoma" panose="020B0604030504040204" pitchFamily="34" charset="0"/>
              </a:rPr>
              <a:t>, upper surface </a:t>
            </a:r>
            <a:r>
              <a:rPr lang="it-IT" altLang="en-US" sz="2200" i="1">
                <a:latin typeface="Tahoma" panose="020B0604030504040204" pitchFamily="34" charset="0"/>
              </a:rPr>
              <a:t>S</a:t>
            </a:r>
            <a:r>
              <a:rPr lang="it-IT" altLang="en-US" sz="2200">
                <a:latin typeface="Tahoma" panose="020B0604030504040204" pitchFamily="34" charset="0"/>
              </a:rPr>
              <a:t> of the layer and wavelength </a:t>
            </a:r>
            <a:r>
              <a:rPr lang="it-IT" altLang="en-US" sz="2200">
                <a:latin typeface="Tahoma" panose="020B0604030504040204" pitchFamily="34" charset="0"/>
                <a:sym typeface="Symbol" panose="05050102010706020507" pitchFamily="18" charset="2"/>
              </a:rPr>
              <a:t></a:t>
            </a:r>
            <a:r>
              <a:rPr lang="it-IT" altLang="en-US" sz="2200">
                <a:latin typeface="Tahoma" panose="020B0604030504040204" pitchFamily="34" charset="0"/>
              </a:rPr>
              <a:t>:</a:t>
            </a:r>
            <a:endParaRPr lang="it-IT" altLang="en-US" sz="2200" baseline="30000">
              <a:latin typeface="Tahoma" panose="020B0604030504040204" pitchFamily="34" charset="0"/>
            </a:endParaRPr>
          </a:p>
        </p:txBody>
      </p:sp>
      <p:graphicFrame>
        <p:nvGraphicFramePr>
          <p:cNvPr id="50185" name="Object 41"/>
          <p:cNvGraphicFramePr>
            <a:graphicFrameLocks noChangeAspect="1"/>
          </p:cNvGraphicFramePr>
          <p:nvPr/>
        </p:nvGraphicFramePr>
        <p:xfrm>
          <a:off x="2052638" y="973138"/>
          <a:ext cx="4921250" cy="430212"/>
        </p:xfrm>
        <a:graphic>
          <a:graphicData uri="http://schemas.openxmlformats.org/presentationml/2006/ole">
            <mc:AlternateContent xmlns:mc="http://schemas.openxmlformats.org/markup-compatibility/2006">
              <mc:Choice xmlns:v="urn:schemas-microsoft-com:vml" Requires="v">
                <p:oleObj spid="_x0000_s105661" name="Equation" r:id="rId8" imgW="2463800" imgH="215900" progId="Equation.3">
                  <p:embed/>
                </p:oleObj>
              </mc:Choice>
              <mc:Fallback>
                <p:oleObj name="Equation" r:id="rId8" imgW="2463800" imgH="215900" progId="Equation.3">
                  <p:embed/>
                  <p:pic>
                    <p:nvPicPr>
                      <p:cNvPr id="50185"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2638" y="973138"/>
                        <a:ext cx="4921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a:grpSpLocks/>
          </p:cNvGrpSpPr>
          <p:nvPr/>
        </p:nvGrpSpPr>
        <p:grpSpPr bwMode="auto">
          <a:xfrm>
            <a:off x="808038" y="2462213"/>
            <a:ext cx="7988300" cy="1654175"/>
            <a:chOff x="808124" y="2298966"/>
            <a:chExt cx="7988807" cy="1654078"/>
          </a:xfrm>
        </p:grpSpPr>
        <p:sp>
          <p:nvSpPr>
            <p:cNvPr id="50191" name="Text Box 13"/>
            <p:cNvSpPr txBox="1">
              <a:spLocks noChangeArrowheads="1"/>
            </p:cNvSpPr>
            <p:nvPr/>
          </p:nvSpPr>
          <p:spPr bwMode="auto">
            <a:xfrm>
              <a:off x="808124" y="3145433"/>
              <a:ext cx="183113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solidFill>
                    <a:srgbClr val="FF0000"/>
                  </a:solidFill>
                  <a:latin typeface="Tahoma" panose="020B0604030504040204" pitchFamily="34" charset="0"/>
                </a:rPr>
                <a:t>volume </a:t>
              </a:r>
              <a:r>
                <a:rPr lang="it-IT" altLang="en-US" sz="2100">
                  <a:latin typeface="Tahoma" panose="020B0604030504040204" pitchFamily="34" charset="0"/>
                </a:rPr>
                <a:t>dV </a:t>
              </a:r>
              <a:endParaRPr lang="it-IT" altLang="en-US" sz="2100" baseline="30000">
                <a:latin typeface="Tahoma" panose="020B0604030504040204" pitchFamily="34" charset="0"/>
              </a:endParaRPr>
            </a:p>
          </p:txBody>
        </p:sp>
        <p:sp>
          <p:nvSpPr>
            <p:cNvPr id="19" name="Text Box 13"/>
            <p:cNvSpPr txBox="1">
              <a:spLocks noChangeArrowheads="1"/>
            </p:cNvSpPr>
            <p:nvPr/>
          </p:nvSpPr>
          <p:spPr bwMode="auto">
            <a:xfrm>
              <a:off x="2983137" y="3248235"/>
              <a:ext cx="838253" cy="4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it-IT" altLang="en-US" sz="2100" dirty="0" smtClean="0">
                  <a:solidFill>
                    <a:schemeClr val="accent1">
                      <a:lumMod val="75000"/>
                    </a:schemeClr>
                  </a:solidFill>
                  <a:latin typeface="Tahoma" panose="020B0604030504040204" pitchFamily="34" charset="0"/>
                </a:rPr>
                <a:t>time </a:t>
              </a:r>
              <a:endParaRPr lang="it-IT" altLang="en-US" sz="2100" baseline="30000" dirty="0" smtClean="0">
                <a:latin typeface="Tahoma" panose="020B0604030504040204" pitchFamily="34" charset="0"/>
              </a:endParaRPr>
            </a:p>
          </p:txBody>
        </p:sp>
        <p:sp>
          <p:nvSpPr>
            <p:cNvPr id="50193" name="Line Callout 1 5"/>
            <p:cNvSpPr>
              <a:spLocks/>
            </p:cNvSpPr>
            <p:nvPr/>
          </p:nvSpPr>
          <p:spPr bwMode="auto">
            <a:xfrm>
              <a:off x="1869758" y="2298966"/>
              <a:ext cx="921568" cy="795905"/>
            </a:xfrm>
            <a:prstGeom prst="borderCallout1">
              <a:avLst>
                <a:gd name="adj1" fmla="val 63495"/>
                <a:gd name="adj2" fmla="val -1472"/>
                <a:gd name="adj3" fmla="val 109963"/>
                <a:gd name="adj4" fmla="val -39681"/>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3" name="Line Callout 1 22"/>
            <p:cNvSpPr/>
            <p:nvPr/>
          </p:nvSpPr>
          <p:spPr bwMode="auto">
            <a:xfrm>
              <a:off x="3475293" y="2471993"/>
              <a:ext cx="346097" cy="411139"/>
            </a:xfrm>
            <a:prstGeom prst="borderCallout1">
              <a:avLst>
                <a:gd name="adj1" fmla="val 63497"/>
                <a:gd name="adj2" fmla="val -1471"/>
                <a:gd name="adj3" fmla="val 206698"/>
                <a:gd name="adj4" fmla="val -58309"/>
              </a:avLst>
            </a:prstGeom>
            <a:noFill/>
            <a:ln w="28575" cap="flat" cmpd="sng" algn="ctr">
              <a:solidFill>
                <a:schemeClr val="accent1">
                  <a:lumMod val="75000"/>
                </a:schemeClr>
              </a:solidFill>
              <a:prstDash val="solid"/>
              <a:round/>
              <a:headEnd type="none" w="med" len="med"/>
              <a:tailEnd type="none" w="med" len="med"/>
            </a:ln>
            <a:effectLst/>
            <a:extLst/>
          </p:spPr>
          <p:txBody>
            <a:bodyPr/>
            <a:lstStyle/>
            <a:p>
              <a:pPr>
                <a:defRPr/>
              </a:pPr>
              <a:endParaRPr lang="en-US"/>
            </a:p>
          </p:txBody>
        </p:sp>
        <p:graphicFrame>
          <p:nvGraphicFramePr>
            <p:cNvPr id="50195" name="Object 41"/>
            <p:cNvGraphicFramePr>
              <a:graphicFrameLocks noChangeAspect="1"/>
            </p:cNvGraphicFramePr>
            <p:nvPr>
              <p:extLst/>
            </p:nvPr>
          </p:nvGraphicFramePr>
          <p:xfrm>
            <a:off x="3949428" y="3168819"/>
            <a:ext cx="1851025" cy="784225"/>
          </p:xfrm>
          <a:graphic>
            <a:graphicData uri="http://schemas.openxmlformats.org/presentationml/2006/ole">
              <mc:AlternateContent xmlns:mc="http://schemas.openxmlformats.org/markup-compatibility/2006">
                <mc:Choice xmlns:v="urn:schemas-microsoft-com:vml" Requires="v">
                  <p:oleObj spid="_x0000_s105662" name="Equation" r:id="rId10" imgW="927000" imgH="393480" progId="Equation.3">
                    <p:embed/>
                  </p:oleObj>
                </mc:Choice>
                <mc:Fallback>
                  <p:oleObj name="Equation" r:id="rId10" imgW="927000" imgH="393480" progId="Equation.3">
                    <p:embed/>
                    <p:pic>
                      <p:nvPicPr>
                        <p:cNvPr id="50195" name="Object 41"/>
                        <p:cNvPicPr>
                          <a:picLocks noChangeAspect="1" noChangeArrowheads="1"/>
                        </p:cNvPicPr>
                        <p:nvPr/>
                      </p:nvPicPr>
                      <p:blipFill>
                        <a:blip r:embed="rId11"/>
                        <a:srcRect/>
                        <a:stretch>
                          <a:fillRect/>
                        </a:stretch>
                      </p:blipFill>
                      <p:spPr bwMode="auto">
                        <a:xfrm>
                          <a:off x="3949428" y="3168819"/>
                          <a:ext cx="1851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6" name="Text Box 13"/>
            <p:cNvSpPr txBox="1">
              <a:spLocks noChangeArrowheads="1"/>
            </p:cNvSpPr>
            <p:nvPr/>
          </p:nvSpPr>
          <p:spPr bwMode="auto">
            <a:xfrm>
              <a:off x="5815830" y="3312092"/>
              <a:ext cx="298110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latin typeface="Tahoma" panose="020B0604030504040204" pitchFamily="34" charset="0"/>
                </a:rPr>
                <a:t>divide by </a:t>
              </a:r>
              <a:r>
                <a:rPr lang="it-IT" altLang="en-US" sz="2100" i="1">
                  <a:latin typeface="Tahoma" panose="020B0604030504040204" pitchFamily="34" charset="0"/>
                </a:rPr>
                <a:t>dV</a:t>
              </a:r>
              <a:r>
                <a:rPr lang="it-IT" altLang="en-US" sz="2100" i="1">
                  <a:latin typeface="Tahoma" panose="020B0604030504040204" pitchFamily="34" charset="0"/>
                  <a:sym typeface="Symbol" panose="05050102010706020507" pitchFamily="18" charset="2"/>
                </a:rPr>
                <a:t></a:t>
              </a:r>
              <a:r>
                <a:rPr lang="it-IT" altLang="en-US" sz="2100" i="1">
                  <a:latin typeface="Tahoma" panose="020B0604030504040204" pitchFamily="34" charset="0"/>
                </a:rPr>
                <a:t>dt</a:t>
              </a:r>
              <a:r>
                <a:rPr lang="it-IT" altLang="en-US" sz="2100">
                  <a:latin typeface="Tahoma" panose="020B0604030504040204" pitchFamily="34" charset="0"/>
                </a:rPr>
                <a:t> to get:</a:t>
              </a:r>
              <a:endParaRPr lang="it-IT" altLang="en-US" sz="2100" baseline="30000">
                <a:latin typeface="Tahoma" panose="020B0604030504040204" pitchFamily="34" charset="0"/>
              </a:endParaRPr>
            </a:p>
          </p:txBody>
        </p:sp>
      </p:grpSp>
      <p:sp>
        <p:nvSpPr>
          <p:cNvPr id="30" name="Text Box 13"/>
          <p:cNvSpPr txBox="1">
            <a:spLocks noChangeArrowheads="1"/>
          </p:cNvSpPr>
          <p:nvPr/>
        </p:nvSpPr>
        <p:spPr bwMode="auto">
          <a:xfrm>
            <a:off x="6196013" y="5697538"/>
            <a:ext cx="29479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a:solidFill>
                  <a:srgbClr val="FF0000"/>
                </a:solidFill>
                <a:latin typeface="Tahoma" panose="020B0604030504040204" pitchFamily="34" charset="0"/>
              </a:rPr>
              <a:t>photodissociation rate coefficient k</a:t>
            </a:r>
            <a:r>
              <a:rPr lang="it-IT" altLang="en-US" sz="2100" baseline="-25000">
                <a:solidFill>
                  <a:srgbClr val="FF0000"/>
                </a:solidFill>
                <a:latin typeface="Tahoma" panose="020B0604030504040204" pitchFamily="34" charset="0"/>
              </a:rPr>
              <a:t>A</a:t>
            </a:r>
          </a:p>
        </p:txBody>
      </p:sp>
      <p:graphicFrame>
        <p:nvGraphicFramePr>
          <p:cNvPr id="31" name="Object 41"/>
          <p:cNvGraphicFramePr>
            <a:graphicFrameLocks noChangeAspect="1"/>
          </p:cNvGraphicFramePr>
          <p:nvPr/>
        </p:nvGraphicFramePr>
        <p:xfrm>
          <a:off x="808038" y="5341938"/>
          <a:ext cx="4643437" cy="885825"/>
        </p:xfrm>
        <a:graphic>
          <a:graphicData uri="http://schemas.openxmlformats.org/presentationml/2006/ole">
            <mc:AlternateContent xmlns:mc="http://schemas.openxmlformats.org/markup-compatibility/2006">
              <mc:Choice xmlns:v="urn:schemas-microsoft-com:vml" Requires="v">
                <p:oleObj spid="_x0000_s105663" name="Equation" r:id="rId12" imgW="2324100" imgH="444500" progId="Equation.3">
                  <p:embed/>
                </p:oleObj>
              </mc:Choice>
              <mc:Fallback>
                <p:oleObj name="Equation" r:id="rId12" imgW="2324100" imgH="444500" progId="Equation.3">
                  <p:embed/>
                  <p:pic>
                    <p:nvPicPr>
                      <p:cNvPr id="31"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038" y="5341938"/>
                        <a:ext cx="46434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Line Callout 1 31"/>
          <p:cNvSpPr>
            <a:spLocks/>
          </p:cNvSpPr>
          <p:nvPr/>
        </p:nvSpPr>
        <p:spPr bwMode="auto">
          <a:xfrm>
            <a:off x="2406650" y="5394325"/>
            <a:ext cx="3044825" cy="782638"/>
          </a:xfrm>
          <a:prstGeom prst="borderCallout1">
            <a:avLst>
              <a:gd name="adj1" fmla="val 19583"/>
              <a:gd name="adj2" fmla="val 100083"/>
              <a:gd name="adj3" fmla="val 68134"/>
              <a:gd name="adj4" fmla="val 123421"/>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710548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30" grpId="0"/>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276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414463" y="2020888"/>
            <a:ext cx="140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a:latin typeface="Arial" panose="020B0604020202020204" pitchFamily="34" charset="0"/>
              </a:rPr>
              <a:t>O</a:t>
            </a:r>
            <a:r>
              <a:rPr lang="it-IT" altLang="en-US" sz="2400" baseline="-25000">
                <a:latin typeface="Arial" panose="020B0604020202020204" pitchFamily="34" charset="0"/>
              </a:rPr>
              <a:t>2</a:t>
            </a:r>
            <a:r>
              <a:rPr lang="it-IT" altLang="en-US" sz="2400">
                <a:latin typeface="Arial" panose="020B0604020202020204" pitchFamily="34" charset="0"/>
              </a:rPr>
              <a:t> </a:t>
            </a:r>
            <a:r>
              <a:rPr lang="it-IT" altLang="en-US" sz="2400">
                <a:latin typeface="Arial" panose="020B0604020202020204" pitchFamily="34" charset="0"/>
                <a:sym typeface="Wingdings" panose="05000000000000000000" pitchFamily="2" charset="2"/>
              </a:rPr>
              <a:t></a:t>
            </a:r>
            <a:r>
              <a:rPr lang="it-IT" altLang="en-US" sz="2400">
                <a:latin typeface="Arial" panose="020B0604020202020204" pitchFamily="34" charset="0"/>
              </a:rPr>
              <a:t> 2O</a:t>
            </a:r>
          </a:p>
        </p:txBody>
      </p:sp>
      <p:sp>
        <p:nvSpPr>
          <p:cNvPr id="68611" name="Rectangle 5"/>
          <p:cNvSpPr>
            <a:spLocks noChangeArrowheads="1"/>
          </p:cNvSpPr>
          <p:nvPr/>
        </p:nvSpPr>
        <p:spPr bwMode="auto">
          <a:xfrm>
            <a:off x="3108325" y="2005013"/>
            <a:ext cx="2293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i="1">
                <a:latin typeface="Arial" panose="020B0604020202020204" pitchFamily="34" charset="0"/>
              </a:rPr>
              <a:t>E</a:t>
            </a:r>
            <a:r>
              <a:rPr lang="it-IT" altLang="en-US" sz="2400">
                <a:latin typeface="Arial" panose="020B0604020202020204" pitchFamily="34" charset="0"/>
              </a:rPr>
              <a:t>=492 kJ/mole </a:t>
            </a:r>
          </a:p>
        </p:txBody>
      </p:sp>
      <p:graphicFrame>
        <p:nvGraphicFramePr>
          <p:cNvPr id="68612" name="Object 6"/>
          <p:cNvGraphicFramePr>
            <a:graphicFrameLocks noChangeAspect="1"/>
          </p:cNvGraphicFramePr>
          <p:nvPr/>
        </p:nvGraphicFramePr>
        <p:xfrm>
          <a:off x="1452563" y="2678113"/>
          <a:ext cx="4445000" cy="704850"/>
        </p:xfrm>
        <a:graphic>
          <a:graphicData uri="http://schemas.openxmlformats.org/presentationml/2006/ole">
            <mc:AlternateContent xmlns:mc="http://schemas.openxmlformats.org/markup-compatibility/2006">
              <mc:Choice xmlns:v="urn:schemas-microsoft-com:vml" Requires="v">
                <p:oleObj spid="_x0000_s68764" name="Equation" r:id="rId3" imgW="2159000" imgH="342900" progId="Equation.3">
                  <p:embed/>
                </p:oleObj>
              </mc:Choice>
              <mc:Fallback>
                <p:oleObj name="Equation" r:id="rId3" imgW="2159000" imgH="342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2678113"/>
                        <a:ext cx="4445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3" name="Text Box 8"/>
          <p:cNvSpPr txBox="1">
            <a:spLocks noChangeArrowheads="1"/>
          </p:cNvSpPr>
          <p:nvPr/>
        </p:nvSpPr>
        <p:spPr bwMode="auto">
          <a:xfrm>
            <a:off x="509588" y="508000"/>
            <a:ext cx="696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3333CC"/>
                </a:solidFill>
                <a:latin typeface="Tahoma" panose="020B0604030504040204" pitchFamily="34" charset="0"/>
              </a:rPr>
              <a:t>Assorbimento di luce nell’ UV e VIS: la fotochimica</a:t>
            </a:r>
            <a:endParaRPr lang="en-US" altLang="en-US" sz="2400">
              <a:solidFill>
                <a:srgbClr val="3333CC"/>
              </a:solidFill>
              <a:latin typeface="Tahoma" panose="020B0604030504040204" pitchFamily="34" charset="0"/>
            </a:endParaRPr>
          </a:p>
        </p:txBody>
      </p:sp>
      <p:sp>
        <p:nvSpPr>
          <p:cNvPr id="68614" name="Text Box 9"/>
          <p:cNvSpPr txBox="1">
            <a:spLocks noChangeArrowheads="1"/>
          </p:cNvSpPr>
          <p:nvPr/>
        </p:nvSpPr>
        <p:spPr bwMode="auto">
          <a:xfrm>
            <a:off x="735013" y="1531938"/>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Requisito energetico:</a:t>
            </a:r>
          </a:p>
        </p:txBody>
      </p:sp>
      <p:sp>
        <p:nvSpPr>
          <p:cNvPr id="68615" name="Text Box 10"/>
          <p:cNvSpPr txBox="1">
            <a:spLocks noChangeArrowheads="1"/>
          </p:cNvSpPr>
          <p:nvPr/>
        </p:nvSpPr>
        <p:spPr bwMode="auto">
          <a:xfrm>
            <a:off x="706438" y="3578225"/>
            <a:ext cx="7969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Ma l’ossigeno non assorbe a 243 nm......</a:t>
            </a:r>
          </a:p>
          <a:p>
            <a:pPr>
              <a:spcBef>
                <a:spcPct val="0"/>
              </a:spcBef>
              <a:buFontTx/>
              <a:buNone/>
            </a:pPr>
            <a:r>
              <a:rPr lang="it-IT" altLang="en-US" sz="1800">
                <a:latin typeface="Arial" panose="020B0604020202020204" pitchFamily="34" charset="0"/>
              </a:rPr>
              <a:t>Occorrono due livelli alla giusta enegia ed il rispetto delle regole di selezione.</a:t>
            </a:r>
          </a:p>
          <a:p>
            <a:pPr>
              <a:spcBef>
                <a:spcPct val="0"/>
              </a:spcBef>
              <a:buFontTx/>
              <a:buNone/>
            </a:pPr>
            <a:r>
              <a:rPr lang="it-IT" altLang="en-US" sz="1800">
                <a:latin typeface="Arial" panose="020B0604020202020204" pitchFamily="34" charset="0"/>
              </a:rPr>
              <a:t>Per esempio la conservazione dello spin elettronico totale </a:t>
            </a:r>
          </a:p>
          <a:p>
            <a:pPr>
              <a:spcBef>
                <a:spcPct val="0"/>
              </a:spcBef>
              <a:buFontTx/>
              <a:buNone/>
            </a:pPr>
            <a:r>
              <a:rPr lang="it-IT" altLang="en-US" sz="1800">
                <a:latin typeface="Arial" panose="020B0604020202020204" pitchFamily="34" charset="0"/>
              </a:rPr>
              <a:t>	singoletto </a:t>
            </a:r>
            <a:r>
              <a:rPr lang="it-IT" altLang="en-US" sz="1800">
                <a:latin typeface="Arial" panose="020B0604020202020204" pitchFamily="34" charset="0"/>
                <a:sym typeface="Wingdings" panose="05000000000000000000" pitchFamily="2" charset="2"/>
              </a:rPr>
              <a:t> singoletto</a:t>
            </a:r>
          </a:p>
          <a:p>
            <a:pPr>
              <a:spcBef>
                <a:spcPct val="0"/>
              </a:spcBef>
              <a:buFontTx/>
              <a:buNone/>
            </a:pPr>
            <a:r>
              <a:rPr lang="it-IT" altLang="en-US" sz="1800">
                <a:latin typeface="Arial" panose="020B0604020202020204" pitchFamily="34" charset="0"/>
                <a:sym typeface="Wingdings" panose="05000000000000000000" pitchFamily="2" charset="2"/>
              </a:rPr>
              <a:t>	tripletto tripletto</a:t>
            </a:r>
            <a:endParaRPr lang="it-IT" altLang="en-US" sz="1800">
              <a:latin typeface="Arial" panose="020B0604020202020204" pitchFamily="34" charset="0"/>
            </a:endParaRPr>
          </a:p>
          <a:p>
            <a:pPr>
              <a:spcBef>
                <a:spcPct val="0"/>
              </a:spcBef>
              <a:buFontTx/>
              <a:buNone/>
            </a:pPr>
            <a:r>
              <a:rPr lang="it-IT" altLang="en-US" sz="1800">
                <a:latin typeface="Arial" panose="020B0604020202020204" pitchFamily="34" charset="0"/>
              </a:rPr>
              <a:t>	singoletto </a:t>
            </a:r>
            <a:r>
              <a:rPr lang="it-IT" altLang="en-US" sz="1800">
                <a:latin typeface="Arial" panose="020B0604020202020204" pitchFamily="34" charset="0"/>
                <a:sym typeface="Wingdings" panose="05000000000000000000" pitchFamily="2" charset="2"/>
              </a:rPr>
              <a:t> tripletto</a:t>
            </a:r>
            <a:endParaRPr lang="it-IT" altLang="en-US" sz="1800">
              <a:latin typeface="Arial" panose="020B0604020202020204" pitchFamily="34" charset="0"/>
            </a:endParaRPr>
          </a:p>
        </p:txBody>
      </p:sp>
      <p:sp>
        <p:nvSpPr>
          <p:cNvPr id="68616" name="Text Box 11"/>
          <p:cNvSpPr txBox="1">
            <a:spLocks noChangeArrowheads="1"/>
          </p:cNvSpPr>
          <p:nvPr/>
        </p:nvSpPr>
        <p:spPr bwMode="auto">
          <a:xfrm>
            <a:off x="690563" y="5595938"/>
            <a:ext cx="517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Di norma viene assorbito un solo fotone alla volta</a:t>
            </a:r>
          </a:p>
        </p:txBody>
      </p:sp>
      <p:sp>
        <p:nvSpPr>
          <p:cNvPr id="68617" name="Line 12"/>
          <p:cNvSpPr>
            <a:spLocks noChangeShapeType="1"/>
          </p:cNvSpPr>
          <p:nvPr/>
        </p:nvSpPr>
        <p:spPr bwMode="auto">
          <a:xfrm>
            <a:off x="2757488" y="5037138"/>
            <a:ext cx="174625" cy="2047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Line 13"/>
          <p:cNvSpPr>
            <a:spLocks noChangeShapeType="1"/>
          </p:cNvSpPr>
          <p:nvPr/>
        </p:nvSpPr>
        <p:spPr bwMode="auto">
          <a:xfrm flipV="1">
            <a:off x="2757488" y="4992688"/>
            <a:ext cx="174625" cy="231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slideplayer.com/slide/6632991/23/images/10/ACTINIC+FLUX+ACTINIC+RADIATION%3A+the+integrated+radiation+%28photon+flux%29+from+all+directions+to+a+sphere+%28sum+of+direct%2C+scattered%2C+reflected+ligh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0012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slideplayer.com/slide/6632991/23/images/8/LIGHT%3A+REFLECTING%2C+SCATTERING+AND+ABSORB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6976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3"/>
          <p:cNvSpPr txBox="1">
            <a:spLocks noChangeArrowheads="1"/>
          </p:cNvSpPr>
          <p:nvPr/>
        </p:nvSpPr>
        <p:spPr bwMode="auto">
          <a:xfrm>
            <a:off x="282575" y="1835150"/>
            <a:ext cx="9028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a:latin typeface="Arial" panose="020B0604020202020204" pitchFamily="34" charset="0"/>
              </a:rPr>
              <a:t>Photochemistry fundamentals come in Seinfeld Pandis</a:t>
            </a: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a:p>
            <a:pPr>
              <a:spcBef>
                <a:spcPct val="0"/>
              </a:spcBef>
              <a:buFontTx/>
              <a:buNone/>
            </a:pPr>
            <a:r>
              <a:rPr lang="en-US" altLang="en-US" sz="1800" dirty="0">
                <a:latin typeface="Arial" panose="020B0604020202020204" pitchFamily="34" charset="0"/>
              </a:rPr>
              <a:t>https://www.ems.psu.edu/~brune/m532/m532_ch3_photochemistry_fundamentals.html</a:t>
            </a:r>
          </a:p>
        </p:txBody>
      </p:sp>
      <p:sp>
        <p:nvSpPr>
          <p:cNvPr id="56324" name="TextBox 4"/>
          <p:cNvSpPr txBox="1">
            <a:spLocks noChangeArrowheads="1"/>
          </p:cNvSpPr>
          <p:nvPr/>
        </p:nvSpPr>
        <p:spPr bwMode="auto">
          <a:xfrm>
            <a:off x="195263" y="3133725"/>
            <a:ext cx="5634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a:latin typeface="Arial" panose="020B0604020202020204" pitchFamily="34" charset="0"/>
              </a:rPr>
              <a:t>Qui per dissociation e predissociation ed esempio O3</a:t>
            </a:r>
            <a:endParaRPr lang="en-US" altLang="en-US" sz="1800" dirty="0">
              <a:latin typeface="Arial" panose="020B0604020202020204" pitchFamily="34" charset="0"/>
            </a:endParaRPr>
          </a:p>
          <a:p>
            <a:pPr>
              <a:spcBef>
                <a:spcPct val="0"/>
              </a:spcBef>
              <a:buFontTx/>
              <a:buNone/>
            </a:pPr>
            <a:r>
              <a:rPr lang="en-US" altLang="en-US" sz="1800" dirty="0">
                <a:latin typeface="Arial" panose="020B0604020202020204" pitchFamily="34" charset="0"/>
              </a:rPr>
              <a:t>https://slideplayer.com/slide/5377521/</a:t>
            </a:r>
          </a:p>
        </p:txBody>
      </p:sp>
    </p:spTree>
    <p:extLst>
      <p:ext uri="{BB962C8B-B14F-4D97-AF65-F5344CB8AC3E}">
        <p14:creationId xmlns:p14="http://schemas.microsoft.com/office/powerpoint/2010/main" val="9117064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Radiation flux, irradiance and radiance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6564" name="Text Box 5"/>
          <p:cNvSpPr txBox="1">
            <a:spLocks noChangeArrowheads="1"/>
          </p:cNvSpPr>
          <p:nvPr/>
        </p:nvSpPr>
        <p:spPr bwMode="auto">
          <a:xfrm>
            <a:off x="314325" y="850241"/>
            <a:ext cx="5962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FF0000"/>
                </a:solidFill>
                <a:latin typeface="Tahoma" panose="020B0604030504040204" pitchFamily="34" charset="0"/>
                <a:sym typeface="Symbol" panose="05050102010706020507" pitchFamily="18" charset="2"/>
              </a:rPr>
              <a:t>F:</a:t>
            </a:r>
            <a:r>
              <a:rPr lang="it-IT" altLang="en-US" sz="2400" i="1" dirty="0">
                <a:solidFill>
                  <a:srgbClr val="FF0000"/>
                </a:solidFill>
                <a:latin typeface="Tahoma" panose="020B0604030504040204" pitchFamily="34" charset="0"/>
                <a:sym typeface="Symbol" panose="05050102010706020507" pitchFamily="18" charset="2"/>
              </a:rPr>
              <a:t> </a:t>
            </a:r>
            <a:r>
              <a:rPr lang="it-IT" altLang="en-US" sz="2400" dirty="0">
                <a:solidFill>
                  <a:srgbClr val="FF0000"/>
                </a:solidFill>
                <a:latin typeface="Tahoma" panose="020B0604030504040204" pitchFamily="34" charset="0"/>
                <a:sym typeface="Symbol" panose="05050102010706020507" pitchFamily="18" charset="2"/>
              </a:rPr>
              <a:t>radiant flux density</a:t>
            </a:r>
          </a:p>
        </p:txBody>
      </p:sp>
      <p:sp>
        <p:nvSpPr>
          <p:cNvPr id="66565" name="Text Box 5"/>
          <p:cNvSpPr txBox="1">
            <a:spLocks noChangeArrowheads="1"/>
          </p:cNvSpPr>
          <p:nvPr/>
        </p:nvSpPr>
        <p:spPr bwMode="auto">
          <a:xfrm>
            <a:off x="314325" y="1185203"/>
            <a:ext cx="84359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Radiant energy flux across any surface element (without consideration of direction). Unit: Wm</a:t>
            </a:r>
            <a:r>
              <a:rPr lang="it-IT" altLang="en-US" sz="2400" baseline="30000" dirty="0">
                <a:latin typeface="Tahoma" panose="020B0604030504040204" pitchFamily="34" charset="0"/>
                <a:sym typeface="Symbol" panose="05050102010706020507" pitchFamily="18" charset="2"/>
              </a:rPr>
              <a:t>-2</a:t>
            </a:r>
          </a:p>
        </p:txBody>
      </p:sp>
      <p:sp>
        <p:nvSpPr>
          <p:cNvPr id="66566" name="Text Box 5"/>
          <p:cNvSpPr txBox="1">
            <a:spLocks noChangeArrowheads="1"/>
          </p:cNvSpPr>
          <p:nvPr/>
        </p:nvSpPr>
        <p:spPr bwMode="auto">
          <a:xfrm>
            <a:off x="331788" y="2299360"/>
            <a:ext cx="8434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Radiant energy flux </a:t>
            </a:r>
            <a:r>
              <a:rPr lang="it-IT" altLang="en-US" sz="2400" dirty="0" smtClean="0">
                <a:latin typeface="Tahoma" panose="020B0604030504040204" pitchFamily="34" charset="0"/>
                <a:sym typeface="Symbol" panose="05050102010706020507" pitchFamily="18" charset="2"/>
              </a:rPr>
              <a:t>received </a:t>
            </a:r>
            <a:r>
              <a:rPr lang="it-IT" altLang="en-US" sz="2400" dirty="0">
                <a:latin typeface="Tahoma" panose="020B0604030504040204" pitchFamily="34" charset="0"/>
                <a:sym typeface="Symbol" panose="05050102010706020507" pitchFamily="18" charset="2"/>
              </a:rPr>
              <a:t>on a flat surface. Unit: Wm</a:t>
            </a:r>
            <a:r>
              <a:rPr lang="it-IT" altLang="en-US" sz="2400" baseline="30000" dirty="0">
                <a:latin typeface="Tahoma" panose="020B0604030504040204" pitchFamily="34" charset="0"/>
                <a:sym typeface="Symbol" panose="05050102010706020507" pitchFamily="18" charset="2"/>
              </a:rPr>
              <a:t>-2</a:t>
            </a:r>
          </a:p>
        </p:txBody>
      </p:sp>
      <p:sp>
        <p:nvSpPr>
          <p:cNvPr id="66567" name="Text Box 5"/>
          <p:cNvSpPr txBox="1">
            <a:spLocks noChangeArrowheads="1"/>
          </p:cNvSpPr>
          <p:nvPr/>
        </p:nvSpPr>
        <p:spPr bwMode="auto">
          <a:xfrm>
            <a:off x="319088" y="1965985"/>
            <a:ext cx="5962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FF0000"/>
                </a:solidFill>
                <a:latin typeface="Tahoma" panose="020B0604030504040204" pitchFamily="34" charset="0"/>
                <a:sym typeface="Symbol" panose="05050102010706020507" pitchFamily="18" charset="2"/>
              </a:rPr>
              <a:t>E:</a:t>
            </a:r>
            <a:r>
              <a:rPr lang="it-IT" altLang="en-US" sz="2400" i="1" dirty="0">
                <a:solidFill>
                  <a:srgbClr val="FF0000"/>
                </a:solidFill>
                <a:latin typeface="Tahoma" panose="020B0604030504040204" pitchFamily="34" charset="0"/>
                <a:sym typeface="Symbol" panose="05050102010706020507" pitchFamily="18" charset="2"/>
              </a:rPr>
              <a:t> </a:t>
            </a:r>
            <a:r>
              <a:rPr lang="it-IT" altLang="en-US" sz="2400" dirty="0">
                <a:solidFill>
                  <a:srgbClr val="FF0000"/>
                </a:solidFill>
                <a:latin typeface="Tahoma" panose="020B0604030504040204" pitchFamily="34" charset="0"/>
                <a:sym typeface="Symbol" panose="05050102010706020507" pitchFamily="18" charset="2"/>
              </a:rPr>
              <a:t>irradiance</a:t>
            </a:r>
          </a:p>
        </p:txBody>
      </p:sp>
      <p:sp>
        <p:nvSpPr>
          <p:cNvPr id="8" name="Text Box 5"/>
          <p:cNvSpPr txBox="1">
            <a:spLocks noChangeArrowheads="1"/>
          </p:cNvSpPr>
          <p:nvPr/>
        </p:nvSpPr>
        <p:spPr bwMode="auto">
          <a:xfrm>
            <a:off x="5646738" y="1920875"/>
            <a:ext cx="32178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0000FF"/>
                </a:solidFill>
                <a:latin typeface="Tahoma" panose="020B0604030504040204" pitchFamily="34" charset="0"/>
                <a:sym typeface="Symbol" panose="05050102010706020507" pitchFamily="18" charset="2"/>
              </a:rPr>
              <a:t>E  F: interchanged</a:t>
            </a:r>
          </a:p>
        </p:txBody>
      </p:sp>
      <p:sp>
        <p:nvSpPr>
          <p:cNvPr id="9" name="Text Box 5"/>
          <p:cNvSpPr txBox="1">
            <a:spLocks noChangeArrowheads="1"/>
          </p:cNvSpPr>
          <p:nvPr/>
        </p:nvSpPr>
        <p:spPr bwMode="auto">
          <a:xfrm>
            <a:off x="314325" y="2917178"/>
            <a:ext cx="5962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FF0000"/>
                </a:solidFill>
                <a:latin typeface="Tahoma" panose="020B0604030504040204" pitchFamily="34" charset="0"/>
                <a:sym typeface="Symbol" panose="05050102010706020507" pitchFamily="18" charset="2"/>
              </a:rPr>
              <a:t>L(,) :</a:t>
            </a:r>
            <a:r>
              <a:rPr lang="it-IT" altLang="en-US" sz="2400" i="1" dirty="0">
                <a:solidFill>
                  <a:srgbClr val="FF0000"/>
                </a:solidFill>
                <a:latin typeface="Tahoma" panose="020B0604030504040204" pitchFamily="34" charset="0"/>
                <a:sym typeface="Symbol" panose="05050102010706020507" pitchFamily="18" charset="2"/>
              </a:rPr>
              <a:t> </a:t>
            </a:r>
            <a:r>
              <a:rPr lang="it-IT" altLang="en-US" sz="2400" dirty="0">
                <a:solidFill>
                  <a:srgbClr val="FF0000"/>
                </a:solidFill>
                <a:latin typeface="Tahoma" panose="020B0604030504040204" pitchFamily="34" charset="0"/>
                <a:sym typeface="Symbol" panose="05050102010706020507" pitchFamily="18" charset="2"/>
              </a:rPr>
              <a:t>radiance</a:t>
            </a:r>
          </a:p>
        </p:txBody>
      </p:sp>
      <p:sp>
        <p:nvSpPr>
          <p:cNvPr id="12" name="Text Box 5"/>
          <p:cNvSpPr txBox="1">
            <a:spLocks noChangeArrowheads="1"/>
          </p:cNvSpPr>
          <p:nvPr/>
        </p:nvSpPr>
        <p:spPr bwMode="auto">
          <a:xfrm>
            <a:off x="314325" y="3223565"/>
            <a:ext cx="5715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Radiant </a:t>
            </a:r>
            <a:r>
              <a:rPr lang="it-IT" altLang="en-US" sz="2400" dirty="0" smtClean="0">
                <a:latin typeface="Tahoma" panose="020B0604030504040204" pitchFamily="34" charset="0"/>
                <a:sym typeface="Symbol" panose="05050102010706020507" pitchFamily="18" charset="2"/>
              </a:rPr>
              <a:t>energy flux as </a:t>
            </a:r>
            <a:r>
              <a:rPr lang="it-IT" altLang="en-US" sz="2400" dirty="0">
                <a:latin typeface="Tahoma" panose="020B0604030504040204" pitchFamily="34" charset="0"/>
                <a:sym typeface="Symbol" panose="05050102010706020507" pitchFamily="18" charset="2"/>
              </a:rPr>
              <a:t>a function of solid angle d crossing a surface perpendicular to the beam radiation axis. Unit: Wm</a:t>
            </a:r>
            <a:r>
              <a:rPr lang="it-IT" altLang="en-US" sz="2400" baseline="30000" dirty="0">
                <a:latin typeface="Tahoma" panose="020B0604030504040204" pitchFamily="34" charset="0"/>
                <a:sym typeface="Symbol" panose="05050102010706020507" pitchFamily="18" charset="2"/>
              </a:rPr>
              <a:t>-2</a:t>
            </a:r>
            <a:r>
              <a:rPr lang="it-IT" altLang="en-US" sz="2400" dirty="0">
                <a:latin typeface="Tahoma" panose="020B0604030504040204" pitchFamily="34" charset="0"/>
                <a:sym typeface="Symbol" panose="05050102010706020507" pitchFamily="18" charset="2"/>
              </a:rPr>
              <a:t>sr</a:t>
            </a:r>
            <a:r>
              <a:rPr lang="it-IT" altLang="en-US" sz="2400" baseline="30000" dirty="0">
                <a:latin typeface="Tahoma" panose="020B0604030504040204" pitchFamily="34" charset="0"/>
                <a:sym typeface="Symbol" panose="05050102010706020507" pitchFamily="18" charset="2"/>
              </a:rPr>
              <a:t>-1</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2865438"/>
            <a:ext cx="2835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flipV="1">
            <a:off x="7110413" y="4473575"/>
            <a:ext cx="811212" cy="598488"/>
          </a:xfrm>
          <a:prstGeom prst="line">
            <a:avLst/>
          </a:prstGeom>
          <a:no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cxnSpLocks noChangeShapeType="1"/>
          </p:cNvCxnSpPr>
          <p:nvPr/>
        </p:nvCxnSpPr>
        <p:spPr bwMode="auto">
          <a:xfrm>
            <a:off x="7850188" y="4419600"/>
            <a:ext cx="446087" cy="652463"/>
          </a:xfrm>
          <a:prstGeom prst="line">
            <a:avLst/>
          </a:prstGeom>
          <a:noFill/>
          <a:ln w="2857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5"/>
          <p:cNvSpPr txBox="1">
            <a:spLocks noChangeArrowheads="1"/>
          </p:cNvSpPr>
          <p:nvPr/>
        </p:nvSpPr>
        <p:spPr bwMode="auto">
          <a:xfrm>
            <a:off x="7921625" y="4144963"/>
            <a:ext cx="10334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solidFill>
                  <a:srgbClr val="FF0000"/>
                </a:solidFill>
                <a:latin typeface="Tahoma" panose="020B0604030504040204" pitchFamily="34" charset="0"/>
                <a:sym typeface="Symbol" panose="05050102010706020507" pitchFamily="18" charset="2"/>
              </a:rPr>
              <a:t>d</a:t>
            </a:r>
            <a:r>
              <a:rPr lang="it-IT" altLang="en-US" sz="2000" i="1">
                <a:solidFill>
                  <a:srgbClr val="FF0000"/>
                </a:solidFill>
                <a:latin typeface="Tahoma" panose="020B0604030504040204" pitchFamily="34" charset="0"/>
                <a:sym typeface="Symbol" panose="05050102010706020507" pitchFamily="18" charset="2"/>
              </a:rPr>
              <a:t>S</a:t>
            </a:r>
            <a:r>
              <a:rPr lang="it-IT" altLang="en-US" sz="2000">
                <a:solidFill>
                  <a:srgbClr val="FF0000"/>
                </a:solidFill>
                <a:latin typeface="Tahoma" panose="020B0604030504040204" pitchFamily="34" charset="0"/>
                <a:sym typeface="Symbol" panose="05050102010706020507" pitchFamily="18" charset="2"/>
              </a:rPr>
              <a:t>cos</a:t>
            </a:r>
          </a:p>
        </p:txBody>
      </p:sp>
      <p:graphicFrame>
        <p:nvGraphicFramePr>
          <p:cNvPr id="28" name="Object 41"/>
          <p:cNvGraphicFramePr>
            <a:graphicFrameLocks noChangeAspect="1"/>
          </p:cNvGraphicFramePr>
          <p:nvPr>
            <p:extLst/>
          </p:nvPr>
        </p:nvGraphicFramePr>
        <p:xfrm>
          <a:off x="350871" y="4862009"/>
          <a:ext cx="2111375" cy="352425"/>
        </p:xfrm>
        <a:graphic>
          <a:graphicData uri="http://schemas.openxmlformats.org/presentationml/2006/ole">
            <mc:AlternateContent xmlns:mc="http://schemas.openxmlformats.org/markup-compatibility/2006">
              <mc:Choice xmlns:v="urn:schemas-microsoft-com:vml" Requires="v">
                <p:oleObj spid="_x0000_s101570" name="Equation" r:id="rId5" imgW="1066680" imgH="177480" progId="Equation.3">
                  <p:embed/>
                </p:oleObj>
              </mc:Choice>
              <mc:Fallback>
                <p:oleObj name="Equation" r:id="rId5" imgW="1066680" imgH="177480" progId="Equation.3">
                  <p:embed/>
                  <p:pic>
                    <p:nvPicPr>
                      <p:cNvPr id="28"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71" y="4862009"/>
                        <a:ext cx="2111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2457483" y="4803271"/>
            <a:ext cx="40338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Radiant flux density on d</a:t>
            </a:r>
            <a:r>
              <a:rPr lang="it-IT" altLang="en-US" sz="2400" i="1">
                <a:latin typeface="Tahoma" panose="020B0604030504040204" pitchFamily="34" charset="0"/>
                <a:sym typeface="Symbol" panose="05050102010706020507" pitchFamily="18" charset="2"/>
              </a:rPr>
              <a:t>S</a:t>
            </a:r>
            <a:endParaRPr lang="it-IT" altLang="en-US" sz="2400" i="1" baseline="30000">
              <a:latin typeface="Tahoma" panose="020B0604030504040204" pitchFamily="34" charset="0"/>
              <a:sym typeface="Symbol" panose="05050102010706020507" pitchFamily="18" charset="2"/>
            </a:endParaRPr>
          </a:p>
        </p:txBody>
      </p:sp>
      <p:graphicFrame>
        <p:nvGraphicFramePr>
          <p:cNvPr id="30" name="Object 41"/>
          <p:cNvGraphicFramePr>
            <a:graphicFrameLocks noChangeAspect="1"/>
          </p:cNvGraphicFramePr>
          <p:nvPr>
            <p:extLst/>
          </p:nvPr>
        </p:nvGraphicFramePr>
        <p:xfrm>
          <a:off x="341346" y="5198559"/>
          <a:ext cx="5559425" cy="952500"/>
        </p:xfrm>
        <a:graphic>
          <a:graphicData uri="http://schemas.openxmlformats.org/presentationml/2006/ole">
            <mc:AlternateContent xmlns:mc="http://schemas.openxmlformats.org/markup-compatibility/2006">
              <mc:Choice xmlns:v="urn:schemas-microsoft-com:vml" Requires="v">
                <p:oleObj spid="_x0000_s101571" name="Equation" r:id="rId7" imgW="2806560" imgH="482400" progId="Equation.3">
                  <p:embed/>
                </p:oleObj>
              </mc:Choice>
              <mc:Fallback>
                <p:oleObj name="Equation" r:id="rId7" imgW="2806560" imgH="482400" progId="Equation.3">
                  <p:embed/>
                  <p:pic>
                    <p:nvPicPr>
                      <p:cNvPr id="3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46" y="5198559"/>
                        <a:ext cx="55594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41"/>
          <p:cNvGraphicFramePr>
            <a:graphicFrameLocks noChangeAspect="1"/>
          </p:cNvGraphicFramePr>
          <p:nvPr>
            <p:extLst/>
          </p:nvPr>
        </p:nvGraphicFramePr>
        <p:xfrm>
          <a:off x="415958" y="6211384"/>
          <a:ext cx="1130300" cy="352425"/>
        </p:xfrm>
        <a:graphic>
          <a:graphicData uri="http://schemas.openxmlformats.org/presentationml/2006/ole">
            <mc:AlternateContent xmlns:mc="http://schemas.openxmlformats.org/markup-compatibility/2006">
              <mc:Choice xmlns:v="urn:schemas-microsoft-com:vml" Requires="v">
                <p:oleObj spid="_x0000_s101572" name="Equation" r:id="rId9" imgW="571320" imgH="177480" progId="Equation.3">
                  <p:embed/>
                </p:oleObj>
              </mc:Choice>
              <mc:Fallback>
                <p:oleObj name="Equation" r:id="rId9" imgW="571320" imgH="177480" progId="Equation.3">
                  <p:embed/>
                  <p:pic>
                    <p:nvPicPr>
                      <p:cNvPr id="31"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58" y="6211384"/>
                        <a:ext cx="1130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5"/>
          <p:cNvSpPr txBox="1">
            <a:spLocks noChangeArrowheads="1"/>
          </p:cNvSpPr>
          <p:nvPr/>
        </p:nvSpPr>
        <p:spPr bwMode="auto">
          <a:xfrm>
            <a:off x="1638333" y="6128834"/>
            <a:ext cx="75739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for isotropic L after integration over the half-space</a:t>
            </a:r>
            <a:endParaRPr lang="it-IT" altLang="en-US" sz="2400" i="1" baseline="30000">
              <a:latin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240081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27" grpId="0"/>
      <p:bldP spid="29" grpId="0"/>
      <p:bldP spid="3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For better explanation of radiometric quantities see</a:t>
            </a:r>
            <a:endParaRPr lang="en-US" sz="2800" dirty="0"/>
          </a:p>
        </p:txBody>
      </p:sp>
      <p:sp>
        <p:nvSpPr>
          <p:cNvPr id="3" name="Content Placeholder 2"/>
          <p:cNvSpPr>
            <a:spLocks noGrp="1"/>
          </p:cNvSpPr>
          <p:nvPr>
            <p:ph idx="1"/>
          </p:nvPr>
        </p:nvSpPr>
        <p:spPr/>
        <p:txBody>
          <a:bodyPr/>
          <a:lstStyle/>
          <a:p>
            <a:r>
              <a:rPr lang="en-US" dirty="0">
                <a:hlinkClick r:id="rId2"/>
              </a:rPr>
              <a:t>https://light-measurement.com/basic-radiometric-quantities</a:t>
            </a:r>
            <a:r>
              <a:rPr lang="en-US" dirty="0" smtClean="0">
                <a:hlinkClick r:id="rId2"/>
              </a:rPr>
              <a:t>/</a:t>
            </a:r>
            <a:endParaRPr lang="en-US" dirty="0" smtClean="0"/>
          </a:p>
          <a:p>
            <a:r>
              <a:rPr lang="en-US" dirty="0">
                <a:hlinkClick r:id="rId3"/>
              </a:rPr>
              <a:t>https://en.wikipedia.org/wiki/Radiative_flux</a:t>
            </a:r>
            <a:endParaRPr lang="en-US" dirty="0"/>
          </a:p>
        </p:txBody>
      </p:sp>
    </p:spTree>
    <p:extLst>
      <p:ext uri="{BB962C8B-B14F-4D97-AF65-F5344CB8AC3E}">
        <p14:creationId xmlns:p14="http://schemas.microsoft.com/office/powerpoint/2010/main" val="106739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4"/>
          <p:cNvSpPr>
            <a:spLocks noGrp="1"/>
          </p:cNvSpPr>
          <p:nvPr>
            <p:ph type="title"/>
          </p:nvPr>
        </p:nvSpPr>
        <p:spPr>
          <a:xfrm>
            <a:off x="428625" y="-300038"/>
            <a:ext cx="843915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Energy / wavelength relations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44513" y="80962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436" name="Text Box 5"/>
          <p:cNvSpPr txBox="1">
            <a:spLocks noChangeArrowheads="1"/>
          </p:cNvSpPr>
          <p:nvPr/>
        </p:nvSpPr>
        <p:spPr bwMode="auto">
          <a:xfrm>
            <a:off x="428625" y="1025525"/>
            <a:ext cx="818991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a:solidFill>
                  <a:srgbClr val="FF0000"/>
                </a:solidFill>
                <a:latin typeface="Tahoma" panose="020B0604030504040204" pitchFamily="34" charset="0"/>
              </a:rPr>
              <a:t>Typical ranges of </a:t>
            </a:r>
            <a:r>
              <a:rPr lang="en-US" altLang="en-US" sz="2400">
                <a:solidFill>
                  <a:srgbClr val="FF0000"/>
                </a:solidFill>
                <a:latin typeface="Tahoma" panose="020B0604030504040204" pitchFamily="34" charset="0"/>
                <a:sym typeface="Symbol" panose="05050102010706020507" pitchFamily="18" charset="2"/>
              </a:rPr>
              <a:t></a:t>
            </a:r>
            <a:r>
              <a:rPr lang="en-US" altLang="en-US" sz="2400">
                <a:solidFill>
                  <a:srgbClr val="FF0000"/>
                </a:solidFill>
                <a:latin typeface="Tahoma" panose="020B0604030504040204" pitchFamily="34" charset="0"/>
              </a:rPr>
              <a:t> and energies in the portion of the electromagnetic spectrum of interest in atmospheric chemistry:</a:t>
            </a:r>
            <a:endParaRPr lang="it-IT" altLang="en-US" sz="2400">
              <a:solidFill>
                <a:srgbClr val="FF0000"/>
              </a:solidFill>
              <a:latin typeface="Tahoma" panose="020B0604030504040204" pitchFamily="34" charset="0"/>
            </a:endParaRP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309813"/>
            <a:ext cx="81327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35664</TotalTime>
  <Words>14263</Words>
  <Application>Microsoft Office PowerPoint</Application>
  <PresentationFormat>On-screen Show (4:3)</PresentationFormat>
  <Paragraphs>999</Paragraphs>
  <Slides>89</Slides>
  <Notes>82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5" baseType="lpstr">
      <vt:lpstr>ＭＳ Ｐゴシック</vt:lpstr>
      <vt:lpstr>Arial</vt:lpstr>
      <vt:lpstr>Arial-ItalicMT</vt:lpstr>
      <vt:lpstr>ArialMT</vt:lpstr>
      <vt:lpstr>Calibri</vt:lpstr>
      <vt:lpstr>Cambria Math</vt:lpstr>
      <vt:lpstr>CIDFont+F3</vt:lpstr>
      <vt:lpstr>Comic Sans MS</vt:lpstr>
      <vt:lpstr>Symbol</vt:lpstr>
      <vt:lpstr>SymbolMT</vt:lpstr>
      <vt:lpstr>Tahoma</vt:lpstr>
      <vt:lpstr>Times New Roman</vt:lpstr>
      <vt:lpstr>Wingdings</vt:lpstr>
      <vt:lpstr>Struttura predefinita</vt:lpstr>
      <vt:lpstr>Equation</vt:lpstr>
      <vt:lpstr>Equazione</vt:lpstr>
      <vt:lpstr>University of Trento Master of Science in Environmental Meteorology https://international.unitn.it/environmental-meteorology</vt:lpstr>
      <vt:lpstr>Principles of photochemistry</vt:lpstr>
      <vt:lpstr>Fundamental laws of photochemistry</vt:lpstr>
      <vt:lpstr>Photochemistry in the atmosphere</vt:lpstr>
      <vt:lpstr>Photochemistry basics</vt:lpstr>
      <vt:lpstr>Energy transitions (summary)</vt:lpstr>
      <vt:lpstr>Energy requirements for photodissociation</vt:lpstr>
      <vt:lpstr>PowerPoint Presentation</vt:lpstr>
      <vt:lpstr>Energy / wavelength relations</vt:lpstr>
      <vt:lpstr>Fate of electronically excited molecules</vt:lpstr>
      <vt:lpstr>PowerPoint Presentation</vt:lpstr>
      <vt:lpstr>Photophysical processes</vt:lpstr>
      <vt:lpstr>Radiative processes</vt:lpstr>
      <vt:lpstr>Non-radiative processes</vt:lpstr>
      <vt:lpstr>Collisional deactivation</vt:lpstr>
      <vt:lpstr>Photophysical &amp; chemical processes</vt:lpstr>
      <vt:lpstr>Scattering and absorption</vt:lpstr>
      <vt:lpstr>PowerPoint Presentation</vt:lpstr>
      <vt:lpstr>Spectral radiance, radiation flux, irradiance</vt:lpstr>
      <vt:lpstr>Spectral radiance, radiation flux, irradiance</vt:lpstr>
      <vt:lpstr>PowerPoint Presentation</vt:lpstr>
      <vt:lpstr>PowerPoint Presentation</vt:lpstr>
      <vt:lpstr>PowerPoint Presentation</vt:lpstr>
      <vt:lpstr>PowerPoint Presentation</vt:lpstr>
      <vt:lpstr>PowerPoint Presentation</vt:lpstr>
      <vt:lpstr>Quantum yield</vt:lpstr>
      <vt:lpstr>PowerPoint Presentation</vt:lpstr>
      <vt:lpstr>PowerPoint Presentation</vt:lpstr>
      <vt:lpstr>Brief recap: photochemistry</vt:lpstr>
      <vt:lpstr>Brief recap: photochemistry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1</vt:lpstr>
      <vt:lpstr>Exercise n. 1</vt:lpstr>
      <vt:lpstr>PowerPoint Presentation</vt:lpstr>
      <vt:lpstr>Exercise n. 2</vt:lpstr>
      <vt:lpstr>PowerPoint Presentation</vt:lpstr>
      <vt:lpstr>Exercise n. 3</vt:lpstr>
      <vt:lpstr>Exercise n. 3</vt:lpstr>
      <vt:lpstr>Exercise n. 4</vt:lpstr>
      <vt:lpstr>Exercise n. 4</vt:lpstr>
      <vt:lpstr>Exercise n. 4</vt:lpstr>
      <vt:lpstr>Exercise n. 4</vt:lpstr>
      <vt:lpstr>Exercise n. 5</vt:lpstr>
      <vt:lpstr>Exercise n. 5</vt:lpstr>
      <vt:lpstr>Exercise 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Radiation flux, irradiance and radiance</vt:lpstr>
      <vt:lpstr>For better explanation of radiometric quantities see</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679</cp:revision>
  <cp:lastPrinted>2021-11-05T13:25:38Z</cp:lastPrinted>
  <dcterms:created xsi:type="dcterms:W3CDTF">1998-08-05T16:21:57Z</dcterms:created>
  <dcterms:modified xsi:type="dcterms:W3CDTF">2023-11-21T17:14:20Z</dcterms:modified>
</cp:coreProperties>
</file>