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0"/>
  </p:notesMasterIdLst>
  <p:handoutMasterIdLst>
    <p:handoutMasterId r:id="rId101"/>
  </p:handoutMasterIdLst>
  <p:sldIdLst>
    <p:sldId id="383" r:id="rId2"/>
    <p:sldId id="422" r:id="rId3"/>
    <p:sldId id="423" r:id="rId4"/>
    <p:sldId id="497" r:id="rId5"/>
    <p:sldId id="495" r:id="rId6"/>
    <p:sldId id="496" r:id="rId7"/>
    <p:sldId id="499" r:id="rId8"/>
    <p:sldId id="500" r:id="rId9"/>
    <p:sldId id="501" r:id="rId10"/>
    <p:sldId id="471" r:id="rId11"/>
    <p:sldId id="472" r:id="rId12"/>
    <p:sldId id="473" r:id="rId13"/>
    <p:sldId id="476" r:id="rId14"/>
    <p:sldId id="475" r:id="rId15"/>
    <p:sldId id="560" r:id="rId16"/>
    <p:sldId id="477" r:id="rId17"/>
    <p:sldId id="424" r:id="rId18"/>
    <p:sldId id="502" r:id="rId19"/>
    <p:sldId id="425" r:id="rId20"/>
    <p:sldId id="504" r:id="rId21"/>
    <p:sldId id="426" r:id="rId22"/>
    <p:sldId id="506" r:id="rId23"/>
    <p:sldId id="436" r:id="rId24"/>
    <p:sldId id="438" r:id="rId25"/>
    <p:sldId id="435" r:id="rId26"/>
    <p:sldId id="427" r:id="rId27"/>
    <p:sldId id="505" r:id="rId28"/>
    <p:sldId id="434" r:id="rId29"/>
    <p:sldId id="562" r:id="rId30"/>
    <p:sldId id="563" r:id="rId31"/>
    <p:sldId id="507" r:id="rId32"/>
    <p:sldId id="428" r:id="rId33"/>
    <p:sldId id="429" r:id="rId34"/>
    <p:sldId id="430" r:id="rId35"/>
    <p:sldId id="439" r:id="rId36"/>
    <p:sldId id="441" r:id="rId37"/>
    <p:sldId id="509" r:id="rId38"/>
    <p:sldId id="508" r:id="rId39"/>
    <p:sldId id="442" r:id="rId40"/>
    <p:sldId id="443" r:id="rId41"/>
    <p:sldId id="542" r:id="rId42"/>
    <p:sldId id="543" r:id="rId43"/>
    <p:sldId id="544" r:id="rId44"/>
    <p:sldId id="537" r:id="rId45"/>
    <p:sldId id="541" r:id="rId46"/>
    <p:sldId id="546" r:id="rId47"/>
    <p:sldId id="510" r:id="rId48"/>
    <p:sldId id="545" r:id="rId49"/>
    <p:sldId id="511" r:id="rId50"/>
    <p:sldId id="566" r:id="rId51"/>
    <p:sldId id="565" r:id="rId52"/>
    <p:sldId id="444" r:id="rId53"/>
    <p:sldId id="479" r:id="rId54"/>
    <p:sldId id="478" r:id="rId55"/>
    <p:sldId id="445" r:id="rId56"/>
    <p:sldId id="547" r:id="rId57"/>
    <p:sldId id="512" r:id="rId58"/>
    <p:sldId id="519" r:id="rId59"/>
    <p:sldId id="536" r:id="rId60"/>
    <p:sldId id="522" r:id="rId61"/>
    <p:sldId id="503" r:id="rId62"/>
    <p:sldId id="446" r:id="rId63"/>
    <p:sldId id="447" r:id="rId64"/>
    <p:sldId id="450" r:id="rId65"/>
    <p:sldId id="480" r:id="rId66"/>
    <p:sldId id="534" r:id="rId67"/>
    <p:sldId id="462" r:id="rId68"/>
    <p:sldId id="567" r:id="rId69"/>
    <p:sldId id="568" r:id="rId70"/>
    <p:sldId id="451" r:id="rId71"/>
    <p:sldId id="458" r:id="rId72"/>
    <p:sldId id="459" r:id="rId73"/>
    <p:sldId id="460" r:id="rId74"/>
    <p:sldId id="452" r:id="rId75"/>
    <p:sldId id="453" r:id="rId76"/>
    <p:sldId id="454" r:id="rId77"/>
    <p:sldId id="549" r:id="rId78"/>
    <p:sldId id="535" r:id="rId79"/>
    <p:sldId id="532" r:id="rId80"/>
    <p:sldId id="553" r:id="rId81"/>
    <p:sldId id="527" r:id="rId82"/>
    <p:sldId id="554" r:id="rId83"/>
    <p:sldId id="528" r:id="rId84"/>
    <p:sldId id="555" r:id="rId85"/>
    <p:sldId id="529" r:id="rId86"/>
    <p:sldId id="556" r:id="rId87"/>
    <p:sldId id="530" r:id="rId88"/>
    <p:sldId id="557" r:id="rId89"/>
    <p:sldId id="531" r:id="rId90"/>
    <p:sldId id="461" r:id="rId91"/>
    <p:sldId id="552" r:id="rId92"/>
    <p:sldId id="550" r:id="rId93"/>
    <p:sldId id="548" r:id="rId94"/>
    <p:sldId id="551" r:id="rId95"/>
    <p:sldId id="540" r:id="rId96"/>
    <p:sldId id="538" r:id="rId97"/>
    <p:sldId id="539" r:id="rId98"/>
    <p:sldId id="525" r:id="rId9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99FF99"/>
    <a:srgbClr val="CCFF99"/>
    <a:srgbClr val="FFFF99"/>
    <a:srgbClr val="0000FF"/>
    <a:srgbClr val="000099"/>
    <a:srgbClr val="FF3300"/>
    <a:srgbClr val="FFCC00"/>
    <a:srgbClr val="FFFF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71694" autoAdjust="0"/>
  </p:normalViewPr>
  <p:slideViewPr>
    <p:cSldViewPr snapToGrid="0">
      <p:cViewPr varScale="1">
        <p:scale>
          <a:sx n="72" d="100"/>
          <a:sy n="72" d="100"/>
        </p:scale>
        <p:origin x="289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56.wmf"/><Relationship Id="rId7" Type="http://schemas.openxmlformats.org/officeDocument/2006/relationships/image" Target="../media/image160.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67.wmf"/><Relationship Id="rId7" Type="http://schemas.openxmlformats.org/officeDocument/2006/relationships/image" Target="../media/image171.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200.wmf"/><Relationship Id="rId6" Type="http://schemas.openxmlformats.org/officeDocument/2006/relationships/image" Target="../media/image205.wmf"/><Relationship Id="rId5" Type="http://schemas.openxmlformats.org/officeDocument/2006/relationships/image" Target="../media/image204.wmf"/><Relationship Id="rId4" Type="http://schemas.openxmlformats.org/officeDocument/2006/relationships/image" Target="../media/image20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2.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81013"/>
          </a:xfrm>
          <a:prstGeom prst="rect">
            <a:avLst/>
          </a:prstGeom>
        </p:spPr>
        <p:txBody>
          <a:bodyPr vert="horz" lIns="91440" tIns="45720" rIns="91440" bIns="45720" rtlCol="0"/>
          <a:lstStyle>
            <a:lvl1pPr algn="r">
              <a:defRPr sz="1200"/>
            </a:lvl1pPr>
          </a:lstStyle>
          <a:p>
            <a:fld id="{BD301CBF-BC71-4CC2-B3EB-2652394AF983}" type="datetimeFigureOut">
              <a:rPr lang="en-US" smtClean="0"/>
              <a:t>10/11/23</a:t>
            </a:fld>
            <a:endParaRPr lang="en-US"/>
          </a:p>
        </p:txBody>
      </p:sp>
      <p:sp>
        <p:nvSpPr>
          <p:cNvPr id="4" name="Footer Placeholder 3"/>
          <p:cNvSpPr>
            <a:spLocks noGrp="1"/>
          </p:cNvSpPr>
          <p:nvPr>
            <p:ph type="ftr" sz="quarter" idx="2"/>
          </p:nvPr>
        </p:nvSpPr>
        <p:spPr>
          <a:xfrm>
            <a:off x="0" y="9120189"/>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81012"/>
          </a:xfrm>
          <a:prstGeom prst="rect">
            <a:avLst/>
          </a:prstGeom>
        </p:spPr>
        <p:txBody>
          <a:bodyPr vert="horz" lIns="91440" tIns="45720" rIns="91440" bIns="45720" rtlCol="0" anchor="b"/>
          <a:lstStyle>
            <a:lvl1pPr algn="r">
              <a:defRPr sz="1200"/>
            </a:lvl1pPr>
          </a:lstStyle>
          <a:p>
            <a:fld id="{5A120D2A-27F4-4C91-8879-4ADC8626E1B1}" type="slidenum">
              <a:rPr lang="en-US" smtClean="0"/>
              <a:t>‹#›</a:t>
            </a:fld>
            <a:endParaRPr lang="en-US"/>
          </a:p>
        </p:txBody>
      </p:sp>
    </p:spTree>
    <p:extLst>
      <p:ext uri="{BB962C8B-B14F-4D97-AF65-F5344CB8AC3E}">
        <p14:creationId xmlns:p14="http://schemas.microsoft.com/office/powerpoint/2010/main" val="3641383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GB"/>
          </a:p>
        </p:txBody>
      </p:sp>
      <p:sp>
        <p:nvSpPr>
          <p:cNvPr id="3" name="Segnaposto data 2"/>
          <p:cNvSpPr>
            <a:spLocks noGrp="1"/>
          </p:cNvSpPr>
          <p:nvPr>
            <p:ph type="dt" idx="1"/>
          </p:nvPr>
        </p:nvSpPr>
        <p:spPr>
          <a:xfrm>
            <a:off x="4143588" y="0"/>
            <a:ext cx="3169920" cy="481727"/>
          </a:xfrm>
          <a:prstGeom prst="rect">
            <a:avLst/>
          </a:prstGeom>
        </p:spPr>
        <p:txBody>
          <a:bodyPr vert="horz" lIns="96661" tIns="48331" rIns="96661" bIns="48331" rtlCol="0"/>
          <a:lstStyle>
            <a:lvl1pPr algn="r">
              <a:defRPr sz="1300"/>
            </a:lvl1pPr>
          </a:lstStyle>
          <a:p>
            <a:pPr>
              <a:defRPr/>
            </a:pPr>
            <a:fld id="{5B8EC8DC-168A-44AE-BDE1-AB8A86CBA961}" type="datetimeFigureOut">
              <a:rPr lang="en-GB"/>
              <a:pPr>
                <a:defRPr/>
              </a:pPr>
              <a:t>10/11/2023</a:t>
            </a:fld>
            <a:endParaRPr lang="en-GB"/>
          </a:p>
        </p:txBody>
      </p:sp>
      <p:sp>
        <p:nvSpPr>
          <p:cNvPr id="4" name="Segnaposto immagine diapositiva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GB" noProof="0" smtClean="0"/>
          </a:p>
        </p:txBody>
      </p:sp>
      <p:sp>
        <p:nvSpPr>
          <p:cNvPr id="5" name="Segnaposto note 4"/>
          <p:cNvSpPr>
            <a:spLocks noGrp="1"/>
          </p:cNvSpPr>
          <p:nvPr>
            <p:ph type="body" sz="quarter" idx="3"/>
          </p:nvPr>
        </p:nvSpPr>
        <p:spPr>
          <a:xfrm>
            <a:off x="731521" y="4620578"/>
            <a:ext cx="5852160" cy="3780473"/>
          </a:xfrm>
          <a:prstGeom prst="rect">
            <a:avLst/>
          </a:prstGeom>
        </p:spPr>
        <p:txBody>
          <a:bodyPr vert="horz" lIns="96661" tIns="48331" rIns="96661" bIns="48331"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GB"/>
          </a:p>
        </p:txBody>
      </p:sp>
      <p:sp>
        <p:nvSpPr>
          <p:cNvPr id="7" name="Segnaposto numero diapositiva 6"/>
          <p:cNvSpPr>
            <a:spLocks noGrp="1"/>
          </p:cNvSpPr>
          <p:nvPr>
            <p:ph type="sldNum" sz="quarter" idx="5"/>
          </p:nvPr>
        </p:nvSpPr>
        <p:spPr>
          <a:xfrm>
            <a:off x="4143588" y="9119474"/>
            <a:ext cx="3169920" cy="481726"/>
          </a:xfrm>
          <a:prstGeom prst="rect">
            <a:avLst/>
          </a:prstGeom>
        </p:spPr>
        <p:txBody>
          <a:bodyPr vert="horz" lIns="96661" tIns="48331" rIns="96661" bIns="48331" rtlCol="0" anchor="b"/>
          <a:lstStyle>
            <a:lvl1pPr algn="r">
              <a:defRPr sz="1300"/>
            </a:lvl1pPr>
          </a:lstStyle>
          <a:p>
            <a:pPr>
              <a:defRPr/>
            </a:pPr>
            <a:fld id="{27B0AB3D-4010-42C2-B4F4-F5D81536C9A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Term_symbol#cite_note-2" TargetMode="External"/><Relationship Id="rId3" Type="http://schemas.openxmlformats.org/officeDocument/2006/relationships/hyperlink" Target="https://en.wikipedia.org/wiki/Spin-orbit_interaction" TargetMode="External"/><Relationship Id="rId7" Type="http://schemas.openxmlformats.org/officeDocument/2006/relationships/hyperlink" Target="https://en.wikipedia.org/wiki/Multiplicity_(chemistr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Good_quantum_number" TargetMode="External"/><Relationship Id="rId5" Type="http://schemas.openxmlformats.org/officeDocument/2006/relationships/hyperlink" Target="https://en.wikipedia.org/wiki/Spin_quantum_number" TargetMode="External"/><Relationship Id="rId10" Type="http://schemas.openxmlformats.org/officeDocument/2006/relationships/hyperlink" Target="https://en.wikipedia.org/wiki/Spectroscopic_notation" TargetMode="External"/><Relationship Id="rId4" Type="http://schemas.openxmlformats.org/officeDocument/2006/relationships/hyperlink" Target="https://en.wikipedia.org/wiki/Azimuthal_quantum_number" TargetMode="External"/><Relationship Id="rId9" Type="http://schemas.openxmlformats.org/officeDocument/2006/relationships/hyperlink" Target="https://en.wikipedia.org/wiki/Total_angular_momentum_quantum_numb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slideplayer.com/slide/5151101/"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slideplayer.com/slide/5151101/"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smtClean="0"/>
          </a:p>
        </p:txBody>
      </p:sp>
      <p:sp>
        <p:nvSpPr>
          <p:cNvPr id="696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343F1F1-191F-48C6-882D-1D2C1D6C3F03}" type="slidenum">
              <a:rPr lang="en-GB" altLang="en-US" smtClean="0"/>
              <a:pPr/>
              <a:t>2</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defRPr/>
            </a:pPr>
            <a:r>
              <a:rPr lang="en-US" sz="1300" dirty="0">
                <a:solidFill>
                  <a:srgbClr val="FF0000"/>
                </a:solidFill>
                <a:latin typeface="Tahoma" panose="020B0604030504040204" pitchFamily="34" charset="0"/>
                <a:ea typeface="Tahoma" panose="020B0604030504040204" pitchFamily="34" charset="0"/>
                <a:cs typeface="Tahoma" panose="020B0604030504040204" pitchFamily="34" charset="0"/>
              </a:rPr>
              <a:t>Term symbol</a:t>
            </a:r>
            <a:r>
              <a:rPr lang="en-US" sz="1300" dirty="0">
                <a:latin typeface="Tahoma" panose="020B0604030504040204" pitchFamily="34" charset="0"/>
                <a:ea typeface="Tahoma" panose="020B0604030504040204" pitchFamily="34" charset="0"/>
                <a:cs typeface="Tahoma" panose="020B0604030504040204" pitchFamily="34" charset="0"/>
              </a:rPr>
              <a:t>: abbreviated description of the (total) angular momentum quantum numbers in a multi-electron atom. Each energy level of an atom with a given electron configuration is described by not only the electron configuration but also its own term symbol, as the energy level also depends on the total angular momentum including spin. The usual atomic term symbols assume LS coupling (also known as Russell-Saunders coupling or spin-orbit coupling). The ground state term symbol is predicted by Hund's rules.</a:t>
            </a:r>
          </a:p>
          <a:p>
            <a:r>
              <a:rPr lang="en-US" sz="1300" dirty="0"/>
              <a:t>For light atoms, the </a:t>
            </a:r>
            <a:r>
              <a:rPr lang="en-US" sz="1300" dirty="0">
                <a:hlinkClick r:id="rId3" tooltip="Spin-orbit interaction"/>
              </a:rPr>
              <a:t>spin-orbit interaction</a:t>
            </a:r>
            <a:r>
              <a:rPr lang="en-US" sz="1300" dirty="0"/>
              <a:t> (or coupling) is small so that the total </a:t>
            </a:r>
            <a:r>
              <a:rPr lang="en-US" sz="1300" dirty="0">
                <a:hlinkClick r:id="rId4" tooltip="Azimuthal quantum number"/>
              </a:rPr>
              <a:t>orbital angular momentum</a:t>
            </a:r>
            <a:r>
              <a:rPr lang="en-US" sz="1300" dirty="0"/>
              <a:t> </a:t>
            </a:r>
            <a:r>
              <a:rPr lang="en-US" sz="1300" i="1" dirty="0"/>
              <a:t>L</a:t>
            </a:r>
            <a:r>
              <a:rPr lang="en-US" sz="1300" dirty="0"/>
              <a:t> and total </a:t>
            </a:r>
            <a:r>
              <a:rPr lang="en-US" sz="1300" dirty="0">
                <a:hlinkClick r:id="rId5" tooltip="Spin quantum number"/>
              </a:rPr>
              <a:t>spin</a:t>
            </a:r>
            <a:r>
              <a:rPr lang="en-US" sz="1300" dirty="0"/>
              <a:t> </a:t>
            </a:r>
            <a:r>
              <a:rPr lang="en-US" sz="1300" i="1" dirty="0"/>
              <a:t>S</a:t>
            </a:r>
            <a:r>
              <a:rPr lang="en-US" sz="1300" dirty="0"/>
              <a:t> are </a:t>
            </a:r>
            <a:r>
              <a:rPr lang="en-US" sz="1300" dirty="0">
                <a:hlinkClick r:id="rId6" tooltip="Good quantum number"/>
              </a:rPr>
              <a:t>good quantum numbers</a:t>
            </a:r>
            <a:r>
              <a:rPr lang="en-US" sz="1300" dirty="0"/>
              <a:t>. The interaction between </a:t>
            </a:r>
            <a:r>
              <a:rPr lang="en-US" sz="1300" i="1" dirty="0"/>
              <a:t>L</a:t>
            </a:r>
            <a:r>
              <a:rPr lang="en-US" sz="1300" dirty="0"/>
              <a:t> and </a:t>
            </a:r>
            <a:r>
              <a:rPr lang="en-US" sz="1300" i="1" dirty="0"/>
              <a:t>S</a:t>
            </a:r>
            <a:r>
              <a:rPr lang="en-US" sz="1300" dirty="0"/>
              <a:t> is known as </a:t>
            </a:r>
            <a:r>
              <a:rPr lang="en-US" sz="1300" i="1" dirty="0"/>
              <a:t>LS coupling,</a:t>
            </a:r>
            <a:r>
              <a:rPr lang="en-US" sz="1300" dirty="0"/>
              <a:t> </a:t>
            </a:r>
            <a:r>
              <a:rPr lang="en-US" sz="1300" i="1" dirty="0"/>
              <a:t>Russell-Saunders</a:t>
            </a:r>
            <a:r>
              <a:rPr lang="en-US" sz="1300" dirty="0"/>
              <a:t> </a:t>
            </a:r>
            <a:r>
              <a:rPr lang="en-US" sz="1300" i="1" dirty="0"/>
              <a:t>coupling</a:t>
            </a:r>
            <a:r>
              <a:rPr lang="en-US" sz="1300" dirty="0"/>
              <a:t> or </a:t>
            </a:r>
            <a:r>
              <a:rPr lang="en-US" sz="1300" i="1" dirty="0"/>
              <a:t>Spin-Orbit coupling</a:t>
            </a:r>
            <a:r>
              <a:rPr lang="en-US" sz="1300" dirty="0"/>
              <a:t>. Atomic states are then well described by term symbols of the form</a:t>
            </a:r>
          </a:p>
          <a:p>
            <a:r>
              <a:rPr lang="en-US" baseline="30000" dirty="0" smtClean="0">
                <a:effectLst/>
              </a:rPr>
              <a:t>2</a:t>
            </a:r>
            <a:r>
              <a:rPr lang="en-US" i="1" baseline="30000" dirty="0" smtClean="0">
                <a:effectLst/>
              </a:rPr>
              <a:t>S</a:t>
            </a:r>
            <a:r>
              <a:rPr lang="en-US" baseline="30000" dirty="0" smtClean="0">
                <a:effectLst/>
              </a:rPr>
              <a:t>+1</a:t>
            </a:r>
            <a:r>
              <a:rPr lang="en-US" i="1" dirty="0" smtClean="0"/>
              <a:t>L</a:t>
            </a:r>
            <a:r>
              <a:rPr lang="en-US" i="1" baseline="-25000" dirty="0" smtClean="0">
                <a:effectLst/>
              </a:rPr>
              <a:t>J</a:t>
            </a:r>
            <a:r>
              <a:rPr lang="en-US" sz="1300" dirty="0"/>
              <a:t>where</a:t>
            </a:r>
          </a:p>
          <a:p>
            <a:r>
              <a:rPr lang="en-US" i="1" dirty="0" smtClean="0"/>
              <a:t>S</a:t>
            </a:r>
            <a:r>
              <a:rPr lang="en-US" dirty="0" smtClean="0"/>
              <a:t> is the total </a:t>
            </a:r>
            <a:r>
              <a:rPr lang="en-US" sz="1300" dirty="0">
                <a:hlinkClick r:id="rId5" tooltip="Spin quantum number"/>
              </a:rPr>
              <a:t>spin quantum number</a:t>
            </a:r>
            <a:r>
              <a:rPr lang="en-US" dirty="0" smtClean="0"/>
              <a:t>. </a:t>
            </a:r>
            <a:r>
              <a:rPr lang="en-US" i="1" dirty="0" smtClean="0"/>
              <a:t>2S + 1</a:t>
            </a:r>
            <a:r>
              <a:rPr lang="en-US" dirty="0" smtClean="0"/>
              <a:t> is the </a:t>
            </a:r>
            <a:r>
              <a:rPr lang="en-US" sz="1300" dirty="0">
                <a:hlinkClick r:id="rId7" tooltip="Multiplicity (chemistry)"/>
              </a:rPr>
              <a:t>spin multiplicity</a:t>
            </a:r>
            <a:r>
              <a:rPr lang="en-US" dirty="0" smtClean="0"/>
              <a:t>, which represents the number of possible states of </a:t>
            </a:r>
            <a:r>
              <a:rPr lang="en-US" i="1" dirty="0" smtClean="0"/>
              <a:t>J</a:t>
            </a:r>
            <a:r>
              <a:rPr lang="en-US" dirty="0" smtClean="0"/>
              <a:t> for a given </a:t>
            </a:r>
            <a:r>
              <a:rPr lang="en-US" i="1" dirty="0" smtClean="0"/>
              <a:t>L</a:t>
            </a:r>
            <a:r>
              <a:rPr lang="en-US" dirty="0" smtClean="0"/>
              <a:t> and </a:t>
            </a:r>
            <a:r>
              <a:rPr lang="en-US" i="1" dirty="0" smtClean="0"/>
              <a:t>S</a:t>
            </a:r>
            <a:r>
              <a:rPr lang="en-US" dirty="0" smtClean="0"/>
              <a:t>, provided that </a:t>
            </a:r>
            <a:r>
              <a:rPr lang="en-US" i="1" dirty="0" smtClean="0"/>
              <a:t>L ≥ S</a:t>
            </a:r>
            <a:r>
              <a:rPr lang="en-US" dirty="0" smtClean="0"/>
              <a:t>. (If </a:t>
            </a:r>
            <a:r>
              <a:rPr lang="en-US" i="1" dirty="0" smtClean="0"/>
              <a:t>L &lt; S</a:t>
            </a:r>
            <a:r>
              <a:rPr lang="en-US" dirty="0" smtClean="0"/>
              <a:t>, the maximum number of possible </a:t>
            </a:r>
            <a:r>
              <a:rPr lang="en-US" i="1" dirty="0" smtClean="0"/>
              <a:t>J</a:t>
            </a:r>
            <a:r>
              <a:rPr lang="en-US" dirty="0" smtClean="0"/>
              <a:t> is </a:t>
            </a:r>
            <a:r>
              <a:rPr lang="en-US" i="1" dirty="0" smtClean="0"/>
              <a:t>2L + 1</a:t>
            </a:r>
            <a:r>
              <a:rPr lang="en-US" dirty="0" smtClean="0"/>
              <a:t>).</a:t>
            </a:r>
            <a:r>
              <a:rPr lang="en-US" sz="1300" baseline="30000" dirty="0">
                <a:hlinkClick r:id="rId8"/>
              </a:rPr>
              <a:t>[2]</a:t>
            </a:r>
            <a:r>
              <a:rPr lang="en-US" dirty="0" smtClean="0"/>
              <a:t> This is easily proved by using </a:t>
            </a:r>
            <a:r>
              <a:rPr lang="en-US" i="1" dirty="0" err="1" smtClean="0"/>
              <a:t>J</a:t>
            </a:r>
            <a:r>
              <a:rPr lang="en-US" i="1" baseline="-25000" dirty="0" err="1" smtClean="0">
                <a:effectLst/>
              </a:rPr>
              <a:t>max</a:t>
            </a:r>
            <a:r>
              <a:rPr lang="en-US" i="1" dirty="0" smtClean="0"/>
              <a:t> = L + S and </a:t>
            </a:r>
            <a:r>
              <a:rPr lang="en-US" i="1" dirty="0" err="1" smtClean="0"/>
              <a:t>J</a:t>
            </a:r>
            <a:r>
              <a:rPr lang="en-US" i="1" baseline="-25000" dirty="0" err="1" smtClean="0">
                <a:effectLst/>
              </a:rPr>
              <a:t>min</a:t>
            </a:r>
            <a:r>
              <a:rPr lang="en-US" i="1" dirty="0" smtClean="0"/>
              <a:t> = |L - S|</a:t>
            </a:r>
            <a:r>
              <a:rPr lang="en-US" dirty="0" smtClean="0"/>
              <a:t>, so that the number of possible </a:t>
            </a:r>
            <a:r>
              <a:rPr lang="en-US" i="1" dirty="0" smtClean="0"/>
              <a:t>J</a:t>
            </a:r>
            <a:r>
              <a:rPr lang="en-US" dirty="0" smtClean="0"/>
              <a:t> with given </a:t>
            </a:r>
            <a:r>
              <a:rPr lang="en-US" i="1" dirty="0" smtClean="0"/>
              <a:t>L</a:t>
            </a:r>
            <a:r>
              <a:rPr lang="en-US" dirty="0" smtClean="0"/>
              <a:t> and </a:t>
            </a:r>
            <a:r>
              <a:rPr lang="en-US" i="1" dirty="0" smtClean="0"/>
              <a:t>S</a:t>
            </a:r>
            <a:r>
              <a:rPr lang="en-US" dirty="0" smtClean="0"/>
              <a:t> is simply </a:t>
            </a:r>
            <a:r>
              <a:rPr lang="en-US" i="1" dirty="0" err="1" smtClean="0"/>
              <a:t>J</a:t>
            </a:r>
            <a:r>
              <a:rPr lang="en-US" i="1" baseline="-25000" dirty="0" err="1" smtClean="0">
                <a:effectLst/>
              </a:rPr>
              <a:t>max</a:t>
            </a:r>
            <a:r>
              <a:rPr lang="en-US" i="1" dirty="0" smtClean="0"/>
              <a:t> - </a:t>
            </a:r>
            <a:r>
              <a:rPr lang="en-US" i="1" dirty="0" err="1" smtClean="0"/>
              <a:t>J</a:t>
            </a:r>
            <a:r>
              <a:rPr lang="en-US" i="1" baseline="-25000" dirty="0" err="1" smtClean="0">
                <a:effectLst/>
              </a:rPr>
              <a:t>min</a:t>
            </a:r>
            <a:r>
              <a:rPr lang="en-US" i="1" dirty="0" smtClean="0"/>
              <a:t> + 1</a:t>
            </a:r>
            <a:r>
              <a:rPr lang="en-US" dirty="0" smtClean="0"/>
              <a:t> as </a:t>
            </a:r>
            <a:r>
              <a:rPr lang="en-US" i="1" dirty="0" smtClean="0"/>
              <a:t>J</a:t>
            </a:r>
            <a:r>
              <a:rPr lang="en-US" dirty="0" smtClean="0"/>
              <a:t> varies in unit </a:t>
            </a:r>
            <a:r>
              <a:rPr lang="en-US" dirty="0" err="1" smtClean="0"/>
              <a:t>steps.</a:t>
            </a:r>
            <a:r>
              <a:rPr lang="en-US" i="1" dirty="0" err="1" smtClean="0"/>
              <a:t>J</a:t>
            </a:r>
            <a:r>
              <a:rPr lang="en-US" dirty="0" smtClean="0"/>
              <a:t> is the </a:t>
            </a:r>
            <a:r>
              <a:rPr lang="en-US" sz="1300" dirty="0">
                <a:hlinkClick r:id="rId9" tooltip="Total angular momentum quantum number"/>
              </a:rPr>
              <a:t>total angular momentum quantum </a:t>
            </a:r>
            <a:r>
              <a:rPr lang="en-US" sz="1300" dirty="0" err="1">
                <a:hlinkClick r:id="rId9" tooltip="Total angular momentum quantum number"/>
              </a:rPr>
              <a:t>number</a:t>
            </a:r>
            <a:r>
              <a:rPr lang="en-US" dirty="0" err="1" smtClean="0"/>
              <a:t>.</a:t>
            </a:r>
            <a:r>
              <a:rPr lang="en-US" i="1" dirty="0" err="1" smtClean="0"/>
              <a:t>L</a:t>
            </a:r>
            <a:r>
              <a:rPr lang="en-US" dirty="0" smtClean="0"/>
              <a:t> is the total </a:t>
            </a:r>
            <a:r>
              <a:rPr lang="en-US" sz="1300" dirty="0">
                <a:hlinkClick r:id="rId4" tooltip="Azimuthal quantum number"/>
              </a:rPr>
              <a:t>orbital quantum number</a:t>
            </a:r>
            <a:r>
              <a:rPr lang="en-US" dirty="0" smtClean="0"/>
              <a:t> in </a:t>
            </a:r>
            <a:r>
              <a:rPr lang="en-US" sz="1300" dirty="0">
                <a:hlinkClick r:id="rId10" tooltip="Spectroscopic notation"/>
              </a:rPr>
              <a:t>spectroscopic notation</a:t>
            </a:r>
            <a:r>
              <a:rPr lang="en-US" dirty="0" smtClean="0"/>
              <a:t>. The first 17 symbols of L are:</a:t>
            </a:r>
          </a:p>
          <a:p>
            <a:r>
              <a:rPr lang="en-US" sz="1300" dirty="0"/>
              <a:t>Capital letters in the series (S;P;D; F;G, . . . )</a:t>
            </a:r>
          </a:p>
          <a:p>
            <a:r>
              <a:rPr lang="en-US" sz="1300" dirty="0"/>
              <a:t>correspond to different values of the orbital angular momentum L (0, 1, 2, 3, 4, . . . ).</a:t>
            </a:r>
            <a:endParaRPr lang="en-US" sz="1300" dirty="0">
              <a:latin typeface="Tahoma" panose="020B0604030504040204" pitchFamily="34" charset="0"/>
              <a:ea typeface="Tahoma" panose="020B0604030504040204" pitchFamily="34" charset="0"/>
              <a:cs typeface="Tahoma" panose="020B0604030504040204" pitchFamily="34" charset="0"/>
            </a:endParaRPr>
          </a:p>
          <a:p>
            <a:endParaRPr lang="it-IT" altLang="en-US" dirty="0" smtClean="0"/>
          </a:p>
          <a:p>
            <a:endParaRPr lang="it-IT" altLang="en-US" dirty="0" smtClean="0"/>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CE10449-5550-47F4-9530-979C6678915F}" type="slidenum">
              <a:rPr lang="en-GB" altLang="en-US" smtClean="0"/>
              <a:pPr/>
              <a:t>11</a:t>
            </a:fld>
            <a:endParaRPr lang="en-GB" altLang="en-US" smtClean="0"/>
          </a:p>
        </p:txBody>
      </p:sp>
    </p:spTree>
    <p:extLst>
      <p:ext uri="{BB962C8B-B14F-4D97-AF65-F5344CB8AC3E}">
        <p14:creationId xmlns:p14="http://schemas.microsoft.com/office/powerpoint/2010/main" val="411058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2S1=2 identifies a state with L D 0 (state S), total spin S D 1</a:t>
            </a:r>
          </a:p>
          <a:p>
            <a:r>
              <a:rPr lang="en-US" sz="1300" dirty="0"/>
              <a:t>2, resulting in a</a:t>
            </a:r>
          </a:p>
          <a:p>
            <a:r>
              <a:rPr lang="en-US" sz="1300" dirty="0"/>
              <a:t>doublet (multiplicity 2S C 1 D 2) and with J D 1</a:t>
            </a:r>
          </a:p>
          <a:p>
            <a:r>
              <a:rPr lang="pl-PL" sz="1300" dirty="0"/>
              <a:t>2 (J D L C S D 0 C 1</a:t>
            </a:r>
          </a:p>
          <a:p>
            <a:r>
              <a:rPr lang="en-US" sz="1300" dirty="0"/>
              <a:t>2 D 1</a:t>
            </a:r>
          </a:p>
          <a:p>
            <a:r>
              <a:rPr lang="en-US" sz="1300" dirty="0"/>
              <a:t>2 ).</a:t>
            </a:r>
          </a:p>
          <a:p>
            <a:endParaRPr lang="it-IT" altLang="en-US" dirty="0" smtClean="0"/>
          </a:p>
          <a:p>
            <a:endParaRPr lang="it-IT" altLang="en-US" dirty="0" smtClean="0"/>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CE10449-5550-47F4-9530-979C6678915F}" type="slidenum">
              <a:rPr lang="en-GB" altLang="en-US" smtClean="0"/>
              <a:pPr/>
              <a:t>12</a:t>
            </a:fld>
            <a:endParaRPr lang="en-GB" altLang="en-US" smtClean="0"/>
          </a:p>
        </p:txBody>
      </p:sp>
    </p:spTree>
    <p:extLst>
      <p:ext uri="{BB962C8B-B14F-4D97-AF65-F5344CB8AC3E}">
        <p14:creationId xmlns:p14="http://schemas.microsoft.com/office/powerpoint/2010/main" val="336881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Complete shell configurations, i.e. p6, always give the 1S term.</a:t>
            </a:r>
            <a:endParaRPr lang="it-IT" altLang="en-US" dirty="0" smtClean="0"/>
          </a:p>
          <a:p>
            <a:endParaRPr lang="it-IT" altLang="en-US" dirty="0" smtClean="0"/>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CE10449-5550-47F4-9530-979C6678915F}" type="slidenum">
              <a:rPr lang="en-GB" altLang="en-US" smtClean="0"/>
              <a:pPr/>
              <a:t>13</a:t>
            </a:fld>
            <a:endParaRPr lang="en-GB" altLang="en-US" smtClean="0"/>
          </a:p>
        </p:txBody>
      </p:sp>
    </p:spTree>
    <p:extLst>
      <p:ext uri="{BB962C8B-B14F-4D97-AF65-F5344CB8AC3E}">
        <p14:creationId xmlns:p14="http://schemas.microsoft.com/office/powerpoint/2010/main" val="184951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Complete shell configurations, i.e. p6, always give the 1S term.</a:t>
            </a:r>
            <a:endParaRPr lang="it-IT" altLang="en-US" dirty="0" smtClean="0"/>
          </a:p>
          <a:p>
            <a:endParaRPr lang="it-IT" altLang="en-US" dirty="0" smtClean="0"/>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CE10449-5550-47F4-9530-979C6678915F}" type="slidenum">
              <a:rPr lang="en-GB" altLang="en-US" smtClean="0"/>
              <a:pPr/>
              <a:t>14</a:t>
            </a:fld>
            <a:endParaRPr lang="en-GB" altLang="en-US" smtClean="0"/>
          </a:p>
        </p:txBody>
      </p:sp>
    </p:spTree>
    <p:extLst>
      <p:ext uri="{BB962C8B-B14F-4D97-AF65-F5344CB8AC3E}">
        <p14:creationId xmlns:p14="http://schemas.microsoft.com/office/powerpoint/2010/main" val="69443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15</a:t>
            </a:fld>
            <a:endParaRPr lang="en-GB" altLang="en-US" smtClean="0"/>
          </a:p>
        </p:txBody>
      </p:sp>
    </p:spTree>
    <p:extLst>
      <p:ext uri="{BB962C8B-B14F-4D97-AF65-F5344CB8AC3E}">
        <p14:creationId xmlns:p14="http://schemas.microsoft.com/office/powerpoint/2010/main" val="360925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When dealing with molecules, in addition to electronic motions it needs to be taken into account the relative motions of atoms with respecto to each other.</a:t>
            </a:r>
          </a:p>
          <a:p>
            <a:r>
              <a:rPr lang="it-IT" altLang="en-US" smtClean="0"/>
              <a:t>Light </a:t>
            </a:r>
          </a:p>
        </p:txBody>
      </p:sp>
      <p:sp>
        <p:nvSpPr>
          <p:cNvPr id="737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ED560C6-4E8B-4832-86C6-1F7FFB2F158C}" type="slidenum">
              <a:rPr lang="en-GB" altLang="en-US" smtClean="0"/>
              <a:pPr/>
              <a:t>17</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When dealing with molecules, in addition to electronic motions it needs to be taken into account the relative motions of atoms with respecto to each other.</a:t>
            </a:r>
          </a:p>
          <a:p>
            <a:r>
              <a:rPr lang="it-IT" altLang="en-US" smtClean="0"/>
              <a:t>Light </a:t>
            </a:r>
          </a:p>
        </p:txBody>
      </p:sp>
      <p:sp>
        <p:nvSpPr>
          <p:cNvPr id="737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ED560C6-4E8B-4832-86C6-1F7FFB2F158C}" type="slidenum">
              <a:rPr lang="en-GB" altLang="en-US" smtClean="0"/>
              <a:pPr/>
              <a:t>18</a:t>
            </a:fld>
            <a:endParaRPr lang="en-GB" altLang="en-US" smtClean="0"/>
          </a:p>
        </p:txBody>
      </p:sp>
    </p:spTree>
    <p:extLst>
      <p:ext uri="{BB962C8B-B14F-4D97-AF65-F5344CB8AC3E}">
        <p14:creationId xmlns:p14="http://schemas.microsoft.com/office/powerpoint/2010/main" val="132231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Simple model: vibrating spring that changes the distance from the equilibrium position Re. Atoms experience a force (Hook’s  law) that is proportional to the displacement and tends to restore them at equilibrium.</a:t>
            </a:r>
          </a:p>
          <a:p>
            <a:r>
              <a:rPr lang="it-IT" altLang="en-US" smtClean="0"/>
              <a:t>This is a simple model </a:t>
            </a:r>
          </a:p>
          <a:p>
            <a:r>
              <a:rPr lang="it-IT" altLang="en-US" smtClean="0"/>
              <a:t>Selection rules: the rationale behind is that the movement of the molecules has to generate an oscillating electric field that can interact with the e.m. radiation field to generate absorption/emission. For omonuclear diatomic molecules the vibration does not generate a dipole moment and therefore such molecules will not absorbe radioation in the IR</a:t>
            </a:r>
          </a:p>
        </p:txBody>
      </p:sp>
      <p:sp>
        <p:nvSpPr>
          <p:cNvPr id="757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636C02D-B1E0-4132-90B1-872B2FC2936B}" type="slidenum">
              <a:rPr lang="en-GB" altLang="en-US" smtClean="0"/>
              <a:pPr/>
              <a:t>19</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Simple model: bond as a vibrating spring that changes the distance from the equilibrium position Re. Atoms experience a force (Hook’s  law) that is proportional to the displacement and tends to restore them at equilibrium.</a:t>
            </a:r>
          </a:p>
          <a:p>
            <a:r>
              <a:rPr lang="it-IT" altLang="en-US" dirty="0" smtClean="0"/>
              <a:t>This is a simple model </a:t>
            </a:r>
            <a:r>
              <a:rPr lang="it-IT" altLang="en-US" baseline="0" dirty="0" smtClean="0"/>
              <a:t> </a:t>
            </a:r>
            <a:r>
              <a:rPr lang="it-IT" altLang="en-US" dirty="0" smtClean="0"/>
              <a:t>Selection rules: the rationale behind is that the movement of the molecules has to generate an oscillating electric field that can interact with the e.m. radiation field to generate absorption/emission. For omonuclear diatomic molecules the vibration does not generate a dipole moment and therefore such molecules will not absorbe radioation in the IR</a:t>
            </a:r>
          </a:p>
          <a:p>
            <a:endParaRPr lang="it-IT" altLang="en-US" dirty="0" smtClean="0"/>
          </a:p>
        </p:txBody>
      </p:sp>
      <p:sp>
        <p:nvSpPr>
          <p:cNvPr id="757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636C02D-B1E0-4132-90B1-872B2FC2936B}" type="slidenum">
              <a:rPr lang="en-GB" altLang="en-US" smtClean="0"/>
              <a:pPr/>
              <a:t>20</a:t>
            </a:fld>
            <a:endParaRPr lang="en-GB" altLang="en-US" smtClean="0"/>
          </a:p>
        </p:txBody>
      </p:sp>
    </p:spTree>
    <p:extLst>
      <p:ext uri="{BB962C8B-B14F-4D97-AF65-F5344CB8AC3E}">
        <p14:creationId xmlns:p14="http://schemas.microsoft.com/office/powerpoint/2010/main" val="1123400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Simple model: vibrating spring that changes the distance from the equilibrium position Re. Atoms experience a force (Hook’s  law) that is proportional to the displacement and tends to restore them at equilibrium.</a:t>
            </a:r>
          </a:p>
          <a:p>
            <a:r>
              <a:rPr lang="it-IT" altLang="en-US" smtClean="0"/>
              <a:t>This is a simple model </a:t>
            </a:r>
          </a:p>
        </p:txBody>
      </p:sp>
      <p:sp>
        <p:nvSpPr>
          <p:cNvPr id="778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A58F8B7-46B5-4F86-BEC9-BD39C003716E}" type="slidenum">
              <a:rPr lang="en-GB" altLang="en-US" smtClean="0"/>
              <a:pPr/>
              <a:t>21</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smtClean="0"/>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CE10449-5550-47F4-9530-979C6678915F}" type="slidenum">
              <a:rPr lang="en-GB" altLang="en-US" smtClean="0"/>
              <a:pPr/>
              <a:t>3</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Simple model: vibrating spring that changes the distance from the equilibrium position Re. Atoms experience a force (Hook’s  law) that is proportional to the displacement and tends to restore them at equilibrium.</a:t>
            </a:r>
          </a:p>
          <a:p>
            <a:r>
              <a:rPr lang="it-IT" altLang="en-US" smtClean="0"/>
              <a:t>This is a simple model </a:t>
            </a:r>
          </a:p>
        </p:txBody>
      </p:sp>
      <p:sp>
        <p:nvSpPr>
          <p:cNvPr id="778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A58F8B7-46B5-4F86-BEC9-BD39C003716E}" type="slidenum">
              <a:rPr lang="en-GB" altLang="en-US" smtClean="0"/>
              <a:pPr/>
              <a:t>22</a:t>
            </a:fld>
            <a:endParaRPr lang="en-GB" altLang="en-US" smtClean="0"/>
          </a:p>
        </p:txBody>
      </p:sp>
    </p:spTree>
    <p:extLst>
      <p:ext uri="{BB962C8B-B14F-4D97-AF65-F5344CB8AC3E}">
        <p14:creationId xmlns:p14="http://schemas.microsoft.com/office/powerpoint/2010/main" val="23459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Simple model: vibrating spring that changes the distance from the equilibrium position Re. Atoms experience a force (Hook’s  law) that is proportional to the displacement and tends to restore them at equilibrium.</a:t>
            </a:r>
          </a:p>
          <a:p>
            <a:r>
              <a:rPr lang="it-IT" altLang="en-US" smtClean="0"/>
              <a:t>This is a simple model </a:t>
            </a:r>
          </a:p>
        </p:txBody>
      </p:sp>
      <p:sp>
        <p:nvSpPr>
          <p:cNvPr id="798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BF51D3E-E416-4F9C-80B8-D4E009A4740A}" type="slidenum">
              <a:rPr lang="en-GB" altLang="en-US" smtClean="0"/>
              <a:pPr/>
              <a:t>23</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Simple model: vibrating spring that changes the distance from the equilibrium position Re. Atoms experience a force (Hook’s  law) that is proportional to the displacement and tends to restore them at equilibrium.</a:t>
            </a:r>
          </a:p>
          <a:p>
            <a:r>
              <a:rPr lang="it-IT" altLang="en-US" dirty="0" smtClean="0"/>
              <a:t>This is a simple model </a:t>
            </a:r>
          </a:p>
        </p:txBody>
      </p:sp>
      <p:sp>
        <p:nvSpPr>
          <p:cNvPr id="819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74F8D5D1-1772-41C5-8CC1-1BC112BE7DAE}" type="slidenum">
              <a:rPr lang="en-GB" altLang="en-US" smtClean="0"/>
              <a:pPr/>
              <a:t>24</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Simple model: vibrating spring that changes the distance from the equilibrium position Re. Atoms experience a force (Hook’s  law) that is proportional to the displacement and tends to restore them at equilibrium.</a:t>
            </a:r>
          </a:p>
          <a:p>
            <a:r>
              <a:rPr lang="it-IT" altLang="en-US" smtClean="0"/>
              <a:t>This is a simple model </a:t>
            </a:r>
          </a:p>
          <a:p>
            <a:r>
              <a:rPr lang="it-IT" altLang="en-US" smtClean="0"/>
              <a:t>When exposed to light a molecule can absorb </a:t>
            </a:r>
          </a:p>
        </p:txBody>
      </p:sp>
      <p:sp>
        <p:nvSpPr>
          <p:cNvPr id="839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A50A5D1-DDC0-4EE8-8A99-096C46246A00}" type="slidenum">
              <a:rPr lang="en-GB" altLang="en-US" smtClean="0"/>
              <a:pPr/>
              <a:t>25</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Simple model: vibrating spring that changes the distance from the equilibrium position Re. Atoms experience a force (Hook’s  law) that is proportional to the displacement and tends to restore them at equilibrium.</a:t>
            </a:r>
          </a:p>
          <a:p>
            <a:r>
              <a:rPr lang="it-IT" altLang="en-US" smtClean="0"/>
              <a:t>This is a simple model </a:t>
            </a:r>
          </a:p>
          <a:p>
            <a:r>
              <a:rPr lang="it-IT" altLang="en-US" smtClean="0"/>
              <a:t>When exposed to light a molecule can absorb </a:t>
            </a:r>
          </a:p>
        </p:txBody>
      </p:sp>
      <p:sp>
        <p:nvSpPr>
          <p:cNvPr id="860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CEE2595-A934-4E3A-8328-4FB5353A0EE5}" type="slidenum">
              <a:rPr lang="en-GB" altLang="en-US" smtClean="0"/>
              <a:pPr/>
              <a:t>26</a:t>
            </a:fld>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Simple model: vibrating spring that changes the distance from the equilibrium position Re. Atoms experience a force (Hook’s  law) that is proportional to the displacement and tends to restore them at equilibrium.</a:t>
            </a:r>
          </a:p>
          <a:p>
            <a:r>
              <a:rPr lang="it-IT" altLang="en-US" smtClean="0"/>
              <a:t>This is a simple model </a:t>
            </a:r>
          </a:p>
          <a:p>
            <a:r>
              <a:rPr lang="it-IT" altLang="en-US" smtClean="0"/>
              <a:t>When exposed to light a molecule can absorb </a:t>
            </a:r>
          </a:p>
        </p:txBody>
      </p:sp>
      <p:sp>
        <p:nvSpPr>
          <p:cNvPr id="839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A50A5D1-DDC0-4EE8-8A99-096C46246A00}" type="slidenum">
              <a:rPr lang="en-GB" altLang="en-US" smtClean="0"/>
              <a:pPr/>
              <a:t>27</a:t>
            </a:fld>
            <a:endParaRPr lang="en-GB" altLang="en-US" smtClean="0"/>
          </a:p>
        </p:txBody>
      </p:sp>
    </p:spTree>
    <p:extLst>
      <p:ext uri="{BB962C8B-B14F-4D97-AF65-F5344CB8AC3E}">
        <p14:creationId xmlns:p14="http://schemas.microsoft.com/office/powerpoint/2010/main" val="2385937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Simple model: vibrating spring that changes the distance from the equilibrium position Re. Atoms experience a force (Hook’s  law) that is proportional to the displacement and tends to restore them at equilibrium.</a:t>
            </a:r>
          </a:p>
          <a:p>
            <a:r>
              <a:rPr lang="it-IT" altLang="en-US" dirty="0" smtClean="0"/>
              <a:t>This is a simple model </a:t>
            </a:r>
          </a:p>
          <a:p>
            <a:r>
              <a:rPr lang="it-IT" altLang="en-US" dirty="0" smtClean="0"/>
              <a:t>When exposed to light a molecule can absorb </a:t>
            </a:r>
          </a:p>
        </p:txBody>
      </p:sp>
      <p:sp>
        <p:nvSpPr>
          <p:cNvPr id="880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406FB20-03AB-4ED2-BCBD-3ABAA69C3809}" type="slidenum">
              <a:rPr lang="en-GB" altLang="en-US" smtClean="0"/>
              <a:pPr/>
              <a:t>28</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29</a:t>
            </a:fld>
            <a:endParaRPr lang="en-GB" altLang="en-US" smtClean="0"/>
          </a:p>
        </p:txBody>
      </p:sp>
    </p:spTree>
    <p:extLst>
      <p:ext uri="{BB962C8B-B14F-4D97-AF65-F5344CB8AC3E}">
        <p14:creationId xmlns:p14="http://schemas.microsoft.com/office/powerpoint/2010/main" val="2561816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30</a:t>
            </a:fld>
            <a:endParaRPr lang="en-GB" altLang="en-US" smtClean="0"/>
          </a:p>
        </p:txBody>
      </p:sp>
    </p:spTree>
    <p:extLst>
      <p:ext uri="{BB962C8B-B14F-4D97-AF65-F5344CB8AC3E}">
        <p14:creationId xmlns:p14="http://schemas.microsoft.com/office/powerpoint/2010/main" val="539887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Q branch is not possible in a biatomic due to the rotational selection rule on DeltaJ=+-1</a:t>
            </a:r>
          </a:p>
          <a:p>
            <a:r>
              <a:rPr lang="it-IT" altLang="en-US" dirty="0" smtClean="0"/>
              <a:t>The intensities of the lines are due to the relative population of the initial vibro-rotational state. High J states are  state</a:t>
            </a:r>
          </a:p>
          <a:p>
            <a:r>
              <a:rPr lang="it-IT" altLang="en-US" dirty="0" smtClean="0"/>
              <a:t>Peaks are doublets due to the presence of two chlorine isotopes having different masses and hence values of the rorational constant</a:t>
            </a:r>
          </a:p>
          <a:p>
            <a:endParaRPr lang="it-IT" altLang="en-US" dirty="0" smtClean="0"/>
          </a:p>
        </p:txBody>
      </p:sp>
      <p:sp>
        <p:nvSpPr>
          <p:cNvPr id="901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BEC6B19-6CB2-496C-96AA-FED1F43BC6ED}" type="slidenum">
              <a:rPr lang="en-GB" altLang="en-US" smtClean="0"/>
              <a:pPr/>
              <a:t>31</a:t>
            </a:fld>
            <a:endParaRPr lang="en-GB" altLang="en-US" smtClean="0"/>
          </a:p>
        </p:txBody>
      </p:sp>
    </p:spTree>
    <p:extLst>
      <p:ext uri="{BB962C8B-B14F-4D97-AF65-F5344CB8AC3E}">
        <p14:creationId xmlns:p14="http://schemas.microsoft.com/office/powerpoint/2010/main" val="362791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BAD42B-114C-41F0-9180-7E548F67C8DE}" type="slidenum">
              <a:rPr lang="it-IT" altLang="it-IT" smtClean="0"/>
              <a:pPr>
                <a:spcBef>
                  <a:spcPct val="0"/>
                </a:spcBef>
              </a:pPr>
              <a:t>4</a:t>
            </a:fld>
            <a:endParaRPr lang="it-IT" altLang="it-IT"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3471602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Q branch is not possible in a biatomic due to the rotational selection rule on DeltaJ=+-1</a:t>
            </a:r>
          </a:p>
          <a:p>
            <a:r>
              <a:rPr lang="it-IT" altLang="en-US" dirty="0" smtClean="0"/>
              <a:t>The intensities of the lines are due to the relative population of the initial vibro-rotational state. High J states are  state</a:t>
            </a:r>
          </a:p>
          <a:p>
            <a:r>
              <a:rPr lang="it-IT" altLang="en-US" dirty="0" smtClean="0"/>
              <a:t>Peaks are doublets due to the presence of two chlorine isotopes having different masses and hence values of the rorational constant</a:t>
            </a:r>
          </a:p>
          <a:p>
            <a:endParaRPr lang="it-IT" altLang="en-US" dirty="0" smtClean="0"/>
          </a:p>
        </p:txBody>
      </p:sp>
      <p:sp>
        <p:nvSpPr>
          <p:cNvPr id="901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BEC6B19-6CB2-496C-96AA-FED1F43BC6ED}" type="slidenum">
              <a:rPr lang="en-GB" altLang="en-US" smtClean="0"/>
              <a:pPr/>
              <a:t>32</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smtClean="0"/>
          </a:p>
        </p:txBody>
      </p:sp>
      <p:sp>
        <p:nvSpPr>
          <p:cNvPr id="921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C3B4F16-A4CE-455F-8AA9-1AB31ED5D429}" type="slidenum">
              <a:rPr lang="en-GB" altLang="en-US" smtClean="0"/>
              <a:pPr/>
              <a:t>33</a:t>
            </a:fld>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Examples of allowed transitions are reported in the table on the left</a:t>
            </a:r>
          </a:p>
        </p:txBody>
      </p:sp>
      <p:sp>
        <p:nvSpPr>
          <p:cNvPr id="942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0343826-CC5D-480B-8A52-970314912838}" type="slidenum">
              <a:rPr lang="en-GB" altLang="en-US" smtClean="0"/>
              <a:pPr/>
              <a:t>34</a:t>
            </a:fld>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S</a:t>
            </a:r>
          </a:p>
        </p:txBody>
      </p:sp>
      <p:sp>
        <p:nvSpPr>
          <p:cNvPr id="962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7137B7B-1127-4EA7-AB37-D4CE5C91D900}" type="slidenum">
              <a:rPr lang="en-GB" altLang="en-US" smtClean="0"/>
              <a:pPr/>
              <a:t>35</a:t>
            </a:fld>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smtClean="0"/>
          </a:p>
        </p:txBody>
      </p:sp>
      <p:sp>
        <p:nvSpPr>
          <p:cNvPr id="983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4F5AC5C-F003-4CA3-8898-9A890664712F}" type="slidenum">
              <a:rPr lang="en-GB" altLang="en-US" smtClean="0"/>
              <a:pPr/>
              <a:t>36</a:t>
            </a:fld>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smtClean="0"/>
          </a:p>
        </p:txBody>
      </p:sp>
      <p:sp>
        <p:nvSpPr>
          <p:cNvPr id="983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4F5AC5C-F003-4CA3-8898-9A890664712F}" type="slidenum">
              <a:rPr lang="en-GB" altLang="en-US" smtClean="0"/>
              <a:pPr/>
              <a:t>37</a:t>
            </a:fld>
            <a:endParaRPr lang="en-GB" altLang="en-US" smtClean="0"/>
          </a:p>
        </p:txBody>
      </p:sp>
    </p:spTree>
    <p:extLst>
      <p:ext uri="{BB962C8B-B14F-4D97-AF65-F5344CB8AC3E}">
        <p14:creationId xmlns:p14="http://schemas.microsoft.com/office/powerpoint/2010/main" val="853715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smtClean="0"/>
          </a:p>
        </p:txBody>
      </p:sp>
      <p:sp>
        <p:nvSpPr>
          <p:cNvPr id="983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4F5AC5C-F003-4CA3-8898-9A890664712F}" type="slidenum">
              <a:rPr lang="en-GB" altLang="en-US" smtClean="0"/>
              <a:pPr/>
              <a:t>38</a:t>
            </a:fld>
            <a:endParaRPr lang="en-GB" altLang="en-US" smtClean="0"/>
          </a:p>
        </p:txBody>
      </p:sp>
    </p:spTree>
    <p:extLst>
      <p:ext uri="{BB962C8B-B14F-4D97-AF65-F5344CB8AC3E}">
        <p14:creationId xmlns:p14="http://schemas.microsoft.com/office/powerpoint/2010/main" val="3367295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smtClean="0"/>
          </a:p>
        </p:txBody>
      </p:sp>
      <p:sp>
        <p:nvSpPr>
          <p:cNvPr id="1003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4E0CEAB-C5A2-4CE3-A126-1233295B9D8A}" type="slidenum">
              <a:rPr lang="en-GB" altLang="en-US" smtClean="0"/>
              <a:pPr/>
              <a:t>39</a:t>
            </a:fld>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smtClean="0"/>
              <a:t>Similar concepts but spectra are much more complex:</a:t>
            </a:r>
          </a:p>
          <a:p>
            <a:pPr marL="241653" indent="-241653" eaLnBrk="1" fontAlgn="auto" hangingPunct="1">
              <a:spcBef>
                <a:spcPts val="0"/>
              </a:spcBef>
              <a:spcAft>
                <a:spcPts val="0"/>
              </a:spcAft>
              <a:buFontTx/>
              <a:buAutoNum type="arabicPeriod"/>
              <a:defRPr/>
            </a:pPr>
            <a:r>
              <a:rPr lang="it-IT" altLang="en-US" dirty="0" smtClean="0"/>
              <a:t>3 different rotation axes hence 3 different rotational constants, A, B, C</a:t>
            </a:r>
          </a:p>
          <a:p>
            <a:pPr marL="241653" indent="-241653" eaLnBrk="1" fontAlgn="auto" hangingPunct="1">
              <a:spcBef>
                <a:spcPts val="0"/>
              </a:spcBef>
              <a:spcAft>
                <a:spcPts val="0"/>
              </a:spcAft>
              <a:buFontTx/>
              <a:buAutoNum type="arabicPeriod"/>
              <a:defRPr/>
            </a:pPr>
            <a:r>
              <a:rPr lang="it-IT" altLang="en-US" dirty="0" smtClean="0"/>
              <a:t>Molecules of n atoms will have 3n-6 vibrational degrees of freedom, 3n-5 in the special case of linear polyatomic. Give the example of H2O in which 3n-6=3 different vibration modes. Some or all of them will absorbe radiation + overtones (i.e. Delta v&gt;1) or combination bands (i.e. absorption at an energy corresponding to the sum of two or more fundamental vibrations) are more likely than for diatomics</a:t>
            </a:r>
          </a:p>
          <a:p>
            <a:pPr eaLnBrk="1" fontAlgn="auto" hangingPunct="1">
              <a:spcBef>
                <a:spcPts val="0"/>
              </a:spcBef>
              <a:spcAft>
                <a:spcPts val="0"/>
              </a:spcAft>
              <a:defRPr/>
            </a:pPr>
            <a:endParaRPr lang="it-IT" altLang="en-US" dirty="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B36A88-4D43-4446-A17E-145A6603BCEE}" type="slidenum">
              <a:rPr lang="en-GB" altLang="en-US" smtClean="0"/>
              <a:pPr/>
              <a:t>40</a:t>
            </a:fld>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smtClean="0"/>
              <a:t>Similar concepts but spectra are much more complex:</a:t>
            </a:r>
          </a:p>
          <a:p>
            <a:pPr marL="241653" indent="-241653" eaLnBrk="1" fontAlgn="auto" hangingPunct="1">
              <a:spcBef>
                <a:spcPts val="0"/>
              </a:spcBef>
              <a:spcAft>
                <a:spcPts val="0"/>
              </a:spcAft>
              <a:buFontTx/>
              <a:buAutoNum type="arabicPeriod"/>
              <a:defRPr/>
            </a:pPr>
            <a:r>
              <a:rPr lang="it-IT" altLang="en-US" dirty="0" smtClean="0"/>
              <a:t>3 different rotation axes hence 3 different rotational constants, A, B, C</a:t>
            </a:r>
          </a:p>
          <a:p>
            <a:pPr marL="241653" indent="-241653" eaLnBrk="1" fontAlgn="auto" hangingPunct="1">
              <a:spcBef>
                <a:spcPts val="0"/>
              </a:spcBef>
              <a:spcAft>
                <a:spcPts val="0"/>
              </a:spcAft>
              <a:buFontTx/>
              <a:buAutoNum type="arabicPeriod"/>
              <a:defRPr/>
            </a:pPr>
            <a:r>
              <a:rPr lang="it-IT" altLang="en-US" dirty="0" smtClean="0"/>
              <a:t>Molecules of n atoms will have 3n-6 vibrational degrees of freedom, 3n-5 in the special case of linear polyatomic. Give the example of H2O in which 3n-6=3 different vibration modes. Some or all of them will absorbe radiation + overtones (i.e. Delta v&gt;1) or combination bands (i.e. absorption at an energy corresponding to the sum of two or more fundamental vibrations) are more likely than for diatomics</a:t>
            </a:r>
          </a:p>
          <a:p>
            <a:pPr eaLnBrk="1" fontAlgn="auto" hangingPunct="1">
              <a:spcBef>
                <a:spcPts val="0"/>
              </a:spcBef>
              <a:spcAft>
                <a:spcPts val="0"/>
              </a:spcAft>
              <a:defRPr/>
            </a:pPr>
            <a:endParaRPr lang="it-IT" altLang="en-US" dirty="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B36A88-4D43-4446-A17E-145A6603BCEE}" type="slidenum">
              <a:rPr lang="en-GB" altLang="en-US" smtClean="0"/>
              <a:pPr/>
              <a:t>41</a:t>
            </a:fld>
            <a:endParaRPr lang="en-GB" altLang="en-US" smtClean="0"/>
          </a:p>
        </p:txBody>
      </p:sp>
    </p:spTree>
    <p:extLst>
      <p:ext uri="{BB962C8B-B14F-4D97-AF65-F5344CB8AC3E}">
        <p14:creationId xmlns:p14="http://schemas.microsoft.com/office/powerpoint/2010/main" val="339248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7D89B9-2F63-417B-BDC3-6DD2DFAE677B}" type="slidenum">
              <a:rPr lang="it-IT" altLang="it-IT" smtClean="0"/>
              <a:pPr>
                <a:spcBef>
                  <a:spcPct val="0"/>
                </a:spcBef>
              </a:pPr>
              <a:t>5</a:t>
            </a:fld>
            <a:endParaRPr lang="it-IT" altLang="it-IT"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it-IT" altLang="it-IT" dirty="0" smtClean="0">
                <a:latin typeface="Arial" panose="020B0604020202020204" pitchFamily="34" charset="0"/>
              </a:rPr>
              <a:t>The factor </a:t>
            </a:r>
            <a:r>
              <a:rPr lang="it-IT" altLang="it-IT" i="1" dirty="0" smtClean="0">
                <a:latin typeface="Arial" panose="020B0604020202020204" pitchFamily="34" charset="0"/>
              </a:rPr>
              <a:t>r^</a:t>
            </a:r>
            <a:r>
              <a:rPr lang="it-IT" altLang="it-IT" dirty="0" smtClean="0">
                <a:latin typeface="Arial" panose="020B0604020202020204" pitchFamily="34" charset="0"/>
              </a:rPr>
              <a:t>2 </a:t>
            </a:r>
            <a:r>
              <a:rPr lang="en-US" altLang="it-IT" dirty="0" smtClean="0">
                <a:latin typeface="Arial" panose="020B0604020202020204" pitchFamily="34" charset="0"/>
              </a:rPr>
              <a:t>in front accounts for the increasing volume of spherical shells at greater distances </a:t>
            </a:r>
            <a:r>
              <a:rPr lang="it-IT" altLang="it-IT" dirty="0" smtClean="0">
                <a:latin typeface="Arial" panose="020B0604020202020204" pitchFamily="34" charset="0"/>
              </a:rPr>
              <a:t>from the nucleus.</a:t>
            </a:r>
          </a:p>
          <a:p>
            <a:pPr eaLnBrk="1" hangingPunct="1"/>
            <a:r>
              <a:rPr lang="it-IT" altLang="it-IT" dirty="0" smtClean="0">
                <a:latin typeface="Arial" panose="020B0604020202020204" pitchFamily="34" charset="0"/>
              </a:rPr>
              <a:t>La distribuzione di probabilità radiale è piccola vicino al nucleo perché il volume del guscio sferico è piccolo e presenta un massimo alla distanza a cui è più probabile trovare l’elettrone. Siccome «integro» sulle due variavili angolari questo tipo di rappresentazione da luogo a delle curve in un grafico in funzione di r (distanza del punto preso in consideratione dal nucleo). La densità di prob radiale è una funzione che presenta (almeno) un massimo e va a zero per r=0 e per r=inf. Per r=0 è chiaro perchè la prob di trovare l’elettrone in un guscio sferico posto sul nucleo è nulla. Anche all’infinito devo avere prob nulla. Il massimo viene fuori dal fatto che la prob di trovare l’elettrone nel guscio all’aumentare di r diminuisce, ma il volume del guscio sferico che prendiamo in considerazione aumenta e questi due meccanismi competitivi determinano un punto di massimo.</a:t>
            </a:r>
          </a:p>
        </p:txBody>
      </p:sp>
    </p:spTree>
    <p:extLst>
      <p:ext uri="{BB962C8B-B14F-4D97-AF65-F5344CB8AC3E}">
        <p14:creationId xmlns:p14="http://schemas.microsoft.com/office/powerpoint/2010/main" val="2047565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smtClean="0"/>
              <a:t>Similar concepts but spectra are much more complex:</a:t>
            </a:r>
          </a:p>
          <a:p>
            <a:pPr marL="241653" indent="-241653" eaLnBrk="1" fontAlgn="auto" hangingPunct="1">
              <a:spcBef>
                <a:spcPts val="0"/>
              </a:spcBef>
              <a:spcAft>
                <a:spcPts val="0"/>
              </a:spcAft>
              <a:buFontTx/>
              <a:buAutoNum type="arabicPeriod"/>
              <a:defRPr/>
            </a:pPr>
            <a:r>
              <a:rPr lang="it-IT" altLang="en-US" dirty="0" smtClean="0"/>
              <a:t>3 different rotation axes hence 3 different rotational constants, A, B, C</a:t>
            </a:r>
          </a:p>
          <a:p>
            <a:pPr marL="241653" indent="-241653" eaLnBrk="1" fontAlgn="auto" hangingPunct="1">
              <a:spcBef>
                <a:spcPts val="0"/>
              </a:spcBef>
              <a:spcAft>
                <a:spcPts val="0"/>
              </a:spcAft>
              <a:buFontTx/>
              <a:buAutoNum type="arabicPeriod"/>
              <a:defRPr/>
            </a:pPr>
            <a:r>
              <a:rPr lang="it-IT" altLang="en-US" dirty="0" smtClean="0"/>
              <a:t>Molecules of n atoms will have 3n-6 vibrational degrees of freedom, 3n-5 in the special case of linear polyatomic. Give the example of H2O in which 3n-6=3 different vibration modes. Some or all of them will absorbe radiation + overtones (i.e. Delta v&gt;1) or combination bands (i.e. absorption at an energy corresponding to the sum of two or more fundamental vibrations) are more likely than for diatomics</a:t>
            </a:r>
          </a:p>
          <a:p>
            <a:pPr eaLnBrk="1" fontAlgn="auto" hangingPunct="1">
              <a:spcBef>
                <a:spcPts val="0"/>
              </a:spcBef>
              <a:spcAft>
                <a:spcPts val="0"/>
              </a:spcAft>
              <a:defRPr/>
            </a:pPr>
            <a:endParaRPr lang="it-IT" altLang="en-US" dirty="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B36A88-4D43-4446-A17E-145A6603BCEE}" type="slidenum">
              <a:rPr lang="en-GB" altLang="en-US" smtClean="0"/>
              <a:pPr/>
              <a:t>42</a:t>
            </a:fld>
            <a:endParaRPr lang="en-GB" altLang="en-US" smtClean="0"/>
          </a:p>
        </p:txBody>
      </p:sp>
    </p:spTree>
    <p:extLst>
      <p:ext uri="{BB962C8B-B14F-4D97-AF65-F5344CB8AC3E}">
        <p14:creationId xmlns:p14="http://schemas.microsoft.com/office/powerpoint/2010/main" val="1529510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smtClean="0"/>
              <a:t>Similar concepts but spectra are much more complex:</a:t>
            </a:r>
          </a:p>
          <a:p>
            <a:pPr marL="241653" indent="-241653" eaLnBrk="1" fontAlgn="auto" hangingPunct="1">
              <a:spcBef>
                <a:spcPts val="0"/>
              </a:spcBef>
              <a:spcAft>
                <a:spcPts val="0"/>
              </a:spcAft>
              <a:buFontTx/>
              <a:buAutoNum type="arabicPeriod"/>
              <a:defRPr/>
            </a:pPr>
            <a:r>
              <a:rPr lang="it-IT" altLang="en-US" dirty="0" smtClean="0"/>
              <a:t>3 different rotation axes hence 3 different rotational constants, A, B, C</a:t>
            </a:r>
          </a:p>
          <a:p>
            <a:pPr marL="241653" indent="-241653" eaLnBrk="1" fontAlgn="auto" hangingPunct="1">
              <a:spcBef>
                <a:spcPts val="0"/>
              </a:spcBef>
              <a:spcAft>
                <a:spcPts val="0"/>
              </a:spcAft>
              <a:buFontTx/>
              <a:buAutoNum type="arabicPeriod"/>
              <a:defRPr/>
            </a:pPr>
            <a:r>
              <a:rPr lang="it-IT" altLang="en-US" dirty="0" smtClean="0"/>
              <a:t>Molecules of n atoms will have 3n-6 vibrational degrees of freedom, 3n-5 in the special case of linear polyatomic. Give the example of H2O in which 3n-6=3 different vibration modes. Some or all of them will absorbe radiation + overtones (i.e. Delta v&gt;1) or combination bands (i.e. absorption at an energy corresponding to the sum of two or more fundamental vibrations) are more likely than for diatomics</a:t>
            </a:r>
          </a:p>
          <a:p>
            <a:pPr eaLnBrk="1" fontAlgn="auto" hangingPunct="1">
              <a:spcBef>
                <a:spcPts val="0"/>
              </a:spcBef>
              <a:spcAft>
                <a:spcPts val="0"/>
              </a:spcAft>
              <a:defRPr/>
            </a:pPr>
            <a:endParaRPr lang="it-IT" altLang="en-US" dirty="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B36A88-4D43-4446-A17E-145A6603BCEE}" type="slidenum">
              <a:rPr lang="en-GB" altLang="en-US" smtClean="0"/>
              <a:pPr/>
              <a:t>43</a:t>
            </a:fld>
            <a:endParaRPr lang="en-GB" altLang="en-US" smtClean="0"/>
          </a:p>
        </p:txBody>
      </p:sp>
    </p:spTree>
    <p:extLst>
      <p:ext uri="{BB962C8B-B14F-4D97-AF65-F5344CB8AC3E}">
        <p14:creationId xmlns:p14="http://schemas.microsoft.com/office/powerpoint/2010/main" val="2831582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smtClean="0"/>
              <a:t>Similar concepts but spectra are much more complex:</a:t>
            </a:r>
          </a:p>
          <a:p>
            <a:pPr marL="241653" indent="-241653" eaLnBrk="1" fontAlgn="auto" hangingPunct="1">
              <a:spcBef>
                <a:spcPts val="0"/>
              </a:spcBef>
              <a:spcAft>
                <a:spcPts val="0"/>
              </a:spcAft>
              <a:buFontTx/>
              <a:buAutoNum type="arabicPeriod"/>
              <a:defRPr/>
            </a:pPr>
            <a:r>
              <a:rPr lang="it-IT" altLang="en-US" dirty="0" smtClean="0"/>
              <a:t>3 different rotation axes hence 3 different rotational constants, A, B, C</a:t>
            </a:r>
          </a:p>
          <a:p>
            <a:pPr marL="241653" indent="-241653" eaLnBrk="1" fontAlgn="auto" hangingPunct="1">
              <a:spcBef>
                <a:spcPts val="0"/>
              </a:spcBef>
              <a:spcAft>
                <a:spcPts val="0"/>
              </a:spcAft>
              <a:buFontTx/>
              <a:buAutoNum type="arabicPeriod"/>
              <a:defRPr/>
            </a:pPr>
            <a:r>
              <a:rPr lang="it-IT" altLang="en-US" dirty="0" smtClean="0"/>
              <a:t>Molecules of n atoms will have 3n-6 vibrational degrees of freedom, 3n-5 in the special case of linear polyatomic. Give the example of H2O in which 3n-6=3 different vibration modes. Some or all of them will absorbe radiation + overtones (i.e. Delta v&gt;1) or combination bands (i.e. absorption at an energy corresponding to the sum of two or more fundamental vibrations) are more likely than for diatomics</a:t>
            </a:r>
          </a:p>
          <a:p>
            <a:pPr eaLnBrk="1" fontAlgn="auto" hangingPunct="1">
              <a:spcBef>
                <a:spcPts val="0"/>
              </a:spcBef>
              <a:spcAft>
                <a:spcPts val="0"/>
              </a:spcAft>
              <a:defRPr/>
            </a:pPr>
            <a:endParaRPr lang="it-IT" altLang="en-US" dirty="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B36A88-4D43-4446-A17E-145A6603BCEE}" type="slidenum">
              <a:rPr lang="en-GB" altLang="en-US" smtClean="0"/>
              <a:pPr/>
              <a:t>44</a:t>
            </a:fld>
            <a:endParaRPr lang="en-GB" altLang="en-US" smtClean="0"/>
          </a:p>
        </p:txBody>
      </p:sp>
    </p:spTree>
    <p:extLst>
      <p:ext uri="{BB962C8B-B14F-4D97-AF65-F5344CB8AC3E}">
        <p14:creationId xmlns:p14="http://schemas.microsoft.com/office/powerpoint/2010/main" val="698586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smtClean="0"/>
              <a:t>Similar concepts but spectra are much more complex:</a:t>
            </a:r>
          </a:p>
          <a:p>
            <a:pPr marL="241653" indent="-241653" eaLnBrk="1" fontAlgn="auto" hangingPunct="1">
              <a:spcBef>
                <a:spcPts val="0"/>
              </a:spcBef>
              <a:spcAft>
                <a:spcPts val="0"/>
              </a:spcAft>
              <a:buFontTx/>
              <a:buAutoNum type="arabicPeriod"/>
              <a:defRPr/>
            </a:pPr>
            <a:r>
              <a:rPr lang="it-IT" altLang="en-US" dirty="0" smtClean="0"/>
              <a:t>3 different rotation axes hence 3 different rotational constants, A, B, C</a:t>
            </a:r>
          </a:p>
          <a:p>
            <a:pPr marL="241653" indent="-241653" eaLnBrk="1" fontAlgn="auto" hangingPunct="1">
              <a:spcBef>
                <a:spcPts val="0"/>
              </a:spcBef>
              <a:spcAft>
                <a:spcPts val="0"/>
              </a:spcAft>
              <a:buFontTx/>
              <a:buAutoNum type="arabicPeriod"/>
              <a:defRPr/>
            </a:pPr>
            <a:r>
              <a:rPr lang="it-IT" altLang="en-US" dirty="0" smtClean="0"/>
              <a:t>Molecules of n atoms will have 3n-6 vibrational degrees of freedom, 3n-5 in the special case of linear polyatomic. Give the example of H2O in which 3n-6=3 different vibration modes. Some or all of them will absorbe radiation + overtones (i.e. Delta v&gt;1) or combination bands (i.e. absorption at an energy corresponding to the sum of two or more fundamental vibrations) are more likely than for diatomics</a:t>
            </a:r>
          </a:p>
          <a:p>
            <a:pPr eaLnBrk="1" fontAlgn="auto" hangingPunct="1">
              <a:spcBef>
                <a:spcPts val="0"/>
              </a:spcBef>
              <a:spcAft>
                <a:spcPts val="0"/>
              </a:spcAft>
              <a:defRPr/>
            </a:pPr>
            <a:endParaRPr lang="it-IT" altLang="en-US" dirty="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B36A88-4D43-4446-A17E-145A6603BCEE}" type="slidenum">
              <a:rPr lang="en-GB" altLang="en-US" smtClean="0"/>
              <a:pPr/>
              <a:t>45</a:t>
            </a:fld>
            <a:endParaRPr lang="en-GB" altLang="en-US" smtClean="0"/>
          </a:p>
        </p:txBody>
      </p:sp>
    </p:spTree>
    <p:extLst>
      <p:ext uri="{BB962C8B-B14F-4D97-AF65-F5344CB8AC3E}">
        <p14:creationId xmlns:p14="http://schemas.microsoft.com/office/powerpoint/2010/main" val="4110840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smtClean="0"/>
              <a:t>Similar concepts but spectra are much more complex:</a:t>
            </a:r>
          </a:p>
          <a:p>
            <a:pPr marL="241653" indent="-241653" eaLnBrk="1" fontAlgn="auto" hangingPunct="1">
              <a:spcBef>
                <a:spcPts val="0"/>
              </a:spcBef>
              <a:spcAft>
                <a:spcPts val="0"/>
              </a:spcAft>
              <a:buFontTx/>
              <a:buAutoNum type="arabicPeriod"/>
              <a:defRPr/>
            </a:pPr>
            <a:r>
              <a:rPr lang="it-IT" altLang="en-US" dirty="0" smtClean="0"/>
              <a:t>3 different rotation axes hence 3 different rotational constants, A, B, C</a:t>
            </a:r>
          </a:p>
          <a:p>
            <a:pPr marL="241653" indent="-241653" eaLnBrk="1" fontAlgn="auto" hangingPunct="1">
              <a:spcBef>
                <a:spcPts val="0"/>
              </a:spcBef>
              <a:spcAft>
                <a:spcPts val="0"/>
              </a:spcAft>
              <a:buFontTx/>
              <a:buAutoNum type="arabicPeriod"/>
              <a:defRPr/>
            </a:pPr>
            <a:r>
              <a:rPr lang="it-IT" altLang="en-US" dirty="0" smtClean="0"/>
              <a:t>Molecules of n atoms will have 3n-6 vibrational degrees of freedom, 3n-5 in the special case of linear polyatomic. Give the example of H2O in which 3n-6=3 different vibration modes. Some or all of them will absorbe radiation + overtones (i.e. Delta v&gt;1) or combination bands (i.e. absorption at an energy corresponding to the sum of two or more fundamental vibrations) are more likely than for diatomics</a:t>
            </a:r>
          </a:p>
          <a:p>
            <a:pPr eaLnBrk="1" fontAlgn="auto" hangingPunct="1">
              <a:spcBef>
                <a:spcPts val="0"/>
              </a:spcBef>
              <a:spcAft>
                <a:spcPts val="0"/>
              </a:spcAft>
              <a:defRPr/>
            </a:pPr>
            <a:endParaRPr lang="it-IT" altLang="en-US" dirty="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B36A88-4D43-4446-A17E-145A6603BCEE}" type="slidenum">
              <a:rPr lang="en-GB" altLang="en-US" smtClean="0"/>
              <a:pPr/>
              <a:t>46</a:t>
            </a:fld>
            <a:endParaRPr lang="en-GB" altLang="en-US" smtClean="0"/>
          </a:p>
        </p:txBody>
      </p:sp>
    </p:spTree>
    <p:extLst>
      <p:ext uri="{BB962C8B-B14F-4D97-AF65-F5344CB8AC3E}">
        <p14:creationId xmlns:p14="http://schemas.microsoft.com/office/powerpoint/2010/main" val="2762998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endParaRPr lang="it-IT" altLang="en-US" dirty="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B36A88-4D43-4446-A17E-145A6603BCEE}" type="slidenum">
              <a:rPr lang="en-GB" altLang="en-US" smtClean="0"/>
              <a:pPr/>
              <a:t>47</a:t>
            </a:fld>
            <a:endParaRPr lang="en-GB" altLang="en-US" smtClean="0"/>
          </a:p>
        </p:txBody>
      </p:sp>
    </p:spTree>
    <p:extLst>
      <p:ext uri="{BB962C8B-B14F-4D97-AF65-F5344CB8AC3E}">
        <p14:creationId xmlns:p14="http://schemas.microsoft.com/office/powerpoint/2010/main" val="33400567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endParaRPr lang="it-IT" altLang="en-US" dirty="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B36A88-4D43-4446-A17E-145A6603BCEE}" type="slidenum">
              <a:rPr lang="en-GB" altLang="en-US" smtClean="0"/>
              <a:pPr/>
              <a:t>48</a:t>
            </a:fld>
            <a:endParaRPr lang="en-GB" altLang="en-US" smtClean="0"/>
          </a:p>
        </p:txBody>
      </p:sp>
    </p:spTree>
    <p:extLst>
      <p:ext uri="{BB962C8B-B14F-4D97-AF65-F5344CB8AC3E}">
        <p14:creationId xmlns:p14="http://schemas.microsoft.com/office/powerpoint/2010/main" val="1869139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50</a:t>
            </a:fld>
            <a:endParaRPr lang="en-GB" altLang="en-US" smtClean="0"/>
          </a:p>
        </p:txBody>
      </p:sp>
    </p:spTree>
    <p:extLst>
      <p:ext uri="{BB962C8B-B14F-4D97-AF65-F5344CB8AC3E}">
        <p14:creationId xmlns:p14="http://schemas.microsoft.com/office/powerpoint/2010/main" val="38339482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51</a:t>
            </a:fld>
            <a:endParaRPr lang="en-GB" altLang="en-US" smtClean="0"/>
          </a:p>
        </p:txBody>
      </p:sp>
    </p:spTree>
    <p:extLst>
      <p:ext uri="{BB962C8B-B14F-4D97-AF65-F5344CB8AC3E}">
        <p14:creationId xmlns:p14="http://schemas.microsoft.com/office/powerpoint/2010/main" val="37992099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err="1" smtClean="0"/>
              <a:t>Similar</a:t>
            </a:r>
            <a:r>
              <a:rPr lang="it-IT" altLang="en-US" dirty="0" smtClean="0"/>
              <a:t> </a:t>
            </a:r>
            <a:r>
              <a:rPr lang="it-IT" altLang="en-US" dirty="0" err="1" smtClean="0"/>
              <a:t>concepts</a:t>
            </a:r>
            <a:r>
              <a:rPr lang="it-IT" altLang="en-US" dirty="0" smtClean="0"/>
              <a:t> </a:t>
            </a:r>
            <a:r>
              <a:rPr lang="it-IT" altLang="en-US" dirty="0" err="1" smtClean="0"/>
              <a:t>but</a:t>
            </a:r>
            <a:r>
              <a:rPr lang="it-IT" altLang="en-US" dirty="0" smtClean="0"/>
              <a:t> </a:t>
            </a:r>
            <a:r>
              <a:rPr lang="it-IT" altLang="en-US" dirty="0" err="1" smtClean="0"/>
              <a:t>spectra</a:t>
            </a:r>
            <a:r>
              <a:rPr lang="it-IT" altLang="en-US" dirty="0" smtClean="0"/>
              <a:t> are </a:t>
            </a:r>
            <a:r>
              <a:rPr lang="it-IT" altLang="en-US" dirty="0" err="1" smtClean="0"/>
              <a:t>much</a:t>
            </a:r>
            <a:r>
              <a:rPr lang="it-IT" altLang="en-US" dirty="0" smtClean="0"/>
              <a:t> more </a:t>
            </a:r>
            <a:r>
              <a:rPr lang="it-IT" altLang="en-US" dirty="0" err="1" smtClean="0"/>
              <a:t>complex</a:t>
            </a:r>
            <a:r>
              <a:rPr lang="it-IT" altLang="en-US" dirty="0" smtClean="0"/>
              <a:t>:</a:t>
            </a:r>
          </a:p>
          <a:p>
            <a:pPr marL="241653" indent="-241653" eaLnBrk="1" fontAlgn="auto" hangingPunct="1">
              <a:spcBef>
                <a:spcPts val="0"/>
              </a:spcBef>
              <a:spcAft>
                <a:spcPts val="0"/>
              </a:spcAft>
              <a:buFontTx/>
              <a:buAutoNum type="arabicPeriod"/>
              <a:defRPr/>
            </a:pPr>
            <a:r>
              <a:rPr lang="it-IT" altLang="en-US" dirty="0" smtClean="0"/>
              <a:t>3 </a:t>
            </a:r>
            <a:r>
              <a:rPr lang="it-IT" altLang="en-US" dirty="0" err="1" smtClean="0"/>
              <a:t>different</a:t>
            </a:r>
            <a:r>
              <a:rPr lang="it-IT" altLang="en-US" dirty="0" smtClean="0"/>
              <a:t> </a:t>
            </a:r>
            <a:r>
              <a:rPr lang="it-IT" altLang="en-US" dirty="0" err="1" smtClean="0"/>
              <a:t>rotation</a:t>
            </a:r>
            <a:r>
              <a:rPr lang="it-IT" altLang="en-US" dirty="0" smtClean="0"/>
              <a:t> </a:t>
            </a:r>
            <a:r>
              <a:rPr lang="it-IT" altLang="en-US" dirty="0" err="1" smtClean="0"/>
              <a:t>axes</a:t>
            </a:r>
            <a:r>
              <a:rPr lang="it-IT" altLang="en-US" dirty="0" smtClean="0"/>
              <a:t> </a:t>
            </a:r>
            <a:r>
              <a:rPr lang="it-IT" altLang="en-US" dirty="0" err="1" smtClean="0"/>
              <a:t>hence</a:t>
            </a:r>
            <a:r>
              <a:rPr lang="it-IT" altLang="en-US" dirty="0" smtClean="0"/>
              <a:t> 3 </a:t>
            </a:r>
            <a:r>
              <a:rPr lang="it-IT" altLang="en-US" dirty="0" err="1" smtClean="0"/>
              <a:t>different</a:t>
            </a:r>
            <a:r>
              <a:rPr lang="it-IT" altLang="en-US" dirty="0" smtClean="0"/>
              <a:t> </a:t>
            </a:r>
            <a:r>
              <a:rPr lang="it-IT" altLang="en-US" dirty="0" err="1" smtClean="0"/>
              <a:t>rotational</a:t>
            </a:r>
            <a:r>
              <a:rPr lang="it-IT" altLang="en-US" dirty="0" smtClean="0"/>
              <a:t> </a:t>
            </a:r>
            <a:r>
              <a:rPr lang="it-IT" altLang="en-US" dirty="0" err="1" smtClean="0"/>
              <a:t>constants</a:t>
            </a:r>
            <a:r>
              <a:rPr lang="it-IT" altLang="en-US" dirty="0" smtClean="0"/>
              <a:t>, A, B, C</a:t>
            </a:r>
          </a:p>
          <a:p>
            <a:pPr marL="241653" indent="-241653" eaLnBrk="1" fontAlgn="auto" hangingPunct="1">
              <a:spcBef>
                <a:spcPts val="0"/>
              </a:spcBef>
              <a:spcAft>
                <a:spcPts val="0"/>
              </a:spcAft>
              <a:buFontTx/>
              <a:buAutoNum type="arabicPeriod"/>
              <a:defRPr/>
            </a:pPr>
            <a:r>
              <a:rPr lang="it-IT" altLang="en-US" dirty="0" err="1" smtClean="0"/>
              <a:t>Molecules</a:t>
            </a:r>
            <a:r>
              <a:rPr lang="it-IT" altLang="en-US" dirty="0" smtClean="0"/>
              <a:t> of n </a:t>
            </a:r>
            <a:r>
              <a:rPr lang="it-IT" altLang="en-US" dirty="0" err="1" smtClean="0"/>
              <a:t>atoms</a:t>
            </a:r>
            <a:r>
              <a:rPr lang="it-IT" altLang="en-US" dirty="0" smtClean="0"/>
              <a:t> </a:t>
            </a:r>
            <a:r>
              <a:rPr lang="it-IT" altLang="en-US" dirty="0" err="1" smtClean="0"/>
              <a:t>will</a:t>
            </a:r>
            <a:r>
              <a:rPr lang="it-IT" altLang="en-US" dirty="0" smtClean="0"/>
              <a:t> </a:t>
            </a:r>
            <a:r>
              <a:rPr lang="it-IT" altLang="en-US" dirty="0" err="1" smtClean="0"/>
              <a:t>have</a:t>
            </a:r>
            <a:r>
              <a:rPr lang="it-IT" altLang="en-US" dirty="0" smtClean="0"/>
              <a:t> 3n-6 </a:t>
            </a:r>
            <a:r>
              <a:rPr lang="it-IT" altLang="en-US" dirty="0" err="1" smtClean="0"/>
              <a:t>vibrational</a:t>
            </a:r>
            <a:r>
              <a:rPr lang="it-IT" altLang="en-US" dirty="0" smtClean="0"/>
              <a:t> </a:t>
            </a:r>
            <a:r>
              <a:rPr lang="it-IT" altLang="en-US" dirty="0" err="1" smtClean="0"/>
              <a:t>degrees</a:t>
            </a:r>
            <a:r>
              <a:rPr lang="it-IT" altLang="en-US" dirty="0" smtClean="0"/>
              <a:t> of </a:t>
            </a:r>
            <a:r>
              <a:rPr lang="it-IT" altLang="en-US" dirty="0" err="1" smtClean="0"/>
              <a:t>freedom</a:t>
            </a:r>
            <a:r>
              <a:rPr lang="it-IT" altLang="en-US" dirty="0" smtClean="0"/>
              <a:t>, 3n-5 in the special case of linear </a:t>
            </a:r>
            <a:r>
              <a:rPr lang="it-IT" altLang="en-US" dirty="0" err="1" smtClean="0"/>
              <a:t>polyatomic</a:t>
            </a:r>
            <a:r>
              <a:rPr lang="it-IT" altLang="en-US" dirty="0" smtClean="0"/>
              <a:t>. </a:t>
            </a:r>
            <a:r>
              <a:rPr lang="it-IT" altLang="en-US" dirty="0" err="1" smtClean="0"/>
              <a:t>Give</a:t>
            </a:r>
            <a:r>
              <a:rPr lang="it-IT" altLang="en-US" dirty="0" smtClean="0"/>
              <a:t> the </a:t>
            </a:r>
            <a:r>
              <a:rPr lang="it-IT" altLang="en-US" dirty="0" err="1" smtClean="0"/>
              <a:t>example</a:t>
            </a:r>
            <a:r>
              <a:rPr lang="it-IT" altLang="en-US" dirty="0" smtClean="0"/>
              <a:t> of H2O in </a:t>
            </a:r>
            <a:r>
              <a:rPr lang="it-IT" altLang="en-US" dirty="0" err="1" smtClean="0"/>
              <a:t>which</a:t>
            </a:r>
            <a:r>
              <a:rPr lang="it-IT" altLang="en-US" dirty="0" smtClean="0"/>
              <a:t> 3n-6=3 </a:t>
            </a:r>
            <a:r>
              <a:rPr lang="it-IT" altLang="en-US" dirty="0" err="1" smtClean="0"/>
              <a:t>different</a:t>
            </a:r>
            <a:r>
              <a:rPr lang="it-IT" altLang="en-US" dirty="0" smtClean="0"/>
              <a:t> </a:t>
            </a:r>
            <a:r>
              <a:rPr lang="it-IT" altLang="en-US" dirty="0" err="1" smtClean="0"/>
              <a:t>vibration</a:t>
            </a:r>
            <a:r>
              <a:rPr lang="it-IT" altLang="en-US" dirty="0" smtClean="0"/>
              <a:t> </a:t>
            </a:r>
            <a:r>
              <a:rPr lang="it-IT" altLang="en-US" dirty="0" err="1" smtClean="0"/>
              <a:t>modes</a:t>
            </a:r>
            <a:r>
              <a:rPr lang="it-IT" altLang="en-US" dirty="0" smtClean="0"/>
              <a:t>. Some or </a:t>
            </a:r>
            <a:r>
              <a:rPr lang="it-IT" altLang="en-US" dirty="0" err="1" smtClean="0"/>
              <a:t>all</a:t>
            </a:r>
            <a:r>
              <a:rPr lang="it-IT" altLang="en-US" dirty="0" smtClean="0"/>
              <a:t> of </a:t>
            </a:r>
            <a:r>
              <a:rPr lang="it-IT" altLang="en-US" dirty="0" err="1" smtClean="0"/>
              <a:t>them</a:t>
            </a:r>
            <a:r>
              <a:rPr lang="it-IT" altLang="en-US" dirty="0" smtClean="0"/>
              <a:t> </a:t>
            </a:r>
            <a:r>
              <a:rPr lang="it-IT" altLang="en-US" dirty="0" err="1" smtClean="0"/>
              <a:t>will</a:t>
            </a:r>
            <a:r>
              <a:rPr lang="it-IT" altLang="en-US" dirty="0" smtClean="0"/>
              <a:t> </a:t>
            </a:r>
            <a:r>
              <a:rPr lang="it-IT" altLang="en-US" dirty="0" err="1" smtClean="0"/>
              <a:t>absorbe</a:t>
            </a:r>
            <a:r>
              <a:rPr lang="it-IT" altLang="en-US" dirty="0" smtClean="0"/>
              <a:t> </a:t>
            </a:r>
            <a:r>
              <a:rPr lang="it-IT" altLang="en-US" dirty="0" err="1" smtClean="0"/>
              <a:t>radiation</a:t>
            </a:r>
            <a:r>
              <a:rPr lang="it-IT" altLang="en-US" dirty="0" smtClean="0"/>
              <a:t> + </a:t>
            </a:r>
            <a:r>
              <a:rPr lang="it-IT" altLang="en-US" dirty="0" err="1" smtClean="0"/>
              <a:t>overtones</a:t>
            </a:r>
            <a:r>
              <a:rPr lang="it-IT" altLang="en-US" dirty="0" smtClean="0"/>
              <a:t> (i.e. Delta v&gt;1) or </a:t>
            </a:r>
            <a:r>
              <a:rPr lang="it-IT" altLang="en-US" dirty="0" err="1" smtClean="0"/>
              <a:t>combination</a:t>
            </a:r>
            <a:r>
              <a:rPr lang="it-IT" altLang="en-US" dirty="0" smtClean="0"/>
              <a:t> </a:t>
            </a:r>
            <a:r>
              <a:rPr lang="it-IT" altLang="en-US" dirty="0" err="1" smtClean="0"/>
              <a:t>bands</a:t>
            </a:r>
            <a:r>
              <a:rPr lang="it-IT" altLang="en-US" dirty="0" smtClean="0"/>
              <a:t> (i.e. </a:t>
            </a:r>
            <a:r>
              <a:rPr lang="it-IT" altLang="en-US" dirty="0" err="1" smtClean="0"/>
              <a:t>absorption</a:t>
            </a:r>
            <a:r>
              <a:rPr lang="it-IT" altLang="en-US" dirty="0" smtClean="0"/>
              <a:t> </a:t>
            </a:r>
            <a:r>
              <a:rPr lang="it-IT" altLang="en-US" dirty="0" err="1" smtClean="0"/>
              <a:t>at</a:t>
            </a:r>
            <a:r>
              <a:rPr lang="it-IT" altLang="en-US" dirty="0" smtClean="0"/>
              <a:t> an </a:t>
            </a:r>
            <a:r>
              <a:rPr lang="it-IT" altLang="en-US" dirty="0" err="1" smtClean="0"/>
              <a:t>energy</a:t>
            </a:r>
            <a:r>
              <a:rPr lang="it-IT" altLang="en-US" dirty="0" smtClean="0"/>
              <a:t> </a:t>
            </a:r>
            <a:r>
              <a:rPr lang="it-IT" altLang="en-US" dirty="0" err="1" smtClean="0"/>
              <a:t>corresponding</a:t>
            </a:r>
            <a:r>
              <a:rPr lang="it-IT" altLang="en-US" dirty="0" smtClean="0"/>
              <a:t> to the sum of </a:t>
            </a:r>
            <a:r>
              <a:rPr lang="it-IT" altLang="en-US" dirty="0" err="1" smtClean="0"/>
              <a:t>two</a:t>
            </a:r>
            <a:r>
              <a:rPr lang="it-IT" altLang="en-US" dirty="0" smtClean="0"/>
              <a:t> or more </a:t>
            </a:r>
            <a:r>
              <a:rPr lang="it-IT" altLang="en-US" dirty="0" err="1" smtClean="0"/>
              <a:t>fundamental</a:t>
            </a:r>
            <a:r>
              <a:rPr lang="it-IT" altLang="en-US" dirty="0" smtClean="0"/>
              <a:t> </a:t>
            </a:r>
            <a:r>
              <a:rPr lang="it-IT" altLang="en-US" dirty="0" err="1" smtClean="0"/>
              <a:t>vibrations</a:t>
            </a:r>
            <a:r>
              <a:rPr lang="it-IT" altLang="en-US" dirty="0" smtClean="0"/>
              <a:t>) are more </a:t>
            </a:r>
            <a:r>
              <a:rPr lang="it-IT" altLang="en-US" dirty="0" err="1" smtClean="0"/>
              <a:t>likely</a:t>
            </a:r>
            <a:r>
              <a:rPr lang="it-IT" altLang="en-US" dirty="0" smtClean="0"/>
              <a:t> </a:t>
            </a:r>
            <a:r>
              <a:rPr lang="it-IT" altLang="en-US" dirty="0" err="1" smtClean="0"/>
              <a:t>than</a:t>
            </a:r>
            <a:r>
              <a:rPr lang="it-IT" altLang="en-US" dirty="0" smtClean="0"/>
              <a:t> for </a:t>
            </a:r>
            <a:r>
              <a:rPr lang="it-IT" altLang="en-US" dirty="0" err="1" smtClean="0"/>
              <a:t>diatomics</a:t>
            </a:r>
            <a:endParaRPr lang="it-IT" altLang="en-US" dirty="0" smtClean="0"/>
          </a:p>
          <a:p>
            <a:pPr eaLnBrk="1" fontAlgn="auto" hangingPunct="1">
              <a:spcBef>
                <a:spcPts val="0"/>
              </a:spcBef>
              <a:spcAft>
                <a:spcPts val="0"/>
              </a:spcAft>
              <a:defRPr/>
            </a:pPr>
            <a:endParaRPr lang="it-IT" altLang="en-US" dirty="0" smtClean="0"/>
          </a:p>
          <a:p>
            <a:pPr eaLnBrk="1" fontAlgn="auto" hangingPunct="1">
              <a:spcBef>
                <a:spcPts val="0"/>
              </a:spcBef>
              <a:spcAft>
                <a:spcPts val="0"/>
              </a:spcAft>
              <a:defRPr/>
            </a:pPr>
            <a:r>
              <a:rPr lang="it-IT" altLang="en-US" dirty="0" smtClean="0"/>
              <a:t>Show an IR </a:t>
            </a:r>
            <a:r>
              <a:rPr lang="it-IT" altLang="en-US" dirty="0" err="1" smtClean="0"/>
              <a:t>spectrum</a:t>
            </a:r>
            <a:r>
              <a:rPr lang="it-IT" altLang="en-US" dirty="0" smtClean="0"/>
              <a:t> of H2O </a:t>
            </a:r>
            <a:r>
              <a:rPr lang="it-IT" altLang="en-US" dirty="0" err="1" smtClean="0"/>
              <a:t>vapour</a:t>
            </a:r>
            <a:r>
              <a:rPr lang="it-IT" altLang="en-US" dirty="0" smtClean="0"/>
              <a:t> in the </a:t>
            </a:r>
            <a:r>
              <a:rPr lang="it-IT" altLang="en-US" dirty="0" err="1" smtClean="0"/>
              <a:t>region</a:t>
            </a:r>
            <a:r>
              <a:rPr lang="it-IT" altLang="en-US" dirty="0" smtClean="0"/>
              <a:t> 1300-4000 cm-1 to </a:t>
            </a:r>
            <a:r>
              <a:rPr lang="it-IT" altLang="en-US" dirty="0" err="1" smtClean="0"/>
              <a:t>have</a:t>
            </a:r>
            <a:r>
              <a:rPr lang="it-IT" altLang="en-US" dirty="0" smtClean="0"/>
              <a:t> an idea of the </a:t>
            </a:r>
            <a:r>
              <a:rPr lang="it-IT" altLang="en-US" dirty="0" err="1" smtClean="0"/>
              <a:t>complexity</a:t>
            </a:r>
            <a:r>
              <a:rPr lang="it-IT" altLang="en-US" dirty="0" smtClean="0"/>
              <a:t> </a:t>
            </a:r>
            <a:endParaRPr lang="it-IT" altLang="en-US" dirty="0"/>
          </a:p>
        </p:txBody>
      </p:sp>
      <p:sp>
        <p:nvSpPr>
          <p:cNvPr id="1044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7E3903B-14E4-4D95-ACC3-DA3EC36BAC31}" type="slidenum">
              <a:rPr lang="en-GB" altLang="en-US" smtClean="0"/>
              <a:pPr/>
              <a:t>52</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28688">
              <a:spcBef>
                <a:spcPct val="30000"/>
              </a:spcBef>
              <a:defRPr sz="1200">
                <a:solidFill>
                  <a:schemeClr val="tx1"/>
                </a:solidFill>
                <a:latin typeface="Arial" panose="020B0604020202020204" pitchFamily="34" charset="0"/>
              </a:defRPr>
            </a:lvl1pPr>
            <a:lvl2pPr marL="742950" indent="-285750" defTabSz="928688">
              <a:spcBef>
                <a:spcPct val="30000"/>
              </a:spcBef>
              <a:defRPr sz="1200">
                <a:solidFill>
                  <a:schemeClr val="tx1"/>
                </a:solidFill>
                <a:latin typeface="Arial" panose="020B0604020202020204" pitchFamily="34" charset="0"/>
              </a:defRPr>
            </a:lvl2pPr>
            <a:lvl3pPr marL="1143000" indent="-228600" defTabSz="928688">
              <a:spcBef>
                <a:spcPct val="30000"/>
              </a:spcBef>
              <a:defRPr sz="1200">
                <a:solidFill>
                  <a:schemeClr val="tx1"/>
                </a:solidFill>
                <a:latin typeface="Arial" panose="020B0604020202020204" pitchFamily="34" charset="0"/>
              </a:defRPr>
            </a:lvl3pPr>
            <a:lvl4pPr marL="1600200" indent="-228600" defTabSz="928688">
              <a:spcBef>
                <a:spcPct val="30000"/>
              </a:spcBef>
              <a:defRPr sz="1200">
                <a:solidFill>
                  <a:schemeClr val="tx1"/>
                </a:solidFill>
                <a:latin typeface="Arial" panose="020B0604020202020204" pitchFamily="34" charset="0"/>
              </a:defRPr>
            </a:lvl4pPr>
            <a:lvl5pPr marL="2057400" indent="-228600" defTabSz="928688">
              <a:spcBef>
                <a:spcPct val="30000"/>
              </a:spcBef>
              <a:defRPr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7D89B9-2F63-417B-BDC3-6DD2DFAE677B}" type="slidenum">
              <a:rPr lang="it-IT" altLang="it-IT" smtClean="0"/>
              <a:pPr>
                <a:spcBef>
                  <a:spcPct val="0"/>
                </a:spcBef>
              </a:pPr>
              <a:t>6</a:t>
            </a:fld>
            <a:endParaRPr lang="it-IT" altLang="it-IT"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it-IT" altLang="it-IT" dirty="0" smtClean="0">
                <a:latin typeface="Arial" panose="020B0604020202020204" pitchFamily="34" charset="0"/>
              </a:rPr>
              <a:t>The factor </a:t>
            </a:r>
            <a:r>
              <a:rPr lang="it-IT" altLang="it-IT" i="1" dirty="0" smtClean="0">
                <a:latin typeface="Arial" panose="020B0604020202020204" pitchFamily="34" charset="0"/>
              </a:rPr>
              <a:t>r^</a:t>
            </a:r>
            <a:r>
              <a:rPr lang="it-IT" altLang="it-IT" dirty="0" smtClean="0">
                <a:latin typeface="Arial" panose="020B0604020202020204" pitchFamily="34" charset="0"/>
              </a:rPr>
              <a:t>2 </a:t>
            </a:r>
            <a:r>
              <a:rPr lang="en-US" altLang="it-IT" dirty="0" smtClean="0">
                <a:latin typeface="Arial" panose="020B0604020202020204" pitchFamily="34" charset="0"/>
              </a:rPr>
              <a:t>in front accounts for the increasing volume of spherical shells at greater distances </a:t>
            </a:r>
            <a:r>
              <a:rPr lang="it-IT" altLang="it-IT" dirty="0" smtClean="0">
                <a:latin typeface="Arial" panose="020B0604020202020204" pitchFamily="34" charset="0"/>
              </a:rPr>
              <a:t>from the nucleus.</a:t>
            </a:r>
          </a:p>
          <a:p>
            <a:pPr eaLnBrk="1" hangingPunct="1"/>
            <a:r>
              <a:rPr lang="it-IT" altLang="it-IT" dirty="0" smtClean="0">
                <a:latin typeface="Arial" panose="020B0604020202020204" pitchFamily="34" charset="0"/>
              </a:rPr>
              <a:t>La distribuzione di probabilità radiale è piccola vicino al nucleo perché il volume del guscio sferico è piccolo e presenta un massimo alla distanza a cui è più probabile trovare l’elettrone. Siccome «integro» sulle due variavili angolari questo tipo di rappresentazione da luogo a delle curve in un grafico in funzione di r (distanza del punto preso in consideratione dal nucleo). La densità di prob radiale è una funzione che presenta (almeno) un massimo e va a zero per r=0 e per r=inf. Per r=0 è chiaro perchè la prob di trovare l’elettrone in un guscio sferico posto sul nucleo è nulla. Anche all’infinito devo avere prob nulla. Il massimo viene fuori dal fatto che la prob di trovare l’elettrone nel guscio all’aumentare di r diminuisce, ma il volume del guscio sferico che prendiamo in considerazione aumenta e questi due meccanismi competitivi determinano un punto di massimo.</a:t>
            </a:r>
          </a:p>
        </p:txBody>
      </p:sp>
    </p:spTree>
    <p:extLst>
      <p:ext uri="{BB962C8B-B14F-4D97-AF65-F5344CB8AC3E}">
        <p14:creationId xmlns:p14="http://schemas.microsoft.com/office/powerpoint/2010/main" val="3637369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endParaRPr lang="it-IT" altLang="en-US" dirty="0" smtClean="0"/>
          </a:p>
          <a:p>
            <a:pPr eaLnBrk="1" fontAlgn="auto" hangingPunct="1">
              <a:spcBef>
                <a:spcPts val="0"/>
              </a:spcBef>
              <a:spcAft>
                <a:spcPts val="0"/>
              </a:spcAft>
              <a:defRPr/>
            </a:pPr>
            <a:r>
              <a:rPr lang="it-IT" altLang="en-US" dirty="0" smtClean="0"/>
              <a:t>Show an IR </a:t>
            </a:r>
            <a:r>
              <a:rPr lang="it-IT" altLang="en-US" dirty="0" err="1" smtClean="0"/>
              <a:t>spectrum</a:t>
            </a:r>
            <a:r>
              <a:rPr lang="it-IT" altLang="en-US" dirty="0" smtClean="0"/>
              <a:t> of H2O </a:t>
            </a:r>
            <a:r>
              <a:rPr lang="it-IT" altLang="en-US" dirty="0" err="1" smtClean="0"/>
              <a:t>vapour</a:t>
            </a:r>
            <a:r>
              <a:rPr lang="it-IT" altLang="en-US" dirty="0" smtClean="0"/>
              <a:t> in the </a:t>
            </a:r>
            <a:r>
              <a:rPr lang="it-IT" altLang="en-US" dirty="0" err="1" smtClean="0"/>
              <a:t>region</a:t>
            </a:r>
            <a:r>
              <a:rPr lang="it-IT" altLang="en-US" dirty="0" smtClean="0"/>
              <a:t> 1300-4000 cm-1 to </a:t>
            </a:r>
            <a:r>
              <a:rPr lang="it-IT" altLang="en-US" dirty="0" err="1" smtClean="0"/>
              <a:t>have</a:t>
            </a:r>
            <a:r>
              <a:rPr lang="it-IT" altLang="en-US" dirty="0" smtClean="0"/>
              <a:t> an idea of the </a:t>
            </a:r>
            <a:r>
              <a:rPr lang="it-IT" altLang="en-US" dirty="0" err="1" smtClean="0"/>
              <a:t>complexity</a:t>
            </a:r>
            <a:r>
              <a:rPr lang="it-IT" altLang="en-US" dirty="0" smtClean="0"/>
              <a:t> </a:t>
            </a:r>
            <a:endParaRPr lang="it-IT" altLang="en-US" dirty="0"/>
          </a:p>
        </p:txBody>
      </p:sp>
      <p:sp>
        <p:nvSpPr>
          <p:cNvPr id="1044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7E3903B-14E4-4D95-ACC3-DA3EC36BAC31}" type="slidenum">
              <a:rPr lang="en-GB" altLang="en-US" smtClean="0"/>
              <a:pPr/>
              <a:t>53</a:t>
            </a:fld>
            <a:endParaRPr lang="en-GB" altLang="en-US" smtClean="0"/>
          </a:p>
        </p:txBody>
      </p:sp>
    </p:spTree>
    <p:extLst>
      <p:ext uri="{BB962C8B-B14F-4D97-AF65-F5344CB8AC3E}">
        <p14:creationId xmlns:p14="http://schemas.microsoft.com/office/powerpoint/2010/main" val="3242149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en-US" dirty="0" smtClean="0"/>
              <a:t>Show an IR spectrum of H2O vapour in the region 1300-4000 cm-1 to have an idea of the complexity </a:t>
            </a:r>
          </a:p>
          <a:p>
            <a:pPr eaLnBrk="1" fontAlgn="auto" hangingPunct="1">
              <a:spcBef>
                <a:spcPts val="0"/>
              </a:spcBef>
              <a:spcAft>
                <a:spcPts val="0"/>
              </a:spcAft>
              <a:defRPr/>
            </a:pPr>
            <a:endParaRPr lang="it-IT" altLang="en-US" dirty="0" smtClean="0"/>
          </a:p>
        </p:txBody>
      </p:sp>
      <p:sp>
        <p:nvSpPr>
          <p:cNvPr id="1044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7E3903B-14E4-4D95-ACC3-DA3EC36BAC31}" type="slidenum">
              <a:rPr lang="en-GB" altLang="en-US" smtClean="0"/>
              <a:pPr/>
              <a:t>54</a:t>
            </a:fld>
            <a:endParaRPr lang="en-GB" altLang="en-US" smtClean="0"/>
          </a:p>
        </p:txBody>
      </p:sp>
    </p:spTree>
    <p:extLst>
      <p:ext uri="{BB962C8B-B14F-4D97-AF65-F5344CB8AC3E}">
        <p14:creationId xmlns:p14="http://schemas.microsoft.com/office/powerpoint/2010/main" val="46676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smtClean="0"/>
              <a:t>v3 fundamental</a:t>
            </a:r>
            <a:r>
              <a:rPr lang="it-IT" altLang="en-US" baseline="0" dirty="0" smtClean="0"/>
              <a:t> in CO2 is a parallel band (dipole moment oscillates parallel to the symmetry axis) and it is the strongest vibrational band-&gt; DJ =0 is forbidden (no Q branch)</a:t>
            </a:r>
          </a:p>
          <a:p>
            <a:pPr eaLnBrk="1" fontAlgn="auto" hangingPunct="1">
              <a:spcBef>
                <a:spcPts val="0"/>
              </a:spcBef>
              <a:spcAft>
                <a:spcPts val="0"/>
              </a:spcAft>
              <a:defRPr/>
            </a:pPr>
            <a:r>
              <a:rPr lang="it-IT" altLang="en-US" dirty="0" smtClean="0"/>
              <a:t>v2 fundamental</a:t>
            </a:r>
            <a:r>
              <a:rPr lang="it-IT" altLang="en-US" baseline="0" dirty="0" smtClean="0"/>
              <a:t> in CO2  is a perpend band (dipole moment oscillates perpend to the symmetry axis) and it has P, Q and R branches but it is less intense.</a:t>
            </a:r>
          </a:p>
          <a:p>
            <a:pPr eaLnBrk="1" fontAlgn="auto" hangingPunct="1">
              <a:spcBef>
                <a:spcPts val="0"/>
              </a:spcBef>
              <a:spcAft>
                <a:spcPts val="0"/>
              </a:spcAft>
              <a:defRPr/>
            </a:pPr>
            <a:r>
              <a:rPr lang="it-IT" altLang="en-US" baseline="0" dirty="0" smtClean="0"/>
              <a:t>However it is mot effective for grenhouse effect due to the better matching of vibrational frequences with solar and terrestrial Planck emission functions</a:t>
            </a:r>
          </a:p>
          <a:p>
            <a:pPr eaLnBrk="1" fontAlgn="auto" hangingPunct="1">
              <a:spcBef>
                <a:spcPts val="0"/>
              </a:spcBef>
              <a:spcAft>
                <a:spcPts val="0"/>
              </a:spcAft>
              <a:defRPr/>
            </a:pPr>
            <a:r>
              <a:rPr lang="it-IT" altLang="en-US" baseline="0" dirty="0" smtClean="0"/>
              <a:t>See:</a:t>
            </a:r>
          </a:p>
          <a:p>
            <a:pPr eaLnBrk="1" fontAlgn="auto" hangingPunct="1">
              <a:spcBef>
                <a:spcPts val="0"/>
              </a:spcBef>
              <a:spcAft>
                <a:spcPts val="0"/>
              </a:spcAft>
              <a:defRPr/>
            </a:pPr>
            <a:r>
              <a:rPr lang="en-US" dirty="0" smtClean="0">
                <a:hlinkClick r:id="rId3"/>
              </a:rPr>
              <a:t>https://slideplayer.com/slide/5151101/</a:t>
            </a:r>
            <a:endParaRPr lang="it-IT" altLang="en-US" baseline="0" dirty="0" smtClean="0"/>
          </a:p>
          <a:p>
            <a:pPr eaLnBrk="1" fontAlgn="auto" hangingPunct="1">
              <a:spcBef>
                <a:spcPts val="0"/>
              </a:spcBef>
              <a:spcAft>
                <a:spcPts val="0"/>
              </a:spcAft>
              <a:defRPr/>
            </a:pPr>
            <a:r>
              <a:rPr lang="it-IT" altLang="en-US" baseline="0" dirty="0" smtClean="0"/>
              <a:t> </a:t>
            </a: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55</a:t>
            </a:fld>
            <a:endParaRPr lang="en-GB"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endParaRPr lang="it-IT" altLang="en-US" dirty="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8B36A88-4D43-4446-A17E-145A6603BCEE}" type="slidenum">
              <a:rPr lang="en-GB" altLang="en-US" smtClean="0"/>
              <a:pPr/>
              <a:t>56</a:t>
            </a:fld>
            <a:endParaRPr lang="en-GB" altLang="en-US" smtClean="0"/>
          </a:p>
        </p:txBody>
      </p:sp>
    </p:spTree>
    <p:extLst>
      <p:ext uri="{BB962C8B-B14F-4D97-AF65-F5344CB8AC3E}">
        <p14:creationId xmlns:p14="http://schemas.microsoft.com/office/powerpoint/2010/main" val="365928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err="1" smtClean="0"/>
              <a:t>Similar</a:t>
            </a:r>
            <a:r>
              <a:rPr lang="it-IT" altLang="en-US" dirty="0" smtClean="0"/>
              <a:t> </a:t>
            </a:r>
            <a:r>
              <a:rPr lang="it-IT" altLang="en-US" dirty="0" err="1" smtClean="0"/>
              <a:t>concepts</a:t>
            </a:r>
            <a:r>
              <a:rPr lang="it-IT" altLang="en-US" dirty="0" smtClean="0"/>
              <a:t> </a:t>
            </a:r>
            <a:r>
              <a:rPr lang="it-IT" altLang="en-US" dirty="0" err="1" smtClean="0"/>
              <a:t>but</a:t>
            </a:r>
            <a:r>
              <a:rPr lang="it-IT" altLang="en-US" dirty="0" smtClean="0"/>
              <a:t> </a:t>
            </a:r>
            <a:r>
              <a:rPr lang="it-IT" altLang="en-US" dirty="0" err="1" smtClean="0"/>
              <a:t>spectra</a:t>
            </a:r>
            <a:r>
              <a:rPr lang="it-IT" altLang="en-US" dirty="0" smtClean="0"/>
              <a:t> are </a:t>
            </a:r>
            <a:r>
              <a:rPr lang="it-IT" altLang="en-US" dirty="0" err="1" smtClean="0"/>
              <a:t>much</a:t>
            </a:r>
            <a:r>
              <a:rPr lang="it-IT" altLang="en-US" dirty="0" smtClean="0"/>
              <a:t> more </a:t>
            </a:r>
            <a:r>
              <a:rPr lang="it-IT" altLang="en-US" dirty="0" err="1" smtClean="0"/>
              <a:t>complex</a:t>
            </a:r>
            <a:r>
              <a:rPr lang="it-IT" altLang="en-US" dirty="0" smtClean="0"/>
              <a:t>:</a:t>
            </a:r>
          </a:p>
          <a:p>
            <a:pPr marL="241653" indent="-241653" eaLnBrk="1" fontAlgn="auto" hangingPunct="1">
              <a:spcBef>
                <a:spcPts val="0"/>
              </a:spcBef>
              <a:spcAft>
                <a:spcPts val="0"/>
              </a:spcAft>
              <a:buFontTx/>
              <a:buAutoNum type="arabicPeriod"/>
              <a:defRPr/>
            </a:pPr>
            <a:r>
              <a:rPr lang="it-IT" altLang="en-US" dirty="0" smtClean="0"/>
              <a:t>3 </a:t>
            </a:r>
            <a:r>
              <a:rPr lang="it-IT" altLang="en-US" dirty="0" err="1" smtClean="0"/>
              <a:t>different</a:t>
            </a:r>
            <a:r>
              <a:rPr lang="it-IT" altLang="en-US" dirty="0" smtClean="0"/>
              <a:t> </a:t>
            </a:r>
            <a:r>
              <a:rPr lang="it-IT" altLang="en-US" dirty="0" err="1" smtClean="0"/>
              <a:t>rotation</a:t>
            </a:r>
            <a:r>
              <a:rPr lang="it-IT" altLang="en-US" dirty="0" smtClean="0"/>
              <a:t> </a:t>
            </a:r>
            <a:r>
              <a:rPr lang="it-IT" altLang="en-US" dirty="0" err="1" smtClean="0"/>
              <a:t>axes</a:t>
            </a:r>
            <a:r>
              <a:rPr lang="it-IT" altLang="en-US" dirty="0" smtClean="0"/>
              <a:t> </a:t>
            </a:r>
            <a:r>
              <a:rPr lang="it-IT" altLang="en-US" dirty="0" err="1" smtClean="0"/>
              <a:t>hence</a:t>
            </a:r>
            <a:r>
              <a:rPr lang="it-IT" altLang="en-US" dirty="0" smtClean="0"/>
              <a:t> 3 </a:t>
            </a:r>
            <a:r>
              <a:rPr lang="it-IT" altLang="en-US" dirty="0" err="1" smtClean="0"/>
              <a:t>different</a:t>
            </a:r>
            <a:r>
              <a:rPr lang="it-IT" altLang="en-US" dirty="0" smtClean="0"/>
              <a:t> </a:t>
            </a:r>
            <a:r>
              <a:rPr lang="it-IT" altLang="en-US" dirty="0" err="1" smtClean="0"/>
              <a:t>rotational</a:t>
            </a:r>
            <a:r>
              <a:rPr lang="it-IT" altLang="en-US" dirty="0" smtClean="0"/>
              <a:t> </a:t>
            </a:r>
            <a:r>
              <a:rPr lang="it-IT" altLang="en-US" dirty="0" err="1" smtClean="0"/>
              <a:t>constants</a:t>
            </a:r>
            <a:r>
              <a:rPr lang="it-IT" altLang="en-US" dirty="0" smtClean="0"/>
              <a:t>, A, B, C</a:t>
            </a:r>
          </a:p>
          <a:p>
            <a:pPr marL="241653" indent="-241653" eaLnBrk="1" fontAlgn="auto" hangingPunct="1">
              <a:spcBef>
                <a:spcPts val="0"/>
              </a:spcBef>
              <a:spcAft>
                <a:spcPts val="0"/>
              </a:spcAft>
              <a:buFontTx/>
              <a:buAutoNum type="arabicPeriod"/>
              <a:defRPr/>
            </a:pPr>
            <a:r>
              <a:rPr lang="it-IT" altLang="en-US" dirty="0" err="1" smtClean="0"/>
              <a:t>Molecules</a:t>
            </a:r>
            <a:r>
              <a:rPr lang="it-IT" altLang="en-US" dirty="0" smtClean="0"/>
              <a:t> of n </a:t>
            </a:r>
            <a:r>
              <a:rPr lang="it-IT" altLang="en-US" dirty="0" err="1" smtClean="0"/>
              <a:t>atoms</a:t>
            </a:r>
            <a:r>
              <a:rPr lang="it-IT" altLang="en-US" dirty="0" smtClean="0"/>
              <a:t> </a:t>
            </a:r>
            <a:r>
              <a:rPr lang="it-IT" altLang="en-US" dirty="0" err="1" smtClean="0"/>
              <a:t>will</a:t>
            </a:r>
            <a:r>
              <a:rPr lang="it-IT" altLang="en-US" dirty="0" smtClean="0"/>
              <a:t> </a:t>
            </a:r>
            <a:r>
              <a:rPr lang="it-IT" altLang="en-US" dirty="0" err="1" smtClean="0"/>
              <a:t>have</a:t>
            </a:r>
            <a:r>
              <a:rPr lang="it-IT" altLang="en-US" dirty="0" smtClean="0"/>
              <a:t> 3n-6 </a:t>
            </a:r>
            <a:r>
              <a:rPr lang="it-IT" altLang="en-US" dirty="0" err="1" smtClean="0"/>
              <a:t>vibrational</a:t>
            </a:r>
            <a:r>
              <a:rPr lang="it-IT" altLang="en-US" dirty="0" smtClean="0"/>
              <a:t> </a:t>
            </a:r>
            <a:r>
              <a:rPr lang="it-IT" altLang="en-US" dirty="0" err="1" smtClean="0"/>
              <a:t>degrees</a:t>
            </a:r>
            <a:r>
              <a:rPr lang="it-IT" altLang="en-US" dirty="0" smtClean="0"/>
              <a:t> of </a:t>
            </a:r>
            <a:r>
              <a:rPr lang="it-IT" altLang="en-US" dirty="0" err="1" smtClean="0"/>
              <a:t>freedom</a:t>
            </a:r>
            <a:r>
              <a:rPr lang="it-IT" altLang="en-US" dirty="0" smtClean="0"/>
              <a:t>, 3n-5 in the special case of linear </a:t>
            </a:r>
            <a:r>
              <a:rPr lang="it-IT" altLang="en-US" dirty="0" err="1" smtClean="0"/>
              <a:t>polyatomic</a:t>
            </a:r>
            <a:r>
              <a:rPr lang="it-IT" altLang="en-US" dirty="0" smtClean="0"/>
              <a:t>. </a:t>
            </a:r>
            <a:r>
              <a:rPr lang="it-IT" altLang="en-US" dirty="0" err="1" smtClean="0"/>
              <a:t>Give</a:t>
            </a:r>
            <a:r>
              <a:rPr lang="it-IT" altLang="en-US" dirty="0" smtClean="0"/>
              <a:t> the </a:t>
            </a:r>
            <a:r>
              <a:rPr lang="it-IT" altLang="en-US" dirty="0" err="1" smtClean="0"/>
              <a:t>example</a:t>
            </a:r>
            <a:r>
              <a:rPr lang="it-IT" altLang="en-US" dirty="0" smtClean="0"/>
              <a:t> of H2O in </a:t>
            </a:r>
            <a:r>
              <a:rPr lang="it-IT" altLang="en-US" dirty="0" err="1" smtClean="0"/>
              <a:t>which</a:t>
            </a:r>
            <a:r>
              <a:rPr lang="it-IT" altLang="en-US" dirty="0" smtClean="0"/>
              <a:t> 3n-6=3 </a:t>
            </a:r>
            <a:r>
              <a:rPr lang="it-IT" altLang="en-US" dirty="0" err="1" smtClean="0"/>
              <a:t>different</a:t>
            </a:r>
            <a:r>
              <a:rPr lang="it-IT" altLang="en-US" dirty="0" smtClean="0"/>
              <a:t> </a:t>
            </a:r>
            <a:r>
              <a:rPr lang="it-IT" altLang="en-US" dirty="0" err="1" smtClean="0"/>
              <a:t>vibration</a:t>
            </a:r>
            <a:r>
              <a:rPr lang="it-IT" altLang="en-US" dirty="0" smtClean="0"/>
              <a:t> </a:t>
            </a:r>
            <a:r>
              <a:rPr lang="it-IT" altLang="en-US" dirty="0" err="1" smtClean="0"/>
              <a:t>modes</a:t>
            </a:r>
            <a:r>
              <a:rPr lang="it-IT" altLang="en-US" dirty="0" smtClean="0"/>
              <a:t>. Some or </a:t>
            </a:r>
            <a:r>
              <a:rPr lang="it-IT" altLang="en-US" dirty="0" err="1" smtClean="0"/>
              <a:t>all</a:t>
            </a:r>
            <a:r>
              <a:rPr lang="it-IT" altLang="en-US" dirty="0" smtClean="0"/>
              <a:t> of </a:t>
            </a:r>
            <a:r>
              <a:rPr lang="it-IT" altLang="en-US" dirty="0" err="1" smtClean="0"/>
              <a:t>them</a:t>
            </a:r>
            <a:r>
              <a:rPr lang="it-IT" altLang="en-US" dirty="0" smtClean="0"/>
              <a:t> </a:t>
            </a:r>
            <a:r>
              <a:rPr lang="it-IT" altLang="en-US" dirty="0" err="1" smtClean="0"/>
              <a:t>will</a:t>
            </a:r>
            <a:r>
              <a:rPr lang="it-IT" altLang="en-US" dirty="0" smtClean="0"/>
              <a:t> </a:t>
            </a:r>
            <a:r>
              <a:rPr lang="it-IT" altLang="en-US" dirty="0" err="1" smtClean="0"/>
              <a:t>absorbe</a:t>
            </a:r>
            <a:r>
              <a:rPr lang="it-IT" altLang="en-US" dirty="0" smtClean="0"/>
              <a:t> </a:t>
            </a:r>
            <a:r>
              <a:rPr lang="it-IT" altLang="en-US" dirty="0" err="1" smtClean="0"/>
              <a:t>radiation</a:t>
            </a:r>
            <a:r>
              <a:rPr lang="it-IT" altLang="en-US" dirty="0" smtClean="0"/>
              <a:t> + </a:t>
            </a:r>
            <a:r>
              <a:rPr lang="it-IT" altLang="en-US" dirty="0" err="1" smtClean="0"/>
              <a:t>overtones</a:t>
            </a:r>
            <a:r>
              <a:rPr lang="it-IT" altLang="en-US" dirty="0" smtClean="0"/>
              <a:t> (i.e. Delta v&gt;1) or </a:t>
            </a:r>
            <a:r>
              <a:rPr lang="it-IT" altLang="en-US" dirty="0" err="1" smtClean="0"/>
              <a:t>combination</a:t>
            </a:r>
            <a:r>
              <a:rPr lang="it-IT" altLang="en-US" dirty="0" smtClean="0"/>
              <a:t> </a:t>
            </a:r>
            <a:r>
              <a:rPr lang="it-IT" altLang="en-US" dirty="0" err="1" smtClean="0"/>
              <a:t>bands</a:t>
            </a:r>
            <a:r>
              <a:rPr lang="it-IT" altLang="en-US" dirty="0" smtClean="0"/>
              <a:t> (i.e. </a:t>
            </a:r>
            <a:r>
              <a:rPr lang="it-IT" altLang="en-US" dirty="0" err="1" smtClean="0"/>
              <a:t>absorption</a:t>
            </a:r>
            <a:r>
              <a:rPr lang="it-IT" altLang="en-US" dirty="0" smtClean="0"/>
              <a:t> </a:t>
            </a:r>
            <a:r>
              <a:rPr lang="it-IT" altLang="en-US" dirty="0" err="1" smtClean="0"/>
              <a:t>at</a:t>
            </a:r>
            <a:r>
              <a:rPr lang="it-IT" altLang="en-US" dirty="0" smtClean="0"/>
              <a:t> an </a:t>
            </a:r>
            <a:r>
              <a:rPr lang="it-IT" altLang="en-US" dirty="0" err="1" smtClean="0"/>
              <a:t>energy</a:t>
            </a:r>
            <a:r>
              <a:rPr lang="it-IT" altLang="en-US" dirty="0" smtClean="0"/>
              <a:t> </a:t>
            </a:r>
            <a:r>
              <a:rPr lang="it-IT" altLang="en-US" dirty="0" err="1" smtClean="0"/>
              <a:t>corresponding</a:t>
            </a:r>
            <a:r>
              <a:rPr lang="it-IT" altLang="en-US" dirty="0" smtClean="0"/>
              <a:t> to the sum of </a:t>
            </a:r>
            <a:r>
              <a:rPr lang="it-IT" altLang="en-US" dirty="0" err="1" smtClean="0"/>
              <a:t>two</a:t>
            </a:r>
            <a:r>
              <a:rPr lang="it-IT" altLang="en-US" dirty="0" smtClean="0"/>
              <a:t> or more </a:t>
            </a:r>
            <a:r>
              <a:rPr lang="it-IT" altLang="en-US" dirty="0" err="1" smtClean="0"/>
              <a:t>fundamental</a:t>
            </a:r>
            <a:r>
              <a:rPr lang="it-IT" altLang="en-US" dirty="0" smtClean="0"/>
              <a:t> </a:t>
            </a:r>
            <a:r>
              <a:rPr lang="it-IT" altLang="en-US" dirty="0" err="1" smtClean="0"/>
              <a:t>vibrations</a:t>
            </a:r>
            <a:r>
              <a:rPr lang="it-IT" altLang="en-US" dirty="0" smtClean="0"/>
              <a:t>) are more </a:t>
            </a:r>
            <a:r>
              <a:rPr lang="it-IT" altLang="en-US" dirty="0" err="1" smtClean="0"/>
              <a:t>likely</a:t>
            </a:r>
            <a:r>
              <a:rPr lang="it-IT" altLang="en-US" dirty="0" smtClean="0"/>
              <a:t> </a:t>
            </a:r>
            <a:r>
              <a:rPr lang="it-IT" altLang="en-US" dirty="0" err="1" smtClean="0"/>
              <a:t>than</a:t>
            </a:r>
            <a:r>
              <a:rPr lang="it-IT" altLang="en-US" dirty="0" smtClean="0"/>
              <a:t> for </a:t>
            </a:r>
            <a:r>
              <a:rPr lang="it-IT" altLang="en-US" dirty="0" err="1" smtClean="0"/>
              <a:t>diatomics</a:t>
            </a:r>
            <a:endParaRPr lang="it-IT" altLang="en-US" dirty="0" smtClean="0"/>
          </a:p>
          <a:p>
            <a:pPr eaLnBrk="1" fontAlgn="auto" hangingPunct="1">
              <a:spcBef>
                <a:spcPts val="0"/>
              </a:spcBef>
              <a:spcAft>
                <a:spcPts val="0"/>
              </a:spcAft>
              <a:defRPr/>
            </a:pPr>
            <a:endParaRPr lang="it-IT" altLang="en-US" dirty="0" smtClean="0"/>
          </a:p>
          <a:p>
            <a:pPr eaLnBrk="1" fontAlgn="auto" hangingPunct="1">
              <a:spcBef>
                <a:spcPts val="0"/>
              </a:spcBef>
              <a:spcAft>
                <a:spcPts val="0"/>
              </a:spcAft>
              <a:defRPr/>
            </a:pPr>
            <a:r>
              <a:rPr lang="it-IT" altLang="en-US" dirty="0" smtClean="0"/>
              <a:t>Show an IR </a:t>
            </a:r>
            <a:r>
              <a:rPr lang="it-IT" altLang="en-US" dirty="0" err="1" smtClean="0"/>
              <a:t>spectrum</a:t>
            </a:r>
            <a:r>
              <a:rPr lang="it-IT" altLang="en-US" dirty="0" smtClean="0"/>
              <a:t> of H2O </a:t>
            </a:r>
            <a:r>
              <a:rPr lang="it-IT" altLang="en-US" dirty="0" err="1" smtClean="0"/>
              <a:t>vapour</a:t>
            </a:r>
            <a:r>
              <a:rPr lang="it-IT" altLang="en-US" dirty="0" smtClean="0"/>
              <a:t> in the </a:t>
            </a:r>
            <a:r>
              <a:rPr lang="it-IT" altLang="en-US" dirty="0" err="1" smtClean="0"/>
              <a:t>region</a:t>
            </a:r>
            <a:r>
              <a:rPr lang="it-IT" altLang="en-US" dirty="0" smtClean="0"/>
              <a:t> 1300-4000 cm-1 to </a:t>
            </a:r>
            <a:r>
              <a:rPr lang="it-IT" altLang="en-US" dirty="0" err="1" smtClean="0"/>
              <a:t>have</a:t>
            </a:r>
            <a:r>
              <a:rPr lang="it-IT" altLang="en-US" dirty="0" smtClean="0"/>
              <a:t> an idea of the </a:t>
            </a:r>
            <a:r>
              <a:rPr lang="it-IT" altLang="en-US" dirty="0" err="1" smtClean="0"/>
              <a:t>complexity</a:t>
            </a:r>
            <a:r>
              <a:rPr lang="it-IT" altLang="en-US" dirty="0" smtClean="0"/>
              <a:t> </a:t>
            </a: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57</a:t>
            </a:fld>
            <a:endParaRPr lang="en-GB" altLang="en-US" smtClean="0"/>
          </a:p>
        </p:txBody>
      </p:sp>
    </p:spTree>
    <p:extLst>
      <p:ext uri="{BB962C8B-B14F-4D97-AF65-F5344CB8AC3E}">
        <p14:creationId xmlns:p14="http://schemas.microsoft.com/office/powerpoint/2010/main" val="37989639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sz="1200" b="0" i="0" kern="1200" dirty="0" smtClean="0">
                <a:solidFill>
                  <a:schemeClr val="tx1"/>
                </a:solidFill>
                <a:effectLst/>
                <a:latin typeface="+mn-lt"/>
                <a:ea typeface="+mn-ea"/>
                <a:cs typeface="+mn-cs"/>
              </a:rPr>
              <a:t>The highly symmetric shape of the methane means that only two of the vibrational modes depicted below interact directly with infrared light (o</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and o</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 the ones where the carbon and hydrogen both move), and these modes are the most likely to absorb or scatter infrared heat radiation from the Earth before it can escape to space.  The normal modes depicted below were modeled using hybrid density functional theory (B3LYP) and the cc-</a:t>
            </a:r>
            <a:r>
              <a:rPr lang="en-US" sz="1200" b="0" i="0" kern="1200" dirty="0" err="1" smtClean="0">
                <a:solidFill>
                  <a:schemeClr val="tx1"/>
                </a:solidFill>
                <a:effectLst/>
                <a:latin typeface="+mn-lt"/>
                <a:ea typeface="+mn-ea"/>
                <a:cs typeface="+mn-cs"/>
              </a:rPr>
              <a:t>pVTZ</a:t>
            </a:r>
            <a:r>
              <a:rPr lang="en-US" sz="1200" b="0" i="0" kern="1200" dirty="0" smtClean="0">
                <a:solidFill>
                  <a:schemeClr val="tx1"/>
                </a:solidFill>
                <a:effectLst/>
                <a:latin typeface="+mn-lt"/>
                <a:ea typeface="+mn-ea"/>
                <a:cs typeface="+mn-cs"/>
              </a:rPr>
              <a:t> basis set. Harmonic frequencies calculated by Gray and </a:t>
            </a:r>
            <a:r>
              <a:rPr lang="en-US" sz="1200" b="0" i="0" kern="1200" dirty="0" err="1" smtClean="0">
                <a:solidFill>
                  <a:schemeClr val="tx1"/>
                </a:solidFill>
                <a:effectLst/>
                <a:latin typeface="+mn-lt"/>
                <a:ea typeface="+mn-ea"/>
                <a:cs typeface="+mn-cs"/>
              </a:rPr>
              <a:t>Robiette</a:t>
            </a:r>
            <a:r>
              <a:rPr lang="en-US" sz="1200" b="0" i="0" kern="1200" dirty="0" smtClean="0">
                <a:solidFill>
                  <a:schemeClr val="tx1"/>
                </a:solidFill>
                <a:effectLst/>
                <a:latin typeface="+mn-lt"/>
                <a:ea typeface="+mn-ea"/>
                <a:cs typeface="+mn-cs"/>
              </a:rPr>
              <a:t> (1979, </a:t>
            </a:r>
            <a:r>
              <a:rPr lang="en-US" sz="1200" b="0" i="1" kern="1200" dirty="0" smtClean="0">
                <a:solidFill>
                  <a:schemeClr val="tx1"/>
                </a:solidFill>
                <a:effectLst/>
                <a:latin typeface="+mn-lt"/>
                <a:ea typeface="+mn-ea"/>
                <a:cs typeface="+mn-cs"/>
              </a:rPr>
              <a:t>Mol. Phys.</a:t>
            </a:r>
            <a:r>
              <a:rPr lang="en-US" sz="1200" b="0" i="0" kern="1200" dirty="0" smtClean="0">
                <a:solidFill>
                  <a:schemeClr val="tx1"/>
                </a:solidFill>
                <a:effectLst/>
                <a:latin typeface="+mn-lt"/>
                <a:ea typeface="+mn-ea"/>
                <a:cs typeface="+mn-cs"/>
              </a:rPr>
              <a:t> 37:1901-1920) are also shown. These are based on a force-field model fitted to spectroscopic measurements.</a:t>
            </a: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58</a:t>
            </a:fld>
            <a:endParaRPr lang="en-GB" altLang="en-US" smtClean="0"/>
          </a:p>
        </p:txBody>
      </p:sp>
    </p:spTree>
    <p:extLst>
      <p:ext uri="{BB962C8B-B14F-4D97-AF65-F5344CB8AC3E}">
        <p14:creationId xmlns:p14="http://schemas.microsoft.com/office/powerpoint/2010/main" val="18614911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smtClean="0"/>
              <a:t>ARRIVATA QUI</a:t>
            </a:r>
            <a:r>
              <a:rPr lang="it-IT" altLang="en-US" baseline="0" smtClean="0"/>
              <a:t> il 7 ottobre 2022</a:t>
            </a: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59</a:t>
            </a:fld>
            <a:endParaRPr lang="en-GB" altLang="en-US" smtClean="0"/>
          </a:p>
        </p:txBody>
      </p:sp>
    </p:spTree>
    <p:extLst>
      <p:ext uri="{BB962C8B-B14F-4D97-AF65-F5344CB8AC3E}">
        <p14:creationId xmlns:p14="http://schemas.microsoft.com/office/powerpoint/2010/main" val="14387228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60</a:t>
            </a:fld>
            <a:endParaRPr lang="en-GB" altLang="en-US" smtClean="0"/>
          </a:p>
        </p:txBody>
      </p:sp>
    </p:spTree>
    <p:extLst>
      <p:ext uri="{BB962C8B-B14F-4D97-AF65-F5344CB8AC3E}">
        <p14:creationId xmlns:p14="http://schemas.microsoft.com/office/powerpoint/2010/main" val="722468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smtClean="0"/>
          </a:p>
        </p:txBody>
      </p:sp>
      <p:sp>
        <p:nvSpPr>
          <p:cNvPr id="1085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916FA1A3-58D4-4133-8DA4-448266707B1E}" type="slidenum">
              <a:rPr lang="en-GB" altLang="en-US" smtClean="0"/>
              <a:pPr/>
              <a:t>62</a:t>
            </a:fld>
            <a:endParaRPr lang="en-GB"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A parallel monocromatic light beam of wavenght l and intensity I0 passes through a sample of length l containing an absorber at a certain concentration c. If light at this wavlenght is absorbet there will be an attenuation in the light transmitted through the sample. We can define the transmittance and the absorbance.</a:t>
            </a:r>
          </a:p>
          <a:p>
            <a:r>
              <a:rPr lang="it-IT" altLang="en-US" dirty="0" smtClean="0"/>
              <a:t>As light passes through the sample it will undergo a reduction in intensity that is proportional to the path lenght where the absorbing molecules are. </a:t>
            </a:r>
          </a:p>
          <a:p>
            <a:pPr eaLnBrk="1" hangingPunct="1">
              <a:lnSpc>
                <a:spcPct val="80000"/>
              </a:lnSpc>
            </a:pPr>
            <a:r>
              <a:rPr lang="it-IT" altLang="it-IT" dirty="0" smtClean="0">
                <a:sym typeface="Symbol" panose="05050102010706020507" pitchFamily="18" charset="2"/>
              </a:rPr>
              <a:t>For most tropospheric situatuation LB law can be considered valid. But pay attention when measurements arte done in the lab.</a:t>
            </a:r>
          </a:p>
          <a:p>
            <a:pPr eaLnBrk="1" hangingPunct="1">
              <a:lnSpc>
                <a:spcPct val="80000"/>
              </a:lnSpc>
            </a:pPr>
            <a:r>
              <a:rPr lang="it-IT" altLang="it-IT" dirty="0" smtClean="0">
                <a:sym typeface="Symbol" panose="05050102010706020507" pitchFamily="18" charset="2"/>
              </a:rPr>
              <a:t>Deviations are possible at high concentrations (A&gt;1) due to:</a:t>
            </a:r>
          </a:p>
          <a:p>
            <a:pPr eaLnBrk="1" hangingPunct="1">
              <a:lnSpc>
                <a:spcPct val="80000"/>
              </a:lnSpc>
            </a:pPr>
            <a:r>
              <a:rPr lang="it-IT" altLang="it-IT" dirty="0" smtClean="0">
                <a:sym typeface="Symbol" panose="05050102010706020507" pitchFamily="18" charset="2"/>
              </a:rPr>
              <a:t>1. fenomeni chimici dipendenti dalla concentrazione (dissociazioni, associazioni, reazioni delle molecole assorbenti)</a:t>
            </a:r>
          </a:p>
          <a:p>
            <a:pPr eaLnBrk="1" hangingPunct="1">
              <a:lnSpc>
                <a:spcPct val="80000"/>
              </a:lnSpc>
            </a:pPr>
            <a:r>
              <a:rPr lang="it-IT" altLang="it-IT" dirty="0" smtClean="0">
                <a:sym typeface="Symbol" panose="05050102010706020507" pitchFamily="18" charset="2"/>
              </a:rPr>
              <a:t>2. presenza di particellato in soluzione</a:t>
            </a:r>
          </a:p>
          <a:p>
            <a:pPr eaLnBrk="1" hangingPunct="1">
              <a:lnSpc>
                <a:spcPct val="80000"/>
              </a:lnSpc>
            </a:pPr>
            <a:r>
              <a:rPr lang="it-IT" altLang="it-IT" dirty="0" smtClean="0">
                <a:sym typeface="Symbol" panose="05050102010706020507" pitchFamily="18" charset="2"/>
              </a:rPr>
              <a:t>3. effetti strumentali: radiazione non-monocromatica, luce dispersa, fluttuazioni in intensità della sorgente….</a:t>
            </a:r>
          </a:p>
          <a:p>
            <a:endParaRPr lang="it-IT" altLang="it-IT" dirty="0" smtClean="0">
              <a:solidFill>
                <a:schemeClr val="accent2"/>
              </a:solidFill>
            </a:endParaRPr>
          </a:p>
          <a:p>
            <a:endParaRPr lang="it-IT" altLang="it-IT" dirty="0" smtClean="0">
              <a:solidFill>
                <a:schemeClr val="accent2"/>
              </a:solidFill>
            </a:endParaRPr>
          </a:p>
          <a:p>
            <a:endParaRPr lang="it-IT" altLang="en-US" dirty="0" smtClean="0"/>
          </a:p>
        </p:txBody>
      </p:sp>
      <p:sp>
        <p:nvSpPr>
          <p:cNvPr id="1105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195021C-682C-4541-A7E1-EE000D4670CB}" type="slidenum">
              <a:rPr lang="en-GB" altLang="en-US" smtClean="0"/>
              <a:pPr/>
              <a:t>63</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28688" eaLnBrk="0" hangingPunct="0">
              <a:defRPr b="1">
                <a:solidFill>
                  <a:schemeClr val="tx1"/>
                </a:solidFill>
                <a:latin typeface="Comic Sans MS" pitchFamily="66" charset="0"/>
              </a:defRPr>
            </a:lvl1pPr>
            <a:lvl2pPr marL="742950" indent="-285750" defTabSz="928688" eaLnBrk="0" hangingPunct="0">
              <a:defRPr b="1">
                <a:solidFill>
                  <a:schemeClr val="tx1"/>
                </a:solidFill>
                <a:latin typeface="Comic Sans MS" pitchFamily="66" charset="0"/>
              </a:defRPr>
            </a:lvl2pPr>
            <a:lvl3pPr marL="1143000" indent="-228600" defTabSz="928688" eaLnBrk="0" hangingPunct="0">
              <a:defRPr b="1">
                <a:solidFill>
                  <a:schemeClr val="tx1"/>
                </a:solidFill>
                <a:latin typeface="Comic Sans MS" pitchFamily="66" charset="0"/>
              </a:defRPr>
            </a:lvl3pPr>
            <a:lvl4pPr marL="1600200" indent="-228600" defTabSz="928688" eaLnBrk="0" hangingPunct="0">
              <a:defRPr b="1">
                <a:solidFill>
                  <a:schemeClr val="tx1"/>
                </a:solidFill>
                <a:latin typeface="Comic Sans MS" pitchFamily="66" charset="0"/>
              </a:defRPr>
            </a:lvl4pPr>
            <a:lvl5pPr marL="2057400" indent="-228600" defTabSz="928688" eaLnBrk="0" hangingPunct="0">
              <a:defRPr b="1">
                <a:solidFill>
                  <a:schemeClr val="tx1"/>
                </a:solidFill>
                <a:latin typeface="Comic Sans MS" pitchFamily="66" charset="0"/>
              </a:defRPr>
            </a:lvl5pPr>
            <a:lvl6pPr marL="2514600" indent="-228600" algn="ctr" defTabSz="928688" eaLnBrk="0" fontAlgn="base" hangingPunct="0">
              <a:spcBef>
                <a:spcPct val="0"/>
              </a:spcBef>
              <a:spcAft>
                <a:spcPct val="0"/>
              </a:spcAft>
              <a:defRPr b="1">
                <a:solidFill>
                  <a:schemeClr val="tx1"/>
                </a:solidFill>
                <a:latin typeface="Comic Sans MS" pitchFamily="66" charset="0"/>
              </a:defRPr>
            </a:lvl6pPr>
            <a:lvl7pPr marL="2971800" indent="-228600" algn="ctr" defTabSz="928688" eaLnBrk="0" fontAlgn="base" hangingPunct="0">
              <a:spcBef>
                <a:spcPct val="0"/>
              </a:spcBef>
              <a:spcAft>
                <a:spcPct val="0"/>
              </a:spcAft>
              <a:defRPr b="1">
                <a:solidFill>
                  <a:schemeClr val="tx1"/>
                </a:solidFill>
                <a:latin typeface="Comic Sans MS" pitchFamily="66" charset="0"/>
              </a:defRPr>
            </a:lvl7pPr>
            <a:lvl8pPr marL="3429000" indent="-228600" algn="ctr" defTabSz="928688" eaLnBrk="0" fontAlgn="base" hangingPunct="0">
              <a:spcBef>
                <a:spcPct val="0"/>
              </a:spcBef>
              <a:spcAft>
                <a:spcPct val="0"/>
              </a:spcAft>
              <a:defRPr b="1">
                <a:solidFill>
                  <a:schemeClr val="tx1"/>
                </a:solidFill>
                <a:latin typeface="Comic Sans MS" pitchFamily="66" charset="0"/>
              </a:defRPr>
            </a:lvl8pPr>
            <a:lvl9pPr marL="3886200" indent="-228600" algn="ctr" defTabSz="928688" eaLnBrk="0" fontAlgn="base" hangingPunct="0">
              <a:spcBef>
                <a:spcPct val="0"/>
              </a:spcBef>
              <a:spcAft>
                <a:spcPct val="0"/>
              </a:spcAft>
              <a:defRPr b="1">
                <a:solidFill>
                  <a:schemeClr val="tx1"/>
                </a:solidFill>
                <a:latin typeface="Comic Sans MS" pitchFamily="66" charset="0"/>
              </a:defRPr>
            </a:lvl9pPr>
          </a:lstStyle>
          <a:p>
            <a:pPr eaLnBrk="1" hangingPunct="1"/>
            <a:fld id="{95C94802-4AA9-4533-86FA-652866A9427B}" type="slidenum">
              <a:rPr lang="it-IT" altLang="it-IT" b="0">
                <a:latin typeface="Arial" charset="0"/>
              </a:rPr>
              <a:pPr eaLnBrk="1" hangingPunct="1"/>
              <a:t>7</a:t>
            </a:fld>
            <a:endParaRPr lang="it-IT" altLang="it-IT"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altLang="it-IT" dirty="0" smtClean="0"/>
              <a:t>L’effeto di penetrazione degli orbitali s è responsabile del fatto che gli orbitali 4s si trovano ad una energia inferiore rispetto a quelli 3p, pur avendo un n maggiore</a:t>
            </a:r>
          </a:p>
          <a:p>
            <a:pPr eaLnBrk="1" hangingPunct="1"/>
            <a:endParaRPr lang="it-IT" altLang="it-IT" dirty="0" smtClean="0"/>
          </a:p>
        </p:txBody>
      </p:sp>
    </p:spTree>
    <p:extLst>
      <p:ext uri="{BB962C8B-B14F-4D97-AF65-F5344CB8AC3E}">
        <p14:creationId xmlns:p14="http://schemas.microsoft.com/office/powerpoint/2010/main" val="40348638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0" i="0" u="none" strike="noStrike" kern="1200" baseline="0" dirty="0" smtClean="0">
                <a:solidFill>
                  <a:schemeClr val="tx1"/>
                </a:solidFill>
                <a:latin typeface="+mn-lt"/>
                <a:ea typeface="+mn-ea"/>
                <a:cs typeface="+mn-cs"/>
              </a:rPr>
              <a:t>The LB law allows the calculation of the decay in intensity of a light beam due to absorption by the molecules in a medium</a:t>
            </a:r>
            <a:endParaRPr lang="it-IT" altLang="en-US" sz="1000" dirty="0" smtClean="0"/>
          </a:p>
          <a:p>
            <a:r>
              <a:rPr lang="it-IT" altLang="en-US" sz="1000" dirty="0" smtClean="0"/>
              <a:t>A parallel monocromatic light beam of wavenght l and intensity I0 passes through a sample of length l containing an absorber at a certain concentration c. If light at this wavlenght is absorbet there will be an attenuation in the light transmitted through the sample. We can define the transmittance and the absorbance.</a:t>
            </a:r>
          </a:p>
          <a:p>
            <a:r>
              <a:rPr lang="it-IT" altLang="en-US" sz="1000" dirty="0" smtClean="0"/>
              <a:t>As light passes through the sample it will undergo a reduction in intensity that is proportional to the path lenght where the absorbing molecules are. </a:t>
            </a:r>
          </a:p>
          <a:p>
            <a:pPr eaLnBrk="1" hangingPunct="1">
              <a:lnSpc>
                <a:spcPct val="80000"/>
              </a:lnSpc>
            </a:pPr>
            <a:r>
              <a:rPr lang="it-IT" altLang="it-IT" sz="1000" dirty="0" smtClean="0">
                <a:sym typeface="Symbol" panose="05050102010706020507" pitchFamily="18" charset="2"/>
              </a:rPr>
              <a:t>For most tropospheric situatuation LB law can be considered valid. But pay attention when measurements arte done in the lab.</a:t>
            </a:r>
          </a:p>
          <a:p>
            <a:pPr eaLnBrk="1" hangingPunct="1">
              <a:lnSpc>
                <a:spcPct val="80000"/>
              </a:lnSpc>
            </a:pPr>
            <a:r>
              <a:rPr lang="it-IT" altLang="it-IT" sz="1000" dirty="0" smtClean="0">
                <a:sym typeface="Symbol" panose="05050102010706020507" pitchFamily="18" charset="2"/>
              </a:rPr>
              <a:t>Deviations are possible at high concentrations (A&gt;1) due to:</a:t>
            </a:r>
          </a:p>
          <a:p>
            <a:pPr eaLnBrk="1" hangingPunct="1">
              <a:lnSpc>
                <a:spcPct val="80000"/>
              </a:lnSpc>
            </a:pPr>
            <a:r>
              <a:rPr lang="it-IT" altLang="it-IT" sz="1000" dirty="0" smtClean="0">
                <a:sym typeface="Symbol" panose="05050102010706020507" pitchFamily="18" charset="2"/>
              </a:rPr>
              <a:t>1. fenomeni chimici dipendenti dalla concentrazione (dissociazioni, associazioni, reazioni delle molecole assorbenti)</a:t>
            </a:r>
          </a:p>
          <a:p>
            <a:pPr eaLnBrk="1" hangingPunct="1">
              <a:lnSpc>
                <a:spcPct val="80000"/>
              </a:lnSpc>
            </a:pPr>
            <a:r>
              <a:rPr lang="it-IT" altLang="it-IT" sz="1000" dirty="0" smtClean="0">
                <a:sym typeface="Symbol" panose="05050102010706020507" pitchFamily="18" charset="2"/>
              </a:rPr>
              <a:t>2. presenza di particellato in soluzione</a:t>
            </a:r>
          </a:p>
          <a:p>
            <a:pPr eaLnBrk="1" hangingPunct="1">
              <a:lnSpc>
                <a:spcPct val="80000"/>
              </a:lnSpc>
            </a:pPr>
            <a:r>
              <a:rPr lang="it-IT" altLang="it-IT" sz="1000" dirty="0" smtClean="0">
                <a:sym typeface="Symbol" panose="05050102010706020507" pitchFamily="18" charset="2"/>
              </a:rPr>
              <a:t>3. effetti strumentali: radiazione non-monocromatica, luce dispersa, fluttuazioni in intensità della sorgente….</a:t>
            </a:r>
          </a:p>
          <a:p>
            <a:endParaRPr lang="it-IT" altLang="it-IT" sz="1000" dirty="0" smtClean="0">
              <a:solidFill>
                <a:schemeClr val="accent2"/>
              </a:solidFill>
            </a:endParaRPr>
          </a:p>
          <a:p>
            <a:endParaRPr lang="it-IT" altLang="it-IT" dirty="0" smtClean="0">
              <a:solidFill>
                <a:schemeClr val="accent2"/>
              </a:solidFill>
            </a:endParaRPr>
          </a:p>
          <a:p>
            <a:endParaRPr lang="it-IT" altLang="en-US" dirty="0" smtClean="0"/>
          </a:p>
        </p:txBody>
      </p:sp>
      <p:sp>
        <p:nvSpPr>
          <p:cNvPr id="1126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A911D5E-9E4F-492D-B637-A862249FBA89}" type="slidenum">
              <a:rPr lang="en-GB" altLang="en-US" smtClean="0"/>
              <a:pPr/>
              <a:t>64</a:t>
            </a:fld>
            <a:endParaRPr lang="en-GB"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A parallel monocromatic light beam of wavenght l and intensity I0 passes through a sample of length l containing an absorber at a certain concentration c. If light at this wavlenght is absorbet there will be an attenuation in the light transmitted through the sample. We can define the transmittance and the absorbance.</a:t>
            </a:r>
          </a:p>
          <a:p>
            <a:r>
              <a:rPr lang="it-IT" altLang="en-US" smtClean="0"/>
              <a:t>As light passes through the sample it will undergo a reduction in intensity that is proportional to the path lenght where the absorbing molecules are. </a:t>
            </a:r>
          </a:p>
          <a:p>
            <a:pPr eaLnBrk="1" hangingPunct="1">
              <a:lnSpc>
                <a:spcPct val="80000"/>
              </a:lnSpc>
            </a:pPr>
            <a:r>
              <a:rPr lang="it-IT" altLang="it-IT" smtClean="0">
                <a:sym typeface="Symbol" panose="05050102010706020507" pitchFamily="18" charset="2"/>
              </a:rPr>
              <a:t>For most tropospheric situatuation LB law can be considered valid. But pay attention when measurements arte done in the lab.</a:t>
            </a:r>
          </a:p>
          <a:p>
            <a:pPr eaLnBrk="1" hangingPunct="1">
              <a:lnSpc>
                <a:spcPct val="80000"/>
              </a:lnSpc>
            </a:pPr>
            <a:r>
              <a:rPr lang="it-IT" altLang="it-IT" smtClean="0">
                <a:sym typeface="Symbol" panose="05050102010706020507" pitchFamily="18" charset="2"/>
              </a:rPr>
              <a:t>Deviations are possible at high concentrations (A&gt;1) due to:</a:t>
            </a:r>
          </a:p>
          <a:p>
            <a:pPr eaLnBrk="1" hangingPunct="1">
              <a:lnSpc>
                <a:spcPct val="80000"/>
              </a:lnSpc>
            </a:pPr>
            <a:r>
              <a:rPr lang="it-IT" altLang="it-IT" smtClean="0">
                <a:sym typeface="Symbol" panose="05050102010706020507" pitchFamily="18" charset="2"/>
              </a:rPr>
              <a:t>1. fenomeni chimici dipendenti dalla concentrazione (dissociazioni, associazioni, reazioni delle molecole assorbenti)</a:t>
            </a:r>
          </a:p>
          <a:p>
            <a:pPr eaLnBrk="1" hangingPunct="1">
              <a:lnSpc>
                <a:spcPct val="80000"/>
              </a:lnSpc>
            </a:pPr>
            <a:r>
              <a:rPr lang="it-IT" altLang="it-IT" smtClean="0">
                <a:sym typeface="Symbol" panose="05050102010706020507" pitchFamily="18" charset="2"/>
              </a:rPr>
              <a:t>2. presenza di particellato in soluzione</a:t>
            </a:r>
          </a:p>
          <a:p>
            <a:pPr eaLnBrk="1" hangingPunct="1">
              <a:lnSpc>
                <a:spcPct val="80000"/>
              </a:lnSpc>
            </a:pPr>
            <a:r>
              <a:rPr lang="it-IT" altLang="it-IT" smtClean="0">
                <a:sym typeface="Symbol" panose="05050102010706020507" pitchFamily="18" charset="2"/>
              </a:rPr>
              <a:t>3. effetti strumentali: radiazione non-monocromatica, luce dispersa, fluttuazioni in intensità della sorgente….</a:t>
            </a:r>
          </a:p>
          <a:p>
            <a:endParaRPr lang="it-IT" altLang="it-IT" smtClean="0">
              <a:solidFill>
                <a:schemeClr val="accent2"/>
              </a:solidFill>
            </a:endParaRPr>
          </a:p>
          <a:p>
            <a:endParaRPr lang="it-IT" altLang="it-IT" smtClean="0">
              <a:solidFill>
                <a:schemeClr val="accent2"/>
              </a:solidFill>
            </a:endParaRPr>
          </a:p>
          <a:p>
            <a:endParaRPr lang="it-IT" altLang="en-US" smtClean="0"/>
          </a:p>
        </p:txBody>
      </p:sp>
      <p:sp>
        <p:nvSpPr>
          <p:cNvPr id="1126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A911D5E-9E4F-492D-B637-A862249FBA89}" type="slidenum">
              <a:rPr lang="en-GB" altLang="en-US" smtClean="0"/>
              <a:pPr/>
              <a:t>65</a:t>
            </a:fld>
            <a:endParaRPr lang="en-GB" altLang="en-US" smtClean="0"/>
          </a:p>
        </p:txBody>
      </p:sp>
    </p:spTree>
    <p:extLst>
      <p:ext uri="{BB962C8B-B14F-4D97-AF65-F5344CB8AC3E}">
        <p14:creationId xmlns:p14="http://schemas.microsoft.com/office/powerpoint/2010/main" val="32354465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0" i="0" u="none" strike="noStrike" kern="1200" baseline="0" dirty="0" smtClean="0">
                <a:solidFill>
                  <a:schemeClr val="tx1"/>
                </a:solidFill>
                <a:latin typeface="+mn-lt"/>
                <a:ea typeface="+mn-ea"/>
                <a:cs typeface="+mn-cs"/>
              </a:rPr>
              <a:t>The LB law allows the calculation of the decay in intensity of a light beam due to absorption by the molecules in a medium</a:t>
            </a:r>
            <a:endParaRPr lang="it-IT" altLang="en-US" sz="1000" dirty="0" smtClean="0"/>
          </a:p>
          <a:p>
            <a:r>
              <a:rPr lang="it-IT" altLang="en-US" sz="1000" dirty="0" smtClean="0"/>
              <a:t>A parallel monocromatic light beam of wavenght l and intensity I0 passes through a sample of length l containing an absorber at a certain concentration c. If light at this wavlenght is absorbet there will be an attenuation in the light transmitted through the sample. We can define the transmittance and the absorbance.</a:t>
            </a:r>
          </a:p>
          <a:p>
            <a:r>
              <a:rPr lang="it-IT" altLang="en-US" sz="1000" dirty="0" smtClean="0"/>
              <a:t>As light passes through the sample it will undergo a reduction in intensity that is proportional to the path lenght where the absorbing molecules are. </a:t>
            </a:r>
          </a:p>
          <a:p>
            <a:pPr eaLnBrk="1" hangingPunct="1">
              <a:lnSpc>
                <a:spcPct val="80000"/>
              </a:lnSpc>
            </a:pPr>
            <a:r>
              <a:rPr lang="it-IT" altLang="it-IT" sz="1000" dirty="0" smtClean="0">
                <a:sym typeface="Symbol" panose="05050102010706020507" pitchFamily="18" charset="2"/>
              </a:rPr>
              <a:t>For most tropospheric situatuation LB law can be considered valid. But pay attention when measurements arte done in the lab.</a:t>
            </a:r>
          </a:p>
          <a:p>
            <a:pPr eaLnBrk="1" hangingPunct="1">
              <a:lnSpc>
                <a:spcPct val="80000"/>
              </a:lnSpc>
            </a:pPr>
            <a:r>
              <a:rPr lang="it-IT" altLang="it-IT" sz="1000" dirty="0" smtClean="0">
                <a:sym typeface="Symbol" panose="05050102010706020507" pitchFamily="18" charset="2"/>
              </a:rPr>
              <a:t>Deviations are possible at high concentrations (A&gt;1) due to:</a:t>
            </a:r>
          </a:p>
          <a:p>
            <a:pPr eaLnBrk="1" hangingPunct="1">
              <a:lnSpc>
                <a:spcPct val="80000"/>
              </a:lnSpc>
            </a:pPr>
            <a:r>
              <a:rPr lang="it-IT" altLang="it-IT" sz="1000" dirty="0" smtClean="0">
                <a:sym typeface="Symbol" panose="05050102010706020507" pitchFamily="18" charset="2"/>
              </a:rPr>
              <a:t>1. fenomeni chimici dipendenti dalla concentrazione (dissociazioni, associazioni, reazioni delle molecole assorbenti)</a:t>
            </a:r>
          </a:p>
          <a:p>
            <a:pPr eaLnBrk="1" hangingPunct="1">
              <a:lnSpc>
                <a:spcPct val="80000"/>
              </a:lnSpc>
            </a:pPr>
            <a:r>
              <a:rPr lang="it-IT" altLang="it-IT" sz="1000" dirty="0" smtClean="0">
                <a:sym typeface="Symbol" panose="05050102010706020507" pitchFamily="18" charset="2"/>
              </a:rPr>
              <a:t>2. presenza di particellato in soluzione</a:t>
            </a:r>
          </a:p>
          <a:p>
            <a:pPr eaLnBrk="1" hangingPunct="1">
              <a:lnSpc>
                <a:spcPct val="80000"/>
              </a:lnSpc>
            </a:pPr>
            <a:r>
              <a:rPr lang="it-IT" altLang="it-IT" sz="1000" dirty="0" smtClean="0">
                <a:sym typeface="Symbol" panose="05050102010706020507" pitchFamily="18" charset="2"/>
              </a:rPr>
              <a:t>3. effetti strumentali: radiazione non-monocromatica, luce dispersa, fluttuazioni in intensità della sorgente….</a:t>
            </a:r>
          </a:p>
          <a:p>
            <a:endParaRPr lang="it-IT" altLang="it-IT" sz="1000" dirty="0" smtClean="0">
              <a:solidFill>
                <a:schemeClr val="accent2"/>
              </a:solidFill>
            </a:endParaRPr>
          </a:p>
          <a:p>
            <a:endParaRPr lang="it-IT" altLang="it-IT" dirty="0" smtClean="0">
              <a:solidFill>
                <a:schemeClr val="accent2"/>
              </a:solidFill>
            </a:endParaRPr>
          </a:p>
          <a:p>
            <a:endParaRPr lang="it-IT" altLang="en-US" dirty="0" smtClean="0"/>
          </a:p>
        </p:txBody>
      </p:sp>
      <p:sp>
        <p:nvSpPr>
          <p:cNvPr id="1126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A911D5E-9E4F-492D-B637-A862249FBA89}" type="slidenum">
              <a:rPr lang="en-GB" altLang="en-US" smtClean="0"/>
              <a:pPr/>
              <a:t>66</a:t>
            </a:fld>
            <a:endParaRPr lang="en-GB" altLang="en-US" smtClean="0"/>
          </a:p>
        </p:txBody>
      </p:sp>
    </p:spTree>
    <p:extLst>
      <p:ext uri="{BB962C8B-B14F-4D97-AF65-F5344CB8AC3E}">
        <p14:creationId xmlns:p14="http://schemas.microsoft.com/office/powerpoint/2010/main" val="16668630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A parallel monocromatic light beam of wavenght l and intensity I0 passes through a sample of length l containing an absorber at a certain concentration c. If light at this wavlenght is absorbet there will be an attenuation in the light transmitted through the sample. We can define the transmittance and the absorbance.</a:t>
            </a:r>
          </a:p>
          <a:p>
            <a:r>
              <a:rPr lang="it-IT" altLang="en-US" dirty="0" smtClean="0"/>
              <a:t>As light passes through the sample it will undergo a reduction in intensity that is proportional to the path lenght where the absorbing molecules are. </a:t>
            </a:r>
          </a:p>
          <a:p>
            <a:pPr eaLnBrk="1" hangingPunct="1">
              <a:lnSpc>
                <a:spcPct val="80000"/>
              </a:lnSpc>
            </a:pPr>
            <a:r>
              <a:rPr lang="it-IT" altLang="it-IT" dirty="0" smtClean="0">
                <a:sym typeface="Symbol" panose="05050102010706020507" pitchFamily="18" charset="2"/>
              </a:rPr>
              <a:t>For most tropospheric situatuation LB law can be considered valid. But pay attention when measurements arte done in the lab.</a:t>
            </a:r>
          </a:p>
          <a:p>
            <a:pPr eaLnBrk="1" hangingPunct="1">
              <a:lnSpc>
                <a:spcPct val="80000"/>
              </a:lnSpc>
            </a:pPr>
            <a:r>
              <a:rPr lang="it-IT" altLang="it-IT" dirty="0" smtClean="0">
                <a:sym typeface="Symbol" panose="05050102010706020507" pitchFamily="18" charset="2"/>
              </a:rPr>
              <a:t>Deviations are possible at high concentrations (A&gt;1) due to:</a:t>
            </a:r>
          </a:p>
          <a:p>
            <a:pPr eaLnBrk="1" hangingPunct="1">
              <a:lnSpc>
                <a:spcPct val="80000"/>
              </a:lnSpc>
            </a:pPr>
            <a:r>
              <a:rPr lang="it-IT" altLang="it-IT" dirty="0" smtClean="0">
                <a:sym typeface="Symbol" panose="05050102010706020507" pitchFamily="18" charset="2"/>
              </a:rPr>
              <a:t>1. fenomeni chimici dipendenti dalla concentrazione (dissociazioni, associazioni, reazioni delle molecole assorbenti)</a:t>
            </a:r>
          </a:p>
          <a:p>
            <a:pPr eaLnBrk="1" hangingPunct="1">
              <a:lnSpc>
                <a:spcPct val="80000"/>
              </a:lnSpc>
            </a:pPr>
            <a:r>
              <a:rPr lang="it-IT" altLang="it-IT" dirty="0" smtClean="0">
                <a:sym typeface="Symbol" panose="05050102010706020507" pitchFamily="18" charset="2"/>
              </a:rPr>
              <a:t>2. presenza di particellato in soluzione</a:t>
            </a:r>
          </a:p>
          <a:p>
            <a:pPr eaLnBrk="1" hangingPunct="1">
              <a:lnSpc>
                <a:spcPct val="80000"/>
              </a:lnSpc>
            </a:pPr>
            <a:r>
              <a:rPr lang="it-IT" altLang="it-IT" dirty="0" smtClean="0">
                <a:sym typeface="Symbol" panose="05050102010706020507" pitchFamily="18" charset="2"/>
              </a:rPr>
              <a:t>3. effetti strumentali: radiazione non-monocromatica, luce dispersa, fluttuazioni in intensità della sorgente….</a:t>
            </a:r>
          </a:p>
          <a:p>
            <a:endParaRPr lang="it-IT" altLang="it-IT" dirty="0" smtClean="0">
              <a:solidFill>
                <a:schemeClr val="accent2"/>
              </a:solidFill>
            </a:endParaRPr>
          </a:p>
          <a:p>
            <a:endParaRPr lang="it-IT" altLang="it-IT" dirty="0" smtClean="0">
              <a:solidFill>
                <a:schemeClr val="accent2"/>
              </a:solidFill>
            </a:endParaRPr>
          </a:p>
          <a:p>
            <a:endParaRPr lang="it-IT" altLang="en-US" dirty="0" smtClean="0"/>
          </a:p>
        </p:txBody>
      </p:sp>
      <p:sp>
        <p:nvSpPr>
          <p:cNvPr id="1146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AD5B113-BBD9-46FA-BEEC-57D6B9D402A7}" type="slidenum">
              <a:rPr lang="en-GB" altLang="en-US" smtClean="0"/>
              <a:pPr/>
              <a:t>67</a:t>
            </a:fld>
            <a:endParaRPr lang="en-GB"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68</a:t>
            </a:fld>
            <a:endParaRPr lang="en-GB" altLang="en-US" smtClean="0"/>
          </a:p>
        </p:txBody>
      </p:sp>
    </p:spTree>
    <p:extLst>
      <p:ext uri="{BB962C8B-B14F-4D97-AF65-F5344CB8AC3E}">
        <p14:creationId xmlns:p14="http://schemas.microsoft.com/office/powerpoint/2010/main" val="23135272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 </a:t>
            </a:r>
            <a:endParaRPr lang="en-GB" altLang="en-US" dirty="0" smtClean="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27A851A-03F2-44ED-9FF8-4F1909227D84}" type="slidenum">
              <a:rPr lang="en-GB" altLang="en-US" smtClean="0"/>
              <a:pPr/>
              <a:t>69</a:t>
            </a:fld>
            <a:endParaRPr lang="en-GB" altLang="en-US" smtClean="0"/>
          </a:p>
        </p:txBody>
      </p:sp>
    </p:spTree>
    <p:extLst>
      <p:ext uri="{BB962C8B-B14F-4D97-AF65-F5344CB8AC3E}">
        <p14:creationId xmlns:p14="http://schemas.microsoft.com/office/powerpoint/2010/main" val="9261479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The fig on</a:t>
            </a:r>
            <a:r>
              <a:rPr lang="it-IT" altLang="en-US" baseline="0" dirty="0" smtClean="0"/>
              <a:t> the left is the altitude corresponding to maximum light absorption by the indicated species</a:t>
            </a:r>
            <a:endParaRPr lang="it-IT" altLang="en-US" dirty="0" smtClean="0"/>
          </a:p>
        </p:txBody>
      </p:sp>
      <p:sp>
        <p:nvSpPr>
          <p:cNvPr id="1167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88B4F0E-5077-4A8A-B3EC-E9849D992C26}" type="slidenum">
              <a:rPr lang="en-GB" altLang="en-US" smtClean="0"/>
              <a:pPr/>
              <a:t>70</a:t>
            </a:fld>
            <a:endParaRPr lang="en-GB"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0 2 absorbs strongly in the </a:t>
            </a:r>
            <a:r>
              <a:rPr lang="en-GB" altLang="en-US" b="1" dirty="0" smtClean="0"/>
              <a:t>100-175 </a:t>
            </a:r>
            <a:r>
              <a:rPr lang="en-GB" altLang="en-US" dirty="0" smtClean="0"/>
              <a:t>nm region, the Schumann-</a:t>
            </a:r>
            <a:r>
              <a:rPr lang="en-GB" altLang="en-US" dirty="0" err="1" smtClean="0"/>
              <a:t>Runge</a:t>
            </a:r>
            <a:r>
              <a:rPr lang="en-GB" altLang="en-US" dirty="0" smtClean="0"/>
              <a:t> continuum, and attenuates this radiation in the thermosphere</a:t>
            </a:r>
          </a:p>
          <a:p>
            <a:pPr eaLnBrk="1" hangingPunct="1">
              <a:spcBef>
                <a:spcPct val="0"/>
              </a:spcBef>
            </a:pPr>
            <a:r>
              <a:rPr lang="en-GB" altLang="en-US" b="1" i="1" dirty="0" smtClean="0"/>
              <a:t>(</a:t>
            </a:r>
            <a:r>
              <a:rPr lang="en-GB" altLang="en-US" b="1" i="1" dirty="0" err="1" smtClean="0"/>
              <a:t>ie</a:t>
            </a:r>
            <a:r>
              <a:rPr lang="en-GB" altLang="en-US" b="1" i="1" dirty="0" smtClean="0"/>
              <a:t>., </a:t>
            </a:r>
            <a:r>
              <a:rPr lang="en-GB" altLang="en-US" dirty="0" smtClean="0"/>
              <a:t>at altitudes above </a:t>
            </a:r>
            <a:r>
              <a:rPr lang="en-GB" altLang="en-US" b="1" dirty="0" smtClean="0"/>
              <a:t>80 </a:t>
            </a:r>
            <a:r>
              <a:rPr lang="en-GB" altLang="en-US" dirty="0" smtClean="0"/>
              <a:t>km). Absorption by O2 in the Schumann-</a:t>
            </a:r>
            <a:r>
              <a:rPr lang="en-GB" altLang="en-US" dirty="0" err="1" smtClean="0"/>
              <a:t>Runge</a:t>
            </a:r>
            <a:r>
              <a:rPr lang="en-GB" altLang="en-US" dirty="0" smtClean="0"/>
              <a:t> bands, </a:t>
            </a:r>
            <a:r>
              <a:rPr lang="en-GB" altLang="en-US" b="1" dirty="0" smtClean="0"/>
              <a:t>175-205 </a:t>
            </a:r>
            <a:r>
              <a:rPr lang="en-GB" altLang="en-US" dirty="0" smtClean="0"/>
              <a:t>nm, occurs predominantly in the mesosphere and upper</a:t>
            </a:r>
          </a:p>
          <a:p>
            <a:pPr eaLnBrk="1" hangingPunct="1">
              <a:spcBef>
                <a:spcPct val="0"/>
              </a:spcBef>
            </a:pPr>
            <a:r>
              <a:rPr lang="en-GB" altLang="en-US" dirty="0" smtClean="0"/>
              <a:t>stratosphere. Because of the structured nature of these absorption bands, wavelengths near band minima penetrate deeper into the stratosphere than wavelengths near band maxima. O2 also possesses a number of overlapping absorption features in the </a:t>
            </a:r>
            <a:r>
              <a:rPr lang="en-GB" altLang="en-US" b="1" dirty="0" smtClean="0"/>
              <a:t>200-245 </a:t>
            </a:r>
            <a:r>
              <a:rPr lang="en-GB" altLang="en-US" dirty="0" smtClean="0"/>
              <a:t>nm, collectively known as the Herzberg continuum. However, these bands are</a:t>
            </a:r>
            <a:r>
              <a:rPr lang="en-GB" altLang="en-US" baseline="0" dirty="0" smtClean="0"/>
              <a:t> </a:t>
            </a:r>
            <a:r>
              <a:rPr lang="en-GB" altLang="en-US" dirty="0" smtClean="0"/>
              <a:t>quite weak, and ozone becomes the dominant attenuator of incoming solar radiation in the </a:t>
            </a:r>
            <a:r>
              <a:rPr lang="en-GB" altLang="en-US" b="1" dirty="0" smtClean="0"/>
              <a:t>210-300 </a:t>
            </a:r>
            <a:r>
              <a:rPr lang="en-GB" altLang="en-US" dirty="0" smtClean="0"/>
              <a:t>nm region.</a:t>
            </a:r>
          </a:p>
        </p:txBody>
      </p:sp>
      <p:sp>
        <p:nvSpPr>
          <p:cNvPr id="1187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3A7C5703-E1F7-4D00-BCF3-3BAB8061BE16}" type="slidenum">
              <a:rPr lang="en-GB" altLang="en-US" smtClean="0"/>
              <a:pPr/>
              <a:t>71</a:t>
            </a:fld>
            <a:endParaRPr lang="en-GB"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To understand the origin</a:t>
            </a:r>
            <a:r>
              <a:rPr lang="en-GB" altLang="en-US" baseline="0" dirty="0" smtClean="0"/>
              <a:t> of the absorption bands in O2 we need to understand from what transitions they come from</a:t>
            </a:r>
          </a:p>
          <a:p>
            <a:pPr eaLnBrk="1" hangingPunct="1">
              <a:spcBef>
                <a:spcPct val="0"/>
              </a:spcBef>
            </a:pPr>
            <a:r>
              <a:rPr lang="en-GB" altLang="en-US" baseline="0" dirty="0" smtClean="0"/>
              <a:t>The fact that the lowest excited levels </a:t>
            </a:r>
            <a:endParaRPr lang="en-GB" altLang="en-US" dirty="0" smtClean="0"/>
          </a:p>
        </p:txBody>
      </p:sp>
      <p:sp>
        <p:nvSpPr>
          <p:cNvPr id="1208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527C3B-19FB-46AD-B756-A013396C8C19}" type="slidenum">
              <a:rPr lang="en-GB" altLang="en-US" smtClean="0"/>
              <a:pPr/>
              <a:t>72</a:t>
            </a:fld>
            <a:endParaRPr lang="en-GB"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 strongest absorption, in the 200- to 300-nm region, is known as the Hartley bands. It is this absorption</a:t>
            </a:r>
          </a:p>
          <a:p>
            <a:pPr eaLnBrk="1" hangingPunct="1">
              <a:spcBef>
                <a:spcPct val="0"/>
              </a:spcBef>
            </a:pPr>
            <a:r>
              <a:rPr lang="en-GB" altLang="en-US" smtClean="0"/>
              <a:t>that is responsible for the so-called "actinic cutoff"</a:t>
            </a:r>
          </a:p>
        </p:txBody>
      </p:sp>
      <p:sp>
        <p:nvSpPr>
          <p:cNvPr id="1228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A144032-D24F-464F-B619-9B916047D34E}" type="slidenum">
              <a:rPr lang="en-GB" altLang="en-US" smtClean="0"/>
              <a:pPr/>
              <a:t>73</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28688" eaLnBrk="0" hangingPunct="0">
              <a:defRPr b="1">
                <a:solidFill>
                  <a:schemeClr val="tx1"/>
                </a:solidFill>
                <a:latin typeface="Comic Sans MS" pitchFamily="66" charset="0"/>
              </a:defRPr>
            </a:lvl1pPr>
            <a:lvl2pPr marL="742950" indent="-285750" defTabSz="928688" eaLnBrk="0" hangingPunct="0">
              <a:defRPr b="1">
                <a:solidFill>
                  <a:schemeClr val="tx1"/>
                </a:solidFill>
                <a:latin typeface="Comic Sans MS" pitchFamily="66" charset="0"/>
              </a:defRPr>
            </a:lvl2pPr>
            <a:lvl3pPr marL="1143000" indent="-228600" defTabSz="928688" eaLnBrk="0" hangingPunct="0">
              <a:defRPr b="1">
                <a:solidFill>
                  <a:schemeClr val="tx1"/>
                </a:solidFill>
                <a:latin typeface="Comic Sans MS" pitchFamily="66" charset="0"/>
              </a:defRPr>
            </a:lvl3pPr>
            <a:lvl4pPr marL="1600200" indent="-228600" defTabSz="928688" eaLnBrk="0" hangingPunct="0">
              <a:defRPr b="1">
                <a:solidFill>
                  <a:schemeClr val="tx1"/>
                </a:solidFill>
                <a:latin typeface="Comic Sans MS" pitchFamily="66" charset="0"/>
              </a:defRPr>
            </a:lvl4pPr>
            <a:lvl5pPr marL="2057400" indent="-228600" defTabSz="928688" eaLnBrk="0" hangingPunct="0">
              <a:defRPr b="1">
                <a:solidFill>
                  <a:schemeClr val="tx1"/>
                </a:solidFill>
                <a:latin typeface="Comic Sans MS" pitchFamily="66" charset="0"/>
              </a:defRPr>
            </a:lvl5pPr>
            <a:lvl6pPr marL="2514600" indent="-228600" algn="ctr" defTabSz="928688" eaLnBrk="0" fontAlgn="base" hangingPunct="0">
              <a:spcBef>
                <a:spcPct val="0"/>
              </a:spcBef>
              <a:spcAft>
                <a:spcPct val="0"/>
              </a:spcAft>
              <a:defRPr b="1">
                <a:solidFill>
                  <a:schemeClr val="tx1"/>
                </a:solidFill>
                <a:latin typeface="Comic Sans MS" pitchFamily="66" charset="0"/>
              </a:defRPr>
            </a:lvl6pPr>
            <a:lvl7pPr marL="2971800" indent="-228600" algn="ctr" defTabSz="928688" eaLnBrk="0" fontAlgn="base" hangingPunct="0">
              <a:spcBef>
                <a:spcPct val="0"/>
              </a:spcBef>
              <a:spcAft>
                <a:spcPct val="0"/>
              </a:spcAft>
              <a:defRPr b="1">
                <a:solidFill>
                  <a:schemeClr val="tx1"/>
                </a:solidFill>
                <a:latin typeface="Comic Sans MS" pitchFamily="66" charset="0"/>
              </a:defRPr>
            </a:lvl7pPr>
            <a:lvl8pPr marL="3429000" indent="-228600" algn="ctr" defTabSz="928688" eaLnBrk="0" fontAlgn="base" hangingPunct="0">
              <a:spcBef>
                <a:spcPct val="0"/>
              </a:spcBef>
              <a:spcAft>
                <a:spcPct val="0"/>
              </a:spcAft>
              <a:defRPr b="1">
                <a:solidFill>
                  <a:schemeClr val="tx1"/>
                </a:solidFill>
                <a:latin typeface="Comic Sans MS" pitchFamily="66" charset="0"/>
              </a:defRPr>
            </a:lvl8pPr>
            <a:lvl9pPr marL="3886200" indent="-228600" algn="ctr" defTabSz="928688" eaLnBrk="0" fontAlgn="base" hangingPunct="0">
              <a:spcBef>
                <a:spcPct val="0"/>
              </a:spcBef>
              <a:spcAft>
                <a:spcPct val="0"/>
              </a:spcAft>
              <a:defRPr b="1">
                <a:solidFill>
                  <a:schemeClr val="tx1"/>
                </a:solidFill>
                <a:latin typeface="Comic Sans MS" pitchFamily="66" charset="0"/>
              </a:defRPr>
            </a:lvl9pPr>
          </a:lstStyle>
          <a:p>
            <a:pPr eaLnBrk="1" hangingPunct="1"/>
            <a:fld id="{206F30EF-3FDF-4721-A7EA-455AC6E6A092}" type="slidenum">
              <a:rPr lang="it-IT" altLang="it-IT" b="0">
                <a:latin typeface="Arial" charset="0"/>
              </a:rPr>
              <a:pPr eaLnBrk="1" hangingPunct="1"/>
              <a:t>8</a:t>
            </a:fld>
            <a:endParaRPr lang="it-IT" altLang="it-IT" b="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3068698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Aside form the altitude, the path length through the atmosphere critically depends on the time of day and geographical location. Path length can be calculated using the flat atmosphere approximation for zenith angles under 80º. Beyond that, Earth curvature and atmospheric refraction start to matter.</a:t>
            </a: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We define the </a:t>
            </a:r>
            <a:r>
              <a:rPr lang="en-GB" altLang="en-US" b="1" dirty="0" smtClean="0"/>
              <a:t>solar zenith angle</a:t>
            </a:r>
            <a:r>
              <a:rPr lang="en-GB" altLang="en-US" dirty="0" smtClean="0"/>
              <a:t> </a:t>
            </a:r>
            <a:r>
              <a:rPr lang="en-GB" altLang="en-US" dirty="0" err="1" smtClean="0"/>
              <a:t>θs</a:t>
            </a:r>
            <a:r>
              <a:rPr lang="en-GB" altLang="en-US" dirty="0" smtClean="0"/>
              <a:t> as the angle between the local normal to Earth's surface and a line between a point on Earth's surface and the sun.</a:t>
            </a:r>
            <a:r>
              <a:rPr lang="en-GB" altLang="en-US" baseline="0" dirty="0" smtClean="0"/>
              <a:t> </a:t>
            </a:r>
            <a:r>
              <a:rPr lang="it-IT" altLang="en-US" dirty="0" smtClean="0"/>
              <a:t>See more at:</a:t>
            </a:r>
          </a:p>
          <a:p>
            <a:pPr eaLnBrk="1" hangingPunct="1">
              <a:spcBef>
                <a:spcPct val="0"/>
              </a:spcBef>
            </a:pPr>
            <a:r>
              <a:rPr lang="it-IT" altLang="en-US" dirty="0" smtClean="0"/>
              <a:t>http://www.atmos.albany.edu/facstaff/brose/classes/ATM623_Spring2015/Notes/Lectures/Lecture11%20--%20Insolation.html</a:t>
            </a:r>
          </a:p>
          <a:p>
            <a:pPr eaLnBrk="1" hangingPunct="1">
              <a:spcBef>
                <a:spcPct val="0"/>
              </a:spcBef>
            </a:pPr>
            <a:r>
              <a:rPr lang="it-IT" altLang="en-US" dirty="0" smtClean="0"/>
              <a:t>http://www.cotf.edu/ete/modules/ozone/ozatmo.html</a:t>
            </a:r>
          </a:p>
          <a:p>
            <a:pPr eaLnBrk="1" hangingPunct="1">
              <a:spcBef>
                <a:spcPct val="0"/>
              </a:spcBef>
            </a:pPr>
            <a:endParaRPr lang="en-GB" altLang="en-US" dirty="0" smtClean="0"/>
          </a:p>
          <a:p>
            <a:pPr eaLnBrk="1" hangingPunct="1">
              <a:spcBef>
                <a:spcPct val="0"/>
              </a:spcBef>
            </a:pPr>
            <a:r>
              <a:rPr lang="en-GB" altLang="en-US" dirty="0" smtClean="0"/>
              <a:t>The sun's angle from the vertical or solar zenith angle, is determined by the latitude, time of year, and time of day. In the Northern Hemisphere, the sun shines directly overhead at noon at the Tropic of Cancer on the first day of summer, at the equator on the first day of spring and autumn, and directly overhead at the Tropic of Capricorn on the first day of the winter.</a:t>
            </a:r>
          </a:p>
          <a:p>
            <a:pPr eaLnBrk="1" hangingPunct="1">
              <a:spcBef>
                <a:spcPct val="0"/>
              </a:spcBef>
            </a:pPr>
            <a:endParaRPr lang="it-IT" altLang="en-US" dirty="0" smtClean="0"/>
          </a:p>
          <a:p>
            <a:pPr eaLnBrk="1" hangingPunct="1">
              <a:spcBef>
                <a:spcPct val="0"/>
              </a:spcBef>
            </a:pPr>
            <a:endParaRPr lang="en-GB" altLang="en-US" dirty="0" smtClean="0"/>
          </a:p>
        </p:txBody>
      </p:sp>
      <p:sp>
        <p:nvSpPr>
          <p:cNvPr id="1249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7EB4937C-9D9B-4A02-A085-73D59AB03C01}" type="slidenum">
              <a:rPr lang="en-GB" altLang="en-US" smtClean="0"/>
              <a:pPr/>
              <a:t>74</a:t>
            </a:fld>
            <a:endParaRPr lang="en-GB"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We define the </a:t>
            </a:r>
            <a:r>
              <a:rPr lang="en-GB" altLang="en-US" b="1" smtClean="0"/>
              <a:t>solar zenith angle</a:t>
            </a:r>
            <a:r>
              <a:rPr lang="en-GB" altLang="en-US" smtClean="0"/>
              <a:t> θs as the angle between the local normal to Earth's surface and a line between a point on Earth's surface and the sun.</a:t>
            </a:r>
          </a:p>
          <a:p>
            <a:pPr eaLnBrk="1" hangingPunct="1">
              <a:spcBef>
                <a:spcPct val="0"/>
              </a:spcBef>
            </a:pPr>
            <a:r>
              <a:rPr lang="it-IT" altLang="en-US" smtClean="0"/>
              <a:t>See more at:</a:t>
            </a:r>
          </a:p>
          <a:p>
            <a:pPr eaLnBrk="1" hangingPunct="1">
              <a:spcBef>
                <a:spcPct val="0"/>
              </a:spcBef>
            </a:pPr>
            <a:r>
              <a:rPr lang="it-IT" altLang="en-US" smtClean="0"/>
              <a:t>http://www.atmos.albany.edu/facstaff/brose/classes/ATM623_Spring2015/Notes/Lectures/Lecture11%20--%20Insolation.html</a:t>
            </a:r>
          </a:p>
          <a:p>
            <a:pPr eaLnBrk="1" hangingPunct="1">
              <a:spcBef>
                <a:spcPct val="0"/>
              </a:spcBef>
            </a:pPr>
            <a:r>
              <a:rPr lang="it-IT" altLang="en-US" smtClean="0"/>
              <a:t>http://www.cotf.edu/ete/modules/ozone/ozatmo.html</a:t>
            </a:r>
          </a:p>
          <a:p>
            <a:pPr eaLnBrk="1" hangingPunct="1">
              <a:spcBef>
                <a:spcPct val="0"/>
              </a:spcBef>
            </a:pPr>
            <a:endParaRPr lang="en-GB" altLang="en-US" smtClean="0"/>
          </a:p>
          <a:p>
            <a:pPr eaLnBrk="1" hangingPunct="1">
              <a:spcBef>
                <a:spcPct val="0"/>
              </a:spcBef>
            </a:pPr>
            <a:r>
              <a:rPr lang="en-GB" altLang="en-US" smtClean="0"/>
              <a:t>The sun's angle from the vertical or solar zenith angle, is determined by the latitude, time of year, and time of day. </a:t>
            </a:r>
            <a:endParaRPr lang="it-IT" altLang="en-US" smtClean="0"/>
          </a:p>
          <a:p>
            <a:pPr eaLnBrk="1" hangingPunct="1">
              <a:spcBef>
                <a:spcPct val="0"/>
              </a:spcBef>
            </a:pPr>
            <a:endParaRPr lang="en-GB" altLang="en-US" smtClean="0"/>
          </a:p>
        </p:txBody>
      </p:sp>
      <p:sp>
        <p:nvSpPr>
          <p:cNvPr id="1269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82F720D1-5E4E-40C9-BB1B-BBD113A622AB}" type="slidenum">
              <a:rPr lang="en-GB" altLang="en-US" smtClean="0"/>
              <a:pPr/>
              <a:t>75</a:t>
            </a:fld>
            <a:endParaRPr lang="en-GB"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path length L for direct solar radiation traveling through the earth's atmosphere to a fixed point on the earth's surface can be estimated geometrically using</a:t>
            </a:r>
            <a:r>
              <a:rPr lang="en-GB" altLang="en-US" baseline="0" dirty="0" smtClean="0"/>
              <a:t> this </a:t>
            </a:r>
            <a:r>
              <a:rPr lang="en-GB" altLang="en-US" dirty="0" smtClean="0"/>
              <a:t>Fig. This "flat earth" approximation is accurate for zenith angles &lt; 60 ~ One can approximate L using cos(theta) = h/L</a:t>
            </a:r>
          </a:p>
          <a:p>
            <a:pPr eaLnBrk="1" hangingPunct="1">
              <a:spcBef>
                <a:spcPct val="0"/>
              </a:spcBef>
            </a:pPr>
            <a:endParaRPr lang="en-GB" altLang="en-US" dirty="0" smtClean="0"/>
          </a:p>
          <a:p>
            <a:pPr eaLnBrk="1" hangingPunct="1">
              <a:spcBef>
                <a:spcPct val="0"/>
              </a:spcBef>
            </a:pPr>
            <a:r>
              <a:rPr lang="en-GB" altLang="en-US" dirty="0" smtClean="0"/>
              <a:t>A common term used to express the path length traversed by solar radiation to reach the earth's surface is the air mass, m, defined as</a:t>
            </a:r>
          </a:p>
          <a:p>
            <a:pPr eaLnBrk="1" hangingPunct="1">
              <a:spcBef>
                <a:spcPct val="0"/>
              </a:spcBef>
            </a:pPr>
            <a:endParaRPr lang="it-IT" altLang="en-US" dirty="0" smtClean="0"/>
          </a:p>
          <a:p>
            <a:pPr eaLnBrk="1" hangingPunct="1">
              <a:spcBef>
                <a:spcPct val="0"/>
              </a:spcBef>
            </a:pPr>
            <a:r>
              <a:rPr lang="en-GB" altLang="en-US" dirty="0" smtClean="0"/>
              <a:t>With reference to Fig. 3.14, for zenith angles less than</a:t>
            </a:r>
            <a:r>
              <a:rPr lang="en-GB" altLang="en-US" baseline="0" dirty="0" smtClean="0"/>
              <a:t> </a:t>
            </a:r>
            <a:r>
              <a:rPr lang="en-GB" altLang="en-US" dirty="0" smtClean="0"/>
              <a:t>60 ~ ,</a:t>
            </a:r>
            <a:r>
              <a:rPr lang="en-GB" altLang="en-US" baseline="0" dirty="0" smtClean="0"/>
              <a:t> </a:t>
            </a:r>
            <a:r>
              <a:rPr lang="en-GB" altLang="en-US" i="1" dirty="0" smtClean="0"/>
              <a:t>m ~- L / h ~- </a:t>
            </a:r>
            <a:r>
              <a:rPr lang="en-GB" altLang="en-US" dirty="0" smtClean="0"/>
              <a:t>sec 0. (W)</a:t>
            </a:r>
          </a:p>
          <a:p>
            <a:pPr eaLnBrk="1" hangingPunct="1">
              <a:spcBef>
                <a:spcPct val="0"/>
              </a:spcBef>
            </a:pPr>
            <a:r>
              <a:rPr lang="en-GB" altLang="en-US" dirty="0" smtClean="0"/>
              <a:t>At larger angles, corrections for curvature of the atmosphere</a:t>
            </a:r>
            <a:r>
              <a:rPr lang="en-GB" altLang="en-US" baseline="0" dirty="0" smtClean="0"/>
              <a:t> </a:t>
            </a:r>
            <a:r>
              <a:rPr lang="en-GB" altLang="en-US" dirty="0" smtClean="0"/>
              <a:t>and refraction must be made to L and m.</a:t>
            </a:r>
          </a:p>
        </p:txBody>
      </p:sp>
      <p:sp>
        <p:nvSpPr>
          <p:cNvPr id="1290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11941E1C-8D94-4AB8-B0D9-60E259B87292}" type="slidenum">
              <a:rPr lang="en-GB" altLang="en-US" smtClean="0"/>
              <a:pPr/>
              <a:t>76</a:t>
            </a:fld>
            <a:endParaRPr lang="en-GB"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What about concentrations of gases (in particular</a:t>
            </a:r>
            <a:r>
              <a:rPr lang="en-GB" altLang="en-US" baseline="0" dirty="0" smtClean="0"/>
              <a:t> trace gases?). We have said that they change according to the altitude (due to changes in T and P)</a:t>
            </a:r>
          </a:p>
          <a:p>
            <a:r>
              <a:rPr lang="en-US" sz="1200" b="0" i="0" u="none" strike="noStrike" kern="1200" baseline="0" dirty="0" err="1" smtClean="0">
                <a:solidFill>
                  <a:schemeClr val="tx1"/>
                </a:solidFill>
                <a:latin typeface="+mn-lt"/>
                <a:ea typeface="+mn-ea"/>
                <a:cs typeface="+mn-cs"/>
              </a:rPr>
              <a:t>Infact</a:t>
            </a:r>
            <a:r>
              <a:rPr lang="en-US" sz="1200" b="0" i="0" u="none" strike="noStrike" kern="1200" baseline="0" dirty="0" smtClean="0">
                <a:solidFill>
                  <a:schemeClr val="tx1"/>
                </a:solidFill>
                <a:latin typeface="+mn-lt"/>
                <a:ea typeface="+mn-ea"/>
                <a:cs typeface="+mn-cs"/>
              </a:rPr>
              <a:t> a useful category for specifying trace gas abundances is the column density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 which is defined as the integral of the number density along a certain path in the atmosphere:</a:t>
            </a:r>
          </a:p>
          <a:p>
            <a:r>
              <a:rPr lang="en-US" sz="1200" b="0" i="0" u="none" strike="noStrike" kern="1200" baseline="0" dirty="0" smtClean="0">
                <a:solidFill>
                  <a:schemeClr val="tx1"/>
                </a:solidFill>
                <a:latin typeface="+mn-lt"/>
                <a:ea typeface="+mn-ea"/>
                <a:cs typeface="+mn-cs"/>
              </a:rPr>
              <a:t>The unit of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n, and column densities in general, is molecules per cm2. In analogy to the mass mixing ratio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m, the mass column density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m can be</a:t>
            </a:r>
          </a:p>
          <a:p>
            <a:r>
              <a:rPr lang="en-US" sz="1200" b="0" i="0" u="none" strike="noStrike" kern="1200" baseline="0" dirty="0" smtClean="0">
                <a:solidFill>
                  <a:schemeClr val="tx1"/>
                </a:solidFill>
                <a:latin typeface="+mn-lt"/>
                <a:ea typeface="+mn-ea"/>
                <a:cs typeface="+mn-cs"/>
              </a:rPr>
              <a:t>defined as:</a:t>
            </a:r>
            <a:endParaRPr lang="en-GB" altLang="en-US" dirty="0" smtClean="0"/>
          </a:p>
        </p:txBody>
      </p:sp>
      <p:sp>
        <p:nvSpPr>
          <p:cNvPr id="1249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7EB4937C-9D9B-4A02-A085-73D59AB03C01}" type="slidenum">
              <a:rPr lang="en-GB" altLang="en-US" smtClean="0"/>
              <a:pPr/>
              <a:t>77</a:t>
            </a:fld>
            <a:endParaRPr lang="en-GB" altLang="en-US" smtClean="0"/>
          </a:p>
        </p:txBody>
      </p:sp>
    </p:spTree>
    <p:extLst>
      <p:ext uri="{BB962C8B-B14F-4D97-AF65-F5344CB8AC3E}">
        <p14:creationId xmlns:p14="http://schemas.microsoft.com/office/powerpoint/2010/main" val="22787855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Blackbody spectra representative of the sun (left) and the Earth (right). The wavelength scale is logarithmic rather</a:t>
            </a:r>
          </a:p>
          <a:p>
            <a:r>
              <a:rPr lang="en-US" sz="1200" b="0" i="0" u="none" strike="noStrike" kern="1200" baseline="0" dirty="0" smtClean="0">
                <a:solidFill>
                  <a:schemeClr val="tx1"/>
                </a:solidFill>
                <a:latin typeface="+mn-lt"/>
                <a:ea typeface="+mn-ea"/>
                <a:cs typeface="+mn-cs"/>
              </a:rPr>
              <a:t>than linear as in Fig. 4.6, and the ordinate has been multiplied by wavelength in order to retain the proportionality between</a:t>
            </a:r>
          </a:p>
          <a:p>
            <a:r>
              <a:rPr lang="en-US" sz="1200" b="0" i="0" u="none" strike="noStrike" kern="1200" baseline="0" dirty="0" smtClean="0">
                <a:solidFill>
                  <a:schemeClr val="tx1"/>
                </a:solidFill>
                <a:latin typeface="+mn-lt"/>
                <a:ea typeface="+mn-ea"/>
                <a:cs typeface="+mn-cs"/>
              </a:rPr>
              <a:t>areas under the curve and intensity. In addition, the intensity scales for the two curves have been scaled to make the areas under</a:t>
            </a:r>
          </a:p>
          <a:p>
            <a:r>
              <a:rPr lang="en-US" sz="1200" b="0" i="0" u="none" strike="noStrike" kern="1200" baseline="0" dirty="0" smtClean="0">
                <a:solidFill>
                  <a:schemeClr val="tx1"/>
                </a:solidFill>
                <a:latin typeface="+mn-lt"/>
                <a:ea typeface="+mn-ea"/>
                <a:cs typeface="+mn-cs"/>
              </a:rPr>
              <a:t>the two curves the same; (b) Spectrum of monochromatic absorptivity of the part of the atmosphere that lies above the 11-km</a:t>
            </a:r>
          </a:p>
          <a:p>
            <a:r>
              <a:rPr lang="en-US" sz="1200" b="0" i="0" u="none" strike="noStrike" kern="1200" baseline="0" dirty="0" smtClean="0">
                <a:solidFill>
                  <a:schemeClr val="tx1"/>
                </a:solidFill>
                <a:latin typeface="+mn-lt"/>
                <a:ea typeface="+mn-ea"/>
                <a:cs typeface="+mn-cs"/>
              </a:rPr>
              <a:t>level; (c) spectrum of monochromatic absorptivity of the entire atmosphere</a:t>
            </a:r>
            <a:endParaRPr lang="en-US" dirty="0"/>
          </a:p>
        </p:txBody>
      </p:sp>
      <p:sp>
        <p:nvSpPr>
          <p:cNvPr id="4" name="Slide Number Placeholder 3"/>
          <p:cNvSpPr>
            <a:spLocks noGrp="1"/>
          </p:cNvSpPr>
          <p:nvPr>
            <p:ph type="sldNum" sz="quarter" idx="10"/>
          </p:nvPr>
        </p:nvSpPr>
        <p:spPr/>
        <p:txBody>
          <a:bodyPr/>
          <a:lstStyle/>
          <a:p>
            <a:pPr>
              <a:defRPr/>
            </a:pPr>
            <a:fld id="{27B0AB3D-4010-42C2-B4F4-F5D81536C9A5}" type="slidenum">
              <a:rPr lang="en-GB" smtClean="0"/>
              <a:pPr>
                <a:defRPr/>
              </a:pPr>
              <a:t>79</a:t>
            </a:fld>
            <a:endParaRPr lang="en-GB"/>
          </a:p>
        </p:txBody>
      </p:sp>
    </p:spTree>
    <p:extLst>
      <p:ext uri="{BB962C8B-B14F-4D97-AF65-F5344CB8AC3E}">
        <p14:creationId xmlns:p14="http://schemas.microsoft.com/office/powerpoint/2010/main" val="32052454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smtClean="0"/>
              <a:t>v3 fundamental</a:t>
            </a:r>
            <a:r>
              <a:rPr lang="it-IT" altLang="en-US" baseline="0" dirty="0" smtClean="0"/>
              <a:t> in CO2 is a parallel band (dipole moment oscillates parallel to the symmetry axis) and it is the strongest vibrational band-&gt; DJ =0 is forbidden (no Q branch)</a:t>
            </a:r>
          </a:p>
          <a:p>
            <a:pPr eaLnBrk="1" fontAlgn="auto" hangingPunct="1">
              <a:spcBef>
                <a:spcPts val="0"/>
              </a:spcBef>
              <a:spcAft>
                <a:spcPts val="0"/>
              </a:spcAft>
              <a:defRPr/>
            </a:pPr>
            <a:r>
              <a:rPr lang="it-IT" altLang="en-US" dirty="0" smtClean="0"/>
              <a:t>v2 fundamental</a:t>
            </a:r>
            <a:r>
              <a:rPr lang="it-IT" altLang="en-US" baseline="0" dirty="0" smtClean="0"/>
              <a:t> in CO2  is a perpend band (dipole moment oscillates perpend to the symmetry axis) and it has P, Q and R branches but it is less intense.</a:t>
            </a:r>
          </a:p>
          <a:p>
            <a:pPr eaLnBrk="1" fontAlgn="auto" hangingPunct="1">
              <a:spcBef>
                <a:spcPts val="0"/>
              </a:spcBef>
              <a:spcAft>
                <a:spcPts val="0"/>
              </a:spcAft>
              <a:defRPr/>
            </a:pPr>
            <a:r>
              <a:rPr lang="it-IT" altLang="en-US" baseline="0" dirty="0" smtClean="0"/>
              <a:t>However it is mot effective for grenhouse effect due to the better matching of vibrational frequences with solar and terrestrial Planck emission functions</a:t>
            </a:r>
          </a:p>
          <a:p>
            <a:pPr eaLnBrk="1" fontAlgn="auto" hangingPunct="1">
              <a:spcBef>
                <a:spcPts val="0"/>
              </a:spcBef>
              <a:spcAft>
                <a:spcPts val="0"/>
              </a:spcAft>
              <a:defRPr/>
            </a:pPr>
            <a:r>
              <a:rPr lang="it-IT" altLang="en-US" baseline="0" dirty="0" smtClean="0"/>
              <a:t>See:</a:t>
            </a:r>
          </a:p>
          <a:p>
            <a:pPr eaLnBrk="1" fontAlgn="auto" hangingPunct="1">
              <a:spcBef>
                <a:spcPts val="0"/>
              </a:spcBef>
              <a:spcAft>
                <a:spcPts val="0"/>
              </a:spcAft>
              <a:defRPr/>
            </a:pPr>
            <a:r>
              <a:rPr lang="en-US" dirty="0" smtClean="0">
                <a:hlinkClick r:id="rId3"/>
              </a:rPr>
              <a:t>https://slideplayer.com/slide/5151101/</a:t>
            </a:r>
            <a:endParaRPr lang="it-IT" altLang="en-US" baseline="0" dirty="0" smtClean="0"/>
          </a:p>
          <a:p>
            <a:pPr eaLnBrk="1" fontAlgn="auto" hangingPunct="1">
              <a:spcBef>
                <a:spcPts val="0"/>
              </a:spcBef>
              <a:spcAft>
                <a:spcPts val="0"/>
              </a:spcAft>
              <a:defRPr/>
            </a:pPr>
            <a:r>
              <a:rPr lang="it-IT" altLang="en-US" baseline="0" dirty="0" smtClean="0"/>
              <a:t> </a:t>
            </a: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80</a:t>
            </a:fld>
            <a:endParaRPr lang="en-GB" altLang="en-US" smtClean="0"/>
          </a:p>
        </p:txBody>
      </p:sp>
    </p:spTree>
    <p:extLst>
      <p:ext uri="{BB962C8B-B14F-4D97-AF65-F5344CB8AC3E}">
        <p14:creationId xmlns:p14="http://schemas.microsoft.com/office/powerpoint/2010/main" val="17338066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it-IT" altLang="en-US" dirty="0" err="1" smtClean="0"/>
              <a:t>Similar</a:t>
            </a:r>
            <a:r>
              <a:rPr lang="it-IT" altLang="en-US" dirty="0" smtClean="0"/>
              <a:t> </a:t>
            </a:r>
            <a:r>
              <a:rPr lang="it-IT" altLang="en-US" dirty="0" err="1" smtClean="0"/>
              <a:t>concepts</a:t>
            </a:r>
            <a:r>
              <a:rPr lang="it-IT" altLang="en-US" dirty="0" smtClean="0"/>
              <a:t> </a:t>
            </a:r>
            <a:r>
              <a:rPr lang="it-IT" altLang="en-US" dirty="0" err="1" smtClean="0"/>
              <a:t>but</a:t>
            </a:r>
            <a:r>
              <a:rPr lang="it-IT" altLang="en-US" dirty="0" smtClean="0"/>
              <a:t> </a:t>
            </a:r>
            <a:r>
              <a:rPr lang="it-IT" altLang="en-US" dirty="0" err="1" smtClean="0"/>
              <a:t>spectra</a:t>
            </a:r>
            <a:r>
              <a:rPr lang="it-IT" altLang="en-US" dirty="0" smtClean="0"/>
              <a:t> are </a:t>
            </a:r>
            <a:r>
              <a:rPr lang="it-IT" altLang="en-US" dirty="0" err="1" smtClean="0"/>
              <a:t>much</a:t>
            </a:r>
            <a:r>
              <a:rPr lang="it-IT" altLang="en-US" dirty="0" smtClean="0"/>
              <a:t> more </a:t>
            </a:r>
            <a:r>
              <a:rPr lang="it-IT" altLang="en-US" dirty="0" err="1" smtClean="0"/>
              <a:t>complex</a:t>
            </a:r>
            <a:r>
              <a:rPr lang="it-IT" altLang="en-US" dirty="0" smtClean="0"/>
              <a:t>:</a:t>
            </a:r>
          </a:p>
          <a:p>
            <a:pPr marL="241653" indent="-241653" eaLnBrk="1" fontAlgn="auto" hangingPunct="1">
              <a:spcBef>
                <a:spcPts val="0"/>
              </a:spcBef>
              <a:spcAft>
                <a:spcPts val="0"/>
              </a:spcAft>
              <a:buFontTx/>
              <a:buAutoNum type="arabicPeriod"/>
              <a:defRPr/>
            </a:pPr>
            <a:r>
              <a:rPr lang="it-IT" altLang="en-US" dirty="0" smtClean="0"/>
              <a:t>3 </a:t>
            </a:r>
            <a:r>
              <a:rPr lang="it-IT" altLang="en-US" dirty="0" err="1" smtClean="0"/>
              <a:t>different</a:t>
            </a:r>
            <a:r>
              <a:rPr lang="it-IT" altLang="en-US" dirty="0" smtClean="0"/>
              <a:t> </a:t>
            </a:r>
            <a:r>
              <a:rPr lang="it-IT" altLang="en-US" dirty="0" err="1" smtClean="0"/>
              <a:t>rotation</a:t>
            </a:r>
            <a:r>
              <a:rPr lang="it-IT" altLang="en-US" dirty="0" smtClean="0"/>
              <a:t> </a:t>
            </a:r>
            <a:r>
              <a:rPr lang="it-IT" altLang="en-US" dirty="0" err="1" smtClean="0"/>
              <a:t>axes</a:t>
            </a:r>
            <a:r>
              <a:rPr lang="it-IT" altLang="en-US" dirty="0" smtClean="0"/>
              <a:t> </a:t>
            </a:r>
            <a:r>
              <a:rPr lang="it-IT" altLang="en-US" dirty="0" err="1" smtClean="0"/>
              <a:t>hence</a:t>
            </a:r>
            <a:r>
              <a:rPr lang="it-IT" altLang="en-US" dirty="0" smtClean="0"/>
              <a:t> 3 </a:t>
            </a:r>
            <a:r>
              <a:rPr lang="it-IT" altLang="en-US" dirty="0" err="1" smtClean="0"/>
              <a:t>different</a:t>
            </a:r>
            <a:r>
              <a:rPr lang="it-IT" altLang="en-US" dirty="0" smtClean="0"/>
              <a:t> </a:t>
            </a:r>
            <a:r>
              <a:rPr lang="it-IT" altLang="en-US" dirty="0" err="1" smtClean="0"/>
              <a:t>rotational</a:t>
            </a:r>
            <a:r>
              <a:rPr lang="it-IT" altLang="en-US" dirty="0" smtClean="0"/>
              <a:t> </a:t>
            </a:r>
            <a:r>
              <a:rPr lang="it-IT" altLang="en-US" dirty="0" err="1" smtClean="0"/>
              <a:t>constants</a:t>
            </a:r>
            <a:r>
              <a:rPr lang="it-IT" altLang="en-US" dirty="0" smtClean="0"/>
              <a:t>, A, B, C</a:t>
            </a:r>
          </a:p>
          <a:p>
            <a:pPr marL="241653" indent="-241653" eaLnBrk="1" fontAlgn="auto" hangingPunct="1">
              <a:spcBef>
                <a:spcPts val="0"/>
              </a:spcBef>
              <a:spcAft>
                <a:spcPts val="0"/>
              </a:spcAft>
              <a:buFontTx/>
              <a:buAutoNum type="arabicPeriod"/>
              <a:defRPr/>
            </a:pPr>
            <a:r>
              <a:rPr lang="it-IT" altLang="en-US" dirty="0" err="1" smtClean="0"/>
              <a:t>Molecules</a:t>
            </a:r>
            <a:r>
              <a:rPr lang="it-IT" altLang="en-US" dirty="0" smtClean="0"/>
              <a:t> of n </a:t>
            </a:r>
            <a:r>
              <a:rPr lang="it-IT" altLang="en-US" dirty="0" err="1" smtClean="0"/>
              <a:t>atoms</a:t>
            </a:r>
            <a:r>
              <a:rPr lang="it-IT" altLang="en-US" dirty="0" smtClean="0"/>
              <a:t> </a:t>
            </a:r>
            <a:r>
              <a:rPr lang="it-IT" altLang="en-US" dirty="0" err="1" smtClean="0"/>
              <a:t>will</a:t>
            </a:r>
            <a:r>
              <a:rPr lang="it-IT" altLang="en-US" dirty="0" smtClean="0"/>
              <a:t> </a:t>
            </a:r>
            <a:r>
              <a:rPr lang="it-IT" altLang="en-US" dirty="0" err="1" smtClean="0"/>
              <a:t>have</a:t>
            </a:r>
            <a:r>
              <a:rPr lang="it-IT" altLang="en-US" dirty="0" smtClean="0"/>
              <a:t> 3n-6 </a:t>
            </a:r>
            <a:r>
              <a:rPr lang="it-IT" altLang="en-US" dirty="0" err="1" smtClean="0"/>
              <a:t>vibrational</a:t>
            </a:r>
            <a:r>
              <a:rPr lang="it-IT" altLang="en-US" dirty="0" smtClean="0"/>
              <a:t> </a:t>
            </a:r>
            <a:r>
              <a:rPr lang="it-IT" altLang="en-US" dirty="0" err="1" smtClean="0"/>
              <a:t>degrees</a:t>
            </a:r>
            <a:r>
              <a:rPr lang="it-IT" altLang="en-US" dirty="0" smtClean="0"/>
              <a:t> of </a:t>
            </a:r>
            <a:r>
              <a:rPr lang="it-IT" altLang="en-US" dirty="0" err="1" smtClean="0"/>
              <a:t>freedom</a:t>
            </a:r>
            <a:r>
              <a:rPr lang="it-IT" altLang="en-US" dirty="0" smtClean="0"/>
              <a:t>, 3n-5 in the special case of linear </a:t>
            </a:r>
            <a:r>
              <a:rPr lang="it-IT" altLang="en-US" dirty="0" err="1" smtClean="0"/>
              <a:t>polyatomic</a:t>
            </a:r>
            <a:r>
              <a:rPr lang="it-IT" altLang="en-US" dirty="0" smtClean="0"/>
              <a:t>. </a:t>
            </a:r>
            <a:r>
              <a:rPr lang="it-IT" altLang="en-US" dirty="0" err="1" smtClean="0"/>
              <a:t>Give</a:t>
            </a:r>
            <a:r>
              <a:rPr lang="it-IT" altLang="en-US" dirty="0" smtClean="0"/>
              <a:t> the </a:t>
            </a:r>
            <a:r>
              <a:rPr lang="it-IT" altLang="en-US" dirty="0" err="1" smtClean="0"/>
              <a:t>example</a:t>
            </a:r>
            <a:r>
              <a:rPr lang="it-IT" altLang="en-US" dirty="0" smtClean="0"/>
              <a:t> of H2O in </a:t>
            </a:r>
            <a:r>
              <a:rPr lang="it-IT" altLang="en-US" dirty="0" err="1" smtClean="0"/>
              <a:t>which</a:t>
            </a:r>
            <a:r>
              <a:rPr lang="it-IT" altLang="en-US" dirty="0" smtClean="0"/>
              <a:t> 3n-6=3 </a:t>
            </a:r>
            <a:r>
              <a:rPr lang="it-IT" altLang="en-US" dirty="0" err="1" smtClean="0"/>
              <a:t>different</a:t>
            </a:r>
            <a:r>
              <a:rPr lang="it-IT" altLang="en-US" dirty="0" smtClean="0"/>
              <a:t> </a:t>
            </a:r>
            <a:r>
              <a:rPr lang="it-IT" altLang="en-US" dirty="0" err="1" smtClean="0"/>
              <a:t>vibration</a:t>
            </a:r>
            <a:r>
              <a:rPr lang="it-IT" altLang="en-US" dirty="0" smtClean="0"/>
              <a:t> </a:t>
            </a:r>
            <a:r>
              <a:rPr lang="it-IT" altLang="en-US" dirty="0" err="1" smtClean="0"/>
              <a:t>modes</a:t>
            </a:r>
            <a:r>
              <a:rPr lang="it-IT" altLang="en-US" dirty="0" smtClean="0"/>
              <a:t>. Some or </a:t>
            </a:r>
            <a:r>
              <a:rPr lang="it-IT" altLang="en-US" dirty="0" err="1" smtClean="0"/>
              <a:t>all</a:t>
            </a:r>
            <a:r>
              <a:rPr lang="it-IT" altLang="en-US" dirty="0" smtClean="0"/>
              <a:t> of </a:t>
            </a:r>
            <a:r>
              <a:rPr lang="it-IT" altLang="en-US" dirty="0" err="1" smtClean="0"/>
              <a:t>them</a:t>
            </a:r>
            <a:r>
              <a:rPr lang="it-IT" altLang="en-US" dirty="0" smtClean="0"/>
              <a:t> </a:t>
            </a:r>
            <a:r>
              <a:rPr lang="it-IT" altLang="en-US" dirty="0" err="1" smtClean="0"/>
              <a:t>will</a:t>
            </a:r>
            <a:r>
              <a:rPr lang="it-IT" altLang="en-US" dirty="0" smtClean="0"/>
              <a:t> </a:t>
            </a:r>
            <a:r>
              <a:rPr lang="it-IT" altLang="en-US" dirty="0" err="1" smtClean="0"/>
              <a:t>absorbe</a:t>
            </a:r>
            <a:r>
              <a:rPr lang="it-IT" altLang="en-US" dirty="0" smtClean="0"/>
              <a:t> </a:t>
            </a:r>
            <a:r>
              <a:rPr lang="it-IT" altLang="en-US" dirty="0" err="1" smtClean="0"/>
              <a:t>radiation</a:t>
            </a:r>
            <a:r>
              <a:rPr lang="it-IT" altLang="en-US" dirty="0" smtClean="0"/>
              <a:t> + </a:t>
            </a:r>
            <a:r>
              <a:rPr lang="it-IT" altLang="en-US" dirty="0" err="1" smtClean="0"/>
              <a:t>overtones</a:t>
            </a:r>
            <a:r>
              <a:rPr lang="it-IT" altLang="en-US" dirty="0" smtClean="0"/>
              <a:t> (i.e. Delta v&gt;1) or </a:t>
            </a:r>
            <a:r>
              <a:rPr lang="it-IT" altLang="en-US" dirty="0" err="1" smtClean="0"/>
              <a:t>combination</a:t>
            </a:r>
            <a:r>
              <a:rPr lang="it-IT" altLang="en-US" dirty="0" smtClean="0"/>
              <a:t> </a:t>
            </a:r>
            <a:r>
              <a:rPr lang="it-IT" altLang="en-US" dirty="0" err="1" smtClean="0"/>
              <a:t>bands</a:t>
            </a:r>
            <a:r>
              <a:rPr lang="it-IT" altLang="en-US" dirty="0" smtClean="0"/>
              <a:t> (i.e. </a:t>
            </a:r>
            <a:r>
              <a:rPr lang="it-IT" altLang="en-US" dirty="0" err="1" smtClean="0"/>
              <a:t>absorption</a:t>
            </a:r>
            <a:r>
              <a:rPr lang="it-IT" altLang="en-US" dirty="0" smtClean="0"/>
              <a:t> </a:t>
            </a:r>
            <a:r>
              <a:rPr lang="it-IT" altLang="en-US" dirty="0" err="1" smtClean="0"/>
              <a:t>at</a:t>
            </a:r>
            <a:r>
              <a:rPr lang="it-IT" altLang="en-US" dirty="0" smtClean="0"/>
              <a:t> an </a:t>
            </a:r>
            <a:r>
              <a:rPr lang="it-IT" altLang="en-US" dirty="0" err="1" smtClean="0"/>
              <a:t>energy</a:t>
            </a:r>
            <a:r>
              <a:rPr lang="it-IT" altLang="en-US" dirty="0" smtClean="0"/>
              <a:t> </a:t>
            </a:r>
            <a:r>
              <a:rPr lang="it-IT" altLang="en-US" dirty="0" err="1" smtClean="0"/>
              <a:t>corresponding</a:t>
            </a:r>
            <a:r>
              <a:rPr lang="it-IT" altLang="en-US" dirty="0" smtClean="0"/>
              <a:t> to the sum of </a:t>
            </a:r>
            <a:r>
              <a:rPr lang="it-IT" altLang="en-US" dirty="0" err="1" smtClean="0"/>
              <a:t>two</a:t>
            </a:r>
            <a:r>
              <a:rPr lang="it-IT" altLang="en-US" dirty="0" smtClean="0"/>
              <a:t> or more </a:t>
            </a:r>
            <a:r>
              <a:rPr lang="it-IT" altLang="en-US" dirty="0" err="1" smtClean="0"/>
              <a:t>fundamental</a:t>
            </a:r>
            <a:r>
              <a:rPr lang="it-IT" altLang="en-US" dirty="0" smtClean="0"/>
              <a:t> </a:t>
            </a:r>
            <a:r>
              <a:rPr lang="it-IT" altLang="en-US" dirty="0" err="1" smtClean="0"/>
              <a:t>vibrations</a:t>
            </a:r>
            <a:r>
              <a:rPr lang="it-IT" altLang="en-US" dirty="0" smtClean="0"/>
              <a:t>) are more </a:t>
            </a:r>
            <a:r>
              <a:rPr lang="it-IT" altLang="en-US" dirty="0" err="1" smtClean="0"/>
              <a:t>likely</a:t>
            </a:r>
            <a:r>
              <a:rPr lang="it-IT" altLang="en-US" dirty="0" smtClean="0"/>
              <a:t> </a:t>
            </a:r>
            <a:r>
              <a:rPr lang="it-IT" altLang="en-US" dirty="0" err="1" smtClean="0"/>
              <a:t>than</a:t>
            </a:r>
            <a:r>
              <a:rPr lang="it-IT" altLang="en-US" dirty="0" smtClean="0"/>
              <a:t> for </a:t>
            </a:r>
            <a:r>
              <a:rPr lang="it-IT" altLang="en-US" dirty="0" err="1" smtClean="0"/>
              <a:t>diatomics</a:t>
            </a:r>
            <a:endParaRPr lang="it-IT" altLang="en-US" dirty="0" smtClean="0"/>
          </a:p>
          <a:p>
            <a:pPr eaLnBrk="1" fontAlgn="auto" hangingPunct="1">
              <a:spcBef>
                <a:spcPts val="0"/>
              </a:spcBef>
              <a:spcAft>
                <a:spcPts val="0"/>
              </a:spcAft>
              <a:defRPr/>
            </a:pPr>
            <a:endParaRPr lang="it-IT" altLang="en-US" dirty="0" smtClean="0"/>
          </a:p>
          <a:p>
            <a:pPr eaLnBrk="1" fontAlgn="auto" hangingPunct="1">
              <a:spcBef>
                <a:spcPts val="0"/>
              </a:spcBef>
              <a:spcAft>
                <a:spcPts val="0"/>
              </a:spcAft>
              <a:defRPr/>
            </a:pPr>
            <a:r>
              <a:rPr lang="it-IT" altLang="en-US" dirty="0" smtClean="0"/>
              <a:t>Show an IR </a:t>
            </a:r>
            <a:r>
              <a:rPr lang="it-IT" altLang="en-US" dirty="0" err="1" smtClean="0"/>
              <a:t>spectrum</a:t>
            </a:r>
            <a:r>
              <a:rPr lang="it-IT" altLang="en-US" dirty="0" smtClean="0"/>
              <a:t> of H2O </a:t>
            </a:r>
            <a:r>
              <a:rPr lang="it-IT" altLang="en-US" dirty="0" err="1" smtClean="0"/>
              <a:t>vapour</a:t>
            </a:r>
            <a:r>
              <a:rPr lang="it-IT" altLang="en-US" dirty="0" smtClean="0"/>
              <a:t> in the </a:t>
            </a:r>
            <a:r>
              <a:rPr lang="it-IT" altLang="en-US" dirty="0" err="1" smtClean="0"/>
              <a:t>region</a:t>
            </a:r>
            <a:r>
              <a:rPr lang="it-IT" altLang="en-US" dirty="0" smtClean="0"/>
              <a:t> 1300-4000 cm-1 to </a:t>
            </a:r>
            <a:r>
              <a:rPr lang="it-IT" altLang="en-US" dirty="0" err="1" smtClean="0"/>
              <a:t>have</a:t>
            </a:r>
            <a:r>
              <a:rPr lang="it-IT" altLang="en-US" dirty="0" smtClean="0"/>
              <a:t> an idea of the </a:t>
            </a:r>
            <a:r>
              <a:rPr lang="it-IT" altLang="en-US" dirty="0" err="1" smtClean="0"/>
              <a:t>complexity</a:t>
            </a:r>
            <a:r>
              <a:rPr lang="it-IT" altLang="en-US" dirty="0" smtClean="0"/>
              <a:t> </a:t>
            </a: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82</a:t>
            </a:fld>
            <a:endParaRPr lang="en-GB" altLang="en-US" smtClean="0"/>
          </a:p>
        </p:txBody>
      </p:sp>
    </p:spTree>
    <p:extLst>
      <p:ext uri="{BB962C8B-B14F-4D97-AF65-F5344CB8AC3E}">
        <p14:creationId xmlns:p14="http://schemas.microsoft.com/office/powerpoint/2010/main" val="12509951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83</a:t>
            </a:fld>
            <a:endParaRPr lang="en-GB" altLang="en-US" smtClean="0"/>
          </a:p>
        </p:txBody>
      </p:sp>
    </p:spTree>
    <p:extLst>
      <p:ext uri="{BB962C8B-B14F-4D97-AF65-F5344CB8AC3E}">
        <p14:creationId xmlns:p14="http://schemas.microsoft.com/office/powerpoint/2010/main" val="25191344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sz="1200" b="0" i="0" kern="1200" dirty="0" smtClean="0">
                <a:solidFill>
                  <a:schemeClr val="tx1"/>
                </a:solidFill>
                <a:effectLst/>
                <a:latin typeface="+mn-lt"/>
                <a:ea typeface="+mn-ea"/>
                <a:cs typeface="+mn-cs"/>
              </a:rPr>
              <a:t>The highly symmetric shape of the methane means that only two of the vibrational modes depicted below interact directly with infrared light (o</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and o</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 the ones where the carbon and hydrogen both move), and these modes are the most likely to absorb or scatter infrared heat radiation from the Earth before it can escape to space.  The normal modes depicted below were modeled using hybrid density functional theory (B3LYP) and the cc-</a:t>
            </a:r>
            <a:r>
              <a:rPr lang="en-US" sz="1200" b="0" i="0" kern="1200" dirty="0" err="1" smtClean="0">
                <a:solidFill>
                  <a:schemeClr val="tx1"/>
                </a:solidFill>
                <a:effectLst/>
                <a:latin typeface="+mn-lt"/>
                <a:ea typeface="+mn-ea"/>
                <a:cs typeface="+mn-cs"/>
              </a:rPr>
              <a:t>pVTZ</a:t>
            </a:r>
            <a:r>
              <a:rPr lang="en-US" sz="1200" b="0" i="0" kern="1200" dirty="0" smtClean="0">
                <a:solidFill>
                  <a:schemeClr val="tx1"/>
                </a:solidFill>
                <a:effectLst/>
                <a:latin typeface="+mn-lt"/>
                <a:ea typeface="+mn-ea"/>
                <a:cs typeface="+mn-cs"/>
              </a:rPr>
              <a:t> basis set. Harmonic frequencies calculated by Gray and </a:t>
            </a:r>
            <a:r>
              <a:rPr lang="en-US" sz="1200" b="0" i="0" kern="1200" dirty="0" err="1" smtClean="0">
                <a:solidFill>
                  <a:schemeClr val="tx1"/>
                </a:solidFill>
                <a:effectLst/>
                <a:latin typeface="+mn-lt"/>
                <a:ea typeface="+mn-ea"/>
                <a:cs typeface="+mn-cs"/>
              </a:rPr>
              <a:t>Robiette</a:t>
            </a:r>
            <a:r>
              <a:rPr lang="en-US" sz="1200" b="0" i="0" kern="1200" dirty="0" smtClean="0">
                <a:solidFill>
                  <a:schemeClr val="tx1"/>
                </a:solidFill>
                <a:effectLst/>
                <a:latin typeface="+mn-lt"/>
                <a:ea typeface="+mn-ea"/>
                <a:cs typeface="+mn-cs"/>
              </a:rPr>
              <a:t> (1979, </a:t>
            </a:r>
            <a:r>
              <a:rPr lang="en-US" sz="1200" b="0" i="1" kern="1200" dirty="0" smtClean="0">
                <a:solidFill>
                  <a:schemeClr val="tx1"/>
                </a:solidFill>
                <a:effectLst/>
                <a:latin typeface="+mn-lt"/>
                <a:ea typeface="+mn-ea"/>
                <a:cs typeface="+mn-cs"/>
              </a:rPr>
              <a:t>Mol. Phys.</a:t>
            </a:r>
            <a:r>
              <a:rPr lang="en-US" sz="1200" b="0" i="0" kern="1200" dirty="0" smtClean="0">
                <a:solidFill>
                  <a:schemeClr val="tx1"/>
                </a:solidFill>
                <a:effectLst/>
                <a:latin typeface="+mn-lt"/>
                <a:ea typeface="+mn-ea"/>
                <a:cs typeface="+mn-cs"/>
              </a:rPr>
              <a:t> 37:1901-1920) are also shown. These are based on a force-field model fitted to spectroscopic measurements.</a:t>
            </a: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84</a:t>
            </a:fld>
            <a:endParaRPr lang="en-GB" altLang="en-US" smtClean="0"/>
          </a:p>
        </p:txBody>
      </p:sp>
    </p:spTree>
    <p:extLst>
      <p:ext uri="{BB962C8B-B14F-4D97-AF65-F5344CB8AC3E}">
        <p14:creationId xmlns:p14="http://schemas.microsoft.com/office/powerpoint/2010/main" val="2379846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85</a:t>
            </a:fld>
            <a:endParaRPr lang="en-GB" altLang="en-US" smtClean="0"/>
          </a:p>
        </p:txBody>
      </p:sp>
    </p:spTree>
    <p:extLst>
      <p:ext uri="{BB962C8B-B14F-4D97-AF65-F5344CB8AC3E}">
        <p14:creationId xmlns:p14="http://schemas.microsoft.com/office/powerpoint/2010/main" val="108096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28688" eaLnBrk="0" hangingPunct="0">
              <a:defRPr b="1">
                <a:solidFill>
                  <a:schemeClr val="tx1"/>
                </a:solidFill>
                <a:latin typeface="Comic Sans MS" pitchFamily="66" charset="0"/>
              </a:defRPr>
            </a:lvl1pPr>
            <a:lvl2pPr marL="742950" indent="-285750" defTabSz="928688" eaLnBrk="0" hangingPunct="0">
              <a:defRPr b="1">
                <a:solidFill>
                  <a:schemeClr val="tx1"/>
                </a:solidFill>
                <a:latin typeface="Comic Sans MS" pitchFamily="66" charset="0"/>
              </a:defRPr>
            </a:lvl2pPr>
            <a:lvl3pPr marL="1143000" indent="-228600" defTabSz="928688" eaLnBrk="0" hangingPunct="0">
              <a:defRPr b="1">
                <a:solidFill>
                  <a:schemeClr val="tx1"/>
                </a:solidFill>
                <a:latin typeface="Comic Sans MS" pitchFamily="66" charset="0"/>
              </a:defRPr>
            </a:lvl3pPr>
            <a:lvl4pPr marL="1600200" indent="-228600" defTabSz="928688" eaLnBrk="0" hangingPunct="0">
              <a:defRPr b="1">
                <a:solidFill>
                  <a:schemeClr val="tx1"/>
                </a:solidFill>
                <a:latin typeface="Comic Sans MS" pitchFamily="66" charset="0"/>
              </a:defRPr>
            </a:lvl4pPr>
            <a:lvl5pPr marL="2057400" indent="-228600" defTabSz="928688" eaLnBrk="0" hangingPunct="0">
              <a:defRPr b="1">
                <a:solidFill>
                  <a:schemeClr val="tx1"/>
                </a:solidFill>
                <a:latin typeface="Comic Sans MS" pitchFamily="66" charset="0"/>
              </a:defRPr>
            </a:lvl5pPr>
            <a:lvl6pPr marL="2514600" indent="-228600" algn="ctr" defTabSz="928688" eaLnBrk="0" fontAlgn="base" hangingPunct="0">
              <a:spcBef>
                <a:spcPct val="0"/>
              </a:spcBef>
              <a:spcAft>
                <a:spcPct val="0"/>
              </a:spcAft>
              <a:defRPr b="1">
                <a:solidFill>
                  <a:schemeClr val="tx1"/>
                </a:solidFill>
                <a:latin typeface="Comic Sans MS" pitchFamily="66" charset="0"/>
              </a:defRPr>
            </a:lvl6pPr>
            <a:lvl7pPr marL="2971800" indent="-228600" algn="ctr" defTabSz="928688" eaLnBrk="0" fontAlgn="base" hangingPunct="0">
              <a:spcBef>
                <a:spcPct val="0"/>
              </a:spcBef>
              <a:spcAft>
                <a:spcPct val="0"/>
              </a:spcAft>
              <a:defRPr b="1">
                <a:solidFill>
                  <a:schemeClr val="tx1"/>
                </a:solidFill>
                <a:latin typeface="Comic Sans MS" pitchFamily="66" charset="0"/>
              </a:defRPr>
            </a:lvl7pPr>
            <a:lvl8pPr marL="3429000" indent="-228600" algn="ctr" defTabSz="928688" eaLnBrk="0" fontAlgn="base" hangingPunct="0">
              <a:spcBef>
                <a:spcPct val="0"/>
              </a:spcBef>
              <a:spcAft>
                <a:spcPct val="0"/>
              </a:spcAft>
              <a:defRPr b="1">
                <a:solidFill>
                  <a:schemeClr val="tx1"/>
                </a:solidFill>
                <a:latin typeface="Comic Sans MS" pitchFamily="66" charset="0"/>
              </a:defRPr>
            </a:lvl8pPr>
            <a:lvl9pPr marL="3886200" indent="-228600" algn="ctr" defTabSz="928688" eaLnBrk="0" fontAlgn="base" hangingPunct="0">
              <a:spcBef>
                <a:spcPct val="0"/>
              </a:spcBef>
              <a:spcAft>
                <a:spcPct val="0"/>
              </a:spcAft>
              <a:defRPr b="1">
                <a:solidFill>
                  <a:schemeClr val="tx1"/>
                </a:solidFill>
                <a:latin typeface="Comic Sans MS" pitchFamily="66" charset="0"/>
              </a:defRPr>
            </a:lvl9pPr>
          </a:lstStyle>
          <a:p>
            <a:pPr eaLnBrk="1" hangingPunct="1"/>
            <a:fld id="{D3BCF9AE-7DE2-4A81-9A11-0FD97030D232}" type="slidenum">
              <a:rPr lang="it-IT" altLang="it-IT" b="0">
                <a:latin typeface="Arial" charset="0"/>
              </a:rPr>
              <a:pPr eaLnBrk="1" hangingPunct="1"/>
              <a:t>9</a:t>
            </a:fld>
            <a:endParaRPr lang="it-IT" altLang="it-IT" b="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3318960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endParaRPr lang="it-IT" altLang="en-US" dirty="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3D2ADCB-5F45-43F0-91FC-F78F084C2639}" type="slidenum">
              <a:rPr lang="en-GB" altLang="en-US" smtClean="0"/>
              <a:pPr/>
              <a:t>86</a:t>
            </a:fld>
            <a:endParaRPr lang="en-GB" altLang="en-US" smtClean="0"/>
          </a:p>
        </p:txBody>
      </p:sp>
    </p:spTree>
    <p:extLst>
      <p:ext uri="{BB962C8B-B14F-4D97-AF65-F5344CB8AC3E}">
        <p14:creationId xmlns:p14="http://schemas.microsoft.com/office/powerpoint/2010/main" val="25687090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en-US" dirty="0" smtClean="0"/>
              <a:t>Show an IR spectrum of H2O vapour in the region 1300-4000 cm-1 to have an idea of the complexity </a:t>
            </a:r>
          </a:p>
          <a:p>
            <a:pPr eaLnBrk="1" fontAlgn="auto" hangingPunct="1">
              <a:spcBef>
                <a:spcPts val="0"/>
              </a:spcBef>
              <a:spcAft>
                <a:spcPts val="0"/>
              </a:spcAft>
              <a:defRPr/>
            </a:pPr>
            <a:endParaRPr lang="it-IT" altLang="en-US" dirty="0" smtClean="0"/>
          </a:p>
        </p:txBody>
      </p:sp>
      <p:sp>
        <p:nvSpPr>
          <p:cNvPr id="1044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7E3903B-14E4-4D95-ACC3-DA3EC36BAC31}" type="slidenum">
              <a:rPr lang="en-GB" altLang="en-US" smtClean="0"/>
              <a:pPr/>
              <a:t>88</a:t>
            </a:fld>
            <a:endParaRPr lang="en-GB" altLang="en-US" smtClean="0"/>
          </a:p>
        </p:txBody>
      </p:sp>
    </p:spTree>
    <p:extLst>
      <p:ext uri="{BB962C8B-B14F-4D97-AF65-F5344CB8AC3E}">
        <p14:creationId xmlns:p14="http://schemas.microsoft.com/office/powerpoint/2010/main" val="16082738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B0AB3D-4010-42C2-B4F4-F5D81536C9A5}" type="slidenum">
              <a:rPr lang="en-GB" smtClean="0"/>
              <a:pPr>
                <a:defRPr/>
              </a:pPr>
              <a:t>92</a:t>
            </a:fld>
            <a:endParaRPr lang="en-GB"/>
          </a:p>
        </p:txBody>
      </p:sp>
    </p:spTree>
    <p:extLst>
      <p:ext uri="{BB962C8B-B14F-4D97-AF65-F5344CB8AC3E}">
        <p14:creationId xmlns:p14="http://schemas.microsoft.com/office/powerpoint/2010/main" val="33098671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product</a:t>
            </a:r>
            <a:r>
              <a:rPr lang="it-IT" baseline="0" dirty="0" smtClean="0"/>
              <a:t> rho times s is the total amount of absorber along the light path, hence the measure gives also the total n. of molecules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latin typeface="Tahoma" panose="020B0604030504040204" pitchFamily="34" charset="0"/>
                <a:ea typeface="Tahoma" panose="020B0604030504040204" pitchFamily="34" charset="0"/>
                <a:cs typeface="Tahoma" panose="020B0604030504040204" pitchFamily="34" charset="0"/>
              </a:rPr>
              <a:t>Far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vedere</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tecniche</a:t>
            </a:r>
            <a:r>
              <a:rPr lang="en-GB" altLang="en-US" sz="1200" dirty="0" smtClean="0">
                <a:latin typeface="Tahoma" panose="020B0604030504040204" pitchFamily="34" charset="0"/>
                <a:ea typeface="Tahoma" panose="020B0604030504040204" pitchFamily="34" charset="0"/>
                <a:cs typeface="Tahoma" panose="020B0604030504040204" pitchFamily="34" charset="0"/>
              </a:rPr>
              <a:t> di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spettroscopia</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utilizzate</a:t>
            </a:r>
            <a:r>
              <a:rPr lang="en-GB" altLang="en-US" sz="1200" dirty="0" smtClean="0">
                <a:latin typeface="Tahoma" panose="020B0604030504040204" pitchFamily="34" charset="0"/>
                <a:ea typeface="Tahoma" panose="020B0604030504040204" pitchFamily="34" charset="0"/>
                <a:cs typeface="Tahoma" panose="020B0604030504040204" pitchFamily="34" charset="0"/>
              </a:rPr>
              <a:t> per remote sensing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tipo</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b="1" dirty="0" smtClean="0">
                <a:latin typeface="Tahoma" panose="020B0604030504040204" pitchFamily="34" charset="0"/>
                <a:ea typeface="Tahoma" panose="020B0604030504040204" pitchFamily="34" charset="0"/>
                <a:cs typeface="Tahoma" panose="020B0604030504040204" pitchFamily="34" charset="0"/>
              </a:rPr>
              <a:t>Differential Optical Absorption Spectroscopy</a:t>
            </a:r>
            <a:r>
              <a:rPr lang="en-US" sz="1200" dirty="0" smtClean="0">
                <a:latin typeface="Tahoma" panose="020B0604030504040204" pitchFamily="34" charset="0"/>
                <a:ea typeface="Tahoma" panose="020B0604030504040204" pitchFamily="34" charset="0"/>
                <a:cs typeface="Tahoma" panose="020B0604030504040204" pitchFamily="34" charset="0"/>
              </a:rPr>
              <a:t> (DOAS) </a:t>
            </a:r>
            <a:r>
              <a:rPr lang="en-GB" altLang="en-US" sz="1200" dirty="0" smtClean="0">
                <a:latin typeface="Tahoma" panose="020B0604030504040204" pitchFamily="34" charset="0"/>
                <a:ea typeface="Tahoma" panose="020B0604030504040204" pitchFamily="34" charset="0"/>
                <a:cs typeface="Tahoma" panose="020B0604030504040204" pitchFamily="34" charset="0"/>
              </a:rPr>
              <a:t>http://www.iup.uni-bremen.de/doas/doas_tutorial.htm</a:t>
            </a:r>
          </a:p>
          <a:p>
            <a:endParaRPr lang="en-US" dirty="0"/>
          </a:p>
        </p:txBody>
      </p:sp>
      <p:sp>
        <p:nvSpPr>
          <p:cNvPr id="4" name="Slide Number Placeholder 3"/>
          <p:cNvSpPr>
            <a:spLocks noGrp="1"/>
          </p:cNvSpPr>
          <p:nvPr>
            <p:ph type="sldNum" sz="quarter" idx="10"/>
          </p:nvPr>
        </p:nvSpPr>
        <p:spPr/>
        <p:txBody>
          <a:bodyPr/>
          <a:lstStyle/>
          <a:p>
            <a:pPr>
              <a:defRPr/>
            </a:pPr>
            <a:fld id="{27B0AB3D-4010-42C2-B4F4-F5D81536C9A5}" type="slidenum">
              <a:rPr lang="en-GB" smtClean="0"/>
              <a:pPr>
                <a:defRPr/>
              </a:pPr>
              <a:t>93</a:t>
            </a:fld>
            <a:endParaRPr lang="en-GB"/>
          </a:p>
        </p:txBody>
      </p:sp>
    </p:spTree>
    <p:extLst>
      <p:ext uri="{BB962C8B-B14F-4D97-AF65-F5344CB8AC3E}">
        <p14:creationId xmlns:p14="http://schemas.microsoft.com/office/powerpoint/2010/main" val="34333381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product</a:t>
            </a:r>
            <a:r>
              <a:rPr lang="it-IT" baseline="0" dirty="0" smtClean="0"/>
              <a:t> rho times s is the total amount of absorber along the light path, hence the measure gives also the total n. of molecules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latin typeface="Tahoma" panose="020B0604030504040204" pitchFamily="34" charset="0"/>
                <a:ea typeface="Tahoma" panose="020B0604030504040204" pitchFamily="34" charset="0"/>
                <a:cs typeface="Tahoma" panose="020B0604030504040204" pitchFamily="34" charset="0"/>
              </a:rPr>
              <a:t>Far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vedere</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tecniche</a:t>
            </a:r>
            <a:r>
              <a:rPr lang="en-GB" altLang="en-US" sz="1200" dirty="0" smtClean="0">
                <a:latin typeface="Tahoma" panose="020B0604030504040204" pitchFamily="34" charset="0"/>
                <a:ea typeface="Tahoma" panose="020B0604030504040204" pitchFamily="34" charset="0"/>
                <a:cs typeface="Tahoma" panose="020B0604030504040204" pitchFamily="34" charset="0"/>
              </a:rPr>
              <a:t> di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spettroscopia</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utilizzate</a:t>
            </a:r>
            <a:r>
              <a:rPr lang="en-GB" altLang="en-US" sz="1200" dirty="0" smtClean="0">
                <a:latin typeface="Tahoma" panose="020B0604030504040204" pitchFamily="34" charset="0"/>
                <a:ea typeface="Tahoma" panose="020B0604030504040204" pitchFamily="34" charset="0"/>
                <a:cs typeface="Tahoma" panose="020B0604030504040204" pitchFamily="34" charset="0"/>
              </a:rPr>
              <a:t> per remote sensing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tipo</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b="1" dirty="0" smtClean="0">
                <a:latin typeface="Tahoma" panose="020B0604030504040204" pitchFamily="34" charset="0"/>
                <a:ea typeface="Tahoma" panose="020B0604030504040204" pitchFamily="34" charset="0"/>
                <a:cs typeface="Tahoma" panose="020B0604030504040204" pitchFamily="34" charset="0"/>
              </a:rPr>
              <a:t>Differential Optical Absorption Spectroscopy</a:t>
            </a:r>
            <a:r>
              <a:rPr lang="en-US" sz="1200" dirty="0" smtClean="0">
                <a:latin typeface="Tahoma" panose="020B0604030504040204" pitchFamily="34" charset="0"/>
                <a:ea typeface="Tahoma" panose="020B0604030504040204" pitchFamily="34" charset="0"/>
                <a:cs typeface="Tahoma" panose="020B0604030504040204" pitchFamily="34" charset="0"/>
              </a:rPr>
              <a:t> (DOAS) </a:t>
            </a:r>
            <a:r>
              <a:rPr lang="en-GB" altLang="en-US" sz="1200" dirty="0" smtClean="0">
                <a:latin typeface="Tahoma" panose="020B0604030504040204" pitchFamily="34" charset="0"/>
                <a:ea typeface="Tahoma" panose="020B0604030504040204" pitchFamily="34" charset="0"/>
                <a:cs typeface="Tahoma" panose="020B0604030504040204" pitchFamily="34" charset="0"/>
              </a:rPr>
              <a:t>http://www.iup.uni-bremen.de/doas/doas_tutorial.htm</a:t>
            </a:r>
          </a:p>
          <a:p>
            <a:endParaRPr lang="en-US" dirty="0"/>
          </a:p>
        </p:txBody>
      </p:sp>
      <p:sp>
        <p:nvSpPr>
          <p:cNvPr id="4" name="Slide Number Placeholder 3"/>
          <p:cNvSpPr>
            <a:spLocks noGrp="1"/>
          </p:cNvSpPr>
          <p:nvPr>
            <p:ph type="sldNum" sz="quarter" idx="10"/>
          </p:nvPr>
        </p:nvSpPr>
        <p:spPr/>
        <p:txBody>
          <a:bodyPr/>
          <a:lstStyle/>
          <a:p>
            <a:pPr>
              <a:defRPr/>
            </a:pPr>
            <a:fld id="{27B0AB3D-4010-42C2-B4F4-F5D81536C9A5}" type="slidenum">
              <a:rPr lang="en-GB" smtClean="0"/>
              <a:pPr>
                <a:defRPr/>
              </a:pPr>
              <a:t>94</a:t>
            </a:fld>
            <a:endParaRPr lang="en-GB"/>
          </a:p>
        </p:txBody>
      </p:sp>
    </p:spTree>
    <p:extLst>
      <p:ext uri="{BB962C8B-B14F-4D97-AF65-F5344CB8AC3E}">
        <p14:creationId xmlns:p14="http://schemas.microsoft.com/office/powerpoint/2010/main" val="19927640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product</a:t>
            </a:r>
            <a:r>
              <a:rPr lang="it-IT" baseline="0" dirty="0" smtClean="0"/>
              <a:t> rho times s is the total amount of absorber along the light path, hence the measure gives also the total n. of molecules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latin typeface="Tahoma" panose="020B0604030504040204" pitchFamily="34" charset="0"/>
                <a:ea typeface="Tahoma" panose="020B0604030504040204" pitchFamily="34" charset="0"/>
                <a:cs typeface="Tahoma" panose="020B0604030504040204" pitchFamily="34" charset="0"/>
              </a:rPr>
              <a:t>Far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vedere</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tecniche</a:t>
            </a:r>
            <a:r>
              <a:rPr lang="en-GB" altLang="en-US" sz="1200" dirty="0" smtClean="0">
                <a:latin typeface="Tahoma" panose="020B0604030504040204" pitchFamily="34" charset="0"/>
                <a:ea typeface="Tahoma" panose="020B0604030504040204" pitchFamily="34" charset="0"/>
                <a:cs typeface="Tahoma" panose="020B0604030504040204" pitchFamily="34" charset="0"/>
              </a:rPr>
              <a:t> di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spettroscopia</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utilizzate</a:t>
            </a:r>
            <a:r>
              <a:rPr lang="en-GB" altLang="en-US" sz="1200" dirty="0" smtClean="0">
                <a:latin typeface="Tahoma" panose="020B0604030504040204" pitchFamily="34" charset="0"/>
                <a:ea typeface="Tahoma" panose="020B0604030504040204" pitchFamily="34" charset="0"/>
                <a:cs typeface="Tahoma" panose="020B0604030504040204" pitchFamily="34" charset="0"/>
              </a:rPr>
              <a:t> per remote sensing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tipo</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b="1" dirty="0" smtClean="0">
                <a:latin typeface="Tahoma" panose="020B0604030504040204" pitchFamily="34" charset="0"/>
                <a:ea typeface="Tahoma" panose="020B0604030504040204" pitchFamily="34" charset="0"/>
                <a:cs typeface="Tahoma" panose="020B0604030504040204" pitchFamily="34" charset="0"/>
              </a:rPr>
              <a:t>Differential Optical Absorption Spectroscopy</a:t>
            </a:r>
            <a:r>
              <a:rPr lang="en-US" sz="1200" dirty="0" smtClean="0">
                <a:latin typeface="Tahoma" panose="020B0604030504040204" pitchFamily="34" charset="0"/>
                <a:ea typeface="Tahoma" panose="020B0604030504040204" pitchFamily="34" charset="0"/>
                <a:cs typeface="Tahoma" panose="020B0604030504040204" pitchFamily="34" charset="0"/>
              </a:rPr>
              <a:t> (DOAS) </a:t>
            </a:r>
            <a:r>
              <a:rPr lang="en-GB" altLang="en-US" sz="1200" dirty="0" smtClean="0">
                <a:latin typeface="Tahoma" panose="020B0604030504040204" pitchFamily="34" charset="0"/>
                <a:ea typeface="Tahoma" panose="020B0604030504040204" pitchFamily="34" charset="0"/>
                <a:cs typeface="Tahoma" panose="020B0604030504040204" pitchFamily="34" charset="0"/>
              </a:rPr>
              <a:t>http://www.iup.uni-bremen.de/doas/doas_tutorial.htm</a:t>
            </a:r>
          </a:p>
          <a:p>
            <a:endParaRPr lang="en-US" dirty="0"/>
          </a:p>
        </p:txBody>
      </p:sp>
      <p:sp>
        <p:nvSpPr>
          <p:cNvPr id="4" name="Slide Number Placeholder 3"/>
          <p:cNvSpPr>
            <a:spLocks noGrp="1"/>
          </p:cNvSpPr>
          <p:nvPr>
            <p:ph type="sldNum" sz="quarter" idx="10"/>
          </p:nvPr>
        </p:nvSpPr>
        <p:spPr/>
        <p:txBody>
          <a:bodyPr/>
          <a:lstStyle/>
          <a:p>
            <a:pPr>
              <a:defRPr/>
            </a:pPr>
            <a:fld id="{27B0AB3D-4010-42C2-B4F4-F5D81536C9A5}" type="slidenum">
              <a:rPr lang="en-GB" smtClean="0"/>
              <a:pPr>
                <a:defRPr/>
              </a:pPr>
              <a:t>96</a:t>
            </a:fld>
            <a:endParaRPr lang="en-GB"/>
          </a:p>
        </p:txBody>
      </p:sp>
    </p:spTree>
    <p:extLst>
      <p:ext uri="{BB962C8B-B14F-4D97-AF65-F5344CB8AC3E}">
        <p14:creationId xmlns:p14="http://schemas.microsoft.com/office/powerpoint/2010/main" val="18962000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product</a:t>
            </a:r>
            <a:r>
              <a:rPr lang="it-IT" baseline="0" dirty="0" smtClean="0"/>
              <a:t> rho times s is the total amount of absorber along the light path, hence the measure gives also the total n. of molecules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latin typeface="Tahoma" panose="020B0604030504040204" pitchFamily="34" charset="0"/>
                <a:ea typeface="Tahoma" panose="020B0604030504040204" pitchFamily="34" charset="0"/>
                <a:cs typeface="Tahoma" panose="020B0604030504040204" pitchFamily="34" charset="0"/>
              </a:rPr>
              <a:t>Far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vedere</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tecniche</a:t>
            </a:r>
            <a:r>
              <a:rPr lang="en-GB" altLang="en-US" sz="1200" dirty="0" smtClean="0">
                <a:latin typeface="Tahoma" panose="020B0604030504040204" pitchFamily="34" charset="0"/>
                <a:ea typeface="Tahoma" panose="020B0604030504040204" pitchFamily="34" charset="0"/>
                <a:cs typeface="Tahoma" panose="020B0604030504040204" pitchFamily="34" charset="0"/>
              </a:rPr>
              <a:t> di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spettroscopia</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utilizzate</a:t>
            </a:r>
            <a:r>
              <a:rPr lang="en-GB" altLang="en-US" sz="1200" dirty="0" smtClean="0">
                <a:latin typeface="Tahoma" panose="020B0604030504040204" pitchFamily="34" charset="0"/>
                <a:ea typeface="Tahoma" panose="020B0604030504040204" pitchFamily="34" charset="0"/>
                <a:cs typeface="Tahoma" panose="020B0604030504040204" pitchFamily="34" charset="0"/>
              </a:rPr>
              <a:t> per remote sensing </a:t>
            </a:r>
            <a:r>
              <a:rPr lang="en-GB" altLang="en-US" sz="1200" dirty="0" err="1" smtClean="0">
                <a:latin typeface="Tahoma" panose="020B0604030504040204" pitchFamily="34" charset="0"/>
                <a:ea typeface="Tahoma" panose="020B0604030504040204" pitchFamily="34" charset="0"/>
                <a:cs typeface="Tahoma" panose="020B0604030504040204" pitchFamily="34" charset="0"/>
              </a:rPr>
              <a:t>tipo</a:t>
            </a:r>
            <a:r>
              <a:rPr lang="en-GB" alt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b="1" dirty="0" smtClean="0">
                <a:latin typeface="Tahoma" panose="020B0604030504040204" pitchFamily="34" charset="0"/>
                <a:ea typeface="Tahoma" panose="020B0604030504040204" pitchFamily="34" charset="0"/>
                <a:cs typeface="Tahoma" panose="020B0604030504040204" pitchFamily="34" charset="0"/>
              </a:rPr>
              <a:t>Differential Optical Absorption Spectroscopy</a:t>
            </a:r>
            <a:r>
              <a:rPr lang="en-US" sz="1200" dirty="0" smtClean="0">
                <a:latin typeface="Tahoma" panose="020B0604030504040204" pitchFamily="34" charset="0"/>
                <a:ea typeface="Tahoma" panose="020B0604030504040204" pitchFamily="34" charset="0"/>
                <a:cs typeface="Tahoma" panose="020B0604030504040204" pitchFamily="34" charset="0"/>
              </a:rPr>
              <a:t> (DOAS) </a:t>
            </a:r>
            <a:r>
              <a:rPr lang="en-GB" altLang="en-US" sz="1200" dirty="0" smtClean="0">
                <a:latin typeface="Tahoma" panose="020B0604030504040204" pitchFamily="34" charset="0"/>
                <a:ea typeface="Tahoma" panose="020B0604030504040204" pitchFamily="34" charset="0"/>
                <a:cs typeface="Tahoma" panose="020B0604030504040204" pitchFamily="34" charset="0"/>
              </a:rPr>
              <a:t>http://www.iup.uni-bremen.de/doas/doas_tutorial.htm</a:t>
            </a:r>
          </a:p>
          <a:p>
            <a:endParaRPr lang="en-US" dirty="0"/>
          </a:p>
        </p:txBody>
      </p:sp>
      <p:sp>
        <p:nvSpPr>
          <p:cNvPr id="4" name="Slide Number Placeholder 3"/>
          <p:cNvSpPr>
            <a:spLocks noGrp="1"/>
          </p:cNvSpPr>
          <p:nvPr>
            <p:ph type="sldNum" sz="quarter" idx="10"/>
          </p:nvPr>
        </p:nvSpPr>
        <p:spPr/>
        <p:txBody>
          <a:bodyPr/>
          <a:lstStyle/>
          <a:p>
            <a:pPr>
              <a:defRPr/>
            </a:pPr>
            <a:fld id="{27B0AB3D-4010-42C2-B4F4-F5D81536C9A5}" type="slidenum">
              <a:rPr lang="en-GB" smtClean="0"/>
              <a:pPr>
                <a:defRPr/>
              </a:pPr>
              <a:t>97</a:t>
            </a:fld>
            <a:endParaRPr lang="en-GB"/>
          </a:p>
        </p:txBody>
      </p:sp>
    </p:spTree>
    <p:extLst>
      <p:ext uri="{BB962C8B-B14F-4D97-AF65-F5344CB8AC3E}">
        <p14:creationId xmlns:p14="http://schemas.microsoft.com/office/powerpoint/2010/main" val="144966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dirty="0" smtClean="0"/>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CE10449-5550-47F4-9530-979C6678915F}" type="slidenum">
              <a:rPr lang="en-GB" altLang="en-US" smtClean="0"/>
              <a:pPr/>
              <a:t>10</a:t>
            </a:fld>
            <a:endParaRPr lang="en-GB" altLang="en-US" smtClean="0"/>
          </a:p>
        </p:txBody>
      </p:sp>
    </p:spTree>
    <p:extLst>
      <p:ext uri="{BB962C8B-B14F-4D97-AF65-F5344CB8AC3E}">
        <p14:creationId xmlns:p14="http://schemas.microsoft.com/office/powerpoint/2010/main" val="54960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B3CAC1-174F-4228-A92C-53517BE09B27}" type="slidenum">
              <a:rPr lang="en-US" altLang="en-US"/>
              <a:pPr>
                <a:defRPr/>
              </a:pPr>
              <a:t>‹#›</a:t>
            </a:fld>
            <a:endParaRPr lang="en-US" altLang="en-US"/>
          </a:p>
        </p:txBody>
      </p:sp>
    </p:spTree>
    <p:extLst>
      <p:ext uri="{BB962C8B-B14F-4D97-AF65-F5344CB8AC3E}">
        <p14:creationId xmlns:p14="http://schemas.microsoft.com/office/powerpoint/2010/main" val="160449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F9DF49-18D4-42DB-860C-F3DD3EF13C29}" type="slidenum">
              <a:rPr lang="en-US" altLang="en-US"/>
              <a:pPr>
                <a:defRPr/>
              </a:pPr>
              <a:t>‹#›</a:t>
            </a:fld>
            <a:endParaRPr lang="en-US" altLang="en-US"/>
          </a:p>
        </p:txBody>
      </p:sp>
    </p:spTree>
    <p:extLst>
      <p:ext uri="{BB962C8B-B14F-4D97-AF65-F5344CB8AC3E}">
        <p14:creationId xmlns:p14="http://schemas.microsoft.com/office/powerpoint/2010/main" val="71041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795376-82ED-467A-983F-82BB82F816AA}" type="slidenum">
              <a:rPr lang="en-US" altLang="en-US"/>
              <a:pPr>
                <a:defRPr/>
              </a:pPr>
              <a:t>‹#›</a:t>
            </a:fld>
            <a:endParaRPr lang="en-US" altLang="en-US"/>
          </a:p>
        </p:txBody>
      </p:sp>
    </p:spTree>
    <p:extLst>
      <p:ext uri="{BB962C8B-B14F-4D97-AF65-F5344CB8AC3E}">
        <p14:creationId xmlns:p14="http://schemas.microsoft.com/office/powerpoint/2010/main" val="241678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3DBBD5-1740-4E8E-A394-A896FD7A1205}" type="slidenum">
              <a:rPr lang="en-US" altLang="en-US"/>
              <a:pPr>
                <a:defRPr/>
              </a:pPr>
              <a:t>‹#›</a:t>
            </a:fld>
            <a:endParaRPr lang="en-US" altLang="en-US"/>
          </a:p>
        </p:txBody>
      </p:sp>
    </p:spTree>
    <p:extLst>
      <p:ext uri="{BB962C8B-B14F-4D97-AF65-F5344CB8AC3E}">
        <p14:creationId xmlns:p14="http://schemas.microsoft.com/office/powerpoint/2010/main" val="334276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944F17-3059-4A71-94EF-C01577A5A77F}" type="slidenum">
              <a:rPr lang="en-US" altLang="en-US"/>
              <a:pPr>
                <a:defRPr/>
              </a:pPr>
              <a:t>‹#›</a:t>
            </a:fld>
            <a:endParaRPr lang="en-US" altLang="en-US"/>
          </a:p>
        </p:txBody>
      </p:sp>
    </p:spTree>
    <p:extLst>
      <p:ext uri="{BB962C8B-B14F-4D97-AF65-F5344CB8AC3E}">
        <p14:creationId xmlns:p14="http://schemas.microsoft.com/office/powerpoint/2010/main" val="223542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9E90AA-75A8-4C55-8E45-3BCC2B37BC7D}" type="slidenum">
              <a:rPr lang="en-US" altLang="en-US"/>
              <a:pPr>
                <a:defRPr/>
              </a:pPr>
              <a:t>‹#›</a:t>
            </a:fld>
            <a:endParaRPr lang="en-US" altLang="en-US"/>
          </a:p>
        </p:txBody>
      </p:sp>
    </p:spTree>
    <p:extLst>
      <p:ext uri="{BB962C8B-B14F-4D97-AF65-F5344CB8AC3E}">
        <p14:creationId xmlns:p14="http://schemas.microsoft.com/office/powerpoint/2010/main" val="347981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474A579-8DED-4656-9AEC-DE4CA02FBB7F}" type="slidenum">
              <a:rPr lang="en-US" altLang="en-US"/>
              <a:pPr>
                <a:defRPr/>
              </a:pPr>
              <a:t>‹#›</a:t>
            </a:fld>
            <a:endParaRPr lang="en-US" altLang="en-US"/>
          </a:p>
        </p:txBody>
      </p:sp>
    </p:spTree>
    <p:extLst>
      <p:ext uri="{BB962C8B-B14F-4D97-AF65-F5344CB8AC3E}">
        <p14:creationId xmlns:p14="http://schemas.microsoft.com/office/powerpoint/2010/main" val="285235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9C5D947-932B-4CB1-BA89-9D9CD7F2B92B}" type="slidenum">
              <a:rPr lang="en-US" altLang="en-US"/>
              <a:pPr>
                <a:defRPr/>
              </a:pPr>
              <a:t>‹#›</a:t>
            </a:fld>
            <a:endParaRPr lang="en-US" altLang="en-US"/>
          </a:p>
        </p:txBody>
      </p:sp>
    </p:spTree>
    <p:extLst>
      <p:ext uri="{BB962C8B-B14F-4D97-AF65-F5344CB8AC3E}">
        <p14:creationId xmlns:p14="http://schemas.microsoft.com/office/powerpoint/2010/main" val="286411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F0BAC3D-B4BC-4CDC-A769-473F66615B5F}" type="slidenum">
              <a:rPr lang="en-US" altLang="en-US"/>
              <a:pPr>
                <a:defRPr/>
              </a:pPr>
              <a:t>‹#›</a:t>
            </a:fld>
            <a:endParaRPr lang="en-US" altLang="en-US"/>
          </a:p>
        </p:txBody>
      </p:sp>
    </p:spTree>
    <p:extLst>
      <p:ext uri="{BB962C8B-B14F-4D97-AF65-F5344CB8AC3E}">
        <p14:creationId xmlns:p14="http://schemas.microsoft.com/office/powerpoint/2010/main" val="221967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88B1B9-9B82-4510-8208-5290B8B2861D}" type="slidenum">
              <a:rPr lang="en-US" altLang="en-US"/>
              <a:pPr>
                <a:defRPr/>
              </a:pPr>
              <a:t>‹#›</a:t>
            </a:fld>
            <a:endParaRPr lang="en-US" altLang="en-US"/>
          </a:p>
        </p:txBody>
      </p:sp>
    </p:spTree>
    <p:extLst>
      <p:ext uri="{BB962C8B-B14F-4D97-AF65-F5344CB8AC3E}">
        <p14:creationId xmlns:p14="http://schemas.microsoft.com/office/powerpoint/2010/main" val="120986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7BF0404-4D0A-41D6-88E6-55FD0EC75C08}" type="slidenum">
              <a:rPr lang="en-US" altLang="en-US"/>
              <a:pPr>
                <a:defRPr/>
              </a:pPr>
              <a:t>‹#›</a:t>
            </a:fld>
            <a:endParaRPr lang="en-US" altLang="en-US"/>
          </a:p>
        </p:txBody>
      </p:sp>
    </p:spTree>
    <p:extLst>
      <p:ext uri="{BB962C8B-B14F-4D97-AF65-F5344CB8AC3E}">
        <p14:creationId xmlns:p14="http://schemas.microsoft.com/office/powerpoint/2010/main" val="260750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3414FD3-CF4C-4E17-8BBE-764142561B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6.wmf"/><Relationship Id="rId18" Type="http://schemas.openxmlformats.org/officeDocument/2006/relationships/oleObject" Target="../embeddings/oleObject12.bin"/><Relationship Id="rId3" Type="http://schemas.openxmlformats.org/officeDocument/2006/relationships/notesSlide" Target="../notesSlides/notesSlide10.xml"/><Relationship Id="rId21" Type="http://schemas.openxmlformats.org/officeDocument/2006/relationships/image" Target="../media/image30.wmf"/><Relationship Id="rId7" Type="http://schemas.openxmlformats.org/officeDocument/2006/relationships/image" Target="../media/image23.wmf"/><Relationship Id="rId12" Type="http://schemas.openxmlformats.org/officeDocument/2006/relationships/oleObject" Target="../embeddings/oleObject9.bin"/><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23" Type="http://schemas.openxmlformats.org/officeDocument/2006/relationships/image" Target="../media/image31.wmf"/><Relationship Id="rId10" Type="http://schemas.openxmlformats.org/officeDocument/2006/relationships/oleObject" Target="../embeddings/oleObject8.bin"/><Relationship Id="rId19" Type="http://schemas.openxmlformats.org/officeDocument/2006/relationships/image" Target="../media/image29.wmf"/><Relationship Id="rId4" Type="http://schemas.openxmlformats.org/officeDocument/2006/relationships/oleObject" Target="../embeddings/oleObject5.bin"/><Relationship Id="rId9" Type="http://schemas.openxmlformats.org/officeDocument/2006/relationships/image" Target="../media/image24.wmf"/><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6.wmf"/><Relationship Id="rId18" Type="http://schemas.openxmlformats.org/officeDocument/2006/relationships/oleObject" Target="../embeddings/oleObject22.bin"/><Relationship Id="rId3" Type="http://schemas.openxmlformats.org/officeDocument/2006/relationships/notesSlide" Target="../notesSlides/notesSlide11.xml"/><Relationship Id="rId21" Type="http://schemas.openxmlformats.org/officeDocument/2006/relationships/image" Target="../media/image40.wmf"/><Relationship Id="rId7" Type="http://schemas.openxmlformats.org/officeDocument/2006/relationships/image" Target="../media/image33.wmf"/><Relationship Id="rId12" Type="http://schemas.openxmlformats.org/officeDocument/2006/relationships/oleObject" Target="../embeddings/oleObject19.bin"/><Relationship Id="rId17"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image" Target="../media/image41.wmf"/><Relationship Id="rId10" Type="http://schemas.openxmlformats.org/officeDocument/2006/relationships/oleObject" Target="../embeddings/oleObject18.bin"/><Relationship Id="rId19" Type="http://schemas.openxmlformats.org/officeDocument/2006/relationships/image" Target="../media/image39.wmf"/><Relationship Id="rId4" Type="http://schemas.openxmlformats.org/officeDocument/2006/relationships/oleObject" Target="../embeddings/oleObject15.bin"/><Relationship Id="rId9" Type="http://schemas.openxmlformats.org/officeDocument/2006/relationships/image" Target="../media/image34.w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4.xml"/><Relationship Id="rId7" Type="http://schemas.openxmlformats.org/officeDocument/2006/relationships/oleObject" Target="../embeddings/oleObject10.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11" Type="http://schemas.openxmlformats.org/officeDocument/2006/relationships/oleObject" Target="../embeddings/oleObject12.bin"/><Relationship Id="rId5" Type="http://schemas.openxmlformats.org/officeDocument/2006/relationships/oleObject" Target="../embeddings/oleObject5.bin"/><Relationship Id="rId10" Type="http://schemas.openxmlformats.org/officeDocument/2006/relationships/image" Target="../media/image28.wmf"/><Relationship Id="rId4" Type="http://schemas.openxmlformats.org/officeDocument/2006/relationships/image" Target="../media/image47.jpeg"/><Relationship Id="rId9"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oleObject" Target="../embeddings/oleObject29.bin"/><Relationship Id="rId3" Type="http://schemas.openxmlformats.org/officeDocument/2006/relationships/notesSlide" Target="../notesSlides/notesSlide17.xml"/><Relationship Id="rId7" Type="http://schemas.openxmlformats.org/officeDocument/2006/relationships/image" Target="../media/image53.wmf"/><Relationship Id="rId12"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54.wmf"/><Relationship Id="rId14" Type="http://schemas.openxmlformats.org/officeDocument/2006/relationships/image" Target="../media/image56.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9.xml"/><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1.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63.wmf"/></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22.xml"/><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7.wmf"/><Relationship Id="rId5" Type="http://schemas.openxmlformats.org/officeDocument/2006/relationships/oleObject" Target="../embeddings/oleObject34.bin"/><Relationship Id="rId10" Type="http://schemas.openxmlformats.org/officeDocument/2006/relationships/image" Target="../media/image69.wmf"/><Relationship Id="rId4" Type="http://schemas.openxmlformats.org/officeDocument/2006/relationships/image" Target="../media/image70.emf"/><Relationship Id="rId9"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77.png"/><Relationship Id="rId3" Type="http://schemas.openxmlformats.org/officeDocument/2006/relationships/notesSlide" Target="../notesSlides/notesSlide23.xml"/><Relationship Id="rId7" Type="http://schemas.openxmlformats.org/officeDocument/2006/relationships/oleObject" Target="../embeddings/oleObject38.bin"/><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1.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image" Target="../media/image75.wmf"/><Relationship Id="rId10" Type="http://schemas.openxmlformats.org/officeDocument/2006/relationships/image" Target="../media/image73.wmf"/><Relationship Id="rId4" Type="http://schemas.openxmlformats.org/officeDocument/2006/relationships/image" Target="../media/image76.jpeg"/><Relationship Id="rId9" Type="http://schemas.openxmlformats.org/officeDocument/2006/relationships/oleObject" Target="../embeddings/oleObject39.bin"/><Relationship Id="rId14" Type="http://schemas.openxmlformats.org/officeDocument/2006/relationships/oleObject" Target="../embeddings/oleObject4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8.wmf"/><Relationship Id="rId4" Type="http://schemas.openxmlformats.org/officeDocument/2006/relationships/oleObject" Target="../embeddings/oleObject4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3.bin"/><Relationship Id="rId5" Type="http://schemas.openxmlformats.org/officeDocument/2006/relationships/image" Target="../media/image81.emf"/><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27.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2.wmf"/><Relationship Id="rId5" Type="http://schemas.openxmlformats.org/officeDocument/2006/relationships/oleObject" Target="../embeddings/oleObject25.bin"/><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88.wmf"/><Relationship Id="rId3" Type="http://schemas.openxmlformats.org/officeDocument/2006/relationships/notesSlide" Target="../notesSlides/notesSlide29.xml"/><Relationship Id="rId7" Type="http://schemas.openxmlformats.org/officeDocument/2006/relationships/image" Target="../media/image85.wmf"/><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4.bin"/><Relationship Id="rId11" Type="http://schemas.openxmlformats.org/officeDocument/2006/relationships/image" Target="../media/image87.wmf"/><Relationship Id="rId5" Type="http://schemas.openxmlformats.org/officeDocument/2006/relationships/image" Target="../media/image90.emf"/><Relationship Id="rId10" Type="http://schemas.openxmlformats.org/officeDocument/2006/relationships/oleObject" Target="../embeddings/oleObject46.bin"/><Relationship Id="rId4" Type="http://schemas.openxmlformats.org/officeDocument/2006/relationships/image" Target="../media/image89.emf"/><Relationship Id="rId9" Type="http://schemas.openxmlformats.org/officeDocument/2006/relationships/image" Target="../media/image86.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94.wmf"/><Relationship Id="rId3" Type="http://schemas.openxmlformats.org/officeDocument/2006/relationships/notesSlide" Target="../notesSlides/notesSlide30.xml"/><Relationship Id="rId7" Type="http://schemas.openxmlformats.org/officeDocument/2006/relationships/image" Target="../media/image91.wmf"/><Relationship Id="rId12"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8.bin"/><Relationship Id="rId11" Type="http://schemas.openxmlformats.org/officeDocument/2006/relationships/image" Target="../media/image93.wmf"/><Relationship Id="rId5" Type="http://schemas.openxmlformats.org/officeDocument/2006/relationships/image" Target="../media/image96.emf"/><Relationship Id="rId10" Type="http://schemas.openxmlformats.org/officeDocument/2006/relationships/oleObject" Target="../embeddings/oleObject50.bin"/><Relationship Id="rId4" Type="http://schemas.openxmlformats.org/officeDocument/2006/relationships/image" Target="../media/image95.emf"/><Relationship Id="rId9" Type="http://schemas.openxmlformats.org/officeDocument/2006/relationships/image" Target="../media/image92.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9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3.bin"/><Relationship Id="rId5" Type="http://schemas.openxmlformats.org/officeDocument/2006/relationships/image" Target="../media/image97.wmf"/><Relationship Id="rId4" Type="http://schemas.openxmlformats.org/officeDocument/2006/relationships/oleObject" Target="../embeddings/oleObject52.bin"/></Relationships>
</file>

<file path=ppt/slides/_rels/slide34.xml.rels><?xml version="1.0" encoding="UTF-8" standalone="yes"?>
<Relationships xmlns="http://schemas.openxmlformats.org/package/2006/relationships"><Relationship Id="rId8" Type="http://schemas.openxmlformats.org/officeDocument/2006/relationships/image" Target="../media/image103.emf"/><Relationship Id="rId3" Type="http://schemas.openxmlformats.org/officeDocument/2006/relationships/notesSlide" Target="../notesSlides/notesSlide32.xml"/><Relationship Id="rId7" Type="http://schemas.openxmlformats.org/officeDocument/2006/relationships/image" Target="../media/image100.wmf"/><Relationship Id="rId12"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5.bin"/><Relationship Id="rId11" Type="http://schemas.openxmlformats.org/officeDocument/2006/relationships/oleObject" Target="../embeddings/oleObject57.bin"/><Relationship Id="rId5" Type="http://schemas.openxmlformats.org/officeDocument/2006/relationships/image" Target="../media/image99.wmf"/><Relationship Id="rId10" Type="http://schemas.openxmlformats.org/officeDocument/2006/relationships/image" Target="../media/image101.wmf"/><Relationship Id="rId4" Type="http://schemas.openxmlformats.org/officeDocument/2006/relationships/oleObject" Target="../embeddings/oleObject54.bin"/><Relationship Id="rId9" Type="http://schemas.openxmlformats.org/officeDocument/2006/relationships/oleObject" Target="../embeddings/oleObject56.bin"/></Relationships>
</file>

<file path=ppt/slides/_rels/slide35.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notesSlide" Target="../notesSlides/notesSlide33.xml"/><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4.wmf"/><Relationship Id="rId5" Type="http://schemas.openxmlformats.org/officeDocument/2006/relationships/oleObject" Target="../embeddings/oleObject58.bin"/><Relationship Id="rId10" Type="http://schemas.openxmlformats.org/officeDocument/2006/relationships/image" Target="../media/image106.wmf"/><Relationship Id="rId4" Type="http://schemas.openxmlformats.org/officeDocument/2006/relationships/image" Target="../media/image107.emf"/><Relationship Id="rId9" Type="http://schemas.openxmlformats.org/officeDocument/2006/relationships/oleObject" Target="../embeddings/oleObject6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08.wmf"/><Relationship Id="rId5" Type="http://schemas.openxmlformats.org/officeDocument/2006/relationships/oleObject" Target="../embeddings/oleObject61.bin"/><Relationship Id="rId4" Type="http://schemas.openxmlformats.org/officeDocument/2006/relationships/image" Target="../media/image109.emf"/></Relationships>
</file>

<file path=ppt/slides/_rels/slide37.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17.gif"/><Relationship Id="rId5" Type="http://schemas.openxmlformats.org/officeDocument/2006/relationships/image" Target="../media/image116.emf"/><Relationship Id="rId4" Type="http://schemas.openxmlformats.org/officeDocument/2006/relationships/image" Target="../media/image115.emf"/></Relationships>
</file>

<file path=ppt/slides/_rels/slide42.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7.jpeg"/><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24.wmf"/><Relationship Id="rId5" Type="http://schemas.openxmlformats.org/officeDocument/2006/relationships/oleObject" Target="../embeddings/oleObject62.bin"/><Relationship Id="rId10" Type="http://schemas.openxmlformats.org/officeDocument/2006/relationships/image" Target="../media/image126.wmf"/><Relationship Id="rId4" Type="http://schemas.openxmlformats.org/officeDocument/2006/relationships/image" Target="../media/image128.jpeg"/><Relationship Id="rId9" Type="http://schemas.openxmlformats.org/officeDocument/2006/relationships/oleObject" Target="../embeddings/oleObject64.bin"/></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30.jpeg"/><Relationship Id="rId4" Type="http://schemas.openxmlformats.org/officeDocument/2006/relationships/image" Target="../media/image129.png"/></Relationships>
</file>

<file path=ppt/slides/_rels/slide52.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notesSlide" Target="../notesSlides/notesSlide49.xml"/><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31.wmf"/><Relationship Id="rId5" Type="http://schemas.openxmlformats.org/officeDocument/2006/relationships/oleObject" Target="../embeddings/oleObject65.bin"/><Relationship Id="rId10" Type="http://schemas.openxmlformats.org/officeDocument/2006/relationships/image" Target="../media/image133.wmf"/><Relationship Id="rId4" Type="http://schemas.openxmlformats.org/officeDocument/2006/relationships/image" Target="../media/image134.emf"/><Relationship Id="rId9" Type="http://schemas.openxmlformats.org/officeDocument/2006/relationships/oleObject" Target="../embeddings/oleObject67.bin"/></Relationships>
</file>

<file path=ppt/slides/_rels/slide53.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5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gif"/></Relationships>
</file>

<file path=ppt/slides/_rels/slide56.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42.emf"/></Relationships>
</file>

<file path=ppt/slides/_rels/slide57.xml.rels><?xml version="1.0" encoding="UTF-8" standalone="yes"?>
<Relationships xmlns="http://schemas.openxmlformats.org/package/2006/relationships"><Relationship Id="rId3" Type="http://schemas.openxmlformats.org/officeDocument/2006/relationships/image" Target="../media/image143.gi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gif"/><Relationship Id="rId4" Type="http://schemas.openxmlformats.org/officeDocument/2006/relationships/image" Target="../media/image144.gif"/></Relationships>
</file>

<file path=ppt/slides/_rels/slide58.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61.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64.xml.rels><?xml version="1.0" encoding="UTF-8" standalone="yes"?>
<Relationships xmlns="http://schemas.openxmlformats.org/package/2006/relationships"><Relationship Id="rId8" Type="http://schemas.openxmlformats.org/officeDocument/2006/relationships/image" Target="../media/image155.wmf"/><Relationship Id="rId13" Type="http://schemas.openxmlformats.org/officeDocument/2006/relationships/oleObject" Target="../embeddings/oleObject72.bin"/><Relationship Id="rId18" Type="http://schemas.openxmlformats.org/officeDocument/2006/relationships/image" Target="../media/image159.wmf"/><Relationship Id="rId3" Type="http://schemas.openxmlformats.org/officeDocument/2006/relationships/notesSlide" Target="../notesSlides/notesSlide60.xml"/><Relationship Id="rId7" Type="http://schemas.openxmlformats.org/officeDocument/2006/relationships/oleObject" Target="../embeddings/oleObject69.bin"/><Relationship Id="rId12" Type="http://schemas.openxmlformats.org/officeDocument/2006/relationships/image" Target="../media/image157.wmf"/><Relationship Id="rId17" Type="http://schemas.openxmlformats.org/officeDocument/2006/relationships/oleObject" Target="../embeddings/oleObject75.bin"/><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image" Target="../media/image160.wmf"/><Relationship Id="rId1" Type="http://schemas.openxmlformats.org/officeDocument/2006/relationships/vmlDrawing" Target="../drawings/vmlDrawing20.vml"/><Relationship Id="rId6" Type="http://schemas.openxmlformats.org/officeDocument/2006/relationships/image" Target="../media/image154.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156.wmf"/><Relationship Id="rId19" Type="http://schemas.openxmlformats.org/officeDocument/2006/relationships/oleObject" Target="../embeddings/oleObject76.bin"/><Relationship Id="rId4" Type="http://schemas.openxmlformats.org/officeDocument/2006/relationships/image" Target="../media/image153.png"/><Relationship Id="rId9" Type="http://schemas.openxmlformats.org/officeDocument/2006/relationships/oleObject" Target="../embeddings/oleObject70.bin"/><Relationship Id="rId14" Type="http://schemas.openxmlformats.org/officeDocument/2006/relationships/image" Target="../media/image158.wmf"/></Relationships>
</file>

<file path=ppt/slides/_rels/slide65.x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63.jpeg"/></Relationships>
</file>

<file path=ppt/slides/_rels/slide67.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65.wmf"/><Relationship Id="rId5" Type="http://schemas.openxmlformats.org/officeDocument/2006/relationships/oleObject" Target="../embeddings/oleObject77.bin"/><Relationship Id="rId4" Type="http://schemas.openxmlformats.org/officeDocument/2006/relationships/image" Target="../media/image47.jpeg"/></Relationships>
</file>

<file path=ppt/slides/_rels/slide69.xml.rels><?xml version="1.0" encoding="UTF-8" standalone="yes"?>
<Relationships xmlns="http://schemas.openxmlformats.org/package/2006/relationships"><Relationship Id="rId8" Type="http://schemas.openxmlformats.org/officeDocument/2006/relationships/image" Target="../media/image166.wmf"/><Relationship Id="rId13" Type="http://schemas.openxmlformats.org/officeDocument/2006/relationships/oleObject" Target="../embeddings/oleObject81.bin"/><Relationship Id="rId18" Type="http://schemas.openxmlformats.org/officeDocument/2006/relationships/image" Target="../media/image171.wmf"/><Relationship Id="rId3" Type="http://schemas.openxmlformats.org/officeDocument/2006/relationships/notesSlide" Target="../notesSlides/notesSlide65.xml"/><Relationship Id="rId7" Type="http://schemas.openxmlformats.org/officeDocument/2006/relationships/oleObject" Target="../embeddings/oleObject78.bin"/><Relationship Id="rId12" Type="http://schemas.openxmlformats.org/officeDocument/2006/relationships/image" Target="../media/image168.wmf"/><Relationship Id="rId17" Type="http://schemas.openxmlformats.org/officeDocument/2006/relationships/oleObject" Target="../embeddings/oleObject83.bin"/><Relationship Id="rId2" Type="http://schemas.openxmlformats.org/officeDocument/2006/relationships/slideLayout" Target="../slideLayouts/slideLayout2.xml"/><Relationship Id="rId16" Type="http://schemas.openxmlformats.org/officeDocument/2006/relationships/image" Target="../media/image170.wmf"/><Relationship Id="rId1" Type="http://schemas.openxmlformats.org/officeDocument/2006/relationships/vmlDrawing" Target="../drawings/vmlDrawing22.vml"/><Relationship Id="rId6" Type="http://schemas.openxmlformats.org/officeDocument/2006/relationships/image" Target="../media/image165.w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167.wmf"/><Relationship Id="rId4" Type="http://schemas.openxmlformats.org/officeDocument/2006/relationships/image" Target="../media/image47.jpeg"/><Relationship Id="rId9" Type="http://schemas.openxmlformats.org/officeDocument/2006/relationships/oleObject" Target="../embeddings/oleObject79.bin"/><Relationship Id="rId14" Type="http://schemas.openxmlformats.org/officeDocument/2006/relationships/image" Target="../media/image169.wmf"/></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70.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73.jpeg"/></Relationships>
</file>

<file path=ppt/slides/_rels/slide71.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76.emf"/><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77.emf"/></Relationships>
</file>

<file path=ppt/slides/_rels/slide74.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179.jpeg"/></Relationships>
</file>

<file path=ppt/slides/_rels/slide7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notesSlide" Target="../notesSlides/notesSlide72.xml"/><Relationship Id="rId7" Type="http://schemas.openxmlformats.org/officeDocument/2006/relationships/image" Target="../media/image181.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84.bin"/><Relationship Id="rId5" Type="http://schemas.openxmlformats.org/officeDocument/2006/relationships/image" Target="../media/image184.emf"/><Relationship Id="rId4" Type="http://schemas.openxmlformats.org/officeDocument/2006/relationships/image" Target="../media/image183.jpeg"/><Relationship Id="rId9" Type="http://schemas.openxmlformats.org/officeDocument/2006/relationships/image" Target="../media/image182.wmf"/></Relationships>
</file>

<file path=ppt/slides/_rels/slide77.xml.rels><?xml version="1.0" encoding="UTF-8" standalone="yes"?>
<Relationships xmlns="http://schemas.openxmlformats.org/package/2006/relationships"><Relationship Id="rId3" Type="http://schemas.openxmlformats.org/officeDocument/2006/relationships/image" Target="../media/image185.emf"/><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187.emf"/><Relationship Id="rId4" Type="http://schemas.openxmlformats.org/officeDocument/2006/relationships/image" Target="../media/image186.emf"/></Relationships>
</file>

<file path=ppt/slides/_rels/slide78.xml.rels><?xml version="1.0" encoding="UTF-8" standalone="yes"?>
<Relationships xmlns="http://schemas.openxmlformats.org/package/2006/relationships"><Relationship Id="rId2" Type="http://schemas.openxmlformats.org/officeDocument/2006/relationships/image" Target="../media/image18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gif"/></Relationships>
</file>

<file path=ppt/slides/_rels/slide81.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3.gif"/><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gif"/><Relationship Id="rId4" Type="http://schemas.openxmlformats.org/officeDocument/2006/relationships/image" Target="../media/image144.gif"/></Relationships>
</file>

<file path=ppt/slides/_rels/slide83.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85.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87.xml.rels><?xml version="1.0" encoding="UTF-8" standalone="yes"?>
<Relationships xmlns="http://schemas.openxmlformats.org/package/2006/relationships"><Relationship Id="rId2" Type="http://schemas.openxmlformats.org/officeDocument/2006/relationships/image" Target="../media/image19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9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96.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97.e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8.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9.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201.wmf"/><Relationship Id="rId13" Type="http://schemas.openxmlformats.org/officeDocument/2006/relationships/oleObject" Target="../embeddings/oleObject90.bin"/><Relationship Id="rId3" Type="http://schemas.openxmlformats.org/officeDocument/2006/relationships/notesSlide" Target="../notesSlides/notesSlide85.xml"/><Relationship Id="rId7" Type="http://schemas.openxmlformats.org/officeDocument/2006/relationships/oleObject" Target="../embeddings/oleObject87.bin"/><Relationship Id="rId12" Type="http://schemas.openxmlformats.org/officeDocument/2006/relationships/image" Target="../media/image203.wmf"/><Relationship Id="rId2" Type="http://schemas.openxmlformats.org/officeDocument/2006/relationships/slideLayout" Target="../slideLayouts/slideLayout2.xml"/><Relationship Id="rId16" Type="http://schemas.openxmlformats.org/officeDocument/2006/relationships/image" Target="../media/image205.wmf"/><Relationship Id="rId1" Type="http://schemas.openxmlformats.org/officeDocument/2006/relationships/vmlDrawing" Target="../drawings/vmlDrawing24.vml"/><Relationship Id="rId6" Type="http://schemas.openxmlformats.org/officeDocument/2006/relationships/image" Target="../media/image200.wmf"/><Relationship Id="rId11" Type="http://schemas.openxmlformats.org/officeDocument/2006/relationships/oleObject" Target="../embeddings/oleObject89.bin"/><Relationship Id="rId5" Type="http://schemas.openxmlformats.org/officeDocument/2006/relationships/oleObject" Target="../embeddings/oleObject86.bin"/><Relationship Id="rId15" Type="http://schemas.openxmlformats.org/officeDocument/2006/relationships/oleObject" Target="../embeddings/oleObject91.bin"/><Relationship Id="rId10" Type="http://schemas.openxmlformats.org/officeDocument/2006/relationships/image" Target="../media/image202.wmf"/><Relationship Id="rId4" Type="http://schemas.openxmlformats.org/officeDocument/2006/relationships/image" Target="../media/image206.gif"/><Relationship Id="rId9" Type="http://schemas.openxmlformats.org/officeDocument/2006/relationships/oleObject" Target="../embeddings/oleObject88.bin"/><Relationship Id="rId14" Type="http://schemas.openxmlformats.org/officeDocument/2006/relationships/image" Target="../media/image204.wmf"/></Relationships>
</file>

<file path=ppt/slides/_rels/slide97.xml.rels><?xml version="1.0" encoding="UTF-8" standalone="yes"?>
<Relationships xmlns="http://schemas.openxmlformats.org/package/2006/relationships"><Relationship Id="rId3" Type="http://schemas.openxmlformats.org/officeDocument/2006/relationships/image" Target="../media/image207.gi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azocleantech.com/article.aspx?ArticleID=849" TargetMode="External"/><Relationship Id="rId2" Type="http://schemas.openxmlformats.org/officeDocument/2006/relationships/hyperlink" Target="https://slideplayer.com/slide/5151101/" TargetMode="External"/><Relationship Id="rId1" Type="http://schemas.openxmlformats.org/officeDocument/2006/relationships/slideLayout" Target="../slideLayouts/slideLayout2.xml"/><Relationship Id="rId5" Type="http://schemas.openxmlformats.org/officeDocument/2006/relationships/hyperlink" Target="https://slideplayer.com/slide/4178834/" TargetMode="External"/><Relationship Id="rId4" Type="http://schemas.openxmlformats.org/officeDocument/2006/relationships/hyperlink" Target="https://www.osa-opn.org/home/articles/volume_26/november_2015/features/air-quality_monitoring_in_the_mid-infrar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288012"/>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dirty="0">
                <a:solidFill>
                  <a:srgbClr val="FF0000"/>
                </a:solidFill>
                <a:latin typeface="Tahoma" panose="020B0604030504040204" pitchFamily="34" charset="0"/>
                <a:cs typeface="Tahoma" panose="020B0604030504040204" pitchFamily="34" charset="0"/>
              </a:rPr>
              <a:t>Environmental Physical Chemistry</a:t>
            </a:r>
          </a:p>
        </p:txBody>
      </p:sp>
      <p:sp>
        <p:nvSpPr>
          <p:cNvPr id="6"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
        <p:nvSpPr>
          <p:cNvPr id="7" name="Text Box 3"/>
          <p:cNvSpPr txBox="1">
            <a:spLocks noChangeArrowheads="1"/>
          </p:cNvSpPr>
          <p:nvPr/>
        </p:nvSpPr>
        <p:spPr bwMode="auto">
          <a:xfrm>
            <a:off x="3532013" y="1474113"/>
            <a:ext cx="22609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2023-24</a:t>
            </a:r>
          </a:p>
        </p:txBody>
      </p:sp>
      <p:sp>
        <p:nvSpPr>
          <p:cNvPr id="8" name="Titolo 4"/>
          <p:cNvSpPr txBox="1">
            <a:spLocks/>
          </p:cNvSpPr>
          <p:nvPr/>
        </p:nvSpPr>
        <p:spPr bwMode="auto">
          <a:xfrm>
            <a:off x="719138" y="3429000"/>
            <a:ext cx="7886700" cy="220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smtClean="0">
                <a:solidFill>
                  <a:srgbClr val="3333FF"/>
                </a:solidFill>
                <a:latin typeface="Tahoma" panose="020B0604030504040204" pitchFamily="34" charset="0"/>
                <a:cs typeface="Tahoma" panose="020B0604030504040204" pitchFamily="34" charset="0"/>
              </a:rPr>
              <a:t>Quantum structure of atoms and molecules and (simplified) spectroscopy</a:t>
            </a:r>
            <a:endParaRPr lang="en-GB" altLang="en-US" sz="4000" b="1" dirty="0">
              <a:solidFill>
                <a:srgbClr val="3333FF"/>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Multielectronic atoms and term symbols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68299" y="990502"/>
            <a:ext cx="3703637" cy="800219"/>
          </a:xfrm>
          <a:prstGeom prst="rect">
            <a:avLst/>
          </a:prstGeom>
        </p:spPr>
        <p:txBody>
          <a:bodyPr wrap="square">
            <a:spAutoFit/>
          </a:bodyPr>
          <a:lstStyle/>
          <a:p>
            <a:r>
              <a:rPr 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Quantum numbers for electrons in atoms</a:t>
            </a:r>
            <a:endParaRPr lang="en-US" sz="23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3505200" y="1003251"/>
            <a:ext cx="5638800" cy="2462213"/>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 </a:t>
            </a:r>
            <a:r>
              <a:rPr lang="en-US"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principal</a:t>
            </a:r>
            <a:r>
              <a:rPr lang="en-US" sz="2200" dirty="0" smtClean="0">
                <a:latin typeface="Tahoma" panose="020B0604030504040204" pitchFamily="34" charset="0"/>
                <a:ea typeface="Tahoma" panose="020B0604030504040204" pitchFamily="34" charset="0"/>
                <a:cs typeface="Tahoma" panose="020B0604030504040204" pitchFamily="34" charset="0"/>
              </a:rPr>
              <a:t> (n=1, 2, 3…) defines the energy of the orbital</a:t>
            </a:r>
          </a:p>
          <a:p>
            <a:r>
              <a:rPr lang="en-US" sz="2200" i="1" dirty="0" smtClean="0">
                <a:solidFill>
                  <a:srgbClr val="FF0000"/>
                </a:solidFill>
                <a:latin typeface="+mj-lt"/>
                <a:ea typeface="Tahoma" panose="020B0604030504040204" pitchFamily="34" charset="0"/>
                <a:cs typeface="Tahoma" panose="020B0604030504040204" pitchFamily="34" charset="0"/>
              </a:rPr>
              <a:t>l </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angular or orbital </a:t>
            </a:r>
            <a:r>
              <a:rPr lang="en-US" sz="2200" dirty="0">
                <a:latin typeface="Tahoma" panose="020B0604030504040204" pitchFamily="34" charset="0"/>
                <a:ea typeface="Tahoma" panose="020B0604030504040204" pitchFamily="34" charset="0"/>
                <a:cs typeface="Tahoma" panose="020B0604030504040204" pitchFamily="34" charset="0"/>
              </a:rPr>
              <a:t>(</a:t>
            </a:r>
            <a:r>
              <a:rPr lang="en-US" sz="2200" i="1" dirty="0" smtClean="0">
                <a:latin typeface="+mj-lt"/>
                <a:ea typeface="Tahoma" panose="020B0604030504040204" pitchFamily="34" charset="0"/>
                <a:cs typeface="Tahoma" panose="020B0604030504040204" pitchFamily="34" charset="0"/>
              </a:rPr>
              <a:t>l </a:t>
            </a:r>
            <a:r>
              <a:rPr lang="en-US" sz="2200" dirty="0" smtClean="0">
                <a:latin typeface="Tahoma" panose="020B0604030504040204" pitchFamily="34" charset="0"/>
                <a:ea typeface="Tahoma" panose="020B0604030504040204" pitchFamily="34" charset="0"/>
                <a:cs typeface="Tahoma" panose="020B0604030504040204" pitchFamily="34" charset="0"/>
              </a:rPr>
              <a:t>=0,…n-1) defines energy + shape</a:t>
            </a:r>
          </a:p>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m</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magnetic</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mj-lt"/>
                <a:ea typeface="Tahoma" panose="020B0604030504040204" pitchFamily="34" charset="0"/>
                <a:cs typeface="Tahoma" panose="020B0604030504040204" pitchFamily="34" charset="0"/>
              </a:rPr>
              <a:t>-</a:t>
            </a:r>
            <a:r>
              <a:rPr lang="en-US" sz="2200" i="1" dirty="0" smtClean="0">
                <a:latin typeface="+mj-lt"/>
                <a:ea typeface="Tahoma" panose="020B0604030504040204" pitchFamily="34" charset="0"/>
                <a:cs typeface="Tahoma" panose="020B0604030504040204" pitchFamily="34" charset="0"/>
              </a:rPr>
              <a:t>l, -l+1</a:t>
            </a:r>
            <a:r>
              <a:rPr lang="en-US" sz="2200" dirty="0" smtClean="0">
                <a:latin typeface="+mj-lt"/>
                <a:ea typeface="Tahoma" panose="020B0604030504040204" pitchFamily="34" charset="0"/>
                <a:cs typeface="Tahoma" panose="020B0604030504040204" pitchFamily="34" charset="0"/>
              </a:rPr>
              <a:t>…,+l</a:t>
            </a:r>
            <a:r>
              <a:rPr lang="en-US" sz="2200" dirty="0" smtClean="0">
                <a:latin typeface="Tahoma" panose="020B0604030504040204" pitchFamily="34" charset="0"/>
                <a:ea typeface="Tahoma" panose="020B0604030504040204" pitchFamily="34" charset="0"/>
                <a:cs typeface="Tahoma" panose="020B0604030504040204" pitchFamily="34" charset="0"/>
              </a:rPr>
              <a:t>) projection of l along an axis</a:t>
            </a:r>
          </a:p>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spin</a:t>
            </a:r>
            <a:r>
              <a:rPr lang="it-IT" sz="2200" dirty="0" smtClean="0">
                <a:latin typeface="Tahoma" panose="020B0604030504040204" pitchFamily="34" charset="0"/>
                <a:ea typeface="Tahoma" panose="020B0604030504040204" pitchFamily="34" charset="0"/>
                <a:cs typeface="Tahoma" panose="020B0604030504040204" pitchFamily="34" charset="0"/>
              </a:rPr>
              <a:t> (only +1/2 or -1/2)</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368299" y="3384932"/>
            <a:ext cx="3703637" cy="446276"/>
          </a:xfrm>
          <a:prstGeom prst="rect">
            <a:avLst/>
          </a:prstGeom>
        </p:spPr>
        <p:txBody>
          <a:bodyPr wrap="square">
            <a:spAutoFit/>
          </a:bodyPr>
          <a:lstStyle/>
          <a:p>
            <a:r>
              <a:rPr 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In </a:t>
            </a:r>
            <a:r>
              <a:rPr lang="en-US" sz="2300" dirty="0" err="1" smtClean="0">
                <a:solidFill>
                  <a:srgbClr val="0000FF"/>
                </a:solidFill>
                <a:latin typeface="Tahoma" panose="020B0604030504040204" pitchFamily="34" charset="0"/>
                <a:ea typeface="Tahoma" panose="020B0604030504040204" pitchFamily="34" charset="0"/>
                <a:cs typeface="Tahoma" panose="020B0604030504040204" pitchFamily="34" charset="0"/>
              </a:rPr>
              <a:t>multielectron</a:t>
            </a:r>
            <a:r>
              <a:rPr 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atoms</a:t>
            </a:r>
            <a:endParaRPr lang="en-US" sz="23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3552977" y="3514980"/>
            <a:ext cx="1525137" cy="1400187"/>
          </a:xfrm>
          <a:prstGeom prst="rect">
            <a:avLst/>
          </a:prstGeom>
        </p:spPr>
      </p:pic>
      <p:sp>
        <p:nvSpPr>
          <p:cNvPr id="43" name="Rectangle 42"/>
          <p:cNvSpPr/>
          <p:nvPr/>
        </p:nvSpPr>
        <p:spPr>
          <a:xfrm>
            <a:off x="5112543" y="3515509"/>
            <a:ext cx="3421856" cy="1785104"/>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In the vector model of atoms orbital angular (</a:t>
            </a:r>
            <a:r>
              <a:rPr lang="en-US" sz="2200" i="1" dirty="0" smtClean="0">
                <a:latin typeface="+mj-lt"/>
                <a:ea typeface="Tahoma" panose="020B0604030504040204" pitchFamily="34" charset="0"/>
                <a:cs typeface="Tahoma" panose="020B0604030504040204" pitchFamily="34" charset="0"/>
              </a:rPr>
              <a:t>l</a:t>
            </a:r>
            <a:r>
              <a:rPr lang="en-US" sz="2200" i="1" baseline="-25000" dirty="0" smtClean="0">
                <a:ea typeface="Tahoma" panose="020B0604030504040204" pitchFamily="34" charset="0"/>
                <a:cs typeface="Tahoma" panose="020B0604030504040204" pitchFamily="34" charset="0"/>
              </a:rPr>
              <a:t>i</a:t>
            </a:r>
            <a:r>
              <a:rPr lang="en-US" sz="2200" i="1" dirty="0" smtClean="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 and spin (</a:t>
            </a:r>
            <a:r>
              <a:rPr lang="en-US" sz="2200" i="1" dirty="0" err="1" smtClean="0">
                <a:latin typeface="Tahoma" panose="020B0604030504040204" pitchFamily="34" charset="0"/>
                <a:ea typeface="Tahoma" panose="020B0604030504040204" pitchFamily="34" charset="0"/>
                <a:cs typeface="Tahoma" panose="020B0604030504040204" pitchFamily="34" charset="0"/>
              </a:rPr>
              <a:t>s</a:t>
            </a:r>
            <a:r>
              <a:rPr lang="en-US" sz="2200" baseline="-25000" dirty="0" err="1" smtClean="0">
                <a:latin typeface="Tahoma" panose="020B0604030504040204" pitchFamily="34" charset="0"/>
                <a:ea typeface="Tahoma" panose="020B0604030504040204" pitchFamily="34" charset="0"/>
                <a:cs typeface="Tahoma" panose="020B0604030504040204" pitchFamily="34" charset="0"/>
              </a:rPr>
              <a:t>i</a:t>
            </a:r>
            <a:r>
              <a:rPr lang="en-US" sz="2200" dirty="0" smtClean="0">
                <a:latin typeface="Tahoma" panose="020B0604030504040204" pitchFamily="34" charset="0"/>
                <a:ea typeface="Tahoma" panose="020B0604030504040204" pitchFamily="34" charset="0"/>
                <a:cs typeface="Tahoma" panose="020B0604030504040204" pitchFamily="34" charset="0"/>
              </a:rPr>
              <a:t>) momenta can couple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total angular momenta L, S, J</a:t>
            </a: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130050" name="Picture 2" descr="Risultati immagini per angular momentum coupling ato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21" y="4140061"/>
            <a:ext cx="2381250" cy="2543175"/>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2642495" y="5293802"/>
            <a:ext cx="6480242"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coupling of all </a:t>
            </a:r>
            <a:r>
              <a:rPr lang="en-US" sz="2200" i="1" dirty="0" smtClean="0">
                <a:latin typeface="+mj-lt"/>
                <a:ea typeface="Tahoma" panose="020B0604030504040204" pitchFamily="34" charset="0"/>
                <a:cs typeface="Tahoma" panose="020B0604030504040204" pitchFamily="34" charset="0"/>
              </a:rPr>
              <a:t>l</a:t>
            </a:r>
            <a:r>
              <a:rPr lang="en-US" sz="2200" i="1" baseline="-25000" dirty="0" smtClean="0">
                <a:ea typeface="Tahoma" panose="020B0604030504040204" pitchFamily="34" charset="0"/>
                <a:cs typeface="Tahoma" panose="020B0604030504040204" pitchFamily="34" charset="0"/>
              </a:rPr>
              <a:t>i</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total orbital angular mom.</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47" name="Rectangle 46"/>
          <p:cNvSpPr/>
          <p:nvPr/>
        </p:nvSpPr>
        <p:spPr>
          <a:xfrm>
            <a:off x="2642495" y="5726664"/>
            <a:ext cx="6480242"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coupling of all </a:t>
            </a:r>
            <a:r>
              <a:rPr lang="en-US" sz="2200" i="1" dirty="0" err="1" smtClean="0">
                <a:latin typeface="+mj-lt"/>
                <a:ea typeface="Tahoma" panose="020B0604030504040204" pitchFamily="34" charset="0"/>
                <a:cs typeface="Tahoma" panose="020B0604030504040204" pitchFamily="34" charset="0"/>
              </a:rPr>
              <a:t>s</a:t>
            </a:r>
            <a:r>
              <a:rPr lang="en-US" sz="2200" i="1" baseline="-25000" dirty="0" err="1" smtClean="0">
                <a:ea typeface="Tahoma" panose="020B0604030504040204" pitchFamily="34" charset="0"/>
                <a:cs typeface="Tahoma" panose="020B0604030504040204" pitchFamily="34" charset="0"/>
              </a:rPr>
              <a:t>i</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total spin angular mom.</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48" name="Rectangle 47"/>
          <p:cNvSpPr/>
          <p:nvPr/>
        </p:nvSpPr>
        <p:spPr>
          <a:xfrm>
            <a:off x="2642495" y="6156707"/>
            <a:ext cx="6480242"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coupling of L and S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J</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total angular mom.</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37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Multielectronic atoms and term symbols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4813" y="891656"/>
            <a:ext cx="8367712" cy="800219"/>
          </a:xfrm>
          <a:prstGeom prst="rect">
            <a:avLst/>
          </a:prstGeom>
        </p:spPr>
        <p:txBody>
          <a:bodyPr wrap="square">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Term symbol</a:t>
            </a:r>
            <a:r>
              <a:rPr lang="en-US" sz="2300" dirty="0" smtClean="0">
                <a:latin typeface="Tahoma" panose="020B0604030504040204" pitchFamily="34" charset="0"/>
                <a:ea typeface="Tahoma" panose="020B0604030504040204" pitchFamily="34" charset="0"/>
                <a:cs typeface="Tahoma" panose="020B0604030504040204" pitchFamily="34" charset="0"/>
              </a:rPr>
              <a:t>: abbreviated </a:t>
            </a:r>
            <a:r>
              <a:rPr lang="en-US" sz="2300" dirty="0">
                <a:latin typeface="Tahoma" panose="020B0604030504040204" pitchFamily="34" charset="0"/>
                <a:ea typeface="Tahoma" panose="020B0604030504040204" pitchFamily="34" charset="0"/>
                <a:cs typeface="Tahoma" panose="020B0604030504040204" pitchFamily="34" charset="0"/>
              </a:rPr>
              <a:t>description of the (total) angular momentum quantum numbers in a multi-electron </a:t>
            </a:r>
            <a:r>
              <a:rPr lang="en-US" sz="2300" dirty="0" smtClean="0">
                <a:latin typeface="Tahoma" panose="020B0604030504040204" pitchFamily="34" charset="0"/>
                <a:ea typeface="Tahoma" panose="020B0604030504040204" pitchFamily="34" charset="0"/>
                <a:cs typeface="Tahoma" panose="020B0604030504040204" pitchFamily="34" charset="0"/>
              </a:rPr>
              <a:t>atom</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383933" y="1683292"/>
            <a:ext cx="4762273" cy="446276"/>
          </a:xfrm>
          <a:prstGeom prst="rect">
            <a:avLst/>
          </a:prstGeom>
        </p:spPr>
        <p:txBody>
          <a:bodyPr wrap="square">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Given an electronic configuration:</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876458" y="1683292"/>
            <a:ext cx="3406817"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e.g. for O 1s</a:t>
            </a:r>
            <a:r>
              <a:rPr lang="en-US" sz="2300" baseline="30000" dirty="0" smtClean="0">
                <a:latin typeface="Tahoma" panose="020B0604030504040204" pitchFamily="34" charset="0"/>
                <a:ea typeface="Tahoma" panose="020B0604030504040204" pitchFamily="34" charset="0"/>
                <a:cs typeface="Tahoma" panose="020B0604030504040204" pitchFamily="34" charset="0"/>
              </a:rPr>
              <a:t>2</a:t>
            </a:r>
            <a:r>
              <a:rPr lang="en-US" sz="2300" dirty="0" smtClean="0">
                <a:latin typeface="Tahoma" panose="020B0604030504040204" pitchFamily="34" charset="0"/>
                <a:ea typeface="Tahoma" panose="020B0604030504040204" pitchFamily="34" charset="0"/>
                <a:cs typeface="Tahoma" panose="020B0604030504040204" pitchFamily="34" charset="0"/>
              </a:rPr>
              <a:t>2s</a:t>
            </a:r>
            <a:r>
              <a:rPr lang="en-US" sz="2300" baseline="30000" dirty="0" smtClean="0">
                <a:latin typeface="Tahoma" panose="020B0604030504040204" pitchFamily="34" charset="0"/>
                <a:ea typeface="Tahoma" panose="020B0604030504040204" pitchFamily="34" charset="0"/>
                <a:cs typeface="Tahoma" panose="020B0604030504040204" pitchFamily="34" charset="0"/>
              </a:rPr>
              <a:t>2</a:t>
            </a:r>
            <a:r>
              <a:rPr lang="en-US" sz="2300" dirty="0" smtClean="0">
                <a:latin typeface="Tahoma" panose="020B0604030504040204" pitchFamily="34" charset="0"/>
                <a:ea typeface="Tahoma" panose="020B0604030504040204" pitchFamily="34" charset="0"/>
                <a:cs typeface="Tahoma" panose="020B0604030504040204" pitchFamily="34" charset="0"/>
              </a:rPr>
              <a:t>2p</a:t>
            </a:r>
            <a:r>
              <a:rPr lang="en-US" sz="2300" baseline="30000" dirty="0" smtClean="0">
                <a:latin typeface="Tahoma" panose="020B0604030504040204" pitchFamily="34" charset="0"/>
                <a:ea typeface="Tahoma" panose="020B0604030504040204" pitchFamily="34" charset="0"/>
                <a:cs typeface="Tahoma" panose="020B0604030504040204" pitchFamily="34" charset="0"/>
              </a:rPr>
              <a:t>4</a:t>
            </a:r>
            <a:endParaRPr lang="en-US" sz="23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68300" y="2147715"/>
            <a:ext cx="8367712" cy="800219"/>
          </a:xfrm>
          <a:prstGeom prst="rect">
            <a:avLst/>
          </a:prstGeom>
        </p:spPr>
        <p:txBody>
          <a:bodyPr wrap="square">
            <a:spAutoFit/>
          </a:bodyPr>
          <a:lstStyle/>
          <a:p>
            <a:r>
              <a:rPr lang="en-US" sz="2300" dirty="0">
                <a:latin typeface="Tahoma" panose="020B0604030504040204" pitchFamily="34" charset="0"/>
                <a:ea typeface="Tahoma" panose="020B0604030504040204" pitchFamily="34" charset="0"/>
                <a:cs typeface="Tahoma" panose="020B0604030504040204" pitchFamily="34" charset="0"/>
              </a:rPr>
              <a:t>e</a:t>
            </a:r>
            <a:r>
              <a:rPr lang="en-US" sz="2300" dirty="0" smtClean="0">
                <a:latin typeface="Tahoma" panose="020B0604030504040204" pitchFamily="34" charset="0"/>
                <a:ea typeface="Tahoma" panose="020B0604030504040204" pitchFamily="34" charset="0"/>
                <a:cs typeface="Tahoma" panose="020B0604030504040204" pitchFamily="34" charset="0"/>
              </a:rPr>
              <a:t>ach energy level occupancy of the atom is described by a </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term symbol </a:t>
            </a:r>
            <a:r>
              <a:rPr lang="en-US" sz="2300" dirty="0" smtClean="0">
                <a:latin typeface="Tahoma" panose="020B0604030504040204" pitchFamily="34" charset="0"/>
                <a:ea typeface="Tahoma" panose="020B0604030504040204" pitchFamily="34" charset="0"/>
                <a:cs typeface="Tahoma" panose="020B0604030504040204" pitchFamily="34" charset="0"/>
              </a:rPr>
              <a:t>(usually assuming spin-orbit coupling) </a:t>
            </a:r>
            <a:endParaRPr 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9" name="Object 65"/>
          <p:cNvGraphicFramePr>
            <a:graphicFrameLocks noChangeAspect="1"/>
          </p:cNvGraphicFramePr>
          <p:nvPr>
            <p:extLst>
              <p:ext uri="{D42A27DB-BD31-4B8C-83A1-F6EECF244321}">
                <p14:modId xmlns:p14="http://schemas.microsoft.com/office/powerpoint/2010/main" val="3897944066"/>
              </p:ext>
            </p:extLst>
          </p:nvPr>
        </p:nvGraphicFramePr>
        <p:xfrm>
          <a:off x="368301" y="3195182"/>
          <a:ext cx="2007072" cy="1235484"/>
        </p:xfrm>
        <a:graphic>
          <a:graphicData uri="http://schemas.openxmlformats.org/presentationml/2006/ole">
            <mc:AlternateContent xmlns:mc="http://schemas.openxmlformats.org/markup-compatibility/2006">
              <mc:Choice xmlns:v="urn:schemas-microsoft-com:vml" Requires="v">
                <p:oleObj spid="_x0000_s149958" name="Equation" r:id="rId4" imgW="393480" imgH="241200" progId="Equation.3">
                  <p:embed/>
                </p:oleObj>
              </mc:Choice>
              <mc:Fallback>
                <p:oleObj name="Equation" r:id="rId4" imgW="393480" imgH="241200" progId="Equation.3">
                  <p:embed/>
                  <p:pic>
                    <p:nvPicPr>
                      <p:cNvPr id="58" name="Object 65"/>
                      <p:cNvPicPr>
                        <a:picLocks noChangeAspect="1" noChangeArrowheads="1"/>
                      </p:cNvPicPr>
                      <p:nvPr/>
                    </p:nvPicPr>
                    <p:blipFill>
                      <a:blip r:embed="rId5"/>
                      <a:srcRect/>
                      <a:stretch>
                        <a:fillRect/>
                      </a:stretch>
                    </p:blipFill>
                    <p:spPr bwMode="auto">
                      <a:xfrm>
                        <a:off x="368301" y="3195182"/>
                        <a:ext cx="2007072" cy="1235484"/>
                      </a:xfrm>
                      <a:prstGeom prst="rect">
                        <a:avLst/>
                      </a:prstGeom>
                      <a:noFill/>
                      <a:ln>
                        <a:noFill/>
                      </a:ln>
                      <a:extLst/>
                    </p:spPr>
                  </p:pic>
                </p:oleObj>
              </mc:Fallback>
            </mc:AlternateContent>
          </a:graphicData>
        </a:graphic>
      </p:graphicFrame>
      <p:sp>
        <p:nvSpPr>
          <p:cNvPr id="2" name="Rectangle 1"/>
          <p:cNvSpPr/>
          <p:nvPr/>
        </p:nvSpPr>
        <p:spPr bwMode="auto">
          <a:xfrm>
            <a:off x="368300" y="3183459"/>
            <a:ext cx="2007072" cy="1235484"/>
          </a:xfrm>
          <a:prstGeom prst="rect">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nvGrpSpPr>
          <p:cNvPr id="6" name="Group 5"/>
          <p:cNvGrpSpPr/>
          <p:nvPr/>
        </p:nvGrpSpPr>
        <p:grpSpPr>
          <a:xfrm>
            <a:off x="2735554" y="3050244"/>
            <a:ext cx="4267478" cy="447278"/>
            <a:chOff x="2735554" y="4258273"/>
            <a:chExt cx="4267478" cy="447278"/>
          </a:xfrm>
        </p:grpSpPr>
        <p:graphicFrame>
          <p:nvGraphicFramePr>
            <p:cNvPr id="20" name="Object 65"/>
            <p:cNvGraphicFramePr>
              <a:graphicFrameLocks noChangeAspect="1"/>
            </p:cNvGraphicFramePr>
            <p:nvPr>
              <p:extLst>
                <p:ext uri="{D42A27DB-BD31-4B8C-83A1-F6EECF244321}">
                  <p14:modId xmlns:p14="http://schemas.microsoft.com/office/powerpoint/2010/main" val="3675506693"/>
                </p:ext>
              </p:extLst>
            </p:nvPr>
          </p:nvGraphicFramePr>
          <p:xfrm>
            <a:off x="2735554" y="4308356"/>
            <a:ext cx="310698" cy="397195"/>
          </p:xfrm>
          <a:graphic>
            <a:graphicData uri="http://schemas.openxmlformats.org/presentationml/2006/ole">
              <mc:AlternateContent xmlns:mc="http://schemas.openxmlformats.org/markup-compatibility/2006">
                <mc:Choice xmlns:v="urn:schemas-microsoft-com:vml" Requires="v">
                  <p:oleObj spid="_x0000_s149959" name="Equation" r:id="rId6" imgW="139680" imgH="177480" progId="Equation.3">
                    <p:embed/>
                  </p:oleObj>
                </mc:Choice>
                <mc:Fallback>
                  <p:oleObj name="Equation" r:id="rId6" imgW="139680" imgH="177480" progId="Equation.3">
                    <p:embed/>
                    <p:pic>
                      <p:nvPicPr>
                        <p:cNvPr id="19" name="Object 65"/>
                        <p:cNvPicPr>
                          <a:picLocks noChangeAspect="1" noChangeArrowheads="1"/>
                        </p:cNvPicPr>
                        <p:nvPr/>
                      </p:nvPicPr>
                      <p:blipFill>
                        <a:blip r:embed="rId7"/>
                        <a:srcRect/>
                        <a:stretch>
                          <a:fillRect/>
                        </a:stretch>
                      </p:blipFill>
                      <p:spPr bwMode="auto">
                        <a:xfrm>
                          <a:off x="2735554" y="4308356"/>
                          <a:ext cx="310698" cy="397195"/>
                        </a:xfrm>
                        <a:prstGeom prst="rect">
                          <a:avLst/>
                        </a:prstGeom>
                        <a:noFill/>
                        <a:ln>
                          <a:noFill/>
                        </a:ln>
                        <a:extLst/>
                      </p:spPr>
                    </p:pic>
                  </p:oleObj>
                </mc:Fallback>
              </mc:AlternateContent>
            </a:graphicData>
          </a:graphic>
        </p:graphicFrame>
        <p:sp>
          <p:nvSpPr>
            <p:cNvPr id="22" name="Rectangle 21"/>
            <p:cNvSpPr/>
            <p:nvPr/>
          </p:nvSpPr>
          <p:spPr>
            <a:xfrm>
              <a:off x="3096648" y="4258273"/>
              <a:ext cx="3906384"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 total spin quantum number</a:t>
              </a:r>
            </a:p>
          </p:txBody>
        </p:sp>
      </p:grpSp>
      <p:grpSp>
        <p:nvGrpSpPr>
          <p:cNvPr id="7" name="Group 6"/>
          <p:cNvGrpSpPr/>
          <p:nvPr/>
        </p:nvGrpSpPr>
        <p:grpSpPr>
          <a:xfrm>
            <a:off x="2735554" y="3734444"/>
            <a:ext cx="4678053" cy="446276"/>
            <a:chOff x="2735554" y="4672848"/>
            <a:chExt cx="4678053" cy="446276"/>
          </a:xfrm>
        </p:grpSpPr>
        <p:graphicFrame>
          <p:nvGraphicFramePr>
            <p:cNvPr id="25" name="Object 65"/>
            <p:cNvGraphicFramePr>
              <a:graphicFrameLocks noChangeAspect="1"/>
            </p:cNvGraphicFramePr>
            <p:nvPr>
              <p:extLst>
                <p:ext uri="{D42A27DB-BD31-4B8C-83A1-F6EECF244321}">
                  <p14:modId xmlns:p14="http://schemas.microsoft.com/office/powerpoint/2010/main" val="2579909358"/>
                </p:ext>
              </p:extLst>
            </p:nvPr>
          </p:nvGraphicFramePr>
          <p:xfrm>
            <a:off x="2735554" y="4742154"/>
            <a:ext cx="815087" cy="358723"/>
          </p:xfrm>
          <a:graphic>
            <a:graphicData uri="http://schemas.openxmlformats.org/presentationml/2006/ole">
              <mc:AlternateContent xmlns:mc="http://schemas.openxmlformats.org/markup-compatibility/2006">
                <mc:Choice xmlns:v="urn:schemas-microsoft-com:vml" Requires="v">
                  <p:oleObj spid="_x0000_s149960" name="Equation" r:id="rId8" imgW="406080" imgH="177480" progId="Equation.3">
                    <p:embed/>
                  </p:oleObj>
                </mc:Choice>
                <mc:Fallback>
                  <p:oleObj name="Equation" r:id="rId8" imgW="406080" imgH="177480" progId="Equation.3">
                    <p:embed/>
                    <p:pic>
                      <p:nvPicPr>
                        <p:cNvPr id="20" name="Object 65"/>
                        <p:cNvPicPr>
                          <a:picLocks noChangeAspect="1" noChangeArrowheads="1"/>
                        </p:cNvPicPr>
                        <p:nvPr/>
                      </p:nvPicPr>
                      <p:blipFill>
                        <a:blip r:embed="rId9"/>
                        <a:srcRect/>
                        <a:stretch>
                          <a:fillRect/>
                        </a:stretch>
                      </p:blipFill>
                      <p:spPr bwMode="auto">
                        <a:xfrm>
                          <a:off x="2735554" y="4742154"/>
                          <a:ext cx="815087" cy="358723"/>
                        </a:xfrm>
                        <a:prstGeom prst="rect">
                          <a:avLst/>
                        </a:prstGeom>
                        <a:noFill/>
                        <a:ln>
                          <a:noFill/>
                        </a:ln>
                        <a:extLst/>
                      </p:spPr>
                    </p:pic>
                  </p:oleObj>
                </mc:Fallback>
              </mc:AlternateContent>
            </a:graphicData>
          </a:graphic>
        </p:graphicFrame>
        <p:sp>
          <p:nvSpPr>
            <p:cNvPr id="26" name="Rectangle 25"/>
            <p:cNvSpPr/>
            <p:nvPr/>
          </p:nvSpPr>
          <p:spPr>
            <a:xfrm>
              <a:off x="3507223" y="4672848"/>
              <a:ext cx="3906384"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 spin multiplicity</a:t>
              </a:r>
            </a:p>
          </p:txBody>
        </p:sp>
      </p:grpSp>
      <p:grpSp>
        <p:nvGrpSpPr>
          <p:cNvPr id="8" name="Group 7"/>
          <p:cNvGrpSpPr/>
          <p:nvPr/>
        </p:nvGrpSpPr>
        <p:grpSpPr>
          <a:xfrm>
            <a:off x="2735554" y="4229041"/>
            <a:ext cx="6408446" cy="446276"/>
            <a:chOff x="2735554" y="5100877"/>
            <a:chExt cx="6408446" cy="446276"/>
          </a:xfrm>
        </p:grpSpPr>
        <p:graphicFrame>
          <p:nvGraphicFramePr>
            <p:cNvPr id="27" name="Object 65"/>
            <p:cNvGraphicFramePr>
              <a:graphicFrameLocks noChangeAspect="1"/>
            </p:cNvGraphicFramePr>
            <p:nvPr>
              <p:extLst>
                <p:ext uri="{D42A27DB-BD31-4B8C-83A1-F6EECF244321}">
                  <p14:modId xmlns:p14="http://schemas.microsoft.com/office/powerpoint/2010/main" val="2456400978"/>
                </p:ext>
              </p:extLst>
            </p:nvPr>
          </p:nvGraphicFramePr>
          <p:xfrm>
            <a:off x="2735554" y="5135971"/>
            <a:ext cx="311150" cy="368300"/>
          </p:xfrm>
          <a:graphic>
            <a:graphicData uri="http://schemas.openxmlformats.org/presentationml/2006/ole">
              <mc:AlternateContent xmlns:mc="http://schemas.openxmlformats.org/markup-compatibility/2006">
                <mc:Choice xmlns:v="urn:schemas-microsoft-com:vml" Requires="v">
                  <p:oleObj spid="_x0000_s149961" name="Equation" r:id="rId10" imgW="139680" imgH="164880" progId="Equation.3">
                    <p:embed/>
                  </p:oleObj>
                </mc:Choice>
                <mc:Fallback>
                  <p:oleObj name="Equation" r:id="rId10" imgW="139680" imgH="164880" progId="Equation.3">
                    <p:embed/>
                    <p:pic>
                      <p:nvPicPr>
                        <p:cNvPr id="20" name="Object 65"/>
                        <p:cNvPicPr>
                          <a:picLocks noChangeAspect="1" noChangeArrowheads="1"/>
                        </p:cNvPicPr>
                        <p:nvPr/>
                      </p:nvPicPr>
                      <p:blipFill>
                        <a:blip r:embed="rId11"/>
                        <a:srcRect/>
                        <a:stretch>
                          <a:fillRect/>
                        </a:stretch>
                      </p:blipFill>
                      <p:spPr bwMode="auto">
                        <a:xfrm>
                          <a:off x="2735554" y="5135971"/>
                          <a:ext cx="311150" cy="368300"/>
                        </a:xfrm>
                        <a:prstGeom prst="rect">
                          <a:avLst/>
                        </a:prstGeom>
                        <a:noFill/>
                        <a:ln>
                          <a:noFill/>
                        </a:ln>
                        <a:extLst/>
                      </p:spPr>
                    </p:pic>
                  </p:oleObj>
                </mc:Fallback>
              </mc:AlternateContent>
            </a:graphicData>
          </a:graphic>
        </p:graphicFrame>
        <p:sp>
          <p:nvSpPr>
            <p:cNvPr id="28" name="Rectangle 27"/>
            <p:cNvSpPr/>
            <p:nvPr/>
          </p:nvSpPr>
          <p:spPr>
            <a:xfrm>
              <a:off x="3046704" y="5100877"/>
              <a:ext cx="6097296"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 total orbital angular momentum</a:t>
              </a:r>
            </a:p>
          </p:txBody>
        </p:sp>
      </p:grpSp>
      <p:graphicFrame>
        <p:nvGraphicFramePr>
          <p:cNvPr id="29" name="Object 65"/>
          <p:cNvGraphicFramePr>
            <a:graphicFrameLocks noChangeAspect="1"/>
          </p:cNvGraphicFramePr>
          <p:nvPr>
            <p:extLst>
              <p:ext uri="{D42A27DB-BD31-4B8C-83A1-F6EECF244321}">
                <p14:modId xmlns:p14="http://schemas.microsoft.com/office/powerpoint/2010/main" val="2179552272"/>
              </p:ext>
            </p:extLst>
          </p:nvPr>
        </p:nvGraphicFramePr>
        <p:xfrm>
          <a:off x="2735102" y="6026556"/>
          <a:ext cx="311150" cy="396875"/>
        </p:xfrm>
        <a:graphic>
          <a:graphicData uri="http://schemas.openxmlformats.org/presentationml/2006/ole">
            <mc:AlternateContent xmlns:mc="http://schemas.openxmlformats.org/markup-compatibility/2006">
              <mc:Choice xmlns:v="urn:schemas-microsoft-com:vml" Requires="v">
                <p:oleObj spid="_x0000_s149962" name="Equation" r:id="rId12" imgW="139680" imgH="177480" progId="Equation.3">
                  <p:embed/>
                </p:oleObj>
              </mc:Choice>
              <mc:Fallback>
                <p:oleObj name="Equation" r:id="rId12" imgW="139680" imgH="177480" progId="Equation.3">
                  <p:embed/>
                  <p:pic>
                    <p:nvPicPr>
                      <p:cNvPr id="27" name="Object 65"/>
                      <p:cNvPicPr>
                        <a:picLocks noChangeAspect="1" noChangeArrowheads="1"/>
                      </p:cNvPicPr>
                      <p:nvPr/>
                    </p:nvPicPr>
                    <p:blipFill>
                      <a:blip r:embed="rId13"/>
                      <a:srcRect/>
                      <a:stretch>
                        <a:fillRect/>
                      </a:stretch>
                    </p:blipFill>
                    <p:spPr bwMode="auto">
                      <a:xfrm>
                        <a:off x="2735102" y="6026556"/>
                        <a:ext cx="311150" cy="396875"/>
                      </a:xfrm>
                      <a:prstGeom prst="rect">
                        <a:avLst/>
                      </a:prstGeom>
                      <a:noFill/>
                      <a:ln>
                        <a:noFill/>
                      </a:ln>
                      <a:extLst/>
                    </p:spPr>
                  </p:pic>
                </p:oleObj>
              </mc:Fallback>
            </mc:AlternateContent>
          </a:graphicData>
        </a:graphic>
      </p:graphicFrame>
      <p:sp>
        <p:nvSpPr>
          <p:cNvPr id="30" name="Rectangle 29"/>
          <p:cNvSpPr/>
          <p:nvPr/>
        </p:nvSpPr>
        <p:spPr>
          <a:xfrm>
            <a:off x="3033940" y="5977876"/>
            <a:ext cx="5052637"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 total angular momentum</a:t>
            </a:r>
          </a:p>
        </p:txBody>
      </p:sp>
      <p:graphicFrame>
        <p:nvGraphicFramePr>
          <p:cNvPr id="31" name="Object 65"/>
          <p:cNvGraphicFramePr>
            <a:graphicFrameLocks noChangeAspect="1"/>
          </p:cNvGraphicFramePr>
          <p:nvPr>
            <p:extLst>
              <p:ext uri="{D42A27DB-BD31-4B8C-83A1-F6EECF244321}">
                <p14:modId xmlns:p14="http://schemas.microsoft.com/office/powerpoint/2010/main" val="1987405871"/>
              </p:ext>
            </p:extLst>
          </p:nvPr>
        </p:nvGraphicFramePr>
        <p:xfrm>
          <a:off x="3216793" y="6321587"/>
          <a:ext cx="3733800" cy="566737"/>
        </p:xfrm>
        <a:graphic>
          <a:graphicData uri="http://schemas.openxmlformats.org/presentationml/2006/ole">
            <mc:AlternateContent xmlns:mc="http://schemas.openxmlformats.org/markup-compatibility/2006">
              <mc:Choice xmlns:v="urn:schemas-microsoft-com:vml" Requires="v">
                <p:oleObj spid="_x0000_s149963" name="Equation" r:id="rId14" imgW="1676160" imgH="253800" progId="Equation.3">
                  <p:embed/>
                </p:oleObj>
              </mc:Choice>
              <mc:Fallback>
                <p:oleObj name="Equation" r:id="rId14" imgW="1676160" imgH="253800" progId="Equation.3">
                  <p:embed/>
                  <p:pic>
                    <p:nvPicPr>
                      <p:cNvPr id="29" name="Object 65"/>
                      <p:cNvPicPr>
                        <a:picLocks noChangeAspect="1" noChangeArrowheads="1"/>
                      </p:cNvPicPr>
                      <p:nvPr/>
                    </p:nvPicPr>
                    <p:blipFill>
                      <a:blip r:embed="rId15"/>
                      <a:srcRect/>
                      <a:stretch>
                        <a:fillRect/>
                      </a:stretch>
                    </p:blipFill>
                    <p:spPr bwMode="auto">
                      <a:xfrm>
                        <a:off x="3216793" y="6321587"/>
                        <a:ext cx="3733800" cy="566737"/>
                      </a:xfrm>
                      <a:prstGeom prst="rect">
                        <a:avLst/>
                      </a:prstGeom>
                      <a:noFill/>
                      <a:ln>
                        <a:noFill/>
                      </a:ln>
                      <a:extLst/>
                    </p:spPr>
                  </p:pic>
                </p:oleObj>
              </mc:Fallback>
            </mc:AlternateContent>
          </a:graphicData>
        </a:graphic>
      </p:graphicFrame>
      <p:sp>
        <p:nvSpPr>
          <p:cNvPr id="35" name="Rectangle 34"/>
          <p:cNvSpPr/>
          <p:nvPr/>
        </p:nvSpPr>
        <p:spPr>
          <a:xfrm>
            <a:off x="3216793" y="4557683"/>
            <a:ext cx="6097296" cy="800219"/>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capital letters in series are used to indicate different L values:</a:t>
            </a:r>
          </a:p>
        </p:txBody>
      </p:sp>
      <p:graphicFrame>
        <p:nvGraphicFramePr>
          <p:cNvPr id="36" name="Object 65"/>
          <p:cNvGraphicFramePr>
            <a:graphicFrameLocks noChangeAspect="1"/>
          </p:cNvGraphicFramePr>
          <p:nvPr>
            <p:extLst>
              <p:ext uri="{D42A27DB-BD31-4B8C-83A1-F6EECF244321}">
                <p14:modId xmlns:p14="http://schemas.microsoft.com/office/powerpoint/2010/main" val="3448977636"/>
              </p:ext>
            </p:extLst>
          </p:nvPr>
        </p:nvGraphicFramePr>
        <p:xfrm>
          <a:off x="5837147" y="4972342"/>
          <a:ext cx="1782853" cy="414550"/>
        </p:xfrm>
        <a:graphic>
          <a:graphicData uri="http://schemas.openxmlformats.org/presentationml/2006/ole">
            <mc:AlternateContent xmlns:mc="http://schemas.openxmlformats.org/markup-compatibility/2006">
              <mc:Choice xmlns:v="urn:schemas-microsoft-com:vml" Requires="v">
                <p:oleObj spid="_x0000_s149964" name="Equation" r:id="rId16" imgW="876240" imgH="203040" progId="Equation.3">
                  <p:embed/>
                </p:oleObj>
              </mc:Choice>
              <mc:Fallback>
                <p:oleObj name="Equation" r:id="rId16" imgW="876240" imgH="203040" progId="Equation.3">
                  <p:embed/>
                  <p:pic>
                    <p:nvPicPr>
                      <p:cNvPr id="31" name="Object 65"/>
                      <p:cNvPicPr>
                        <a:picLocks noChangeAspect="1" noChangeArrowheads="1"/>
                      </p:cNvPicPr>
                      <p:nvPr/>
                    </p:nvPicPr>
                    <p:blipFill>
                      <a:blip r:embed="rId17"/>
                      <a:srcRect/>
                      <a:stretch>
                        <a:fillRect/>
                      </a:stretch>
                    </p:blipFill>
                    <p:spPr bwMode="auto">
                      <a:xfrm>
                        <a:off x="5837147" y="4972342"/>
                        <a:ext cx="1782853" cy="414550"/>
                      </a:xfrm>
                      <a:prstGeom prst="rect">
                        <a:avLst/>
                      </a:prstGeom>
                      <a:noFill/>
                      <a:ln>
                        <a:noFill/>
                      </a:ln>
                      <a:extLst/>
                    </p:spPr>
                  </p:pic>
                </p:oleObj>
              </mc:Fallback>
            </mc:AlternateContent>
          </a:graphicData>
        </a:graphic>
      </p:graphicFrame>
      <p:graphicFrame>
        <p:nvGraphicFramePr>
          <p:cNvPr id="37" name="Object 65"/>
          <p:cNvGraphicFramePr>
            <a:graphicFrameLocks noChangeAspect="1"/>
          </p:cNvGraphicFramePr>
          <p:nvPr>
            <p:extLst>
              <p:ext uri="{D42A27DB-BD31-4B8C-83A1-F6EECF244321}">
                <p14:modId xmlns:p14="http://schemas.microsoft.com/office/powerpoint/2010/main" val="1168040282"/>
              </p:ext>
            </p:extLst>
          </p:nvPr>
        </p:nvGraphicFramePr>
        <p:xfrm>
          <a:off x="6334778" y="5315798"/>
          <a:ext cx="1507479" cy="389232"/>
        </p:xfrm>
        <a:graphic>
          <a:graphicData uri="http://schemas.openxmlformats.org/presentationml/2006/ole">
            <mc:AlternateContent xmlns:mc="http://schemas.openxmlformats.org/markup-compatibility/2006">
              <mc:Choice xmlns:v="urn:schemas-microsoft-com:vml" Requires="v">
                <p:oleObj spid="_x0000_s149965" name="Equation" r:id="rId18" imgW="787320" imgH="203040" progId="Equation.3">
                  <p:embed/>
                </p:oleObj>
              </mc:Choice>
              <mc:Fallback>
                <p:oleObj name="Equation" r:id="rId18" imgW="787320" imgH="203040" progId="Equation.3">
                  <p:embed/>
                  <p:pic>
                    <p:nvPicPr>
                      <p:cNvPr id="36" name="Object 65"/>
                      <p:cNvPicPr>
                        <a:picLocks noChangeAspect="1" noChangeArrowheads="1"/>
                      </p:cNvPicPr>
                      <p:nvPr/>
                    </p:nvPicPr>
                    <p:blipFill>
                      <a:blip r:embed="rId19"/>
                      <a:srcRect/>
                      <a:stretch>
                        <a:fillRect/>
                      </a:stretch>
                    </p:blipFill>
                    <p:spPr bwMode="auto">
                      <a:xfrm>
                        <a:off x="6334778" y="5315798"/>
                        <a:ext cx="1507479" cy="389232"/>
                      </a:xfrm>
                      <a:prstGeom prst="rect">
                        <a:avLst/>
                      </a:prstGeom>
                      <a:noFill/>
                      <a:ln>
                        <a:noFill/>
                      </a:ln>
                      <a:extLst/>
                    </p:spPr>
                  </p:pic>
                </p:oleObj>
              </mc:Fallback>
            </mc:AlternateContent>
          </a:graphicData>
        </a:graphic>
      </p:graphicFrame>
      <p:grpSp>
        <p:nvGrpSpPr>
          <p:cNvPr id="4" name="Group 3"/>
          <p:cNvGrpSpPr/>
          <p:nvPr/>
        </p:nvGrpSpPr>
        <p:grpSpPr>
          <a:xfrm>
            <a:off x="3311183" y="3401615"/>
            <a:ext cx="5424829" cy="490399"/>
            <a:chOff x="3311183" y="3401615"/>
            <a:chExt cx="5424829" cy="490399"/>
          </a:xfrm>
        </p:grpSpPr>
        <p:graphicFrame>
          <p:nvGraphicFramePr>
            <p:cNvPr id="33" name="Object 65"/>
            <p:cNvGraphicFramePr>
              <a:graphicFrameLocks noChangeAspect="1"/>
            </p:cNvGraphicFramePr>
            <p:nvPr>
              <p:extLst>
                <p:ext uri="{D42A27DB-BD31-4B8C-83A1-F6EECF244321}">
                  <p14:modId xmlns:p14="http://schemas.microsoft.com/office/powerpoint/2010/main" val="3163700473"/>
                </p:ext>
              </p:extLst>
            </p:nvPr>
          </p:nvGraphicFramePr>
          <p:xfrm>
            <a:off x="3311183" y="3430052"/>
            <a:ext cx="3130550" cy="461962"/>
          </p:xfrm>
          <a:graphic>
            <a:graphicData uri="http://schemas.openxmlformats.org/presentationml/2006/ole">
              <mc:AlternateContent xmlns:mc="http://schemas.openxmlformats.org/markup-compatibility/2006">
                <mc:Choice xmlns:v="urn:schemas-microsoft-com:vml" Requires="v">
                  <p:oleObj spid="_x0000_s149966" name="Equation" r:id="rId20" imgW="1562040" imgH="228600" progId="Equation.3">
                    <p:embed/>
                  </p:oleObj>
                </mc:Choice>
                <mc:Fallback>
                  <p:oleObj name="Equation" r:id="rId20" imgW="1562040" imgH="228600" progId="Equation.3">
                    <p:embed/>
                    <p:pic>
                      <p:nvPicPr>
                        <p:cNvPr id="25" name="Object 65"/>
                        <p:cNvPicPr>
                          <a:picLocks noChangeAspect="1" noChangeArrowheads="1"/>
                        </p:cNvPicPr>
                        <p:nvPr/>
                      </p:nvPicPr>
                      <p:blipFill>
                        <a:blip r:embed="rId21"/>
                        <a:srcRect/>
                        <a:stretch>
                          <a:fillRect/>
                        </a:stretch>
                      </p:blipFill>
                      <p:spPr bwMode="auto">
                        <a:xfrm>
                          <a:off x="3311183" y="3430052"/>
                          <a:ext cx="3130550" cy="461962"/>
                        </a:xfrm>
                        <a:prstGeom prst="rect">
                          <a:avLst/>
                        </a:prstGeom>
                        <a:noFill/>
                        <a:ln>
                          <a:noFill/>
                        </a:ln>
                        <a:extLst/>
                      </p:spPr>
                    </p:pic>
                  </p:oleObj>
                </mc:Fallback>
              </mc:AlternateContent>
            </a:graphicData>
          </a:graphic>
        </p:graphicFrame>
        <p:sp>
          <p:nvSpPr>
            <p:cNvPr id="38" name="Rectangle 37"/>
            <p:cNvSpPr/>
            <p:nvPr/>
          </p:nvSpPr>
          <p:spPr>
            <a:xfrm>
              <a:off x="6354609" y="3401615"/>
              <a:ext cx="2381403"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projections of S</a:t>
              </a:r>
            </a:p>
          </p:txBody>
        </p:sp>
      </p:grpSp>
      <p:grpSp>
        <p:nvGrpSpPr>
          <p:cNvPr id="5" name="Group 4"/>
          <p:cNvGrpSpPr/>
          <p:nvPr/>
        </p:nvGrpSpPr>
        <p:grpSpPr>
          <a:xfrm>
            <a:off x="3216629" y="5527726"/>
            <a:ext cx="5500230" cy="488556"/>
            <a:chOff x="6372875" y="3957424"/>
            <a:chExt cx="5500230" cy="488556"/>
          </a:xfrm>
        </p:grpSpPr>
        <p:graphicFrame>
          <p:nvGraphicFramePr>
            <p:cNvPr id="39" name="Object 65"/>
            <p:cNvGraphicFramePr>
              <a:graphicFrameLocks noChangeAspect="1"/>
            </p:cNvGraphicFramePr>
            <p:nvPr>
              <p:extLst>
                <p:ext uri="{D42A27DB-BD31-4B8C-83A1-F6EECF244321}">
                  <p14:modId xmlns:p14="http://schemas.microsoft.com/office/powerpoint/2010/main" val="546497013"/>
                </p:ext>
              </p:extLst>
            </p:nvPr>
          </p:nvGraphicFramePr>
          <p:xfrm>
            <a:off x="6372875" y="4009418"/>
            <a:ext cx="3130550" cy="436562"/>
          </p:xfrm>
          <a:graphic>
            <a:graphicData uri="http://schemas.openxmlformats.org/presentationml/2006/ole">
              <mc:AlternateContent xmlns:mc="http://schemas.openxmlformats.org/markup-compatibility/2006">
                <mc:Choice xmlns:v="urn:schemas-microsoft-com:vml" Requires="v">
                  <p:oleObj spid="_x0000_s149967" name="Equation" r:id="rId22" imgW="1562040" imgH="215640" progId="Equation.3">
                    <p:embed/>
                  </p:oleObj>
                </mc:Choice>
                <mc:Fallback>
                  <p:oleObj name="Equation" r:id="rId22" imgW="1562040" imgH="215640" progId="Equation.3">
                    <p:embed/>
                    <p:pic>
                      <p:nvPicPr>
                        <p:cNvPr id="33" name="Object 65"/>
                        <p:cNvPicPr>
                          <a:picLocks noChangeAspect="1" noChangeArrowheads="1"/>
                        </p:cNvPicPr>
                        <p:nvPr/>
                      </p:nvPicPr>
                      <p:blipFill>
                        <a:blip r:embed="rId23"/>
                        <a:srcRect/>
                        <a:stretch>
                          <a:fillRect/>
                        </a:stretch>
                      </p:blipFill>
                      <p:spPr bwMode="auto">
                        <a:xfrm>
                          <a:off x="6372875" y="4009418"/>
                          <a:ext cx="3130550" cy="436562"/>
                        </a:xfrm>
                        <a:prstGeom prst="rect">
                          <a:avLst/>
                        </a:prstGeom>
                        <a:noFill/>
                        <a:ln>
                          <a:noFill/>
                        </a:ln>
                        <a:extLst/>
                      </p:spPr>
                    </p:pic>
                  </p:oleObj>
                </mc:Fallback>
              </mc:AlternateContent>
            </a:graphicData>
          </a:graphic>
        </p:graphicFrame>
        <p:sp>
          <p:nvSpPr>
            <p:cNvPr id="40" name="Rectangle 39"/>
            <p:cNvSpPr/>
            <p:nvPr/>
          </p:nvSpPr>
          <p:spPr>
            <a:xfrm>
              <a:off x="9491702" y="3957424"/>
              <a:ext cx="2381403"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projections of L</a:t>
              </a:r>
            </a:p>
          </p:txBody>
        </p:sp>
      </p:grpSp>
    </p:spTree>
    <p:extLst>
      <p:ext uri="{BB962C8B-B14F-4D97-AF65-F5344CB8AC3E}">
        <p14:creationId xmlns:p14="http://schemas.microsoft.com/office/powerpoint/2010/main" val="121046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 grpId="0" animBg="1"/>
      <p:bldP spid="30"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Multielectronic atoms and term symbols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24458" y="803106"/>
            <a:ext cx="3252787" cy="446276"/>
          </a:xfrm>
          <a:prstGeom prst="rect">
            <a:avLst/>
          </a:prstGeom>
        </p:spPr>
        <p:txBody>
          <a:bodyPr wrap="square">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Examples</a:t>
            </a:r>
            <a:r>
              <a:rPr lang="en-US" sz="2300" dirty="0" smtClean="0">
                <a:latin typeface="Tahoma" panose="020B0604030504040204" pitchFamily="34" charset="0"/>
                <a:ea typeface="Tahoma" panose="020B0604030504040204" pitchFamily="34" charset="0"/>
                <a:cs typeface="Tahoma" panose="020B0604030504040204" pitchFamily="34" charset="0"/>
              </a:rPr>
              <a:t>:</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825292" y="1209429"/>
            <a:ext cx="5490240"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identifies the state of an atom with:</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7426398" y="1666338"/>
            <a:ext cx="1340516" cy="446276"/>
          </a:xfrm>
          <a:prstGeom prst="rect">
            <a:avLst/>
          </a:prstGeom>
        </p:spPr>
        <p:txBody>
          <a:bodyPr wrap="square">
            <a:spAutoFit/>
          </a:bodyPr>
          <a:lstStyle/>
          <a:p>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doublet</a:t>
            </a:r>
            <a:endPar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ject 65"/>
          <p:cNvGraphicFramePr>
            <a:graphicFrameLocks noChangeAspect="1"/>
          </p:cNvGraphicFramePr>
          <p:nvPr>
            <p:extLst>
              <p:ext uri="{D42A27DB-BD31-4B8C-83A1-F6EECF244321}">
                <p14:modId xmlns:p14="http://schemas.microsoft.com/office/powerpoint/2010/main" val="81686901"/>
              </p:ext>
            </p:extLst>
          </p:nvPr>
        </p:nvGraphicFramePr>
        <p:xfrm>
          <a:off x="534988" y="1136700"/>
          <a:ext cx="911040" cy="723993"/>
        </p:xfrm>
        <a:graphic>
          <a:graphicData uri="http://schemas.openxmlformats.org/presentationml/2006/ole">
            <mc:AlternateContent xmlns:mc="http://schemas.openxmlformats.org/markup-compatibility/2006">
              <mc:Choice xmlns:v="urn:schemas-microsoft-com:vml" Requires="v">
                <p:oleObj spid="_x0000_s150977" name="Equation" r:id="rId4" imgW="304560" imgH="241200" progId="Equation.3">
                  <p:embed/>
                </p:oleObj>
              </mc:Choice>
              <mc:Fallback>
                <p:oleObj name="Equation" r:id="rId4" imgW="304560" imgH="241200" progId="Equation.3">
                  <p:embed/>
                  <p:pic>
                    <p:nvPicPr>
                      <p:cNvPr id="19" name="Object 65"/>
                      <p:cNvPicPr>
                        <a:picLocks noChangeAspect="1" noChangeArrowheads="1"/>
                      </p:cNvPicPr>
                      <p:nvPr/>
                    </p:nvPicPr>
                    <p:blipFill>
                      <a:blip r:embed="rId5"/>
                      <a:srcRect/>
                      <a:stretch>
                        <a:fillRect/>
                      </a:stretch>
                    </p:blipFill>
                    <p:spPr bwMode="auto">
                      <a:xfrm>
                        <a:off x="534988" y="1136700"/>
                        <a:ext cx="911040" cy="723993"/>
                      </a:xfrm>
                      <a:prstGeom prst="rect">
                        <a:avLst/>
                      </a:prstGeom>
                      <a:noFill/>
                      <a:ln>
                        <a:noFill/>
                      </a:ln>
                      <a:extLst/>
                    </p:spPr>
                  </p:pic>
                </p:oleObj>
              </mc:Fallback>
            </mc:AlternateContent>
          </a:graphicData>
        </a:graphic>
      </p:graphicFrame>
      <p:graphicFrame>
        <p:nvGraphicFramePr>
          <p:cNvPr id="24" name="Object 65"/>
          <p:cNvGraphicFramePr>
            <a:graphicFrameLocks noChangeAspect="1"/>
          </p:cNvGraphicFramePr>
          <p:nvPr>
            <p:extLst>
              <p:ext uri="{D42A27DB-BD31-4B8C-83A1-F6EECF244321}">
                <p14:modId xmlns:p14="http://schemas.microsoft.com/office/powerpoint/2010/main" val="545236449"/>
              </p:ext>
            </p:extLst>
          </p:nvPr>
        </p:nvGraphicFramePr>
        <p:xfrm>
          <a:off x="4364370" y="1670724"/>
          <a:ext cx="2951162" cy="409575"/>
        </p:xfrm>
        <a:graphic>
          <a:graphicData uri="http://schemas.openxmlformats.org/presentationml/2006/ole">
            <mc:AlternateContent xmlns:mc="http://schemas.openxmlformats.org/markup-compatibility/2006">
              <mc:Choice xmlns:v="urn:schemas-microsoft-com:vml" Requires="v">
                <p:oleObj spid="_x0000_s150978" name="Equation" r:id="rId6" imgW="1473120" imgH="203040" progId="Equation.3">
                  <p:embed/>
                </p:oleObj>
              </mc:Choice>
              <mc:Fallback>
                <p:oleObj name="Equation" r:id="rId6" imgW="1473120" imgH="203040" progId="Equation.3">
                  <p:embed/>
                  <p:pic>
                    <p:nvPicPr>
                      <p:cNvPr id="25" name="Object 65"/>
                      <p:cNvPicPr>
                        <a:picLocks noChangeAspect="1" noChangeArrowheads="1"/>
                      </p:cNvPicPr>
                      <p:nvPr/>
                    </p:nvPicPr>
                    <p:blipFill>
                      <a:blip r:embed="rId7"/>
                      <a:srcRect/>
                      <a:stretch>
                        <a:fillRect/>
                      </a:stretch>
                    </p:blipFill>
                    <p:spPr bwMode="auto">
                      <a:xfrm>
                        <a:off x="4364370" y="1670724"/>
                        <a:ext cx="2951162" cy="409575"/>
                      </a:xfrm>
                      <a:prstGeom prst="rect">
                        <a:avLst/>
                      </a:prstGeom>
                      <a:noFill/>
                      <a:ln>
                        <a:noFill/>
                      </a:ln>
                      <a:extLst/>
                    </p:spPr>
                  </p:pic>
                </p:oleObj>
              </mc:Fallback>
            </mc:AlternateContent>
          </a:graphicData>
        </a:graphic>
      </p:graphicFrame>
      <p:sp>
        <p:nvSpPr>
          <p:cNvPr id="32" name="Rectangle 31"/>
          <p:cNvSpPr/>
          <p:nvPr/>
        </p:nvSpPr>
        <p:spPr>
          <a:xfrm>
            <a:off x="1825292" y="1663419"/>
            <a:ext cx="3906384" cy="1154162"/>
          </a:xfrm>
          <a:prstGeom prst="rect">
            <a:avLst/>
          </a:prstGeom>
        </p:spPr>
        <p:txBody>
          <a:bodyPr wrap="square">
            <a:spAutoFit/>
          </a:bodyPr>
          <a:lstStyle/>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spin multiplicity</a:t>
            </a:r>
          </a:p>
          <a:p>
            <a:pPr marL="342900" indent="-342900">
              <a:buFont typeface="Arial" panose="020B0604020202020204" pitchFamily="34" charset="0"/>
              <a:buChar char="•"/>
            </a:pPr>
            <a:r>
              <a:rPr lang="it-IT" sz="2300" i="1" dirty="0" smtClean="0">
                <a:latin typeface="Tahoma" panose="020B0604030504040204" pitchFamily="34" charset="0"/>
                <a:ea typeface="Tahoma" panose="020B0604030504040204" pitchFamily="34" charset="0"/>
                <a:cs typeface="Tahoma" panose="020B0604030504040204" pitchFamily="34" charset="0"/>
              </a:rPr>
              <a:t>L</a:t>
            </a:r>
            <a:r>
              <a:rPr lang="it-IT" sz="2300" dirty="0" smtClean="0">
                <a:latin typeface="Tahoma" panose="020B0604030504040204" pitchFamily="34" charset="0"/>
                <a:ea typeface="Tahoma" panose="020B0604030504040204" pitchFamily="34" charset="0"/>
                <a:cs typeface="Tahoma" panose="020B0604030504040204" pitchFamily="34" charset="0"/>
              </a:rPr>
              <a:t>=0</a:t>
            </a:r>
          </a:p>
          <a:p>
            <a:pPr marL="342900" indent="-342900">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rPr>
              <a:t>J=1/2</a:t>
            </a:r>
            <a:endParaRPr lang="en-US" sz="23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3" name="Object 65"/>
          <p:cNvGraphicFramePr>
            <a:graphicFrameLocks noChangeAspect="1"/>
          </p:cNvGraphicFramePr>
          <p:nvPr>
            <p:extLst>
              <p:ext uri="{D42A27DB-BD31-4B8C-83A1-F6EECF244321}">
                <p14:modId xmlns:p14="http://schemas.microsoft.com/office/powerpoint/2010/main" val="4005682383"/>
              </p:ext>
            </p:extLst>
          </p:nvPr>
        </p:nvGraphicFramePr>
        <p:xfrm>
          <a:off x="534988" y="2766228"/>
          <a:ext cx="646113" cy="723900"/>
        </p:xfrm>
        <a:graphic>
          <a:graphicData uri="http://schemas.openxmlformats.org/presentationml/2006/ole">
            <mc:AlternateContent xmlns:mc="http://schemas.openxmlformats.org/markup-compatibility/2006">
              <mc:Choice xmlns:v="urn:schemas-microsoft-com:vml" Requires="v">
                <p:oleObj spid="_x0000_s150979" name="Equation" r:id="rId8" imgW="215640" imgH="241200" progId="Equation.3">
                  <p:embed/>
                </p:oleObj>
              </mc:Choice>
              <mc:Fallback>
                <p:oleObj name="Equation" r:id="rId8" imgW="215640" imgH="241200" progId="Equation.3">
                  <p:embed/>
                  <p:pic>
                    <p:nvPicPr>
                      <p:cNvPr id="21" name="Object 65"/>
                      <p:cNvPicPr>
                        <a:picLocks noChangeAspect="1" noChangeArrowheads="1"/>
                      </p:cNvPicPr>
                      <p:nvPr/>
                    </p:nvPicPr>
                    <p:blipFill>
                      <a:blip r:embed="rId9"/>
                      <a:srcRect/>
                      <a:stretch>
                        <a:fillRect/>
                      </a:stretch>
                    </p:blipFill>
                    <p:spPr bwMode="auto">
                      <a:xfrm>
                        <a:off x="534988" y="2766228"/>
                        <a:ext cx="646113" cy="723900"/>
                      </a:xfrm>
                      <a:prstGeom prst="rect">
                        <a:avLst/>
                      </a:prstGeom>
                      <a:noFill/>
                      <a:ln>
                        <a:noFill/>
                      </a:ln>
                      <a:extLst/>
                    </p:spPr>
                  </p:pic>
                </p:oleObj>
              </mc:Fallback>
            </mc:AlternateContent>
          </a:graphicData>
        </a:graphic>
      </p:graphicFrame>
      <p:sp>
        <p:nvSpPr>
          <p:cNvPr id="34" name="Rectangle 33"/>
          <p:cNvSpPr/>
          <p:nvPr/>
        </p:nvSpPr>
        <p:spPr>
          <a:xfrm>
            <a:off x="1722512" y="2804339"/>
            <a:ext cx="3906384" cy="1154162"/>
          </a:xfrm>
          <a:prstGeom prst="rect">
            <a:avLst/>
          </a:prstGeom>
        </p:spPr>
        <p:txBody>
          <a:bodyPr wrap="square">
            <a:spAutoFit/>
          </a:bodyPr>
          <a:lstStyle/>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spin multiplicity</a:t>
            </a:r>
          </a:p>
          <a:p>
            <a:pPr marL="342900" indent="-342900">
              <a:buFont typeface="Arial" panose="020B0604020202020204" pitchFamily="34" charset="0"/>
              <a:buChar char="•"/>
            </a:pPr>
            <a:r>
              <a:rPr lang="it-IT" sz="2300" i="1" dirty="0" smtClean="0">
                <a:latin typeface="Tahoma" panose="020B0604030504040204" pitchFamily="34" charset="0"/>
                <a:ea typeface="Tahoma" panose="020B0604030504040204" pitchFamily="34" charset="0"/>
                <a:cs typeface="Tahoma" panose="020B0604030504040204" pitchFamily="34" charset="0"/>
              </a:rPr>
              <a:t>L</a:t>
            </a:r>
            <a:r>
              <a:rPr lang="it-IT" sz="2300" dirty="0" smtClean="0">
                <a:latin typeface="Tahoma" panose="020B0604030504040204" pitchFamily="34" charset="0"/>
                <a:ea typeface="Tahoma" panose="020B0604030504040204" pitchFamily="34" charset="0"/>
                <a:cs typeface="Tahoma" panose="020B0604030504040204" pitchFamily="34" charset="0"/>
              </a:rPr>
              <a:t>=0</a:t>
            </a:r>
          </a:p>
          <a:p>
            <a:pPr marL="342900" indent="-342900">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rPr>
              <a:t>J=0</a:t>
            </a:r>
            <a:endParaRPr lang="en-US" sz="23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5" name="Object 65"/>
          <p:cNvGraphicFramePr>
            <a:graphicFrameLocks noChangeAspect="1"/>
          </p:cNvGraphicFramePr>
          <p:nvPr>
            <p:extLst>
              <p:ext uri="{D42A27DB-BD31-4B8C-83A1-F6EECF244321}">
                <p14:modId xmlns:p14="http://schemas.microsoft.com/office/powerpoint/2010/main" val="2719582160"/>
              </p:ext>
            </p:extLst>
          </p:nvPr>
        </p:nvGraphicFramePr>
        <p:xfrm>
          <a:off x="4453087" y="2801153"/>
          <a:ext cx="2619375" cy="409575"/>
        </p:xfrm>
        <a:graphic>
          <a:graphicData uri="http://schemas.openxmlformats.org/presentationml/2006/ole">
            <mc:AlternateContent xmlns:mc="http://schemas.openxmlformats.org/markup-compatibility/2006">
              <mc:Choice xmlns:v="urn:schemas-microsoft-com:vml" Requires="v">
                <p:oleObj spid="_x0000_s150980" name="Equation" r:id="rId10" imgW="1307880" imgH="203040" progId="Equation.3">
                  <p:embed/>
                </p:oleObj>
              </mc:Choice>
              <mc:Fallback>
                <p:oleObj name="Equation" r:id="rId10" imgW="1307880" imgH="203040" progId="Equation.3">
                  <p:embed/>
                  <p:pic>
                    <p:nvPicPr>
                      <p:cNvPr id="24" name="Object 65"/>
                      <p:cNvPicPr>
                        <a:picLocks noChangeAspect="1" noChangeArrowheads="1"/>
                      </p:cNvPicPr>
                      <p:nvPr/>
                    </p:nvPicPr>
                    <p:blipFill>
                      <a:blip r:embed="rId11"/>
                      <a:srcRect/>
                      <a:stretch>
                        <a:fillRect/>
                      </a:stretch>
                    </p:blipFill>
                    <p:spPr bwMode="auto">
                      <a:xfrm>
                        <a:off x="4453087" y="2801153"/>
                        <a:ext cx="2619375" cy="409575"/>
                      </a:xfrm>
                      <a:prstGeom prst="rect">
                        <a:avLst/>
                      </a:prstGeom>
                      <a:noFill/>
                      <a:ln>
                        <a:noFill/>
                      </a:ln>
                      <a:extLst/>
                    </p:spPr>
                  </p:pic>
                </p:oleObj>
              </mc:Fallback>
            </mc:AlternateContent>
          </a:graphicData>
        </a:graphic>
      </p:graphicFrame>
      <p:sp>
        <p:nvSpPr>
          <p:cNvPr id="36" name="Rectangle 35"/>
          <p:cNvSpPr/>
          <p:nvPr/>
        </p:nvSpPr>
        <p:spPr>
          <a:xfrm>
            <a:off x="7458297" y="2785718"/>
            <a:ext cx="1340516" cy="446276"/>
          </a:xfrm>
          <a:prstGeom prst="rect">
            <a:avLst/>
          </a:prstGeom>
        </p:spPr>
        <p:txBody>
          <a:bodyPr wrap="square">
            <a:spAutoFit/>
          </a:bodyPr>
          <a:lstStyle/>
          <a:p>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singlet</a:t>
            </a:r>
            <a:endPar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7" name="Object 65"/>
          <p:cNvGraphicFramePr>
            <a:graphicFrameLocks noChangeAspect="1"/>
          </p:cNvGraphicFramePr>
          <p:nvPr>
            <p:extLst>
              <p:ext uri="{D42A27DB-BD31-4B8C-83A1-F6EECF244321}">
                <p14:modId xmlns:p14="http://schemas.microsoft.com/office/powerpoint/2010/main" val="3795700248"/>
              </p:ext>
            </p:extLst>
          </p:nvPr>
        </p:nvGraphicFramePr>
        <p:xfrm>
          <a:off x="534988" y="3916280"/>
          <a:ext cx="646113" cy="685800"/>
        </p:xfrm>
        <a:graphic>
          <a:graphicData uri="http://schemas.openxmlformats.org/presentationml/2006/ole">
            <mc:AlternateContent xmlns:mc="http://schemas.openxmlformats.org/markup-compatibility/2006">
              <mc:Choice xmlns:v="urn:schemas-microsoft-com:vml" Requires="v">
                <p:oleObj spid="_x0000_s150981" name="Equation" r:id="rId12" imgW="215640" imgH="228600" progId="Equation.3">
                  <p:embed/>
                </p:oleObj>
              </mc:Choice>
              <mc:Fallback>
                <p:oleObj name="Equation" r:id="rId12" imgW="215640" imgH="228600" progId="Equation.3">
                  <p:embed/>
                  <p:pic>
                    <p:nvPicPr>
                      <p:cNvPr id="33" name="Object 65"/>
                      <p:cNvPicPr>
                        <a:picLocks noChangeAspect="1" noChangeArrowheads="1"/>
                      </p:cNvPicPr>
                      <p:nvPr/>
                    </p:nvPicPr>
                    <p:blipFill>
                      <a:blip r:embed="rId13"/>
                      <a:srcRect/>
                      <a:stretch>
                        <a:fillRect/>
                      </a:stretch>
                    </p:blipFill>
                    <p:spPr bwMode="auto">
                      <a:xfrm>
                        <a:off x="534988" y="3916280"/>
                        <a:ext cx="646113" cy="685800"/>
                      </a:xfrm>
                      <a:prstGeom prst="rect">
                        <a:avLst/>
                      </a:prstGeom>
                      <a:noFill/>
                      <a:ln>
                        <a:noFill/>
                      </a:ln>
                      <a:extLst/>
                    </p:spPr>
                  </p:pic>
                </p:oleObj>
              </mc:Fallback>
            </mc:AlternateContent>
          </a:graphicData>
        </a:graphic>
      </p:graphicFrame>
      <p:sp>
        <p:nvSpPr>
          <p:cNvPr id="38" name="Rectangle 37"/>
          <p:cNvSpPr/>
          <p:nvPr/>
        </p:nvSpPr>
        <p:spPr>
          <a:xfrm>
            <a:off x="1722512" y="4003733"/>
            <a:ext cx="3906384" cy="1154162"/>
          </a:xfrm>
          <a:prstGeom prst="rect">
            <a:avLst/>
          </a:prstGeom>
        </p:spPr>
        <p:txBody>
          <a:bodyPr wrap="square">
            <a:spAutoFit/>
          </a:bodyPr>
          <a:lstStyle/>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spin multiplicity</a:t>
            </a:r>
          </a:p>
          <a:p>
            <a:pPr marL="342900" indent="-342900">
              <a:buFont typeface="Arial" panose="020B0604020202020204" pitchFamily="34" charset="0"/>
              <a:buChar char="•"/>
            </a:pPr>
            <a:r>
              <a:rPr lang="it-IT" sz="2300" i="1" dirty="0" smtClean="0">
                <a:latin typeface="Tahoma" panose="020B0604030504040204" pitchFamily="34" charset="0"/>
                <a:ea typeface="Tahoma" panose="020B0604030504040204" pitchFamily="34" charset="0"/>
                <a:cs typeface="Tahoma" panose="020B0604030504040204" pitchFamily="34" charset="0"/>
              </a:rPr>
              <a:t>L</a:t>
            </a:r>
            <a:r>
              <a:rPr lang="it-IT" sz="2300" dirty="0" smtClean="0">
                <a:latin typeface="Tahoma" panose="020B0604030504040204" pitchFamily="34" charset="0"/>
                <a:ea typeface="Tahoma" panose="020B0604030504040204" pitchFamily="34" charset="0"/>
                <a:cs typeface="Tahoma" panose="020B0604030504040204" pitchFamily="34" charset="0"/>
              </a:rPr>
              <a:t>=1</a:t>
            </a:r>
          </a:p>
          <a:p>
            <a:pPr marL="342900" indent="-342900">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rPr>
              <a:t>J=2 </a:t>
            </a:r>
            <a:endParaRPr lang="en-US" sz="23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9" name="Object 65"/>
          <p:cNvGraphicFramePr>
            <a:graphicFrameLocks noChangeAspect="1"/>
          </p:cNvGraphicFramePr>
          <p:nvPr>
            <p:extLst>
              <p:ext uri="{D42A27DB-BD31-4B8C-83A1-F6EECF244321}">
                <p14:modId xmlns:p14="http://schemas.microsoft.com/office/powerpoint/2010/main" val="4187153219"/>
              </p:ext>
            </p:extLst>
          </p:nvPr>
        </p:nvGraphicFramePr>
        <p:xfrm>
          <a:off x="4279679" y="4003406"/>
          <a:ext cx="2593975" cy="409575"/>
        </p:xfrm>
        <a:graphic>
          <a:graphicData uri="http://schemas.openxmlformats.org/presentationml/2006/ole">
            <mc:AlternateContent xmlns:mc="http://schemas.openxmlformats.org/markup-compatibility/2006">
              <mc:Choice xmlns:v="urn:schemas-microsoft-com:vml" Requires="v">
                <p:oleObj spid="_x0000_s150982" name="Equation" r:id="rId14" imgW="1295280" imgH="203040" progId="Equation.3">
                  <p:embed/>
                </p:oleObj>
              </mc:Choice>
              <mc:Fallback>
                <p:oleObj name="Equation" r:id="rId14" imgW="1295280" imgH="203040" progId="Equation.3">
                  <p:embed/>
                  <p:pic>
                    <p:nvPicPr>
                      <p:cNvPr id="35" name="Object 65"/>
                      <p:cNvPicPr>
                        <a:picLocks noChangeAspect="1" noChangeArrowheads="1"/>
                      </p:cNvPicPr>
                      <p:nvPr/>
                    </p:nvPicPr>
                    <p:blipFill>
                      <a:blip r:embed="rId15"/>
                      <a:srcRect/>
                      <a:stretch>
                        <a:fillRect/>
                      </a:stretch>
                    </p:blipFill>
                    <p:spPr bwMode="auto">
                      <a:xfrm>
                        <a:off x="4279679" y="4003406"/>
                        <a:ext cx="2593975" cy="409575"/>
                      </a:xfrm>
                      <a:prstGeom prst="rect">
                        <a:avLst/>
                      </a:prstGeom>
                      <a:noFill/>
                      <a:ln>
                        <a:noFill/>
                      </a:ln>
                      <a:extLst/>
                    </p:spPr>
                  </p:pic>
                </p:oleObj>
              </mc:Fallback>
            </mc:AlternateContent>
          </a:graphicData>
        </a:graphic>
      </p:graphicFrame>
      <p:sp>
        <p:nvSpPr>
          <p:cNvPr id="40" name="Rectangle 39"/>
          <p:cNvSpPr/>
          <p:nvPr/>
        </p:nvSpPr>
        <p:spPr>
          <a:xfrm>
            <a:off x="7096411" y="3988241"/>
            <a:ext cx="1340516" cy="446276"/>
          </a:xfrm>
          <a:prstGeom prst="rect">
            <a:avLst/>
          </a:prstGeom>
        </p:spPr>
        <p:txBody>
          <a:bodyPr wrap="square">
            <a:spAutoFit/>
          </a:bodyPr>
          <a:lstStyle/>
          <a:p>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triplet</a:t>
            </a:r>
            <a:endPar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1" name="Object 65"/>
          <p:cNvGraphicFramePr>
            <a:graphicFrameLocks noChangeAspect="1"/>
          </p:cNvGraphicFramePr>
          <p:nvPr>
            <p:extLst>
              <p:ext uri="{D42A27DB-BD31-4B8C-83A1-F6EECF244321}">
                <p14:modId xmlns:p14="http://schemas.microsoft.com/office/powerpoint/2010/main" val="1582963742"/>
              </p:ext>
            </p:extLst>
          </p:nvPr>
        </p:nvGraphicFramePr>
        <p:xfrm>
          <a:off x="7313989" y="5023842"/>
          <a:ext cx="608013" cy="685800"/>
        </p:xfrm>
        <a:graphic>
          <a:graphicData uri="http://schemas.openxmlformats.org/presentationml/2006/ole">
            <mc:AlternateContent xmlns:mc="http://schemas.openxmlformats.org/markup-compatibility/2006">
              <mc:Choice xmlns:v="urn:schemas-microsoft-com:vml" Requires="v">
                <p:oleObj spid="_x0000_s150983" name="Equation" r:id="rId16" imgW="203040" imgH="228600" progId="Equation.3">
                  <p:embed/>
                </p:oleObj>
              </mc:Choice>
              <mc:Fallback>
                <p:oleObj name="Equation" r:id="rId16" imgW="203040" imgH="228600" progId="Equation.3">
                  <p:embed/>
                  <p:pic>
                    <p:nvPicPr>
                      <p:cNvPr id="37" name="Object 65"/>
                      <p:cNvPicPr>
                        <a:picLocks noChangeAspect="1" noChangeArrowheads="1"/>
                      </p:cNvPicPr>
                      <p:nvPr/>
                    </p:nvPicPr>
                    <p:blipFill>
                      <a:blip r:embed="rId17"/>
                      <a:srcRect/>
                      <a:stretch>
                        <a:fillRect/>
                      </a:stretch>
                    </p:blipFill>
                    <p:spPr bwMode="auto">
                      <a:xfrm>
                        <a:off x="7313989" y="5023842"/>
                        <a:ext cx="608013" cy="685800"/>
                      </a:xfrm>
                      <a:prstGeom prst="rect">
                        <a:avLst/>
                      </a:prstGeom>
                      <a:noFill/>
                      <a:ln>
                        <a:noFill/>
                      </a:ln>
                      <a:extLst/>
                    </p:spPr>
                  </p:pic>
                </p:oleObj>
              </mc:Fallback>
            </mc:AlternateContent>
          </a:graphicData>
        </a:graphic>
      </p:graphicFrame>
      <p:graphicFrame>
        <p:nvGraphicFramePr>
          <p:cNvPr id="42" name="Object 65"/>
          <p:cNvGraphicFramePr>
            <a:graphicFrameLocks noChangeAspect="1"/>
          </p:cNvGraphicFramePr>
          <p:nvPr>
            <p:extLst>
              <p:ext uri="{D42A27DB-BD31-4B8C-83A1-F6EECF244321}">
                <p14:modId xmlns:p14="http://schemas.microsoft.com/office/powerpoint/2010/main" val="1576040488"/>
              </p:ext>
            </p:extLst>
          </p:nvPr>
        </p:nvGraphicFramePr>
        <p:xfrm>
          <a:off x="6373238" y="5017356"/>
          <a:ext cx="646113" cy="723900"/>
        </p:xfrm>
        <a:graphic>
          <a:graphicData uri="http://schemas.openxmlformats.org/presentationml/2006/ole">
            <mc:AlternateContent xmlns:mc="http://schemas.openxmlformats.org/markup-compatibility/2006">
              <mc:Choice xmlns:v="urn:schemas-microsoft-com:vml" Requires="v">
                <p:oleObj spid="_x0000_s150984" name="Equation" r:id="rId18" imgW="215640" imgH="241200" progId="Equation.3">
                  <p:embed/>
                </p:oleObj>
              </mc:Choice>
              <mc:Fallback>
                <p:oleObj name="Equation" r:id="rId18" imgW="215640" imgH="241200" progId="Equation.3">
                  <p:embed/>
                  <p:pic>
                    <p:nvPicPr>
                      <p:cNvPr id="41" name="Object 65"/>
                      <p:cNvPicPr>
                        <a:picLocks noChangeAspect="1" noChangeArrowheads="1"/>
                      </p:cNvPicPr>
                      <p:nvPr/>
                    </p:nvPicPr>
                    <p:blipFill>
                      <a:blip r:embed="rId19"/>
                      <a:srcRect/>
                      <a:stretch>
                        <a:fillRect/>
                      </a:stretch>
                    </p:blipFill>
                    <p:spPr bwMode="auto">
                      <a:xfrm>
                        <a:off x="6373238" y="5017356"/>
                        <a:ext cx="646113" cy="723900"/>
                      </a:xfrm>
                      <a:prstGeom prst="rect">
                        <a:avLst/>
                      </a:prstGeom>
                      <a:noFill/>
                      <a:ln>
                        <a:noFill/>
                      </a:ln>
                      <a:extLst/>
                    </p:spPr>
                  </p:pic>
                </p:oleObj>
              </mc:Fallback>
            </mc:AlternateContent>
          </a:graphicData>
        </a:graphic>
      </p:graphicFrame>
      <p:sp>
        <p:nvSpPr>
          <p:cNvPr id="43" name="Rectangle 42"/>
          <p:cNvSpPr/>
          <p:nvPr/>
        </p:nvSpPr>
        <p:spPr>
          <a:xfrm>
            <a:off x="2939621" y="4479422"/>
            <a:ext cx="3934033" cy="1154162"/>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but a </a:t>
            </a:r>
            <a:r>
              <a:rPr lang="en-US" sz="2300" baseline="30000" dirty="0" smtClean="0">
                <a:latin typeface="Tahoma" panose="020B0604030504040204" pitchFamily="34" charset="0"/>
                <a:ea typeface="Tahoma" panose="020B0604030504040204" pitchFamily="34" charset="0"/>
                <a:cs typeface="Tahoma" panose="020B0604030504040204" pitchFamily="34" charset="0"/>
              </a:rPr>
              <a:t>3</a:t>
            </a:r>
            <a:r>
              <a:rPr lang="en-US" sz="2300" dirty="0" smtClean="0">
                <a:latin typeface="Tahoma" panose="020B0604030504040204" pitchFamily="34" charset="0"/>
                <a:ea typeface="Tahoma" panose="020B0604030504040204" pitchFamily="34" charset="0"/>
                <a:cs typeface="Tahoma" panose="020B0604030504040204" pitchFamily="34" charset="0"/>
              </a:rPr>
              <a:t>P state can have J=2, 1, 0 So also the following terms are possible:</a:t>
            </a:r>
          </a:p>
        </p:txBody>
      </p:sp>
      <p:graphicFrame>
        <p:nvGraphicFramePr>
          <p:cNvPr id="44" name="Object 65"/>
          <p:cNvGraphicFramePr>
            <a:graphicFrameLocks noChangeAspect="1"/>
          </p:cNvGraphicFramePr>
          <p:nvPr>
            <p:extLst>
              <p:ext uri="{D42A27DB-BD31-4B8C-83A1-F6EECF244321}">
                <p14:modId xmlns:p14="http://schemas.microsoft.com/office/powerpoint/2010/main" val="56328206"/>
              </p:ext>
            </p:extLst>
          </p:nvPr>
        </p:nvGraphicFramePr>
        <p:xfrm>
          <a:off x="534988" y="5684656"/>
          <a:ext cx="722313" cy="685800"/>
        </p:xfrm>
        <a:graphic>
          <a:graphicData uri="http://schemas.openxmlformats.org/presentationml/2006/ole">
            <mc:AlternateContent xmlns:mc="http://schemas.openxmlformats.org/markup-compatibility/2006">
              <mc:Choice xmlns:v="urn:schemas-microsoft-com:vml" Requires="v">
                <p:oleObj spid="_x0000_s150985" name="Equation" r:id="rId20" imgW="241200" imgH="228600" progId="Equation.3">
                  <p:embed/>
                </p:oleObj>
              </mc:Choice>
              <mc:Fallback>
                <p:oleObj name="Equation" r:id="rId20" imgW="241200" imgH="228600" progId="Equation.3">
                  <p:embed/>
                  <p:pic>
                    <p:nvPicPr>
                      <p:cNvPr id="37" name="Object 65"/>
                      <p:cNvPicPr>
                        <a:picLocks noChangeAspect="1" noChangeArrowheads="1"/>
                      </p:cNvPicPr>
                      <p:nvPr/>
                    </p:nvPicPr>
                    <p:blipFill>
                      <a:blip r:embed="rId21"/>
                      <a:srcRect/>
                      <a:stretch>
                        <a:fillRect/>
                      </a:stretch>
                    </p:blipFill>
                    <p:spPr bwMode="auto">
                      <a:xfrm>
                        <a:off x="534988" y="5684656"/>
                        <a:ext cx="722313" cy="685800"/>
                      </a:xfrm>
                      <a:prstGeom prst="rect">
                        <a:avLst/>
                      </a:prstGeom>
                      <a:noFill/>
                      <a:ln>
                        <a:noFill/>
                      </a:ln>
                      <a:extLst/>
                    </p:spPr>
                  </p:pic>
                </p:oleObj>
              </mc:Fallback>
            </mc:AlternateContent>
          </a:graphicData>
        </a:graphic>
      </p:graphicFrame>
      <p:sp>
        <p:nvSpPr>
          <p:cNvPr id="45" name="Rectangle 44"/>
          <p:cNvSpPr/>
          <p:nvPr/>
        </p:nvSpPr>
        <p:spPr>
          <a:xfrm>
            <a:off x="1722512" y="5684656"/>
            <a:ext cx="3906384" cy="1154162"/>
          </a:xfrm>
          <a:prstGeom prst="rect">
            <a:avLst/>
          </a:prstGeom>
        </p:spPr>
        <p:txBody>
          <a:bodyPr wrap="square">
            <a:spAutoFit/>
          </a:bodyPr>
          <a:lstStyle/>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spin multiplicity</a:t>
            </a:r>
          </a:p>
          <a:p>
            <a:pPr marL="342900" indent="-342900">
              <a:buFont typeface="Arial" panose="020B0604020202020204" pitchFamily="34" charset="0"/>
              <a:buChar char="•"/>
            </a:pPr>
            <a:r>
              <a:rPr lang="it-IT" sz="2300" i="1" dirty="0" smtClean="0">
                <a:latin typeface="Tahoma" panose="020B0604030504040204" pitchFamily="34" charset="0"/>
                <a:ea typeface="Tahoma" panose="020B0604030504040204" pitchFamily="34" charset="0"/>
                <a:cs typeface="Tahoma" panose="020B0604030504040204" pitchFamily="34" charset="0"/>
              </a:rPr>
              <a:t>L</a:t>
            </a:r>
            <a:r>
              <a:rPr lang="it-IT" sz="2300" dirty="0" smtClean="0">
                <a:latin typeface="Tahoma" panose="020B0604030504040204" pitchFamily="34" charset="0"/>
                <a:ea typeface="Tahoma" panose="020B0604030504040204" pitchFamily="34" charset="0"/>
                <a:cs typeface="Tahoma" panose="020B0604030504040204" pitchFamily="34" charset="0"/>
              </a:rPr>
              <a:t>=2</a:t>
            </a:r>
          </a:p>
          <a:p>
            <a:pPr marL="342900" indent="-342900">
              <a:buFont typeface="Arial" panose="020B0604020202020204" pitchFamily="34" charset="0"/>
              <a:buChar char="•"/>
            </a:pPr>
            <a:r>
              <a:rPr lang="it-IT" sz="2300" dirty="0" smtClean="0">
                <a:latin typeface="Tahoma" panose="020B0604030504040204" pitchFamily="34" charset="0"/>
                <a:ea typeface="Tahoma" panose="020B0604030504040204" pitchFamily="34" charset="0"/>
                <a:cs typeface="Tahoma" panose="020B0604030504040204" pitchFamily="34" charset="0"/>
              </a:rPr>
              <a:t>J=2 </a:t>
            </a:r>
            <a:endParaRPr lang="en-US" sz="23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6" name="Object 65"/>
          <p:cNvGraphicFramePr>
            <a:graphicFrameLocks noChangeAspect="1"/>
          </p:cNvGraphicFramePr>
          <p:nvPr>
            <p:extLst>
              <p:ext uri="{D42A27DB-BD31-4B8C-83A1-F6EECF244321}">
                <p14:modId xmlns:p14="http://schemas.microsoft.com/office/powerpoint/2010/main" val="3399296531"/>
              </p:ext>
            </p:extLst>
          </p:nvPr>
        </p:nvGraphicFramePr>
        <p:xfrm>
          <a:off x="4260850" y="5687831"/>
          <a:ext cx="2619375" cy="409575"/>
        </p:xfrm>
        <a:graphic>
          <a:graphicData uri="http://schemas.openxmlformats.org/presentationml/2006/ole">
            <mc:AlternateContent xmlns:mc="http://schemas.openxmlformats.org/markup-compatibility/2006">
              <mc:Choice xmlns:v="urn:schemas-microsoft-com:vml" Requires="v">
                <p:oleObj spid="_x0000_s150986" name="Equation" r:id="rId22" imgW="1307880" imgH="203040" progId="Equation.3">
                  <p:embed/>
                </p:oleObj>
              </mc:Choice>
              <mc:Fallback>
                <p:oleObj name="Equation" r:id="rId22" imgW="1307880" imgH="203040" progId="Equation.3">
                  <p:embed/>
                  <p:pic>
                    <p:nvPicPr>
                      <p:cNvPr id="39" name="Object 65"/>
                      <p:cNvPicPr>
                        <a:picLocks noChangeAspect="1" noChangeArrowheads="1"/>
                      </p:cNvPicPr>
                      <p:nvPr/>
                    </p:nvPicPr>
                    <p:blipFill>
                      <a:blip r:embed="rId23"/>
                      <a:srcRect/>
                      <a:stretch>
                        <a:fillRect/>
                      </a:stretch>
                    </p:blipFill>
                    <p:spPr bwMode="auto">
                      <a:xfrm>
                        <a:off x="4260850" y="5687831"/>
                        <a:ext cx="2619375" cy="409575"/>
                      </a:xfrm>
                      <a:prstGeom prst="rect">
                        <a:avLst/>
                      </a:prstGeom>
                      <a:noFill/>
                      <a:ln>
                        <a:noFill/>
                      </a:ln>
                      <a:extLst/>
                    </p:spPr>
                  </p:pic>
                </p:oleObj>
              </mc:Fallback>
            </mc:AlternateContent>
          </a:graphicData>
        </a:graphic>
      </p:graphicFrame>
      <p:sp>
        <p:nvSpPr>
          <p:cNvPr id="47" name="Rectangle 46"/>
          <p:cNvSpPr/>
          <p:nvPr/>
        </p:nvSpPr>
        <p:spPr>
          <a:xfrm>
            <a:off x="7019351" y="5669480"/>
            <a:ext cx="1340516" cy="446276"/>
          </a:xfrm>
          <a:prstGeom prst="rect">
            <a:avLst/>
          </a:prstGeom>
        </p:spPr>
        <p:txBody>
          <a:bodyPr wrap="square">
            <a:spAutoFit/>
          </a:bodyPr>
          <a:lstStyle/>
          <a:p>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singlet</a:t>
            </a:r>
            <a:endPar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51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32" grpId="0"/>
      <p:bldP spid="34" grpId="0"/>
      <p:bldP spid="36" grpId="0"/>
      <p:bldP spid="38" grpId="0"/>
      <p:bldP spid="40" grpId="0"/>
      <p:bldP spid="43" grpId="0"/>
      <p:bldP spid="45"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Term symbols: the N atom</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92033" y="893425"/>
            <a:ext cx="8180491" cy="800219"/>
          </a:xfrm>
          <a:prstGeom prst="rect">
            <a:avLst/>
          </a:prstGeom>
        </p:spPr>
        <p:txBody>
          <a:bodyPr wrap="square">
            <a:spAutoFit/>
          </a:bodyPr>
          <a:lstStyle/>
          <a:p>
            <a:pPr algn="ct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electronic term symbols for equivalent-electron configurations can be calculated</a:t>
            </a:r>
            <a:endPar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 name="Rectangle 47"/>
          <p:cNvSpPr/>
          <p:nvPr/>
        </p:nvSpPr>
        <p:spPr>
          <a:xfrm>
            <a:off x="241913" y="1605731"/>
            <a:ext cx="4762273" cy="446276"/>
          </a:xfrm>
          <a:prstGeom prst="rect">
            <a:avLst/>
          </a:prstGeom>
        </p:spPr>
        <p:txBody>
          <a:bodyPr wrap="square">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Nitrogen atom</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5064369" y="1688416"/>
            <a:ext cx="3544644" cy="800219"/>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three equivalent </a:t>
            </a:r>
            <a:r>
              <a:rPr lang="en-US" sz="2300" i="1" dirty="0" smtClean="0">
                <a:latin typeface="Tahoma" panose="020B0604030504040204" pitchFamily="34" charset="0"/>
                <a:ea typeface="Tahoma" panose="020B0604030504040204" pitchFamily="34" charset="0"/>
                <a:cs typeface="Tahoma" panose="020B0604030504040204" pitchFamily="34" charset="0"/>
              </a:rPr>
              <a:t>p</a:t>
            </a:r>
            <a:r>
              <a:rPr lang="en-US" sz="2300" dirty="0" smtClean="0">
                <a:latin typeface="Tahoma" panose="020B0604030504040204" pitchFamily="34" charset="0"/>
                <a:ea typeface="Tahoma" panose="020B0604030504040204" pitchFamily="34" charset="0"/>
                <a:cs typeface="Tahoma" panose="020B0604030504040204" pitchFamily="34" charset="0"/>
              </a:rPr>
              <a:t> electrons (</a:t>
            </a:r>
            <a:r>
              <a:rPr lang="en-US" sz="2300" i="1" dirty="0" smtClean="0">
                <a:latin typeface="+mj-lt"/>
                <a:ea typeface="Tahoma" panose="020B0604030504040204" pitchFamily="34" charset="0"/>
                <a:cs typeface="Tahoma" panose="020B0604030504040204" pitchFamily="34" charset="0"/>
              </a:rPr>
              <a:t>l</a:t>
            </a:r>
            <a:r>
              <a:rPr lang="en-US" sz="2300" dirty="0" smtClean="0">
                <a:latin typeface="Tahoma" panose="020B0604030504040204" pitchFamily="34" charset="0"/>
                <a:ea typeface="Tahoma" panose="020B0604030504040204" pitchFamily="34" charset="0"/>
                <a:cs typeface="Tahoma" panose="020B0604030504040204" pitchFamily="34" charset="0"/>
              </a:rPr>
              <a:t>=1) with n=2</a:t>
            </a:r>
            <a:endParaRPr lang="en-US" sz="23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Risultati immagini per electronic configuration N a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304" y="1664314"/>
            <a:ext cx="3058882" cy="11456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970210" y="2770425"/>
            <a:ext cx="3638803" cy="1817187"/>
          </a:xfrm>
          <a:prstGeom prst="rect">
            <a:avLst/>
          </a:prstGeom>
        </p:spPr>
      </p:pic>
      <p:sp>
        <p:nvSpPr>
          <p:cNvPr id="5" name="TextBox 4"/>
          <p:cNvSpPr txBox="1"/>
          <p:nvPr/>
        </p:nvSpPr>
        <p:spPr>
          <a:xfrm>
            <a:off x="412891" y="2810004"/>
            <a:ext cx="4557319" cy="1107996"/>
          </a:xfrm>
          <a:prstGeom prst="rect">
            <a:avLst/>
          </a:prstGeom>
          <a:noFill/>
        </p:spPr>
        <p:txBody>
          <a:bodyPr wrap="square" rtlCol="0">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All the possible arrangements </a:t>
            </a:r>
            <a:r>
              <a:rPr lang="en-US" sz="2200" dirty="0">
                <a:latin typeface="Tahoma" panose="020B0604030504040204" pitchFamily="34" charset="0"/>
                <a:ea typeface="Tahoma" panose="020B0604030504040204" pitchFamily="34" charset="0"/>
                <a:cs typeface="Tahoma" panose="020B0604030504040204" pitchFamily="34" charset="0"/>
              </a:rPr>
              <a:t>of three electrons on three equivalent p orbitals</a:t>
            </a:r>
          </a:p>
        </p:txBody>
      </p:sp>
      <p:grpSp>
        <p:nvGrpSpPr>
          <p:cNvPr id="7" name="Group 6"/>
          <p:cNvGrpSpPr/>
          <p:nvPr/>
        </p:nvGrpSpPr>
        <p:grpSpPr>
          <a:xfrm>
            <a:off x="423744" y="4396822"/>
            <a:ext cx="5383517" cy="2368092"/>
            <a:chOff x="423744" y="4396822"/>
            <a:chExt cx="5383517" cy="2368092"/>
          </a:xfrm>
        </p:grpSpPr>
        <p:pic>
          <p:nvPicPr>
            <p:cNvPr id="6" name="Picture 5"/>
            <p:cNvPicPr>
              <a:picLocks noChangeAspect="1"/>
            </p:cNvPicPr>
            <p:nvPr/>
          </p:nvPicPr>
          <p:blipFill>
            <a:blip r:embed="rId5"/>
            <a:stretch>
              <a:fillRect/>
            </a:stretch>
          </p:blipFill>
          <p:spPr>
            <a:xfrm>
              <a:off x="423744" y="4396822"/>
              <a:ext cx="3312184" cy="2368092"/>
            </a:xfrm>
            <a:prstGeom prst="rect">
              <a:avLst/>
            </a:prstGeom>
          </p:spPr>
        </p:pic>
        <p:sp>
          <p:nvSpPr>
            <p:cNvPr id="21" name="Rectangle 20"/>
            <p:cNvSpPr/>
            <p:nvPr/>
          </p:nvSpPr>
          <p:spPr>
            <a:xfrm>
              <a:off x="3940369" y="4522443"/>
              <a:ext cx="1843445"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Energy (kJ/</a:t>
              </a:r>
              <a:r>
                <a:rPr lang="en-US" dirty="0" err="1" smtClean="0">
                  <a:latin typeface="Tahoma" panose="020B0604030504040204" pitchFamily="34" charset="0"/>
                  <a:ea typeface="Tahoma" panose="020B0604030504040204" pitchFamily="34" charset="0"/>
                  <a:cs typeface="Tahoma" panose="020B0604030504040204" pitchFamily="34" charset="0"/>
                </a:rPr>
                <a:t>mol</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3964753" y="5364918"/>
              <a:ext cx="965481"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230</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3977980" y="4908831"/>
              <a:ext cx="965481"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0</a:t>
              </a: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32" name="Straight Connector 31"/>
            <p:cNvCxnSpPr/>
            <p:nvPr/>
          </p:nvCxnSpPr>
          <p:spPr bwMode="auto">
            <a:xfrm>
              <a:off x="3646472" y="4880052"/>
              <a:ext cx="2137342"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3669919" y="4481471"/>
              <a:ext cx="2137342"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tangle 33"/>
            <p:cNvSpPr/>
            <p:nvPr/>
          </p:nvSpPr>
          <p:spPr>
            <a:xfrm>
              <a:off x="3968388" y="6022727"/>
              <a:ext cx="965481"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345</a:t>
              </a:r>
              <a:endParaRPr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35" name="Right Arrow 34"/>
          <p:cNvSpPr/>
          <p:nvPr/>
        </p:nvSpPr>
        <p:spPr bwMode="auto">
          <a:xfrm rot="10800000">
            <a:off x="4996592" y="4880052"/>
            <a:ext cx="991663" cy="370184"/>
          </a:xfrm>
          <a:prstGeom prst="rightArrow">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5"/>
          <p:cNvSpPr/>
          <p:nvPr/>
        </p:nvSpPr>
        <p:spPr>
          <a:xfrm>
            <a:off x="6096243" y="4832476"/>
            <a:ext cx="3144194" cy="800219"/>
          </a:xfrm>
          <a:prstGeom prst="rect">
            <a:avLst/>
          </a:prstGeom>
        </p:spPr>
        <p:txBody>
          <a:bodyPr wrap="square">
            <a:spAutoFit/>
          </a:bodyPr>
          <a:lstStyle/>
          <a:p>
            <a:r>
              <a:rPr 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lowest energy level</a:t>
            </a:r>
          </a:p>
          <a:p>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(ground state)</a:t>
            </a:r>
            <a:endParaRPr lang="en-US" sz="23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37" name="Rectangle 36"/>
          <p:cNvSpPr/>
          <p:nvPr/>
        </p:nvSpPr>
        <p:spPr>
          <a:xfrm>
            <a:off x="5517046" y="5730093"/>
            <a:ext cx="2006564" cy="446276"/>
          </a:xfrm>
          <a:prstGeom prst="rect">
            <a:avLst/>
          </a:prstGeom>
        </p:spPr>
        <p:txBody>
          <a:bodyPr wrap="square">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excited levels</a:t>
            </a:r>
            <a:endPar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8" name="Right Brace 37"/>
          <p:cNvSpPr/>
          <p:nvPr/>
        </p:nvSpPr>
        <p:spPr bwMode="auto">
          <a:xfrm>
            <a:off x="5118786" y="5311046"/>
            <a:ext cx="247754" cy="1284370"/>
          </a:xfrm>
          <a:prstGeom prst="righ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nvGrpSpPr>
          <p:cNvPr id="11" name="Group 10"/>
          <p:cNvGrpSpPr/>
          <p:nvPr/>
        </p:nvGrpSpPr>
        <p:grpSpPr>
          <a:xfrm>
            <a:off x="2285922" y="3709520"/>
            <a:ext cx="2284490" cy="971058"/>
            <a:chOff x="2285922" y="3709520"/>
            <a:chExt cx="2284490" cy="971058"/>
          </a:xfrm>
        </p:grpSpPr>
        <p:sp>
          <p:nvSpPr>
            <p:cNvPr id="22" name="TextBox 21"/>
            <p:cNvSpPr txBox="1"/>
            <p:nvPr/>
          </p:nvSpPr>
          <p:spPr>
            <a:xfrm>
              <a:off x="2285922" y="3709520"/>
              <a:ext cx="2284490" cy="646331"/>
            </a:xfrm>
            <a:prstGeom prst="rect">
              <a:avLst/>
            </a:prstGeom>
            <a:noFill/>
          </p:spPr>
          <p:txBody>
            <a:bodyPr wrap="square" rtlCol="0">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statistical weight (=2J+1)</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le 2"/>
            <p:cNvSpPr/>
            <p:nvPr/>
          </p:nvSpPr>
          <p:spPr bwMode="auto">
            <a:xfrm>
              <a:off x="2537717" y="3709520"/>
              <a:ext cx="1777429" cy="646331"/>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9" name="Straight Arrow Connector 8"/>
            <p:cNvCxnSpPr/>
            <p:nvPr/>
          </p:nvCxnSpPr>
          <p:spPr bwMode="auto">
            <a:xfrm>
              <a:off x="3215811" y="4354783"/>
              <a:ext cx="258934" cy="325795"/>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4303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5" grpId="0" animBg="1"/>
      <p:bldP spid="36" grpId="0"/>
      <p:bldP spid="37" grpId="0"/>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Term symbols: the O atoms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34988" y="1713260"/>
            <a:ext cx="4762273" cy="446276"/>
          </a:xfrm>
          <a:prstGeom prst="rect">
            <a:avLst/>
          </a:prstGeom>
        </p:spPr>
        <p:txBody>
          <a:bodyPr wrap="square">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Oxygen atoms</a:t>
            </a:r>
            <a:endParaRPr lang="en-US" sz="2300" dirty="0">
              <a:latin typeface="Tahoma" panose="020B0604030504040204" pitchFamily="34" charset="0"/>
              <a:ea typeface="Tahoma" panose="020B0604030504040204" pitchFamily="34" charset="0"/>
              <a:cs typeface="Tahoma" panose="020B0604030504040204" pitchFamily="34" charset="0"/>
            </a:endParaRPr>
          </a:p>
        </p:txBody>
      </p:sp>
      <p:pic>
        <p:nvPicPr>
          <p:cNvPr id="27" name="Picture 8" descr="Risultati immagini per oxygen atom electronic configu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9230" y="1839002"/>
            <a:ext cx="3068972" cy="115086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34988" y="2202512"/>
            <a:ext cx="5361720" cy="800219"/>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four equivalent </a:t>
            </a:r>
            <a:r>
              <a:rPr lang="en-US" sz="2300" i="1" dirty="0" smtClean="0">
                <a:latin typeface="Tahoma" panose="020B0604030504040204" pitchFamily="34" charset="0"/>
                <a:ea typeface="Tahoma" panose="020B0604030504040204" pitchFamily="34" charset="0"/>
                <a:cs typeface="Tahoma" panose="020B0604030504040204" pitchFamily="34" charset="0"/>
              </a:rPr>
              <a:t>p</a:t>
            </a:r>
            <a:r>
              <a:rPr lang="en-US" sz="2300" dirty="0" smtClean="0">
                <a:latin typeface="Tahoma" panose="020B0604030504040204" pitchFamily="34" charset="0"/>
                <a:ea typeface="Tahoma" panose="020B0604030504040204" pitchFamily="34" charset="0"/>
                <a:cs typeface="Tahoma" panose="020B0604030504040204" pitchFamily="34" charset="0"/>
              </a:rPr>
              <a:t> electrons (</a:t>
            </a:r>
            <a:r>
              <a:rPr lang="en-US" sz="2300" i="1" dirty="0" smtClean="0">
                <a:latin typeface="+mj-lt"/>
                <a:ea typeface="Tahoma" panose="020B0604030504040204" pitchFamily="34" charset="0"/>
                <a:cs typeface="Tahoma" panose="020B0604030504040204" pitchFamily="34" charset="0"/>
              </a:rPr>
              <a:t>l</a:t>
            </a:r>
            <a:r>
              <a:rPr lang="en-US" sz="2300" dirty="0" smtClean="0">
                <a:latin typeface="Tahoma" panose="020B0604030504040204" pitchFamily="34" charset="0"/>
                <a:ea typeface="Tahoma" panose="020B0604030504040204" pitchFamily="34" charset="0"/>
                <a:cs typeface="Tahoma" panose="020B0604030504040204" pitchFamily="34" charset="0"/>
              </a:rPr>
              <a:t>=1) with n=2</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592033" y="893425"/>
            <a:ext cx="8180491" cy="800219"/>
          </a:xfrm>
          <a:prstGeom prst="rect">
            <a:avLst/>
          </a:prstGeom>
        </p:spPr>
        <p:txBody>
          <a:bodyPr wrap="square">
            <a:spAutoFit/>
          </a:bodyPr>
          <a:lstStyle/>
          <a:p>
            <a:pPr algn="ct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electronic term symbols for equivalent-electron configurations can be calculated</a:t>
            </a:r>
            <a:endPar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ight Arrow 2"/>
          <p:cNvSpPr/>
          <p:nvPr/>
        </p:nvSpPr>
        <p:spPr bwMode="auto">
          <a:xfrm rot="10800000">
            <a:off x="5313399" y="4237132"/>
            <a:ext cx="991663" cy="370184"/>
          </a:xfrm>
          <a:prstGeom prst="rightArrow">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30"/>
          <p:cNvSpPr/>
          <p:nvPr/>
        </p:nvSpPr>
        <p:spPr>
          <a:xfrm>
            <a:off x="6413050" y="4189556"/>
            <a:ext cx="3144194" cy="800219"/>
          </a:xfrm>
          <a:prstGeom prst="rect">
            <a:avLst/>
          </a:prstGeom>
        </p:spPr>
        <p:txBody>
          <a:bodyPr wrap="square">
            <a:spAutoFit/>
          </a:bodyPr>
          <a:lstStyle/>
          <a:p>
            <a:r>
              <a:rPr 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lowest energy level</a:t>
            </a:r>
          </a:p>
          <a:p>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(ground state)</a:t>
            </a:r>
            <a:endParaRPr lang="en-US" sz="23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534988" y="3722169"/>
            <a:ext cx="5274243" cy="2428894"/>
            <a:chOff x="368300" y="2801612"/>
            <a:chExt cx="5274243" cy="2428894"/>
          </a:xfrm>
        </p:grpSpPr>
        <p:pic>
          <p:nvPicPr>
            <p:cNvPr id="2" name="Picture 1"/>
            <p:cNvPicPr>
              <a:picLocks noChangeAspect="1"/>
            </p:cNvPicPr>
            <p:nvPr/>
          </p:nvPicPr>
          <p:blipFill>
            <a:blip r:embed="rId4"/>
            <a:stretch>
              <a:fillRect/>
            </a:stretch>
          </p:blipFill>
          <p:spPr>
            <a:xfrm>
              <a:off x="368300" y="2801612"/>
              <a:ext cx="3554314" cy="2428894"/>
            </a:xfrm>
            <a:prstGeom prst="rect">
              <a:avLst/>
            </a:prstGeom>
          </p:spPr>
        </p:pic>
        <p:sp>
          <p:nvSpPr>
            <p:cNvPr id="50" name="Rectangle 49"/>
            <p:cNvSpPr/>
            <p:nvPr/>
          </p:nvSpPr>
          <p:spPr>
            <a:xfrm>
              <a:off x="3775651" y="2970163"/>
              <a:ext cx="1843445"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Energy (kJ/</a:t>
              </a:r>
              <a:r>
                <a:rPr lang="en-US" dirty="0" err="1" smtClean="0">
                  <a:latin typeface="Tahoma" panose="020B0604030504040204" pitchFamily="34" charset="0"/>
                  <a:ea typeface="Tahoma" panose="020B0604030504040204" pitchFamily="34" charset="0"/>
                  <a:cs typeface="Tahoma" panose="020B0604030504040204" pitchFamily="34" charset="0"/>
                </a:rPr>
                <a:t>mol</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1" name="Rectangle 50"/>
            <p:cNvSpPr/>
            <p:nvPr/>
          </p:nvSpPr>
          <p:spPr>
            <a:xfrm>
              <a:off x="3805812" y="4378063"/>
              <a:ext cx="965481"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190</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3805812" y="4722104"/>
              <a:ext cx="965481"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404</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3" name="Rectangle 52"/>
            <p:cNvSpPr/>
            <p:nvPr/>
          </p:nvSpPr>
          <p:spPr>
            <a:xfrm>
              <a:off x="3805812" y="4034023"/>
              <a:ext cx="965481"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2.7</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4" name="Rectangle 53"/>
            <p:cNvSpPr/>
            <p:nvPr/>
          </p:nvSpPr>
          <p:spPr>
            <a:xfrm>
              <a:off x="3805812" y="3689983"/>
              <a:ext cx="965481"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1.9</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5" name="Rectangle 54"/>
            <p:cNvSpPr/>
            <p:nvPr/>
          </p:nvSpPr>
          <p:spPr>
            <a:xfrm>
              <a:off x="3805812" y="3345943"/>
              <a:ext cx="965481"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0</a:t>
              </a: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bwMode="auto">
            <a:xfrm>
              <a:off x="3481754" y="3327772"/>
              <a:ext cx="2137342"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a:off x="3505201" y="2929191"/>
              <a:ext cx="2137342"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7" name="Rectangle 56"/>
          <p:cNvSpPr/>
          <p:nvPr/>
        </p:nvSpPr>
        <p:spPr>
          <a:xfrm>
            <a:off x="5660328" y="5064239"/>
            <a:ext cx="2006564" cy="446276"/>
          </a:xfrm>
          <a:prstGeom prst="rect">
            <a:avLst/>
          </a:prstGeom>
        </p:spPr>
        <p:txBody>
          <a:bodyPr wrap="square">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excited levels</a:t>
            </a:r>
            <a:endPar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ight Brace 6"/>
          <p:cNvSpPr/>
          <p:nvPr/>
        </p:nvSpPr>
        <p:spPr bwMode="auto">
          <a:xfrm>
            <a:off x="5262068" y="4645192"/>
            <a:ext cx="247754" cy="1284370"/>
          </a:xfrm>
          <a:prstGeom prst="righ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nvGrpSpPr>
          <p:cNvPr id="22" name="Group 21"/>
          <p:cNvGrpSpPr/>
          <p:nvPr/>
        </p:nvGrpSpPr>
        <p:grpSpPr>
          <a:xfrm>
            <a:off x="2397788" y="3070321"/>
            <a:ext cx="2284490" cy="971058"/>
            <a:chOff x="2285922" y="3709520"/>
            <a:chExt cx="2284490" cy="971058"/>
          </a:xfrm>
        </p:grpSpPr>
        <p:sp>
          <p:nvSpPr>
            <p:cNvPr id="23" name="TextBox 22"/>
            <p:cNvSpPr txBox="1"/>
            <p:nvPr/>
          </p:nvSpPr>
          <p:spPr>
            <a:xfrm>
              <a:off x="2285922" y="3709520"/>
              <a:ext cx="2284490" cy="646331"/>
            </a:xfrm>
            <a:prstGeom prst="rect">
              <a:avLst/>
            </a:prstGeom>
            <a:noFill/>
          </p:spPr>
          <p:txBody>
            <a:bodyPr wrap="square" rtlCol="0">
              <a:sp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statistical weight (=2J+1)</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Rounded Rectangle 23"/>
            <p:cNvSpPr/>
            <p:nvPr/>
          </p:nvSpPr>
          <p:spPr bwMode="auto">
            <a:xfrm>
              <a:off x="2537717" y="3709520"/>
              <a:ext cx="1777429" cy="646331"/>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25" name="Straight Arrow Connector 24"/>
            <p:cNvCxnSpPr/>
            <p:nvPr/>
          </p:nvCxnSpPr>
          <p:spPr bwMode="auto">
            <a:xfrm>
              <a:off x="3215811" y="4354783"/>
              <a:ext cx="258934" cy="325795"/>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03952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p:bldP spid="5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1</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335289" y="940488"/>
            <a:ext cx="66970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latin typeface="Tahoma" panose="020B0604030504040204" pitchFamily="34" charset="0"/>
              </a:rPr>
              <a:t>Term symbols and atomic spectra: how many and what J values are possible for the following term symbols: </a:t>
            </a:r>
            <a:r>
              <a:rPr lang="en-US" altLang="en-US" sz="2400" baseline="30000" dirty="0" smtClean="0">
                <a:latin typeface="Tahoma" panose="020B0604030504040204" pitchFamily="34" charset="0"/>
              </a:rPr>
              <a:t>1</a:t>
            </a:r>
            <a:r>
              <a:rPr lang="en-US" altLang="en-US" sz="2400" dirty="0" smtClean="0">
                <a:latin typeface="Tahoma" panose="020B0604030504040204" pitchFamily="34" charset="0"/>
              </a:rPr>
              <a:t>S, </a:t>
            </a:r>
            <a:r>
              <a:rPr lang="en-US" altLang="en-US" sz="2400" baseline="30000" dirty="0" smtClean="0">
                <a:latin typeface="Tahoma" panose="020B0604030504040204" pitchFamily="34" charset="0"/>
              </a:rPr>
              <a:t>2</a:t>
            </a:r>
            <a:r>
              <a:rPr lang="en-US" altLang="en-US" sz="2400" dirty="0" smtClean="0">
                <a:latin typeface="Tahoma" panose="020B0604030504040204" pitchFamily="34" charset="0"/>
              </a:rPr>
              <a:t>P, </a:t>
            </a:r>
            <a:r>
              <a:rPr lang="en-US" altLang="en-US" sz="2400" baseline="30000" dirty="0" smtClean="0">
                <a:latin typeface="Tahoma" panose="020B0604030504040204" pitchFamily="34" charset="0"/>
              </a:rPr>
              <a:t>3</a:t>
            </a:r>
            <a:r>
              <a:rPr lang="en-US" altLang="en-US" sz="2400" dirty="0" smtClean="0">
                <a:latin typeface="Tahoma" panose="020B0604030504040204" pitchFamily="34" charset="0"/>
              </a:rPr>
              <a:t>P, </a:t>
            </a:r>
            <a:r>
              <a:rPr lang="en-US" altLang="en-US" sz="2400" baseline="30000" dirty="0" smtClean="0">
                <a:latin typeface="Tahoma" panose="020B0604030504040204" pitchFamily="34" charset="0"/>
              </a:rPr>
              <a:t>3</a:t>
            </a:r>
            <a:r>
              <a:rPr lang="en-US" altLang="en-US" sz="2400" dirty="0" smtClean="0">
                <a:latin typeface="Tahoma" panose="020B0604030504040204" pitchFamily="34" charset="0"/>
              </a:rPr>
              <a:t>D, </a:t>
            </a:r>
            <a:r>
              <a:rPr lang="en-US" altLang="en-US" sz="2400" baseline="30000" dirty="0" smtClean="0">
                <a:latin typeface="Tahoma" panose="020B0604030504040204" pitchFamily="34" charset="0"/>
              </a:rPr>
              <a:t>2</a:t>
            </a:r>
            <a:r>
              <a:rPr lang="en-US" altLang="en-US" sz="2400" dirty="0" smtClean="0">
                <a:latin typeface="Tahoma" panose="020B0604030504040204" pitchFamily="34" charset="0"/>
              </a:rPr>
              <a:t>D, </a:t>
            </a:r>
            <a:r>
              <a:rPr lang="en-US" altLang="en-US" sz="2400" baseline="30000" dirty="0" smtClean="0">
                <a:latin typeface="Tahoma" panose="020B0604030504040204" pitchFamily="34" charset="0"/>
              </a:rPr>
              <a:t>1</a:t>
            </a:r>
            <a:r>
              <a:rPr lang="en-US" altLang="en-US" sz="2400" dirty="0" smtClean="0">
                <a:latin typeface="Tahoma" panose="020B0604030504040204" pitchFamily="34" charset="0"/>
              </a:rPr>
              <a:t>D, </a:t>
            </a:r>
            <a:r>
              <a:rPr lang="en-US" altLang="en-US" sz="2400" baseline="30000" dirty="0" smtClean="0">
                <a:latin typeface="Tahoma" panose="020B0604030504040204" pitchFamily="34" charset="0"/>
              </a:rPr>
              <a:t>4</a:t>
            </a:r>
            <a:r>
              <a:rPr lang="en-US" altLang="en-US" sz="2400" dirty="0" smtClean="0">
                <a:latin typeface="Tahoma" panose="020B0604030504040204" pitchFamily="34" charset="0"/>
              </a:rPr>
              <a:t>D?</a:t>
            </a:r>
          </a:p>
        </p:txBody>
      </p:sp>
      <p:sp>
        <p:nvSpPr>
          <p:cNvPr id="11" name="Text Box 5"/>
          <p:cNvSpPr txBox="1">
            <a:spLocks noChangeArrowheads="1"/>
          </p:cNvSpPr>
          <p:nvPr/>
        </p:nvSpPr>
        <p:spPr bwMode="auto">
          <a:xfrm>
            <a:off x="563563" y="3540854"/>
            <a:ext cx="737487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solidFill>
                  <a:srgbClr val="FF0000"/>
                </a:solidFill>
                <a:latin typeface="Tahoma" panose="020B0604030504040204" pitchFamily="34" charset="0"/>
              </a:rPr>
              <a:t>Solution:</a:t>
            </a:r>
            <a:r>
              <a:rPr lang="en-US" altLang="en-US" sz="2400" dirty="0" smtClean="0">
                <a:latin typeface="Tahoma" panose="020B0604030504040204" pitchFamily="34" charset="0"/>
              </a:rPr>
              <a:t> </a:t>
            </a:r>
          </a:p>
          <a:p>
            <a:pPr algn="just" eaLnBrk="1" hangingPunct="1">
              <a:spcBef>
                <a:spcPct val="0"/>
              </a:spcBef>
              <a:buFontTx/>
              <a:buNone/>
            </a:pPr>
            <a:r>
              <a:rPr lang="en-US" altLang="en-US" sz="2400" baseline="30000" dirty="0" smtClean="0">
                <a:latin typeface="Tahoma" panose="020B0604030504040204" pitchFamily="34" charset="0"/>
              </a:rPr>
              <a:t>1</a:t>
            </a:r>
            <a:r>
              <a:rPr lang="en-US" altLang="en-US" sz="2400" dirty="0" smtClean="0">
                <a:latin typeface="Tahoma" panose="020B0604030504040204" pitchFamily="34" charset="0"/>
              </a:rPr>
              <a:t>S  only J=0; 	</a:t>
            </a:r>
          </a:p>
          <a:p>
            <a:pPr algn="just" eaLnBrk="1" hangingPunct="1">
              <a:spcBef>
                <a:spcPct val="0"/>
              </a:spcBef>
              <a:buFontTx/>
              <a:buNone/>
            </a:pPr>
            <a:r>
              <a:rPr lang="en-US" altLang="en-US" sz="2400" baseline="30000" dirty="0" smtClean="0">
                <a:latin typeface="Tahoma" panose="020B0604030504040204" pitchFamily="34" charset="0"/>
              </a:rPr>
              <a:t>2</a:t>
            </a:r>
            <a:r>
              <a:rPr lang="en-US" altLang="en-US" sz="2400" dirty="0" smtClean="0">
                <a:latin typeface="Tahoma" panose="020B0604030504040204" pitchFamily="34" charset="0"/>
              </a:rPr>
              <a:t>P has J=3/2 and ½ 	</a:t>
            </a:r>
          </a:p>
          <a:p>
            <a:pPr algn="just" eaLnBrk="1" hangingPunct="1">
              <a:spcBef>
                <a:spcPct val="0"/>
              </a:spcBef>
              <a:buFontTx/>
              <a:buNone/>
            </a:pPr>
            <a:r>
              <a:rPr lang="en-US" altLang="en-US" sz="2400" baseline="30000" dirty="0" smtClean="0">
                <a:latin typeface="Tahoma" panose="020B0604030504040204" pitchFamily="34" charset="0"/>
              </a:rPr>
              <a:t>3</a:t>
            </a:r>
            <a:r>
              <a:rPr lang="en-US" altLang="en-US" sz="2400" dirty="0" smtClean="0">
                <a:latin typeface="Tahoma" panose="020B0604030504040204" pitchFamily="34" charset="0"/>
              </a:rPr>
              <a:t>P </a:t>
            </a:r>
            <a:r>
              <a:rPr lang="en-US" altLang="en-US" sz="2400" dirty="0">
                <a:latin typeface="Tahoma" panose="020B0604030504040204" pitchFamily="34" charset="0"/>
              </a:rPr>
              <a:t>has </a:t>
            </a:r>
            <a:r>
              <a:rPr lang="en-US" altLang="en-US" sz="2400" dirty="0" smtClean="0">
                <a:latin typeface="Tahoma" panose="020B0604030504040204" pitchFamily="34" charset="0"/>
              </a:rPr>
              <a:t>J=2,1,0 </a:t>
            </a:r>
          </a:p>
          <a:p>
            <a:pPr algn="just" eaLnBrk="1" hangingPunct="1">
              <a:spcBef>
                <a:spcPct val="0"/>
              </a:spcBef>
              <a:buFontTx/>
              <a:buNone/>
            </a:pPr>
            <a:r>
              <a:rPr lang="en-US" altLang="en-US" sz="2400" baseline="30000" dirty="0" smtClean="0">
                <a:latin typeface="Tahoma" panose="020B0604030504040204" pitchFamily="34" charset="0"/>
              </a:rPr>
              <a:t>3</a:t>
            </a:r>
            <a:r>
              <a:rPr lang="en-US" altLang="en-US" sz="2400" dirty="0" smtClean="0">
                <a:latin typeface="Tahoma" panose="020B0604030504040204" pitchFamily="34" charset="0"/>
              </a:rPr>
              <a:t>D </a:t>
            </a:r>
            <a:r>
              <a:rPr lang="en-US" altLang="en-US" sz="2400" dirty="0">
                <a:latin typeface="Tahoma" panose="020B0604030504040204" pitchFamily="34" charset="0"/>
              </a:rPr>
              <a:t>has J=</a:t>
            </a:r>
            <a:r>
              <a:rPr lang="en-US" altLang="en-US" sz="2400" dirty="0" smtClean="0">
                <a:latin typeface="Tahoma" panose="020B0604030504040204" pitchFamily="34" charset="0"/>
              </a:rPr>
              <a:t>3, 2, 1 	</a:t>
            </a:r>
          </a:p>
          <a:p>
            <a:pPr algn="just" eaLnBrk="1" hangingPunct="1">
              <a:spcBef>
                <a:spcPct val="0"/>
              </a:spcBef>
              <a:buFontTx/>
              <a:buNone/>
            </a:pPr>
            <a:r>
              <a:rPr lang="en-US" altLang="en-US" sz="2400" baseline="30000" dirty="0" smtClean="0">
                <a:latin typeface="Tahoma" panose="020B0604030504040204" pitchFamily="34" charset="0"/>
              </a:rPr>
              <a:t>2</a:t>
            </a:r>
            <a:r>
              <a:rPr lang="en-US" altLang="en-US" sz="2400" dirty="0" smtClean="0">
                <a:latin typeface="Tahoma" panose="020B0604030504040204" pitchFamily="34" charset="0"/>
              </a:rPr>
              <a:t>D </a:t>
            </a:r>
            <a:r>
              <a:rPr lang="en-US" altLang="en-US" sz="2400" dirty="0">
                <a:latin typeface="Tahoma" panose="020B0604030504040204" pitchFamily="34" charset="0"/>
              </a:rPr>
              <a:t>has J=</a:t>
            </a:r>
            <a:r>
              <a:rPr lang="en-US" altLang="en-US" sz="2400" dirty="0" smtClean="0">
                <a:latin typeface="Tahoma" panose="020B0604030504040204" pitchFamily="34" charset="0"/>
              </a:rPr>
              <a:t>5/2 </a:t>
            </a:r>
            <a:r>
              <a:rPr lang="en-US" altLang="en-US" sz="2400" dirty="0">
                <a:latin typeface="Tahoma" panose="020B0604030504040204" pitchFamily="34" charset="0"/>
              </a:rPr>
              <a:t>and </a:t>
            </a:r>
            <a:r>
              <a:rPr lang="en-US" altLang="en-US" sz="2400" dirty="0" smtClean="0">
                <a:latin typeface="Tahoma" panose="020B0604030504040204" pitchFamily="34" charset="0"/>
              </a:rPr>
              <a:t>3/2	</a:t>
            </a:r>
          </a:p>
          <a:p>
            <a:pPr algn="just" eaLnBrk="1" hangingPunct="1">
              <a:spcBef>
                <a:spcPct val="0"/>
              </a:spcBef>
              <a:buFontTx/>
              <a:buNone/>
            </a:pPr>
            <a:r>
              <a:rPr lang="en-US" altLang="en-US" sz="2400" baseline="30000" dirty="0" smtClean="0">
                <a:latin typeface="Tahoma" panose="020B0604030504040204" pitchFamily="34" charset="0"/>
              </a:rPr>
              <a:t>1</a:t>
            </a:r>
            <a:r>
              <a:rPr lang="en-US" altLang="en-US" sz="2400" dirty="0" smtClean="0">
                <a:latin typeface="Tahoma" panose="020B0604030504040204" pitchFamily="34" charset="0"/>
              </a:rPr>
              <a:t>D </a:t>
            </a:r>
            <a:r>
              <a:rPr lang="en-US" altLang="en-US" sz="2400" dirty="0">
                <a:latin typeface="Tahoma" panose="020B0604030504040204" pitchFamily="34" charset="0"/>
              </a:rPr>
              <a:t>has </a:t>
            </a:r>
            <a:r>
              <a:rPr lang="en-US" altLang="en-US" sz="2400" dirty="0" smtClean="0">
                <a:latin typeface="Tahoma" panose="020B0604030504040204" pitchFamily="34" charset="0"/>
              </a:rPr>
              <a:t>J=2 </a:t>
            </a:r>
          </a:p>
          <a:p>
            <a:pPr algn="just" eaLnBrk="1" hangingPunct="1">
              <a:spcBef>
                <a:spcPct val="0"/>
              </a:spcBef>
              <a:buFontTx/>
              <a:buNone/>
            </a:pPr>
            <a:r>
              <a:rPr lang="en-US" altLang="en-US" sz="2400" baseline="30000" dirty="0">
                <a:latin typeface="Tahoma" panose="020B0604030504040204" pitchFamily="34" charset="0"/>
              </a:rPr>
              <a:t>4</a:t>
            </a:r>
            <a:r>
              <a:rPr lang="en-US" altLang="en-US" sz="2400" dirty="0">
                <a:latin typeface="Tahoma" panose="020B0604030504040204" pitchFamily="34" charset="0"/>
              </a:rPr>
              <a:t>D has J=</a:t>
            </a:r>
            <a:r>
              <a:rPr lang="en-US" altLang="en-US" sz="2400" dirty="0" smtClean="0">
                <a:latin typeface="Tahoma" panose="020B0604030504040204" pitchFamily="34" charset="0"/>
              </a:rPr>
              <a:t>7/2, 5/2, 3/2 </a:t>
            </a:r>
            <a:r>
              <a:rPr lang="en-US" altLang="en-US" sz="2400" dirty="0">
                <a:latin typeface="Tahoma" panose="020B0604030504040204" pitchFamily="34" charset="0"/>
              </a:rPr>
              <a:t>and </a:t>
            </a:r>
            <a:r>
              <a:rPr lang="en-US" altLang="en-US" sz="2400" dirty="0" smtClean="0">
                <a:latin typeface="Tahoma" panose="020B0604030504040204" pitchFamily="34" charset="0"/>
              </a:rPr>
              <a:t>1/2</a:t>
            </a:r>
            <a:endParaRPr lang="en-US" altLang="en-US" sz="2400" dirty="0" smtClean="0">
              <a:solidFill>
                <a:srgbClr val="FF0000"/>
              </a:solidFill>
              <a:latin typeface="Tahoma" panose="020B0604030504040204" pitchFamily="34" charset="0"/>
            </a:endParaRPr>
          </a:p>
        </p:txBody>
      </p:sp>
      <p:graphicFrame>
        <p:nvGraphicFramePr>
          <p:cNvPr id="13" name="Object 65"/>
          <p:cNvGraphicFramePr>
            <a:graphicFrameLocks noChangeAspect="1"/>
          </p:cNvGraphicFramePr>
          <p:nvPr>
            <p:extLst>
              <p:ext uri="{D42A27DB-BD31-4B8C-83A1-F6EECF244321}">
                <p14:modId xmlns:p14="http://schemas.microsoft.com/office/powerpoint/2010/main" val="1451993020"/>
              </p:ext>
            </p:extLst>
          </p:nvPr>
        </p:nvGraphicFramePr>
        <p:xfrm>
          <a:off x="1430626" y="2345997"/>
          <a:ext cx="1416379" cy="871874"/>
        </p:xfrm>
        <a:graphic>
          <a:graphicData uri="http://schemas.openxmlformats.org/presentationml/2006/ole">
            <mc:AlternateContent xmlns:mc="http://schemas.openxmlformats.org/markup-compatibility/2006">
              <mc:Choice xmlns:v="urn:schemas-microsoft-com:vml" Requires="v">
                <p:oleObj spid="_x0000_s153642" name="Equation" r:id="rId5" imgW="393480" imgH="241200" progId="Equation.3">
                  <p:embed/>
                </p:oleObj>
              </mc:Choice>
              <mc:Fallback>
                <p:oleObj name="Equation" r:id="rId5" imgW="393480" imgH="241200" progId="Equation.3">
                  <p:embed/>
                  <p:pic>
                    <p:nvPicPr>
                      <p:cNvPr id="19" name="Object 65"/>
                      <p:cNvPicPr>
                        <a:picLocks noChangeAspect="1" noChangeArrowheads="1"/>
                      </p:cNvPicPr>
                      <p:nvPr/>
                    </p:nvPicPr>
                    <p:blipFill>
                      <a:blip r:embed="rId6"/>
                      <a:srcRect/>
                      <a:stretch>
                        <a:fillRect/>
                      </a:stretch>
                    </p:blipFill>
                    <p:spPr bwMode="auto">
                      <a:xfrm>
                        <a:off x="1430626" y="2345997"/>
                        <a:ext cx="1416379" cy="871874"/>
                      </a:xfrm>
                      <a:prstGeom prst="rect">
                        <a:avLst/>
                      </a:prstGeom>
                      <a:noFill/>
                      <a:ln>
                        <a:noFill/>
                      </a:ln>
                      <a:extLst/>
                    </p:spPr>
                  </p:pic>
                </p:oleObj>
              </mc:Fallback>
            </mc:AlternateContent>
          </a:graphicData>
        </a:graphic>
      </p:graphicFrame>
      <p:graphicFrame>
        <p:nvGraphicFramePr>
          <p:cNvPr id="16" name="Object 65"/>
          <p:cNvGraphicFramePr>
            <a:graphicFrameLocks noChangeAspect="1"/>
          </p:cNvGraphicFramePr>
          <p:nvPr>
            <p:extLst>
              <p:ext uri="{D42A27DB-BD31-4B8C-83A1-F6EECF244321}">
                <p14:modId xmlns:p14="http://schemas.microsoft.com/office/powerpoint/2010/main" val="3785331921"/>
              </p:ext>
            </p:extLst>
          </p:nvPr>
        </p:nvGraphicFramePr>
        <p:xfrm>
          <a:off x="5499631" y="2454219"/>
          <a:ext cx="3517440" cy="533897"/>
        </p:xfrm>
        <a:graphic>
          <a:graphicData uri="http://schemas.openxmlformats.org/presentationml/2006/ole">
            <mc:AlternateContent xmlns:mc="http://schemas.openxmlformats.org/markup-compatibility/2006">
              <mc:Choice xmlns:v="urn:schemas-microsoft-com:vml" Requires="v">
                <p:oleObj spid="_x0000_s153643" name="Equation" r:id="rId7" imgW="1676160" imgH="253800" progId="Equation.3">
                  <p:embed/>
                </p:oleObj>
              </mc:Choice>
              <mc:Fallback>
                <p:oleObj name="Equation" r:id="rId7" imgW="1676160" imgH="253800" progId="Equation.3">
                  <p:embed/>
                  <p:pic>
                    <p:nvPicPr>
                      <p:cNvPr id="31" name="Object 65"/>
                      <p:cNvPicPr>
                        <a:picLocks noChangeAspect="1" noChangeArrowheads="1"/>
                      </p:cNvPicPr>
                      <p:nvPr/>
                    </p:nvPicPr>
                    <p:blipFill>
                      <a:blip r:embed="rId8"/>
                      <a:srcRect/>
                      <a:stretch>
                        <a:fillRect/>
                      </a:stretch>
                    </p:blipFill>
                    <p:spPr bwMode="auto">
                      <a:xfrm>
                        <a:off x="5499631" y="2454219"/>
                        <a:ext cx="3517440" cy="533897"/>
                      </a:xfrm>
                      <a:prstGeom prst="rect">
                        <a:avLst/>
                      </a:prstGeom>
                      <a:noFill/>
                      <a:ln>
                        <a:noFill/>
                      </a:ln>
                      <a:extLst/>
                    </p:spPr>
                  </p:pic>
                </p:oleObj>
              </mc:Fallback>
            </mc:AlternateContent>
          </a:graphicData>
        </a:graphic>
      </p:graphicFrame>
      <p:graphicFrame>
        <p:nvGraphicFramePr>
          <p:cNvPr id="17" name="Object 65"/>
          <p:cNvGraphicFramePr>
            <a:graphicFrameLocks noChangeAspect="1"/>
          </p:cNvGraphicFramePr>
          <p:nvPr>
            <p:extLst>
              <p:ext uri="{D42A27DB-BD31-4B8C-83A1-F6EECF244321}">
                <p14:modId xmlns:p14="http://schemas.microsoft.com/office/powerpoint/2010/main" val="347311665"/>
              </p:ext>
            </p:extLst>
          </p:nvPr>
        </p:nvGraphicFramePr>
        <p:xfrm>
          <a:off x="3180578" y="2454219"/>
          <a:ext cx="1985480" cy="461665"/>
        </p:xfrm>
        <a:graphic>
          <a:graphicData uri="http://schemas.openxmlformats.org/presentationml/2006/ole">
            <mc:AlternateContent xmlns:mc="http://schemas.openxmlformats.org/markup-compatibility/2006">
              <mc:Choice xmlns:v="urn:schemas-microsoft-com:vml" Requires="v">
                <p:oleObj spid="_x0000_s153644" name="Equation" r:id="rId9" imgW="876240" imgH="203040" progId="Equation.3">
                  <p:embed/>
                </p:oleObj>
              </mc:Choice>
              <mc:Fallback>
                <p:oleObj name="Equation" r:id="rId9" imgW="876240" imgH="203040" progId="Equation.3">
                  <p:embed/>
                  <p:pic>
                    <p:nvPicPr>
                      <p:cNvPr id="36" name="Object 65"/>
                      <p:cNvPicPr>
                        <a:picLocks noChangeAspect="1" noChangeArrowheads="1"/>
                      </p:cNvPicPr>
                      <p:nvPr/>
                    </p:nvPicPr>
                    <p:blipFill>
                      <a:blip r:embed="rId10"/>
                      <a:srcRect/>
                      <a:stretch>
                        <a:fillRect/>
                      </a:stretch>
                    </p:blipFill>
                    <p:spPr bwMode="auto">
                      <a:xfrm>
                        <a:off x="3180578" y="2454219"/>
                        <a:ext cx="1985480" cy="461665"/>
                      </a:xfrm>
                      <a:prstGeom prst="rect">
                        <a:avLst/>
                      </a:prstGeom>
                      <a:noFill/>
                      <a:ln>
                        <a:noFill/>
                      </a:ln>
                      <a:extLst/>
                    </p:spPr>
                  </p:pic>
                </p:oleObj>
              </mc:Fallback>
            </mc:AlternateContent>
          </a:graphicData>
        </a:graphic>
      </p:graphicFrame>
      <p:graphicFrame>
        <p:nvGraphicFramePr>
          <p:cNvPr id="18" name="Object 65"/>
          <p:cNvGraphicFramePr>
            <a:graphicFrameLocks noChangeAspect="1"/>
          </p:cNvGraphicFramePr>
          <p:nvPr>
            <p:extLst>
              <p:ext uri="{D42A27DB-BD31-4B8C-83A1-F6EECF244321}">
                <p14:modId xmlns:p14="http://schemas.microsoft.com/office/powerpoint/2010/main" val="2606889114"/>
              </p:ext>
            </p:extLst>
          </p:nvPr>
        </p:nvGraphicFramePr>
        <p:xfrm>
          <a:off x="3764619" y="2832582"/>
          <a:ext cx="1603017" cy="413900"/>
        </p:xfrm>
        <a:graphic>
          <a:graphicData uri="http://schemas.openxmlformats.org/presentationml/2006/ole">
            <mc:AlternateContent xmlns:mc="http://schemas.openxmlformats.org/markup-compatibility/2006">
              <mc:Choice xmlns:v="urn:schemas-microsoft-com:vml" Requires="v">
                <p:oleObj spid="_x0000_s153645" name="Equation" r:id="rId11" imgW="787320" imgH="203040" progId="Equation.3">
                  <p:embed/>
                </p:oleObj>
              </mc:Choice>
              <mc:Fallback>
                <p:oleObj name="Equation" r:id="rId11" imgW="787320" imgH="203040" progId="Equation.3">
                  <p:embed/>
                  <p:pic>
                    <p:nvPicPr>
                      <p:cNvPr id="37" name="Object 65"/>
                      <p:cNvPicPr>
                        <a:picLocks noChangeAspect="1" noChangeArrowheads="1"/>
                      </p:cNvPicPr>
                      <p:nvPr/>
                    </p:nvPicPr>
                    <p:blipFill>
                      <a:blip r:embed="rId12"/>
                      <a:srcRect/>
                      <a:stretch>
                        <a:fillRect/>
                      </a:stretch>
                    </p:blipFill>
                    <p:spPr bwMode="auto">
                      <a:xfrm>
                        <a:off x="3764619" y="2832582"/>
                        <a:ext cx="1603017" cy="413900"/>
                      </a:xfrm>
                      <a:prstGeom prst="rect">
                        <a:avLst/>
                      </a:prstGeom>
                      <a:noFill/>
                      <a:ln>
                        <a:noFill/>
                      </a:ln>
                      <a:extLst/>
                    </p:spPr>
                  </p:pic>
                </p:oleObj>
              </mc:Fallback>
            </mc:AlternateContent>
          </a:graphicData>
        </a:graphic>
      </p:graphicFrame>
      <p:sp>
        <p:nvSpPr>
          <p:cNvPr id="19" name="Text Box 5"/>
          <p:cNvSpPr txBox="1">
            <a:spLocks noChangeArrowheads="1"/>
          </p:cNvSpPr>
          <p:nvPr/>
        </p:nvSpPr>
        <p:spPr bwMode="auto">
          <a:xfrm>
            <a:off x="338501" y="2311665"/>
            <a:ext cx="1092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solidFill>
                  <a:srgbClr val="FF0000"/>
                </a:solidFill>
                <a:latin typeface="Tahoma" panose="020B0604030504040204" pitchFamily="34" charset="0"/>
              </a:rPr>
              <a:t>Hints:</a:t>
            </a:r>
            <a:r>
              <a:rPr lang="en-US" altLang="en-US" sz="2400" dirty="0" smtClean="0">
                <a:latin typeface="Tahoma" panose="020B0604030504040204" pitchFamily="34" charset="0"/>
              </a:rPr>
              <a:t> </a:t>
            </a:r>
          </a:p>
        </p:txBody>
      </p:sp>
    </p:spTree>
    <p:extLst>
      <p:ext uri="{BB962C8B-B14F-4D97-AF65-F5344CB8AC3E}">
        <p14:creationId xmlns:p14="http://schemas.microsoft.com/office/powerpoint/2010/main" val="264436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Atomic spectra</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5"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06189" y="930462"/>
            <a:ext cx="8937811" cy="861774"/>
          </a:xfrm>
          <a:prstGeom prst="rect">
            <a:avLst/>
          </a:prstGeom>
        </p:spPr>
        <p:txBody>
          <a:bodyPr wrap="square">
            <a:spAutoFit/>
          </a:bodyPr>
          <a:lstStyle/>
          <a:p>
            <a:pPr marL="342900" indent="-342900">
              <a:buFont typeface="Arial" panose="020B0604020202020204" pitchFamily="34" charset="0"/>
              <a:buChar char="•"/>
            </a:pPr>
            <a:r>
              <a:rPr lang="en-US" sz="2500" dirty="0" smtClean="0">
                <a:latin typeface="Tahoma" panose="020B0604030504040204" pitchFamily="34" charset="0"/>
                <a:ea typeface="Tahoma" panose="020B0604030504040204" pitchFamily="34" charset="0"/>
                <a:cs typeface="Tahoma" panose="020B0604030504040204" pitchFamily="34" charset="0"/>
              </a:rPr>
              <a:t>Transitions are between different electronic energy levels</a:t>
            </a:r>
          </a:p>
          <a:p>
            <a:pPr marL="342900" indent="-342900">
              <a:buFont typeface="Arial" panose="020B0604020202020204" pitchFamily="34" charset="0"/>
              <a:buChar char="•"/>
            </a:pPr>
            <a:r>
              <a:rPr lang="en-US" sz="2500" dirty="0" smtClean="0">
                <a:latin typeface="Tahoma" panose="020B0604030504040204" pitchFamily="34" charset="0"/>
                <a:ea typeface="Tahoma" panose="020B0604030504040204" pitchFamily="34" charset="0"/>
                <a:cs typeface="Tahoma" panose="020B0604030504040204" pitchFamily="34" charset="0"/>
              </a:rPr>
              <a:t>Spectra are made of lines</a:t>
            </a:r>
          </a:p>
        </p:txBody>
      </p:sp>
      <p:pic>
        <p:nvPicPr>
          <p:cNvPr id="134148" name="Picture 4" descr="Risultati immagini per atomic spectra noble gases"/>
          <p:cNvPicPr>
            <a:picLocks noChangeAspect="1" noChangeArrowheads="1"/>
          </p:cNvPicPr>
          <p:nvPr/>
        </p:nvPicPr>
        <p:blipFill rotWithShape="1">
          <a:blip r:embed="rId2">
            <a:extLst>
              <a:ext uri="{28A0092B-C50C-407E-A947-70E740481C1C}">
                <a14:useLocalDpi xmlns:a14="http://schemas.microsoft.com/office/drawing/2010/main" val="0"/>
              </a:ext>
            </a:extLst>
          </a:blip>
          <a:srcRect l="4068" t="11117" r="14932" b="11547"/>
          <a:stretch/>
        </p:blipFill>
        <p:spPr bwMode="auto">
          <a:xfrm>
            <a:off x="534988" y="1890847"/>
            <a:ext cx="5491746" cy="39323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45681" y="2742530"/>
            <a:ext cx="2898319" cy="1246495"/>
          </a:xfrm>
          <a:prstGeom prst="rect">
            <a:avLst/>
          </a:prstGeom>
        </p:spPr>
        <p:txBody>
          <a:bodyPr wrap="square">
            <a:spAutoFit/>
          </a:bodyPr>
          <a:lstStyle/>
          <a:p>
            <a:pPr algn="ct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Not so relevant for atmospheric chemistry </a:t>
            </a:r>
          </a:p>
        </p:txBody>
      </p:sp>
      <p:sp>
        <p:nvSpPr>
          <p:cNvPr id="9" name="Titolo 4"/>
          <p:cNvSpPr txBox="1">
            <a:spLocks/>
          </p:cNvSpPr>
          <p:nvPr/>
        </p:nvSpPr>
        <p:spPr bwMode="auto">
          <a:xfrm>
            <a:off x="534988" y="5519858"/>
            <a:ext cx="840422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What happens in the case of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149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Molecular energy levels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2708" name="Picture 2" descr="Risultati immagini per spectroscopy molecules rotation, vibration"/>
          <p:cNvPicPr>
            <a:picLocks noChangeAspect="1" noChangeArrowheads="1"/>
          </p:cNvPicPr>
          <p:nvPr/>
        </p:nvPicPr>
        <p:blipFill>
          <a:blip r:embed="rId3">
            <a:extLst>
              <a:ext uri="{28A0092B-C50C-407E-A947-70E740481C1C}">
                <a14:useLocalDpi xmlns:a14="http://schemas.microsoft.com/office/drawing/2010/main" val="0"/>
              </a:ext>
            </a:extLst>
          </a:blip>
          <a:srcRect l="15204" t="5" r="22438" b="52750"/>
          <a:stretch>
            <a:fillRect/>
          </a:stretch>
        </p:blipFill>
        <p:spPr bwMode="auto">
          <a:xfrm>
            <a:off x="4983163" y="1406525"/>
            <a:ext cx="352742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descr="Risultati immagini per vibrational models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63" y="4400550"/>
            <a:ext cx="5386387"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5"/>
          <p:cNvSpPr txBox="1">
            <a:spLocks noChangeArrowheads="1"/>
          </p:cNvSpPr>
          <p:nvPr/>
        </p:nvSpPr>
        <p:spPr bwMode="auto">
          <a:xfrm>
            <a:off x="534988" y="1604963"/>
            <a:ext cx="4360862"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en-US" sz="2500" dirty="0" smtClean="0">
                <a:latin typeface="Tahoma" panose="020B0604030504040204" pitchFamily="34" charset="0"/>
                <a:sym typeface="Symbol" panose="05050102010706020507" pitchFamily="18" charset="2"/>
              </a:rPr>
              <a:t>2. Relative </a:t>
            </a:r>
            <a:r>
              <a:rPr lang="it-IT" altLang="en-US" sz="2500" dirty="0" err="1" smtClean="0">
                <a:latin typeface="Tahoma" panose="020B0604030504040204" pitchFamily="34" charset="0"/>
                <a:sym typeface="Symbol" panose="05050102010706020507" pitchFamily="18" charset="2"/>
              </a:rPr>
              <a:t>motions</a:t>
            </a:r>
            <a:r>
              <a:rPr lang="it-IT" altLang="en-US" sz="2500" dirty="0" smtClean="0">
                <a:latin typeface="Tahoma" panose="020B0604030504040204" pitchFamily="34" charset="0"/>
                <a:sym typeface="Symbol" panose="05050102010706020507" pitchFamily="18" charset="2"/>
              </a:rPr>
              <a:t> of </a:t>
            </a:r>
            <a:r>
              <a:rPr lang="it-IT" altLang="en-US" sz="2500" dirty="0" err="1" smtClean="0">
                <a:latin typeface="Tahoma" panose="020B0604030504040204" pitchFamily="34" charset="0"/>
                <a:sym typeface="Symbol" panose="05050102010706020507" pitchFamily="18" charset="2"/>
              </a:rPr>
              <a:t>atoms</a:t>
            </a:r>
            <a:r>
              <a:rPr lang="it-IT" altLang="en-US" sz="2500" dirty="0" smtClean="0">
                <a:latin typeface="Tahoma" panose="020B0604030504040204" pitchFamily="34" charset="0"/>
                <a:sym typeface="Symbol" panose="05050102010706020507" pitchFamily="18" charset="2"/>
              </a:rPr>
              <a:t> </a:t>
            </a:r>
          </a:p>
          <a:p>
            <a:pPr marL="342900" indent="-342900" eaLnBrk="1" hangingPunct="1">
              <a:spcBef>
                <a:spcPct val="0"/>
              </a:spcBef>
              <a:defRPr/>
            </a:pPr>
            <a:r>
              <a:rPr lang="it-IT" altLang="en-US" sz="2500" dirty="0" err="1" smtClean="0">
                <a:latin typeface="Tahoma" panose="020B0604030504040204" pitchFamily="34" charset="0"/>
                <a:sym typeface="Symbol" panose="05050102010706020507" pitchFamily="18" charset="2"/>
              </a:rPr>
              <a:t>translations</a:t>
            </a:r>
            <a:endParaRPr lang="it-IT" altLang="en-US" sz="2500" dirty="0" smtClean="0">
              <a:latin typeface="Tahoma" panose="020B0604030504040204" pitchFamily="34" charset="0"/>
              <a:sym typeface="Symbol" panose="05050102010706020507" pitchFamily="18" charset="2"/>
            </a:endParaRPr>
          </a:p>
          <a:p>
            <a:pPr marL="342900" indent="-342900" eaLnBrk="1" hangingPunct="1">
              <a:spcBef>
                <a:spcPct val="0"/>
              </a:spcBef>
              <a:defRPr/>
            </a:pPr>
            <a:r>
              <a:rPr lang="it-IT" altLang="en-US" sz="2500" dirty="0" err="1" smtClean="0">
                <a:latin typeface="Tahoma" panose="020B0604030504040204" pitchFamily="34" charset="0"/>
                <a:sym typeface="Symbol" panose="05050102010706020507" pitchFamily="18" charset="2"/>
              </a:rPr>
              <a:t>rotations</a:t>
            </a:r>
            <a:endParaRPr lang="it-IT" altLang="en-US" sz="2500" dirty="0" smtClean="0">
              <a:latin typeface="Tahoma" panose="020B0604030504040204" pitchFamily="34" charset="0"/>
              <a:sym typeface="Symbol" panose="05050102010706020507" pitchFamily="18" charset="2"/>
            </a:endParaRPr>
          </a:p>
          <a:p>
            <a:pPr marL="342900" indent="-342900" eaLnBrk="1" hangingPunct="1">
              <a:spcBef>
                <a:spcPct val="0"/>
              </a:spcBef>
              <a:defRPr/>
            </a:pPr>
            <a:r>
              <a:rPr lang="it-IT" altLang="en-US" sz="2500" dirty="0" err="1" smtClean="0">
                <a:latin typeface="Tahoma" panose="020B0604030504040204" pitchFamily="34" charset="0"/>
                <a:sym typeface="Symbol" panose="05050102010706020507" pitchFamily="18" charset="2"/>
              </a:rPr>
              <a:t>vibrations</a:t>
            </a:r>
            <a:endParaRPr lang="it-IT" altLang="en-US" sz="2500" dirty="0" smtClean="0">
              <a:latin typeface="Tahoma" panose="020B0604030504040204" pitchFamily="34" charset="0"/>
              <a:sym typeface="Symbol" panose="05050102010706020507" pitchFamily="18" charset="2"/>
            </a:endParaRPr>
          </a:p>
        </p:txBody>
      </p:sp>
      <p:sp>
        <p:nvSpPr>
          <p:cNvPr id="72711" name="Text Box 5"/>
          <p:cNvSpPr txBox="1">
            <a:spLocks noChangeArrowheads="1"/>
          </p:cNvSpPr>
          <p:nvPr/>
        </p:nvSpPr>
        <p:spPr bwMode="auto">
          <a:xfrm>
            <a:off x="266700" y="3498850"/>
            <a:ext cx="3703638"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dirty="0">
                <a:latin typeface="Tahoma" panose="020B0604030504040204" pitchFamily="34" charset="0"/>
                <a:sym typeface="Symbol" panose="05050102010706020507" pitchFamily="18" charset="2"/>
              </a:rPr>
              <a:t>Interaction with light can induce changes in </a:t>
            </a:r>
            <a:r>
              <a:rPr lang="it-IT" altLang="en-US" sz="2500" dirty="0">
                <a:solidFill>
                  <a:srgbClr val="FF0000"/>
                </a:solidFill>
                <a:latin typeface="Tahoma" panose="020B0604030504040204" pitchFamily="34" charset="0"/>
                <a:sym typeface="Symbol" panose="05050102010706020507" pitchFamily="18" charset="2"/>
              </a:rPr>
              <a:t>rotations</a:t>
            </a:r>
            <a:r>
              <a:rPr lang="it-IT" altLang="en-US" sz="2500" dirty="0">
                <a:latin typeface="Tahoma" panose="020B0604030504040204" pitchFamily="34" charset="0"/>
                <a:sym typeface="Symbol" panose="05050102010706020507" pitchFamily="18" charset="2"/>
              </a:rPr>
              <a:t>, </a:t>
            </a:r>
            <a:r>
              <a:rPr lang="it-IT" altLang="en-US" sz="2500" dirty="0">
                <a:solidFill>
                  <a:srgbClr val="FF0000"/>
                </a:solidFill>
                <a:latin typeface="Tahoma" panose="020B0604030504040204" pitchFamily="34" charset="0"/>
                <a:sym typeface="Symbol" panose="05050102010706020507" pitchFamily="18" charset="2"/>
              </a:rPr>
              <a:t>vibrations</a:t>
            </a:r>
            <a:r>
              <a:rPr lang="it-IT" altLang="en-US" sz="2500" dirty="0">
                <a:latin typeface="Tahoma" panose="020B0604030504040204" pitchFamily="34" charset="0"/>
                <a:sym typeface="Symbol" panose="05050102010706020507" pitchFamily="18" charset="2"/>
              </a:rPr>
              <a:t> and </a:t>
            </a:r>
            <a:r>
              <a:rPr lang="it-IT" altLang="en-US" sz="2500" dirty="0">
                <a:solidFill>
                  <a:srgbClr val="FF0000"/>
                </a:solidFill>
                <a:latin typeface="Tahoma" panose="020B0604030504040204" pitchFamily="34" charset="0"/>
                <a:sym typeface="Symbol" panose="05050102010706020507" pitchFamily="18" charset="2"/>
              </a:rPr>
              <a:t>electron distributions</a:t>
            </a:r>
          </a:p>
        </p:txBody>
      </p:sp>
      <p:sp>
        <p:nvSpPr>
          <p:cNvPr id="72712" name="Text Box 5"/>
          <p:cNvSpPr txBox="1">
            <a:spLocks noChangeArrowheads="1"/>
          </p:cNvSpPr>
          <p:nvPr/>
        </p:nvSpPr>
        <p:spPr bwMode="auto">
          <a:xfrm>
            <a:off x="534988" y="1004888"/>
            <a:ext cx="4013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dirty="0">
                <a:latin typeface="Tahoma" panose="020B0604030504040204" pitchFamily="34" charset="0"/>
                <a:sym typeface="Symbol" panose="05050102010706020507" pitchFamily="18" charset="2"/>
              </a:rPr>
              <a:t>1. Electron distributions</a:t>
            </a:r>
          </a:p>
        </p:txBody>
      </p:sp>
      <p:sp>
        <p:nvSpPr>
          <p:cNvPr id="72713" name="Text Box 3"/>
          <p:cNvSpPr txBox="1">
            <a:spLocks noChangeArrowheads="1"/>
          </p:cNvSpPr>
          <p:nvPr/>
        </p:nvSpPr>
        <p:spPr bwMode="auto">
          <a:xfrm>
            <a:off x="271463" y="5900738"/>
            <a:ext cx="3500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rPr>
              <a:t>E</a:t>
            </a:r>
            <a:r>
              <a:rPr lang="it-IT" altLang="en-US" sz="2400" baseline="-25000">
                <a:latin typeface="Tahoma" panose="020B0604030504040204" pitchFamily="34" charset="0"/>
              </a:rPr>
              <a:t>int</a:t>
            </a:r>
            <a:r>
              <a:rPr lang="it-IT" altLang="en-US" sz="2400">
                <a:latin typeface="Tahoma" panose="020B0604030504040204" pitchFamily="34" charset="0"/>
              </a:rPr>
              <a:t>  = E</a:t>
            </a:r>
            <a:r>
              <a:rPr lang="it-IT" altLang="en-US" sz="2400" baseline="-25000">
                <a:latin typeface="Tahoma" panose="020B0604030504040204" pitchFamily="34" charset="0"/>
              </a:rPr>
              <a:t>ele</a:t>
            </a:r>
            <a:r>
              <a:rPr lang="it-IT" altLang="en-US" sz="2400">
                <a:latin typeface="Tahoma" panose="020B0604030504040204" pitchFamily="34" charset="0"/>
              </a:rPr>
              <a:t>  + E</a:t>
            </a:r>
            <a:r>
              <a:rPr lang="it-IT" altLang="en-US" sz="2400" baseline="-25000">
                <a:latin typeface="Tahoma" panose="020B0604030504040204" pitchFamily="34" charset="0"/>
              </a:rPr>
              <a:t>vib</a:t>
            </a:r>
            <a:r>
              <a:rPr lang="it-IT" altLang="en-US" sz="2400">
                <a:latin typeface="Tahoma" panose="020B0604030504040204" pitchFamily="34" charset="0"/>
              </a:rPr>
              <a:t> + E</a:t>
            </a:r>
            <a:r>
              <a:rPr lang="it-IT" altLang="en-US" sz="2400" baseline="-25000">
                <a:latin typeface="Tahoma" panose="020B0604030504040204" pitchFamily="34" charset="0"/>
              </a:rPr>
              <a:t>rot</a:t>
            </a:r>
            <a:endParaRPr lang="en-US" altLang="en-US" sz="2400" baseline="-25000">
              <a:latin typeface="Tahoma" panose="020B0604030504040204" pitchFamily="34" charset="0"/>
            </a:endParaRPr>
          </a:p>
        </p:txBody>
      </p:sp>
      <p:sp>
        <p:nvSpPr>
          <p:cNvPr id="72714" name="Text Box 4"/>
          <p:cNvSpPr txBox="1">
            <a:spLocks noChangeArrowheads="1"/>
          </p:cNvSpPr>
          <p:nvPr/>
        </p:nvSpPr>
        <p:spPr bwMode="auto">
          <a:xfrm>
            <a:off x="266700" y="5262563"/>
            <a:ext cx="350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rPr>
              <a:t>E</a:t>
            </a:r>
            <a:r>
              <a:rPr lang="it-IT" altLang="en-US" sz="2400" baseline="-25000">
                <a:latin typeface="Tahoma" panose="020B0604030504040204" pitchFamily="34" charset="0"/>
              </a:rPr>
              <a:t>tot</a:t>
            </a:r>
            <a:r>
              <a:rPr lang="it-IT" altLang="en-US" sz="2400">
                <a:latin typeface="Tahoma" panose="020B0604030504040204" pitchFamily="34" charset="0"/>
              </a:rPr>
              <a:t>  = E</a:t>
            </a:r>
            <a:r>
              <a:rPr lang="it-IT" altLang="en-US" sz="2400" baseline="-25000">
                <a:latin typeface="Tahoma" panose="020B0604030504040204" pitchFamily="34" charset="0"/>
              </a:rPr>
              <a:t>int</a:t>
            </a:r>
            <a:r>
              <a:rPr lang="it-IT" altLang="en-US" sz="2400">
                <a:latin typeface="Tahoma" panose="020B0604030504040204" pitchFamily="34" charset="0"/>
              </a:rPr>
              <a:t>  + E</a:t>
            </a:r>
            <a:r>
              <a:rPr lang="it-IT" altLang="en-US" sz="2400" baseline="-25000">
                <a:latin typeface="Tahoma" panose="020B0604030504040204" pitchFamily="34" charset="0"/>
              </a:rPr>
              <a:t>tras</a:t>
            </a:r>
            <a:endParaRPr lang="en-US" altLang="en-US" sz="2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p:bldP spid="72713" grpId="0"/>
      <p:bldP spid="727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Molecular energy levels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34988" y="1186658"/>
            <a:ext cx="7870258" cy="4977836"/>
          </a:xfrm>
          <a:prstGeom prst="rect">
            <a:avLst/>
          </a:prstGeom>
        </p:spPr>
      </p:pic>
    </p:spTree>
    <p:extLst>
      <p:ext uri="{BB962C8B-B14F-4D97-AF65-F5344CB8AC3E}">
        <p14:creationId xmlns:p14="http://schemas.microsoft.com/office/powerpoint/2010/main" val="2742334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vale 71"/>
          <p:cNvSpPr>
            <a:spLocks noChangeArrowheads="1"/>
          </p:cNvSpPr>
          <p:nvPr/>
        </p:nvSpPr>
        <p:spPr bwMode="auto">
          <a:xfrm>
            <a:off x="7510463" y="927100"/>
            <a:ext cx="779462" cy="482600"/>
          </a:xfrm>
          <a:prstGeom prst="ellipse">
            <a:avLst/>
          </a:prstGeom>
          <a:solidFill>
            <a:srgbClr val="FFFF00"/>
          </a:solidFill>
          <a:ln w="9525" algn="ctr">
            <a:solidFill>
              <a:srgbClr val="FFFF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74755"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Molecular vibrations (diatomic molecules)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74757" name="Object 64"/>
          <p:cNvGraphicFramePr>
            <a:graphicFrameLocks noChangeAspect="1"/>
          </p:cNvGraphicFramePr>
          <p:nvPr/>
        </p:nvGraphicFramePr>
        <p:xfrm>
          <a:off x="763588" y="3449638"/>
          <a:ext cx="2282825" cy="409575"/>
        </p:xfrm>
        <a:graphic>
          <a:graphicData uri="http://schemas.openxmlformats.org/presentationml/2006/ole">
            <mc:AlternateContent xmlns:mc="http://schemas.openxmlformats.org/markup-compatibility/2006">
              <mc:Choice xmlns:v="urn:schemas-microsoft-com:vml" Requires="v">
                <p:oleObj spid="_x0000_s75556" name="Equazione" r:id="rId4" imgW="1270000" imgH="228600" progId="Equation.3">
                  <p:embed/>
                </p:oleObj>
              </mc:Choice>
              <mc:Fallback>
                <p:oleObj name="Equazione" r:id="rId4" imgW="1270000" imgH="228600" progId="Equation.3">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3449638"/>
                        <a:ext cx="22828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758" name="Object 65"/>
          <p:cNvGraphicFramePr>
            <a:graphicFrameLocks noChangeAspect="1"/>
          </p:cNvGraphicFramePr>
          <p:nvPr/>
        </p:nvGraphicFramePr>
        <p:xfrm>
          <a:off x="769938" y="3927475"/>
          <a:ext cx="1476375" cy="804863"/>
        </p:xfrm>
        <a:graphic>
          <a:graphicData uri="http://schemas.openxmlformats.org/presentationml/2006/ole">
            <mc:AlternateContent xmlns:mc="http://schemas.openxmlformats.org/markup-compatibility/2006">
              <mc:Choice xmlns:v="urn:schemas-microsoft-com:vml" Requires="v">
                <p:oleObj spid="_x0000_s75557" name="Equazione" r:id="rId6" imgW="863225" imgH="469696" progId="Equation.3">
                  <p:embed/>
                </p:oleObj>
              </mc:Choice>
              <mc:Fallback>
                <p:oleObj name="Equazione" r:id="rId6" imgW="863225" imgH="469696" progId="Equation.3">
                  <p:embed/>
                  <p:pic>
                    <p:nvPicPr>
                      <p:cNvPr id="0" name="Object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938" y="3927475"/>
                        <a:ext cx="14763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759" name="Object 66"/>
          <p:cNvGraphicFramePr>
            <a:graphicFrameLocks noChangeAspect="1"/>
          </p:cNvGraphicFramePr>
          <p:nvPr/>
        </p:nvGraphicFramePr>
        <p:xfrm>
          <a:off x="688975" y="2241550"/>
          <a:ext cx="1863725" cy="395288"/>
        </p:xfrm>
        <a:graphic>
          <a:graphicData uri="http://schemas.openxmlformats.org/presentationml/2006/ole">
            <mc:AlternateContent xmlns:mc="http://schemas.openxmlformats.org/markup-compatibility/2006">
              <mc:Choice xmlns:v="urn:schemas-microsoft-com:vml" Requires="v">
                <p:oleObj spid="_x0000_s75558" name="Equation" r:id="rId8" imgW="1143000" imgH="241300" progId="Equation.3">
                  <p:embed/>
                </p:oleObj>
              </mc:Choice>
              <mc:Fallback>
                <p:oleObj name="Equation" r:id="rId8" imgW="1143000" imgH="241300" progId="Equation.3">
                  <p:embed/>
                  <p:pic>
                    <p:nvPicPr>
                      <p:cNvPr id="0" name="Object 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975" y="2241550"/>
                        <a:ext cx="1863725"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4760" name="Group 76"/>
          <p:cNvGrpSpPr>
            <a:grpSpLocks/>
          </p:cNvGrpSpPr>
          <p:nvPr/>
        </p:nvGrpSpPr>
        <p:grpSpPr bwMode="auto">
          <a:xfrm>
            <a:off x="968375" y="1638300"/>
            <a:ext cx="1898650" cy="493713"/>
            <a:chOff x="3454" y="1539"/>
            <a:chExt cx="1196" cy="311"/>
          </a:xfrm>
        </p:grpSpPr>
        <p:grpSp>
          <p:nvGrpSpPr>
            <p:cNvPr id="74775" name="Group 73"/>
            <p:cNvGrpSpPr>
              <a:grpSpLocks/>
            </p:cNvGrpSpPr>
            <p:nvPr/>
          </p:nvGrpSpPr>
          <p:grpSpPr bwMode="auto">
            <a:xfrm>
              <a:off x="3658" y="1539"/>
              <a:ext cx="812" cy="311"/>
              <a:chOff x="3658" y="1539"/>
              <a:chExt cx="812" cy="311"/>
            </a:xfrm>
          </p:grpSpPr>
          <p:sp>
            <p:nvSpPr>
              <p:cNvPr id="74778" name="Oval 70"/>
              <p:cNvSpPr>
                <a:spLocks noChangeArrowheads="1"/>
              </p:cNvSpPr>
              <p:nvPr/>
            </p:nvSpPr>
            <p:spPr bwMode="auto">
              <a:xfrm>
                <a:off x="3658" y="1617"/>
                <a:ext cx="183" cy="1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74779" name="Oval 71"/>
              <p:cNvSpPr>
                <a:spLocks noChangeArrowheads="1"/>
              </p:cNvSpPr>
              <p:nvPr/>
            </p:nvSpPr>
            <p:spPr bwMode="auto">
              <a:xfrm>
                <a:off x="4159" y="1539"/>
                <a:ext cx="311" cy="311"/>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74780" name="Freeform 72"/>
              <p:cNvSpPr>
                <a:spLocks/>
              </p:cNvSpPr>
              <p:nvPr/>
            </p:nvSpPr>
            <p:spPr bwMode="auto">
              <a:xfrm>
                <a:off x="3834" y="1609"/>
                <a:ext cx="330" cy="162"/>
              </a:xfrm>
              <a:custGeom>
                <a:avLst/>
                <a:gdLst>
                  <a:gd name="T0" fmla="*/ 0 w 330"/>
                  <a:gd name="T1" fmla="*/ 119 h 162"/>
                  <a:gd name="T2" fmla="*/ 42 w 330"/>
                  <a:gd name="T3" fmla="*/ 29 h 162"/>
                  <a:gd name="T4" fmla="*/ 48 w 330"/>
                  <a:gd name="T5" fmla="*/ 155 h 162"/>
                  <a:gd name="T6" fmla="*/ 114 w 330"/>
                  <a:gd name="T7" fmla="*/ 17 h 162"/>
                  <a:gd name="T8" fmla="*/ 144 w 330"/>
                  <a:gd name="T9" fmla="*/ 155 h 162"/>
                  <a:gd name="T10" fmla="*/ 186 w 330"/>
                  <a:gd name="T11" fmla="*/ 17 h 162"/>
                  <a:gd name="T12" fmla="*/ 222 w 330"/>
                  <a:gd name="T13" fmla="*/ 161 h 162"/>
                  <a:gd name="T14" fmla="*/ 252 w 330"/>
                  <a:gd name="T15" fmla="*/ 11 h 162"/>
                  <a:gd name="T16" fmla="*/ 276 w 330"/>
                  <a:gd name="T17" fmla="*/ 95 h 162"/>
                  <a:gd name="T18" fmla="*/ 330 w 330"/>
                  <a:gd name="T19" fmla="*/ 95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 h="162">
                    <a:moveTo>
                      <a:pt x="0" y="119"/>
                    </a:moveTo>
                    <a:cubicBezTo>
                      <a:pt x="17" y="71"/>
                      <a:pt x="34" y="23"/>
                      <a:pt x="42" y="29"/>
                    </a:cubicBezTo>
                    <a:cubicBezTo>
                      <a:pt x="50" y="35"/>
                      <a:pt x="36" y="157"/>
                      <a:pt x="48" y="155"/>
                    </a:cubicBezTo>
                    <a:cubicBezTo>
                      <a:pt x="60" y="153"/>
                      <a:pt x="98" y="17"/>
                      <a:pt x="114" y="17"/>
                    </a:cubicBezTo>
                    <a:cubicBezTo>
                      <a:pt x="130" y="17"/>
                      <a:pt x="132" y="155"/>
                      <a:pt x="144" y="155"/>
                    </a:cubicBezTo>
                    <a:cubicBezTo>
                      <a:pt x="156" y="155"/>
                      <a:pt x="173" y="16"/>
                      <a:pt x="186" y="17"/>
                    </a:cubicBezTo>
                    <a:cubicBezTo>
                      <a:pt x="199" y="18"/>
                      <a:pt x="211" y="162"/>
                      <a:pt x="222" y="161"/>
                    </a:cubicBezTo>
                    <a:cubicBezTo>
                      <a:pt x="233" y="160"/>
                      <a:pt x="243" y="22"/>
                      <a:pt x="252" y="11"/>
                    </a:cubicBezTo>
                    <a:cubicBezTo>
                      <a:pt x="261" y="0"/>
                      <a:pt x="263" y="81"/>
                      <a:pt x="276" y="95"/>
                    </a:cubicBezTo>
                    <a:cubicBezTo>
                      <a:pt x="289" y="109"/>
                      <a:pt x="309" y="102"/>
                      <a:pt x="330" y="95"/>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776" name="Line 74"/>
            <p:cNvSpPr>
              <a:spLocks noChangeShapeType="1"/>
            </p:cNvSpPr>
            <p:nvPr/>
          </p:nvSpPr>
          <p:spPr bwMode="auto">
            <a:xfrm>
              <a:off x="4488" y="1692"/>
              <a:ext cx="162"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7" name="Line 75"/>
            <p:cNvSpPr>
              <a:spLocks noChangeShapeType="1"/>
            </p:cNvSpPr>
            <p:nvPr/>
          </p:nvSpPr>
          <p:spPr bwMode="auto">
            <a:xfrm flipH="1">
              <a:off x="3454" y="1702"/>
              <a:ext cx="162"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761" name="Text Box 67"/>
          <p:cNvSpPr txBox="1">
            <a:spLocks noChangeArrowheads="1"/>
          </p:cNvSpPr>
          <p:nvPr/>
        </p:nvSpPr>
        <p:spPr bwMode="auto">
          <a:xfrm>
            <a:off x="2768600" y="3852863"/>
            <a:ext cx="4700588"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900" dirty="0"/>
              <a:t>v </a:t>
            </a:r>
            <a:r>
              <a:rPr lang="it-IT" altLang="en-US" sz="1900" dirty="0">
                <a:latin typeface="Arial" panose="020B0604020202020204" pitchFamily="34" charset="0"/>
              </a:rPr>
              <a:t>=vibrational quantum number = 0,1,2,....</a:t>
            </a:r>
          </a:p>
        </p:txBody>
      </p:sp>
      <p:graphicFrame>
        <p:nvGraphicFramePr>
          <p:cNvPr id="74762" name="Object 64"/>
          <p:cNvGraphicFramePr>
            <a:graphicFrameLocks noChangeAspect="1"/>
          </p:cNvGraphicFramePr>
          <p:nvPr/>
        </p:nvGraphicFramePr>
        <p:xfrm>
          <a:off x="3733800" y="4262438"/>
          <a:ext cx="1544638" cy="366712"/>
        </p:xfrm>
        <a:graphic>
          <a:graphicData uri="http://schemas.openxmlformats.org/presentationml/2006/ole">
            <mc:AlternateContent xmlns:mc="http://schemas.openxmlformats.org/markup-compatibility/2006">
              <mc:Choice xmlns:v="urn:schemas-microsoft-com:vml" Requires="v">
                <p:oleObj spid="_x0000_s75559" name="Equazione" r:id="rId10" imgW="965200" imgH="228600" progId="Equation.3">
                  <p:embed/>
                </p:oleObj>
              </mc:Choice>
              <mc:Fallback>
                <p:oleObj name="Equazione" r:id="rId10" imgW="965200" imgH="228600" progId="Equation.3">
                  <p:embed/>
                  <p:pic>
                    <p:nvPicPr>
                      <p:cNvPr id="0" name="Object 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4262438"/>
                        <a:ext cx="15446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3" name="Text Box 34"/>
          <p:cNvSpPr txBox="1">
            <a:spLocks noChangeArrowheads="1"/>
          </p:cNvSpPr>
          <p:nvPr/>
        </p:nvSpPr>
        <p:spPr bwMode="auto">
          <a:xfrm>
            <a:off x="400050" y="935038"/>
            <a:ext cx="424815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dirty="0">
                <a:solidFill>
                  <a:srgbClr val="FF0000"/>
                </a:solidFill>
                <a:latin typeface="Tahoma" panose="020B0604030504040204" pitchFamily="34" charset="0"/>
              </a:rPr>
              <a:t>Harmonic oscillator model</a:t>
            </a:r>
            <a:endParaRPr lang="en-US" altLang="en-US" sz="2500" dirty="0">
              <a:solidFill>
                <a:srgbClr val="FF0000"/>
              </a:solidFill>
              <a:latin typeface="Tahoma" panose="020B0604030504040204" pitchFamily="34" charset="0"/>
            </a:endParaRPr>
          </a:p>
        </p:txBody>
      </p:sp>
      <p:pic>
        <p:nvPicPr>
          <p:cNvPr id="74764" name="Picture 2" descr="Risultati immagini per harmonic oscillat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33875" y="1425575"/>
            <a:ext cx="38290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5" name="Text Box 5"/>
          <p:cNvSpPr txBox="1">
            <a:spLocks noChangeArrowheads="1"/>
          </p:cNvSpPr>
          <p:nvPr/>
        </p:nvSpPr>
        <p:spPr bwMode="auto">
          <a:xfrm>
            <a:off x="614363" y="2587625"/>
            <a:ext cx="4033837"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sym typeface="Symbol" panose="05050102010706020507" pitchFamily="18" charset="2"/>
              </a:rPr>
              <a:t>when put into the Schroedinger eq.</a:t>
            </a:r>
          </a:p>
        </p:txBody>
      </p:sp>
      <p:sp>
        <p:nvSpPr>
          <p:cNvPr id="63" name="Text Box 67"/>
          <p:cNvSpPr txBox="1">
            <a:spLocks noChangeArrowheads="1"/>
          </p:cNvSpPr>
          <p:nvPr/>
        </p:nvSpPr>
        <p:spPr bwMode="auto">
          <a:xfrm>
            <a:off x="2768600" y="4687888"/>
            <a:ext cx="42830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spcBef>
                <a:spcPct val="0"/>
              </a:spcBef>
              <a:buFont typeface="Symbol" panose="05050102010706020507" pitchFamily="18" charset="2"/>
              <a:buChar char="m"/>
              <a:defRPr/>
            </a:pPr>
            <a:r>
              <a:rPr lang="it-IT" altLang="en-US" sz="1800" dirty="0" smtClean="0">
                <a:latin typeface="Arial" panose="020B0604020202020204" pitchFamily="34" charset="0"/>
              </a:rPr>
              <a:t>= </a:t>
            </a:r>
            <a:r>
              <a:rPr lang="it-IT" altLang="en-US" sz="1800" dirty="0" err="1" smtClean="0">
                <a:latin typeface="Arial" panose="020B0604020202020204" pitchFamily="34" charset="0"/>
              </a:rPr>
              <a:t>reduced</a:t>
            </a:r>
            <a:r>
              <a:rPr lang="it-IT" altLang="en-US" sz="1800" dirty="0" smtClean="0">
                <a:latin typeface="Arial" panose="020B0604020202020204" pitchFamily="34" charset="0"/>
              </a:rPr>
              <a:t> mass of the </a:t>
            </a:r>
            <a:r>
              <a:rPr lang="it-IT" altLang="en-US" sz="1800" dirty="0" err="1" smtClean="0">
                <a:latin typeface="Arial" panose="020B0604020202020204" pitchFamily="34" charset="0"/>
              </a:rPr>
              <a:t>molecule</a:t>
            </a:r>
            <a:endParaRPr lang="it-IT" altLang="en-US" sz="1800" dirty="0" smtClean="0">
              <a:latin typeface="Arial" panose="020B0604020202020204" pitchFamily="34" charset="0"/>
            </a:endParaRPr>
          </a:p>
          <a:p>
            <a:pPr>
              <a:spcBef>
                <a:spcPct val="0"/>
              </a:spcBef>
              <a:buFontTx/>
              <a:buNone/>
              <a:defRPr/>
            </a:pPr>
            <a:r>
              <a:rPr lang="it-IT" altLang="en-US" sz="1800" i="1" dirty="0" smtClean="0">
                <a:latin typeface="Arial" panose="020B0604020202020204" pitchFamily="34" charset="0"/>
              </a:rPr>
              <a:t>k</a:t>
            </a:r>
            <a:r>
              <a:rPr lang="it-IT" altLang="en-US" sz="1800" dirty="0" smtClean="0">
                <a:latin typeface="Arial" panose="020B0604020202020204" pitchFamily="34" charset="0"/>
              </a:rPr>
              <a:t> = force </a:t>
            </a:r>
            <a:r>
              <a:rPr lang="it-IT" altLang="en-US" sz="1800" dirty="0" err="1" smtClean="0">
                <a:latin typeface="Arial" panose="020B0604020202020204" pitchFamily="34" charset="0"/>
              </a:rPr>
              <a:t>constant</a:t>
            </a:r>
            <a:r>
              <a:rPr lang="it-IT" altLang="en-US" sz="1800" dirty="0" smtClean="0">
                <a:latin typeface="Arial" panose="020B0604020202020204" pitchFamily="34" charset="0"/>
              </a:rPr>
              <a:t> (</a:t>
            </a:r>
            <a:r>
              <a:rPr lang="it-IT" altLang="en-US" sz="1800" dirty="0" err="1" smtClean="0">
                <a:latin typeface="Arial" panose="020B0604020202020204" pitchFamily="34" charset="0"/>
              </a:rPr>
              <a:t>strenght</a:t>
            </a:r>
            <a:r>
              <a:rPr lang="it-IT" altLang="en-US" sz="1800" dirty="0" smtClean="0">
                <a:latin typeface="Arial" panose="020B0604020202020204" pitchFamily="34" charset="0"/>
              </a:rPr>
              <a:t>) of the bond</a:t>
            </a:r>
          </a:p>
        </p:txBody>
      </p:sp>
      <p:sp>
        <p:nvSpPr>
          <p:cNvPr id="64" name="Text Box 67"/>
          <p:cNvSpPr txBox="1">
            <a:spLocks noChangeArrowheads="1"/>
          </p:cNvSpPr>
          <p:nvPr/>
        </p:nvSpPr>
        <p:spPr bwMode="auto">
          <a:xfrm>
            <a:off x="720725" y="5286375"/>
            <a:ext cx="55991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solidFill>
                  <a:srgbClr val="0000FF"/>
                </a:solidFill>
                <a:latin typeface="Tahoma" panose="020B0604030504040204" pitchFamily="34" charset="0"/>
                <a:cs typeface="Tahoma" panose="020B0604030504040204" pitchFamily="34" charset="0"/>
              </a:rPr>
              <a:t>Selection rule for light absorption/emission:</a:t>
            </a:r>
          </a:p>
        </p:txBody>
      </p:sp>
      <p:sp>
        <p:nvSpPr>
          <p:cNvPr id="4" name="Ovale 3"/>
          <p:cNvSpPr>
            <a:spLocks noChangeArrowheads="1"/>
          </p:cNvSpPr>
          <p:nvPr/>
        </p:nvSpPr>
        <p:spPr bwMode="auto">
          <a:xfrm>
            <a:off x="6142038" y="1819275"/>
            <a:ext cx="1209675" cy="768350"/>
          </a:xfrm>
          <a:prstGeom prst="ellipse">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74" name="Text Box 67"/>
          <p:cNvSpPr txBox="1">
            <a:spLocks noChangeArrowheads="1"/>
          </p:cNvSpPr>
          <p:nvPr/>
        </p:nvSpPr>
        <p:spPr bwMode="auto">
          <a:xfrm>
            <a:off x="688975" y="5670550"/>
            <a:ext cx="8658225"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latin typeface="Tahoma" panose="020B0604030504040204" pitchFamily="34" charset="0"/>
                <a:cs typeface="Tahoma" panose="020B0604030504040204" pitchFamily="34" charset="0"/>
              </a:rPr>
              <a:t>electric dipole moment of the molecules must change during the vibration </a:t>
            </a:r>
            <a:r>
              <a:rPr lang="it-IT" altLang="en-US" sz="2200">
                <a:latin typeface="Tahoma" panose="020B0604030504040204" pitchFamily="34" charset="0"/>
                <a:cs typeface="Tahoma" panose="020B0604030504040204" pitchFamily="34" charset="0"/>
                <a:sym typeface="Symbol" panose="05050102010706020507" pitchFamily="18" charset="2"/>
              </a:rPr>
              <a:t> </a:t>
            </a:r>
            <a:r>
              <a:rPr lang="it-IT" altLang="en-US" sz="2200">
                <a:latin typeface="Tahoma" panose="020B0604030504040204" pitchFamily="34" charset="0"/>
                <a:cs typeface="Tahoma" panose="020B0604030504040204" pitchFamily="34" charset="0"/>
              </a:rPr>
              <a:t>only molecules with permanent dipole moments (heteronuclear diatomics) are active</a:t>
            </a:r>
          </a:p>
          <a:p>
            <a:pPr>
              <a:spcBef>
                <a:spcPct val="0"/>
              </a:spcBef>
              <a:buFontTx/>
              <a:buNone/>
            </a:pPr>
            <a:endParaRPr lang="it-IT" altLang="en-US" sz="2200">
              <a:latin typeface="Tahoma" panose="020B0604030504040204" pitchFamily="34" charset="0"/>
              <a:cs typeface="Tahoma" panose="020B0604030504040204" pitchFamily="34" charset="0"/>
            </a:endParaRPr>
          </a:p>
        </p:txBody>
      </p:sp>
      <p:grpSp>
        <p:nvGrpSpPr>
          <p:cNvPr id="71" name="Gruppo 70"/>
          <p:cNvGrpSpPr>
            <a:grpSpLocks/>
          </p:cNvGrpSpPr>
          <p:nvPr/>
        </p:nvGrpSpPr>
        <p:grpSpPr bwMode="auto">
          <a:xfrm>
            <a:off x="6330950" y="5316538"/>
            <a:ext cx="1165225" cy="400050"/>
            <a:chOff x="5978122" y="5404525"/>
            <a:chExt cx="1165628" cy="400110"/>
          </a:xfrm>
        </p:grpSpPr>
        <p:graphicFrame>
          <p:nvGraphicFramePr>
            <p:cNvPr id="74773" name="Object 64"/>
            <p:cNvGraphicFramePr>
              <a:graphicFrameLocks noChangeAspect="1"/>
            </p:cNvGraphicFramePr>
            <p:nvPr/>
          </p:nvGraphicFramePr>
          <p:xfrm>
            <a:off x="5978122" y="5421283"/>
            <a:ext cx="1073155" cy="366593"/>
          </p:xfrm>
          <a:graphic>
            <a:graphicData uri="http://schemas.openxmlformats.org/presentationml/2006/ole">
              <mc:AlternateContent xmlns:mc="http://schemas.openxmlformats.org/markup-compatibility/2006">
                <mc:Choice xmlns:v="urn:schemas-microsoft-com:vml" Requires="v">
                  <p:oleObj spid="_x0000_s75560" name="Equazione" r:id="rId13" imgW="520248" imgH="177646" progId="Equation.3">
                    <p:embed/>
                  </p:oleObj>
                </mc:Choice>
                <mc:Fallback>
                  <p:oleObj name="Equazione" r:id="rId13" imgW="520248" imgH="177646" progId="Equation.3">
                    <p:embed/>
                    <p:pic>
                      <p:nvPicPr>
                        <p:cNvPr id="0" name="Object 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8122" y="5421283"/>
                          <a:ext cx="1073155" cy="3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74" name="Rettangolo 69"/>
            <p:cNvSpPr>
              <a:spLocks noChangeArrowheads="1"/>
            </p:cNvSpPr>
            <p:nvPr/>
          </p:nvSpPr>
          <p:spPr bwMode="auto">
            <a:xfrm>
              <a:off x="5978122" y="5404525"/>
              <a:ext cx="1165628" cy="400110"/>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74771" name="Text Box 67"/>
          <p:cNvSpPr txBox="1">
            <a:spLocks noChangeArrowheads="1"/>
          </p:cNvSpPr>
          <p:nvPr/>
        </p:nvSpPr>
        <p:spPr bwMode="auto">
          <a:xfrm>
            <a:off x="2768600" y="4222750"/>
            <a:ext cx="47275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900" dirty="0">
                <a:latin typeface="Arial" panose="020B0604020202020204" pitchFamily="34" charset="0"/>
              </a:rPr>
              <a:t>For v=0                           zero point energy</a:t>
            </a:r>
          </a:p>
        </p:txBody>
      </p:sp>
      <p:sp>
        <p:nvSpPr>
          <p:cNvPr id="74772" name="Text Box 3"/>
          <p:cNvSpPr txBox="1">
            <a:spLocks noChangeArrowheads="1"/>
          </p:cNvSpPr>
          <p:nvPr/>
        </p:nvSpPr>
        <p:spPr bwMode="auto">
          <a:xfrm>
            <a:off x="5761038" y="893763"/>
            <a:ext cx="3500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rPr>
              <a:t>E</a:t>
            </a:r>
            <a:r>
              <a:rPr lang="it-IT" altLang="en-US" sz="2400" baseline="-25000">
                <a:latin typeface="Tahoma" panose="020B0604030504040204" pitchFamily="34" charset="0"/>
              </a:rPr>
              <a:t>int</a:t>
            </a:r>
            <a:r>
              <a:rPr lang="it-IT" altLang="en-US" sz="2400">
                <a:latin typeface="Tahoma" panose="020B0604030504040204" pitchFamily="34" charset="0"/>
              </a:rPr>
              <a:t>  = E</a:t>
            </a:r>
            <a:r>
              <a:rPr lang="it-IT" altLang="en-US" sz="2400" baseline="-25000">
                <a:latin typeface="Tahoma" panose="020B0604030504040204" pitchFamily="34" charset="0"/>
              </a:rPr>
              <a:t>ele</a:t>
            </a:r>
            <a:r>
              <a:rPr lang="it-IT" altLang="en-US" sz="2400">
                <a:latin typeface="Tahoma" panose="020B0604030504040204" pitchFamily="34" charset="0"/>
              </a:rPr>
              <a:t>  + E</a:t>
            </a:r>
            <a:r>
              <a:rPr lang="it-IT" altLang="en-US" sz="2400" baseline="-25000">
                <a:latin typeface="Tahoma" panose="020B0604030504040204" pitchFamily="34" charset="0"/>
              </a:rPr>
              <a:t>vib</a:t>
            </a:r>
            <a:r>
              <a:rPr lang="it-IT" altLang="en-US" sz="2400">
                <a:latin typeface="Tahoma" panose="020B0604030504040204" pitchFamily="34" charset="0"/>
              </a:rPr>
              <a:t> + E</a:t>
            </a:r>
            <a:r>
              <a:rPr lang="it-IT" altLang="en-US" sz="2400" baseline="-25000">
                <a:latin typeface="Tahoma" panose="020B0604030504040204" pitchFamily="34" charset="0"/>
              </a:rPr>
              <a:t>rot</a:t>
            </a:r>
            <a:endParaRPr lang="en-US" altLang="en-US" sz="2400" baseline="-25000">
              <a:latin typeface="Tahoma" panose="020B0604030504040204" pitchFamily="34" charset="0"/>
            </a:endParaRPr>
          </a:p>
        </p:txBody>
      </p:sp>
      <p:sp>
        <p:nvSpPr>
          <p:cNvPr id="29" name="Text Box 5"/>
          <p:cNvSpPr txBox="1">
            <a:spLocks noChangeArrowheads="1"/>
          </p:cNvSpPr>
          <p:nvPr/>
        </p:nvSpPr>
        <p:spPr bwMode="auto">
          <a:xfrm>
            <a:off x="2552700" y="2185771"/>
            <a:ext cx="16930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smtClean="0">
                <a:solidFill>
                  <a:srgbClr val="0000FF"/>
                </a:solidFill>
                <a:latin typeface="Tahoma" panose="020B0604030504040204" pitchFamily="34" charset="0"/>
                <a:sym typeface="Symbol" panose="05050102010706020507" pitchFamily="18" charset="2"/>
              </a:rPr>
              <a:t>Hook’s law</a:t>
            </a:r>
            <a:endParaRPr lang="it-IT" altLang="en-US" sz="2400" dirty="0">
              <a:solidFill>
                <a:srgbClr val="0000FF"/>
              </a:solidFill>
              <a:latin typeface="Tahoma" panose="020B0604030504040204" pitchFamily="3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P spid="63" grpId="0"/>
      <p:bldP spid="64" grpId="0"/>
      <p:bldP spid="4" grpId="0" animBg="1"/>
      <p:bldP spid="74" grpId="0"/>
      <p:bldP spid="747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Quantum structure of atoms &amp;molecules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68612" name="Object 11"/>
          <p:cNvGraphicFramePr>
            <a:graphicFrameLocks noChangeAspect="1"/>
          </p:cNvGraphicFramePr>
          <p:nvPr/>
        </p:nvGraphicFramePr>
        <p:xfrm>
          <a:off x="962025" y="1298575"/>
          <a:ext cx="6096000" cy="1122363"/>
        </p:xfrm>
        <a:graphic>
          <a:graphicData uri="http://schemas.openxmlformats.org/presentationml/2006/ole">
            <mc:AlternateContent xmlns:mc="http://schemas.openxmlformats.org/markup-compatibility/2006">
              <mc:Choice xmlns:v="urn:schemas-microsoft-com:vml" Requires="v">
                <p:oleObj spid="_x0000_s69231" name="Equation" r:id="rId4" imgW="2895600" imgH="533400" progId="Equation.3">
                  <p:embed/>
                </p:oleObj>
              </mc:Choice>
              <mc:Fallback>
                <p:oleObj name="Equation" r:id="rId4" imgW="2895600" imgH="5334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5" y="1298575"/>
                        <a:ext cx="60960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3" name="Text Box 12"/>
          <p:cNvSpPr txBox="1">
            <a:spLocks noChangeArrowheads="1"/>
          </p:cNvSpPr>
          <p:nvPr/>
        </p:nvSpPr>
        <p:spPr bwMode="auto">
          <a:xfrm>
            <a:off x="4005263" y="1238250"/>
            <a:ext cx="3373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FF0000"/>
                </a:solidFill>
                <a:latin typeface="Arial" panose="020B0604020202020204" pitchFamily="34" charset="0"/>
                <a:cs typeface="Arial" panose="020B0604020202020204" pitchFamily="34" charset="0"/>
              </a:rPr>
              <a:t>SCHRÖDINGER’S EQUATION</a:t>
            </a:r>
            <a:endParaRPr lang="it-IT" altLang="en-US" sz="1800">
              <a:solidFill>
                <a:srgbClr val="FF0000"/>
              </a:solidFill>
              <a:latin typeface="Arial" panose="020B0604020202020204" pitchFamily="34" charset="0"/>
              <a:cs typeface="Arial" panose="020B0604020202020204" pitchFamily="34" charset="0"/>
            </a:endParaRPr>
          </a:p>
        </p:txBody>
      </p:sp>
      <p:sp>
        <p:nvSpPr>
          <p:cNvPr id="68614" name="Text Box 37"/>
          <p:cNvSpPr txBox="1">
            <a:spLocks noChangeArrowheads="1"/>
          </p:cNvSpPr>
          <p:nvPr/>
        </p:nvSpPr>
        <p:spPr bwMode="auto">
          <a:xfrm>
            <a:off x="566738" y="4687888"/>
            <a:ext cx="27765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solidFill>
                  <a:srgbClr val="FF0000"/>
                </a:solidFill>
                <a:latin typeface="Arial" panose="020B0604020202020204" pitchFamily="34" charset="0"/>
                <a:cs typeface="Arial" panose="020B0604020202020204" pitchFamily="34" charset="0"/>
              </a:rPr>
              <a:t>Quantum numbers</a:t>
            </a:r>
            <a:endParaRPr lang="en-US" altLang="en-US" sz="2400">
              <a:solidFill>
                <a:srgbClr val="FF0000"/>
              </a:solidFill>
              <a:latin typeface="Arial" panose="020B0604020202020204" pitchFamily="34" charset="0"/>
              <a:cs typeface="Arial" panose="020B0604020202020204" pitchFamily="34" charset="0"/>
            </a:endParaRPr>
          </a:p>
        </p:txBody>
      </p:sp>
      <p:sp>
        <p:nvSpPr>
          <p:cNvPr id="68615" name="Text Box 38"/>
          <p:cNvSpPr txBox="1">
            <a:spLocks noChangeArrowheads="1"/>
          </p:cNvSpPr>
          <p:nvPr/>
        </p:nvSpPr>
        <p:spPr bwMode="auto">
          <a:xfrm>
            <a:off x="3343275" y="4360863"/>
            <a:ext cx="3119438"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b="1" dirty="0">
                <a:latin typeface="Arial" panose="020B0604020202020204" pitchFamily="34" charset="0"/>
                <a:cs typeface="Arial" panose="020B0604020202020204" pitchFamily="34" charset="0"/>
              </a:rPr>
              <a:t>n</a:t>
            </a:r>
            <a:r>
              <a:rPr lang="it-IT" altLang="en-US" sz="2400" dirty="0">
                <a:latin typeface="Arial" panose="020B0604020202020204" pitchFamily="34" charset="0"/>
                <a:cs typeface="Arial" panose="020B0604020202020204" pitchFamily="34" charset="0"/>
              </a:rPr>
              <a:t>   principal (energy)</a:t>
            </a:r>
          </a:p>
          <a:p>
            <a:pPr>
              <a:spcBef>
                <a:spcPct val="0"/>
              </a:spcBef>
              <a:buFontTx/>
              <a:buNone/>
            </a:pPr>
            <a:r>
              <a:rPr lang="it-IT" altLang="en-US" sz="2800" b="1" i="1" dirty="0" smtClean="0">
                <a:cs typeface="Times New Roman" panose="02020603050405020304" pitchFamily="18" charset="0"/>
              </a:rPr>
              <a:t>l</a:t>
            </a:r>
            <a:r>
              <a:rPr lang="it-IT" altLang="en-US" sz="2800" dirty="0" smtClean="0">
                <a:latin typeface="Arial" panose="020B0604020202020204" pitchFamily="34" charset="0"/>
                <a:cs typeface="Arial" panose="020B0604020202020204" pitchFamily="34" charset="0"/>
              </a:rPr>
              <a:t> </a:t>
            </a:r>
            <a:r>
              <a:rPr lang="it-IT" altLang="en-US" sz="2400" dirty="0" smtClean="0">
                <a:latin typeface="Arial" panose="020B0604020202020204" pitchFamily="34" charset="0"/>
                <a:cs typeface="Arial" panose="020B0604020202020204" pitchFamily="34" charset="0"/>
              </a:rPr>
              <a:t>   </a:t>
            </a:r>
            <a:r>
              <a:rPr lang="it-IT" altLang="en-US" sz="2400" dirty="0">
                <a:latin typeface="Arial" panose="020B0604020202020204" pitchFamily="34" charset="0"/>
                <a:cs typeface="Arial" panose="020B0604020202020204" pitchFamily="34" charset="0"/>
              </a:rPr>
              <a:t>angular</a:t>
            </a:r>
          </a:p>
          <a:p>
            <a:pPr>
              <a:spcBef>
                <a:spcPct val="0"/>
              </a:spcBef>
              <a:buFontTx/>
              <a:buNone/>
            </a:pPr>
            <a:r>
              <a:rPr lang="it-IT" altLang="en-US" sz="2400" b="1" dirty="0">
                <a:latin typeface="Arial" panose="020B0604020202020204" pitchFamily="34" charset="0"/>
                <a:cs typeface="Arial" panose="020B0604020202020204" pitchFamily="34" charset="0"/>
              </a:rPr>
              <a:t>m</a:t>
            </a:r>
            <a:r>
              <a:rPr lang="it-IT" altLang="en-US" sz="2400" dirty="0">
                <a:latin typeface="Arial" panose="020B0604020202020204" pitchFamily="34" charset="0"/>
                <a:cs typeface="Arial" panose="020B0604020202020204" pitchFamily="34" charset="0"/>
              </a:rPr>
              <a:t>  magnetic</a:t>
            </a:r>
            <a:endParaRPr lang="en-US" altLang="en-US" sz="2400" dirty="0">
              <a:latin typeface="Arial" panose="020B0604020202020204" pitchFamily="34" charset="0"/>
              <a:cs typeface="Arial" panose="020B0604020202020204" pitchFamily="34" charset="0"/>
            </a:endParaRPr>
          </a:p>
        </p:txBody>
      </p:sp>
      <p:sp>
        <p:nvSpPr>
          <p:cNvPr id="68616" name="Text Box 39"/>
          <p:cNvSpPr txBox="1">
            <a:spLocks noChangeArrowheads="1"/>
          </p:cNvSpPr>
          <p:nvPr/>
        </p:nvSpPr>
        <p:spPr bwMode="auto">
          <a:xfrm>
            <a:off x="7077075" y="4360863"/>
            <a:ext cx="13003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800" b="1" i="1" dirty="0">
                <a:cs typeface="Times New Roman" panose="02020603050405020304" pitchFamily="18" charset="0"/>
              </a:rPr>
              <a:t>l </a:t>
            </a:r>
            <a:r>
              <a:rPr lang="it-IT" altLang="en-US" sz="2000" b="1" dirty="0" smtClean="0">
                <a:latin typeface="Arial" panose="020B0604020202020204" pitchFamily="34" charset="0"/>
                <a:cs typeface="Arial" panose="020B0604020202020204" pitchFamily="34" charset="0"/>
              </a:rPr>
              <a:t>=</a:t>
            </a:r>
            <a:r>
              <a:rPr lang="it-IT" altLang="en-US" sz="2000" b="1" dirty="0">
                <a:latin typeface="Arial" panose="020B0604020202020204" pitchFamily="34" charset="0"/>
                <a:cs typeface="Arial" panose="020B0604020202020204" pitchFamily="34" charset="0"/>
              </a:rPr>
              <a:t>0 </a:t>
            </a:r>
            <a:r>
              <a:rPr lang="it-IT" altLang="en-US" sz="2000" b="1" dirty="0">
                <a:latin typeface="Arial" panose="020B0604020202020204" pitchFamily="34" charset="0"/>
                <a:cs typeface="Arial" panose="020B0604020202020204" pitchFamily="34" charset="0"/>
                <a:sym typeface="Wingdings" panose="05000000000000000000" pitchFamily="2" charset="2"/>
              </a:rPr>
              <a:t> </a:t>
            </a:r>
            <a:r>
              <a:rPr lang="it-IT" altLang="en-US" sz="2000" b="1" dirty="0">
                <a:solidFill>
                  <a:srgbClr val="FFCC00"/>
                </a:solidFill>
                <a:latin typeface="Arial" panose="020B0604020202020204" pitchFamily="34" charset="0"/>
                <a:cs typeface="Arial" panose="020B0604020202020204" pitchFamily="34" charset="0"/>
                <a:sym typeface="Wingdings" panose="05000000000000000000" pitchFamily="2" charset="2"/>
              </a:rPr>
              <a:t>s</a:t>
            </a:r>
          </a:p>
          <a:p>
            <a:pPr>
              <a:spcBef>
                <a:spcPct val="0"/>
              </a:spcBef>
              <a:buFontTx/>
              <a:buNone/>
            </a:pPr>
            <a:r>
              <a:rPr lang="it-IT" altLang="en-US" sz="2800" b="1" i="1" dirty="0">
                <a:cs typeface="Times New Roman" panose="02020603050405020304" pitchFamily="18" charset="0"/>
              </a:rPr>
              <a:t>l </a:t>
            </a:r>
            <a:r>
              <a:rPr lang="it-IT" altLang="en-US" sz="2000" b="1" dirty="0" smtClean="0">
                <a:latin typeface="Arial" panose="020B0604020202020204" pitchFamily="34" charset="0"/>
                <a:cs typeface="Arial" panose="020B0604020202020204" pitchFamily="34" charset="0"/>
              </a:rPr>
              <a:t>=</a:t>
            </a:r>
            <a:r>
              <a:rPr lang="it-IT" altLang="en-US" sz="2000" b="1" dirty="0">
                <a:latin typeface="Arial" panose="020B0604020202020204" pitchFamily="34" charset="0"/>
                <a:cs typeface="Arial" panose="020B0604020202020204" pitchFamily="34" charset="0"/>
              </a:rPr>
              <a:t>1 </a:t>
            </a:r>
            <a:r>
              <a:rPr lang="it-IT" altLang="en-US" sz="2000" b="1" dirty="0">
                <a:latin typeface="Arial" panose="020B0604020202020204" pitchFamily="34" charset="0"/>
                <a:cs typeface="Arial" panose="020B0604020202020204" pitchFamily="34" charset="0"/>
                <a:sym typeface="Wingdings" panose="05000000000000000000" pitchFamily="2" charset="2"/>
              </a:rPr>
              <a:t>  </a:t>
            </a:r>
            <a:r>
              <a:rPr lang="it-IT" altLang="en-US" sz="2000" b="1" dirty="0">
                <a:solidFill>
                  <a:srgbClr val="3399FF"/>
                </a:solidFill>
                <a:latin typeface="Arial" panose="020B0604020202020204" pitchFamily="34" charset="0"/>
                <a:cs typeface="Arial" panose="020B0604020202020204" pitchFamily="34" charset="0"/>
                <a:sym typeface="Wingdings" panose="05000000000000000000" pitchFamily="2" charset="2"/>
              </a:rPr>
              <a:t>P</a:t>
            </a:r>
          </a:p>
          <a:p>
            <a:pPr>
              <a:spcBef>
                <a:spcPct val="0"/>
              </a:spcBef>
              <a:buFontTx/>
              <a:buNone/>
            </a:pPr>
            <a:r>
              <a:rPr lang="it-IT" altLang="en-US" sz="2800" b="1" i="1" dirty="0">
                <a:cs typeface="Times New Roman" panose="02020603050405020304" pitchFamily="18" charset="0"/>
              </a:rPr>
              <a:t>l </a:t>
            </a:r>
            <a:r>
              <a:rPr lang="it-IT" altLang="en-US" sz="2000" b="1" dirty="0" smtClean="0">
                <a:latin typeface="Arial" panose="020B0604020202020204" pitchFamily="34" charset="0"/>
                <a:cs typeface="Arial" panose="020B0604020202020204" pitchFamily="34" charset="0"/>
              </a:rPr>
              <a:t>=</a:t>
            </a:r>
            <a:r>
              <a:rPr lang="it-IT" altLang="en-US" sz="2000" b="1" dirty="0">
                <a:latin typeface="Arial" panose="020B0604020202020204" pitchFamily="34" charset="0"/>
                <a:cs typeface="Arial" panose="020B0604020202020204" pitchFamily="34" charset="0"/>
              </a:rPr>
              <a:t>2 </a:t>
            </a:r>
            <a:r>
              <a:rPr lang="it-IT" altLang="en-US" sz="2000" b="1" dirty="0">
                <a:latin typeface="Arial" panose="020B0604020202020204" pitchFamily="34" charset="0"/>
                <a:cs typeface="Arial" panose="020B0604020202020204" pitchFamily="34" charset="0"/>
                <a:sym typeface="Wingdings" panose="05000000000000000000" pitchFamily="2" charset="2"/>
              </a:rPr>
              <a:t> </a:t>
            </a:r>
            <a:r>
              <a:rPr lang="it-IT" altLang="en-US" sz="2000" b="1" dirty="0">
                <a:solidFill>
                  <a:schemeClr val="accent1"/>
                </a:solidFill>
                <a:latin typeface="Arial" panose="020B0604020202020204" pitchFamily="34" charset="0"/>
                <a:cs typeface="Arial" panose="020B0604020202020204" pitchFamily="34" charset="0"/>
                <a:sym typeface="Wingdings" panose="05000000000000000000" pitchFamily="2" charset="2"/>
              </a:rPr>
              <a:t>d</a:t>
            </a:r>
            <a:endParaRPr lang="en-US" altLang="en-US" sz="2000" b="1" dirty="0">
              <a:solidFill>
                <a:schemeClr val="accent1"/>
              </a:solidFill>
              <a:latin typeface="Arial" panose="020B0604020202020204" pitchFamily="34" charset="0"/>
              <a:cs typeface="Arial" panose="020B0604020202020204" pitchFamily="34" charset="0"/>
              <a:sym typeface="Wingdings" panose="05000000000000000000" pitchFamily="2" charset="2"/>
            </a:endParaRPr>
          </a:p>
        </p:txBody>
      </p:sp>
      <p:graphicFrame>
        <p:nvGraphicFramePr>
          <p:cNvPr id="68617" name="Object 41"/>
          <p:cNvGraphicFramePr>
            <a:graphicFrameLocks noChangeAspect="1"/>
          </p:cNvGraphicFramePr>
          <p:nvPr/>
        </p:nvGraphicFramePr>
        <p:xfrm>
          <a:off x="1374775" y="3101975"/>
          <a:ext cx="2667000" cy="736600"/>
        </p:xfrm>
        <a:graphic>
          <a:graphicData uri="http://schemas.openxmlformats.org/presentationml/2006/ole">
            <mc:AlternateContent xmlns:mc="http://schemas.openxmlformats.org/markup-compatibility/2006">
              <mc:Choice xmlns:v="urn:schemas-microsoft-com:vml" Requires="v">
                <p:oleObj spid="_x0000_s69232" name="Equation" r:id="rId6" imgW="964781" imgH="266584" progId="Equation.3">
                  <p:embed/>
                </p:oleObj>
              </mc:Choice>
              <mc:Fallback>
                <p:oleObj name="Equation" r:id="rId6" imgW="964781" imgH="266584" progId="Equation.3">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4775" y="3101975"/>
                        <a:ext cx="26670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8" name="Text Box 42"/>
          <p:cNvSpPr txBox="1">
            <a:spLocks noChangeArrowheads="1"/>
          </p:cNvSpPr>
          <p:nvPr/>
        </p:nvSpPr>
        <p:spPr bwMode="auto">
          <a:xfrm>
            <a:off x="4422775" y="3254375"/>
            <a:ext cx="31133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latin typeface="Arial" panose="020B0604020202020204" pitchFamily="34" charset="0"/>
                <a:cs typeface="Arial" panose="020B0604020202020204" pitchFamily="34" charset="0"/>
              </a:rPr>
              <a:t>wavefunction (orbital)</a:t>
            </a:r>
            <a:endParaRPr lang="en-US" altLang="en-US" sz="2400">
              <a:latin typeface="Arial" panose="020B0604020202020204" pitchFamily="34" charset="0"/>
              <a:cs typeface="Arial" panose="020B0604020202020204" pitchFamily="34" charset="0"/>
            </a:endParaRPr>
          </a:p>
        </p:txBody>
      </p:sp>
      <p:graphicFrame>
        <p:nvGraphicFramePr>
          <p:cNvPr id="68619" name="Object 43"/>
          <p:cNvGraphicFramePr>
            <a:graphicFrameLocks noChangeAspect="1"/>
          </p:cNvGraphicFramePr>
          <p:nvPr/>
        </p:nvGraphicFramePr>
        <p:xfrm>
          <a:off x="1819275" y="5808663"/>
          <a:ext cx="860425" cy="935037"/>
        </p:xfrm>
        <a:graphic>
          <a:graphicData uri="http://schemas.openxmlformats.org/presentationml/2006/ole">
            <mc:AlternateContent xmlns:mc="http://schemas.openxmlformats.org/markup-compatibility/2006">
              <mc:Choice xmlns:v="urn:schemas-microsoft-com:vml" Requires="v">
                <p:oleObj spid="_x0000_s69233" name="Equation" r:id="rId8" imgW="291847" imgH="317225" progId="Equation.3">
                  <p:embed/>
                </p:oleObj>
              </mc:Choice>
              <mc:Fallback>
                <p:oleObj name="Equation" r:id="rId8" imgW="291847" imgH="317225" progId="Equation.3">
                  <p:embed/>
                  <p:pic>
                    <p:nvPicPr>
                      <p:cNvPr id="0"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9275" y="5808663"/>
                        <a:ext cx="860425"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20" name="Text Box 44"/>
          <p:cNvSpPr txBox="1">
            <a:spLocks noChangeArrowheads="1"/>
          </p:cNvSpPr>
          <p:nvPr/>
        </p:nvSpPr>
        <p:spPr bwMode="auto">
          <a:xfrm>
            <a:off x="2947988" y="6173788"/>
            <a:ext cx="2651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latin typeface="Arial" panose="020B0604020202020204" pitchFamily="34" charset="0"/>
                <a:cs typeface="Arial" panose="020B0604020202020204" pitchFamily="34" charset="0"/>
              </a:rPr>
              <a:t>probability density</a:t>
            </a:r>
            <a:endParaRPr lang="en-US" altLang="en-US" sz="2400">
              <a:latin typeface="Arial" panose="020B0604020202020204" pitchFamily="34" charset="0"/>
              <a:cs typeface="Arial" panose="020B0604020202020204" pitchFamily="34" charset="0"/>
            </a:endParaRPr>
          </a:p>
        </p:txBody>
      </p:sp>
      <p:graphicFrame>
        <p:nvGraphicFramePr>
          <p:cNvPr id="68621" name="Object 41"/>
          <p:cNvGraphicFramePr>
            <a:graphicFrameLocks noChangeAspect="1"/>
          </p:cNvGraphicFramePr>
          <p:nvPr/>
        </p:nvGraphicFramePr>
        <p:xfrm>
          <a:off x="1370013" y="3883025"/>
          <a:ext cx="701675" cy="666750"/>
        </p:xfrm>
        <a:graphic>
          <a:graphicData uri="http://schemas.openxmlformats.org/presentationml/2006/ole">
            <mc:AlternateContent xmlns:mc="http://schemas.openxmlformats.org/markup-compatibility/2006">
              <mc:Choice xmlns:v="urn:schemas-microsoft-com:vml" Requires="v">
                <p:oleObj spid="_x0000_s69234" name="Equazione" r:id="rId10" imgW="253890" imgH="241195" progId="Equation.3">
                  <p:embed/>
                </p:oleObj>
              </mc:Choice>
              <mc:Fallback>
                <p:oleObj name="Equazione" r:id="rId10" imgW="253890" imgH="241195" progId="Equation.3">
                  <p:embed/>
                  <p:pic>
                    <p:nvPicPr>
                      <p:cNvPr id="0"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0013" y="3883025"/>
                        <a:ext cx="701675"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22" name="Text Box 42"/>
          <p:cNvSpPr txBox="1">
            <a:spLocks noChangeArrowheads="1"/>
          </p:cNvSpPr>
          <p:nvPr/>
        </p:nvSpPr>
        <p:spPr bwMode="auto">
          <a:xfrm>
            <a:off x="4422775" y="3838575"/>
            <a:ext cx="30604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latin typeface="Arial" panose="020B0604020202020204" pitchFamily="34" charset="0"/>
                <a:cs typeface="Arial" panose="020B0604020202020204" pitchFamily="34" charset="0"/>
              </a:rPr>
              <a:t>energy of the orbitals</a:t>
            </a:r>
            <a:endParaRPr lang="en-US" altLang="en-US" sz="2400">
              <a:latin typeface="Arial" panose="020B0604020202020204" pitchFamily="34" charset="0"/>
              <a:cs typeface="Arial" panose="020B0604020202020204" pitchFamily="34" charset="0"/>
            </a:endParaRPr>
          </a:p>
        </p:txBody>
      </p:sp>
      <p:sp>
        <p:nvSpPr>
          <p:cNvPr id="68623" name="Parentesi graffa aperta 1"/>
          <p:cNvSpPr>
            <a:spLocks/>
          </p:cNvSpPr>
          <p:nvPr/>
        </p:nvSpPr>
        <p:spPr bwMode="auto">
          <a:xfrm>
            <a:off x="1054100" y="3136900"/>
            <a:ext cx="377825" cy="1447800"/>
          </a:xfrm>
          <a:prstGeom prst="leftBrace">
            <a:avLst>
              <a:gd name="adj1" fmla="val 8320"/>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68624" name="Freccia circolare a destra 2"/>
          <p:cNvSpPr>
            <a:spLocks noChangeArrowheads="1"/>
          </p:cNvSpPr>
          <p:nvPr/>
        </p:nvSpPr>
        <p:spPr bwMode="auto">
          <a:xfrm>
            <a:off x="322263" y="1887538"/>
            <a:ext cx="533400" cy="1662112"/>
          </a:xfrm>
          <a:prstGeom prst="curvedRightArrow">
            <a:avLst>
              <a:gd name="adj1" fmla="val 25030"/>
              <a:gd name="adj2" fmla="val 50074"/>
              <a:gd name="adj3" fmla="val 25000"/>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68625" name="Text Box 42"/>
          <p:cNvSpPr txBox="1">
            <a:spLocks noChangeArrowheads="1"/>
          </p:cNvSpPr>
          <p:nvPr/>
        </p:nvSpPr>
        <p:spPr bwMode="auto">
          <a:xfrm>
            <a:off x="579438" y="2493963"/>
            <a:ext cx="34623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latin typeface="Arial" panose="020B0604020202020204" pitchFamily="34" charset="0"/>
                <a:cs typeface="Arial" panose="020B0604020202020204" pitchFamily="34" charset="0"/>
              </a:rPr>
              <a:t>by solving the equation</a:t>
            </a:r>
            <a:endParaRPr lang="en-US" altLang="en-US" sz="2400">
              <a:latin typeface="Arial" panose="020B0604020202020204" pitchFamily="34" charset="0"/>
              <a:cs typeface="Arial" panose="020B0604020202020204" pitchFamily="34" charset="0"/>
            </a:endParaRPr>
          </a:p>
        </p:txBody>
      </p:sp>
      <p:sp>
        <p:nvSpPr>
          <p:cNvPr id="68626" name="Text Box 44"/>
          <p:cNvSpPr txBox="1">
            <a:spLocks noChangeArrowheads="1"/>
          </p:cNvSpPr>
          <p:nvPr/>
        </p:nvSpPr>
        <p:spPr bwMode="auto">
          <a:xfrm>
            <a:off x="492125" y="890588"/>
            <a:ext cx="31935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latin typeface="Arial" panose="020B0604020202020204" pitchFamily="34" charset="0"/>
                <a:cs typeface="Arial" panose="020B0604020202020204" pitchFamily="34" charset="0"/>
              </a:rPr>
              <a:t>In the case of </a:t>
            </a:r>
            <a:r>
              <a:rPr lang="it-IT" altLang="en-US" sz="2400" dirty="0" smtClean="0">
                <a:latin typeface="Arial" panose="020B0604020202020204" pitchFamily="34" charset="0"/>
                <a:cs typeface="Arial" panose="020B0604020202020204" pitchFamily="34" charset="0"/>
              </a:rPr>
              <a:t>H atom:</a:t>
            </a:r>
            <a:endParaRPr lang="en-US" alt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Electric dipole moment in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3444800" y="1003560"/>
            <a:ext cx="558099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en-US" altLang="it-IT" sz="2200" dirty="0">
                <a:solidFill>
                  <a:schemeClr val="tx1"/>
                </a:solidFill>
                <a:latin typeface="Tahoma" panose="020B0604030504040204" pitchFamily="34" charset="0"/>
                <a:ea typeface="Tahoma" panose="020B0604030504040204" pitchFamily="34" charset="0"/>
                <a:cs typeface="Tahoma" panose="020B0604030504040204" pitchFamily="34" charset="0"/>
              </a:rPr>
              <a:t>The </a:t>
            </a:r>
            <a:r>
              <a:rPr lang="en-US" altLang="it-IT" sz="22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(electric) dipole </a:t>
            </a:r>
            <a:r>
              <a:rPr lang="en-US" altLang="it-IT" sz="2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moment </a:t>
            </a:r>
            <a:r>
              <a:rPr lang="en-US" altLang="it-IT" sz="22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µ </a:t>
            </a:r>
            <a:r>
              <a:rPr lang="en-US" altLang="it-IT"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of </a:t>
            </a:r>
            <a:r>
              <a:rPr lang="en-US" altLang="it-IT" sz="2200" dirty="0">
                <a:solidFill>
                  <a:schemeClr val="tx1"/>
                </a:solidFill>
                <a:latin typeface="Tahoma" panose="020B0604030504040204" pitchFamily="34" charset="0"/>
                <a:ea typeface="Tahoma" panose="020B0604030504040204" pitchFamily="34" charset="0"/>
                <a:cs typeface="Tahoma" panose="020B0604030504040204" pitchFamily="34" charset="0"/>
              </a:rPr>
              <a:t>a diatomic molecule is a measurement of the separation of two opposite electrical </a:t>
            </a:r>
            <a:r>
              <a:rPr lang="en-US" altLang="it-IT"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charges (of equal value)</a:t>
            </a:r>
            <a:endParaRPr lang="en-US" altLang="it-IT"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FontTx/>
              <a:buNone/>
            </a:pPr>
            <a:r>
              <a:rPr lang="en-US" altLang="it-IT" sz="22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µ </a:t>
            </a:r>
            <a:r>
              <a:rPr lang="en-US" altLang="it-IT"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is a </a:t>
            </a:r>
            <a:r>
              <a:rPr lang="en-US" altLang="it-IT" sz="22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vector</a:t>
            </a:r>
            <a:r>
              <a:rPr lang="en-US" altLang="it-IT"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with module equal </a:t>
            </a:r>
            <a:r>
              <a:rPr lang="en-US" altLang="it-IT" sz="2200" dirty="0">
                <a:solidFill>
                  <a:schemeClr val="tx1"/>
                </a:solidFill>
                <a:latin typeface="Tahoma" panose="020B0604030504040204" pitchFamily="34" charset="0"/>
                <a:ea typeface="Tahoma" panose="020B0604030504040204" pitchFamily="34" charset="0"/>
                <a:cs typeface="Tahoma" panose="020B0604030504040204" pitchFamily="34" charset="0"/>
              </a:rPr>
              <a:t>to </a:t>
            </a:r>
            <a:r>
              <a:rPr lang="en-US" altLang="it-IT"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charge (</a:t>
            </a:r>
            <a:r>
              <a:rPr lang="en-US" altLang="it-IT" sz="22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a:t>
            </a:r>
            <a:r>
              <a:rPr lang="en-US" altLang="it-IT"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it-IT" sz="2200" dirty="0">
                <a:solidFill>
                  <a:schemeClr val="tx1"/>
                </a:solidFill>
                <a:latin typeface="Tahoma" panose="020B0604030504040204" pitchFamily="34" charset="0"/>
                <a:ea typeface="Tahoma" panose="020B0604030504040204" pitchFamily="34" charset="0"/>
                <a:cs typeface="Tahoma" panose="020B0604030504040204" pitchFamily="34" charset="0"/>
              </a:rPr>
              <a:t>multiplied by the distance </a:t>
            </a:r>
            <a:r>
              <a:rPr lang="en-US" altLang="it-IT"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altLang="it-IT" sz="22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
            </a:r>
            <a:r>
              <a:rPr lang="en-US" altLang="it-IT"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altLang="it-IT"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FontTx/>
              <a:buNone/>
            </a:pPr>
            <a:r>
              <a:rPr lang="en-US" altLang="it-IT" sz="2200" dirty="0">
                <a:solidFill>
                  <a:schemeClr val="tx1"/>
                </a:solidFill>
                <a:latin typeface="Tahoma" panose="020B0604030504040204" pitchFamily="34" charset="0"/>
                <a:ea typeface="Tahoma" panose="020B0604030504040204" pitchFamily="34" charset="0"/>
                <a:cs typeface="Tahoma" panose="020B0604030504040204" pitchFamily="34" charset="0"/>
              </a:rPr>
              <a:t> between </a:t>
            </a:r>
            <a:r>
              <a:rPr lang="en-US" altLang="it-IT"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them</a:t>
            </a:r>
            <a:endParaRPr lang="it-IT" altLang="it-IT" sz="22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39266" name="Picture 2" descr="www.doitpoms.ac.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202855"/>
            <a:ext cx="3076500" cy="1617456"/>
          </a:xfrm>
          <a:prstGeom prst="rect">
            <a:avLst/>
          </a:prstGeom>
          <a:noFill/>
          <a:extLst>
            <a:ext uri="{909E8E84-426E-40DD-AFC4-6F175D3DCCD1}">
              <a14:hiddenFill xmlns:a14="http://schemas.microsoft.com/office/drawing/2010/main">
                <a:solidFill>
                  <a:srgbClr val="FFFFFF"/>
                </a:solidFill>
              </a14:hiddenFill>
            </a:ext>
          </a:extLst>
        </p:spPr>
      </p:pic>
      <p:pic>
        <p:nvPicPr>
          <p:cNvPr id="139272" name="Picture 8" descr="Immagine correlata"/>
          <p:cNvPicPr>
            <a:picLocks noChangeAspect="1" noChangeArrowheads="1"/>
          </p:cNvPicPr>
          <p:nvPr/>
        </p:nvPicPr>
        <p:blipFill rotWithShape="1">
          <a:blip r:embed="rId4">
            <a:extLst>
              <a:ext uri="{28A0092B-C50C-407E-A947-70E740481C1C}">
                <a14:useLocalDpi xmlns:a14="http://schemas.microsoft.com/office/drawing/2010/main" val="0"/>
              </a:ext>
            </a:extLst>
          </a:blip>
          <a:srcRect l="2636" t="33342" r="72864" b="37323"/>
          <a:stretch/>
        </p:blipFill>
        <p:spPr bwMode="auto">
          <a:xfrm>
            <a:off x="7293764" y="5278974"/>
            <a:ext cx="1590728" cy="1428409"/>
          </a:xfrm>
          <a:prstGeom prst="rect">
            <a:avLst/>
          </a:prstGeom>
          <a:noFill/>
          <a:extLst>
            <a:ext uri="{909E8E84-426E-40DD-AFC4-6F175D3DCCD1}">
              <a14:hiddenFill xmlns:a14="http://schemas.microsoft.com/office/drawing/2010/main">
                <a:solidFill>
                  <a:srgbClr val="FFFFFF"/>
                </a:solidFill>
              </a14:hiddenFill>
            </a:ext>
          </a:extLst>
        </p:spPr>
      </p:pic>
      <p:sp>
        <p:nvSpPr>
          <p:cNvPr id="57" name="Text Box 30"/>
          <p:cNvSpPr txBox="1">
            <a:spLocks noChangeArrowheads="1"/>
          </p:cNvSpPr>
          <p:nvPr/>
        </p:nvSpPr>
        <p:spPr bwMode="auto">
          <a:xfrm>
            <a:off x="5701661" y="3572415"/>
            <a:ext cx="34189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it-IT" sz="2200" b="0" dirty="0" smtClean="0">
                <a:solidFill>
                  <a:srgbClr val="0000FF"/>
                </a:solidFill>
                <a:effectLst>
                  <a:outerShdw blurRad="38100" dist="38100" dir="2700000" algn="tl">
                    <a:srgbClr val="000000">
                      <a:alpha val="43137"/>
                    </a:srgbClr>
                  </a:outerShdw>
                </a:effectLst>
              </a:rPr>
              <a:t>Homonuclear diatomics</a:t>
            </a:r>
            <a:endParaRPr lang="it-IT" sz="2200" b="0" dirty="0">
              <a:solidFill>
                <a:srgbClr val="0000FF"/>
              </a:solidFill>
              <a:effectLst>
                <a:outerShdw blurRad="38100" dist="38100" dir="2700000" algn="tl">
                  <a:srgbClr val="000000">
                    <a:alpha val="43137"/>
                  </a:srgbClr>
                </a:outerShdw>
              </a:effectLst>
            </a:endParaRPr>
          </a:p>
        </p:txBody>
      </p:sp>
      <p:sp>
        <p:nvSpPr>
          <p:cNvPr id="5" name="Rectangle 4"/>
          <p:cNvSpPr/>
          <p:nvPr/>
        </p:nvSpPr>
        <p:spPr>
          <a:xfrm>
            <a:off x="5869520" y="5242364"/>
            <a:ext cx="944489" cy="461665"/>
          </a:xfrm>
          <a:prstGeom prst="rect">
            <a:avLst/>
          </a:prstGeom>
        </p:spPr>
        <p:txBody>
          <a:bodyPr wrap="none">
            <a:spAutoFit/>
          </a:bodyPr>
          <a:lstStyle/>
          <a:p>
            <a:r>
              <a:rPr lang="en-US" altLang="it-IT" sz="24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µ = 0</a:t>
            </a:r>
            <a:endParaRPr lang="en-US" sz="2400" dirty="0"/>
          </a:p>
        </p:txBody>
      </p:sp>
      <p:sp>
        <p:nvSpPr>
          <p:cNvPr id="61" name="Text Box 30"/>
          <p:cNvSpPr txBox="1">
            <a:spLocks noChangeArrowheads="1"/>
          </p:cNvSpPr>
          <p:nvPr/>
        </p:nvSpPr>
        <p:spPr bwMode="auto">
          <a:xfrm>
            <a:off x="5683513" y="3943123"/>
            <a:ext cx="3544463"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it-IT" sz="1900" b="0" dirty="0" smtClean="0"/>
              <a:t>pure </a:t>
            </a:r>
            <a:r>
              <a:rPr lang="it-IT" sz="1900" b="0" dirty="0" smtClean="0">
                <a:solidFill>
                  <a:srgbClr val="FF0000"/>
                </a:solidFill>
                <a:effectLst>
                  <a:outerShdw blurRad="38100" dist="38100" dir="2700000" algn="tl">
                    <a:srgbClr val="000000">
                      <a:alpha val="43137"/>
                    </a:srgbClr>
                  </a:outerShdw>
                </a:effectLst>
              </a:rPr>
              <a:t>covalent bonds</a:t>
            </a:r>
            <a:r>
              <a:rPr lang="it-IT" sz="1900" b="0" dirty="0" smtClean="0"/>
              <a:t>: same electronegativity of the atoms gives no asymmetry in the distribution of electron density</a:t>
            </a:r>
            <a:endParaRPr lang="it-IT" sz="1900" b="0" dirty="0"/>
          </a:p>
        </p:txBody>
      </p:sp>
      <p:sp>
        <p:nvSpPr>
          <p:cNvPr id="62" name="Text Box 30"/>
          <p:cNvSpPr txBox="1">
            <a:spLocks noChangeArrowheads="1"/>
          </p:cNvSpPr>
          <p:nvPr/>
        </p:nvSpPr>
        <p:spPr bwMode="auto">
          <a:xfrm>
            <a:off x="5577734" y="6322662"/>
            <a:ext cx="199872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it-IT" sz="1900" b="0" dirty="0" smtClean="0"/>
              <a:t>e.g. H</a:t>
            </a:r>
            <a:r>
              <a:rPr lang="it-IT" sz="1900" b="0" baseline="-25000" dirty="0" smtClean="0"/>
              <a:t>2</a:t>
            </a:r>
            <a:r>
              <a:rPr lang="it-IT" sz="1900" b="0" dirty="0" smtClean="0"/>
              <a:t>, O</a:t>
            </a:r>
            <a:r>
              <a:rPr lang="it-IT" sz="1900" b="0" baseline="-25000" dirty="0" smtClean="0"/>
              <a:t>2</a:t>
            </a:r>
            <a:r>
              <a:rPr lang="it-IT" sz="1900" b="0" dirty="0" smtClean="0"/>
              <a:t>, N</a:t>
            </a:r>
            <a:r>
              <a:rPr lang="it-IT" sz="1900" b="0" baseline="-25000" dirty="0" smtClean="0"/>
              <a:t>2</a:t>
            </a:r>
            <a:endParaRPr lang="it-IT" sz="1900" b="0" baseline="-25000" dirty="0"/>
          </a:p>
        </p:txBody>
      </p:sp>
      <p:grpSp>
        <p:nvGrpSpPr>
          <p:cNvPr id="6" name="Group 5"/>
          <p:cNvGrpSpPr/>
          <p:nvPr/>
        </p:nvGrpSpPr>
        <p:grpSpPr>
          <a:xfrm>
            <a:off x="-112018" y="3038918"/>
            <a:ext cx="5209997" cy="3682832"/>
            <a:chOff x="-112018" y="3038918"/>
            <a:chExt cx="5209997" cy="3682832"/>
          </a:xfrm>
        </p:grpSpPr>
        <p:pic>
          <p:nvPicPr>
            <p:cNvPr id="54" name="Picture 28"/>
            <p:cNvPicPr>
              <a:picLocks noChangeAspect="1" noChangeArrowheads="1"/>
            </p:cNvPicPr>
            <p:nvPr/>
          </p:nvPicPr>
          <p:blipFill>
            <a:blip r:embed="rId5">
              <a:extLst>
                <a:ext uri="{28A0092B-C50C-407E-A947-70E740481C1C}">
                  <a14:useLocalDpi xmlns:a14="http://schemas.microsoft.com/office/drawing/2010/main" val="0"/>
                </a:ext>
              </a:extLst>
            </a:blip>
            <a:srcRect l="8469" t="706" r="771" b="706"/>
            <a:stretch>
              <a:fillRect/>
            </a:stretch>
          </p:blipFill>
          <p:spPr bwMode="auto">
            <a:xfrm>
              <a:off x="3221694" y="4486155"/>
              <a:ext cx="1876285" cy="222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 Box 30"/>
            <p:cNvSpPr txBox="1">
              <a:spLocks noChangeArrowheads="1"/>
            </p:cNvSpPr>
            <p:nvPr/>
          </p:nvSpPr>
          <p:spPr bwMode="auto">
            <a:xfrm>
              <a:off x="30340" y="3465773"/>
              <a:ext cx="3134215"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defRPr/>
              </a:pPr>
              <a:r>
                <a:rPr lang="it-IT" sz="1900" b="0" dirty="0" smtClean="0"/>
                <a:t>Have </a:t>
              </a:r>
              <a:r>
                <a:rPr lang="it-IT" sz="1900" b="0" dirty="0" smtClean="0">
                  <a:solidFill>
                    <a:srgbClr val="FF0000"/>
                  </a:solidFill>
                  <a:effectLst>
                    <a:outerShdw blurRad="38100" dist="38100" dir="2700000" algn="tl">
                      <a:srgbClr val="000000">
                        <a:alpha val="43137"/>
                      </a:srgbClr>
                    </a:outerShdw>
                  </a:effectLst>
                </a:rPr>
                <a:t>polar covalent bonds</a:t>
              </a:r>
              <a:r>
                <a:rPr lang="it-IT" sz="1900" b="0" dirty="0" smtClean="0"/>
                <a:t>: due to the different electronegativity of the atoms there is an asymmetric distribution of electron density (the baricenter of + and – charges does not coincide)</a:t>
              </a:r>
              <a:endParaRPr lang="it-IT" sz="1900" b="0" dirty="0"/>
            </a:p>
          </p:txBody>
        </p:sp>
        <p:sp>
          <p:nvSpPr>
            <p:cNvPr id="58" name="Text Box 30"/>
            <p:cNvSpPr txBox="1">
              <a:spLocks noChangeArrowheads="1"/>
            </p:cNvSpPr>
            <p:nvPr/>
          </p:nvSpPr>
          <p:spPr bwMode="auto">
            <a:xfrm>
              <a:off x="-112018" y="3038918"/>
              <a:ext cx="34189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it-IT" sz="2200" b="0" dirty="0" smtClean="0">
                  <a:solidFill>
                    <a:srgbClr val="0000FF"/>
                  </a:solidFill>
                  <a:effectLst>
                    <a:outerShdw blurRad="38100" dist="38100" dir="2700000" algn="tl">
                      <a:srgbClr val="000000">
                        <a:alpha val="43137"/>
                      </a:srgbClr>
                    </a:outerShdw>
                  </a:effectLst>
                </a:rPr>
                <a:t>Heteronuclear diatomics</a:t>
              </a:r>
              <a:endParaRPr lang="it-IT" sz="2200" b="0" dirty="0">
                <a:solidFill>
                  <a:srgbClr val="0000FF"/>
                </a:solidFill>
                <a:effectLst>
                  <a:outerShdw blurRad="38100" dist="38100" dir="2700000" algn="tl">
                    <a:srgbClr val="000000">
                      <a:alpha val="43137"/>
                    </a:srgbClr>
                  </a:outerShdw>
                </a:effectLst>
              </a:endParaRPr>
            </a:p>
          </p:txBody>
        </p:sp>
        <p:sp>
          <p:nvSpPr>
            <p:cNvPr id="60" name="Rectangle 59"/>
            <p:cNvSpPr/>
            <p:nvPr/>
          </p:nvSpPr>
          <p:spPr>
            <a:xfrm>
              <a:off x="137524" y="5860997"/>
              <a:ext cx="888385" cy="461665"/>
            </a:xfrm>
            <a:prstGeom prst="rect">
              <a:avLst/>
            </a:prstGeom>
          </p:spPr>
          <p:txBody>
            <a:bodyPr wrap="none">
              <a:spAutoFit/>
            </a:bodyPr>
            <a:lstStyle/>
            <a:p>
              <a:r>
                <a:rPr lang="en-US" altLang="it-IT" sz="24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µ </a:t>
              </a:r>
              <a:r>
                <a:rPr lang="en-US" altLang="it-IT" sz="24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altLang="it-IT" sz="24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a:t>
              </a:r>
              <a:endParaRPr lang="en-US" sz="2400" dirty="0"/>
            </a:p>
          </p:txBody>
        </p:sp>
        <p:sp>
          <p:nvSpPr>
            <p:cNvPr id="65" name="Text Box 30"/>
            <p:cNvSpPr txBox="1">
              <a:spLocks noChangeArrowheads="1"/>
            </p:cNvSpPr>
            <p:nvPr/>
          </p:nvSpPr>
          <p:spPr bwMode="auto">
            <a:xfrm>
              <a:off x="1025909" y="6337029"/>
              <a:ext cx="2132476"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it-IT" sz="1900" b="0" dirty="0" smtClean="0"/>
                <a:t>e.g. CO, HCl, NO</a:t>
              </a:r>
              <a:endParaRPr lang="it-IT" sz="1900" b="0" baseline="-25000" dirty="0"/>
            </a:p>
          </p:txBody>
        </p:sp>
      </p:grpSp>
    </p:spTree>
    <p:extLst>
      <p:ext uri="{BB962C8B-B14F-4D97-AF65-F5344CB8AC3E}">
        <p14:creationId xmlns:p14="http://schemas.microsoft.com/office/powerpoint/2010/main" val="8498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9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 grpId="0"/>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Molecular vibrations (diatomic molecules)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76804" name="Gruppo 3"/>
          <p:cNvGrpSpPr>
            <a:grpSpLocks/>
          </p:cNvGrpSpPr>
          <p:nvPr/>
        </p:nvGrpSpPr>
        <p:grpSpPr bwMode="auto">
          <a:xfrm>
            <a:off x="4214813" y="875348"/>
            <a:ext cx="4981575" cy="4725987"/>
            <a:chOff x="4280113" y="1699858"/>
            <a:chExt cx="4980811" cy="4725988"/>
          </a:xfrm>
        </p:grpSpPr>
        <p:sp>
          <p:nvSpPr>
            <p:cNvPr id="76816" name="Line 7"/>
            <p:cNvSpPr>
              <a:spLocks noChangeShapeType="1"/>
            </p:cNvSpPr>
            <p:nvPr/>
          </p:nvSpPr>
          <p:spPr bwMode="auto">
            <a:xfrm flipH="1" flipV="1">
              <a:off x="4738136" y="1957466"/>
              <a:ext cx="1588" cy="31475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7" name="Line 8"/>
            <p:cNvSpPr>
              <a:spLocks noChangeShapeType="1"/>
            </p:cNvSpPr>
            <p:nvPr/>
          </p:nvSpPr>
          <p:spPr bwMode="auto">
            <a:xfrm>
              <a:off x="4754011" y="5105046"/>
              <a:ext cx="3192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8" name="Freeform 9"/>
            <p:cNvSpPr>
              <a:spLocks/>
            </p:cNvSpPr>
            <p:nvPr/>
          </p:nvSpPr>
          <p:spPr bwMode="auto">
            <a:xfrm>
              <a:off x="5349324" y="3233383"/>
              <a:ext cx="2090737" cy="1873250"/>
            </a:xfrm>
            <a:custGeom>
              <a:avLst/>
              <a:gdLst>
                <a:gd name="T0" fmla="*/ 0 w 1317"/>
                <a:gd name="T1" fmla="*/ 0 h 1180"/>
                <a:gd name="T2" fmla="*/ 2147483646 w 1317"/>
                <a:gd name="T3" fmla="*/ 2147483646 h 1180"/>
                <a:gd name="T4" fmla="*/ 2147483646 w 1317"/>
                <a:gd name="T5" fmla="*/ 2147483646 h 1180"/>
                <a:gd name="T6" fmla="*/ 2147483646 w 1317"/>
                <a:gd name="T7" fmla="*/ 2147483646 h 1180"/>
                <a:gd name="T8" fmla="*/ 2147483646 w 1317"/>
                <a:gd name="T9" fmla="*/ 2147483646 h 1180"/>
                <a:gd name="T10" fmla="*/ 2147483646 w 1317"/>
                <a:gd name="T11" fmla="*/ 2147483646 h 1180"/>
                <a:gd name="T12" fmla="*/ 2147483646 w 1317"/>
                <a:gd name="T13" fmla="*/ 2147483646 h 1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7" h="1180">
                  <a:moveTo>
                    <a:pt x="0" y="0"/>
                  </a:moveTo>
                  <a:cubicBezTo>
                    <a:pt x="23" y="415"/>
                    <a:pt x="46" y="830"/>
                    <a:pt x="73" y="1005"/>
                  </a:cubicBezTo>
                  <a:cubicBezTo>
                    <a:pt x="100" y="1180"/>
                    <a:pt x="135" y="1089"/>
                    <a:pt x="164" y="1051"/>
                  </a:cubicBezTo>
                  <a:cubicBezTo>
                    <a:pt x="193" y="1013"/>
                    <a:pt x="215" y="864"/>
                    <a:pt x="247" y="777"/>
                  </a:cubicBezTo>
                  <a:cubicBezTo>
                    <a:pt x="279" y="690"/>
                    <a:pt x="288" y="594"/>
                    <a:pt x="356" y="530"/>
                  </a:cubicBezTo>
                  <a:cubicBezTo>
                    <a:pt x="424" y="466"/>
                    <a:pt x="498" y="422"/>
                    <a:pt x="658" y="393"/>
                  </a:cubicBezTo>
                  <a:cubicBezTo>
                    <a:pt x="818" y="364"/>
                    <a:pt x="1180" y="364"/>
                    <a:pt x="1317" y="356"/>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9" name="Text Box 10"/>
            <p:cNvSpPr txBox="1">
              <a:spLocks noChangeArrowheads="1"/>
            </p:cNvSpPr>
            <p:nvPr/>
          </p:nvSpPr>
          <p:spPr bwMode="auto">
            <a:xfrm rot="-5400000">
              <a:off x="3461299" y="3468304"/>
              <a:ext cx="2037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Arial" panose="020B0604020202020204" pitchFamily="34" charset="0"/>
                </a:rPr>
                <a:t>Potential energy</a:t>
              </a:r>
            </a:p>
          </p:txBody>
        </p:sp>
        <p:sp>
          <p:nvSpPr>
            <p:cNvPr id="76820" name="Text Box 11"/>
            <p:cNvSpPr txBox="1">
              <a:spLocks noChangeArrowheads="1"/>
            </p:cNvSpPr>
            <p:nvPr/>
          </p:nvSpPr>
          <p:spPr bwMode="auto">
            <a:xfrm>
              <a:off x="5358098" y="5132994"/>
              <a:ext cx="25635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Arial" panose="020B0604020202020204" pitchFamily="34" charset="0"/>
                </a:rPr>
                <a:t>Internuclear distance</a:t>
              </a:r>
            </a:p>
          </p:txBody>
        </p:sp>
        <p:grpSp>
          <p:nvGrpSpPr>
            <p:cNvPr id="76821" name="Group 77"/>
            <p:cNvGrpSpPr>
              <a:grpSpLocks/>
            </p:cNvGrpSpPr>
            <p:nvPr/>
          </p:nvGrpSpPr>
          <p:grpSpPr bwMode="auto">
            <a:xfrm>
              <a:off x="5041349" y="5524146"/>
              <a:ext cx="1300162" cy="901700"/>
              <a:chOff x="619" y="3665"/>
              <a:chExt cx="819" cy="568"/>
            </a:xfrm>
          </p:grpSpPr>
          <p:grpSp>
            <p:nvGrpSpPr>
              <p:cNvPr id="76846" name="Group 15"/>
              <p:cNvGrpSpPr>
                <a:grpSpLocks/>
              </p:cNvGrpSpPr>
              <p:nvPr/>
            </p:nvGrpSpPr>
            <p:grpSpPr bwMode="auto">
              <a:xfrm>
                <a:off x="686" y="3665"/>
                <a:ext cx="620" cy="311"/>
                <a:chOff x="3127" y="2869"/>
                <a:chExt cx="620" cy="311"/>
              </a:xfrm>
            </p:grpSpPr>
            <p:sp>
              <p:nvSpPr>
                <p:cNvPr id="76848" name="Line 14"/>
                <p:cNvSpPr>
                  <a:spLocks noChangeShapeType="1"/>
                </p:cNvSpPr>
                <p:nvPr/>
              </p:nvSpPr>
              <p:spPr bwMode="auto">
                <a:xfrm>
                  <a:off x="3218" y="3026"/>
                  <a:ext cx="33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49" name="Oval 12"/>
                <p:cNvSpPr>
                  <a:spLocks noChangeArrowheads="1"/>
                </p:cNvSpPr>
                <p:nvPr/>
              </p:nvSpPr>
              <p:spPr bwMode="auto">
                <a:xfrm>
                  <a:off x="3127" y="2935"/>
                  <a:ext cx="183" cy="1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76850" name="Oval 13"/>
                <p:cNvSpPr>
                  <a:spLocks noChangeArrowheads="1"/>
                </p:cNvSpPr>
                <p:nvPr/>
              </p:nvSpPr>
              <p:spPr bwMode="auto">
                <a:xfrm>
                  <a:off x="3436" y="2869"/>
                  <a:ext cx="311" cy="311"/>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76847" name="Text Box 21"/>
              <p:cNvSpPr txBox="1">
                <a:spLocks noChangeArrowheads="1"/>
              </p:cNvSpPr>
              <p:nvPr/>
            </p:nvSpPr>
            <p:spPr bwMode="auto">
              <a:xfrm>
                <a:off x="619" y="4000"/>
                <a:ext cx="81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equilibrium</a:t>
                </a:r>
              </a:p>
            </p:txBody>
          </p:sp>
        </p:grpSp>
        <p:grpSp>
          <p:nvGrpSpPr>
            <p:cNvPr id="76822" name="Group 78"/>
            <p:cNvGrpSpPr>
              <a:grpSpLocks/>
            </p:cNvGrpSpPr>
            <p:nvPr/>
          </p:nvGrpSpPr>
          <p:grpSpPr bwMode="auto">
            <a:xfrm>
              <a:off x="6843161" y="5551133"/>
              <a:ext cx="1527175" cy="874713"/>
              <a:chOff x="1754" y="3682"/>
              <a:chExt cx="962" cy="551"/>
            </a:xfrm>
          </p:grpSpPr>
          <p:grpSp>
            <p:nvGrpSpPr>
              <p:cNvPr id="76841" name="Group 20"/>
              <p:cNvGrpSpPr>
                <a:grpSpLocks/>
              </p:cNvGrpSpPr>
              <p:nvPr/>
            </p:nvGrpSpPr>
            <p:grpSpPr bwMode="auto">
              <a:xfrm>
                <a:off x="1754" y="3682"/>
                <a:ext cx="962" cy="311"/>
                <a:chOff x="1754" y="3682"/>
                <a:chExt cx="962" cy="311"/>
              </a:xfrm>
            </p:grpSpPr>
            <p:sp>
              <p:nvSpPr>
                <p:cNvPr id="76843" name="Line 17"/>
                <p:cNvSpPr>
                  <a:spLocks noChangeShapeType="1"/>
                </p:cNvSpPr>
                <p:nvPr/>
              </p:nvSpPr>
              <p:spPr bwMode="auto">
                <a:xfrm>
                  <a:off x="1845" y="3839"/>
                  <a:ext cx="622"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44" name="Oval 18"/>
                <p:cNvSpPr>
                  <a:spLocks noChangeArrowheads="1"/>
                </p:cNvSpPr>
                <p:nvPr/>
              </p:nvSpPr>
              <p:spPr bwMode="auto">
                <a:xfrm>
                  <a:off x="1754" y="3748"/>
                  <a:ext cx="183" cy="1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76845" name="Oval 19"/>
                <p:cNvSpPr>
                  <a:spLocks noChangeArrowheads="1"/>
                </p:cNvSpPr>
                <p:nvPr/>
              </p:nvSpPr>
              <p:spPr bwMode="auto">
                <a:xfrm>
                  <a:off x="2405" y="3682"/>
                  <a:ext cx="311" cy="311"/>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76842" name="Text Box 22"/>
              <p:cNvSpPr txBox="1">
                <a:spLocks noChangeArrowheads="1"/>
              </p:cNvSpPr>
              <p:nvPr/>
            </p:nvSpPr>
            <p:spPr bwMode="auto">
              <a:xfrm>
                <a:off x="1816" y="4000"/>
                <a:ext cx="8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dissociation</a:t>
                </a:r>
              </a:p>
            </p:txBody>
          </p:sp>
        </p:grpSp>
        <p:sp>
          <p:nvSpPr>
            <p:cNvPr id="76823" name="Line 28"/>
            <p:cNvSpPr>
              <a:spLocks noChangeShapeType="1"/>
            </p:cNvSpPr>
            <p:nvPr/>
          </p:nvSpPr>
          <p:spPr bwMode="auto">
            <a:xfrm>
              <a:off x="5365199" y="3784246"/>
              <a:ext cx="2046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824" name="Group 38"/>
            <p:cNvGrpSpPr>
              <a:grpSpLocks/>
            </p:cNvGrpSpPr>
            <p:nvPr/>
          </p:nvGrpSpPr>
          <p:grpSpPr bwMode="auto">
            <a:xfrm>
              <a:off x="4793699" y="3769960"/>
              <a:ext cx="4467225" cy="1146176"/>
              <a:chOff x="463" y="2560"/>
              <a:chExt cx="2814" cy="722"/>
            </a:xfrm>
          </p:grpSpPr>
          <p:sp>
            <p:nvSpPr>
              <p:cNvPr id="76827" name="Text Box 33"/>
              <p:cNvSpPr txBox="1">
                <a:spLocks noChangeArrowheads="1"/>
              </p:cNvSpPr>
              <p:nvPr/>
            </p:nvSpPr>
            <p:spPr bwMode="auto">
              <a:xfrm>
                <a:off x="1432" y="3030"/>
                <a:ext cx="18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Arial" panose="020B0604020202020204" pitchFamily="34" charset="0"/>
                  </a:rPr>
                  <a:t>D</a:t>
                </a:r>
                <a:r>
                  <a:rPr lang="it-IT" altLang="en-US" sz="2000" baseline="-25000">
                    <a:latin typeface="Arial" panose="020B0604020202020204" pitchFamily="34" charset="0"/>
                  </a:rPr>
                  <a:t>0 </a:t>
                </a:r>
                <a:r>
                  <a:rPr lang="it-IT" altLang="en-US" sz="2000">
                    <a:latin typeface="Arial" panose="020B0604020202020204" pitchFamily="34" charset="0"/>
                  </a:rPr>
                  <a:t>= dissociation energy</a:t>
                </a:r>
              </a:p>
            </p:txBody>
          </p:sp>
          <p:grpSp>
            <p:nvGrpSpPr>
              <p:cNvPr id="76828" name="Group 36"/>
              <p:cNvGrpSpPr>
                <a:grpSpLocks/>
              </p:cNvGrpSpPr>
              <p:nvPr/>
            </p:nvGrpSpPr>
            <p:grpSpPr bwMode="auto">
              <a:xfrm>
                <a:off x="463" y="2560"/>
                <a:ext cx="1093" cy="693"/>
                <a:chOff x="463" y="2560"/>
                <a:chExt cx="1093" cy="693"/>
              </a:xfrm>
            </p:grpSpPr>
            <p:sp>
              <p:nvSpPr>
                <p:cNvPr id="76830" name="Line 23"/>
                <p:cNvSpPr>
                  <a:spLocks noChangeShapeType="1"/>
                </p:cNvSpPr>
                <p:nvPr/>
              </p:nvSpPr>
              <p:spPr bwMode="auto">
                <a:xfrm>
                  <a:off x="869" y="3136"/>
                  <a:ext cx="15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1" name="Line 24"/>
                <p:cNvSpPr>
                  <a:spLocks noChangeShapeType="1"/>
                </p:cNvSpPr>
                <p:nvPr/>
              </p:nvSpPr>
              <p:spPr bwMode="auto">
                <a:xfrm>
                  <a:off x="859" y="2926"/>
                  <a:ext cx="22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2" name="Line 25"/>
                <p:cNvSpPr>
                  <a:spLocks noChangeShapeType="1"/>
                </p:cNvSpPr>
                <p:nvPr/>
              </p:nvSpPr>
              <p:spPr bwMode="auto">
                <a:xfrm>
                  <a:off x="850" y="2798"/>
                  <a:ext cx="27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3" name="Line 26"/>
                <p:cNvSpPr>
                  <a:spLocks noChangeShapeType="1"/>
                </p:cNvSpPr>
                <p:nvPr/>
              </p:nvSpPr>
              <p:spPr bwMode="auto">
                <a:xfrm>
                  <a:off x="841" y="2715"/>
                  <a:ext cx="38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4" name="Line 27"/>
                <p:cNvSpPr>
                  <a:spLocks noChangeShapeType="1"/>
                </p:cNvSpPr>
                <p:nvPr/>
              </p:nvSpPr>
              <p:spPr bwMode="auto">
                <a:xfrm>
                  <a:off x="832" y="2660"/>
                  <a:ext cx="466"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5" name="Line 29"/>
                <p:cNvSpPr>
                  <a:spLocks noChangeShapeType="1"/>
                </p:cNvSpPr>
                <p:nvPr/>
              </p:nvSpPr>
              <p:spPr bwMode="auto">
                <a:xfrm>
                  <a:off x="833" y="2616"/>
                  <a:ext cx="59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6" name="Line 30"/>
                <p:cNvSpPr>
                  <a:spLocks noChangeShapeType="1"/>
                </p:cNvSpPr>
                <p:nvPr/>
              </p:nvSpPr>
              <p:spPr bwMode="auto">
                <a:xfrm>
                  <a:off x="834" y="2590"/>
                  <a:ext cx="72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7" name="Line 31"/>
                <p:cNvSpPr>
                  <a:spLocks noChangeShapeType="1"/>
                </p:cNvSpPr>
                <p:nvPr/>
              </p:nvSpPr>
              <p:spPr bwMode="auto">
                <a:xfrm>
                  <a:off x="731" y="2560"/>
                  <a:ext cx="0" cy="576"/>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8" name="Text Box 32"/>
                <p:cNvSpPr txBox="1">
                  <a:spLocks noChangeArrowheads="1"/>
                </p:cNvSpPr>
                <p:nvPr/>
              </p:nvSpPr>
              <p:spPr bwMode="auto">
                <a:xfrm>
                  <a:off x="463" y="2738"/>
                  <a:ext cx="2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D</a:t>
                  </a:r>
                  <a:r>
                    <a:rPr lang="it-IT" altLang="en-US" sz="1800" baseline="-25000">
                      <a:latin typeface="Arial" panose="020B0604020202020204" pitchFamily="34" charset="0"/>
                    </a:rPr>
                    <a:t>0</a:t>
                  </a:r>
                </a:p>
              </p:txBody>
            </p:sp>
            <p:sp>
              <p:nvSpPr>
                <p:cNvPr id="76839" name="Text Box 34"/>
                <p:cNvSpPr txBox="1">
                  <a:spLocks noChangeArrowheads="1"/>
                </p:cNvSpPr>
                <p:nvPr/>
              </p:nvSpPr>
              <p:spPr bwMode="auto">
                <a:xfrm>
                  <a:off x="1004" y="3022"/>
                  <a:ext cx="3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a:latin typeface="Arial" panose="020B0604020202020204" pitchFamily="34" charset="0"/>
                    </a:rPr>
                    <a:t>v=0</a:t>
                  </a:r>
                </a:p>
              </p:txBody>
            </p:sp>
            <p:sp>
              <p:nvSpPr>
                <p:cNvPr id="76840" name="Text Box 35"/>
                <p:cNvSpPr txBox="1">
                  <a:spLocks noChangeArrowheads="1"/>
                </p:cNvSpPr>
                <p:nvPr/>
              </p:nvSpPr>
              <p:spPr bwMode="auto">
                <a:xfrm>
                  <a:off x="1057" y="2819"/>
                  <a:ext cx="3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v=1</a:t>
                  </a:r>
                </a:p>
              </p:txBody>
            </p:sp>
          </p:grpSp>
          <p:sp>
            <p:nvSpPr>
              <p:cNvPr id="76829" name="Text Box 37"/>
              <p:cNvSpPr txBox="1">
                <a:spLocks noChangeArrowheads="1"/>
              </p:cNvSpPr>
              <p:nvPr/>
            </p:nvSpPr>
            <p:spPr bwMode="auto">
              <a:xfrm>
                <a:off x="1450" y="2820"/>
                <a:ext cx="14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b="1">
                    <a:solidFill>
                      <a:srgbClr val="FF3300"/>
                    </a:solidFill>
                    <a:latin typeface="Arial" panose="020B0604020202020204" pitchFamily="34" charset="0"/>
                  </a:rPr>
                  <a:t>Vibrational levels</a:t>
                </a:r>
              </a:p>
            </p:txBody>
          </p:sp>
        </p:grpSp>
        <p:sp>
          <p:nvSpPr>
            <p:cNvPr id="76825" name="Text Box 39"/>
            <p:cNvSpPr txBox="1">
              <a:spLocks noChangeArrowheads="1"/>
            </p:cNvSpPr>
            <p:nvPr/>
          </p:nvSpPr>
          <p:spPr bwMode="auto">
            <a:xfrm>
              <a:off x="5519186" y="3255608"/>
              <a:ext cx="2794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solidFill>
                    <a:schemeClr val="accent2"/>
                  </a:solidFill>
                  <a:latin typeface="Tahoma" panose="020B0604030504040204" pitchFamily="34" charset="0"/>
                  <a:cs typeface="Tahoma" panose="020B0604030504040204" pitchFamily="34" charset="0"/>
                </a:rPr>
                <a:t>Electronic ground state</a:t>
              </a:r>
            </a:p>
          </p:txBody>
        </p:sp>
        <p:sp>
          <p:nvSpPr>
            <p:cNvPr id="76826" name="Freeform 63"/>
            <p:cNvSpPr>
              <a:spLocks/>
            </p:cNvSpPr>
            <p:nvPr/>
          </p:nvSpPr>
          <p:spPr bwMode="auto">
            <a:xfrm>
              <a:off x="5246136" y="1699858"/>
              <a:ext cx="95250" cy="1524000"/>
            </a:xfrm>
            <a:custGeom>
              <a:avLst/>
              <a:gdLst>
                <a:gd name="T0" fmla="*/ 2147483646 w 60"/>
                <a:gd name="T1" fmla="*/ 2147483646 h 960"/>
                <a:gd name="T2" fmla="*/ 2147483646 w 60"/>
                <a:gd name="T3" fmla="*/ 2147483646 h 960"/>
                <a:gd name="T4" fmla="*/ 0 w 60"/>
                <a:gd name="T5" fmla="*/ 0 h 960"/>
                <a:gd name="T6" fmla="*/ 0 60000 65536"/>
                <a:gd name="T7" fmla="*/ 0 60000 65536"/>
                <a:gd name="T8" fmla="*/ 0 60000 65536"/>
              </a:gdLst>
              <a:ahLst/>
              <a:cxnLst>
                <a:cxn ang="T6">
                  <a:pos x="T0" y="T1"/>
                </a:cxn>
                <a:cxn ang="T7">
                  <a:pos x="T2" y="T3"/>
                </a:cxn>
                <a:cxn ang="T8">
                  <a:pos x="T4" y="T5"/>
                </a:cxn>
              </a:cxnLst>
              <a:rect l="0" t="0" r="r" b="b"/>
              <a:pathLst>
                <a:path w="60" h="960">
                  <a:moveTo>
                    <a:pt x="60" y="960"/>
                  </a:moveTo>
                  <a:cubicBezTo>
                    <a:pt x="59" y="928"/>
                    <a:pt x="58" y="896"/>
                    <a:pt x="48" y="736"/>
                  </a:cubicBezTo>
                  <a:cubicBezTo>
                    <a:pt x="38" y="576"/>
                    <a:pt x="8" y="123"/>
                    <a:pt x="0" y="0"/>
                  </a:cubicBezTo>
                </a:path>
              </a:pathLst>
            </a:custGeom>
            <a:noFill/>
            <a:ln w="28575" cap="flat" cmpd="sng">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05" name="Text Box 34"/>
          <p:cNvSpPr txBox="1">
            <a:spLocks noChangeArrowheads="1"/>
          </p:cNvSpPr>
          <p:nvPr/>
        </p:nvSpPr>
        <p:spPr bwMode="auto">
          <a:xfrm>
            <a:off x="-36513" y="1157288"/>
            <a:ext cx="4502151"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a:latin typeface="Tahoma" panose="020B0604030504040204" pitchFamily="34" charset="0"/>
              </a:rPr>
              <a:t>For real molecules the potential is not harmonic (h.o. model is ok only for low vibrational levels)</a:t>
            </a:r>
            <a:endParaRPr lang="en-US" altLang="en-US" sz="2500">
              <a:latin typeface="Tahoma" panose="020B0604030504040204" pitchFamily="34" charset="0"/>
            </a:endParaRPr>
          </a:p>
        </p:txBody>
      </p:sp>
      <p:sp>
        <p:nvSpPr>
          <p:cNvPr id="76806" name="Text Box 34"/>
          <p:cNvSpPr txBox="1">
            <a:spLocks noChangeArrowheads="1"/>
          </p:cNvSpPr>
          <p:nvPr/>
        </p:nvSpPr>
        <p:spPr bwMode="auto">
          <a:xfrm>
            <a:off x="158750" y="2994025"/>
            <a:ext cx="379095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dirty="0">
                <a:solidFill>
                  <a:srgbClr val="FF0000"/>
                </a:solidFill>
                <a:latin typeface="Tahoma" panose="020B0604030504040204" pitchFamily="34" charset="0"/>
              </a:rPr>
              <a:t>Anharmonic oscillator</a:t>
            </a:r>
            <a:endParaRPr lang="en-US" altLang="en-US" sz="2500" dirty="0">
              <a:solidFill>
                <a:srgbClr val="FF0000"/>
              </a:solidFill>
              <a:latin typeface="Tahoma" panose="020B0604030504040204" pitchFamily="34" charset="0"/>
            </a:endParaRPr>
          </a:p>
        </p:txBody>
      </p:sp>
      <p:graphicFrame>
        <p:nvGraphicFramePr>
          <p:cNvPr id="76807" name="Object 64"/>
          <p:cNvGraphicFramePr>
            <a:graphicFrameLocks noChangeAspect="1"/>
          </p:cNvGraphicFramePr>
          <p:nvPr/>
        </p:nvGraphicFramePr>
        <p:xfrm>
          <a:off x="142875" y="3663950"/>
          <a:ext cx="4119563" cy="401638"/>
        </p:xfrm>
        <a:graphic>
          <a:graphicData uri="http://schemas.openxmlformats.org/presentationml/2006/ole">
            <mc:AlternateContent xmlns:mc="http://schemas.openxmlformats.org/markup-compatibility/2006">
              <mc:Choice xmlns:v="urn:schemas-microsoft-com:vml" Requires="v">
                <p:oleObj spid="_x0000_s77475" name="Equazione" r:id="rId4" imgW="2476500" imgH="241300" progId="Equation.3">
                  <p:embed/>
                </p:oleObj>
              </mc:Choice>
              <mc:Fallback>
                <p:oleObj name="Equazione" r:id="rId4" imgW="2476500" imgH="241300" progId="Equation.3">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3663950"/>
                        <a:ext cx="41195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08" name="Object 64"/>
          <p:cNvGraphicFramePr>
            <a:graphicFrameLocks noChangeAspect="1"/>
          </p:cNvGraphicFramePr>
          <p:nvPr/>
        </p:nvGraphicFramePr>
        <p:xfrm>
          <a:off x="595313" y="4011613"/>
          <a:ext cx="2370137" cy="409575"/>
        </p:xfrm>
        <a:graphic>
          <a:graphicData uri="http://schemas.openxmlformats.org/presentationml/2006/ole">
            <mc:AlternateContent xmlns:mc="http://schemas.openxmlformats.org/markup-compatibility/2006">
              <mc:Choice xmlns:v="urn:schemas-microsoft-com:vml" Requires="v">
                <p:oleObj spid="_x0000_s77476" name="Equazione" r:id="rId6" imgW="1397000" imgH="241300" progId="Equation.3">
                  <p:embed/>
                </p:oleObj>
              </mc:Choice>
              <mc:Fallback>
                <p:oleObj name="Equazione" r:id="rId6" imgW="1397000" imgH="241300" progId="Equation.3">
                  <p:embed/>
                  <p:pic>
                    <p:nvPicPr>
                      <p:cNvPr id="0" name="Object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313" y="4011613"/>
                        <a:ext cx="23701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9" name="Text Box 67"/>
          <p:cNvSpPr txBox="1">
            <a:spLocks noChangeArrowheads="1"/>
          </p:cNvSpPr>
          <p:nvPr/>
        </p:nvSpPr>
        <p:spPr bwMode="auto">
          <a:xfrm>
            <a:off x="157163" y="4546600"/>
            <a:ext cx="38211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000"/>
              <a:t>v </a:t>
            </a:r>
            <a:r>
              <a:rPr lang="it-IT" altLang="en-US" sz="2000">
                <a:latin typeface="Tahoma" panose="020B0604030504040204" pitchFamily="34" charset="0"/>
                <a:cs typeface="Tahoma" panose="020B0604030504040204" pitchFamily="34" charset="0"/>
              </a:rPr>
              <a:t>=vibrational quantum number       = 0,1,2,....</a:t>
            </a:r>
          </a:p>
        </p:txBody>
      </p:sp>
      <p:graphicFrame>
        <p:nvGraphicFramePr>
          <p:cNvPr id="76810" name="Object 64"/>
          <p:cNvGraphicFramePr>
            <a:graphicFrameLocks noChangeAspect="1"/>
          </p:cNvGraphicFramePr>
          <p:nvPr/>
        </p:nvGraphicFramePr>
        <p:xfrm>
          <a:off x="215900" y="5305425"/>
          <a:ext cx="568325" cy="366713"/>
        </p:xfrm>
        <a:graphic>
          <a:graphicData uri="http://schemas.openxmlformats.org/presentationml/2006/ole">
            <mc:AlternateContent xmlns:mc="http://schemas.openxmlformats.org/markup-compatibility/2006">
              <mc:Choice xmlns:v="urn:schemas-microsoft-com:vml" Requires="v">
                <p:oleObj spid="_x0000_s77477" name="Equazione" r:id="rId8" imgW="355446" imgH="228501" progId="Equation.3">
                  <p:embed/>
                </p:oleObj>
              </mc:Choice>
              <mc:Fallback>
                <p:oleObj name="Equazione" r:id="rId8" imgW="355446" imgH="228501" progId="Equation.3">
                  <p:embed/>
                  <p:pic>
                    <p:nvPicPr>
                      <p:cNvPr id="0" name="Object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900" y="5305425"/>
                        <a:ext cx="5683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11" name="Text Box 67"/>
          <p:cNvSpPr txBox="1">
            <a:spLocks noChangeArrowheads="1"/>
          </p:cNvSpPr>
          <p:nvPr/>
        </p:nvSpPr>
        <p:spPr bwMode="auto">
          <a:xfrm>
            <a:off x="846138" y="5294313"/>
            <a:ext cx="29384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Tahoma" panose="020B0604030504040204" pitchFamily="34" charset="0"/>
                <a:cs typeface="Tahoma" panose="020B0604030504040204" pitchFamily="34" charset="0"/>
              </a:rPr>
              <a:t>anharmonicity constants</a:t>
            </a:r>
          </a:p>
        </p:txBody>
      </p:sp>
      <p:sp>
        <p:nvSpPr>
          <p:cNvPr id="76812" name="Text Box 67"/>
          <p:cNvSpPr txBox="1">
            <a:spLocks noChangeArrowheads="1"/>
          </p:cNvSpPr>
          <p:nvPr/>
        </p:nvSpPr>
        <p:spPr bwMode="auto">
          <a:xfrm>
            <a:off x="5870438" y="1014122"/>
            <a:ext cx="2435225"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solidFill>
                  <a:srgbClr val="0000FF"/>
                </a:solidFill>
                <a:latin typeface="Tahoma" panose="020B0604030504040204" pitchFamily="34" charset="0"/>
                <a:cs typeface="Tahoma" panose="020B0604030504040204" pitchFamily="34" charset="0"/>
              </a:rPr>
              <a:t>vibrational levels distances decrease with increasing v</a:t>
            </a:r>
          </a:p>
        </p:txBody>
      </p:sp>
      <p:sp>
        <p:nvSpPr>
          <p:cNvPr id="67" name="Text Box 67"/>
          <p:cNvSpPr txBox="1">
            <a:spLocks noChangeArrowheads="1"/>
          </p:cNvSpPr>
          <p:nvPr/>
        </p:nvSpPr>
        <p:spPr bwMode="auto">
          <a:xfrm>
            <a:off x="710618" y="5764877"/>
            <a:ext cx="581183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solidFill>
                  <a:srgbClr val="0000FF"/>
                </a:solidFill>
                <a:latin typeface="Tahoma" panose="020B0604030504040204" pitchFamily="34" charset="0"/>
                <a:cs typeface="Tahoma" panose="020B0604030504040204" pitchFamily="34" charset="0"/>
              </a:rPr>
              <a:t>Selection rule for light absorption/emission:</a:t>
            </a:r>
          </a:p>
        </p:txBody>
      </p:sp>
      <p:graphicFrame>
        <p:nvGraphicFramePr>
          <p:cNvPr id="76814" name="Object 64"/>
          <p:cNvGraphicFramePr>
            <a:graphicFrameLocks noChangeAspect="1"/>
          </p:cNvGraphicFramePr>
          <p:nvPr>
            <p:extLst>
              <p:ext uri="{D42A27DB-BD31-4B8C-83A1-F6EECF244321}">
                <p14:modId xmlns:p14="http://schemas.microsoft.com/office/powerpoint/2010/main" val="3027534837"/>
              </p:ext>
            </p:extLst>
          </p:nvPr>
        </p:nvGraphicFramePr>
        <p:xfrm>
          <a:off x="6443663" y="5809625"/>
          <a:ext cx="2328862" cy="419100"/>
        </p:xfrm>
        <a:graphic>
          <a:graphicData uri="http://schemas.openxmlformats.org/presentationml/2006/ole">
            <mc:AlternateContent xmlns:mc="http://schemas.openxmlformats.org/markup-compatibility/2006">
              <mc:Choice xmlns:v="urn:schemas-microsoft-com:vml" Requires="v">
                <p:oleObj spid="_x0000_s77478" name="Equazione" r:id="rId10" imgW="1129810" imgH="203112" progId="Equation.3">
                  <p:embed/>
                </p:oleObj>
              </mc:Choice>
              <mc:Fallback>
                <p:oleObj name="Equazione" r:id="rId10" imgW="1129810" imgH="203112" progId="Equation.3">
                  <p:embed/>
                  <p:pic>
                    <p:nvPicPr>
                      <p:cNvPr id="0" name="Object 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3663" y="5809625"/>
                        <a:ext cx="2328862" cy="4191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15" name="Text Box 35"/>
          <p:cNvSpPr txBox="1">
            <a:spLocks noChangeArrowheads="1"/>
          </p:cNvSpPr>
          <p:nvPr/>
        </p:nvSpPr>
        <p:spPr bwMode="auto">
          <a:xfrm>
            <a:off x="5788025" y="3150235"/>
            <a:ext cx="55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v=2</a:t>
            </a:r>
          </a:p>
        </p:txBody>
      </p:sp>
      <p:sp>
        <p:nvSpPr>
          <p:cNvPr id="2" name="Left Brace 1"/>
          <p:cNvSpPr/>
          <p:nvPr/>
        </p:nvSpPr>
        <p:spPr bwMode="auto">
          <a:xfrm rot="16200000">
            <a:off x="8027239" y="5844817"/>
            <a:ext cx="197722" cy="965825"/>
          </a:xfrm>
          <a:prstGeom prst="lef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3" name="Text Box 34"/>
          <p:cNvSpPr txBox="1">
            <a:spLocks noChangeArrowheads="1"/>
          </p:cNvSpPr>
          <p:nvPr/>
        </p:nvSpPr>
        <p:spPr bwMode="auto">
          <a:xfrm>
            <a:off x="4328468" y="6371896"/>
            <a:ext cx="504664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1900" dirty="0" smtClean="0">
                <a:solidFill>
                  <a:srgbClr val="FF0000"/>
                </a:solidFill>
                <a:latin typeface="Tahoma" panose="020B0604030504040204" pitchFamily="34" charset="0"/>
              </a:rPr>
              <a:t>weaker “overtone</a:t>
            </a:r>
            <a:r>
              <a:rPr lang="it-IT" altLang="en-US" sz="1900" dirty="0">
                <a:solidFill>
                  <a:srgbClr val="FF0000"/>
                </a:solidFill>
                <a:latin typeface="Tahoma" panose="020B0604030504040204" pitchFamily="34" charset="0"/>
              </a:rPr>
              <a:t>” transitions can occur</a:t>
            </a:r>
            <a:endParaRPr lang="en-US" altLang="en-US" sz="1900" dirty="0">
              <a:solidFill>
                <a:srgbClr val="FF0000"/>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8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68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8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8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8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8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8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p:bldP spid="76811" grpId="0"/>
      <p:bldP spid="76812" grpId="0"/>
      <p:bldP spid="67" grpId="0"/>
      <p:bldP spid="76815" grpId="0"/>
      <p:bldP spid="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Molecular vibrations (diatomic molecules)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6805" name="Text Box 34"/>
          <p:cNvSpPr txBox="1">
            <a:spLocks noChangeArrowheads="1"/>
          </p:cNvSpPr>
          <p:nvPr/>
        </p:nvSpPr>
        <p:spPr bwMode="auto">
          <a:xfrm>
            <a:off x="459328" y="5587869"/>
            <a:ext cx="777027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500" dirty="0">
                <a:latin typeface="Tahoma" panose="020B0604030504040204" pitchFamily="34" charset="0"/>
              </a:rPr>
              <a:t>T</a:t>
            </a:r>
            <a:r>
              <a:rPr lang="en-US" altLang="en-US" sz="2500" dirty="0" smtClean="0">
                <a:latin typeface="Tahoma" panose="020B0604030504040204" pitchFamily="34" charset="0"/>
              </a:rPr>
              <a:t>he </a:t>
            </a:r>
            <a:r>
              <a:rPr lang="en-US" altLang="en-US" sz="2500" dirty="0">
                <a:latin typeface="Tahoma" panose="020B0604030504040204" pitchFamily="34" charset="0"/>
              </a:rPr>
              <a:t>harmonic transition frequencies are consistently larger than the </a:t>
            </a:r>
            <a:r>
              <a:rPr lang="en-US" altLang="en-US" sz="2500" dirty="0" err="1">
                <a:latin typeface="Tahoma" panose="020B0604030504040204" pitchFamily="34" charset="0"/>
              </a:rPr>
              <a:t>anharmonic</a:t>
            </a:r>
            <a:r>
              <a:rPr lang="en-US" altLang="en-US" sz="2500" dirty="0">
                <a:latin typeface="Tahoma" panose="020B0604030504040204" pitchFamily="34" charset="0"/>
              </a:rPr>
              <a:t> transition </a:t>
            </a:r>
            <a:r>
              <a:rPr lang="en-US" altLang="en-US" sz="2500" dirty="0" smtClean="0">
                <a:latin typeface="Tahoma" panose="020B0604030504040204" pitchFamily="34" charset="0"/>
              </a:rPr>
              <a:t>frequencies</a:t>
            </a:r>
            <a:endParaRPr lang="en-US" altLang="en-US" sz="2500" dirty="0">
              <a:latin typeface="Tahoma" panose="020B0604030504040204" pitchFamily="34" charset="0"/>
            </a:endParaRPr>
          </a:p>
        </p:txBody>
      </p:sp>
      <p:sp>
        <p:nvSpPr>
          <p:cNvPr id="76806" name="Text Box 34"/>
          <p:cNvSpPr txBox="1">
            <a:spLocks noChangeArrowheads="1"/>
          </p:cNvSpPr>
          <p:nvPr/>
        </p:nvSpPr>
        <p:spPr bwMode="auto">
          <a:xfrm>
            <a:off x="744890" y="1096976"/>
            <a:ext cx="719914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dirty="0" smtClean="0">
                <a:solidFill>
                  <a:srgbClr val="FF0000"/>
                </a:solidFill>
                <a:latin typeface="Tahoma" panose="020B0604030504040204" pitchFamily="34" charset="0"/>
              </a:rPr>
              <a:t>Harmonic vs Anharmonic energy levels</a:t>
            </a:r>
            <a:endParaRPr lang="en-US" altLang="en-US" sz="2500" dirty="0">
              <a:solidFill>
                <a:srgbClr val="FF0000"/>
              </a:solidFill>
              <a:latin typeface="Tahoma" panose="020B0604030504040204" pitchFamily="34" charset="0"/>
            </a:endParaRPr>
          </a:p>
        </p:txBody>
      </p:sp>
      <p:pic>
        <p:nvPicPr>
          <p:cNvPr id="141314" name="Picture 2" descr="30000 25000 E 20 000 Harmonic 15000 Anharmonic S 1"/>
          <p:cNvPicPr>
            <a:picLocks noChangeAspect="1" noChangeArrowheads="1"/>
          </p:cNvPicPr>
          <p:nvPr/>
        </p:nvPicPr>
        <p:blipFill rotWithShape="1">
          <a:blip r:embed="rId3">
            <a:extLst>
              <a:ext uri="{28A0092B-C50C-407E-A947-70E740481C1C}">
                <a14:useLocalDpi xmlns:a14="http://schemas.microsoft.com/office/drawing/2010/main" val="0"/>
              </a:ext>
            </a:extLst>
          </a:blip>
          <a:srcRect l="2767" t="6084" r="13523" b="14100"/>
          <a:stretch/>
        </p:blipFill>
        <p:spPr bwMode="auto">
          <a:xfrm>
            <a:off x="1368975" y="2096005"/>
            <a:ext cx="566928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00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053" descr="fig 16"/>
          <p:cNvPicPr>
            <a:picLocks noChangeAspect="1" noChangeArrowheads="1"/>
          </p:cNvPicPr>
          <p:nvPr/>
        </p:nvPicPr>
        <p:blipFill>
          <a:blip r:embed="rId3">
            <a:lum bright="-72000" contrast="100000"/>
            <a:extLst>
              <a:ext uri="{28A0092B-C50C-407E-A947-70E740481C1C}">
                <a14:useLocalDpi xmlns:a14="http://schemas.microsoft.com/office/drawing/2010/main" val="0"/>
              </a:ext>
            </a:extLst>
          </a:blip>
          <a:srcRect l="3465" t="1372" r="5333" b="6641"/>
          <a:stretch>
            <a:fillRect/>
          </a:stretch>
        </p:blipFill>
        <p:spPr bwMode="auto">
          <a:xfrm>
            <a:off x="6245225" y="4913313"/>
            <a:ext cx="25558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Effect of IR radiation</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78853" name="Gruppo 1"/>
          <p:cNvGrpSpPr>
            <a:grpSpLocks noChangeAspect="1"/>
          </p:cNvGrpSpPr>
          <p:nvPr/>
        </p:nvGrpSpPr>
        <p:grpSpPr bwMode="auto">
          <a:xfrm>
            <a:off x="852488" y="936625"/>
            <a:ext cx="3295650" cy="2125663"/>
            <a:chOff x="853168" y="944710"/>
            <a:chExt cx="3552825" cy="2292350"/>
          </a:xfrm>
        </p:grpSpPr>
        <p:sp>
          <p:nvSpPr>
            <p:cNvPr id="78862" name="Line 1027"/>
            <p:cNvSpPr>
              <a:spLocks noChangeShapeType="1"/>
            </p:cNvSpPr>
            <p:nvPr/>
          </p:nvSpPr>
          <p:spPr bwMode="auto">
            <a:xfrm flipH="1">
              <a:off x="3546760" y="1932658"/>
              <a:ext cx="796" cy="60858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1028"/>
            <p:cNvSpPr>
              <a:spLocks noChangeArrowheads="1"/>
            </p:cNvSpPr>
            <p:nvPr/>
          </p:nvSpPr>
          <p:spPr bwMode="auto">
            <a:xfrm>
              <a:off x="3185778" y="1376131"/>
              <a:ext cx="725625" cy="724171"/>
            </a:xfrm>
            <a:prstGeom prst="ellipse">
              <a:avLst/>
            </a:prstGeom>
            <a:gradFill rotWithShape="0">
              <a:gsLst>
                <a:gs pos="0">
                  <a:schemeClr val="accent1"/>
                </a:gs>
                <a:gs pos="100000">
                  <a:schemeClr val="accent1">
                    <a:gamma/>
                    <a:shade val="74118"/>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78864" name="Oval 1029"/>
            <p:cNvSpPr>
              <a:spLocks noChangeArrowheads="1"/>
            </p:cNvSpPr>
            <p:nvPr/>
          </p:nvSpPr>
          <p:spPr bwMode="auto">
            <a:xfrm>
              <a:off x="3182031" y="2339441"/>
              <a:ext cx="726273" cy="724582"/>
            </a:xfrm>
            <a:prstGeom prst="ellipse">
              <a:avLst/>
            </a:prstGeom>
            <a:gradFill rotWithShape="0">
              <a:gsLst>
                <a:gs pos="0">
                  <a:srgbClr val="FF0000"/>
                </a:gs>
                <a:gs pos="100000">
                  <a:srgbClr val="9A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nvGrpSpPr>
            <p:cNvPr id="78865" name="Group 1032"/>
            <p:cNvGrpSpPr>
              <a:grpSpLocks/>
            </p:cNvGrpSpPr>
            <p:nvPr/>
          </p:nvGrpSpPr>
          <p:grpSpPr bwMode="auto">
            <a:xfrm>
              <a:off x="853168" y="1705123"/>
              <a:ext cx="1814720" cy="881062"/>
              <a:chOff x="260" y="1778"/>
              <a:chExt cx="2281" cy="1110"/>
            </a:xfrm>
          </p:grpSpPr>
          <p:sp>
            <p:nvSpPr>
              <p:cNvPr id="78870" name="Arc 1033"/>
              <p:cNvSpPr>
                <a:spLocks/>
              </p:cNvSpPr>
              <p:nvPr/>
            </p:nvSpPr>
            <p:spPr bwMode="auto">
              <a:xfrm flipV="1">
                <a:off x="260" y="2164"/>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1" name="Arc 1034"/>
              <p:cNvSpPr>
                <a:spLocks/>
              </p:cNvSpPr>
              <p:nvPr/>
            </p:nvSpPr>
            <p:spPr bwMode="auto">
              <a:xfrm>
                <a:off x="542" y="1783"/>
                <a:ext cx="285" cy="724"/>
              </a:xfrm>
              <a:custGeom>
                <a:avLst/>
                <a:gdLst>
                  <a:gd name="T0" fmla="*/ 0 w 41994"/>
                  <a:gd name="T1" fmla="*/ 0 h 21600"/>
                  <a:gd name="T2" fmla="*/ 0 w 41994"/>
                  <a:gd name="T3" fmla="*/ 0 h 21600"/>
                  <a:gd name="T4" fmla="*/ 0 w 41994"/>
                  <a:gd name="T5" fmla="*/ 0 h 21600"/>
                  <a:gd name="T6" fmla="*/ 0 60000 65536"/>
                  <a:gd name="T7" fmla="*/ 0 60000 65536"/>
                  <a:gd name="T8" fmla="*/ 0 60000 65536"/>
                </a:gdLst>
                <a:ahLst/>
                <a:cxnLst>
                  <a:cxn ang="T6">
                    <a:pos x="T0" y="T1"/>
                  </a:cxn>
                  <a:cxn ang="T7">
                    <a:pos x="T2" y="T3"/>
                  </a:cxn>
                  <a:cxn ang="T8">
                    <a:pos x="T4" y="T5"/>
                  </a:cxn>
                </a:cxnLst>
                <a:rect l="0" t="0" r="r" b="b"/>
                <a:pathLst>
                  <a:path w="41994" h="21600" fill="none" extrusionOk="0">
                    <a:moveTo>
                      <a:pt x="-1" y="16863"/>
                    </a:moveTo>
                    <a:cubicBezTo>
                      <a:pt x="2215" y="7005"/>
                      <a:pt x="10969" y="0"/>
                      <a:pt x="21074" y="0"/>
                    </a:cubicBezTo>
                    <a:cubicBezTo>
                      <a:pt x="30932" y="0"/>
                      <a:pt x="39539" y="6674"/>
                      <a:pt x="41994" y="16222"/>
                    </a:cubicBezTo>
                  </a:path>
                  <a:path w="41994" h="21600" stroke="0" extrusionOk="0">
                    <a:moveTo>
                      <a:pt x="-1" y="16863"/>
                    </a:moveTo>
                    <a:cubicBezTo>
                      <a:pt x="2215" y="7005"/>
                      <a:pt x="10969" y="0"/>
                      <a:pt x="21074" y="0"/>
                    </a:cubicBezTo>
                    <a:cubicBezTo>
                      <a:pt x="30932" y="0"/>
                      <a:pt x="39539" y="6674"/>
                      <a:pt x="41994" y="16222"/>
                    </a:cubicBezTo>
                    <a:lnTo>
                      <a:pt x="21074" y="21600"/>
                    </a:lnTo>
                    <a:lnTo>
                      <a:pt x="-1" y="16863"/>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2" name="Arc 1035"/>
              <p:cNvSpPr>
                <a:spLocks/>
              </p:cNvSpPr>
              <p:nvPr/>
            </p:nvSpPr>
            <p:spPr bwMode="auto">
              <a:xfrm flipV="1">
                <a:off x="824" y="2163"/>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3" name="Arc 1036"/>
              <p:cNvSpPr>
                <a:spLocks/>
              </p:cNvSpPr>
              <p:nvPr/>
            </p:nvSpPr>
            <p:spPr bwMode="auto">
              <a:xfrm>
                <a:off x="1107" y="1780"/>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4" name="Arc 1037"/>
              <p:cNvSpPr>
                <a:spLocks/>
              </p:cNvSpPr>
              <p:nvPr/>
            </p:nvSpPr>
            <p:spPr bwMode="auto">
              <a:xfrm flipV="1">
                <a:off x="1390" y="2162"/>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5" name="Arc 1038"/>
              <p:cNvSpPr>
                <a:spLocks/>
              </p:cNvSpPr>
              <p:nvPr/>
            </p:nvSpPr>
            <p:spPr bwMode="auto">
              <a:xfrm>
                <a:off x="1676" y="1779"/>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6" name="Arc 1039"/>
              <p:cNvSpPr>
                <a:spLocks/>
              </p:cNvSpPr>
              <p:nvPr/>
            </p:nvSpPr>
            <p:spPr bwMode="auto">
              <a:xfrm flipV="1">
                <a:off x="1964" y="2161"/>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7" name="Arc 1040"/>
              <p:cNvSpPr>
                <a:spLocks/>
              </p:cNvSpPr>
              <p:nvPr/>
            </p:nvSpPr>
            <p:spPr bwMode="auto">
              <a:xfrm>
                <a:off x="2257" y="1778"/>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866" name="AutoShape 1041"/>
            <p:cNvSpPr>
              <a:spLocks noChangeArrowheads="1"/>
            </p:cNvSpPr>
            <p:nvPr/>
          </p:nvSpPr>
          <p:spPr bwMode="auto">
            <a:xfrm>
              <a:off x="2776087" y="2044054"/>
              <a:ext cx="491669" cy="277019"/>
            </a:xfrm>
            <a:prstGeom prst="rightArrow">
              <a:avLst>
                <a:gd name="adj1" fmla="val 50000"/>
                <a:gd name="adj2" fmla="val 4427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78867" name="AutoShape 1043"/>
            <p:cNvSpPr>
              <a:spLocks noChangeArrowheads="1"/>
            </p:cNvSpPr>
            <p:nvPr/>
          </p:nvSpPr>
          <p:spPr bwMode="auto">
            <a:xfrm>
              <a:off x="3431268" y="944710"/>
              <a:ext cx="225425" cy="220663"/>
            </a:xfrm>
            <a:prstGeom prst="plus">
              <a:avLst>
                <a:gd name="adj" fmla="val 38435"/>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78868" name="Rectangle 1044"/>
            <p:cNvSpPr>
              <a:spLocks noChangeArrowheads="1"/>
            </p:cNvSpPr>
            <p:nvPr/>
          </p:nvSpPr>
          <p:spPr bwMode="auto">
            <a:xfrm>
              <a:off x="3477306" y="3171973"/>
              <a:ext cx="180975" cy="65087"/>
            </a:xfrm>
            <a:prstGeom prst="rect">
              <a:avLst/>
            </a:prstGeom>
            <a:solidFill>
              <a:srgbClr val="0000FF"/>
            </a:solidFill>
            <a:ln w="57150">
              <a:solidFill>
                <a:schemeClr val="accent2"/>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en-US" sz="1800" b="1">
                <a:solidFill>
                  <a:schemeClr val="hlink"/>
                </a:solidFill>
                <a:latin typeface="Arial" panose="020B0604020202020204" pitchFamily="34" charset="0"/>
              </a:endParaRPr>
            </a:p>
          </p:txBody>
        </p:sp>
        <p:sp>
          <p:nvSpPr>
            <p:cNvPr id="78869" name="AutoShape 1046"/>
            <p:cNvSpPr>
              <a:spLocks noChangeArrowheads="1"/>
            </p:cNvSpPr>
            <p:nvPr/>
          </p:nvSpPr>
          <p:spPr bwMode="auto">
            <a:xfrm rot="5400000">
              <a:off x="3809093" y="1949598"/>
              <a:ext cx="923925" cy="269875"/>
            </a:xfrm>
            <a:prstGeom prst="leftRightArrow">
              <a:avLst>
                <a:gd name="adj1" fmla="val 50000"/>
                <a:gd name="adj2" fmla="val 68471"/>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78854" name="Text Box 1047"/>
          <p:cNvSpPr txBox="1">
            <a:spLocks noChangeArrowheads="1"/>
          </p:cNvSpPr>
          <p:nvPr/>
        </p:nvSpPr>
        <p:spPr bwMode="auto">
          <a:xfrm>
            <a:off x="4381500" y="1717675"/>
            <a:ext cx="3725863" cy="4778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a:latin typeface="Tahoma" panose="020B0604030504040204" pitchFamily="34" charset="0"/>
                <a:cs typeface="Tahoma" panose="020B0604030504040204" pitchFamily="34" charset="0"/>
              </a:rPr>
              <a:t>Molecular vibration</a:t>
            </a:r>
          </a:p>
        </p:txBody>
      </p:sp>
      <p:sp>
        <p:nvSpPr>
          <p:cNvPr id="78855" name="Text Box 1057"/>
          <p:cNvSpPr txBox="1">
            <a:spLocks noChangeArrowheads="1"/>
          </p:cNvSpPr>
          <p:nvPr/>
        </p:nvSpPr>
        <p:spPr bwMode="auto">
          <a:xfrm>
            <a:off x="184150" y="4140200"/>
            <a:ext cx="449738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latin typeface="Tahoma" panose="020B0604030504040204" pitchFamily="34" charset="0"/>
                <a:cs typeface="Tahoma" panose="020B0604030504040204" pitchFamily="34" charset="0"/>
              </a:rPr>
              <a:t>A change in the dipole moment during vibration is necessary</a:t>
            </a:r>
          </a:p>
        </p:txBody>
      </p:sp>
      <p:sp>
        <p:nvSpPr>
          <p:cNvPr id="78856" name="Text Box 1058"/>
          <p:cNvSpPr txBox="1">
            <a:spLocks noChangeArrowheads="1"/>
          </p:cNvSpPr>
          <p:nvPr/>
        </p:nvSpPr>
        <p:spPr bwMode="auto">
          <a:xfrm>
            <a:off x="5453063" y="4140200"/>
            <a:ext cx="35718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latin typeface="Tahoma" panose="020B0604030504040204" pitchFamily="34" charset="0"/>
                <a:cs typeface="Tahoma" panose="020B0604030504040204" pitchFamily="34" charset="0"/>
              </a:rPr>
              <a:t>N</a:t>
            </a:r>
            <a:r>
              <a:rPr lang="it-IT" altLang="en-US" sz="2400" baseline="-25000">
                <a:latin typeface="Tahoma" panose="020B0604030504040204" pitchFamily="34" charset="0"/>
                <a:cs typeface="Tahoma" panose="020B0604030504040204" pitchFamily="34" charset="0"/>
              </a:rPr>
              <a:t>2</a:t>
            </a:r>
            <a:r>
              <a:rPr lang="it-IT" altLang="en-US" sz="2400">
                <a:latin typeface="Tahoma" panose="020B0604030504040204" pitchFamily="34" charset="0"/>
                <a:cs typeface="Tahoma" panose="020B0604030504040204" pitchFamily="34" charset="0"/>
              </a:rPr>
              <a:t> ed O</a:t>
            </a:r>
            <a:r>
              <a:rPr lang="it-IT" altLang="en-US" sz="2400" baseline="-25000">
                <a:latin typeface="Tahoma" panose="020B0604030504040204" pitchFamily="34" charset="0"/>
                <a:cs typeface="Tahoma" panose="020B0604030504040204" pitchFamily="34" charset="0"/>
              </a:rPr>
              <a:t>2</a:t>
            </a:r>
            <a:r>
              <a:rPr lang="it-IT" altLang="en-US" sz="2400">
                <a:latin typeface="Tahoma" panose="020B0604030504040204" pitchFamily="34" charset="0"/>
                <a:cs typeface="Tahoma" panose="020B0604030504040204" pitchFamily="34" charset="0"/>
              </a:rPr>
              <a:t> do NOT absorb in the IR</a:t>
            </a:r>
          </a:p>
        </p:txBody>
      </p:sp>
      <p:sp>
        <p:nvSpPr>
          <p:cNvPr id="78857" name="Freccia a destra 82"/>
          <p:cNvSpPr>
            <a:spLocks noChangeArrowheads="1"/>
          </p:cNvSpPr>
          <p:nvPr/>
        </p:nvSpPr>
        <p:spPr bwMode="auto">
          <a:xfrm>
            <a:off x="4749800" y="4343400"/>
            <a:ext cx="582613" cy="315913"/>
          </a:xfrm>
          <a:prstGeom prst="rightArrow">
            <a:avLst>
              <a:gd name="adj1" fmla="val 50000"/>
              <a:gd name="adj2" fmla="val 49717"/>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78858" name="Text Box 34"/>
          <p:cNvSpPr txBox="1">
            <a:spLocks noChangeArrowheads="1"/>
          </p:cNvSpPr>
          <p:nvPr/>
        </p:nvSpPr>
        <p:spPr bwMode="auto">
          <a:xfrm>
            <a:off x="184150" y="3032125"/>
            <a:ext cx="41973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vibrational energy levels splittings are </a:t>
            </a:r>
            <a:r>
              <a:rPr lang="it-IT" altLang="en-US" sz="2400" dirty="0">
                <a:latin typeface="Tahoma" panose="020B0604030504040204" pitchFamily="34" charset="0"/>
                <a:sym typeface="Symbol" panose="05050102010706020507" pitchFamily="18" charset="2"/>
              </a:rPr>
              <a:t>10</a:t>
            </a:r>
            <a:r>
              <a:rPr lang="it-IT" altLang="en-US" sz="2400" baseline="30000" dirty="0">
                <a:latin typeface="Tahoma" panose="020B0604030504040204" pitchFamily="34" charset="0"/>
                <a:sym typeface="Symbol" panose="05050102010706020507" pitchFamily="18" charset="2"/>
              </a:rPr>
              <a:t>3</a:t>
            </a:r>
            <a:r>
              <a:rPr lang="it-IT" altLang="en-US" sz="2400" dirty="0">
                <a:latin typeface="Tahoma" panose="020B0604030504040204" pitchFamily="34" charset="0"/>
                <a:sym typeface="Symbol" panose="05050102010706020507" pitchFamily="18" charset="2"/>
              </a:rPr>
              <a:t> cm</a:t>
            </a:r>
            <a:r>
              <a:rPr lang="it-IT" altLang="en-US" sz="2400" baseline="30000" dirty="0">
                <a:latin typeface="Tahoma" panose="020B0604030504040204" pitchFamily="34" charset="0"/>
                <a:sym typeface="Symbol" panose="05050102010706020507" pitchFamily="18" charset="2"/>
              </a:rPr>
              <a:t>-1</a:t>
            </a:r>
            <a:endParaRPr lang="en-US" altLang="en-US" sz="2400" dirty="0">
              <a:latin typeface="Tahoma" panose="020B0604030504040204" pitchFamily="34" charset="0"/>
            </a:endParaRPr>
          </a:p>
        </p:txBody>
      </p:sp>
      <p:sp>
        <p:nvSpPr>
          <p:cNvPr id="78859" name="Freccia a destra 85"/>
          <p:cNvSpPr>
            <a:spLocks noChangeArrowheads="1"/>
          </p:cNvSpPr>
          <p:nvPr/>
        </p:nvSpPr>
        <p:spPr bwMode="auto">
          <a:xfrm>
            <a:off x="3978275" y="3241675"/>
            <a:ext cx="582613" cy="314325"/>
          </a:xfrm>
          <a:prstGeom prst="rightArrow">
            <a:avLst>
              <a:gd name="adj1" fmla="val 50000"/>
              <a:gd name="adj2" fmla="val 49968"/>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78860" name="Text Box 34"/>
          <p:cNvSpPr txBox="1">
            <a:spLocks noChangeArrowheads="1"/>
          </p:cNvSpPr>
          <p:nvPr/>
        </p:nvSpPr>
        <p:spPr bwMode="auto">
          <a:xfrm>
            <a:off x="4749800" y="2982913"/>
            <a:ext cx="42751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rPr>
              <a:t>absorption in the IR</a:t>
            </a:r>
          </a:p>
          <a:p>
            <a:pPr eaLnBrk="1" hangingPunct="1">
              <a:spcBef>
                <a:spcPct val="0"/>
              </a:spcBef>
              <a:buFontTx/>
              <a:buNone/>
            </a:pPr>
            <a:r>
              <a:rPr lang="it-IT" altLang="en-US" sz="2400">
                <a:latin typeface="Tahoma" panose="020B0604030504040204" pitchFamily="34" charset="0"/>
              </a:rPr>
              <a:t>(10-10</a:t>
            </a:r>
            <a:r>
              <a:rPr lang="it-IT" altLang="en-US" sz="2400" baseline="30000">
                <a:latin typeface="Tahoma" panose="020B0604030504040204" pitchFamily="34" charset="0"/>
              </a:rPr>
              <a:t>4</a:t>
            </a:r>
            <a:r>
              <a:rPr lang="it-IT" altLang="en-US" sz="2400">
                <a:latin typeface="Tahoma" panose="020B0604030504040204" pitchFamily="34" charset="0"/>
              </a:rPr>
              <a:t> cm</a:t>
            </a:r>
            <a:r>
              <a:rPr lang="it-IT" altLang="en-US" sz="2400" baseline="30000">
                <a:latin typeface="Tahoma" panose="020B0604030504040204" pitchFamily="34" charset="0"/>
              </a:rPr>
              <a:t>-1</a:t>
            </a:r>
            <a:r>
              <a:rPr lang="it-IT" altLang="en-US" sz="2400">
                <a:latin typeface="Tahoma" panose="020B0604030504040204" pitchFamily="34" charset="0"/>
              </a:rPr>
              <a:t> / 0.1-1000 </a:t>
            </a:r>
            <a:r>
              <a:rPr lang="it-IT" altLang="en-US" sz="2400">
                <a:latin typeface="Tahoma" panose="020B0604030504040204" pitchFamily="34" charset="0"/>
                <a:sym typeface="Symbol" panose="05050102010706020507" pitchFamily="18" charset="2"/>
              </a:rPr>
              <a:t>m / 0.3-10</a:t>
            </a:r>
            <a:r>
              <a:rPr lang="it-IT" altLang="en-US" sz="2400" baseline="30000">
                <a:latin typeface="Tahoma" panose="020B0604030504040204" pitchFamily="34" charset="0"/>
                <a:sym typeface="Symbol" panose="05050102010706020507" pitchFamily="18" charset="2"/>
              </a:rPr>
              <a:t>2</a:t>
            </a:r>
            <a:r>
              <a:rPr lang="it-IT" altLang="en-US" sz="2400">
                <a:latin typeface="Tahoma" panose="020B0604030504040204" pitchFamily="34" charset="0"/>
                <a:sym typeface="Symbol" panose="05050102010706020507" pitchFamily="18" charset="2"/>
              </a:rPr>
              <a:t> GHz)</a:t>
            </a:r>
            <a:endParaRPr lang="en-US" altLang="en-US" sz="2400">
              <a:latin typeface="Tahoma" panose="020B0604030504040204" pitchFamily="34" charset="0"/>
            </a:endParaRPr>
          </a:p>
        </p:txBody>
      </p:sp>
      <p:sp>
        <p:nvSpPr>
          <p:cNvPr id="78861" name="Text Box 34"/>
          <p:cNvSpPr txBox="1">
            <a:spLocks noChangeArrowheads="1"/>
          </p:cNvSpPr>
          <p:nvPr/>
        </p:nvSpPr>
        <p:spPr bwMode="auto">
          <a:xfrm>
            <a:off x="269875" y="5348288"/>
            <a:ext cx="59483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vibr. splittings are much larger than </a:t>
            </a:r>
            <a:r>
              <a:rPr lang="it-IT" altLang="en-US" sz="2400" dirty="0">
                <a:solidFill>
                  <a:srgbClr val="0000FF"/>
                </a:solidFill>
                <a:latin typeface="Tahoma" panose="020B0604030504040204" pitchFamily="34" charset="0"/>
              </a:rPr>
              <a:t>thermal energy </a:t>
            </a:r>
            <a:r>
              <a:rPr lang="it-IT" altLang="en-US" sz="2400" dirty="0">
                <a:latin typeface="Tahoma" panose="020B0604030504040204" pitchFamily="34" charset="0"/>
              </a:rPr>
              <a:t>so only </a:t>
            </a:r>
            <a:r>
              <a:rPr lang="it-IT" altLang="en-US" sz="2400" i="1" dirty="0">
                <a:latin typeface="Tahoma" panose="020B0604030504040204" pitchFamily="34" charset="0"/>
              </a:rPr>
              <a:t>v=0</a:t>
            </a:r>
            <a:r>
              <a:rPr lang="it-IT" altLang="en-US" sz="2400" dirty="0">
                <a:latin typeface="Tahoma" panose="020B0604030504040204" pitchFamily="34" charset="0"/>
              </a:rPr>
              <a:t> is populated at </a:t>
            </a:r>
            <a:r>
              <a:rPr lang="it-IT" altLang="en-US" sz="2400" dirty="0" smtClean="0">
                <a:latin typeface="Tahoma" panose="020B0604030504040204" pitchFamily="34" charset="0"/>
              </a:rPr>
              <a:t>T=280-290K</a:t>
            </a:r>
            <a:endParaRPr lang="en-US" altLang="en-US" sz="2400"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8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8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8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p:bldP spid="78856" grpId="0"/>
      <p:bldP spid="78857" grpId="0" animBg="1"/>
      <p:bldP spid="78858" grpId="0"/>
      <p:bldP spid="78859" grpId="0" animBg="1"/>
      <p:bldP spid="78860" grpId="0"/>
      <p:bldP spid="788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Energy distribution of gases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556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0900" name="Text Box 34"/>
          <p:cNvSpPr txBox="1">
            <a:spLocks noChangeArrowheads="1"/>
          </p:cNvSpPr>
          <p:nvPr/>
        </p:nvSpPr>
        <p:spPr bwMode="auto">
          <a:xfrm>
            <a:off x="186531" y="800233"/>
            <a:ext cx="87677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200" dirty="0">
                <a:latin typeface="Tahoma" panose="020B0604030504040204" pitchFamily="34" charset="0"/>
              </a:rPr>
              <a:t>Thermal energy is the average kinetic energy of molecules in a gas. It is related to the temperature (T):</a:t>
            </a:r>
            <a:endParaRPr lang="en-US" altLang="en-US" sz="2200" dirty="0">
              <a:latin typeface="Tahoma" panose="020B0604030504040204" pitchFamily="34" charset="0"/>
            </a:endParaRPr>
          </a:p>
        </p:txBody>
      </p:sp>
      <p:pic>
        <p:nvPicPr>
          <p:cNvPr id="80901"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8402" y="1496925"/>
            <a:ext cx="5325269" cy="126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34"/>
          <p:cNvSpPr txBox="1">
            <a:spLocks noChangeArrowheads="1"/>
          </p:cNvSpPr>
          <p:nvPr/>
        </p:nvSpPr>
        <p:spPr bwMode="auto">
          <a:xfrm>
            <a:off x="364330" y="2682141"/>
            <a:ext cx="83502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dirty="0">
                <a:latin typeface="Tahoma" panose="020B0604030504040204" pitchFamily="34" charset="0"/>
              </a:rPr>
              <a:t>At T=290K:   </a:t>
            </a:r>
            <a:r>
              <a:rPr lang="it-IT" altLang="en-US" sz="2200" dirty="0" smtClean="0">
                <a:latin typeface="Tahoma" panose="020B0604030504040204" pitchFamily="34" charset="0"/>
              </a:rPr>
              <a:t>3/2RT= 3.6 </a:t>
            </a:r>
            <a:r>
              <a:rPr lang="it-IT" altLang="en-US" sz="2200" dirty="0">
                <a:latin typeface="Tahoma" panose="020B0604030504040204" pitchFamily="34" charset="0"/>
              </a:rPr>
              <a:t>kJ/mol  </a:t>
            </a:r>
            <a:r>
              <a:rPr lang="it-IT" altLang="en-US" sz="2200" dirty="0" smtClean="0">
                <a:latin typeface="Tahoma" panose="020B0604030504040204" pitchFamily="34" charset="0"/>
              </a:rPr>
              <a:t>(thermal energy)</a:t>
            </a:r>
            <a:endParaRPr lang="en-US" altLang="en-US" sz="2200" dirty="0">
              <a:latin typeface="Tahoma" panose="020B0604030504040204" pitchFamily="34" charset="0"/>
            </a:endParaRPr>
          </a:p>
        </p:txBody>
      </p:sp>
      <p:sp>
        <p:nvSpPr>
          <p:cNvPr id="80903" name="Text Box 34"/>
          <p:cNvSpPr txBox="1">
            <a:spLocks noChangeArrowheads="1"/>
          </p:cNvSpPr>
          <p:nvPr/>
        </p:nvSpPr>
        <p:spPr bwMode="auto">
          <a:xfrm>
            <a:off x="364330" y="3152033"/>
            <a:ext cx="85899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dirty="0">
                <a:latin typeface="Tahoma" panose="020B0604030504040204" pitchFamily="34" charset="0"/>
              </a:rPr>
              <a:t>A vibrational energy splitting with </a:t>
            </a:r>
            <a:r>
              <a:rPr lang="it-IT" altLang="en-US" sz="2200" dirty="0">
                <a:latin typeface="Tahoma" panose="020B0604030504040204" pitchFamily="34" charset="0"/>
                <a:sym typeface="Symbol" panose="05050102010706020507" pitchFamily="18" charset="2"/>
              </a:rPr>
              <a:t> </a:t>
            </a:r>
            <a:r>
              <a:rPr lang="it-IT" altLang="en-US" sz="2200" dirty="0">
                <a:latin typeface="Tahoma" panose="020B0604030504040204" pitchFamily="34" charset="0"/>
              </a:rPr>
              <a:t>=10</a:t>
            </a:r>
            <a:r>
              <a:rPr lang="it-IT" altLang="en-US" sz="2200" baseline="30000" dirty="0">
                <a:latin typeface="Tahoma" panose="020B0604030504040204" pitchFamily="34" charset="0"/>
              </a:rPr>
              <a:t>3</a:t>
            </a:r>
            <a:r>
              <a:rPr lang="it-IT" altLang="en-US" sz="2200" dirty="0">
                <a:latin typeface="Tahoma" panose="020B0604030504040204" pitchFamily="34" charset="0"/>
              </a:rPr>
              <a:t> cm</a:t>
            </a:r>
            <a:r>
              <a:rPr lang="it-IT" altLang="en-US" sz="2200" baseline="30000" dirty="0">
                <a:latin typeface="Tahoma" panose="020B0604030504040204" pitchFamily="34" charset="0"/>
              </a:rPr>
              <a:t>-1</a:t>
            </a:r>
            <a:r>
              <a:rPr lang="it-IT" altLang="en-US" sz="2200" dirty="0">
                <a:latin typeface="Tahoma" panose="020B0604030504040204" pitchFamily="34" charset="0"/>
              </a:rPr>
              <a:t> corresponds to</a:t>
            </a:r>
            <a:endParaRPr lang="en-US" altLang="en-US" sz="2200" dirty="0">
              <a:latin typeface="Tahoma" panose="020B0604030504040204" pitchFamily="34" charset="0"/>
            </a:endParaRPr>
          </a:p>
        </p:txBody>
      </p:sp>
      <p:graphicFrame>
        <p:nvGraphicFramePr>
          <p:cNvPr id="80904" name="Object 41"/>
          <p:cNvGraphicFramePr>
            <a:graphicFrameLocks noChangeAspect="1"/>
          </p:cNvGraphicFramePr>
          <p:nvPr>
            <p:extLst>
              <p:ext uri="{D42A27DB-BD31-4B8C-83A1-F6EECF244321}">
                <p14:modId xmlns:p14="http://schemas.microsoft.com/office/powerpoint/2010/main" val="3665314768"/>
              </p:ext>
            </p:extLst>
          </p:nvPr>
        </p:nvGraphicFramePr>
        <p:xfrm>
          <a:off x="364330" y="3609051"/>
          <a:ext cx="5930900" cy="447675"/>
        </p:xfrm>
        <a:graphic>
          <a:graphicData uri="http://schemas.openxmlformats.org/presentationml/2006/ole">
            <mc:AlternateContent xmlns:mc="http://schemas.openxmlformats.org/markup-compatibility/2006">
              <mc:Choice xmlns:v="urn:schemas-microsoft-com:vml" Requires="v">
                <p:oleObj spid="_x0000_s81076" name="Equation" r:id="rId5" imgW="3035160" imgH="228600" progId="Equation.3">
                  <p:embed/>
                </p:oleObj>
              </mc:Choice>
              <mc:Fallback>
                <p:oleObj name="Equation" r:id="rId5" imgW="3035160" imgH="228600" progId="Equation.3">
                  <p:embed/>
                  <p:pic>
                    <p:nvPicPr>
                      <p:cNvPr id="0" name="Object 41"/>
                      <p:cNvPicPr>
                        <a:picLocks noChangeAspect="1" noChangeArrowheads="1"/>
                      </p:cNvPicPr>
                      <p:nvPr/>
                    </p:nvPicPr>
                    <p:blipFill>
                      <a:blip r:embed="rId6"/>
                      <a:srcRect/>
                      <a:stretch>
                        <a:fillRect/>
                      </a:stretch>
                    </p:blipFill>
                    <p:spPr bwMode="auto">
                      <a:xfrm>
                        <a:off x="364330" y="3609051"/>
                        <a:ext cx="59309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Freeform 9"/>
          <p:cNvSpPr>
            <a:spLocks/>
          </p:cNvSpPr>
          <p:nvPr/>
        </p:nvSpPr>
        <p:spPr bwMode="auto">
          <a:xfrm>
            <a:off x="455578" y="4381394"/>
            <a:ext cx="2091058" cy="1873250"/>
          </a:xfrm>
          <a:custGeom>
            <a:avLst/>
            <a:gdLst>
              <a:gd name="T0" fmla="*/ 0 w 1317"/>
              <a:gd name="T1" fmla="*/ 0 h 1180"/>
              <a:gd name="T2" fmla="*/ 2147483646 w 1317"/>
              <a:gd name="T3" fmla="*/ 2147483646 h 1180"/>
              <a:gd name="T4" fmla="*/ 2147483646 w 1317"/>
              <a:gd name="T5" fmla="*/ 2147483646 h 1180"/>
              <a:gd name="T6" fmla="*/ 2147483646 w 1317"/>
              <a:gd name="T7" fmla="*/ 2147483646 h 1180"/>
              <a:gd name="T8" fmla="*/ 2147483646 w 1317"/>
              <a:gd name="T9" fmla="*/ 2147483646 h 1180"/>
              <a:gd name="T10" fmla="*/ 2147483646 w 1317"/>
              <a:gd name="T11" fmla="*/ 2147483646 h 1180"/>
              <a:gd name="T12" fmla="*/ 2147483646 w 1317"/>
              <a:gd name="T13" fmla="*/ 2147483646 h 1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7" h="1180">
                <a:moveTo>
                  <a:pt x="0" y="0"/>
                </a:moveTo>
                <a:cubicBezTo>
                  <a:pt x="23" y="415"/>
                  <a:pt x="46" y="830"/>
                  <a:pt x="73" y="1005"/>
                </a:cubicBezTo>
                <a:cubicBezTo>
                  <a:pt x="100" y="1180"/>
                  <a:pt x="135" y="1089"/>
                  <a:pt x="164" y="1051"/>
                </a:cubicBezTo>
                <a:cubicBezTo>
                  <a:pt x="193" y="1013"/>
                  <a:pt x="215" y="864"/>
                  <a:pt x="247" y="777"/>
                </a:cubicBezTo>
                <a:cubicBezTo>
                  <a:pt x="279" y="690"/>
                  <a:pt x="288" y="594"/>
                  <a:pt x="356" y="530"/>
                </a:cubicBezTo>
                <a:cubicBezTo>
                  <a:pt x="424" y="466"/>
                  <a:pt x="498" y="422"/>
                  <a:pt x="658" y="393"/>
                </a:cubicBezTo>
                <a:cubicBezTo>
                  <a:pt x="818" y="364"/>
                  <a:pt x="1180" y="364"/>
                  <a:pt x="1317" y="356"/>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3"/>
          <p:cNvSpPr>
            <a:spLocks noChangeShapeType="1"/>
          </p:cNvSpPr>
          <p:nvPr/>
        </p:nvSpPr>
        <p:spPr bwMode="auto">
          <a:xfrm>
            <a:off x="536749" y="5754687"/>
            <a:ext cx="2461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4"/>
          <p:cNvSpPr>
            <a:spLocks noChangeShapeType="1"/>
          </p:cNvSpPr>
          <p:nvPr/>
        </p:nvSpPr>
        <p:spPr bwMode="auto">
          <a:xfrm>
            <a:off x="520872" y="5421312"/>
            <a:ext cx="34930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34"/>
          <p:cNvSpPr txBox="1">
            <a:spLocks noChangeArrowheads="1"/>
          </p:cNvSpPr>
          <p:nvPr/>
        </p:nvSpPr>
        <p:spPr bwMode="auto">
          <a:xfrm>
            <a:off x="751094" y="5573712"/>
            <a:ext cx="55888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a:latin typeface="Arial" panose="020B0604020202020204" pitchFamily="34" charset="0"/>
              </a:rPr>
              <a:t>v=0</a:t>
            </a:r>
          </a:p>
        </p:txBody>
      </p:sp>
      <p:sp>
        <p:nvSpPr>
          <p:cNvPr id="16" name="Text Box 35"/>
          <p:cNvSpPr txBox="1">
            <a:spLocks noChangeArrowheads="1"/>
          </p:cNvSpPr>
          <p:nvPr/>
        </p:nvSpPr>
        <p:spPr bwMode="auto">
          <a:xfrm>
            <a:off x="835245" y="5251450"/>
            <a:ext cx="55888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v=1</a:t>
            </a:r>
          </a:p>
        </p:txBody>
      </p:sp>
      <p:sp>
        <p:nvSpPr>
          <p:cNvPr id="17" name="Rectangle 16"/>
          <p:cNvSpPr/>
          <p:nvPr/>
        </p:nvSpPr>
        <p:spPr>
          <a:xfrm>
            <a:off x="2627807" y="4056726"/>
            <a:ext cx="6506116" cy="1785104"/>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Boltzmann distribution:</a:t>
            </a:r>
          </a:p>
          <a:p>
            <a:r>
              <a:rPr lang="en-US" sz="2200" dirty="0" smtClean="0">
                <a:latin typeface="Tahoma" panose="020B0604030504040204" pitchFamily="34" charset="0"/>
                <a:ea typeface="Tahoma" panose="020B0604030504040204" pitchFamily="34" charset="0"/>
                <a:cs typeface="Tahoma" panose="020B0604030504040204" pitchFamily="34" charset="0"/>
              </a:rPr>
              <a:t>For </a:t>
            </a:r>
            <a:r>
              <a:rPr lang="en-US" sz="2200" dirty="0">
                <a:latin typeface="Tahoma" panose="020B0604030504040204" pitchFamily="34" charset="0"/>
                <a:ea typeface="Tahoma" panose="020B0604030504040204" pitchFamily="34" charset="0"/>
                <a:cs typeface="Tahoma" panose="020B0604030504040204" pitchFamily="34" charset="0"/>
              </a:rPr>
              <a:t>a </a:t>
            </a:r>
            <a:r>
              <a:rPr lang="en-US" sz="2200" dirty="0" smtClean="0">
                <a:latin typeface="Tahoma" panose="020B0604030504040204" pitchFamily="34" charset="0"/>
                <a:ea typeface="Tahoma" panose="020B0604030504040204" pitchFamily="34" charset="0"/>
                <a:cs typeface="Tahoma" panose="020B0604030504040204" pitchFamily="34" charset="0"/>
              </a:rPr>
              <a:t>quantum system </a:t>
            </a:r>
            <a:r>
              <a:rPr lang="en-US" sz="2200" dirty="0">
                <a:latin typeface="Tahoma" panose="020B0604030504040204" pitchFamily="34" charset="0"/>
                <a:ea typeface="Tahoma" panose="020B0604030504040204" pitchFamily="34" charset="0"/>
                <a:cs typeface="Tahoma" panose="020B0604030504040204" pitchFamily="34" charset="0"/>
              </a:rPr>
              <a:t>in equilibrium </a:t>
            </a:r>
            <a:r>
              <a:rPr lang="en-US" sz="2200" dirty="0" smtClean="0">
                <a:latin typeface="Tahoma" panose="020B0604030504040204" pitchFamily="34" charset="0"/>
                <a:ea typeface="Tahoma" panose="020B0604030504040204" pitchFamily="34" charset="0"/>
                <a:cs typeface="Tahoma" panose="020B0604030504040204" pitchFamily="34" charset="0"/>
              </a:rPr>
              <a:t>at a certain T the </a:t>
            </a:r>
            <a:r>
              <a:rPr lang="en-US" sz="2200" dirty="0">
                <a:latin typeface="Tahoma" panose="020B0604030504040204" pitchFamily="34" charset="0"/>
                <a:ea typeface="Tahoma" panose="020B0604030504040204" pitchFamily="34" charset="0"/>
                <a:cs typeface="Tahoma" panose="020B0604030504040204" pitchFamily="34" charset="0"/>
              </a:rPr>
              <a:t>probability of the system being in state with energy E is proportional to e</a:t>
            </a:r>
            <a:r>
              <a:rPr lang="en-US" sz="2200" baseline="30000" dirty="0">
                <a:latin typeface="Tahoma" panose="020B0604030504040204" pitchFamily="34" charset="0"/>
                <a:ea typeface="Tahoma" panose="020B0604030504040204" pitchFamily="34" charset="0"/>
                <a:cs typeface="Tahoma" panose="020B0604030504040204" pitchFamily="34" charset="0"/>
              </a:rPr>
              <a:t>−</a:t>
            </a:r>
            <a:r>
              <a:rPr lang="en-US" sz="2200" baseline="30000" dirty="0" smtClean="0">
                <a:latin typeface="Tahoma" panose="020B0604030504040204" pitchFamily="34" charset="0"/>
                <a:ea typeface="Tahoma" panose="020B0604030504040204" pitchFamily="34" charset="0"/>
                <a:cs typeface="Tahoma" panose="020B0604030504040204" pitchFamily="34" charset="0"/>
              </a:rPr>
              <a:t>ΔE/</a:t>
            </a:r>
            <a:r>
              <a:rPr lang="en-US" sz="2200" baseline="30000" dirty="0" err="1" smtClean="0">
                <a:latin typeface="Tahoma" panose="020B0604030504040204" pitchFamily="34" charset="0"/>
                <a:ea typeface="Tahoma" panose="020B0604030504040204" pitchFamily="34" charset="0"/>
                <a:cs typeface="Tahoma" panose="020B0604030504040204" pitchFamily="34" charset="0"/>
              </a:rPr>
              <a:t>kT</a:t>
            </a:r>
            <a:r>
              <a:rPr lang="en-US" sz="2200" baseline="30000" dirty="0" smtClean="0">
                <a:latin typeface="Tahoma" panose="020B0604030504040204" pitchFamily="34" charset="0"/>
                <a:ea typeface="Tahoma" panose="020B0604030504040204" pitchFamily="34" charset="0"/>
                <a:cs typeface="Tahoma" panose="020B0604030504040204" pitchFamily="34" charset="0"/>
              </a:rPr>
              <a:t>	</a:t>
            </a:r>
          </a:p>
          <a:p>
            <a:r>
              <a:rPr lang="en-US" dirty="0" smtClean="0">
                <a:latin typeface="Tahoma" panose="020B0604030504040204" pitchFamily="34" charset="0"/>
                <a:ea typeface="Tahoma" panose="020B0604030504040204" pitchFamily="34" charset="0"/>
                <a:cs typeface="Tahoma" panose="020B0604030504040204" pitchFamily="34" charset="0"/>
              </a:rPr>
              <a:t>k: Boltzmann constant= R/N</a:t>
            </a:r>
            <a:r>
              <a:rPr lang="en-US" baseline="-25000" dirty="0" smtClean="0">
                <a:latin typeface="Tahoma" panose="020B0604030504040204" pitchFamily="34" charset="0"/>
                <a:ea typeface="Tahoma" panose="020B0604030504040204" pitchFamily="34" charset="0"/>
                <a:cs typeface="Tahoma" panose="020B0604030504040204" pitchFamily="34" charset="0"/>
              </a:rPr>
              <a:t>a</a:t>
            </a:r>
            <a:endParaRPr lang="en-US"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18" name="Text Box 34"/>
          <p:cNvSpPr txBox="1">
            <a:spLocks noChangeArrowheads="1"/>
          </p:cNvSpPr>
          <p:nvPr/>
        </p:nvSpPr>
        <p:spPr bwMode="auto">
          <a:xfrm>
            <a:off x="6295230" y="5415414"/>
            <a:ext cx="25318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800" dirty="0" smtClean="0">
                <a:latin typeface="Tahoma" panose="020B0604030504040204" pitchFamily="34" charset="0"/>
              </a:rPr>
              <a:t>RT= 2.4 kJ/mol</a:t>
            </a:r>
            <a:endParaRPr lang="en-US" altLang="en-US" sz="1800" dirty="0">
              <a:latin typeface="Tahoma" panose="020B0604030504040204" pitchFamily="34" charset="0"/>
            </a:endParaRPr>
          </a:p>
        </p:txBody>
      </p:sp>
      <p:graphicFrame>
        <p:nvGraphicFramePr>
          <p:cNvPr id="19" name="Object 41"/>
          <p:cNvGraphicFramePr>
            <a:graphicFrameLocks noChangeAspect="1"/>
          </p:cNvGraphicFramePr>
          <p:nvPr>
            <p:extLst>
              <p:ext uri="{D42A27DB-BD31-4B8C-83A1-F6EECF244321}">
                <p14:modId xmlns:p14="http://schemas.microsoft.com/office/powerpoint/2010/main" val="2668647637"/>
              </p:ext>
            </p:extLst>
          </p:nvPr>
        </p:nvGraphicFramePr>
        <p:xfrm>
          <a:off x="2627807" y="5854360"/>
          <a:ext cx="4789488" cy="796925"/>
        </p:xfrm>
        <a:graphic>
          <a:graphicData uri="http://schemas.openxmlformats.org/presentationml/2006/ole">
            <mc:AlternateContent xmlns:mc="http://schemas.openxmlformats.org/markup-compatibility/2006">
              <mc:Choice xmlns:v="urn:schemas-microsoft-com:vml" Requires="v">
                <p:oleObj spid="_x0000_s81077" name="Equation" r:id="rId7" imgW="2450880" imgH="406080" progId="Equation.3">
                  <p:embed/>
                </p:oleObj>
              </mc:Choice>
              <mc:Fallback>
                <p:oleObj name="Equation" r:id="rId7" imgW="2450880" imgH="406080" progId="Equation.3">
                  <p:embed/>
                  <p:pic>
                    <p:nvPicPr>
                      <p:cNvPr id="17" name="Object 41"/>
                      <p:cNvPicPr>
                        <a:picLocks noChangeAspect="1" noChangeArrowheads="1"/>
                      </p:cNvPicPr>
                      <p:nvPr/>
                    </p:nvPicPr>
                    <p:blipFill>
                      <a:blip r:embed="rId8"/>
                      <a:srcRect/>
                      <a:stretch>
                        <a:fillRect/>
                      </a:stretch>
                    </p:blipFill>
                    <p:spPr bwMode="auto">
                      <a:xfrm>
                        <a:off x="2627807" y="5854360"/>
                        <a:ext cx="47894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41"/>
          <p:cNvGraphicFramePr>
            <a:graphicFrameLocks noChangeAspect="1"/>
          </p:cNvGraphicFramePr>
          <p:nvPr>
            <p:extLst>
              <p:ext uri="{D42A27DB-BD31-4B8C-83A1-F6EECF244321}">
                <p14:modId xmlns:p14="http://schemas.microsoft.com/office/powerpoint/2010/main" val="1957558097"/>
              </p:ext>
            </p:extLst>
          </p:nvPr>
        </p:nvGraphicFramePr>
        <p:xfrm>
          <a:off x="74785" y="5421312"/>
          <a:ext cx="446087" cy="298450"/>
        </p:xfrm>
        <a:graphic>
          <a:graphicData uri="http://schemas.openxmlformats.org/presentationml/2006/ole">
            <mc:AlternateContent xmlns:mc="http://schemas.openxmlformats.org/markup-compatibility/2006">
              <mc:Choice xmlns:v="urn:schemas-microsoft-com:vml" Requires="v">
                <p:oleObj spid="_x0000_s81078" name="Equation" r:id="rId9" imgW="228600" imgH="152280" progId="Equation.3">
                  <p:embed/>
                </p:oleObj>
              </mc:Choice>
              <mc:Fallback>
                <p:oleObj name="Equation" r:id="rId9" imgW="228600" imgH="152280" progId="Equation.3">
                  <p:embed/>
                  <p:pic>
                    <p:nvPicPr>
                      <p:cNvPr id="80904" name="Object 41"/>
                      <p:cNvPicPr>
                        <a:picLocks noChangeAspect="1" noChangeArrowheads="1"/>
                      </p:cNvPicPr>
                      <p:nvPr/>
                    </p:nvPicPr>
                    <p:blipFill>
                      <a:blip r:embed="rId10"/>
                      <a:srcRect/>
                      <a:stretch>
                        <a:fillRect/>
                      </a:stretch>
                    </p:blipFill>
                    <p:spPr bwMode="auto">
                      <a:xfrm>
                        <a:off x="74785" y="5421312"/>
                        <a:ext cx="4460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9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p:bldP spid="12" grpId="0" animBg="1"/>
      <p:bldP spid="13" grpId="0" animBg="1"/>
      <p:bldP spid="14" grpId="0" animBg="1"/>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9" descr="Risultati immagini per pure rotational absorption spectrum biatomic"/>
          <p:cNvPicPr>
            <a:picLocks noChangeAspect="1" noChangeArrowheads="1"/>
          </p:cNvPicPr>
          <p:nvPr/>
        </p:nvPicPr>
        <p:blipFill>
          <a:blip r:embed="rId4">
            <a:extLst>
              <a:ext uri="{28A0092B-C50C-407E-A947-70E740481C1C}">
                <a14:useLocalDpi xmlns:a14="http://schemas.microsoft.com/office/drawing/2010/main" val="0"/>
              </a:ext>
            </a:extLst>
          </a:blip>
          <a:srcRect l="2" t="15836" r="46681" b="2113"/>
          <a:stretch>
            <a:fillRect/>
          </a:stretch>
        </p:blipFill>
        <p:spPr bwMode="auto">
          <a:xfrm>
            <a:off x="396875" y="1063625"/>
            <a:ext cx="2443163"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Molecular rotation (diatomic molecules)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82949" name="Object 61"/>
          <p:cNvGraphicFramePr>
            <a:graphicFrameLocks noChangeAspect="1"/>
          </p:cNvGraphicFramePr>
          <p:nvPr>
            <p:extLst>
              <p:ext uri="{D42A27DB-BD31-4B8C-83A1-F6EECF244321}">
                <p14:modId xmlns:p14="http://schemas.microsoft.com/office/powerpoint/2010/main" val="2388317065"/>
              </p:ext>
            </p:extLst>
          </p:nvPr>
        </p:nvGraphicFramePr>
        <p:xfrm>
          <a:off x="801915" y="4447949"/>
          <a:ext cx="1323975" cy="892175"/>
        </p:xfrm>
        <a:graphic>
          <a:graphicData uri="http://schemas.openxmlformats.org/presentationml/2006/ole">
            <mc:AlternateContent xmlns:mc="http://schemas.openxmlformats.org/markup-compatibility/2006">
              <mc:Choice xmlns:v="urn:schemas-microsoft-com:vml" Requires="v">
                <p:oleObj spid="_x0000_s83729" name="Equazione" r:id="rId5" imgW="622030" imgH="418918" progId="Equation.3">
                  <p:embed/>
                </p:oleObj>
              </mc:Choice>
              <mc:Fallback>
                <p:oleObj name="Equazione" r:id="rId5" imgW="622030" imgH="418918" progId="Equation.3">
                  <p:embed/>
                  <p:pic>
                    <p:nvPicPr>
                      <p:cNvPr id="0" name="Object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915" y="4447949"/>
                        <a:ext cx="1323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50" name="Object 69"/>
          <p:cNvGraphicFramePr>
            <a:graphicFrameLocks noChangeAspect="1"/>
          </p:cNvGraphicFramePr>
          <p:nvPr>
            <p:extLst>
              <p:ext uri="{D42A27DB-BD31-4B8C-83A1-F6EECF244321}">
                <p14:modId xmlns:p14="http://schemas.microsoft.com/office/powerpoint/2010/main" val="1393800666"/>
              </p:ext>
            </p:extLst>
          </p:nvPr>
        </p:nvGraphicFramePr>
        <p:xfrm>
          <a:off x="1279753" y="5992587"/>
          <a:ext cx="982662" cy="458787"/>
        </p:xfrm>
        <a:graphic>
          <a:graphicData uri="http://schemas.openxmlformats.org/presentationml/2006/ole">
            <mc:AlternateContent xmlns:mc="http://schemas.openxmlformats.org/markup-compatibility/2006">
              <mc:Choice xmlns:v="urn:schemas-microsoft-com:vml" Requires="v">
                <p:oleObj spid="_x0000_s83730" name="Equation" r:id="rId7" imgW="596900" imgH="279400" progId="Equation.3">
                  <p:embed/>
                </p:oleObj>
              </mc:Choice>
              <mc:Fallback>
                <p:oleObj name="Equation" r:id="rId7" imgW="596900" imgH="279400" progId="Equation.3">
                  <p:embed/>
                  <p:pic>
                    <p:nvPicPr>
                      <p:cNvPr id="0" name="Object 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9753" y="5992587"/>
                        <a:ext cx="98266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951" name="Object 72"/>
          <p:cNvGraphicFramePr>
            <a:graphicFrameLocks noChangeAspect="1"/>
          </p:cNvGraphicFramePr>
          <p:nvPr>
            <p:extLst>
              <p:ext uri="{D42A27DB-BD31-4B8C-83A1-F6EECF244321}">
                <p14:modId xmlns:p14="http://schemas.microsoft.com/office/powerpoint/2010/main" val="3741228740"/>
              </p:ext>
            </p:extLst>
          </p:nvPr>
        </p:nvGraphicFramePr>
        <p:xfrm>
          <a:off x="1289278" y="5270274"/>
          <a:ext cx="1438275" cy="777875"/>
        </p:xfrm>
        <a:graphic>
          <a:graphicData uri="http://schemas.openxmlformats.org/presentationml/2006/ole">
            <mc:AlternateContent xmlns:mc="http://schemas.openxmlformats.org/markup-compatibility/2006">
              <mc:Choice xmlns:v="urn:schemas-microsoft-com:vml" Requires="v">
                <p:oleObj spid="_x0000_s83731" name="Equation" r:id="rId9" imgW="914400" imgH="495300" progId="Equation.3">
                  <p:embed/>
                </p:oleObj>
              </mc:Choice>
              <mc:Fallback>
                <p:oleObj name="Equation" r:id="rId9" imgW="914400" imgH="495300" progId="Equation.3">
                  <p:embed/>
                  <p:pic>
                    <p:nvPicPr>
                      <p:cNvPr id="0" name="Object 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9278" y="5270274"/>
                        <a:ext cx="1438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2" name="Text Box 73"/>
          <p:cNvSpPr txBox="1">
            <a:spLocks noChangeArrowheads="1"/>
          </p:cNvSpPr>
          <p:nvPr/>
        </p:nvSpPr>
        <p:spPr bwMode="auto">
          <a:xfrm>
            <a:off x="2787878" y="5297262"/>
            <a:ext cx="1906587"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latin typeface="Tahoma" panose="020B0604030504040204" pitchFamily="34" charset="0"/>
                <a:cs typeface="Tahoma" panose="020B0604030504040204" pitchFamily="34" charset="0"/>
              </a:rPr>
              <a:t>reduced mass</a:t>
            </a:r>
            <a:endParaRPr lang="en-US" altLang="en-US" sz="2200">
              <a:latin typeface="Tahoma" panose="020B0604030504040204" pitchFamily="34" charset="0"/>
              <a:cs typeface="Tahoma" panose="020B0604030504040204" pitchFamily="34" charset="0"/>
            </a:endParaRPr>
          </a:p>
        </p:txBody>
      </p:sp>
      <p:sp>
        <p:nvSpPr>
          <p:cNvPr id="82953" name="Text Box 74"/>
          <p:cNvSpPr txBox="1">
            <a:spLocks noChangeArrowheads="1"/>
          </p:cNvSpPr>
          <p:nvPr/>
        </p:nvSpPr>
        <p:spPr bwMode="auto">
          <a:xfrm>
            <a:off x="2344965" y="5992587"/>
            <a:ext cx="2390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latin typeface="Tahoma" panose="020B0604030504040204" pitchFamily="34" charset="0"/>
                <a:cs typeface="Tahoma" panose="020B0604030504040204" pitchFamily="34" charset="0"/>
              </a:rPr>
              <a:t>moment of inertia</a:t>
            </a:r>
            <a:endParaRPr lang="en-US" altLang="en-US" sz="2200" dirty="0">
              <a:latin typeface="Tahoma" panose="020B0604030504040204" pitchFamily="34" charset="0"/>
              <a:cs typeface="Tahoma" panose="020B0604030504040204" pitchFamily="34" charset="0"/>
            </a:endParaRPr>
          </a:p>
        </p:txBody>
      </p:sp>
      <p:sp>
        <p:nvSpPr>
          <p:cNvPr id="82954" name="Text Box 77"/>
          <p:cNvSpPr txBox="1">
            <a:spLocks noChangeArrowheads="1"/>
          </p:cNvSpPr>
          <p:nvPr/>
        </p:nvSpPr>
        <p:spPr bwMode="auto">
          <a:xfrm>
            <a:off x="2250961" y="3666914"/>
            <a:ext cx="409881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i="1" dirty="0">
                <a:latin typeface="Tahoma" panose="020B0604030504040204" pitchFamily="34" charset="0"/>
                <a:cs typeface="Tahoma" panose="020B0604030504040204" pitchFamily="34" charset="0"/>
              </a:rPr>
              <a:t>J </a:t>
            </a:r>
            <a:r>
              <a:rPr lang="it-IT" altLang="en-US" sz="2200" dirty="0">
                <a:latin typeface="Tahoma" panose="020B0604030504040204" pitchFamily="34" charset="0"/>
                <a:cs typeface="Tahoma" panose="020B0604030504040204" pitchFamily="34" charset="0"/>
              </a:rPr>
              <a:t>: rotational quantum number =0,1,2,....</a:t>
            </a:r>
          </a:p>
        </p:txBody>
      </p:sp>
      <p:sp>
        <p:nvSpPr>
          <p:cNvPr id="82955" name="Ovale 97"/>
          <p:cNvSpPr>
            <a:spLocks noChangeArrowheads="1"/>
          </p:cNvSpPr>
          <p:nvPr/>
        </p:nvSpPr>
        <p:spPr bwMode="auto">
          <a:xfrm>
            <a:off x="8204200" y="957263"/>
            <a:ext cx="777875" cy="484187"/>
          </a:xfrm>
          <a:prstGeom prst="ellipse">
            <a:avLst/>
          </a:prstGeom>
          <a:solidFill>
            <a:srgbClr val="FFFF00"/>
          </a:solidFill>
          <a:ln w="9525" algn="ctr">
            <a:solidFill>
              <a:srgbClr val="FFFF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82956" name="Text Box 3"/>
          <p:cNvSpPr txBox="1">
            <a:spLocks noChangeArrowheads="1"/>
          </p:cNvSpPr>
          <p:nvPr/>
        </p:nvSpPr>
        <p:spPr bwMode="auto">
          <a:xfrm>
            <a:off x="5624513" y="939800"/>
            <a:ext cx="3500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rPr>
              <a:t>E</a:t>
            </a:r>
            <a:r>
              <a:rPr lang="it-IT" altLang="en-US" sz="2400" baseline="-25000">
                <a:latin typeface="Tahoma" panose="020B0604030504040204" pitchFamily="34" charset="0"/>
              </a:rPr>
              <a:t>int</a:t>
            </a:r>
            <a:r>
              <a:rPr lang="it-IT" altLang="en-US" sz="2400">
                <a:latin typeface="Tahoma" panose="020B0604030504040204" pitchFamily="34" charset="0"/>
              </a:rPr>
              <a:t>  = E</a:t>
            </a:r>
            <a:r>
              <a:rPr lang="it-IT" altLang="en-US" sz="2400" baseline="-25000">
                <a:latin typeface="Tahoma" panose="020B0604030504040204" pitchFamily="34" charset="0"/>
              </a:rPr>
              <a:t>ele</a:t>
            </a:r>
            <a:r>
              <a:rPr lang="it-IT" altLang="en-US" sz="2400">
                <a:latin typeface="Tahoma" panose="020B0604030504040204" pitchFamily="34" charset="0"/>
              </a:rPr>
              <a:t>  + E</a:t>
            </a:r>
            <a:r>
              <a:rPr lang="it-IT" altLang="en-US" sz="2400" baseline="-25000">
                <a:latin typeface="Tahoma" panose="020B0604030504040204" pitchFamily="34" charset="0"/>
              </a:rPr>
              <a:t>vib</a:t>
            </a:r>
            <a:r>
              <a:rPr lang="it-IT" altLang="en-US" sz="2400">
                <a:latin typeface="Tahoma" panose="020B0604030504040204" pitchFamily="34" charset="0"/>
              </a:rPr>
              <a:t> + E</a:t>
            </a:r>
            <a:r>
              <a:rPr lang="it-IT" altLang="en-US" sz="2400" baseline="-25000">
                <a:latin typeface="Tahoma" panose="020B0604030504040204" pitchFamily="34" charset="0"/>
              </a:rPr>
              <a:t>rot</a:t>
            </a:r>
            <a:endParaRPr lang="en-US" altLang="en-US" sz="2400" baseline="-25000">
              <a:latin typeface="Tahoma" panose="020B0604030504040204" pitchFamily="34" charset="0"/>
            </a:endParaRPr>
          </a:p>
        </p:txBody>
      </p:sp>
      <p:sp>
        <p:nvSpPr>
          <p:cNvPr id="82957" name="Text Box 34"/>
          <p:cNvSpPr txBox="1">
            <a:spLocks noChangeArrowheads="1"/>
          </p:cNvSpPr>
          <p:nvPr/>
        </p:nvSpPr>
        <p:spPr bwMode="auto">
          <a:xfrm>
            <a:off x="2416175" y="877888"/>
            <a:ext cx="329565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a:solidFill>
                  <a:srgbClr val="FF0000"/>
                </a:solidFill>
                <a:latin typeface="Tahoma" panose="020B0604030504040204" pitchFamily="34" charset="0"/>
              </a:rPr>
              <a:t>Rigid rotor model</a:t>
            </a:r>
            <a:endParaRPr lang="en-US" altLang="en-US" sz="2500">
              <a:solidFill>
                <a:srgbClr val="FF0000"/>
              </a:solidFill>
              <a:latin typeface="Tahoma" panose="020B0604030504040204" pitchFamily="34" charset="0"/>
            </a:endParaRPr>
          </a:p>
        </p:txBody>
      </p:sp>
      <p:sp>
        <p:nvSpPr>
          <p:cNvPr id="82958" name="Text Box 34"/>
          <p:cNvSpPr txBox="1">
            <a:spLocks noChangeArrowheads="1"/>
          </p:cNvSpPr>
          <p:nvPr/>
        </p:nvSpPr>
        <p:spPr bwMode="auto">
          <a:xfrm>
            <a:off x="3254375" y="1627188"/>
            <a:ext cx="46736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dirty="0">
                <a:latin typeface="Tahoma" panose="020B0604030504040204" pitchFamily="34" charset="0"/>
              </a:rPr>
              <a:t>A diatomic molecule can rotate around a vertical axis</a:t>
            </a:r>
            <a:endParaRPr lang="en-US" altLang="en-US" sz="2500" dirty="0">
              <a:latin typeface="Tahoma" panose="020B0604030504040204" pitchFamily="34" charset="0"/>
            </a:endParaRPr>
          </a:p>
        </p:txBody>
      </p:sp>
      <p:graphicFrame>
        <p:nvGraphicFramePr>
          <p:cNvPr id="82959" name="Object 61"/>
          <p:cNvGraphicFramePr>
            <a:graphicFrameLocks noChangeAspect="1"/>
          </p:cNvGraphicFramePr>
          <p:nvPr>
            <p:extLst>
              <p:ext uri="{D42A27DB-BD31-4B8C-83A1-F6EECF244321}">
                <p14:modId xmlns:p14="http://schemas.microsoft.com/office/powerpoint/2010/main" val="2897018039"/>
              </p:ext>
            </p:extLst>
          </p:nvPr>
        </p:nvGraphicFramePr>
        <p:xfrm>
          <a:off x="4248150" y="3010134"/>
          <a:ext cx="2260600" cy="476250"/>
        </p:xfrm>
        <a:graphic>
          <a:graphicData uri="http://schemas.openxmlformats.org/presentationml/2006/ole">
            <mc:AlternateContent xmlns:mc="http://schemas.openxmlformats.org/markup-compatibility/2006">
              <mc:Choice xmlns:v="urn:schemas-microsoft-com:vml" Requires="v">
                <p:oleObj spid="_x0000_s83732" name="Equazione" r:id="rId11" imgW="1079500" imgH="228600" progId="Equation.3">
                  <p:embed/>
                </p:oleObj>
              </mc:Choice>
              <mc:Fallback>
                <p:oleObj name="Equazione" r:id="rId11" imgW="1079500" imgH="228600" progId="Equation.3">
                  <p:embed/>
                  <p:pic>
                    <p:nvPicPr>
                      <p:cNvPr id="0" name="Object 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48150" y="3010134"/>
                        <a:ext cx="2260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60" name="Text Box 34"/>
          <p:cNvSpPr txBox="1">
            <a:spLocks noChangeArrowheads="1"/>
          </p:cNvSpPr>
          <p:nvPr/>
        </p:nvSpPr>
        <p:spPr bwMode="auto">
          <a:xfrm>
            <a:off x="2033815" y="4705124"/>
            <a:ext cx="26876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200" dirty="0">
                <a:latin typeface="Tahoma" panose="020B0604030504040204" pitchFamily="34" charset="0"/>
              </a:rPr>
              <a:t>rotational constant</a:t>
            </a:r>
            <a:endParaRPr lang="en-US" altLang="en-US" sz="2200" dirty="0">
              <a:latin typeface="Tahoma" panose="020B0604030504040204" pitchFamily="34" charset="0"/>
            </a:endParaRPr>
          </a:p>
        </p:txBody>
      </p:sp>
      <p:sp>
        <p:nvSpPr>
          <p:cNvPr id="82961" name="Text Box 34"/>
          <p:cNvSpPr txBox="1">
            <a:spLocks noChangeArrowheads="1"/>
          </p:cNvSpPr>
          <p:nvPr/>
        </p:nvSpPr>
        <p:spPr bwMode="auto">
          <a:xfrm>
            <a:off x="3254375" y="2493963"/>
            <a:ext cx="56784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dirty="0">
                <a:latin typeface="Tahoma" panose="020B0604030504040204" pitchFamily="34" charset="0"/>
              </a:rPr>
              <a:t>rotational energy is quantized (at fixed R</a:t>
            </a:r>
            <a:r>
              <a:rPr lang="it-IT" altLang="en-US" sz="2500" baseline="-25000" dirty="0">
                <a:latin typeface="Tahoma" panose="020B0604030504040204" pitchFamily="34" charset="0"/>
              </a:rPr>
              <a:t>e</a:t>
            </a:r>
            <a:r>
              <a:rPr lang="it-IT" altLang="en-US" sz="2500" dirty="0">
                <a:latin typeface="Tahoma" panose="020B0604030504040204" pitchFamily="34" charset="0"/>
              </a:rPr>
              <a:t>):</a:t>
            </a:r>
            <a:endParaRPr lang="en-US" altLang="en-US" sz="2500" dirty="0">
              <a:latin typeface="Tahoma" panose="020B0604030504040204" pitchFamily="34" charset="0"/>
            </a:endParaRPr>
          </a:p>
        </p:txBody>
      </p:sp>
      <p:pic>
        <p:nvPicPr>
          <p:cNvPr id="82962" name="Picture 2" descr="Risultati immagini per pure rotational absorption spectrum biatomi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7288" y="3525838"/>
            <a:ext cx="269557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963" name="Object 69"/>
          <p:cNvGraphicFramePr>
            <a:graphicFrameLocks noChangeAspect="1"/>
          </p:cNvGraphicFramePr>
          <p:nvPr/>
        </p:nvGraphicFramePr>
        <p:xfrm>
          <a:off x="993775" y="2489200"/>
          <a:ext cx="306388" cy="361950"/>
        </p:xfrm>
        <a:graphic>
          <a:graphicData uri="http://schemas.openxmlformats.org/presentationml/2006/ole">
            <mc:AlternateContent xmlns:mc="http://schemas.openxmlformats.org/markup-compatibility/2006">
              <mc:Choice xmlns:v="urn:schemas-microsoft-com:vml" Requires="v">
                <p:oleObj spid="_x0000_s83733" name="Equazione" r:id="rId14" imgW="203112" imgH="241195" progId="Equation.3">
                  <p:embed/>
                </p:oleObj>
              </mc:Choice>
              <mc:Fallback>
                <p:oleObj name="Equazione" r:id="rId14" imgW="203112" imgH="241195" progId="Equation.3">
                  <p:embed/>
                  <p:pic>
                    <p:nvPicPr>
                      <p:cNvPr id="0" name="Object 6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3775" y="2489200"/>
                        <a:ext cx="306388" cy="361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9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9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9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9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9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9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9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p:bldP spid="82953" grpId="0"/>
      <p:bldP spid="82954" grpId="0"/>
      <p:bldP spid="82960" grpId="0"/>
      <p:bldP spid="829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Molecular rotation (diatomic molecules)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4996" name="Line 7"/>
          <p:cNvSpPr>
            <a:spLocks noChangeShapeType="1"/>
          </p:cNvSpPr>
          <p:nvPr/>
        </p:nvSpPr>
        <p:spPr bwMode="auto">
          <a:xfrm flipH="1" flipV="1">
            <a:off x="1785938" y="1112838"/>
            <a:ext cx="6350" cy="3405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97" name="Line 8"/>
          <p:cNvSpPr>
            <a:spLocks noChangeShapeType="1"/>
          </p:cNvSpPr>
          <p:nvPr/>
        </p:nvSpPr>
        <p:spPr bwMode="auto">
          <a:xfrm>
            <a:off x="1806575" y="4518025"/>
            <a:ext cx="3192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98" name="Freeform 9"/>
          <p:cNvSpPr>
            <a:spLocks/>
          </p:cNvSpPr>
          <p:nvPr/>
        </p:nvSpPr>
        <p:spPr bwMode="auto">
          <a:xfrm>
            <a:off x="2401888" y="2646363"/>
            <a:ext cx="2090737" cy="1873250"/>
          </a:xfrm>
          <a:custGeom>
            <a:avLst/>
            <a:gdLst>
              <a:gd name="T0" fmla="*/ 0 w 1317"/>
              <a:gd name="T1" fmla="*/ 0 h 1180"/>
              <a:gd name="T2" fmla="*/ 2147483646 w 1317"/>
              <a:gd name="T3" fmla="*/ 2147483646 h 1180"/>
              <a:gd name="T4" fmla="*/ 2147483646 w 1317"/>
              <a:gd name="T5" fmla="*/ 2147483646 h 1180"/>
              <a:gd name="T6" fmla="*/ 2147483646 w 1317"/>
              <a:gd name="T7" fmla="*/ 2147483646 h 1180"/>
              <a:gd name="T8" fmla="*/ 2147483646 w 1317"/>
              <a:gd name="T9" fmla="*/ 2147483646 h 1180"/>
              <a:gd name="T10" fmla="*/ 2147483646 w 1317"/>
              <a:gd name="T11" fmla="*/ 2147483646 h 1180"/>
              <a:gd name="T12" fmla="*/ 2147483646 w 1317"/>
              <a:gd name="T13" fmla="*/ 2147483646 h 1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7" h="1180">
                <a:moveTo>
                  <a:pt x="0" y="0"/>
                </a:moveTo>
                <a:cubicBezTo>
                  <a:pt x="23" y="415"/>
                  <a:pt x="46" y="830"/>
                  <a:pt x="73" y="1005"/>
                </a:cubicBezTo>
                <a:cubicBezTo>
                  <a:pt x="100" y="1180"/>
                  <a:pt x="135" y="1089"/>
                  <a:pt x="164" y="1051"/>
                </a:cubicBezTo>
                <a:cubicBezTo>
                  <a:pt x="193" y="1013"/>
                  <a:pt x="215" y="864"/>
                  <a:pt x="247" y="777"/>
                </a:cubicBezTo>
                <a:cubicBezTo>
                  <a:pt x="279" y="690"/>
                  <a:pt x="288" y="594"/>
                  <a:pt x="356" y="530"/>
                </a:cubicBezTo>
                <a:cubicBezTo>
                  <a:pt x="424" y="466"/>
                  <a:pt x="498" y="422"/>
                  <a:pt x="658" y="393"/>
                </a:cubicBezTo>
                <a:cubicBezTo>
                  <a:pt x="818" y="364"/>
                  <a:pt x="1180" y="364"/>
                  <a:pt x="1317" y="356"/>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99" name="Text Box 10"/>
          <p:cNvSpPr txBox="1">
            <a:spLocks noChangeArrowheads="1"/>
          </p:cNvSpPr>
          <p:nvPr/>
        </p:nvSpPr>
        <p:spPr bwMode="auto">
          <a:xfrm rot="-5400000">
            <a:off x="607219" y="2896394"/>
            <a:ext cx="18510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Potential energy</a:t>
            </a:r>
          </a:p>
        </p:txBody>
      </p:sp>
      <p:sp>
        <p:nvSpPr>
          <p:cNvPr id="85000" name="Text Box 11"/>
          <p:cNvSpPr txBox="1">
            <a:spLocks noChangeArrowheads="1"/>
          </p:cNvSpPr>
          <p:nvPr/>
        </p:nvSpPr>
        <p:spPr bwMode="auto">
          <a:xfrm>
            <a:off x="2266950" y="4495800"/>
            <a:ext cx="23256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Internuclear distance</a:t>
            </a:r>
          </a:p>
        </p:txBody>
      </p:sp>
      <p:sp>
        <p:nvSpPr>
          <p:cNvPr id="85001" name="Line 23"/>
          <p:cNvSpPr>
            <a:spLocks noChangeShapeType="1"/>
          </p:cNvSpPr>
          <p:nvPr/>
        </p:nvSpPr>
        <p:spPr bwMode="auto">
          <a:xfrm>
            <a:off x="2417763" y="3197225"/>
            <a:ext cx="2046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002" name="Group 24"/>
          <p:cNvGrpSpPr>
            <a:grpSpLocks/>
          </p:cNvGrpSpPr>
          <p:nvPr/>
        </p:nvGrpSpPr>
        <p:grpSpPr bwMode="auto">
          <a:xfrm>
            <a:off x="1846263" y="3182938"/>
            <a:ext cx="1751012" cy="1112837"/>
            <a:chOff x="463" y="2560"/>
            <a:chExt cx="1103" cy="701"/>
          </a:xfrm>
        </p:grpSpPr>
        <p:sp>
          <p:nvSpPr>
            <p:cNvPr id="85025" name="Text Box 25"/>
            <p:cNvSpPr txBox="1">
              <a:spLocks noChangeArrowheads="1"/>
            </p:cNvSpPr>
            <p:nvPr/>
          </p:nvSpPr>
          <p:spPr bwMode="auto">
            <a:xfrm>
              <a:off x="1432" y="3030"/>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en-US" sz="1800">
                <a:latin typeface="Arial" panose="020B0604020202020204" pitchFamily="34" charset="0"/>
              </a:endParaRPr>
            </a:p>
          </p:txBody>
        </p:sp>
        <p:grpSp>
          <p:nvGrpSpPr>
            <p:cNvPr id="85026" name="Group 26"/>
            <p:cNvGrpSpPr>
              <a:grpSpLocks/>
            </p:cNvGrpSpPr>
            <p:nvPr/>
          </p:nvGrpSpPr>
          <p:grpSpPr bwMode="auto">
            <a:xfrm>
              <a:off x="463" y="2560"/>
              <a:ext cx="1093" cy="693"/>
              <a:chOff x="463" y="2560"/>
              <a:chExt cx="1093" cy="693"/>
            </a:xfrm>
          </p:grpSpPr>
          <p:sp>
            <p:nvSpPr>
              <p:cNvPr id="85028" name="Line 27"/>
              <p:cNvSpPr>
                <a:spLocks noChangeShapeType="1"/>
              </p:cNvSpPr>
              <p:nvPr/>
            </p:nvSpPr>
            <p:spPr bwMode="auto">
              <a:xfrm>
                <a:off x="869" y="3136"/>
                <a:ext cx="15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9" name="Line 28"/>
              <p:cNvSpPr>
                <a:spLocks noChangeShapeType="1"/>
              </p:cNvSpPr>
              <p:nvPr/>
            </p:nvSpPr>
            <p:spPr bwMode="auto">
              <a:xfrm>
                <a:off x="859" y="2926"/>
                <a:ext cx="22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0" name="Line 29"/>
              <p:cNvSpPr>
                <a:spLocks noChangeShapeType="1"/>
              </p:cNvSpPr>
              <p:nvPr/>
            </p:nvSpPr>
            <p:spPr bwMode="auto">
              <a:xfrm>
                <a:off x="850" y="2798"/>
                <a:ext cx="27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1" name="Line 30"/>
              <p:cNvSpPr>
                <a:spLocks noChangeShapeType="1"/>
              </p:cNvSpPr>
              <p:nvPr/>
            </p:nvSpPr>
            <p:spPr bwMode="auto">
              <a:xfrm>
                <a:off x="841" y="2715"/>
                <a:ext cx="38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2" name="Line 31"/>
              <p:cNvSpPr>
                <a:spLocks noChangeShapeType="1"/>
              </p:cNvSpPr>
              <p:nvPr/>
            </p:nvSpPr>
            <p:spPr bwMode="auto">
              <a:xfrm>
                <a:off x="832" y="2660"/>
                <a:ext cx="466"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3" name="Line 32"/>
              <p:cNvSpPr>
                <a:spLocks noChangeShapeType="1"/>
              </p:cNvSpPr>
              <p:nvPr/>
            </p:nvSpPr>
            <p:spPr bwMode="auto">
              <a:xfrm>
                <a:off x="833" y="2616"/>
                <a:ext cx="59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4" name="Line 33"/>
              <p:cNvSpPr>
                <a:spLocks noChangeShapeType="1"/>
              </p:cNvSpPr>
              <p:nvPr/>
            </p:nvSpPr>
            <p:spPr bwMode="auto">
              <a:xfrm>
                <a:off x="834" y="2590"/>
                <a:ext cx="72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5" name="Line 34"/>
              <p:cNvSpPr>
                <a:spLocks noChangeShapeType="1"/>
              </p:cNvSpPr>
              <p:nvPr/>
            </p:nvSpPr>
            <p:spPr bwMode="auto">
              <a:xfrm>
                <a:off x="731" y="2560"/>
                <a:ext cx="0" cy="57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arrow" w="med" len="me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6" name="Text Box 35"/>
              <p:cNvSpPr txBox="1">
                <a:spLocks noChangeArrowheads="1"/>
              </p:cNvSpPr>
              <p:nvPr/>
            </p:nvSpPr>
            <p:spPr bwMode="auto">
              <a:xfrm>
                <a:off x="463" y="2784"/>
                <a:ext cx="1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en-US" sz="1800" baseline="-25000">
                  <a:latin typeface="Arial" panose="020B0604020202020204" pitchFamily="34" charset="0"/>
                </a:endParaRPr>
              </a:p>
            </p:txBody>
          </p:sp>
          <p:sp>
            <p:nvSpPr>
              <p:cNvPr id="85037" name="Text Box 36"/>
              <p:cNvSpPr txBox="1">
                <a:spLocks noChangeArrowheads="1"/>
              </p:cNvSpPr>
              <p:nvPr/>
            </p:nvSpPr>
            <p:spPr bwMode="auto">
              <a:xfrm>
                <a:off x="1004" y="3022"/>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en-US" sz="1800">
                  <a:latin typeface="Arial" panose="020B0604020202020204" pitchFamily="34" charset="0"/>
                </a:endParaRPr>
              </a:p>
            </p:txBody>
          </p:sp>
          <p:sp>
            <p:nvSpPr>
              <p:cNvPr id="85038" name="Text Box 37"/>
              <p:cNvSpPr txBox="1">
                <a:spLocks noChangeArrowheads="1"/>
              </p:cNvSpPr>
              <p:nvPr/>
            </p:nvSpPr>
            <p:spPr bwMode="auto">
              <a:xfrm>
                <a:off x="1057" y="2819"/>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en-US" sz="1800">
                  <a:latin typeface="Arial" panose="020B0604020202020204" pitchFamily="34" charset="0"/>
                </a:endParaRPr>
              </a:p>
            </p:txBody>
          </p:sp>
        </p:grpSp>
        <p:sp>
          <p:nvSpPr>
            <p:cNvPr id="85027" name="Text Box 38"/>
            <p:cNvSpPr txBox="1">
              <a:spLocks noChangeArrowheads="1"/>
            </p:cNvSpPr>
            <p:nvPr/>
          </p:nvSpPr>
          <p:spPr bwMode="auto">
            <a:xfrm>
              <a:off x="1450" y="2820"/>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en-US" sz="1800" b="1">
                <a:solidFill>
                  <a:srgbClr val="FF3300"/>
                </a:solidFill>
                <a:latin typeface="Arial" panose="020B0604020202020204" pitchFamily="34" charset="0"/>
              </a:endParaRPr>
            </a:p>
          </p:txBody>
        </p:sp>
      </p:grpSp>
      <p:sp>
        <p:nvSpPr>
          <p:cNvPr id="85003" name="Freeform 60"/>
          <p:cNvSpPr>
            <a:spLocks/>
          </p:cNvSpPr>
          <p:nvPr/>
        </p:nvSpPr>
        <p:spPr bwMode="auto">
          <a:xfrm>
            <a:off x="2298700" y="1112838"/>
            <a:ext cx="95250" cy="1524000"/>
          </a:xfrm>
          <a:custGeom>
            <a:avLst/>
            <a:gdLst>
              <a:gd name="T0" fmla="*/ 2147483646 w 60"/>
              <a:gd name="T1" fmla="*/ 2147483646 h 960"/>
              <a:gd name="T2" fmla="*/ 2147483646 w 60"/>
              <a:gd name="T3" fmla="*/ 2147483646 h 960"/>
              <a:gd name="T4" fmla="*/ 0 w 60"/>
              <a:gd name="T5" fmla="*/ 0 h 960"/>
              <a:gd name="T6" fmla="*/ 0 60000 65536"/>
              <a:gd name="T7" fmla="*/ 0 60000 65536"/>
              <a:gd name="T8" fmla="*/ 0 60000 65536"/>
            </a:gdLst>
            <a:ahLst/>
            <a:cxnLst>
              <a:cxn ang="T6">
                <a:pos x="T0" y="T1"/>
              </a:cxn>
              <a:cxn ang="T7">
                <a:pos x="T2" y="T3"/>
              </a:cxn>
              <a:cxn ang="T8">
                <a:pos x="T4" y="T5"/>
              </a:cxn>
            </a:cxnLst>
            <a:rect l="0" t="0" r="r" b="b"/>
            <a:pathLst>
              <a:path w="60" h="960">
                <a:moveTo>
                  <a:pt x="60" y="960"/>
                </a:moveTo>
                <a:cubicBezTo>
                  <a:pt x="59" y="928"/>
                  <a:pt x="58" y="896"/>
                  <a:pt x="48" y="736"/>
                </a:cubicBezTo>
                <a:cubicBezTo>
                  <a:pt x="38" y="576"/>
                  <a:pt x="8" y="123"/>
                  <a:pt x="0" y="0"/>
                </a:cubicBezTo>
              </a:path>
            </a:pathLst>
          </a:custGeom>
          <a:noFill/>
          <a:ln w="28575" cap="flat" cmpd="sng">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4" name="Group 82"/>
          <p:cNvGrpSpPr>
            <a:grpSpLocks/>
          </p:cNvGrpSpPr>
          <p:nvPr/>
        </p:nvGrpSpPr>
        <p:grpSpPr bwMode="auto">
          <a:xfrm>
            <a:off x="2054225" y="2674938"/>
            <a:ext cx="3883025" cy="1784350"/>
            <a:chOff x="1060" y="595"/>
            <a:chExt cx="2446" cy="1124"/>
          </a:xfrm>
        </p:grpSpPr>
        <p:sp>
          <p:nvSpPr>
            <p:cNvPr id="85013" name="Line 42"/>
            <p:cNvSpPr>
              <a:spLocks noChangeShapeType="1"/>
            </p:cNvSpPr>
            <p:nvPr/>
          </p:nvSpPr>
          <p:spPr bwMode="auto">
            <a:xfrm>
              <a:off x="2156" y="1391"/>
              <a:ext cx="728" cy="25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4" name="Oval 43"/>
            <p:cNvSpPr>
              <a:spLocks noChangeArrowheads="1"/>
            </p:cNvSpPr>
            <p:nvPr/>
          </p:nvSpPr>
          <p:spPr bwMode="auto">
            <a:xfrm>
              <a:off x="1072" y="595"/>
              <a:ext cx="1110" cy="1124"/>
            </a:xfrm>
            <a:prstGeom prst="ellipse">
              <a:avLst/>
            </a:prstGeom>
            <a:solidFill>
              <a:schemeClr val="bg1"/>
            </a:soli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85015" name="Line 44"/>
            <p:cNvSpPr>
              <a:spLocks noChangeShapeType="1"/>
            </p:cNvSpPr>
            <p:nvPr/>
          </p:nvSpPr>
          <p:spPr bwMode="auto">
            <a:xfrm>
              <a:off x="1180" y="1454"/>
              <a:ext cx="62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6" name="Line 45"/>
            <p:cNvSpPr>
              <a:spLocks noChangeShapeType="1"/>
            </p:cNvSpPr>
            <p:nvPr/>
          </p:nvSpPr>
          <p:spPr bwMode="auto">
            <a:xfrm>
              <a:off x="1122" y="1408"/>
              <a:ext cx="642"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7" name="Line 46"/>
            <p:cNvSpPr>
              <a:spLocks noChangeShapeType="1"/>
            </p:cNvSpPr>
            <p:nvPr/>
          </p:nvSpPr>
          <p:spPr bwMode="auto">
            <a:xfrm>
              <a:off x="1105" y="1337"/>
              <a:ext cx="689"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8" name="Line 47"/>
            <p:cNvSpPr>
              <a:spLocks noChangeShapeType="1"/>
            </p:cNvSpPr>
            <p:nvPr/>
          </p:nvSpPr>
          <p:spPr bwMode="auto">
            <a:xfrm>
              <a:off x="1060" y="1148"/>
              <a:ext cx="786"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9" name="Line 48"/>
            <p:cNvSpPr>
              <a:spLocks noChangeShapeType="1"/>
            </p:cNvSpPr>
            <p:nvPr/>
          </p:nvSpPr>
          <p:spPr bwMode="auto">
            <a:xfrm>
              <a:off x="1133" y="932"/>
              <a:ext cx="804"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0" name="Freeform 49"/>
            <p:cNvSpPr>
              <a:spLocks/>
            </p:cNvSpPr>
            <p:nvPr/>
          </p:nvSpPr>
          <p:spPr bwMode="auto">
            <a:xfrm>
              <a:off x="1757" y="805"/>
              <a:ext cx="271" cy="859"/>
            </a:xfrm>
            <a:custGeom>
              <a:avLst/>
              <a:gdLst>
                <a:gd name="T0" fmla="*/ 0 w 274"/>
                <a:gd name="T1" fmla="*/ 859 h 859"/>
                <a:gd name="T2" fmla="*/ 92 w 274"/>
                <a:gd name="T3" fmla="*/ 338 h 859"/>
                <a:gd name="T4" fmla="*/ 250 w 274"/>
                <a:gd name="T5" fmla="*/ 0 h 859"/>
                <a:gd name="T6" fmla="*/ 0 60000 65536"/>
                <a:gd name="T7" fmla="*/ 0 60000 65536"/>
                <a:gd name="T8" fmla="*/ 0 60000 65536"/>
              </a:gdLst>
              <a:ahLst/>
              <a:cxnLst>
                <a:cxn ang="T6">
                  <a:pos x="T0" y="T1"/>
                </a:cxn>
                <a:cxn ang="T7">
                  <a:pos x="T2" y="T3"/>
                </a:cxn>
                <a:cxn ang="T8">
                  <a:pos x="T4" y="T5"/>
                </a:cxn>
              </a:cxnLst>
              <a:rect l="0" t="0" r="r" b="b"/>
              <a:pathLst>
                <a:path w="274" h="859">
                  <a:moveTo>
                    <a:pt x="0" y="859"/>
                  </a:moveTo>
                  <a:cubicBezTo>
                    <a:pt x="27" y="670"/>
                    <a:pt x="54" y="481"/>
                    <a:pt x="100" y="338"/>
                  </a:cubicBezTo>
                  <a:cubicBezTo>
                    <a:pt x="146" y="195"/>
                    <a:pt x="210" y="97"/>
                    <a:pt x="274" y="0"/>
                  </a:cubicBezTo>
                </a:path>
              </a:pathLst>
            </a:custGeom>
            <a:noFill/>
            <a:ln w="571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1" name="Line 50"/>
            <p:cNvSpPr>
              <a:spLocks noChangeShapeType="1"/>
            </p:cNvSpPr>
            <p:nvPr/>
          </p:nvSpPr>
          <p:spPr bwMode="auto">
            <a:xfrm>
              <a:off x="1098" y="1257"/>
              <a:ext cx="723"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2" name="Text Box 51"/>
            <p:cNvSpPr txBox="1">
              <a:spLocks noChangeArrowheads="1"/>
            </p:cNvSpPr>
            <p:nvPr/>
          </p:nvSpPr>
          <p:spPr bwMode="auto">
            <a:xfrm>
              <a:off x="2235" y="1041"/>
              <a:ext cx="12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chemeClr val="accent1"/>
                  </a:solidFill>
                  <a:latin typeface="Arial" panose="020B0604020202020204" pitchFamily="34" charset="0"/>
                </a:rPr>
                <a:t>rotational levels</a:t>
              </a:r>
            </a:p>
          </p:txBody>
        </p:sp>
        <p:sp>
          <p:nvSpPr>
            <p:cNvPr id="85023" name="Line 52"/>
            <p:cNvSpPr>
              <a:spLocks noChangeShapeType="1"/>
            </p:cNvSpPr>
            <p:nvPr/>
          </p:nvSpPr>
          <p:spPr bwMode="auto">
            <a:xfrm>
              <a:off x="1356" y="654"/>
              <a:ext cx="516"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4" name="Line 79"/>
            <p:cNvSpPr>
              <a:spLocks noChangeShapeType="1"/>
            </p:cNvSpPr>
            <p:nvPr/>
          </p:nvSpPr>
          <p:spPr bwMode="auto">
            <a:xfrm>
              <a:off x="2175" y="1334"/>
              <a:ext cx="747" cy="265"/>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5005" name="Text Box 39"/>
          <p:cNvSpPr txBox="1">
            <a:spLocks noChangeArrowheads="1"/>
          </p:cNvSpPr>
          <p:nvPr/>
        </p:nvSpPr>
        <p:spPr bwMode="auto">
          <a:xfrm>
            <a:off x="2524125" y="2127250"/>
            <a:ext cx="25447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solidFill>
                  <a:schemeClr val="accent2"/>
                </a:solidFill>
                <a:latin typeface="Arial" panose="020B0604020202020204" pitchFamily="34" charset="0"/>
              </a:rPr>
              <a:t>Electronic ground state</a:t>
            </a:r>
          </a:p>
        </p:txBody>
      </p:sp>
      <p:sp>
        <p:nvSpPr>
          <p:cNvPr id="85006" name="Ovale 97"/>
          <p:cNvSpPr>
            <a:spLocks noChangeArrowheads="1"/>
          </p:cNvSpPr>
          <p:nvPr/>
        </p:nvSpPr>
        <p:spPr bwMode="auto">
          <a:xfrm>
            <a:off x="7991475" y="998538"/>
            <a:ext cx="777875" cy="482600"/>
          </a:xfrm>
          <a:prstGeom prst="ellipse">
            <a:avLst/>
          </a:prstGeom>
          <a:solidFill>
            <a:srgbClr val="FFFF00"/>
          </a:solidFill>
          <a:ln w="9525" algn="ctr">
            <a:solidFill>
              <a:srgbClr val="FFFF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85007" name="Text Box 3"/>
          <p:cNvSpPr txBox="1">
            <a:spLocks noChangeArrowheads="1"/>
          </p:cNvSpPr>
          <p:nvPr/>
        </p:nvSpPr>
        <p:spPr bwMode="auto">
          <a:xfrm>
            <a:off x="5411788" y="981075"/>
            <a:ext cx="3500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rPr>
              <a:t>E</a:t>
            </a:r>
            <a:r>
              <a:rPr lang="it-IT" altLang="en-US" sz="2400" baseline="-25000">
                <a:latin typeface="Tahoma" panose="020B0604030504040204" pitchFamily="34" charset="0"/>
              </a:rPr>
              <a:t>int</a:t>
            </a:r>
            <a:r>
              <a:rPr lang="it-IT" altLang="en-US" sz="2400">
                <a:latin typeface="Tahoma" panose="020B0604030504040204" pitchFamily="34" charset="0"/>
              </a:rPr>
              <a:t>  = E</a:t>
            </a:r>
            <a:r>
              <a:rPr lang="it-IT" altLang="en-US" sz="2400" baseline="-25000">
                <a:latin typeface="Tahoma" panose="020B0604030504040204" pitchFamily="34" charset="0"/>
              </a:rPr>
              <a:t>ele</a:t>
            </a:r>
            <a:r>
              <a:rPr lang="it-IT" altLang="en-US" sz="2400">
                <a:latin typeface="Tahoma" panose="020B0604030504040204" pitchFamily="34" charset="0"/>
              </a:rPr>
              <a:t>  + E</a:t>
            </a:r>
            <a:r>
              <a:rPr lang="it-IT" altLang="en-US" sz="2400" baseline="-25000">
                <a:latin typeface="Tahoma" panose="020B0604030504040204" pitchFamily="34" charset="0"/>
              </a:rPr>
              <a:t>vib</a:t>
            </a:r>
            <a:r>
              <a:rPr lang="it-IT" altLang="en-US" sz="2400">
                <a:latin typeface="Tahoma" panose="020B0604030504040204" pitchFamily="34" charset="0"/>
              </a:rPr>
              <a:t> + E</a:t>
            </a:r>
            <a:r>
              <a:rPr lang="it-IT" altLang="en-US" sz="2400" baseline="-25000">
                <a:latin typeface="Tahoma" panose="020B0604030504040204" pitchFamily="34" charset="0"/>
              </a:rPr>
              <a:t>rot</a:t>
            </a:r>
            <a:endParaRPr lang="en-US" altLang="en-US" sz="2400" baseline="-25000">
              <a:latin typeface="Tahoma" panose="020B0604030504040204" pitchFamily="34" charset="0"/>
            </a:endParaRPr>
          </a:p>
        </p:txBody>
      </p:sp>
      <p:sp>
        <p:nvSpPr>
          <p:cNvPr id="85008" name="Text Box 67"/>
          <p:cNvSpPr txBox="1">
            <a:spLocks noChangeArrowheads="1"/>
          </p:cNvSpPr>
          <p:nvPr/>
        </p:nvSpPr>
        <p:spPr bwMode="auto">
          <a:xfrm>
            <a:off x="573911" y="6247607"/>
            <a:ext cx="55911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solidFill>
                  <a:srgbClr val="0000FF"/>
                </a:solidFill>
                <a:latin typeface="Tahoma" panose="020B0604030504040204" pitchFamily="34" charset="0"/>
                <a:cs typeface="Tahoma" panose="020B0604030504040204" pitchFamily="34" charset="0"/>
              </a:rPr>
              <a:t>Selection rule for light absorption/emission:</a:t>
            </a:r>
          </a:p>
        </p:txBody>
      </p:sp>
      <p:sp>
        <p:nvSpPr>
          <p:cNvPr id="85009" name="Text Box 67"/>
          <p:cNvSpPr txBox="1">
            <a:spLocks noChangeArrowheads="1"/>
          </p:cNvSpPr>
          <p:nvPr/>
        </p:nvSpPr>
        <p:spPr bwMode="auto">
          <a:xfrm>
            <a:off x="454025" y="5031016"/>
            <a:ext cx="84582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cs typeface="Tahoma" panose="020B0604030504040204" pitchFamily="34" charset="0"/>
              </a:rPr>
              <a:t>The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electric </a:t>
            </a:r>
            <a:r>
              <a:rPr lang="it-IT" altLang="en-US" sz="2200" dirty="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dipole moment </a:t>
            </a:r>
            <a:r>
              <a:rPr lang="it-IT" altLang="en-US" sz="2200" dirty="0">
                <a:latin typeface="Tahoma" panose="020B0604030504040204" pitchFamily="34" charset="0"/>
                <a:cs typeface="Tahoma" panose="020B0604030504040204" pitchFamily="34" charset="0"/>
              </a:rPr>
              <a:t>of the molecules must change during the rotation </a:t>
            </a:r>
            <a:r>
              <a:rPr lang="it-IT" altLang="en-US" sz="2200" dirty="0">
                <a:latin typeface="Tahoma" panose="020B0604030504040204" pitchFamily="34" charset="0"/>
                <a:cs typeface="Tahoma" panose="020B0604030504040204" pitchFamily="34" charset="0"/>
                <a:sym typeface="Symbol" panose="05050102010706020507" pitchFamily="18" charset="2"/>
              </a:rPr>
              <a:t> </a:t>
            </a:r>
            <a:r>
              <a:rPr lang="it-IT" altLang="en-US" sz="2200" dirty="0">
                <a:latin typeface="Tahoma" panose="020B0604030504040204" pitchFamily="34" charset="0"/>
                <a:cs typeface="Tahoma" panose="020B0604030504040204" pitchFamily="34" charset="0"/>
              </a:rPr>
              <a:t>only molecules with </a:t>
            </a:r>
            <a:r>
              <a:rPr lang="it-IT" altLang="en-US" sz="2200" b="1" dirty="0">
                <a:solidFill>
                  <a:srgbClr val="FF0000"/>
                </a:solidFill>
                <a:latin typeface="Tahoma" panose="020B0604030504040204" pitchFamily="34" charset="0"/>
                <a:cs typeface="Tahoma" panose="020B0604030504040204" pitchFamily="34" charset="0"/>
              </a:rPr>
              <a:t>permanent dipole moments </a:t>
            </a:r>
            <a:r>
              <a:rPr lang="it-IT" altLang="en-US" sz="2200" dirty="0">
                <a:latin typeface="Tahoma" panose="020B0604030504040204" pitchFamily="34" charset="0"/>
                <a:cs typeface="Tahoma" panose="020B0604030504040204" pitchFamily="34" charset="0"/>
              </a:rPr>
              <a:t>(heteronuclear diatomics) are </a:t>
            </a:r>
            <a:r>
              <a:rPr lang="it-IT" altLang="en-US" sz="2200" dirty="0" smtClean="0">
                <a:latin typeface="Tahoma" panose="020B0604030504040204" pitchFamily="34" charset="0"/>
                <a:cs typeface="Tahoma" panose="020B0604030504040204" pitchFamily="34" charset="0"/>
              </a:rPr>
              <a:t>active (pure rotations)</a:t>
            </a:r>
            <a:endParaRPr lang="it-IT" altLang="en-US" sz="2200" dirty="0">
              <a:latin typeface="Tahoma" panose="020B0604030504040204" pitchFamily="34" charset="0"/>
              <a:cs typeface="Tahoma" panose="020B0604030504040204" pitchFamily="34" charset="0"/>
            </a:endParaRPr>
          </a:p>
        </p:txBody>
      </p:sp>
      <p:grpSp>
        <p:nvGrpSpPr>
          <p:cNvPr id="85010" name="Gruppo 106"/>
          <p:cNvGrpSpPr>
            <a:grpSpLocks/>
          </p:cNvGrpSpPr>
          <p:nvPr/>
        </p:nvGrpSpPr>
        <p:grpSpPr bwMode="auto">
          <a:xfrm>
            <a:off x="6261326" y="6252031"/>
            <a:ext cx="1166813" cy="400050"/>
            <a:chOff x="5978122" y="5404525"/>
            <a:chExt cx="1165628" cy="400110"/>
          </a:xfrm>
        </p:grpSpPr>
        <p:graphicFrame>
          <p:nvGraphicFramePr>
            <p:cNvPr id="85011" name="Object 64"/>
            <p:cNvGraphicFramePr>
              <a:graphicFrameLocks noChangeAspect="1"/>
            </p:cNvGraphicFramePr>
            <p:nvPr/>
          </p:nvGraphicFramePr>
          <p:xfrm>
            <a:off x="5990570" y="5420802"/>
            <a:ext cx="1046162" cy="366712"/>
          </p:xfrm>
          <a:graphic>
            <a:graphicData uri="http://schemas.openxmlformats.org/presentationml/2006/ole">
              <mc:AlternateContent xmlns:mc="http://schemas.openxmlformats.org/markup-compatibility/2006">
                <mc:Choice xmlns:v="urn:schemas-microsoft-com:vml" Requires="v">
                  <p:oleObj spid="_x0000_s85197" name="Equazione" r:id="rId4" imgW="507780" imgH="177723" progId="Equation.3">
                    <p:embed/>
                  </p:oleObj>
                </mc:Choice>
                <mc:Fallback>
                  <p:oleObj name="Equazione" r:id="rId4" imgW="507780" imgH="177723" progId="Equation.3">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0570" y="5420802"/>
                          <a:ext cx="1046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12" name="Rettangolo 108"/>
            <p:cNvSpPr>
              <a:spLocks noChangeArrowheads="1"/>
            </p:cNvSpPr>
            <p:nvPr/>
          </p:nvSpPr>
          <p:spPr bwMode="auto">
            <a:xfrm>
              <a:off x="5978122" y="5404525"/>
              <a:ext cx="1165628" cy="400110"/>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0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0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8" grpId="0"/>
      <p:bldP spid="850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Molecular rotation (diatomic molecules)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2957" name="Text Box 34"/>
          <p:cNvSpPr txBox="1">
            <a:spLocks noChangeArrowheads="1"/>
          </p:cNvSpPr>
          <p:nvPr/>
        </p:nvSpPr>
        <p:spPr bwMode="auto">
          <a:xfrm>
            <a:off x="457924" y="981869"/>
            <a:ext cx="329565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dirty="0" smtClean="0">
                <a:solidFill>
                  <a:srgbClr val="FF0000"/>
                </a:solidFill>
                <a:latin typeface="Tahoma" panose="020B0604030504040204" pitchFamily="34" charset="0"/>
              </a:rPr>
              <a:t>Non rigid </a:t>
            </a:r>
            <a:r>
              <a:rPr lang="it-IT" altLang="en-US" sz="2500" dirty="0">
                <a:solidFill>
                  <a:srgbClr val="FF0000"/>
                </a:solidFill>
                <a:latin typeface="Tahoma" panose="020B0604030504040204" pitchFamily="34" charset="0"/>
              </a:rPr>
              <a:t>rotor model</a:t>
            </a:r>
            <a:endParaRPr lang="en-US" altLang="en-US" sz="2500" dirty="0">
              <a:solidFill>
                <a:srgbClr val="FF0000"/>
              </a:solidFill>
              <a:latin typeface="Tahoma" panose="020B0604030504040204" pitchFamily="34" charset="0"/>
            </a:endParaRPr>
          </a:p>
        </p:txBody>
      </p:sp>
      <p:sp>
        <p:nvSpPr>
          <p:cNvPr id="82961" name="Text Box 34"/>
          <p:cNvSpPr txBox="1">
            <a:spLocks noChangeArrowheads="1"/>
          </p:cNvSpPr>
          <p:nvPr/>
        </p:nvSpPr>
        <p:spPr bwMode="auto">
          <a:xfrm>
            <a:off x="451156" y="1426251"/>
            <a:ext cx="83978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dirty="0" smtClean="0">
                <a:latin typeface="Tahoma" panose="020B0604030504040204" pitchFamily="34" charset="0"/>
              </a:rPr>
              <a:t>account for bond vibrations (dynamic nature of the bond)</a:t>
            </a:r>
            <a:endParaRPr lang="en-US" altLang="en-US" sz="2500" dirty="0">
              <a:latin typeface="Tahoma" panose="020B0604030504040204" pitchFamily="34" charset="0"/>
            </a:endParaRPr>
          </a:p>
        </p:txBody>
      </p:sp>
      <p:pic>
        <p:nvPicPr>
          <p:cNvPr id="140290" name="Picture 2" descr="Risultati immagini per non rigid rotor model"/>
          <p:cNvPicPr>
            <a:picLocks noChangeAspect="1" noChangeArrowheads="1"/>
          </p:cNvPicPr>
          <p:nvPr/>
        </p:nvPicPr>
        <p:blipFill rotWithShape="1">
          <a:blip r:embed="rId4">
            <a:extLst>
              <a:ext uri="{28A0092B-C50C-407E-A947-70E740481C1C}">
                <a14:useLocalDpi xmlns:a14="http://schemas.microsoft.com/office/drawing/2010/main" val="0"/>
              </a:ext>
            </a:extLst>
          </a:blip>
          <a:srcRect l="6301" t="59066" r="23697" b="930"/>
          <a:stretch/>
        </p:blipFill>
        <p:spPr bwMode="auto">
          <a:xfrm>
            <a:off x="1230046" y="3106638"/>
            <a:ext cx="6304889" cy="27020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2044700" y="2258932"/>
            <a:ext cx="4900674" cy="633573"/>
          </a:xfrm>
          <a:prstGeom prst="rect">
            <a:avLst/>
          </a:prstGeom>
        </p:spPr>
      </p:pic>
      <p:sp>
        <p:nvSpPr>
          <p:cNvPr id="22" name="Text Box 67"/>
          <p:cNvSpPr txBox="1">
            <a:spLocks noChangeArrowheads="1"/>
          </p:cNvSpPr>
          <p:nvPr/>
        </p:nvSpPr>
        <p:spPr bwMode="auto">
          <a:xfrm>
            <a:off x="534988" y="5840153"/>
            <a:ext cx="55911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solidFill>
                  <a:srgbClr val="0000FF"/>
                </a:solidFill>
                <a:latin typeface="Tahoma" panose="020B0604030504040204" pitchFamily="34" charset="0"/>
                <a:cs typeface="Tahoma" panose="020B0604030504040204" pitchFamily="34" charset="0"/>
              </a:rPr>
              <a:t>Selection rule for light absorption/emission:</a:t>
            </a:r>
          </a:p>
        </p:txBody>
      </p:sp>
      <p:graphicFrame>
        <p:nvGraphicFramePr>
          <p:cNvPr id="24" name="Object 64"/>
          <p:cNvGraphicFramePr>
            <a:graphicFrameLocks noChangeAspect="1"/>
          </p:cNvGraphicFramePr>
          <p:nvPr>
            <p:extLst>
              <p:ext uri="{D42A27DB-BD31-4B8C-83A1-F6EECF244321}">
                <p14:modId xmlns:p14="http://schemas.microsoft.com/office/powerpoint/2010/main" val="4083229487"/>
              </p:ext>
            </p:extLst>
          </p:nvPr>
        </p:nvGraphicFramePr>
        <p:xfrm>
          <a:off x="6126163" y="5857846"/>
          <a:ext cx="1312861" cy="419100"/>
        </p:xfrm>
        <a:graphic>
          <a:graphicData uri="http://schemas.openxmlformats.org/presentationml/2006/ole">
            <mc:AlternateContent xmlns:mc="http://schemas.openxmlformats.org/markup-compatibility/2006">
              <mc:Choice xmlns:v="urn:schemas-microsoft-com:vml" Requires="v">
                <p:oleObj spid="_x0000_s140398" name="Equation" r:id="rId6" imgW="622080" imgH="203040" progId="Equation.3">
                  <p:embed/>
                </p:oleObj>
              </mc:Choice>
              <mc:Fallback>
                <p:oleObj name="Equation" r:id="rId6" imgW="622080" imgH="203040" progId="Equation.3">
                  <p:embed/>
                  <p:pic>
                    <p:nvPicPr>
                      <p:cNvPr id="85011" name="Object 64"/>
                      <p:cNvPicPr>
                        <a:picLocks noChangeAspect="1" noChangeArrowheads="1"/>
                      </p:cNvPicPr>
                      <p:nvPr/>
                    </p:nvPicPr>
                    <p:blipFill>
                      <a:blip r:embed="rId7"/>
                      <a:srcRect/>
                      <a:stretch>
                        <a:fillRect/>
                      </a:stretch>
                    </p:blipFill>
                    <p:spPr bwMode="auto">
                      <a:xfrm>
                        <a:off x="6126163" y="5857846"/>
                        <a:ext cx="1312861" cy="419100"/>
                      </a:xfrm>
                      <a:prstGeom prst="rect">
                        <a:avLst/>
                      </a:prstGeom>
                      <a:noFill/>
                      <a:ln>
                        <a:noFill/>
                      </a:ln>
                      <a:extLst/>
                    </p:spPr>
                  </p:pic>
                </p:oleObj>
              </mc:Fallback>
            </mc:AlternateContent>
          </a:graphicData>
        </a:graphic>
      </p:graphicFrame>
      <p:sp>
        <p:nvSpPr>
          <p:cNvPr id="25" name="Rettangolo 108"/>
          <p:cNvSpPr>
            <a:spLocks noChangeArrowheads="1"/>
          </p:cNvSpPr>
          <p:nvPr/>
        </p:nvSpPr>
        <p:spPr bwMode="auto">
          <a:xfrm>
            <a:off x="6126163" y="5822620"/>
            <a:ext cx="1408772" cy="400050"/>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1" name="Text Box 67"/>
          <p:cNvSpPr txBox="1">
            <a:spLocks noChangeArrowheads="1"/>
          </p:cNvSpPr>
          <p:nvPr/>
        </p:nvSpPr>
        <p:spPr bwMode="auto">
          <a:xfrm>
            <a:off x="2721001" y="6353162"/>
            <a:ext cx="4224374"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solidFill>
                  <a:srgbClr val="0000FF"/>
                </a:solidFill>
                <a:latin typeface="Tahoma" panose="020B0604030504040204" pitchFamily="34" charset="0"/>
                <a:cs typeface="Tahoma" panose="020B0604030504040204" pitchFamily="34" charset="0"/>
              </a:rPr>
              <a:t>with </a:t>
            </a:r>
            <a:r>
              <a:rPr lang="it-IT" altLang="en-US" sz="2200" dirty="0" smtClean="0">
                <a:solidFill>
                  <a:srgbClr val="0000FF"/>
                </a:solidFill>
                <a:latin typeface="Tahoma" panose="020B0604030504040204" pitchFamily="34" charset="0"/>
                <a:cs typeface="Tahoma" panose="020B0604030504040204" pitchFamily="34" charset="0"/>
                <a:sym typeface="Symbol" panose="05050102010706020507" pitchFamily="18" charset="2"/>
              </a:rPr>
              <a:t>J=0 not always permitted</a:t>
            </a:r>
            <a:endParaRPr lang="it-IT" altLang="en-US" sz="2200" dirty="0">
              <a:solidFill>
                <a:srgbClr val="0000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87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Effect of MW/IR radiation</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87044" name="Gruppo 1"/>
          <p:cNvGrpSpPr>
            <a:grpSpLocks/>
          </p:cNvGrpSpPr>
          <p:nvPr/>
        </p:nvGrpSpPr>
        <p:grpSpPr bwMode="auto">
          <a:xfrm>
            <a:off x="661988" y="830263"/>
            <a:ext cx="3581400" cy="1631950"/>
            <a:chOff x="844550" y="1752600"/>
            <a:chExt cx="3581400" cy="1631950"/>
          </a:xfrm>
        </p:grpSpPr>
        <p:grpSp>
          <p:nvGrpSpPr>
            <p:cNvPr id="87054" name="Group 7"/>
            <p:cNvGrpSpPr>
              <a:grpSpLocks noChangeAspect="1"/>
            </p:cNvGrpSpPr>
            <p:nvPr/>
          </p:nvGrpSpPr>
          <p:grpSpPr bwMode="auto">
            <a:xfrm>
              <a:off x="844550" y="2200275"/>
              <a:ext cx="2281238" cy="779463"/>
              <a:chOff x="260" y="1778"/>
              <a:chExt cx="3035" cy="1110"/>
            </a:xfrm>
          </p:grpSpPr>
          <p:grpSp>
            <p:nvGrpSpPr>
              <p:cNvPr id="87062" name="Group 8"/>
              <p:cNvGrpSpPr>
                <a:grpSpLocks noChangeAspect="1"/>
              </p:cNvGrpSpPr>
              <p:nvPr/>
            </p:nvGrpSpPr>
            <p:grpSpPr bwMode="auto">
              <a:xfrm>
                <a:off x="260" y="1778"/>
                <a:ext cx="2281" cy="1110"/>
                <a:chOff x="260" y="1778"/>
                <a:chExt cx="2281" cy="1110"/>
              </a:xfrm>
            </p:grpSpPr>
            <p:sp>
              <p:nvSpPr>
                <p:cNvPr id="87064" name="Arc 9"/>
                <p:cNvSpPr>
                  <a:spLocks noChangeAspect="1"/>
                </p:cNvSpPr>
                <p:nvPr/>
              </p:nvSpPr>
              <p:spPr bwMode="auto">
                <a:xfrm flipV="1">
                  <a:off x="260" y="2164"/>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5" name="Arc 10"/>
                <p:cNvSpPr>
                  <a:spLocks noChangeAspect="1"/>
                </p:cNvSpPr>
                <p:nvPr/>
              </p:nvSpPr>
              <p:spPr bwMode="auto">
                <a:xfrm>
                  <a:off x="542" y="1783"/>
                  <a:ext cx="285" cy="724"/>
                </a:xfrm>
                <a:custGeom>
                  <a:avLst/>
                  <a:gdLst>
                    <a:gd name="T0" fmla="*/ 0 w 41994"/>
                    <a:gd name="T1" fmla="*/ 0 h 21600"/>
                    <a:gd name="T2" fmla="*/ 0 w 41994"/>
                    <a:gd name="T3" fmla="*/ 0 h 21600"/>
                    <a:gd name="T4" fmla="*/ 0 w 41994"/>
                    <a:gd name="T5" fmla="*/ 0 h 21600"/>
                    <a:gd name="T6" fmla="*/ 0 60000 65536"/>
                    <a:gd name="T7" fmla="*/ 0 60000 65536"/>
                    <a:gd name="T8" fmla="*/ 0 60000 65536"/>
                  </a:gdLst>
                  <a:ahLst/>
                  <a:cxnLst>
                    <a:cxn ang="T6">
                      <a:pos x="T0" y="T1"/>
                    </a:cxn>
                    <a:cxn ang="T7">
                      <a:pos x="T2" y="T3"/>
                    </a:cxn>
                    <a:cxn ang="T8">
                      <a:pos x="T4" y="T5"/>
                    </a:cxn>
                  </a:cxnLst>
                  <a:rect l="0" t="0" r="r" b="b"/>
                  <a:pathLst>
                    <a:path w="41994" h="21600" fill="none" extrusionOk="0">
                      <a:moveTo>
                        <a:pt x="-1" y="16863"/>
                      </a:moveTo>
                      <a:cubicBezTo>
                        <a:pt x="2215" y="7005"/>
                        <a:pt x="10969" y="0"/>
                        <a:pt x="21074" y="0"/>
                      </a:cubicBezTo>
                      <a:cubicBezTo>
                        <a:pt x="30932" y="0"/>
                        <a:pt x="39539" y="6674"/>
                        <a:pt x="41994" y="16222"/>
                      </a:cubicBezTo>
                    </a:path>
                    <a:path w="41994" h="21600" stroke="0" extrusionOk="0">
                      <a:moveTo>
                        <a:pt x="-1" y="16863"/>
                      </a:moveTo>
                      <a:cubicBezTo>
                        <a:pt x="2215" y="7005"/>
                        <a:pt x="10969" y="0"/>
                        <a:pt x="21074" y="0"/>
                      </a:cubicBezTo>
                      <a:cubicBezTo>
                        <a:pt x="30932" y="0"/>
                        <a:pt x="39539" y="6674"/>
                        <a:pt x="41994" y="16222"/>
                      </a:cubicBezTo>
                      <a:lnTo>
                        <a:pt x="21074" y="21600"/>
                      </a:lnTo>
                      <a:lnTo>
                        <a:pt x="-1" y="16863"/>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6" name="Arc 11"/>
                <p:cNvSpPr>
                  <a:spLocks noChangeAspect="1"/>
                </p:cNvSpPr>
                <p:nvPr/>
              </p:nvSpPr>
              <p:spPr bwMode="auto">
                <a:xfrm flipV="1">
                  <a:off x="824" y="2163"/>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7" name="Arc 12"/>
                <p:cNvSpPr>
                  <a:spLocks noChangeAspect="1"/>
                </p:cNvSpPr>
                <p:nvPr/>
              </p:nvSpPr>
              <p:spPr bwMode="auto">
                <a:xfrm>
                  <a:off x="1107" y="1780"/>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8" name="Arc 13"/>
                <p:cNvSpPr>
                  <a:spLocks noChangeAspect="1"/>
                </p:cNvSpPr>
                <p:nvPr/>
              </p:nvSpPr>
              <p:spPr bwMode="auto">
                <a:xfrm flipV="1">
                  <a:off x="1390" y="2162"/>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9" name="Arc 14"/>
                <p:cNvSpPr>
                  <a:spLocks noChangeAspect="1"/>
                </p:cNvSpPr>
                <p:nvPr/>
              </p:nvSpPr>
              <p:spPr bwMode="auto">
                <a:xfrm>
                  <a:off x="1676" y="1779"/>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0" name="Arc 15"/>
                <p:cNvSpPr>
                  <a:spLocks noChangeAspect="1"/>
                </p:cNvSpPr>
                <p:nvPr/>
              </p:nvSpPr>
              <p:spPr bwMode="auto">
                <a:xfrm flipV="1">
                  <a:off x="1964" y="2161"/>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71" name="Arc 16"/>
                <p:cNvSpPr>
                  <a:spLocks noChangeAspect="1"/>
                </p:cNvSpPr>
                <p:nvPr/>
              </p:nvSpPr>
              <p:spPr bwMode="auto">
                <a:xfrm>
                  <a:off x="2257" y="1778"/>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063" name="AutoShape 17"/>
              <p:cNvSpPr>
                <a:spLocks noChangeAspect="1" noChangeArrowheads="1"/>
              </p:cNvSpPr>
              <p:nvPr/>
            </p:nvSpPr>
            <p:spPr bwMode="auto">
              <a:xfrm>
                <a:off x="2677" y="2205"/>
                <a:ext cx="618" cy="349"/>
              </a:xfrm>
              <a:prstGeom prst="rightArrow">
                <a:avLst>
                  <a:gd name="adj1" fmla="val 50000"/>
                  <a:gd name="adj2" fmla="val 44269"/>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87055" name="Group 34"/>
            <p:cNvGrpSpPr>
              <a:grpSpLocks/>
            </p:cNvGrpSpPr>
            <p:nvPr/>
          </p:nvGrpSpPr>
          <p:grpSpPr bwMode="auto">
            <a:xfrm>
              <a:off x="3271838" y="1752600"/>
              <a:ext cx="1154112" cy="1631950"/>
              <a:chOff x="3129" y="1152"/>
              <a:chExt cx="727" cy="1028"/>
            </a:xfrm>
          </p:grpSpPr>
          <p:sp>
            <p:nvSpPr>
              <p:cNvPr id="87056" name="Line 4"/>
              <p:cNvSpPr>
                <a:spLocks noChangeAspect="1" noChangeShapeType="1"/>
              </p:cNvSpPr>
              <p:nvPr/>
            </p:nvSpPr>
            <p:spPr bwMode="auto">
              <a:xfrm flipH="1">
                <a:off x="3510" y="1511"/>
                <a:ext cx="1" cy="339"/>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Oval 5"/>
              <p:cNvSpPr>
                <a:spLocks noChangeAspect="1" noChangeArrowheads="1"/>
              </p:cNvSpPr>
              <p:nvPr/>
            </p:nvSpPr>
            <p:spPr bwMode="auto">
              <a:xfrm>
                <a:off x="3264" y="1152"/>
                <a:ext cx="431" cy="403"/>
              </a:xfrm>
              <a:prstGeom prst="ellipse">
                <a:avLst/>
              </a:prstGeom>
              <a:gradFill rotWithShape="0">
                <a:gsLst>
                  <a:gs pos="0">
                    <a:schemeClr val="accent1"/>
                  </a:gs>
                  <a:gs pos="100000">
                    <a:schemeClr val="accent1">
                      <a:gamma/>
                      <a:shade val="74118"/>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87058" name="Oval 6"/>
              <p:cNvSpPr>
                <a:spLocks noChangeAspect="1" noChangeArrowheads="1"/>
              </p:cNvSpPr>
              <p:nvPr/>
            </p:nvSpPr>
            <p:spPr bwMode="auto">
              <a:xfrm>
                <a:off x="3312" y="1776"/>
                <a:ext cx="432" cy="404"/>
              </a:xfrm>
              <a:prstGeom prst="ellipse">
                <a:avLst/>
              </a:prstGeom>
              <a:gradFill rotWithShape="0">
                <a:gsLst>
                  <a:gs pos="0">
                    <a:srgbClr val="FF0000"/>
                  </a:gs>
                  <a:gs pos="100000">
                    <a:srgbClr val="9A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87059" name="Arc 19"/>
              <p:cNvSpPr>
                <a:spLocks noChangeAspect="1"/>
              </p:cNvSpPr>
              <p:nvPr/>
            </p:nvSpPr>
            <p:spPr bwMode="auto">
              <a:xfrm>
                <a:off x="3684" y="1419"/>
                <a:ext cx="88" cy="223"/>
              </a:xfrm>
              <a:custGeom>
                <a:avLst/>
                <a:gdLst>
                  <a:gd name="T0" fmla="*/ 0 w 15746"/>
                  <a:gd name="T1" fmla="*/ 0 h 21600"/>
                  <a:gd name="T2" fmla="*/ 0 w 15746"/>
                  <a:gd name="T3" fmla="*/ 0 h 21600"/>
                  <a:gd name="T4" fmla="*/ 0 w 15746"/>
                  <a:gd name="T5" fmla="*/ 0 h 21600"/>
                  <a:gd name="T6" fmla="*/ 0 60000 65536"/>
                  <a:gd name="T7" fmla="*/ 0 60000 65536"/>
                  <a:gd name="T8" fmla="*/ 0 60000 65536"/>
                </a:gdLst>
                <a:ahLst/>
                <a:cxnLst>
                  <a:cxn ang="T6">
                    <a:pos x="T0" y="T1"/>
                  </a:cxn>
                  <a:cxn ang="T7">
                    <a:pos x="T2" y="T3"/>
                  </a:cxn>
                  <a:cxn ang="T8">
                    <a:pos x="T4" y="T5"/>
                  </a:cxn>
                </a:cxnLst>
                <a:rect l="0" t="0" r="r" b="b"/>
                <a:pathLst>
                  <a:path w="15746" h="21600" fill="none" extrusionOk="0">
                    <a:moveTo>
                      <a:pt x="0" y="0"/>
                    </a:moveTo>
                    <a:cubicBezTo>
                      <a:pt x="5964" y="0"/>
                      <a:pt x="11663" y="2466"/>
                      <a:pt x="15745" y="6814"/>
                    </a:cubicBezTo>
                  </a:path>
                  <a:path w="15746" h="21600" stroke="0" extrusionOk="0">
                    <a:moveTo>
                      <a:pt x="0" y="0"/>
                    </a:moveTo>
                    <a:cubicBezTo>
                      <a:pt x="5964" y="0"/>
                      <a:pt x="11663" y="2466"/>
                      <a:pt x="15745" y="6814"/>
                    </a:cubicBezTo>
                    <a:lnTo>
                      <a:pt x="0" y="21600"/>
                    </a:lnTo>
                    <a:lnTo>
                      <a:pt x="0" y="0"/>
                    </a:lnTo>
                    <a:close/>
                  </a:path>
                </a:pathLst>
              </a:custGeom>
              <a:noFill/>
              <a:ln w="2857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0" name="Arc 20"/>
              <p:cNvSpPr>
                <a:spLocks noChangeAspect="1"/>
              </p:cNvSpPr>
              <p:nvPr/>
            </p:nvSpPr>
            <p:spPr bwMode="auto">
              <a:xfrm flipH="1" flipV="1">
                <a:off x="3198" y="1818"/>
                <a:ext cx="116" cy="1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1" name="Oval 25"/>
              <p:cNvSpPr>
                <a:spLocks noChangeAspect="1" noChangeArrowheads="1"/>
              </p:cNvSpPr>
              <p:nvPr/>
            </p:nvSpPr>
            <p:spPr bwMode="auto">
              <a:xfrm>
                <a:off x="3129" y="1349"/>
                <a:ext cx="727" cy="659"/>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pic>
        <p:nvPicPr>
          <p:cNvPr id="87045" name="Picture 33" descr="trans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3457575"/>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 Box 34"/>
          <p:cNvSpPr txBox="1">
            <a:spLocks noChangeArrowheads="1"/>
          </p:cNvSpPr>
          <p:nvPr/>
        </p:nvSpPr>
        <p:spPr bwMode="auto">
          <a:xfrm>
            <a:off x="4700588" y="1427163"/>
            <a:ext cx="358775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a:latin typeface="Tahoma" panose="020B0604030504040204" pitchFamily="34" charset="0"/>
              </a:rPr>
              <a:t>molecular rotations</a:t>
            </a:r>
            <a:endParaRPr lang="en-US" altLang="en-US" sz="2500">
              <a:latin typeface="Tahoma" panose="020B0604030504040204" pitchFamily="34" charset="0"/>
            </a:endParaRPr>
          </a:p>
        </p:txBody>
      </p:sp>
      <p:sp>
        <p:nvSpPr>
          <p:cNvPr id="87047" name="Text Box 34"/>
          <p:cNvSpPr txBox="1">
            <a:spLocks noChangeArrowheads="1"/>
          </p:cNvSpPr>
          <p:nvPr/>
        </p:nvSpPr>
        <p:spPr bwMode="auto">
          <a:xfrm>
            <a:off x="52388" y="2505075"/>
            <a:ext cx="62690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Rotational energy levels splittings are smaller than vibrational ones (</a:t>
            </a:r>
            <a:r>
              <a:rPr lang="it-IT" altLang="en-US" sz="2400" dirty="0" smtClean="0">
                <a:latin typeface="Tahoma" panose="020B0604030504040204" pitchFamily="34" charset="0"/>
                <a:sym typeface="Symbol" panose="05050102010706020507" pitchFamily="18" charset="2"/>
              </a:rPr>
              <a:t>0.1-10 </a:t>
            </a:r>
            <a:r>
              <a:rPr lang="it-IT" altLang="en-US" sz="2400" dirty="0">
                <a:latin typeface="Tahoma" panose="020B0604030504040204" pitchFamily="34" charset="0"/>
                <a:sym typeface="Symbol" panose="05050102010706020507" pitchFamily="18" charset="2"/>
              </a:rPr>
              <a:t>cm</a:t>
            </a:r>
            <a:r>
              <a:rPr lang="it-IT" altLang="en-US" sz="2400" baseline="30000" dirty="0">
                <a:latin typeface="Tahoma" panose="020B0604030504040204" pitchFamily="34" charset="0"/>
                <a:sym typeface="Symbol" panose="05050102010706020507" pitchFamily="18" charset="2"/>
              </a:rPr>
              <a:t>-1</a:t>
            </a:r>
            <a:r>
              <a:rPr lang="it-IT" altLang="en-US" sz="2400" dirty="0">
                <a:latin typeface="Tahoma" panose="020B0604030504040204" pitchFamily="34" charset="0"/>
                <a:sym typeface="Symbol" panose="05050102010706020507" pitchFamily="18" charset="2"/>
              </a:rPr>
              <a:t>)</a:t>
            </a:r>
            <a:endParaRPr lang="en-US" altLang="en-US" sz="2400" dirty="0">
              <a:latin typeface="Tahoma" panose="020B0604030504040204" pitchFamily="34" charset="0"/>
            </a:endParaRPr>
          </a:p>
        </p:txBody>
      </p:sp>
      <p:pic>
        <p:nvPicPr>
          <p:cNvPr id="87048" name="Picture 4" descr="Risultati immagini per pure rotational absorption spectrum biatom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8" y="3590925"/>
            <a:ext cx="413702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Freccia a destra 1"/>
          <p:cNvSpPr>
            <a:spLocks noChangeArrowheads="1"/>
          </p:cNvSpPr>
          <p:nvPr/>
        </p:nvSpPr>
        <p:spPr bwMode="auto">
          <a:xfrm>
            <a:off x="5913438" y="2908752"/>
            <a:ext cx="584200" cy="314325"/>
          </a:xfrm>
          <a:prstGeom prst="rightArrow">
            <a:avLst>
              <a:gd name="adj1" fmla="val 50000"/>
              <a:gd name="adj2" fmla="val 50104"/>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87050" name="Text Box 34"/>
          <p:cNvSpPr txBox="1">
            <a:spLocks noChangeArrowheads="1"/>
          </p:cNvSpPr>
          <p:nvPr/>
        </p:nvSpPr>
        <p:spPr bwMode="auto">
          <a:xfrm>
            <a:off x="6545263" y="2530980"/>
            <a:ext cx="249237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Absorption in the MW/far IR </a:t>
            </a:r>
            <a:endParaRPr lang="en-US" altLang="en-US" sz="2400" dirty="0">
              <a:latin typeface="Tahoma" panose="020B0604030504040204" pitchFamily="34" charset="0"/>
            </a:endParaRPr>
          </a:p>
        </p:txBody>
      </p:sp>
      <p:pic>
        <p:nvPicPr>
          <p:cNvPr id="87051" name="Picture 2" descr="https://upload.wikimedia.org/wikipedia/en/thumb/6/64/Populations_of_rotational_states.png/220px-Populations_of_rotational_stat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550" y="3581400"/>
            <a:ext cx="2095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2" name="Text Box 34"/>
          <p:cNvSpPr txBox="1">
            <a:spLocks noChangeArrowheads="1"/>
          </p:cNvSpPr>
          <p:nvPr/>
        </p:nvSpPr>
        <p:spPr bwMode="auto">
          <a:xfrm>
            <a:off x="174625" y="5600700"/>
            <a:ext cx="89090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latin typeface="Tahoma" panose="020B0604030504040204" pitchFamily="34" charset="0"/>
              </a:rPr>
              <a:t>splittings are much smaller (</a:t>
            </a:r>
            <a:r>
              <a:rPr lang="it-IT" altLang="en-US" sz="2400">
                <a:latin typeface="Tahoma" panose="020B0604030504040204" pitchFamily="34" charset="0"/>
                <a:sym typeface="Symbol" panose="05050102010706020507" pitchFamily="18" charset="2"/>
              </a:rPr>
              <a:t></a:t>
            </a:r>
            <a:r>
              <a:rPr lang="it-IT" altLang="en-US" sz="2400">
                <a:latin typeface="Tahoma" panose="020B0604030504040204" pitchFamily="34" charset="0"/>
              </a:rPr>
              <a:t>0.1 kJ/mol) than thermal energy so rotational levels above J=0 are significantly populated at T=280-290K</a:t>
            </a:r>
            <a:endParaRPr lang="en-US" altLang="en-US" sz="2400">
              <a:latin typeface="Tahoma" panose="020B0604030504040204" pitchFamily="34" charset="0"/>
            </a:endParaRPr>
          </a:p>
        </p:txBody>
      </p:sp>
      <p:sp>
        <p:nvSpPr>
          <p:cNvPr id="87053" name="Freccia a destra 133"/>
          <p:cNvSpPr>
            <a:spLocks noChangeArrowheads="1"/>
          </p:cNvSpPr>
          <p:nvPr/>
        </p:nvSpPr>
        <p:spPr bwMode="auto">
          <a:xfrm rot="-2668230">
            <a:off x="6815138" y="5238750"/>
            <a:ext cx="898525" cy="249238"/>
          </a:xfrm>
          <a:prstGeom prst="rightArrow">
            <a:avLst>
              <a:gd name="adj1" fmla="val 50000"/>
              <a:gd name="adj2" fmla="val 49904"/>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0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0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P spid="87049" grpId="0" animBg="1"/>
      <p:bldP spid="87050" grpId="0"/>
      <p:bldP spid="87052" grpId="0"/>
      <p:bldP spid="870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258234" y="1471725"/>
            <a:ext cx="862980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latin typeface="Tahoma" panose="020B0604030504040204" pitchFamily="34" charset="0"/>
              </a:rPr>
              <a:t>An </a:t>
            </a:r>
            <a:r>
              <a:rPr lang="en-US" altLang="en-US" sz="2400" dirty="0" err="1">
                <a:latin typeface="Tahoma" panose="020B0604030504040204" pitchFamily="34" charset="0"/>
              </a:rPr>
              <a:t>HCl</a:t>
            </a:r>
            <a:r>
              <a:rPr lang="en-US" altLang="en-US" sz="2400" dirty="0">
                <a:latin typeface="Tahoma" panose="020B0604030504040204" pitchFamily="34" charset="0"/>
              </a:rPr>
              <a:t> molecule has a force constant of </a:t>
            </a:r>
            <a:r>
              <a:rPr lang="en-US" altLang="en-US" sz="2400" dirty="0" smtClean="0">
                <a:latin typeface="Tahoma" panose="020B0604030504040204" pitchFamily="34" charset="0"/>
              </a:rPr>
              <a:t>k=516 </a:t>
            </a:r>
            <a:r>
              <a:rPr lang="en-US" altLang="en-US" sz="2400" dirty="0">
                <a:latin typeface="Tahoma" panose="020B0604030504040204" pitchFamily="34" charset="0"/>
              </a:rPr>
              <a:t>N m</a:t>
            </a:r>
            <a:r>
              <a:rPr lang="en-US" altLang="en-US" sz="2400" baseline="30000" dirty="0">
                <a:latin typeface="Tahoma" panose="020B0604030504040204" pitchFamily="34" charset="0"/>
              </a:rPr>
              <a:t>−</a:t>
            </a:r>
            <a:r>
              <a:rPr lang="en-US" altLang="en-US" sz="2400" baseline="30000" dirty="0" smtClean="0">
                <a:latin typeface="Tahoma" panose="020B0604030504040204" pitchFamily="34" charset="0"/>
              </a:rPr>
              <a:t>1</a:t>
            </a:r>
            <a:r>
              <a:rPr lang="en-US" altLang="en-US" sz="2400" dirty="0" smtClean="0">
                <a:latin typeface="Tahoma" panose="020B0604030504040204" pitchFamily="34" charset="0"/>
              </a:rPr>
              <a:t>. The reduced mass (</a:t>
            </a:r>
            <a:r>
              <a:rPr lang="en-US" altLang="en-US" sz="2400" dirty="0" smtClean="0">
                <a:latin typeface="Symbol" panose="05050102010706020507" pitchFamily="18" charset="2"/>
              </a:rPr>
              <a:t>m) </a:t>
            </a:r>
            <a:r>
              <a:rPr lang="en-US" altLang="en-US" sz="2400" dirty="0" smtClean="0">
                <a:latin typeface="Tahoma" panose="020B0604030504040204" pitchFamily="34" charset="0"/>
              </a:rPr>
              <a:t>of </a:t>
            </a:r>
            <a:r>
              <a:rPr lang="en-US" altLang="en-US" sz="2400" dirty="0" err="1" smtClean="0">
                <a:latin typeface="Tahoma" panose="020B0604030504040204" pitchFamily="34" charset="0"/>
              </a:rPr>
              <a:t>HCl</a:t>
            </a:r>
            <a:r>
              <a:rPr lang="en-US" altLang="en-US" sz="2400" dirty="0" smtClean="0">
                <a:latin typeface="Tahoma" panose="020B0604030504040204" pitchFamily="34" charset="0"/>
              </a:rPr>
              <a:t> </a:t>
            </a:r>
            <a:r>
              <a:rPr lang="en-US" altLang="en-US" sz="2400" dirty="0">
                <a:latin typeface="Tahoma" panose="020B0604030504040204" pitchFamily="34" charset="0"/>
              </a:rPr>
              <a:t>is </a:t>
            </a:r>
            <a:r>
              <a:rPr lang="en-US" altLang="en-US" sz="2400" dirty="0" smtClean="0">
                <a:latin typeface="Tahoma" panose="020B0604030504040204" pitchFamily="34" charset="0"/>
              </a:rPr>
              <a:t>1.63×10</a:t>
            </a:r>
            <a:r>
              <a:rPr lang="en-US" altLang="en-US" sz="2400" baseline="30000" dirty="0">
                <a:latin typeface="Tahoma" panose="020B0604030504040204" pitchFamily="34" charset="0"/>
              </a:rPr>
              <a:t>−27</a:t>
            </a:r>
            <a:r>
              <a:rPr lang="en-US" altLang="en-US" sz="2400" dirty="0">
                <a:latin typeface="Tahoma" panose="020B0604030504040204" pitchFamily="34" charset="0"/>
              </a:rPr>
              <a:t> </a:t>
            </a:r>
            <a:r>
              <a:rPr lang="en-US" altLang="en-US" sz="2400" dirty="0" smtClean="0">
                <a:latin typeface="Tahoma" panose="020B0604030504040204" pitchFamily="34" charset="0"/>
              </a:rPr>
              <a:t>kg. Calculate the fundamental vibrational frequency (</a:t>
            </a:r>
            <a:r>
              <a:rPr lang="en-US" altLang="en-US" sz="2400" dirty="0" err="1" smtClean="0">
                <a:latin typeface="Symbol" panose="05050102010706020507" pitchFamily="18" charset="2"/>
              </a:rPr>
              <a:t>n</a:t>
            </a:r>
            <a:r>
              <a:rPr lang="en-US" altLang="en-US" sz="2400" baseline="-25000" dirty="0" err="1" smtClean="0">
                <a:latin typeface="Tahoma" panose="020B0604030504040204" pitchFamily="34" charset="0"/>
              </a:rPr>
              <a:t>vib</a:t>
            </a:r>
            <a:r>
              <a:rPr lang="en-US" altLang="en-US" sz="2400" dirty="0" smtClean="0">
                <a:latin typeface="Tahoma" panose="020B0604030504040204" pitchFamily="34" charset="0"/>
              </a:rPr>
              <a:t>) and the corresponding wavenumber and wavelength.</a:t>
            </a:r>
          </a:p>
          <a:p>
            <a:pPr algn="just" eaLnBrk="1" hangingPunct="1">
              <a:spcBef>
                <a:spcPct val="0"/>
              </a:spcBef>
              <a:buFontTx/>
              <a:buNone/>
            </a:pPr>
            <a:r>
              <a:rPr lang="it-IT" altLang="en-US" sz="2400" dirty="0" smtClean="0">
                <a:latin typeface="Tahoma" panose="020B0604030504040204" pitchFamily="34" charset="0"/>
              </a:rPr>
              <a:t>In what region of the electromagnetic spectrum would the transition from v=0 to v=1 fall?  (assume an hamonic oscillator)</a:t>
            </a:r>
            <a:endParaRPr lang="en-US" altLang="en-US" sz="2400" dirty="0" smtClean="0">
              <a:latin typeface="Tahoma" panose="020B0604030504040204" pitchFamily="34" charset="0"/>
            </a:endParaRPr>
          </a:p>
        </p:txBody>
      </p:sp>
      <p:sp>
        <p:nvSpPr>
          <p:cNvPr id="14" name="Text Box 5"/>
          <p:cNvSpPr txBox="1">
            <a:spLocks noChangeArrowheads="1"/>
          </p:cNvSpPr>
          <p:nvPr/>
        </p:nvSpPr>
        <p:spPr bwMode="auto">
          <a:xfrm>
            <a:off x="363116" y="4669930"/>
            <a:ext cx="8629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pPr>
            <a:r>
              <a:rPr lang="en-US" altLang="en-US" sz="2400" dirty="0" smtClean="0">
                <a:solidFill>
                  <a:srgbClr val="FF0000"/>
                </a:solidFill>
                <a:latin typeface="Tahoma" panose="020B0604030504040204" pitchFamily="34" charset="0"/>
              </a:rPr>
              <a:t>Hint:</a:t>
            </a:r>
            <a:endParaRPr lang="en-US" altLang="en-US" sz="2400" dirty="0" smtClean="0">
              <a:latin typeface="Tahoma" panose="020B0604030504040204" pitchFamily="34" charset="0"/>
            </a:endParaRPr>
          </a:p>
        </p:txBody>
      </p:sp>
      <p:graphicFrame>
        <p:nvGraphicFramePr>
          <p:cNvPr id="15" name="Object 64"/>
          <p:cNvGraphicFramePr>
            <a:graphicFrameLocks noChangeAspect="1"/>
          </p:cNvGraphicFramePr>
          <p:nvPr>
            <p:extLst>
              <p:ext uri="{D42A27DB-BD31-4B8C-83A1-F6EECF244321}">
                <p14:modId xmlns:p14="http://schemas.microsoft.com/office/powerpoint/2010/main" val="1298144874"/>
              </p:ext>
            </p:extLst>
          </p:nvPr>
        </p:nvGraphicFramePr>
        <p:xfrm>
          <a:off x="1439448" y="4699322"/>
          <a:ext cx="2483195" cy="445525"/>
        </p:xfrm>
        <a:graphic>
          <a:graphicData uri="http://schemas.openxmlformats.org/presentationml/2006/ole">
            <mc:AlternateContent xmlns:mc="http://schemas.openxmlformats.org/markup-compatibility/2006">
              <mc:Choice xmlns:v="urn:schemas-microsoft-com:vml" Requires="v">
                <p:oleObj spid="_x0000_s154642" name="Equazione" r:id="rId5" imgW="1270000" imgH="228600" progId="Equation.3">
                  <p:embed/>
                </p:oleObj>
              </mc:Choice>
              <mc:Fallback>
                <p:oleObj name="Equazione" r:id="rId5" imgW="1270000" imgH="228600" progId="Equation.3">
                  <p:embed/>
                  <p:pic>
                    <p:nvPicPr>
                      <p:cNvPr id="74757" name="Object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9448" y="4699322"/>
                        <a:ext cx="2483195" cy="445525"/>
                      </a:xfrm>
                      <a:prstGeom prst="rect">
                        <a:avLst/>
                      </a:prstGeom>
                      <a:noFill/>
                      <a:ln>
                        <a:noFill/>
                      </a:ln>
                      <a:extLst/>
                    </p:spPr>
                  </p:pic>
                </p:oleObj>
              </mc:Fallback>
            </mc:AlternateContent>
          </a:graphicData>
        </a:graphic>
      </p:graphicFrame>
      <p:graphicFrame>
        <p:nvGraphicFramePr>
          <p:cNvPr id="20" name="Object 65"/>
          <p:cNvGraphicFramePr>
            <a:graphicFrameLocks noChangeAspect="1"/>
          </p:cNvGraphicFramePr>
          <p:nvPr>
            <p:extLst>
              <p:ext uri="{D42A27DB-BD31-4B8C-83A1-F6EECF244321}">
                <p14:modId xmlns:p14="http://schemas.microsoft.com/office/powerpoint/2010/main" val="2771519094"/>
              </p:ext>
            </p:extLst>
          </p:nvPr>
        </p:nvGraphicFramePr>
        <p:xfrm>
          <a:off x="1439448" y="5328306"/>
          <a:ext cx="1675591" cy="913468"/>
        </p:xfrm>
        <a:graphic>
          <a:graphicData uri="http://schemas.openxmlformats.org/presentationml/2006/ole">
            <mc:AlternateContent xmlns:mc="http://schemas.openxmlformats.org/markup-compatibility/2006">
              <mc:Choice xmlns:v="urn:schemas-microsoft-com:vml" Requires="v">
                <p:oleObj spid="_x0000_s154643" name="Equazione" r:id="rId7" imgW="863225" imgH="469696" progId="Equation.3">
                  <p:embed/>
                </p:oleObj>
              </mc:Choice>
              <mc:Fallback>
                <p:oleObj name="Equazione" r:id="rId7" imgW="863225" imgH="469696" progId="Equation.3">
                  <p:embed/>
                  <p:pic>
                    <p:nvPicPr>
                      <p:cNvPr id="74758" name="Object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9448" y="5328306"/>
                        <a:ext cx="1675591" cy="91346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5454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2554" y="1837896"/>
            <a:ext cx="7481888" cy="3132137"/>
            <a:chOff x="246798" y="1594022"/>
            <a:chExt cx="7481888" cy="3132137"/>
          </a:xfrm>
        </p:grpSpPr>
        <p:pic>
          <p:nvPicPr>
            <p:cNvPr id="4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98" y="1594022"/>
              <a:ext cx="7481888" cy="31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3614634" y="3540114"/>
              <a:ext cx="4114052" cy="86900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70658"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Quantum structure of atoms &amp;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0662" name="Text Box 34"/>
          <p:cNvSpPr txBox="1">
            <a:spLocks noChangeArrowheads="1"/>
          </p:cNvSpPr>
          <p:nvPr/>
        </p:nvSpPr>
        <p:spPr bwMode="auto">
          <a:xfrm>
            <a:off x="372969" y="927584"/>
            <a:ext cx="87757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dirty="0" smtClean="0">
                <a:solidFill>
                  <a:srgbClr val="FF0000"/>
                </a:solidFill>
                <a:latin typeface="Tahoma" panose="020B0604030504040204" pitchFamily="34" charset="0"/>
              </a:rPr>
              <a:t>Hydrogen atom and hydrogenoids (i.e. Atoms with one electron only): energy </a:t>
            </a:r>
            <a:r>
              <a:rPr lang="it-IT" altLang="en-US" sz="2500" dirty="0">
                <a:solidFill>
                  <a:srgbClr val="FF0000"/>
                </a:solidFill>
                <a:latin typeface="Tahoma" panose="020B0604030504040204" pitchFamily="34" charset="0"/>
              </a:rPr>
              <a:t>levels </a:t>
            </a:r>
            <a:r>
              <a:rPr lang="it-IT" altLang="en-US" sz="2500" dirty="0" smtClean="0">
                <a:solidFill>
                  <a:srgbClr val="FF0000"/>
                </a:solidFill>
                <a:latin typeface="Tahoma" panose="020B0604030504040204" pitchFamily="34" charset="0"/>
              </a:rPr>
              <a:t>of the atomic orbitals</a:t>
            </a:r>
            <a:endParaRPr lang="en-US" altLang="en-US" sz="2500" dirty="0">
              <a:solidFill>
                <a:srgbClr val="FF0000"/>
              </a:solidFill>
              <a:latin typeface="Tahoma" panose="020B0604030504040204" pitchFamily="34" charset="0"/>
            </a:endParaRPr>
          </a:p>
        </p:txBody>
      </p:sp>
      <p:sp>
        <p:nvSpPr>
          <p:cNvPr id="70663" name="Text Box 34"/>
          <p:cNvSpPr txBox="1">
            <a:spLocks noChangeArrowheads="1"/>
          </p:cNvSpPr>
          <p:nvPr/>
        </p:nvSpPr>
        <p:spPr bwMode="auto">
          <a:xfrm>
            <a:off x="806783" y="5833675"/>
            <a:ext cx="719369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dirty="0">
                <a:latin typeface="Tahoma" panose="020B0604030504040204" pitchFamily="34" charset="0"/>
              </a:rPr>
              <a:t>Interaction with light can induce changes in the </a:t>
            </a:r>
            <a:r>
              <a:rPr lang="it-IT" altLang="en-US" sz="2500" dirty="0">
                <a:solidFill>
                  <a:srgbClr val="FF0000"/>
                </a:solidFill>
                <a:latin typeface="Tahoma" panose="020B0604030504040204" pitchFamily="34" charset="0"/>
              </a:rPr>
              <a:t>electron </a:t>
            </a:r>
            <a:r>
              <a:rPr lang="it-IT" altLang="en-US" sz="2500" dirty="0" smtClean="0">
                <a:solidFill>
                  <a:srgbClr val="FF0000"/>
                </a:solidFill>
                <a:latin typeface="Tahoma" panose="020B0604030504040204" pitchFamily="34" charset="0"/>
              </a:rPr>
              <a:t>distribution</a:t>
            </a:r>
            <a:endParaRPr lang="en-US" altLang="en-US" sz="2500" dirty="0">
              <a:solidFill>
                <a:srgbClr val="FF0000"/>
              </a:solidFill>
              <a:latin typeface="Tahoma" panose="020B0604030504040204" pitchFamily="34" charset="0"/>
            </a:endParaRPr>
          </a:p>
        </p:txBody>
      </p:sp>
      <p:sp>
        <p:nvSpPr>
          <p:cNvPr id="44" name="Text Box 26"/>
          <p:cNvSpPr txBox="1">
            <a:spLocks noChangeArrowheads="1"/>
          </p:cNvSpPr>
          <p:nvPr/>
        </p:nvSpPr>
        <p:spPr bwMode="auto">
          <a:xfrm>
            <a:off x="4403632" y="4328009"/>
            <a:ext cx="177484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eaLnBrk="1" hangingPunct="1">
              <a:spcBef>
                <a:spcPct val="0"/>
              </a:spcBef>
              <a:buFontTx/>
              <a:buNone/>
            </a:pPr>
            <a:r>
              <a:rPr lang="it-IT" altLang="it-IT" sz="2200" dirty="0">
                <a:latin typeface="Arial" panose="020B0604020202020204" pitchFamily="34" charset="0"/>
              </a:rPr>
              <a:t>n=1, 2, 3…</a:t>
            </a:r>
            <a:r>
              <a:rPr lang="it-IT" altLang="it-IT" sz="2200" dirty="0" smtClean="0">
                <a:latin typeface="Arial" panose="020B0604020202020204" pitchFamily="34" charset="0"/>
                <a:sym typeface="Symbol" panose="05050102010706020507" pitchFamily="18" charset="2"/>
              </a:rPr>
              <a:t></a:t>
            </a:r>
            <a:endParaRPr lang="it-IT" altLang="it-IT" sz="2200" dirty="0">
              <a:latin typeface="Arial" panose="020B0604020202020204" pitchFamily="34" charset="0"/>
              <a:sym typeface="Symbol" panose="05050102010706020507" pitchFamily="18" charset="2"/>
            </a:endParaRPr>
          </a:p>
        </p:txBody>
      </p:sp>
      <p:sp>
        <p:nvSpPr>
          <p:cNvPr id="45" name="Text Box 30"/>
          <p:cNvSpPr txBox="1">
            <a:spLocks noChangeArrowheads="1"/>
          </p:cNvSpPr>
          <p:nvPr/>
        </p:nvSpPr>
        <p:spPr bwMode="auto">
          <a:xfrm>
            <a:off x="4374286" y="4844279"/>
            <a:ext cx="51113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eaLnBrk="1" hangingPunct="1">
              <a:spcBef>
                <a:spcPct val="0"/>
              </a:spcBef>
              <a:buFontTx/>
              <a:buNone/>
            </a:pPr>
            <a:r>
              <a:rPr lang="it-IT" altLang="it-IT" sz="2000" dirty="0">
                <a:latin typeface="Arial" panose="020B0604020202020204" pitchFamily="34" charset="0"/>
              </a:rPr>
              <a:t>Z = </a:t>
            </a:r>
            <a:r>
              <a:rPr lang="it-IT" altLang="it-IT" sz="2000" dirty="0" smtClean="0">
                <a:latin typeface="Arial" panose="020B0604020202020204" pitchFamily="34" charset="0"/>
              </a:rPr>
              <a:t>atomic number (nuclear charge) </a:t>
            </a:r>
            <a:endParaRPr lang="it-IT" altLang="it-IT" sz="2000" dirty="0">
              <a:latin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rPr>
              <a:t>H has Z=1, He</a:t>
            </a:r>
            <a:r>
              <a:rPr lang="it-IT" altLang="it-IT" sz="2000" baseline="30000" dirty="0" smtClean="0">
                <a:latin typeface="Arial" panose="020B0604020202020204" pitchFamily="34" charset="0"/>
              </a:rPr>
              <a:t>+</a:t>
            </a:r>
            <a:r>
              <a:rPr lang="it-IT" altLang="it-IT" sz="2000" dirty="0" smtClean="0">
                <a:latin typeface="Arial" panose="020B0604020202020204" pitchFamily="34" charset="0"/>
              </a:rPr>
              <a:t> has Z=2...</a:t>
            </a:r>
            <a:endParaRPr lang="it-IT" altLang="it-IT" sz="2000" dirty="0">
              <a:latin typeface="Arial" panose="020B0604020202020204" pitchFamily="34" charset="0"/>
              <a:sym typeface="Symbol" panose="05050102010706020507" pitchFamily="18" charset="2"/>
            </a:endParaRPr>
          </a:p>
        </p:txBody>
      </p:sp>
      <p:grpSp>
        <p:nvGrpSpPr>
          <p:cNvPr id="2" name="Group 1"/>
          <p:cNvGrpSpPr/>
          <p:nvPr/>
        </p:nvGrpSpPr>
        <p:grpSpPr>
          <a:xfrm>
            <a:off x="4403632" y="3359971"/>
            <a:ext cx="1900238" cy="911226"/>
            <a:chOff x="-852754" y="3773487"/>
            <a:chExt cx="1900238" cy="911226"/>
          </a:xfrm>
        </p:grpSpPr>
        <p:grpSp>
          <p:nvGrpSpPr>
            <p:cNvPr id="38" name="Group 20"/>
            <p:cNvGrpSpPr>
              <a:grpSpLocks/>
            </p:cNvGrpSpPr>
            <p:nvPr/>
          </p:nvGrpSpPr>
          <p:grpSpPr bwMode="auto">
            <a:xfrm>
              <a:off x="-852754" y="3773487"/>
              <a:ext cx="1900238" cy="911226"/>
              <a:chOff x="3601" y="3018"/>
              <a:chExt cx="1197" cy="574"/>
            </a:xfrm>
          </p:grpSpPr>
          <p:sp>
            <p:nvSpPr>
              <p:cNvPr id="39" name="Text Box 21"/>
              <p:cNvSpPr txBox="1">
                <a:spLocks noChangeArrowheads="1"/>
              </p:cNvSpPr>
              <p:nvPr/>
            </p:nvSpPr>
            <p:spPr bwMode="auto">
              <a:xfrm>
                <a:off x="3601" y="3149"/>
                <a:ext cx="45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it-IT" altLang="it-IT" sz="2600" b="1" i="1" dirty="0">
                    <a:solidFill>
                      <a:schemeClr val="tx1"/>
                    </a:solidFill>
                    <a:latin typeface="Arial" panose="020B0604020202020204" pitchFamily="34" charset="0"/>
                    <a:sym typeface="Symbol" panose="05050102010706020507" pitchFamily="18" charset="2"/>
                  </a:rPr>
                  <a:t>E</a:t>
                </a:r>
                <a:r>
                  <a:rPr lang="it-IT" altLang="it-IT" sz="2600" i="1" baseline="-25000" dirty="0">
                    <a:solidFill>
                      <a:schemeClr val="tx1"/>
                    </a:solidFill>
                    <a:latin typeface="Arial" panose="020B0604020202020204" pitchFamily="34" charset="0"/>
                    <a:sym typeface="Symbol" panose="05050102010706020507" pitchFamily="18" charset="2"/>
                  </a:rPr>
                  <a:t>i </a:t>
                </a:r>
                <a:r>
                  <a:rPr lang="it-IT" altLang="it-IT" sz="2600" i="1" dirty="0" smtClean="0">
                    <a:solidFill>
                      <a:schemeClr val="tx1"/>
                    </a:solidFill>
                    <a:latin typeface="Arial" panose="020B0604020202020204" pitchFamily="34" charset="0"/>
                    <a:sym typeface="Symbol" panose="05050102010706020507" pitchFamily="18" charset="2"/>
                  </a:rPr>
                  <a:t>=</a:t>
                </a:r>
                <a:endParaRPr lang="it-IT" altLang="it-IT" sz="2600" i="1" dirty="0">
                  <a:solidFill>
                    <a:schemeClr val="tx1"/>
                  </a:solidFill>
                  <a:latin typeface="Arial" panose="020B0604020202020204" pitchFamily="34" charset="0"/>
                  <a:sym typeface="Symbol" panose="05050102010706020507" pitchFamily="18" charset="2"/>
                </a:endParaRPr>
              </a:p>
            </p:txBody>
          </p:sp>
          <p:grpSp>
            <p:nvGrpSpPr>
              <p:cNvPr id="40" name="Group 22"/>
              <p:cNvGrpSpPr>
                <a:grpSpLocks/>
              </p:cNvGrpSpPr>
              <p:nvPr/>
            </p:nvGrpSpPr>
            <p:grpSpPr bwMode="auto">
              <a:xfrm>
                <a:off x="4419" y="3018"/>
                <a:ext cx="379" cy="574"/>
                <a:chOff x="3379" y="3302"/>
                <a:chExt cx="379" cy="574"/>
              </a:xfrm>
            </p:grpSpPr>
            <p:sp>
              <p:nvSpPr>
                <p:cNvPr id="41" name="Text Box 23"/>
                <p:cNvSpPr txBox="1">
                  <a:spLocks noChangeArrowheads="1"/>
                </p:cNvSpPr>
                <p:nvPr/>
              </p:nvSpPr>
              <p:spPr bwMode="auto">
                <a:xfrm>
                  <a:off x="3383" y="3302"/>
                  <a:ext cx="32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it-IT" altLang="it-IT" sz="2600" dirty="0" smtClean="0">
                      <a:solidFill>
                        <a:srgbClr val="0000FF"/>
                      </a:solidFill>
                      <a:latin typeface="Arial" panose="020B0604020202020204" pitchFamily="34" charset="0"/>
                      <a:sym typeface="Symbol" panose="05050102010706020507" pitchFamily="18" charset="2"/>
                    </a:rPr>
                    <a:t>Z</a:t>
                  </a:r>
                  <a:r>
                    <a:rPr lang="it-IT" altLang="it-IT" sz="2600" baseline="30000" dirty="0" smtClean="0">
                      <a:solidFill>
                        <a:srgbClr val="0000FF"/>
                      </a:solidFill>
                      <a:latin typeface="Arial" panose="020B0604020202020204" pitchFamily="34" charset="0"/>
                      <a:sym typeface="Symbol" panose="05050102010706020507" pitchFamily="18" charset="2"/>
                    </a:rPr>
                    <a:t>2</a:t>
                  </a:r>
                  <a:endParaRPr lang="it-IT" altLang="it-IT" sz="2600" baseline="30000" dirty="0">
                    <a:solidFill>
                      <a:srgbClr val="0000FF"/>
                    </a:solidFill>
                    <a:latin typeface="Arial" panose="020B0604020202020204" pitchFamily="34" charset="0"/>
                    <a:sym typeface="Symbol" panose="05050102010706020507" pitchFamily="18" charset="2"/>
                  </a:endParaRPr>
                </a:p>
              </p:txBody>
            </p:sp>
            <p:sp>
              <p:nvSpPr>
                <p:cNvPr id="42" name="Text Box 24"/>
                <p:cNvSpPr txBox="1">
                  <a:spLocks noChangeArrowheads="1"/>
                </p:cNvSpPr>
                <p:nvPr/>
              </p:nvSpPr>
              <p:spPr bwMode="auto">
                <a:xfrm>
                  <a:off x="3395" y="3566"/>
                  <a:ext cx="31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it-IT" altLang="it-IT" sz="2600" dirty="0" smtClean="0">
                      <a:solidFill>
                        <a:srgbClr val="0000FF"/>
                      </a:solidFill>
                      <a:latin typeface="Arial" panose="020B0604020202020204" pitchFamily="34" charset="0"/>
                      <a:sym typeface="Symbol" panose="05050102010706020507" pitchFamily="18" charset="2"/>
                    </a:rPr>
                    <a:t>n</a:t>
                  </a:r>
                  <a:r>
                    <a:rPr lang="it-IT" altLang="it-IT" sz="2600" baseline="30000" dirty="0" smtClean="0">
                      <a:solidFill>
                        <a:srgbClr val="0000FF"/>
                      </a:solidFill>
                      <a:latin typeface="Arial" panose="020B0604020202020204" pitchFamily="34" charset="0"/>
                      <a:sym typeface="Symbol" panose="05050102010706020507" pitchFamily="18" charset="2"/>
                    </a:rPr>
                    <a:t>2</a:t>
                  </a:r>
                  <a:endParaRPr lang="it-IT" altLang="it-IT" sz="2600" baseline="30000" dirty="0">
                    <a:solidFill>
                      <a:srgbClr val="0000FF"/>
                    </a:solidFill>
                    <a:latin typeface="Arial" panose="020B0604020202020204" pitchFamily="34" charset="0"/>
                    <a:sym typeface="Symbol" panose="05050102010706020507" pitchFamily="18" charset="2"/>
                  </a:endParaRPr>
                </a:p>
              </p:txBody>
            </p:sp>
            <p:sp>
              <p:nvSpPr>
                <p:cNvPr id="43" name="Line 25"/>
                <p:cNvSpPr>
                  <a:spLocks noChangeShapeType="1"/>
                </p:cNvSpPr>
                <p:nvPr/>
              </p:nvSpPr>
              <p:spPr bwMode="auto">
                <a:xfrm flipV="1">
                  <a:off x="3379" y="3574"/>
                  <a:ext cx="37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6" name="Text Box 23"/>
            <p:cNvSpPr txBox="1">
              <a:spLocks noChangeArrowheads="1"/>
            </p:cNvSpPr>
            <p:nvPr/>
          </p:nvSpPr>
          <p:spPr bwMode="auto">
            <a:xfrm>
              <a:off x="-275743" y="3964398"/>
              <a:ext cx="7697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it-IT" altLang="it-IT" sz="2600" dirty="0" smtClean="0">
                  <a:solidFill>
                    <a:schemeClr val="tx1"/>
                  </a:solidFill>
                  <a:latin typeface="Arial" panose="020B0604020202020204" pitchFamily="34" charset="0"/>
                  <a:sym typeface="Symbol" panose="05050102010706020507" pitchFamily="18" charset="2"/>
                </a:rPr>
                <a:t>-R</a:t>
              </a:r>
              <a:r>
                <a:rPr lang="it-IT" altLang="it-IT" sz="2600" baseline="-25000" dirty="0" smtClean="0">
                  <a:solidFill>
                    <a:schemeClr val="tx1"/>
                  </a:solidFill>
                  <a:latin typeface="Arial" panose="020B0604020202020204" pitchFamily="34" charset="0"/>
                  <a:sym typeface="Symbol" panose="05050102010706020507" pitchFamily="18" charset="2"/>
                </a:rPr>
                <a:t>0</a:t>
              </a:r>
              <a:r>
                <a:rPr lang="it-IT" altLang="it-IT" sz="2600" dirty="0" smtClean="0">
                  <a:solidFill>
                    <a:schemeClr val="tx1"/>
                  </a:solidFill>
                  <a:latin typeface="Arial" panose="020B0604020202020204" pitchFamily="34" charset="0"/>
                  <a:sym typeface="Symbol" panose="05050102010706020507" pitchFamily="18" charset="2"/>
                </a:rPr>
                <a:t>·</a:t>
              </a:r>
              <a:endParaRPr lang="it-IT" altLang="it-IT" sz="2600" dirty="0">
                <a:solidFill>
                  <a:srgbClr val="0000FF"/>
                </a:solidFill>
                <a:latin typeface="Arial" panose="020B0604020202020204" pitchFamily="34" charset="0"/>
                <a:sym typeface="Symbol" panose="05050102010706020507" pitchFamily="18"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258234" y="1723514"/>
            <a:ext cx="8629801"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900" dirty="0" smtClean="0">
                <a:latin typeface="Tahoma" panose="020B0604030504040204" pitchFamily="34" charset="0"/>
              </a:rPr>
              <a:t>An </a:t>
            </a:r>
            <a:r>
              <a:rPr lang="en-US" altLang="en-US" sz="1900" dirty="0" err="1">
                <a:latin typeface="Tahoma" panose="020B0604030504040204" pitchFamily="34" charset="0"/>
              </a:rPr>
              <a:t>HCl</a:t>
            </a:r>
            <a:r>
              <a:rPr lang="en-US" altLang="en-US" sz="1900" dirty="0">
                <a:latin typeface="Tahoma" panose="020B0604030504040204" pitchFamily="34" charset="0"/>
              </a:rPr>
              <a:t> molecule has a force constant of </a:t>
            </a:r>
            <a:r>
              <a:rPr lang="en-US" altLang="en-US" sz="1900" dirty="0" smtClean="0">
                <a:latin typeface="Tahoma" panose="020B0604030504040204" pitchFamily="34" charset="0"/>
              </a:rPr>
              <a:t>k=516 </a:t>
            </a:r>
            <a:r>
              <a:rPr lang="en-US" altLang="en-US" sz="1900" dirty="0">
                <a:latin typeface="Tahoma" panose="020B0604030504040204" pitchFamily="34" charset="0"/>
              </a:rPr>
              <a:t>N m</a:t>
            </a:r>
            <a:r>
              <a:rPr lang="en-US" altLang="en-US" sz="1900" baseline="30000" dirty="0">
                <a:latin typeface="Tahoma" panose="020B0604030504040204" pitchFamily="34" charset="0"/>
              </a:rPr>
              <a:t>−</a:t>
            </a:r>
            <a:r>
              <a:rPr lang="en-US" altLang="en-US" sz="1900" baseline="30000" dirty="0" smtClean="0">
                <a:latin typeface="Tahoma" panose="020B0604030504040204" pitchFamily="34" charset="0"/>
              </a:rPr>
              <a:t>1</a:t>
            </a:r>
            <a:r>
              <a:rPr lang="en-US" altLang="en-US" sz="1900" dirty="0" smtClean="0">
                <a:latin typeface="Tahoma" panose="020B0604030504040204" pitchFamily="34" charset="0"/>
              </a:rPr>
              <a:t>. The reduced mass (</a:t>
            </a:r>
            <a:r>
              <a:rPr lang="en-US" altLang="en-US" sz="1900" dirty="0" smtClean="0">
                <a:latin typeface="Symbol" panose="05050102010706020507" pitchFamily="18" charset="2"/>
              </a:rPr>
              <a:t>m) </a:t>
            </a:r>
            <a:r>
              <a:rPr lang="en-US" altLang="en-US" sz="1900" dirty="0" smtClean="0">
                <a:latin typeface="Tahoma" panose="020B0604030504040204" pitchFamily="34" charset="0"/>
              </a:rPr>
              <a:t>of </a:t>
            </a:r>
            <a:r>
              <a:rPr lang="en-US" altLang="en-US" sz="1900" dirty="0" err="1" smtClean="0">
                <a:latin typeface="Tahoma" panose="020B0604030504040204" pitchFamily="34" charset="0"/>
              </a:rPr>
              <a:t>HCl</a:t>
            </a:r>
            <a:r>
              <a:rPr lang="en-US" altLang="en-US" sz="1900" dirty="0" smtClean="0">
                <a:latin typeface="Tahoma" panose="020B0604030504040204" pitchFamily="34" charset="0"/>
              </a:rPr>
              <a:t> </a:t>
            </a:r>
            <a:r>
              <a:rPr lang="en-US" altLang="en-US" sz="1900" dirty="0">
                <a:latin typeface="Tahoma" panose="020B0604030504040204" pitchFamily="34" charset="0"/>
              </a:rPr>
              <a:t>is </a:t>
            </a:r>
            <a:r>
              <a:rPr lang="en-US" altLang="en-US" sz="1900" dirty="0" smtClean="0">
                <a:latin typeface="Tahoma" panose="020B0604030504040204" pitchFamily="34" charset="0"/>
              </a:rPr>
              <a:t>1.63×10</a:t>
            </a:r>
            <a:r>
              <a:rPr lang="en-US" altLang="en-US" sz="1900" baseline="30000" dirty="0">
                <a:latin typeface="Tahoma" panose="020B0604030504040204" pitchFamily="34" charset="0"/>
              </a:rPr>
              <a:t>−27</a:t>
            </a:r>
            <a:r>
              <a:rPr lang="en-US" altLang="en-US" sz="1900" dirty="0">
                <a:latin typeface="Tahoma" panose="020B0604030504040204" pitchFamily="34" charset="0"/>
              </a:rPr>
              <a:t> </a:t>
            </a:r>
            <a:r>
              <a:rPr lang="en-US" altLang="en-US" sz="1900" dirty="0" smtClean="0">
                <a:latin typeface="Tahoma" panose="020B0604030504040204" pitchFamily="34" charset="0"/>
              </a:rPr>
              <a:t>kg. Calculate the fundamental vibrational frequency (</a:t>
            </a:r>
            <a:r>
              <a:rPr lang="en-US" altLang="en-US" sz="1900" dirty="0" err="1" smtClean="0">
                <a:latin typeface="Symbol" panose="05050102010706020507" pitchFamily="18" charset="2"/>
              </a:rPr>
              <a:t>n</a:t>
            </a:r>
            <a:r>
              <a:rPr lang="en-US" altLang="en-US" sz="1900" baseline="-25000" dirty="0" err="1" smtClean="0">
                <a:latin typeface="Tahoma" panose="020B0604030504040204" pitchFamily="34" charset="0"/>
              </a:rPr>
              <a:t>vib</a:t>
            </a:r>
            <a:r>
              <a:rPr lang="en-US" altLang="en-US" sz="1900" dirty="0" smtClean="0">
                <a:latin typeface="Tahoma" panose="020B0604030504040204" pitchFamily="34" charset="0"/>
              </a:rPr>
              <a:t>) and the corresponding wavenumber and wavelength.</a:t>
            </a:r>
          </a:p>
          <a:p>
            <a:pPr algn="just" eaLnBrk="1" hangingPunct="1">
              <a:spcBef>
                <a:spcPct val="0"/>
              </a:spcBef>
              <a:buFontTx/>
              <a:buNone/>
            </a:pPr>
            <a:r>
              <a:rPr lang="it-IT" altLang="en-US" sz="1900" dirty="0" smtClean="0">
                <a:latin typeface="Tahoma" panose="020B0604030504040204" pitchFamily="34" charset="0"/>
              </a:rPr>
              <a:t>In what region of the electromagnetic spectrum would the transition form v=0 to v=1 fall? </a:t>
            </a:r>
            <a:endParaRPr lang="en-US" altLang="en-US" sz="1900" dirty="0" smtClean="0">
              <a:latin typeface="Tahoma" panose="020B0604030504040204" pitchFamily="34" charset="0"/>
            </a:endParaRPr>
          </a:p>
        </p:txBody>
      </p:sp>
      <p:sp>
        <p:nvSpPr>
          <p:cNvPr id="14" name="Text Box 5"/>
          <p:cNvSpPr txBox="1">
            <a:spLocks noChangeArrowheads="1"/>
          </p:cNvSpPr>
          <p:nvPr/>
        </p:nvSpPr>
        <p:spPr bwMode="auto">
          <a:xfrm>
            <a:off x="257099" y="3887133"/>
            <a:ext cx="862980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pPr>
            <a:r>
              <a:rPr lang="en-US" altLang="en-US" sz="2400" dirty="0">
                <a:solidFill>
                  <a:srgbClr val="FF0000"/>
                </a:solidFill>
                <a:latin typeface="Tahoma" panose="020B0604030504040204" pitchFamily="34" charset="0"/>
              </a:rPr>
              <a:t>Solution:</a:t>
            </a:r>
            <a:r>
              <a:rPr lang="en-US" altLang="en-US" sz="2400" dirty="0">
                <a:latin typeface="Tahoma" panose="020B0604030504040204" pitchFamily="34" charset="0"/>
              </a:rPr>
              <a:t> </a:t>
            </a:r>
            <a:r>
              <a:rPr lang="en-US" altLang="en-US" sz="2400" dirty="0" smtClean="0">
                <a:latin typeface="Tahoma" panose="020B0604030504040204" pitchFamily="34" charset="0"/>
              </a:rPr>
              <a:t>These </a:t>
            </a:r>
            <a:r>
              <a:rPr lang="en-US" altLang="en-US" sz="2400" dirty="0">
                <a:latin typeface="Tahoma" panose="020B0604030504040204" pitchFamily="34" charset="0"/>
              </a:rPr>
              <a:t>values imply ω = 5.63 × 10</a:t>
            </a:r>
            <a:r>
              <a:rPr lang="en-US" altLang="en-US" sz="2400" baseline="30000" dirty="0">
                <a:latin typeface="Tahoma" panose="020B0604030504040204" pitchFamily="34" charset="0"/>
              </a:rPr>
              <a:t>14</a:t>
            </a:r>
            <a:r>
              <a:rPr lang="en-US" altLang="en-US" sz="2400" dirty="0">
                <a:latin typeface="Tahoma" panose="020B0604030504040204" pitchFamily="34" charset="0"/>
              </a:rPr>
              <a:t> s−1, ν = 89.5 THz (1 </a:t>
            </a:r>
            <a:r>
              <a:rPr lang="en-US" altLang="en-US" sz="2400" dirty="0" smtClean="0">
                <a:latin typeface="Tahoma" panose="020B0604030504040204" pitchFamily="34" charset="0"/>
              </a:rPr>
              <a:t>THz = </a:t>
            </a:r>
            <a:r>
              <a:rPr lang="en-US" altLang="en-US" sz="2400" dirty="0">
                <a:latin typeface="Tahoma" panose="020B0604030504040204" pitchFamily="34" charset="0"/>
              </a:rPr>
              <a:t>10</a:t>
            </a:r>
            <a:r>
              <a:rPr lang="en-US" altLang="en-US" sz="2400" baseline="30000" dirty="0">
                <a:latin typeface="Tahoma" panose="020B0604030504040204" pitchFamily="34" charset="0"/>
              </a:rPr>
              <a:t>12</a:t>
            </a:r>
            <a:r>
              <a:rPr lang="en-US" altLang="en-US" sz="2400" dirty="0">
                <a:latin typeface="Tahoma" panose="020B0604030504040204" pitchFamily="34" charset="0"/>
              </a:rPr>
              <a:t> Hz), # = 2990 cm</a:t>
            </a:r>
            <a:r>
              <a:rPr lang="en-US" altLang="en-US" sz="2400" baseline="30000" dirty="0">
                <a:latin typeface="Tahoma" panose="020B0604030504040204" pitchFamily="34" charset="0"/>
              </a:rPr>
              <a:t>−1</a:t>
            </a:r>
            <a:r>
              <a:rPr lang="en-US" altLang="en-US" sz="2400" dirty="0">
                <a:latin typeface="Tahoma" panose="020B0604030504040204" pitchFamily="34" charset="0"/>
              </a:rPr>
              <a:t>, λ = 3.35 </a:t>
            </a:r>
            <a:r>
              <a:rPr lang="en-US" altLang="en-US" sz="2400" dirty="0" err="1">
                <a:latin typeface="Tahoma" panose="020B0604030504040204" pitchFamily="34" charset="0"/>
              </a:rPr>
              <a:t>μm</a:t>
            </a:r>
            <a:r>
              <a:rPr lang="en-US" altLang="en-US" sz="2400" dirty="0">
                <a:latin typeface="Tahoma" panose="020B0604030504040204" pitchFamily="34" charset="0"/>
              </a:rPr>
              <a:t>. These characteristics correspond to </a:t>
            </a:r>
            <a:r>
              <a:rPr lang="en-US" altLang="en-US" sz="2400" dirty="0" smtClean="0">
                <a:latin typeface="Tahoma" panose="020B0604030504040204" pitchFamily="34" charset="0"/>
              </a:rPr>
              <a:t>electromagnetic radiation </a:t>
            </a:r>
            <a:r>
              <a:rPr lang="en-US" altLang="en-US" sz="2400" dirty="0">
                <a:latin typeface="Tahoma" panose="020B0604030504040204" pitchFamily="34" charset="0"/>
              </a:rPr>
              <a:t>in the infrared region</a:t>
            </a:r>
            <a:endParaRPr lang="en-US" altLang="en-US" sz="2400" dirty="0" smtClean="0">
              <a:latin typeface="Tahoma" panose="020B0604030504040204" pitchFamily="34" charset="0"/>
            </a:endParaRPr>
          </a:p>
        </p:txBody>
      </p:sp>
    </p:spTree>
    <p:extLst>
      <p:ext uri="{BB962C8B-B14F-4D97-AF65-F5344CB8AC3E}">
        <p14:creationId xmlns:p14="http://schemas.microsoft.com/office/powerpoint/2010/main" val="3529012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872140" y="4512321"/>
            <a:ext cx="3163634" cy="1675828"/>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Ovale 53"/>
          <p:cNvSpPr>
            <a:spLocks noChangeArrowheads="1"/>
          </p:cNvSpPr>
          <p:nvPr/>
        </p:nvSpPr>
        <p:spPr bwMode="auto">
          <a:xfrm>
            <a:off x="7445097" y="2111341"/>
            <a:ext cx="1406086" cy="601659"/>
          </a:xfrm>
          <a:prstGeom prst="ellipse">
            <a:avLst/>
          </a:prstGeom>
          <a:solidFill>
            <a:srgbClr val="FFFF00"/>
          </a:solidFill>
          <a:ln w="9525" algn="ctr">
            <a:solidFill>
              <a:srgbClr val="FFFF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89091" name="Titolo 4"/>
          <p:cNvSpPr>
            <a:spLocks noGrp="1"/>
          </p:cNvSpPr>
          <p:nvPr>
            <p:ph type="title"/>
          </p:nvPr>
        </p:nvSpPr>
        <p:spPr>
          <a:xfrm>
            <a:off x="368300" y="-401268"/>
            <a:ext cx="8404225" cy="1329538"/>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Vibration and rotations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5794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a:srcRect l="917" t="2123" r="2828" b="1800"/>
          <a:stretch/>
        </p:blipFill>
        <p:spPr>
          <a:xfrm>
            <a:off x="96894" y="1583554"/>
            <a:ext cx="5605163" cy="5167260"/>
          </a:xfrm>
          <a:prstGeom prst="rect">
            <a:avLst/>
          </a:prstGeom>
        </p:spPr>
      </p:pic>
      <p:sp>
        <p:nvSpPr>
          <p:cNvPr id="23" name="Text Box 3"/>
          <p:cNvSpPr txBox="1">
            <a:spLocks noChangeArrowheads="1"/>
          </p:cNvSpPr>
          <p:nvPr/>
        </p:nvSpPr>
        <p:spPr bwMode="auto">
          <a:xfrm>
            <a:off x="5872140" y="2181337"/>
            <a:ext cx="31636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E</a:t>
            </a:r>
            <a:r>
              <a:rPr lang="it-IT" altLang="en-US" sz="2400" baseline="-25000" dirty="0">
                <a:latin typeface="Tahoma" panose="020B0604030504040204" pitchFamily="34" charset="0"/>
              </a:rPr>
              <a:t>int</a:t>
            </a:r>
            <a:r>
              <a:rPr lang="it-IT" altLang="en-US" sz="2400" dirty="0">
                <a:latin typeface="Tahoma" panose="020B0604030504040204" pitchFamily="34" charset="0"/>
              </a:rPr>
              <a:t>  = </a:t>
            </a:r>
            <a:r>
              <a:rPr lang="it-IT" altLang="en-US" sz="2400" dirty="0" smtClean="0">
                <a:latin typeface="Tahoma" panose="020B0604030504040204" pitchFamily="34" charset="0"/>
              </a:rPr>
              <a:t>E</a:t>
            </a:r>
            <a:r>
              <a:rPr lang="it-IT" altLang="en-US" sz="2400" baseline="-25000" dirty="0" smtClean="0">
                <a:latin typeface="Tahoma" panose="020B0604030504040204" pitchFamily="34" charset="0"/>
              </a:rPr>
              <a:t>ele</a:t>
            </a:r>
            <a:r>
              <a:rPr lang="it-IT" altLang="en-US" sz="2400" dirty="0" smtClean="0">
                <a:latin typeface="Tahoma" panose="020B0604030504040204" pitchFamily="34" charset="0"/>
              </a:rPr>
              <a:t>+E</a:t>
            </a:r>
            <a:r>
              <a:rPr lang="it-IT" altLang="en-US" sz="2400" baseline="-25000" dirty="0" smtClean="0">
                <a:latin typeface="Tahoma" panose="020B0604030504040204" pitchFamily="34" charset="0"/>
              </a:rPr>
              <a:t>vib</a:t>
            </a:r>
            <a:r>
              <a:rPr lang="it-IT" altLang="en-US" sz="2400" dirty="0" smtClean="0">
                <a:latin typeface="Tahoma" panose="020B0604030504040204" pitchFamily="34" charset="0"/>
              </a:rPr>
              <a:t>+E</a:t>
            </a:r>
            <a:r>
              <a:rPr lang="it-IT" altLang="en-US" sz="2400" baseline="-25000" dirty="0" smtClean="0">
                <a:latin typeface="Tahoma" panose="020B0604030504040204" pitchFamily="34" charset="0"/>
              </a:rPr>
              <a:t>rot</a:t>
            </a:r>
            <a:endParaRPr lang="en-US" altLang="en-US" sz="2400" baseline="-25000" dirty="0">
              <a:latin typeface="Tahoma" panose="020B0604030504040204" pitchFamily="34" charset="0"/>
            </a:endParaRPr>
          </a:p>
        </p:txBody>
      </p:sp>
      <p:sp>
        <p:nvSpPr>
          <p:cNvPr id="24" name="Text Box 34"/>
          <p:cNvSpPr txBox="1">
            <a:spLocks noChangeArrowheads="1"/>
          </p:cNvSpPr>
          <p:nvPr/>
        </p:nvSpPr>
        <p:spPr bwMode="auto">
          <a:xfrm>
            <a:off x="1106158" y="5610316"/>
            <a:ext cx="29583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800" dirty="0" smtClean="0">
                <a:solidFill>
                  <a:srgbClr val="FF0000"/>
                </a:solidFill>
                <a:latin typeface="Tahoma" panose="020B0604030504040204" pitchFamily="34" charset="0"/>
              </a:rPr>
              <a:t>HF molecular constants</a:t>
            </a:r>
            <a:endParaRPr lang="en-US" altLang="en-US" sz="1800" dirty="0">
              <a:solidFill>
                <a:srgbClr val="FF0000"/>
              </a:solidFill>
              <a:latin typeface="Tahoma" panose="020B0604030504040204" pitchFamily="34" charset="0"/>
            </a:endParaRPr>
          </a:p>
        </p:txBody>
      </p:sp>
      <p:pic>
        <p:nvPicPr>
          <p:cNvPr id="3" name="Picture 2"/>
          <p:cNvPicPr>
            <a:picLocks noChangeAspect="1"/>
          </p:cNvPicPr>
          <p:nvPr/>
        </p:nvPicPr>
        <p:blipFill>
          <a:blip r:embed="rId5"/>
          <a:stretch>
            <a:fillRect/>
          </a:stretch>
        </p:blipFill>
        <p:spPr>
          <a:xfrm>
            <a:off x="1170267" y="5936972"/>
            <a:ext cx="3476935" cy="920169"/>
          </a:xfrm>
          <a:prstGeom prst="rect">
            <a:avLst/>
          </a:prstGeom>
        </p:spPr>
      </p:pic>
      <p:sp>
        <p:nvSpPr>
          <p:cNvPr id="26" name="Text Box 34"/>
          <p:cNvSpPr txBox="1">
            <a:spLocks noChangeArrowheads="1"/>
          </p:cNvSpPr>
          <p:nvPr/>
        </p:nvSpPr>
        <p:spPr bwMode="auto">
          <a:xfrm>
            <a:off x="74081" y="1076973"/>
            <a:ext cx="60504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smtClean="0">
                <a:latin typeface="Tahoma" panose="020B0604030504040204" pitchFamily="34" charset="0"/>
              </a:rPr>
              <a:t>Example: </a:t>
            </a:r>
            <a:r>
              <a:rPr lang="it-IT" altLang="en-US" sz="2400" dirty="0" smtClean="0">
                <a:solidFill>
                  <a:srgbClr val="FF0000"/>
                </a:solidFill>
                <a:effectLst>
                  <a:outerShdw blurRad="38100" dist="38100" dir="2700000" algn="tl">
                    <a:srgbClr val="000000">
                      <a:alpha val="43137"/>
                    </a:srgbClr>
                  </a:outerShdw>
                </a:effectLst>
                <a:latin typeface="Tahoma" panose="020B0604030504040204" pitchFamily="34" charset="0"/>
              </a:rPr>
              <a:t>HF in the ground electronic state</a:t>
            </a:r>
            <a:endParaRPr lang="en-US" altLang="en-US" sz="2400" dirty="0">
              <a:solidFill>
                <a:srgbClr val="FF0000"/>
              </a:solidFill>
              <a:effectLst>
                <a:outerShdw blurRad="38100" dist="38100" dir="2700000" algn="tl">
                  <a:srgbClr val="000000">
                    <a:alpha val="43137"/>
                  </a:srgbClr>
                </a:outerShdw>
              </a:effectLst>
              <a:latin typeface="Tahoma" panose="020B0604030504040204" pitchFamily="34" charset="0"/>
            </a:endParaRPr>
          </a:p>
        </p:txBody>
      </p:sp>
      <p:graphicFrame>
        <p:nvGraphicFramePr>
          <p:cNvPr id="28" name="Object 64"/>
          <p:cNvGraphicFramePr>
            <a:graphicFrameLocks noChangeAspect="1"/>
          </p:cNvGraphicFramePr>
          <p:nvPr>
            <p:extLst>
              <p:ext uri="{D42A27DB-BD31-4B8C-83A1-F6EECF244321}">
                <p14:modId xmlns:p14="http://schemas.microsoft.com/office/powerpoint/2010/main" val="424218286"/>
              </p:ext>
            </p:extLst>
          </p:nvPr>
        </p:nvGraphicFramePr>
        <p:xfrm>
          <a:off x="5980366" y="2864751"/>
          <a:ext cx="2485147" cy="462353"/>
        </p:xfrm>
        <a:graphic>
          <a:graphicData uri="http://schemas.openxmlformats.org/presentationml/2006/ole">
            <mc:AlternateContent xmlns:mc="http://schemas.openxmlformats.org/markup-compatibility/2006">
              <mc:Choice xmlns:v="urn:schemas-microsoft-com:vml" Requires="v">
                <p:oleObj spid="_x0000_s142735" name="Equation" r:id="rId6" imgW="1231560" imgH="228600" progId="Equation.3">
                  <p:embed/>
                </p:oleObj>
              </mc:Choice>
              <mc:Fallback>
                <p:oleObj name="Equation" r:id="rId6" imgW="1231560" imgH="228600" progId="Equation.3">
                  <p:embed/>
                  <p:pic>
                    <p:nvPicPr>
                      <p:cNvPr id="76807" name="Object 64"/>
                      <p:cNvPicPr>
                        <a:picLocks noChangeAspect="1" noChangeArrowheads="1"/>
                      </p:cNvPicPr>
                      <p:nvPr/>
                    </p:nvPicPr>
                    <p:blipFill>
                      <a:blip r:embed="rId7"/>
                      <a:srcRect/>
                      <a:stretch>
                        <a:fillRect/>
                      </a:stretch>
                    </p:blipFill>
                    <p:spPr bwMode="auto">
                      <a:xfrm>
                        <a:off x="5980366" y="2864751"/>
                        <a:ext cx="2485147" cy="462353"/>
                      </a:xfrm>
                      <a:prstGeom prst="rect">
                        <a:avLst/>
                      </a:prstGeom>
                      <a:noFill/>
                      <a:ln>
                        <a:noFill/>
                      </a:ln>
                      <a:extLst/>
                    </p:spPr>
                  </p:pic>
                </p:oleObj>
              </mc:Fallback>
            </mc:AlternateContent>
          </a:graphicData>
        </a:graphic>
      </p:graphicFrame>
      <p:graphicFrame>
        <p:nvGraphicFramePr>
          <p:cNvPr id="29" name="Object 64"/>
          <p:cNvGraphicFramePr>
            <a:graphicFrameLocks noChangeAspect="1"/>
          </p:cNvGraphicFramePr>
          <p:nvPr>
            <p:extLst>
              <p:ext uri="{D42A27DB-BD31-4B8C-83A1-F6EECF244321}">
                <p14:modId xmlns:p14="http://schemas.microsoft.com/office/powerpoint/2010/main" val="402762412"/>
              </p:ext>
            </p:extLst>
          </p:nvPr>
        </p:nvGraphicFramePr>
        <p:xfrm>
          <a:off x="5964545" y="3436938"/>
          <a:ext cx="1987550" cy="452437"/>
        </p:xfrm>
        <a:graphic>
          <a:graphicData uri="http://schemas.openxmlformats.org/presentationml/2006/ole">
            <mc:AlternateContent xmlns:mc="http://schemas.openxmlformats.org/markup-compatibility/2006">
              <mc:Choice xmlns:v="urn:schemas-microsoft-com:vml" Requires="v">
                <p:oleObj spid="_x0000_s142736" name="Equation" r:id="rId8" imgW="1002960" imgH="228600" progId="Equation.3">
                  <p:embed/>
                </p:oleObj>
              </mc:Choice>
              <mc:Fallback>
                <p:oleObj name="Equation" r:id="rId8" imgW="1002960" imgH="228600" progId="Equation.3">
                  <p:embed/>
                  <p:pic>
                    <p:nvPicPr>
                      <p:cNvPr id="28" name="Object 64"/>
                      <p:cNvPicPr>
                        <a:picLocks noChangeAspect="1" noChangeArrowheads="1"/>
                      </p:cNvPicPr>
                      <p:nvPr/>
                    </p:nvPicPr>
                    <p:blipFill>
                      <a:blip r:embed="rId9"/>
                      <a:srcRect/>
                      <a:stretch>
                        <a:fillRect/>
                      </a:stretch>
                    </p:blipFill>
                    <p:spPr bwMode="auto">
                      <a:xfrm>
                        <a:off x="5964545" y="3436938"/>
                        <a:ext cx="1987550" cy="452437"/>
                      </a:xfrm>
                      <a:prstGeom prst="rect">
                        <a:avLst/>
                      </a:prstGeom>
                      <a:noFill/>
                      <a:ln>
                        <a:noFill/>
                      </a:ln>
                      <a:extLst/>
                    </p:spPr>
                  </p:pic>
                </p:oleObj>
              </mc:Fallback>
            </mc:AlternateContent>
          </a:graphicData>
        </a:graphic>
      </p:graphicFrame>
      <p:sp>
        <p:nvSpPr>
          <p:cNvPr id="30" name="Text Box 34"/>
          <p:cNvSpPr txBox="1">
            <a:spLocks noChangeArrowheads="1"/>
          </p:cNvSpPr>
          <p:nvPr/>
        </p:nvSpPr>
        <p:spPr bwMode="auto">
          <a:xfrm>
            <a:off x="790574" y="609798"/>
            <a:ext cx="7559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dirty="0">
                <a:latin typeface="Tahoma" panose="020B0604030504040204" pitchFamily="34" charset="0"/>
              </a:rPr>
              <a:t>Molecules can simultaneously rotate AND vibrate</a:t>
            </a:r>
            <a:endParaRPr lang="en-US" altLang="en-US" sz="2500" dirty="0">
              <a:latin typeface="Tahoma" panose="020B0604030504040204" pitchFamily="34" charset="0"/>
            </a:endParaRPr>
          </a:p>
        </p:txBody>
      </p:sp>
      <p:sp>
        <p:nvSpPr>
          <p:cNvPr id="31" name="Text Box 5"/>
          <p:cNvSpPr txBox="1">
            <a:spLocks noChangeArrowheads="1"/>
          </p:cNvSpPr>
          <p:nvPr/>
        </p:nvSpPr>
        <p:spPr bwMode="auto">
          <a:xfrm>
            <a:off x="5980366" y="1305425"/>
            <a:ext cx="23698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latin typeface="Tahoma" panose="020B0604030504040204" pitchFamily="34" charset="0"/>
              </a:rPr>
              <a:t>Still a good approximation</a:t>
            </a:r>
            <a:r>
              <a:rPr lang="it-IT" altLang="en-US" sz="2400" dirty="0" smtClean="0">
                <a:latin typeface="Tahoma" panose="020B0604030504040204" pitchFamily="34" charset="0"/>
              </a:rPr>
              <a:t>:</a:t>
            </a:r>
            <a:endParaRPr lang="en-US" altLang="en-US" sz="2400" baseline="-25000" dirty="0">
              <a:latin typeface="Tahoma" panose="020B0604030504040204" pitchFamily="34" charset="0"/>
            </a:endParaRPr>
          </a:p>
        </p:txBody>
      </p:sp>
      <p:sp>
        <p:nvSpPr>
          <p:cNvPr id="32" name="Text Box 5"/>
          <p:cNvSpPr txBox="1">
            <a:spLocks noChangeArrowheads="1"/>
          </p:cNvSpPr>
          <p:nvPr/>
        </p:nvSpPr>
        <p:spPr bwMode="auto">
          <a:xfrm>
            <a:off x="5854419" y="4487404"/>
            <a:ext cx="31813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smtClean="0">
                <a:latin typeface="Tahoma" panose="020B0604030504040204" pitchFamily="34" charset="0"/>
              </a:rPr>
              <a:t>A possible ro-vibrational transition:</a:t>
            </a:r>
            <a:endParaRPr lang="en-US" altLang="en-US" sz="2400" baseline="-25000" dirty="0">
              <a:latin typeface="Tahoma" panose="020B0604030504040204" pitchFamily="34" charset="0"/>
            </a:endParaRPr>
          </a:p>
        </p:txBody>
      </p:sp>
      <p:graphicFrame>
        <p:nvGraphicFramePr>
          <p:cNvPr id="33" name="Object 64"/>
          <p:cNvGraphicFramePr>
            <a:graphicFrameLocks noChangeAspect="1"/>
          </p:cNvGraphicFramePr>
          <p:nvPr>
            <p:extLst>
              <p:ext uri="{D42A27DB-BD31-4B8C-83A1-F6EECF244321}">
                <p14:modId xmlns:p14="http://schemas.microsoft.com/office/powerpoint/2010/main" val="3039486678"/>
              </p:ext>
            </p:extLst>
          </p:nvPr>
        </p:nvGraphicFramePr>
        <p:xfrm>
          <a:off x="6124575" y="5318402"/>
          <a:ext cx="1827952" cy="382162"/>
        </p:xfrm>
        <a:graphic>
          <a:graphicData uri="http://schemas.openxmlformats.org/presentationml/2006/ole">
            <mc:AlternateContent xmlns:mc="http://schemas.openxmlformats.org/markup-compatibility/2006">
              <mc:Choice xmlns:v="urn:schemas-microsoft-com:vml" Requires="v">
                <p:oleObj spid="_x0000_s142737" name="Equation" r:id="rId10" imgW="850680" imgH="177480" progId="Equation.3">
                  <p:embed/>
                </p:oleObj>
              </mc:Choice>
              <mc:Fallback>
                <p:oleObj name="Equation" r:id="rId10" imgW="850680" imgH="177480" progId="Equation.3">
                  <p:embed/>
                  <p:pic>
                    <p:nvPicPr>
                      <p:cNvPr id="28" name="Object 64"/>
                      <p:cNvPicPr>
                        <a:picLocks noChangeAspect="1" noChangeArrowheads="1"/>
                      </p:cNvPicPr>
                      <p:nvPr/>
                    </p:nvPicPr>
                    <p:blipFill>
                      <a:blip r:embed="rId11"/>
                      <a:srcRect/>
                      <a:stretch>
                        <a:fillRect/>
                      </a:stretch>
                    </p:blipFill>
                    <p:spPr bwMode="auto">
                      <a:xfrm>
                        <a:off x="6124575" y="5318402"/>
                        <a:ext cx="1827952" cy="382162"/>
                      </a:xfrm>
                      <a:prstGeom prst="rect">
                        <a:avLst/>
                      </a:prstGeom>
                      <a:noFill/>
                      <a:ln>
                        <a:noFill/>
                      </a:ln>
                      <a:extLst/>
                    </p:spPr>
                  </p:pic>
                </p:oleObj>
              </mc:Fallback>
            </mc:AlternateContent>
          </a:graphicData>
        </a:graphic>
      </p:graphicFrame>
      <p:graphicFrame>
        <p:nvGraphicFramePr>
          <p:cNvPr id="34" name="Object 64"/>
          <p:cNvGraphicFramePr>
            <a:graphicFrameLocks noChangeAspect="1"/>
          </p:cNvGraphicFramePr>
          <p:nvPr>
            <p:extLst>
              <p:ext uri="{D42A27DB-BD31-4B8C-83A1-F6EECF244321}">
                <p14:modId xmlns:p14="http://schemas.microsoft.com/office/powerpoint/2010/main" val="3461428823"/>
              </p:ext>
            </p:extLst>
          </p:nvPr>
        </p:nvGraphicFramePr>
        <p:xfrm>
          <a:off x="6113942" y="5700565"/>
          <a:ext cx="2084873" cy="384324"/>
        </p:xfrm>
        <a:graphic>
          <a:graphicData uri="http://schemas.openxmlformats.org/presentationml/2006/ole">
            <mc:AlternateContent xmlns:mc="http://schemas.openxmlformats.org/markup-compatibility/2006">
              <mc:Choice xmlns:v="urn:schemas-microsoft-com:vml" Requires="v">
                <p:oleObj spid="_x0000_s142738" name="Equation" r:id="rId12" imgW="965160" imgH="177480" progId="Equation.3">
                  <p:embed/>
                </p:oleObj>
              </mc:Choice>
              <mc:Fallback>
                <p:oleObj name="Equation" r:id="rId12" imgW="965160" imgH="177480" progId="Equation.3">
                  <p:embed/>
                  <p:pic>
                    <p:nvPicPr>
                      <p:cNvPr id="33" name="Object 64"/>
                      <p:cNvPicPr>
                        <a:picLocks noChangeAspect="1" noChangeArrowheads="1"/>
                      </p:cNvPicPr>
                      <p:nvPr/>
                    </p:nvPicPr>
                    <p:blipFill>
                      <a:blip r:embed="rId13"/>
                      <a:srcRect/>
                      <a:stretch>
                        <a:fillRect/>
                      </a:stretch>
                    </p:blipFill>
                    <p:spPr bwMode="auto">
                      <a:xfrm>
                        <a:off x="6113942" y="5700565"/>
                        <a:ext cx="2084873" cy="384324"/>
                      </a:xfrm>
                      <a:prstGeom prst="rect">
                        <a:avLst/>
                      </a:prstGeom>
                      <a:noFill/>
                      <a:ln>
                        <a:noFill/>
                      </a:ln>
                      <a:extLst/>
                    </p:spPr>
                  </p:pic>
                </p:oleObj>
              </mc:Fallback>
            </mc:AlternateContent>
          </a:graphicData>
        </a:graphic>
      </p:graphicFrame>
      <p:cxnSp>
        <p:nvCxnSpPr>
          <p:cNvPr id="5" name="Straight Arrow Connector 4"/>
          <p:cNvCxnSpPr/>
          <p:nvPr/>
        </p:nvCxnSpPr>
        <p:spPr bwMode="auto">
          <a:xfrm flipH="1" flipV="1">
            <a:off x="4352533" y="3889375"/>
            <a:ext cx="997258" cy="1318182"/>
          </a:xfrm>
          <a:prstGeom prst="straightConnector1">
            <a:avLst/>
          </a:prstGeom>
          <a:solidFill>
            <a:schemeClr val="accent1"/>
          </a:solidFill>
          <a:ln w="57150"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 Box 5"/>
          <p:cNvSpPr txBox="1">
            <a:spLocks noChangeArrowheads="1"/>
          </p:cNvSpPr>
          <p:nvPr/>
        </p:nvSpPr>
        <p:spPr bwMode="auto">
          <a:xfrm>
            <a:off x="1065976" y="4271960"/>
            <a:ext cx="2920541" cy="1261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900" dirty="0" smtClean="0">
                <a:latin typeface="Tahoma" panose="020B0604030504040204" pitchFamily="34" charset="0"/>
              </a:rPr>
              <a:t>Rotational level manifolds for different vibrational quanta overlap with each other</a:t>
            </a:r>
            <a:endParaRPr lang="en-US" altLang="en-US" sz="1900" baseline="-25000" dirty="0">
              <a:latin typeface="Tahoma" panose="020B0604030504040204" pitchFamily="34" charset="0"/>
            </a:endParaRPr>
          </a:p>
        </p:txBody>
      </p:sp>
    </p:spTree>
    <p:extLst>
      <p:ext uri="{BB962C8B-B14F-4D97-AF65-F5344CB8AC3E}">
        <p14:creationId xmlns:p14="http://schemas.microsoft.com/office/powerpoint/2010/main" val="87738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p:bldP spid="26" grpId="0"/>
      <p:bldP spid="32" grpId="0"/>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Vibration-rotation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89094"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525" y="1796284"/>
            <a:ext cx="3932238"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0275" y="2582096"/>
            <a:ext cx="36131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7" name="Freccia a destra 4"/>
          <p:cNvSpPr>
            <a:spLocks noChangeArrowheads="1"/>
          </p:cNvSpPr>
          <p:nvPr/>
        </p:nvSpPr>
        <p:spPr bwMode="auto">
          <a:xfrm>
            <a:off x="3578225" y="3136134"/>
            <a:ext cx="881063" cy="473075"/>
          </a:xfrm>
          <a:prstGeom prst="rightArrow">
            <a:avLst>
              <a:gd name="adj1" fmla="val 50000"/>
              <a:gd name="adj2" fmla="val 50139"/>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89098" name="Text Box 34"/>
          <p:cNvSpPr txBox="1">
            <a:spLocks noChangeArrowheads="1"/>
          </p:cNvSpPr>
          <p:nvPr/>
        </p:nvSpPr>
        <p:spPr bwMode="auto">
          <a:xfrm>
            <a:off x="1512196" y="1028204"/>
            <a:ext cx="6456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smtClean="0">
                <a:latin typeface="Tahoma" panose="020B0604030504040204" pitchFamily="34" charset="0"/>
              </a:rPr>
              <a:t>Example: </a:t>
            </a:r>
            <a:r>
              <a:rPr lang="it-IT" altLang="en-US" sz="2400" dirty="0" smtClean="0">
                <a:solidFill>
                  <a:srgbClr val="FF0000"/>
                </a:solidFill>
                <a:effectLst>
                  <a:outerShdw blurRad="38100" dist="38100" dir="2700000" algn="tl">
                    <a:srgbClr val="000000">
                      <a:alpha val="43137"/>
                    </a:srgbClr>
                  </a:outerShdw>
                </a:effectLst>
                <a:latin typeface="Tahoma" panose="020B0604030504040204" pitchFamily="34" charset="0"/>
              </a:rPr>
              <a:t>the vibro-rotational </a:t>
            </a:r>
            <a:r>
              <a:rPr lang="it-IT" altLang="en-US" sz="2400" dirty="0">
                <a:solidFill>
                  <a:srgbClr val="FF0000"/>
                </a:solidFill>
                <a:effectLst>
                  <a:outerShdw blurRad="38100" dist="38100" dir="2700000" algn="tl">
                    <a:srgbClr val="000000">
                      <a:alpha val="43137"/>
                    </a:srgbClr>
                  </a:outerShdw>
                </a:effectLst>
                <a:latin typeface="Tahoma" panose="020B0604030504040204" pitchFamily="34" charset="0"/>
              </a:rPr>
              <a:t>spectrum of HCl</a:t>
            </a:r>
            <a:endParaRPr lang="en-US" altLang="en-US" sz="2400" dirty="0">
              <a:solidFill>
                <a:srgbClr val="FF0000"/>
              </a:solidFill>
              <a:effectLst>
                <a:outerShdw blurRad="38100" dist="38100" dir="2700000" algn="tl">
                  <a:srgbClr val="000000">
                    <a:alpha val="43137"/>
                  </a:srgbClr>
                </a:outerShdw>
              </a:effectLst>
              <a:latin typeface="Tahoma" panose="020B0604030504040204" pitchFamily="34" charset="0"/>
            </a:endParaRPr>
          </a:p>
        </p:txBody>
      </p:sp>
      <p:graphicFrame>
        <p:nvGraphicFramePr>
          <p:cNvPr id="89099" name="Object 64"/>
          <p:cNvGraphicFramePr>
            <a:graphicFrameLocks noChangeAspect="1"/>
          </p:cNvGraphicFramePr>
          <p:nvPr>
            <p:extLst>
              <p:ext uri="{D42A27DB-BD31-4B8C-83A1-F6EECF244321}">
                <p14:modId xmlns:p14="http://schemas.microsoft.com/office/powerpoint/2010/main" val="471319626"/>
              </p:ext>
            </p:extLst>
          </p:nvPr>
        </p:nvGraphicFramePr>
        <p:xfrm>
          <a:off x="5319713" y="4987159"/>
          <a:ext cx="2254250" cy="403225"/>
        </p:xfrm>
        <a:graphic>
          <a:graphicData uri="http://schemas.openxmlformats.org/presentationml/2006/ole">
            <mc:AlternateContent xmlns:mc="http://schemas.openxmlformats.org/markup-compatibility/2006">
              <mc:Choice xmlns:v="urn:schemas-microsoft-com:vml" Requires="v">
                <p:oleObj spid="_x0000_s89726" name="Equazione" r:id="rId6" imgW="990170" imgH="177723" progId="Equation.3">
                  <p:embed/>
                </p:oleObj>
              </mc:Choice>
              <mc:Fallback>
                <p:oleObj name="Equazione" r:id="rId6" imgW="990170" imgH="177723" progId="Equation.3">
                  <p:embed/>
                  <p:pic>
                    <p:nvPicPr>
                      <p:cNvPr id="0" name="Object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9713" y="4987159"/>
                        <a:ext cx="2254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100" name="Object 64"/>
          <p:cNvGraphicFramePr>
            <a:graphicFrameLocks noChangeAspect="1"/>
          </p:cNvGraphicFramePr>
          <p:nvPr>
            <p:extLst>
              <p:ext uri="{D42A27DB-BD31-4B8C-83A1-F6EECF244321}">
                <p14:modId xmlns:p14="http://schemas.microsoft.com/office/powerpoint/2010/main" val="2817360751"/>
              </p:ext>
            </p:extLst>
          </p:nvPr>
        </p:nvGraphicFramePr>
        <p:xfrm>
          <a:off x="4335463" y="5439596"/>
          <a:ext cx="2393950" cy="434975"/>
        </p:xfrm>
        <a:graphic>
          <a:graphicData uri="http://schemas.openxmlformats.org/presentationml/2006/ole">
            <mc:AlternateContent xmlns:mc="http://schemas.openxmlformats.org/markup-compatibility/2006">
              <mc:Choice xmlns:v="urn:schemas-microsoft-com:vml" Requires="v">
                <p:oleObj spid="_x0000_s89727" name="Equazione" r:id="rId8" imgW="1117115" imgH="203112" progId="Equation.3">
                  <p:embed/>
                </p:oleObj>
              </mc:Choice>
              <mc:Fallback>
                <p:oleObj name="Equazione" r:id="rId8" imgW="1117115" imgH="203112" progId="Equation.3">
                  <p:embed/>
                  <p:pic>
                    <p:nvPicPr>
                      <p:cNvPr id="0" name="Object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5463" y="5439596"/>
                        <a:ext cx="23939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Figura a mano libera 5"/>
          <p:cNvSpPr/>
          <p:nvPr/>
        </p:nvSpPr>
        <p:spPr bwMode="auto">
          <a:xfrm>
            <a:off x="6465888" y="2547171"/>
            <a:ext cx="1501775" cy="1435100"/>
          </a:xfrm>
          <a:custGeom>
            <a:avLst/>
            <a:gdLst>
              <a:gd name="connsiteX0" fmla="*/ 0 w 1645920"/>
              <a:gd name="connsiteY0" fmla="*/ 304037 h 1315785"/>
              <a:gd name="connsiteX1" fmla="*/ 261257 w 1645920"/>
              <a:gd name="connsiteY1" fmla="*/ 55843 h 1315785"/>
              <a:gd name="connsiteX2" fmla="*/ 600892 w 1645920"/>
              <a:gd name="connsiteY2" fmla="*/ 42780 h 1315785"/>
              <a:gd name="connsiteX3" fmla="*/ 875212 w 1645920"/>
              <a:gd name="connsiteY3" fmla="*/ 539169 h 1315785"/>
              <a:gd name="connsiteX4" fmla="*/ 1254035 w 1645920"/>
              <a:gd name="connsiteY4" fmla="*/ 1218437 h 1315785"/>
              <a:gd name="connsiteX5" fmla="*/ 1410789 w 1645920"/>
              <a:gd name="connsiteY5" fmla="*/ 1309877 h 1315785"/>
              <a:gd name="connsiteX6" fmla="*/ 1645920 w 1645920"/>
              <a:gd name="connsiteY6" fmla="*/ 1205374 h 1315785"/>
              <a:gd name="connsiteX0" fmla="*/ 0 w 1645920"/>
              <a:gd name="connsiteY0" fmla="*/ 304037 h 1265156"/>
              <a:gd name="connsiteX1" fmla="*/ 261257 w 1645920"/>
              <a:gd name="connsiteY1" fmla="*/ 55843 h 1265156"/>
              <a:gd name="connsiteX2" fmla="*/ 600892 w 1645920"/>
              <a:gd name="connsiteY2" fmla="*/ 42780 h 1265156"/>
              <a:gd name="connsiteX3" fmla="*/ 875212 w 1645920"/>
              <a:gd name="connsiteY3" fmla="*/ 539169 h 1265156"/>
              <a:gd name="connsiteX4" fmla="*/ 1254035 w 1645920"/>
              <a:gd name="connsiteY4" fmla="*/ 1218437 h 1265156"/>
              <a:gd name="connsiteX5" fmla="*/ 1645920 w 1645920"/>
              <a:gd name="connsiteY5" fmla="*/ 1205374 h 1265156"/>
              <a:gd name="connsiteX0" fmla="*/ 0 w 1645920"/>
              <a:gd name="connsiteY0" fmla="*/ 304037 h 1205374"/>
              <a:gd name="connsiteX1" fmla="*/ 261257 w 1645920"/>
              <a:gd name="connsiteY1" fmla="*/ 55843 h 1205374"/>
              <a:gd name="connsiteX2" fmla="*/ 600892 w 1645920"/>
              <a:gd name="connsiteY2" fmla="*/ 42780 h 1205374"/>
              <a:gd name="connsiteX3" fmla="*/ 875212 w 1645920"/>
              <a:gd name="connsiteY3" fmla="*/ 539169 h 1205374"/>
              <a:gd name="connsiteX4" fmla="*/ 1645920 w 1645920"/>
              <a:gd name="connsiteY4" fmla="*/ 1205374 h 1205374"/>
              <a:gd name="connsiteX0" fmla="*/ 0 w 1645920"/>
              <a:gd name="connsiteY0" fmla="*/ 326035 h 1227372"/>
              <a:gd name="connsiteX1" fmla="*/ 261257 w 1645920"/>
              <a:gd name="connsiteY1" fmla="*/ 77841 h 1227372"/>
              <a:gd name="connsiteX2" fmla="*/ 600892 w 1645920"/>
              <a:gd name="connsiteY2" fmla="*/ 64778 h 1227372"/>
              <a:gd name="connsiteX3" fmla="*/ 1058092 w 1645920"/>
              <a:gd name="connsiteY3" fmla="*/ 861612 h 1227372"/>
              <a:gd name="connsiteX4" fmla="*/ 1645920 w 1645920"/>
              <a:gd name="connsiteY4" fmla="*/ 1227372 h 1227372"/>
              <a:gd name="connsiteX0" fmla="*/ 0 w 1502229"/>
              <a:gd name="connsiteY0" fmla="*/ 326035 h 1514755"/>
              <a:gd name="connsiteX1" fmla="*/ 261257 w 1502229"/>
              <a:gd name="connsiteY1" fmla="*/ 77841 h 1514755"/>
              <a:gd name="connsiteX2" fmla="*/ 600892 w 1502229"/>
              <a:gd name="connsiteY2" fmla="*/ 64778 h 1514755"/>
              <a:gd name="connsiteX3" fmla="*/ 1058092 w 1502229"/>
              <a:gd name="connsiteY3" fmla="*/ 861612 h 1514755"/>
              <a:gd name="connsiteX4" fmla="*/ 1502229 w 1502229"/>
              <a:gd name="connsiteY4" fmla="*/ 1514755 h 1514755"/>
              <a:gd name="connsiteX0" fmla="*/ 0 w 1502229"/>
              <a:gd name="connsiteY0" fmla="*/ 327956 h 1516676"/>
              <a:gd name="connsiteX1" fmla="*/ 261257 w 1502229"/>
              <a:gd name="connsiteY1" fmla="*/ 79762 h 1516676"/>
              <a:gd name="connsiteX2" fmla="*/ 600892 w 1502229"/>
              <a:gd name="connsiteY2" fmla="*/ 66699 h 1516676"/>
              <a:gd name="connsiteX3" fmla="*/ 1045030 w 1502229"/>
              <a:gd name="connsiteY3" fmla="*/ 889659 h 1516676"/>
              <a:gd name="connsiteX4" fmla="*/ 1502229 w 1502229"/>
              <a:gd name="connsiteY4" fmla="*/ 1516676 h 1516676"/>
              <a:gd name="connsiteX0" fmla="*/ 0 w 1502229"/>
              <a:gd name="connsiteY0" fmla="*/ 338667 h 1527387"/>
              <a:gd name="connsiteX1" fmla="*/ 222069 w 1502229"/>
              <a:gd name="connsiteY1" fmla="*/ 64347 h 1527387"/>
              <a:gd name="connsiteX2" fmla="*/ 600892 w 1502229"/>
              <a:gd name="connsiteY2" fmla="*/ 77410 h 1527387"/>
              <a:gd name="connsiteX3" fmla="*/ 1045030 w 1502229"/>
              <a:gd name="connsiteY3" fmla="*/ 900370 h 1527387"/>
              <a:gd name="connsiteX4" fmla="*/ 1502229 w 1502229"/>
              <a:gd name="connsiteY4" fmla="*/ 1527387 h 1527387"/>
              <a:gd name="connsiteX0" fmla="*/ 0 w 1502229"/>
              <a:gd name="connsiteY0" fmla="*/ 281113 h 1469833"/>
              <a:gd name="connsiteX1" fmla="*/ 222069 w 1502229"/>
              <a:gd name="connsiteY1" fmla="*/ 6793 h 1469833"/>
              <a:gd name="connsiteX2" fmla="*/ 600892 w 1502229"/>
              <a:gd name="connsiteY2" fmla="*/ 150485 h 1469833"/>
              <a:gd name="connsiteX3" fmla="*/ 1045030 w 1502229"/>
              <a:gd name="connsiteY3" fmla="*/ 842816 h 1469833"/>
              <a:gd name="connsiteX4" fmla="*/ 1502229 w 1502229"/>
              <a:gd name="connsiteY4" fmla="*/ 1469833 h 1469833"/>
              <a:gd name="connsiteX0" fmla="*/ 0 w 1502229"/>
              <a:gd name="connsiteY0" fmla="*/ 247290 h 1436010"/>
              <a:gd name="connsiteX1" fmla="*/ 274320 w 1502229"/>
              <a:gd name="connsiteY1" fmla="*/ 12159 h 1436010"/>
              <a:gd name="connsiteX2" fmla="*/ 600892 w 1502229"/>
              <a:gd name="connsiteY2" fmla="*/ 116662 h 1436010"/>
              <a:gd name="connsiteX3" fmla="*/ 1045030 w 1502229"/>
              <a:gd name="connsiteY3" fmla="*/ 808993 h 1436010"/>
              <a:gd name="connsiteX4" fmla="*/ 1502229 w 1502229"/>
              <a:gd name="connsiteY4" fmla="*/ 1436010 h 1436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29" h="1436010">
                <a:moveTo>
                  <a:pt x="0" y="247290"/>
                </a:moveTo>
                <a:cubicBezTo>
                  <a:pt x="80554" y="144964"/>
                  <a:pt x="174171" y="33930"/>
                  <a:pt x="274320" y="12159"/>
                </a:cubicBezTo>
                <a:cubicBezTo>
                  <a:pt x="374469" y="-9612"/>
                  <a:pt x="472440" y="-16144"/>
                  <a:pt x="600892" y="116662"/>
                </a:cubicBezTo>
                <a:cubicBezTo>
                  <a:pt x="729344" y="249468"/>
                  <a:pt x="894807" y="589102"/>
                  <a:pt x="1045030" y="808993"/>
                </a:cubicBezTo>
                <a:cubicBezTo>
                  <a:pt x="1195253" y="1028884"/>
                  <a:pt x="1341665" y="1297217"/>
                  <a:pt x="1502229" y="1436010"/>
                </a:cubicBezTo>
              </a:path>
            </a:pathLst>
          </a:custGeom>
          <a:ln w="38100">
            <a:solidFill>
              <a:srgbClr val="FF3300"/>
            </a:solidFill>
            <a:headEnd type="none" w="med" len="med"/>
            <a:tailEnd type="none" w="med" len="med"/>
          </a:ln>
          <a:extLst/>
        </p:spPr>
        <p:style>
          <a:lnRef idx="1">
            <a:schemeClr val="dk1"/>
          </a:lnRef>
          <a:fillRef idx="0">
            <a:schemeClr val="dk1"/>
          </a:fillRef>
          <a:effectRef idx="0">
            <a:schemeClr val="dk1"/>
          </a:effectRef>
          <a:fontRef idx="minor">
            <a:schemeClr val="tx1"/>
          </a:fontRef>
        </p:style>
        <p:txBody>
          <a:bodyPr/>
          <a:lstStyle/>
          <a:p>
            <a:pPr>
              <a:defRPr/>
            </a:pPr>
            <a:endParaRPr lang="en-GB">
              <a:latin typeface="Arial" panose="020B0604020202020204" pitchFamily="34" charset="0"/>
            </a:endParaRPr>
          </a:p>
        </p:txBody>
      </p:sp>
      <p:sp>
        <p:nvSpPr>
          <p:cNvPr id="89102" name="Text Box 34"/>
          <p:cNvSpPr txBox="1">
            <a:spLocks noChangeArrowheads="1"/>
          </p:cNvSpPr>
          <p:nvPr/>
        </p:nvSpPr>
        <p:spPr bwMode="auto">
          <a:xfrm>
            <a:off x="7142163" y="2374134"/>
            <a:ext cx="14605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FF0000"/>
                </a:solidFill>
                <a:latin typeface="Tahoma" panose="020B0604030504040204" pitchFamily="34" charset="0"/>
              </a:rPr>
              <a:t>P branch</a:t>
            </a:r>
            <a:endParaRPr lang="en-US" altLang="en-US" sz="2400">
              <a:solidFill>
                <a:srgbClr val="FF0000"/>
              </a:solidFill>
              <a:latin typeface="Tahoma" panose="020B0604030504040204" pitchFamily="34" charset="0"/>
            </a:endParaRPr>
          </a:p>
        </p:txBody>
      </p:sp>
      <p:sp>
        <p:nvSpPr>
          <p:cNvPr id="89103" name="Text Box 34"/>
          <p:cNvSpPr txBox="1">
            <a:spLocks noChangeArrowheads="1"/>
          </p:cNvSpPr>
          <p:nvPr/>
        </p:nvSpPr>
        <p:spPr bwMode="auto">
          <a:xfrm>
            <a:off x="4570413" y="2186809"/>
            <a:ext cx="14605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solidFill>
                  <a:srgbClr val="0000FF"/>
                </a:solidFill>
                <a:latin typeface="Tahoma" panose="020B0604030504040204" pitchFamily="34" charset="0"/>
              </a:rPr>
              <a:t>R branch</a:t>
            </a:r>
            <a:endParaRPr lang="en-US" altLang="en-US" sz="2400">
              <a:solidFill>
                <a:srgbClr val="0000FF"/>
              </a:solidFill>
              <a:latin typeface="Tahoma" panose="020B0604030504040204" pitchFamily="34" charset="0"/>
            </a:endParaRPr>
          </a:p>
        </p:txBody>
      </p:sp>
      <p:sp>
        <p:nvSpPr>
          <p:cNvPr id="75" name="Figura a mano libera 74"/>
          <p:cNvSpPr/>
          <p:nvPr/>
        </p:nvSpPr>
        <p:spPr bwMode="auto">
          <a:xfrm flipH="1">
            <a:off x="5224463" y="2526534"/>
            <a:ext cx="1216025" cy="1438275"/>
          </a:xfrm>
          <a:custGeom>
            <a:avLst/>
            <a:gdLst>
              <a:gd name="connsiteX0" fmla="*/ 0 w 1645920"/>
              <a:gd name="connsiteY0" fmla="*/ 304037 h 1315785"/>
              <a:gd name="connsiteX1" fmla="*/ 261257 w 1645920"/>
              <a:gd name="connsiteY1" fmla="*/ 55843 h 1315785"/>
              <a:gd name="connsiteX2" fmla="*/ 600892 w 1645920"/>
              <a:gd name="connsiteY2" fmla="*/ 42780 h 1315785"/>
              <a:gd name="connsiteX3" fmla="*/ 875212 w 1645920"/>
              <a:gd name="connsiteY3" fmla="*/ 539169 h 1315785"/>
              <a:gd name="connsiteX4" fmla="*/ 1254035 w 1645920"/>
              <a:gd name="connsiteY4" fmla="*/ 1218437 h 1315785"/>
              <a:gd name="connsiteX5" fmla="*/ 1410789 w 1645920"/>
              <a:gd name="connsiteY5" fmla="*/ 1309877 h 1315785"/>
              <a:gd name="connsiteX6" fmla="*/ 1645920 w 1645920"/>
              <a:gd name="connsiteY6" fmla="*/ 1205374 h 1315785"/>
              <a:gd name="connsiteX0" fmla="*/ 0 w 1645920"/>
              <a:gd name="connsiteY0" fmla="*/ 304037 h 1265156"/>
              <a:gd name="connsiteX1" fmla="*/ 261257 w 1645920"/>
              <a:gd name="connsiteY1" fmla="*/ 55843 h 1265156"/>
              <a:gd name="connsiteX2" fmla="*/ 600892 w 1645920"/>
              <a:gd name="connsiteY2" fmla="*/ 42780 h 1265156"/>
              <a:gd name="connsiteX3" fmla="*/ 875212 w 1645920"/>
              <a:gd name="connsiteY3" fmla="*/ 539169 h 1265156"/>
              <a:gd name="connsiteX4" fmla="*/ 1254035 w 1645920"/>
              <a:gd name="connsiteY4" fmla="*/ 1218437 h 1265156"/>
              <a:gd name="connsiteX5" fmla="*/ 1645920 w 1645920"/>
              <a:gd name="connsiteY5" fmla="*/ 1205374 h 1265156"/>
              <a:gd name="connsiteX0" fmla="*/ 0 w 1645920"/>
              <a:gd name="connsiteY0" fmla="*/ 304037 h 1205374"/>
              <a:gd name="connsiteX1" fmla="*/ 261257 w 1645920"/>
              <a:gd name="connsiteY1" fmla="*/ 55843 h 1205374"/>
              <a:gd name="connsiteX2" fmla="*/ 600892 w 1645920"/>
              <a:gd name="connsiteY2" fmla="*/ 42780 h 1205374"/>
              <a:gd name="connsiteX3" fmla="*/ 875212 w 1645920"/>
              <a:gd name="connsiteY3" fmla="*/ 539169 h 1205374"/>
              <a:gd name="connsiteX4" fmla="*/ 1645920 w 1645920"/>
              <a:gd name="connsiteY4" fmla="*/ 1205374 h 1205374"/>
              <a:gd name="connsiteX0" fmla="*/ 0 w 1645920"/>
              <a:gd name="connsiteY0" fmla="*/ 326035 h 1227372"/>
              <a:gd name="connsiteX1" fmla="*/ 261257 w 1645920"/>
              <a:gd name="connsiteY1" fmla="*/ 77841 h 1227372"/>
              <a:gd name="connsiteX2" fmla="*/ 600892 w 1645920"/>
              <a:gd name="connsiteY2" fmla="*/ 64778 h 1227372"/>
              <a:gd name="connsiteX3" fmla="*/ 1058092 w 1645920"/>
              <a:gd name="connsiteY3" fmla="*/ 861612 h 1227372"/>
              <a:gd name="connsiteX4" fmla="*/ 1645920 w 1645920"/>
              <a:gd name="connsiteY4" fmla="*/ 1227372 h 1227372"/>
              <a:gd name="connsiteX0" fmla="*/ 0 w 1502229"/>
              <a:gd name="connsiteY0" fmla="*/ 326035 h 1514755"/>
              <a:gd name="connsiteX1" fmla="*/ 261257 w 1502229"/>
              <a:gd name="connsiteY1" fmla="*/ 77841 h 1514755"/>
              <a:gd name="connsiteX2" fmla="*/ 600892 w 1502229"/>
              <a:gd name="connsiteY2" fmla="*/ 64778 h 1514755"/>
              <a:gd name="connsiteX3" fmla="*/ 1058092 w 1502229"/>
              <a:gd name="connsiteY3" fmla="*/ 861612 h 1514755"/>
              <a:gd name="connsiteX4" fmla="*/ 1502229 w 1502229"/>
              <a:gd name="connsiteY4" fmla="*/ 1514755 h 1514755"/>
              <a:gd name="connsiteX0" fmla="*/ 0 w 1502229"/>
              <a:gd name="connsiteY0" fmla="*/ 327956 h 1516676"/>
              <a:gd name="connsiteX1" fmla="*/ 261257 w 1502229"/>
              <a:gd name="connsiteY1" fmla="*/ 79762 h 1516676"/>
              <a:gd name="connsiteX2" fmla="*/ 600892 w 1502229"/>
              <a:gd name="connsiteY2" fmla="*/ 66699 h 1516676"/>
              <a:gd name="connsiteX3" fmla="*/ 1045030 w 1502229"/>
              <a:gd name="connsiteY3" fmla="*/ 889659 h 1516676"/>
              <a:gd name="connsiteX4" fmla="*/ 1502229 w 1502229"/>
              <a:gd name="connsiteY4" fmla="*/ 1516676 h 1516676"/>
              <a:gd name="connsiteX0" fmla="*/ 0 w 1502229"/>
              <a:gd name="connsiteY0" fmla="*/ 338667 h 1527387"/>
              <a:gd name="connsiteX1" fmla="*/ 222069 w 1502229"/>
              <a:gd name="connsiteY1" fmla="*/ 64347 h 1527387"/>
              <a:gd name="connsiteX2" fmla="*/ 600892 w 1502229"/>
              <a:gd name="connsiteY2" fmla="*/ 77410 h 1527387"/>
              <a:gd name="connsiteX3" fmla="*/ 1045030 w 1502229"/>
              <a:gd name="connsiteY3" fmla="*/ 900370 h 1527387"/>
              <a:gd name="connsiteX4" fmla="*/ 1502229 w 1502229"/>
              <a:gd name="connsiteY4" fmla="*/ 1527387 h 1527387"/>
              <a:gd name="connsiteX0" fmla="*/ 0 w 1502229"/>
              <a:gd name="connsiteY0" fmla="*/ 281113 h 1469833"/>
              <a:gd name="connsiteX1" fmla="*/ 222069 w 1502229"/>
              <a:gd name="connsiteY1" fmla="*/ 6793 h 1469833"/>
              <a:gd name="connsiteX2" fmla="*/ 600892 w 1502229"/>
              <a:gd name="connsiteY2" fmla="*/ 150485 h 1469833"/>
              <a:gd name="connsiteX3" fmla="*/ 1045030 w 1502229"/>
              <a:gd name="connsiteY3" fmla="*/ 842816 h 1469833"/>
              <a:gd name="connsiteX4" fmla="*/ 1502229 w 1502229"/>
              <a:gd name="connsiteY4" fmla="*/ 1469833 h 1469833"/>
              <a:gd name="connsiteX0" fmla="*/ 0 w 1502229"/>
              <a:gd name="connsiteY0" fmla="*/ 247290 h 1436010"/>
              <a:gd name="connsiteX1" fmla="*/ 274320 w 1502229"/>
              <a:gd name="connsiteY1" fmla="*/ 12159 h 1436010"/>
              <a:gd name="connsiteX2" fmla="*/ 600892 w 1502229"/>
              <a:gd name="connsiteY2" fmla="*/ 116662 h 1436010"/>
              <a:gd name="connsiteX3" fmla="*/ 1045030 w 1502229"/>
              <a:gd name="connsiteY3" fmla="*/ 808993 h 1436010"/>
              <a:gd name="connsiteX4" fmla="*/ 1502229 w 1502229"/>
              <a:gd name="connsiteY4" fmla="*/ 1436010 h 1436010"/>
              <a:gd name="connsiteX0" fmla="*/ 0 w 1502229"/>
              <a:gd name="connsiteY0" fmla="*/ 248200 h 1436920"/>
              <a:gd name="connsiteX1" fmla="*/ 274320 w 1502229"/>
              <a:gd name="connsiteY1" fmla="*/ 13069 h 1436920"/>
              <a:gd name="connsiteX2" fmla="*/ 600892 w 1502229"/>
              <a:gd name="connsiteY2" fmla="*/ 117572 h 1436920"/>
              <a:gd name="connsiteX3" fmla="*/ 940527 w 1502229"/>
              <a:gd name="connsiteY3" fmla="*/ 836029 h 1436920"/>
              <a:gd name="connsiteX4" fmla="*/ 1502229 w 1502229"/>
              <a:gd name="connsiteY4" fmla="*/ 1436920 h 1436920"/>
              <a:gd name="connsiteX0" fmla="*/ 0 w 1214846"/>
              <a:gd name="connsiteY0" fmla="*/ 248200 h 1502235"/>
              <a:gd name="connsiteX1" fmla="*/ 274320 w 1214846"/>
              <a:gd name="connsiteY1" fmla="*/ 13069 h 1502235"/>
              <a:gd name="connsiteX2" fmla="*/ 600892 w 1214846"/>
              <a:gd name="connsiteY2" fmla="*/ 117572 h 1502235"/>
              <a:gd name="connsiteX3" fmla="*/ 940527 w 1214846"/>
              <a:gd name="connsiteY3" fmla="*/ 836029 h 1502235"/>
              <a:gd name="connsiteX4" fmla="*/ 1214846 w 1214846"/>
              <a:gd name="connsiteY4" fmla="*/ 1502235 h 1502235"/>
              <a:gd name="connsiteX0" fmla="*/ 0 w 1214846"/>
              <a:gd name="connsiteY0" fmla="*/ 235715 h 1489750"/>
              <a:gd name="connsiteX1" fmla="*/ 274320 w 1214846"/>
              <a:gd name="connsiteY1" fmla="*/ 584 h 1489750"/>
              <a:gd name="connsiteX2" fmla="*/ 692332 w 1214846"/>
              <a:gd name="connsiteY2" fmla="*/ 301030 h 1489750"/>
              <a:gd name="connsiteX3" fmla="*/ 940527 w 1214846"/>
              <a:gd name="connsiteY3" fmla="*/ 823544 h 1489750"/>
              <a:gd name="connsiteX4" fmla="*/ 1214846 w 1214846"/>
              <a:gd name="connsiteY4" fmla="*/ 1489750 h 1489750"/>
              <a:gd name="connsiteX0" fmla="*/ 0 w 1214846"/>
              <a:gd name="connsiteY0" fmla="*/ 222708 h 1476743"/>
              <a:gd name="connsiteX1" fmla="*/ 378823 w 1214846"/>
              <a:gd name="connsiteY1" fmla="*/ 639 h 1476743"/>
              <a:gd name="connsiteX2" fmla="*/ 692332 w 1214846"/>
              <a:gd name="connsiteY2" fmla="*/ 288023 h 1476743"/>
              <a:gd name="connsiteX3" fmla="*/ 940527 w 1214846"/>
              <a:gd name="connsiteY3" fmla="*/ 810537 h 1476743"/>
              <a:gd name="connsiteX4" fmla="*/ 1214846 w 1214846"/>
              <a:gd name="connsiteY4" fmla="*/ 1476743 h 1476743"/>
              <a:gd name="connsiteX0" fmla="*/ 0 w 1214846"/>
              <a:gd name="connsiteY0" fmla="*/ 223576 h 1477611"/>
              <a:gd name="connsiteX1" fmla="*/ 378823 w 1214846"/>
              <a:gd name="connsiteY1" fmla="*/ 1507 h 1477611"/>
              <a:gd name="connsiteX2" fmla="*/ 679269 w 1214846"/>
              <a:gd name="connsiteY2" fmla="*/ 328080 h 1477611"/>
              <a:gd name="connsiteX3" fmla="*/ 940527 w 1214846"/>
              <a:gd name="connsiteY3" fmla="*/ 811405 h 1477611"/>
              <a:gd name="connsiteX4" fmla="*/ 1214846 w 1214846"/>
              <a:gd name="connsiteY4" fmla="*/ 1477611 h 1477611"/>
              <a:gd name="connsiteX0" fmla="*/ 0 w 1214846"/>
              <a:gd name="connsiteY0" fmla="*/ 223576 h 1477611"/>
              <a:gd name="connsiteX1" fmla="*/ 378823 w 1214846"/>
              <a:gd name="connsiteY1" fmla="*/ 1507 h 1477611"/>
              <a:gd name="connsiteX2" fmla="*/ 679269 w 1214846"/>
              <a:gd name="connsiteY2" fmla="*/ 328080 h 1477611"/>
              <a:gd name="connsiteX3" fmla="*/ 901339 w 1214846"/>
              <a:gd name="connsiteY3" fmla="*/ 981222 h 1477611"/>
              <a:gd name="connsiteX4" fmla="*/ 1214846 w 1214846"/>
              <a:gd name="connsiteY4" fmla="*/ 1477611 h 1477611"/>
              <a:gd name="connsiteX0" fmla="*/ 0 w 1214846"/>
              <a:gd name="connsiteY0" fmla="*/ 184903 h 1438938"/>
              <a:gd name="connsiteX1" fmla="*/ 352697 w 1214846"/>
              <a:gd name="connsiteY1" fmla="*/ 2023 h 1438938"/>
              <a:gd name="connsiteX2" fmla="*/ 679269 w 1214846"/>
              <a:gd name="connsiteY2" fmla="*/ 289407 h 1438938"/>
              <a:gd name="connsiteX3" fmla="*/ 901339 w 1214846"/>
              <a:gd name="connsiteY3" fmla="*/ 942549 h 1438938"/>
              <a:gd name="connsiteX4" fmla="*/ 1214846 w 1214846"/>
              <a:gd name="connsiteY4" fmla="*/ 1438938 h 1438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846" h="1438938">
                <a:moveTo>
                  <a:pt x="0" y="184903"/>
                </a:moveTo>
                <a:cubicBezTo>
                  <a:pt x="80554" y="82577"/>
                  <a:pt x="239486" y="-15394"/>
                  <a:pt x="352697" y="2023"/>
                </a:cubicBezTo>
                <a:cubicBezTo>
                  <a:pt x="465909" y="19440"/>
                  <a:pt x="587829" y="132653"/>
                  <a:pt x="679269" y="289407"/>
                </a:cubicBezTo>
                <a:cubicBezTo>
                  <a:pt x="770709" y="446161"/>
                  <a:pt x="812076" y="750961"/>
                  <a:pt x="901339" y="942549"/>
                </a:cubicBezTo>
                <a:cubicBezTo>
                  <a:pt x="990602" y="1134137"/>
                  <a:pt x="1054282" y="1300145"/>
                  <a:pt x="1214846" y="1438938"/>
                </a:cubicBezTo>
              </a:path>
            </a:pathLst>
          </a:custGeom>
          <a:ln w="38100">
            <a:solidFill>
              <a:srgbClr val="0000FF"/>
            </a:solidFill>
            <a:headEnd type="none" w="med" len="med"/>
            <a:tailEnd type="none" w="med" len="med"/>
          </a:ln>
          <a:extLst/>
        </p:spPr>
        <p:style>
          <a:lnRef idx="1">
            <a:schemeClr val="dk1"/>
          </a:lnRef>
          <a:fillRef idx="0">
            <a:schemeClr val="dk1"/>
          </a:fillRef>
          <a:effectRef idx="0">
            <a:schemeClr val="dk1"/>
          </a:effectRef>
          <a:fontRef idx="minor">
            <a:schemeClr val="tx1"/>
          </a:fontRef>
        </p:style>
        <p:txBody>
          <a:bodyPr/>
          <a:lstStyle/>
          <a:p>
            <a:pPr>
              <a:defRPr/>
            </a:pPr>
            <a:endParaRPr lang="en-GB">
              <a:latin typeface="Arial" panose="020B0604020202020204" pitchFamily="34" charset="0"/>
            </a:endParaRPr>
          </a:p>
        </p:txBody>
      </p:sp>
      <p:sp>
        <p:nvSpPr>
          <p:cNvPr id="89105" name="Text Box 34"/>
          <p:cNvSpPr txBox="1">
            <a:spLocks noChangeArrowheads="1"/>
          </p:cNvSpPr>
          <p:nvPr/>
        </p:nvSpPr>
        <p:spPr bwMode="auto">
          <a:xfrm>
            <a:off x="7181850" y="5391971"/>
            <a:ext cx="14605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a:latin typeface="Tahoma" panose="020B0604030504040204" pitchFamily="34" charset="0"/>
              </a:rPr>
              <a:t>Q branch</a:t>
            </a:r>
            <a:endParaRPr lang="en-US" altLang="en-US" sz="2200">
              <a:latin typeface="Tahoma" panose="020B0604030504040204" pitchFamily="34" charset="0"/>
            </a:endParaRPr>
          </a:p>
        </p:txBody>
      </p:sp>
      <p:sp>
        <p:nvSpPr>
          <p:cNvPr id="89106" name="Text Box 34"/>
          <p:cNvSpPr txBox="1">
            <a:spLocks noChangeArrowheads="1"/>
          </p:cNvSpPr>
          <p:nvPr/>
        </p:nvSpPr>
        <p:spPr bwMode="auto">
          <a:xfrm>
            <a:off x="7181850" y="6136509"/>
            <a:ext cx="14605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a:latin typeface="Tahoma" panose="020B0604030504040204" pitchFamily="34" charset="0"/>
              </a:rPr>
              <a:t>P branch</a:t>
            </a:r>
            <a:endParaRPr lang="en-US" altLang="en-US" sz="2200">
              <a:latin typeface="Tahoma" panose="020B0604030504040204" pitchFamily="34" charset="0"/>
            </a:endParaRPr>
          </a:p>
        </p:txBody>
      </p:sp>
      <p:sp>
        <p:nvSpPr>
          <p:cNvPr id="89107" name="Text Box 34"/>
          <p:cNvSpPr txBox="1">
            <a:spLocks noChangeArrowheads="1"/>
          </p:cNvSpPr>
          <p:nvPr/>
        </p:nvSpPr>
        <p:spPr bwMode="auto">
          <a:xfrm>
            <a:off x="7181850" y="5774559"/>
            <a:ext cx="1460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a:latin typeface="Tahoma" panose="020B0604030504040204" pitchFamily="34" charset="0"/>
              </a:rPr>
              <a:t>R branch</a:t>
            </a:r>
            <a:endParaRPr lang="en-US" altLang="en-US" sz="2200">
              <a:latin typeface="Tahoma" panose="020B0604030504040204" pitchFamily="34" charset="0"/>
            </a:endParaRPr>
          </a:p>
        </p:txBody>
      </p:sp>
      <p:graphicFrame>
        <p:nvGraphicFramePr>
          <p:cNvPr id="89108" name="Object 64"/>
          <p:cNvGraphicFramePr>
            <a:graphicFrameLocks noChangeAspect="1"/>
          </p:cNvGraphicFramePr>
          <p:nvPr>
            <p:extLst>
              <p:ext uri="{D42A27DB-BD31-4B8C-83A1-F6EECF244321}">
                <p14:modId xmlns:p14="http://schemas.microsoft.com/office/powerpoint/2010/main" val="4089231455"/>
              </p:ext>
            </p:extLst>
          </p:nvPr>
        </p:nvGraphicFramePr>
        <p:xfrm>
          <a:off x="4335463" y="5774559"/>
          <a:ext cx="2881312" cy="436562"/>
        </p:xfrm>
        <a:graphic>
          <a:graphicData uri="http://schemas.openxmlformats.org/presentationml/2006/ole">
            <mc:AlternateContent xmlns:mc="http://schemas.openxmlformats.org/markup-compatibility/2006">
              <mc:Choice xmlns:v="urn:schemas-microsoft-com:vml" Requires="v">
                <p:oleObj spid="_x0000_s89728" name="Equazione" r:id="rId10" imgW="1346200" imgH="203200" progId="Equation.3">
                  <p:embed/>
                </p:oleObj>
              </mc:Choice>
              <mc:Fallback>
                <p:oleObj name="Equazione" r:id="rId10" imgW="1346200" imgH="203200" progId="Equation.3">
                  <p:embed/>
                  <p:pic>
                    <p:nvPicPr>
                      <p:cNvPr id="0" name="Object 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5463" y="5774559"/>
                        <a:ext cx="28813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109" name="Object 64"/>
          <p:cNvGraphicFramePr>
            <a:graphicFrameLocks noChangeAspect="1"/>
          </p:cNvGraphicFramePr>
          <p:nvPr>
            <p:extLst>
              <p:ext uri="{D42A27DB-BD31-4B8C-83A1-F6EECF244321}">
                <p14:modId xmlns:p14="http://schemas.microsoft.com/office/powerpoint/2010/main" val="2533685213"/>
              </p:ext>
            </p:extLst>
          </p:nvPr>
        </p:nvGraphicFramePr>
        <p:xfrm>
          <a:off x="4335463" y="6155559"/>
          <a:ext cx="2881312" cy="436562"/>
        </p:xfrm>
        <a:graphic>
          <a:graphicData uri="http://schemas.openxmlformats.org/presentationml/2006/ole">
            <mc:AlternateContent xmlns:mc="http://schemas.openxmlformats.org/markup-compatibility/2006">
              <mc:Choice xmlns:v="urn:schemas-microsoft-com:vml" Requires="v">
                <p:oleObj spid="_x0000_s89729" name="Equazione" r:id="rId12" imgW="1346200" imgH="203200" progId="Equation.3">
                  <p:embed/>
                </p:oleObj>
              </mc:Choice>
              <mc:Fallback>
                <p:oleObj name="Equazione" r:id="rId12" imgW="1346200" imgH="203200" progId="Equation.3">
                  <p:embed/>
                  <p:pic>
                    <p:nvPicPr>
                      <p:cNvPr id="0" name="Object 6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5463" y="6155559"/>
                        <a:ext cx="28813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90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91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10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9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6" grpId="0" animBg="1"/>
      <p:bldP spid="89102" grpId="0"/>
      <p:bldP spid="89103" grpId="0"/>
      <p:bldP spid="75" grpId="0" animBg="1"/>
      <p:bldP spid="89105" grpId="0"/>
      <p:bldP spid="89106" grpId="0"/>
      <p:bldP spid="891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Electronic transitions (diatomics)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1140" name="Text Box 34"/>
          <p:cNvSpPr txBox="1">
            <a:spLocks noChangeArrowheads="1"/>
          </p:cNvSpPr>
          <p:nvPr/>
        </p:nvSpPr>
        <p:spPr bwMode="auto">
          <a:xfrm>
            <a:off x="0" y="835025"/>
            <a:ext cx="914400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a:latin typeface="Tahoma" panose="020B0604030504040204" pitchFamily="34" charset="0"/>
              </a:rPr>
              <a:t>Electronic states of diatomic molecules are described by different quantum numbers:</a:t>
            </a:r>
            <a:endParaRPr lang="en-US" altLang="en-US" sz="2500">
              <a:latin typeface="Tahoma" panose="020B0604030504040204" pitchFamily="34" charset="0"/>
            </a:endParaRPr>
          </a:p>
        </p:txBody>
      </p:sp>
      <p:sp>
        <p:nvSpPr>
          <p:cNvPr id="91141" name="Line 7"/>
          <p:cNvSpPr>
            <a:spLocks noChangeShapeType="1"/>
          </p:cNvSpPr>
          <p:nvPr/>
        </p:nvSpPr>
        <p:spPr bwMode="auto">
          <a:xfrm flipV="1">
            <a:off x="477838" y="2205038"/>
            <a:ext cx="0" cy="4179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2" name="Line 8"/>
          <p:cNvSpPr>
            <a:spLocks noChangeShapeType="1"/>
          </p:cNvSpPr>
          <p:nvPr/>
        </p:nvSpPr>
        <p:spPr bwMode="auto">
          <a:xfrm>
            <a:off x="492125" y="6384925"/>
            <a:ext cx="3192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3" name="Freeform 9"/>
          <p:cNvSpPr>
            <a:spLocks/>
          </p:cNvSpPr>
          <p:nvPr/>
        </p:nvSpPr>
        <p:spPr bwMode="auto">
          <a:xfrm>
            <a:off x="1087438" y="4513263"/>
            <a:ext cx="2090737" cy="1873250"/>
          </a:xfrm>
          <a:custGeom>
            <a:avLst/>
            <a:gdLst>
              <a:gd name="T0" fmla="*/ 0 w 1317"/>
              <a:gd name="T1" fmla="*/ 0 h 1180"/>
              <a:gd name="T2" fmla="*/ 2147483646 w 1317"/>
              <a:gd name="T3" fmla="*/ 2147483646 h 1180"/>
              <a:gd name="T4" fmla="*/ 2147483646 w 1317"/>
              <a:gd name="T5" fmla="*/ 2147483646 h 1180"/>
              <a:gd name="T6" fmla="*/ 2147483646 w 1317"/>
              <a:gd name="T7" fmla="*/ 2147483646 h 1180"/>
              <a:gd name="T8" fmla="*/ 2147483646 w 1317"/>
              <a:gd name="T9" fmla="*/ 2147483646 h 1180"/>
              <a:gd name="T10" fmla="*/ 2147483646 w 1317"/>
              <a:gd name="T11" fmla="*/ 2147483646 h 1180"/>
              <a:gd name="T12" fmla="*/ 2147483646 w 1317"/>
              <a:gd name="T13" fmla="*/ 2147483646 h 1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7" h="1180">
                <a:moveTo>
                  <a:pt x="0" y="0"/>
                </a:moveTo>
                <a:cubicBezTo>
                  <a:pt x="23" y="415"/>
                  <a:pt x="46" y="830"/>
                  <a:pt x="73" y="1005"/>
                </a:cubicBezTo>
                <a:cubicBezTo>
                  <a:pt x="100" y="1180"/>
                  <a:pt x="135" y="1089"/>
                  <a:pt x="164" y="1051"/>
                </a:cubicBezTo>
                <a:cubicBezTo>
                  <a:pt x="193" y="1013"/>
                  <a:pt x="215" y="864"/>
                  <a:pt x="247" y="777"/>
                </a:cubicBezTo>
                <a:cubicBezTo>
                  <a:pt x="279" y="690"/>
                  <a:pt x="288" y="594"/>
                  <a:pt x="356" y="530"/>
                </a:cubicBezTo>
                <a:cubicBezTo>
                  <a:pt x="424" y="466"/>
                  <a:pt x="498" y="422"/>
                  <a:pt x="658" y="393"/>
                </a:cubicBezTo>
                <a:cubicBezTo>
                  <a:pt x="818" y="364"/>
                  <a:pt x="1180" y="364"/>
                  <a:pt x="1317" y="356"/>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4" name="Text Box 10"/>
          <p:cNvSpPr txBox="1">
            <a:spLocks noChangeArrowheads="1"/>
          </p:cNvSpPr>
          <p:nvPr/>
        </p:nvSpPr>
        <p:spPr bwMode="auto">
          <a:xfrm rot="-5400000">
            <a:off x="-706438" y="4764088"/>
            <a:ext cx="18510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Potential energy</a:t>
            </a:r>
          </a:p>
        </p:txBody>
      </p:sp>
      <p:sp>
        <p:nvSpPr>
          <p:cNvPr id="91145" name="Text Box 11"/>
          <p:cNvSpPr txBox="1">
            <a:spLocks noChangeArrowheads="1"/>
          </p:cNvSpPr>
          <p:nvPr/>
        </p:nvSpPr>
        <p:spPr bwMode="auto">
          <a:xfrm>
            <a:off x="952500" y="6362700"/>
            <a:ext cx="2327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Internuclear distance</a:t>
            </a:r>
          </a:p>
        </p:txBody>
      </p:sp>
      <p:sp>
        <p:nvSpPr>
          <p:cNvPr id="91146" name="Line 23"/>
          <p:cNvSpPr>
            <a:spLocks noChangeShapeType="1"/>
          </p:cNvSpPr>
          <p:nvPr/>
        </p:nvSpPr>
        <p:spPr bwMode="auto">
          <a:xfrm>
            <a:off x="1103313" y="5064125"/>
            <a:ext cx="2046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1147" name="Group 24"/>
          <p:cNvGrpSpPr>
            <a:grpSpLocks/>
          </p:cNvGrpSpPr>
          <p:nvPr/>
        </p:nvGrpSpPr>
        <p:grpSpPr bwMode="auto">
          <a:xfrm>
            <a:off x="531813" y="5049838"/>
            <a:ext cx="1751012" cy="1112837"/>
            <a:chOff x="463" y="2560"/>
            <a:chExt cx="1103" cy="701"/>
          </a:xfrm>
        </p:grpSpPr>
        <p:sp>
          <p:nvSpPr>
            <p:cNvPr id="91179" name="Text Box 25"/>
            <p:cNvSpPr txBox="1">
              <a:spLocks noChangeArrowheads="1"/>
            </p:cNvSpPr>
            <p:nvPr/>
          </p:nvSpPr>
          <p:spPr bwMode="auto">
            <a:xfrm>
              <a:off x="1432" y="3030"/>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en-US" sz="1800">
                <a:latin typeface="Arial" panose="020B0604020202020204" pitchFamily="34" charset="0"/>
              </a:endParaRPr>
            </a:p>
          </p:txBody>
        </p:sp>
        <p:grpSp>
          <p:nvGrpSpPr>
            <p:cNvPr id="91180" name="Group 26"/>
            <p:cNvGrpSpPr>
              <a:grpSpLocks/>
            </p:cNvGrpSpPr>
            <p:nvPr/>
          </p:nvGrpSpPr>
          <p:grpSpPr bwMode="auto">
            <a:xfrm>
              <a:off x="463" y="2560"/>
              <a:ext cx="1093" cy="693"/>
              <a:chOff x="463" y="2560"/>
              <a:chExt cx="1093" cy="693"/>
            </a:xfrm>
          </p:grpSpPr>
          <p:sp>
            <p:nvSpPr>
              <p:cNvPr id="91182" name="Line 27"/>
              <p:cNvSpPr>
                <a:spLocks noChangeShapeType="1"/>
              </p:cNvSpPr>
              <p:nvPr/>
            </p:nvSpPr>
            <p:spPr bwMode="auto">
              <a:xfrm>
                <a:off x="869" y="3136"/>
                <a:ext cx="15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83" name="Line 28"/>
              <p:cNvSpPr>
                <a:spLocks noChangeShapeType="1"/>
              </p:cNvSpPr>
              <p:nvPr/>
            </p:nvSpPr>
            <p:spPr bwMode="auto">
              <a:xfrm>
                <a:off x="859" y="2926"/>
                <a:ext cx="22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84" name="Line 29"/>
              <p:cNvSpPr>
                <a:spLocks noChangeShapeType="1"/>
              </p:cNvSpPr>
              <p:nvPr/>
            </p:nvSpPr>
            <p:spPr bwMode="auto">
              <a:xfrm>
                <a:off x="850" y="2798"/>
                <a:ext cx="27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85" name="Line 30"/>
              <p:cNvSpPr>
                <a:spLocks noChangeShapeType="1"/>
              </p:cNvSpPr>
              <p:nvPr/>
            </p:nvSpPr>
            <p:spPr bwMode="auto">
              <a:xfrm>
                <a:off x="841" y="2715"/>
                <a:ext cx="38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86" name="Line 31"/>
              <p:cNvSpPr>
                <a:spLocks noChangeShapeType="1"/>
              </p:cNvSpPr>
              <p:nvPr/>
            </p:nvSpPr>
            <p:spPr bwMode="auto">
              <a:xfrm>
                <a:off x="832" y="2660"/>
                <a:ext cx="466"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87" name="Line 32"/>
              <p:cNvSpPr>
                <a:spLocks noChangeShapeType="1"/>
              </p:cNvSpPr>
              <p:nvPr/>
            </p:nvSpPr>
            <p:spPr bwMode="auto">
              <a:xfrm>
                <a:off x="833" y="2616"/>
                <a:ext cx="59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88" name="Line 33"/>
              <p:cNvSpPr>
                <a:spLocks noChangeShapeType="1"/>
              </p:cNvSpPr>
              <p:nvPr/>
            </p:nvSpPr>
            <p:spPr bwMode="auto">
              <a:xfrm>
                <a:off x="834" y="2590"/>
                <a:ext cx="72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89" name="Line 34"/>
              <p:cNvSpPr>
                <a:spLocks noChangeShapeType="1"/>
              </p:cNvSpPr>
              <p:nvPr/>
            </p:nvSpPr>
            <p:spPr bwMode="auto">
              <a:xfrm>
                <a:off x="731" y="2560"/>
                <a:ext cx="0" cy="576"/>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90" name="Text Box 35"/>
              <p:cNvSpPr txBox="1">
                <a:spLocks noChangeArrowheads="1"/>
              </p:cNvSpPr>
              <p:nvPr/>
            </p:nvSpPr>
            <p:spPr bwMode="auto">
              <a:xfrm>
                <a:off x="463" y="2784"/>
                <a:ext cx="1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en-US" sz="1800" baseline="-25000">
                  <a:latin typeface="Arial" panose="020B0604020202020204" pitchFamily="34" charset="0"/>
                </a:endParaRPr>
              </a:p>
            </p:txBody>
          </p:sp>
          <p:sp>
            <p:nvSpPr>
              <p:cNvPr id="91191" name="Text Box 36"/>
              <p:cNvSpPr txBox="1">
                <a:spLocks noChangeArrowheads="1"/>
              </p:cNvSpPr>
              <p:nvPr/>
            </p:nvSpPr>
            <p:spPr bwMode="auto">
              <a:xfrm>
                <a:off x="1004" y="3022"/>
                <a:ext cx="3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v=0</a:t>
                </a:r>
              </a:p>
            </p:txBody>
          </p:sp>
          <p:sp>
            <p:nvSpPr>
              <p:cNvPr id="91192" name="Text Box 37"/>
              <p:cNvSpPr txBox="1">
                <a:spLocks noChangeArrowheads="1"/>
              </p:cNvSpPr>
              <p:nvPr/>
            </p:nvSpPr>
            <p:spPr bwMode="auto">
              <a:xfrm>
                <a:off x="1057" y="2819"/>
                <a:ext cx="3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latin typeface="Arial" panose="020B0604020202020204" pitchFamily="34" charset="0"/>
                  </a:rPr>
                  <a:t>v=1</a:t>
                </a:r>
              </a:p>
            </p:txBody>
          </p:sp>
        </p:grpSp>
        <p:sp>
          <p:nvSpPr>
            <p:cNvPr id="91181" name="Text Box 38"/>
            <p:cNvSpPr txBox="1">
              <a:spLocks noChangeArrowheads="1"/>
            </p:cNvSpPr>
            <p:nvPr/>
          </p:nvSpPr>
          <p:spPr bwMode="auto">
            <a:xfrm>
              <a:off x="1450" y="2820"/>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en-US" sz="1800" b="1">
                <a:solidFill>
                  <a:srgbClr val="FF3300"/>
                </a:solidFill>
                <a:latin typeface="Arial" panose="020B0604020202020204" pitchFamily="34" charset="0"/>
              </a:endParaRPr>
            </a:p>
          </p:txBody>
        </p:sp>
      </p:grpSp>
      <p:sp>
        <p:nvSpPr>
          <p:cNvPr id="91148" name="Text Box 39"/>
          <p:cNvSpPr txBox="1">
            <a:spLocks noChangeArrowheads="1"/>
          </p:cNvSpPr>
          <p:nvPr/>
        </p:nvSpPr>
        <p:spPr bwMode="auto">
          <a:xfrm>
            <a:off x="2127250" y="5348288"/>
            <a:ext cx="25447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solidFill>
                  <a:schemeClr val="accent2"/>
                </a:solidFill>
                <a:latin typeface="Arial" panose="020B0604020202020204" pitchFamily="34" charset="0"/>
              </a:rPr>
              <a:t>electronic ground state</a:t>
            </a:r>
          </a:p>
        </p:txBody>
      </p:sp>
      <p:sp>
        <p:nvSpPr>
          <p:cNvPr id="91149" name="Freeform 54"/>
          <p:cNvSpPr>
            <a:spLocks/>
          </p:cNvSpPr>
          <p:nvPr/>
        </p:nvSpPr>
        <p:spPr bwMode="auto">
          <a:xfrm>
            <a:off x="1114425" y="2854325"/>
            <a:ext cx="2090738" cy="1873250"/>
          </a:xfrm>
          <a:custGeom>
            <a:avLst/>
            <a:gdLst>
              <a:gd name="T0" fmla="*/ 0 w 1317"/>
              <a:gd name="T1" fmla="*/ 0 h 1180"/>
              <a:gd name="T2" fmla="*/ 2147483646 w 1317"/>
              <a:gd name="T3" fmla="*/ 2147483646 h 1180"/>
              <a:gd name="T4" fmla="*/ 2147483646 w 1317"/>
              <a:gd name="T5" fmla="*/ 2147483646 h 1180"/>
              <a:gd name="T6" fmla="*/ 2147483646 w 1317"/>
              <a:gd name="T7" fmla="*/ 2147483646 h 1180"/>
              <a:gd name="T8" fmla="*/ 2147483646 w 1317"/>
              <a:gd name="T9" fmla="*/ 2147483646 h 1180"/>
              <a:gd name="T10" fmla="*/ 2147483646 w 1317"/>
              <a:gd name="T11" fmla="*/ 2147483646 h 1180"/>
              <a:gd name="T12" fmla="*/ 2147483646 w 1317"/>
              <a:gd name="T13" fmla="*/ 2147483646 h 1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7" h="1180">
                <a:moveTo>
                  <a:pt x="0" y="0"/>
                </a:moveTo>
                <a:cubicBezTo>
                  <a:pt x="23" y="415"/>
                  <a:pt x="46" y="830"/>
                  <a:pt x="73" y="1005"/>
                </a:cubicBezTo>
                <a:cubicBezTo>
                  <a:pt x="100" y="1180"/>
                  <a:pt x="126" y="1090"/>
                  <a:pt x="164" y="1051"/>
                </a:cubicBezTo>
                <a:cubicBezTo>
                  <a:pt x="202" y="1012"/>
                  <a:pt x="253" y="857"/>
                  <a:pt x="304" y="769"/>
                </a:cubicBezTo>
                <a:cubicBezTo>
                  <a:pt x="355" y="681"/>
                  <a:pt x="395" y="583"/>
                  <a:pt x="468" y="522"/>
                </a:cubicBezTo>
                <a:cubicBezTo>
                  <a:pt x="541" y="461"/>
                  <a:pt x="602" y="431"/>
                  <a:pt x="743" y="403"/>
                </a:cubicBezTo>
                <a:cubicBezTo>
                  <a:pt x="884" y="375"/>
                  <a:pt x="1198" y="366"/>
                  <a:pt x="1317" y="356"/>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0" name="Freeform 56"/>
          <p:cNvSpPr>
            <a:spLocks/>
          </p:cNvSpPr>
          <p:nvPr/>
        </p:nvSpPr>
        <p:spPr bwMode="auto">
          <a:xfrm>
            <a:off x="1592263" y="2951163"/>
            <a:ext cx="1600200" cy="1433512"/>
          </a:xfrm>
          <a:custGeom>
            <a:avLst/>
            <a:gdLst>
              <a:gd name="T0" fmla="*/ 0 w 1008"/>
              <a:gd name="T1" fmla="*/ 0 h 903"/>
              <a:gd name="T2" fmla="*/ 2147483646 w 1008"/>
              <a:gd name="T3" fmla="*/ 2147483646 h 903"/>
              <a:gd name="T4" fmla="*/ 2147483646 w 1008"/>
              <a:gd name="T5" fmla="*/ 2147483646 h 903"/>
              <a:gd name="T6" fmla="*/ 2147483646 w 1008"/>
              <a:gd name="T7" fmla="*/ 2147483646 h 903"/>
              <a:gd name="T8" fmla="*/ 2147483646 w 1008"/>
              <a:gd name="T9" fmla="*/ 2147483646 h 903"/>
              <a:gd name="T10" fmla="*/ 2147483646 w 1008"/>
              <a:gd name="T11" fmla="*/ 2147483646 h 903"/>
              <a:gd name="T12" fmla="*/ 2147483646 w 1008"/>
              <a:gd name="T13" fmla="*/ 2147483646 h 9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903">
                <a:moveTo>
                  <a:pt x="0" y="0"/>
                </a:moveTo>
                <a:cubicBezTo>
                  <a:pt x="5" y="108"/>
                  <a:pt x="5" y="501"/>
                  <a:pt x="30" y="651"/>
                </a:cubicBezTo>
                <a:cubicBezTo>
                  <a:pt x="55" y="801"/>
                  <a:pt x="84" y="893"/>
                  <a:pt x="149" y="898"/>
                </a:cubicBezTo>
                <a:cubicBezTo>
                  <a:pt x="214" y="903"/>
                  <a:pt x="350" y="738"/>
                  <a:pt x="423" y="679"/>
                </a:cubicBezTo>
                <a:cubicBezTo>
                  <a:pt x="496" y="620"/>
                  <a:pt x="529" y="575"/>
                  <a:pt x="588" y="541"/>
                </a:cubicBezTo>
                <a:cubicBezTo>
                  <a:pt x="647" y="507"/>
                  <a:pt x="710" y="492"/>
                  <a:pt x="780" y="477"/>
                </a:cubicBezTo>
                <a:cubicBezTo>
                  <a:pt x="850" y="462"/>
                  <a:pt x="961" y="456"/>
                  <a:pt x="1008" y="450"/>
                </a:cubicBezTo>
              </a:path>
            </a:pathLst>
          </a:custGeom>
          <a:noFill/>
          <a:ln w="28575" cmpd="sng">
            <a:solidFill>
              <a:srgbClr val="33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1" name="Text Box 57"/>
          <p:cNvSpPr txBox="1">
            <a:spLocks noChangeArrowheads="1"/>
          </p:cNvSpPr>
          <p:nvPr/>
        </p:nvSpPr>
        <p:spPr bwMode="auto">
          <a:xfrm>
            <a:off x="608013" y="1966913"/>
            <a:ext cx="26717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solidFill>
                  <a:schemeClr val="accent2"/>
                </a:solidFill>
                <a:latin typeface="Arial" panose="020B0604020202020204" pitchFamily="34" charset="0"/>
              </a:rPr>
              <a:t>electronic excited states</a:t>
            </a:r>
          </a:p>
        </p:txBody>
      </p:sp>
      <p:sp>
        <p:nvSpPr>
          <p:cNvPr id="91152" name="Freeform 58"/>
          <p:cNvSpPr>
            <a:spLocks/>
          </p:cNvSpPr>
          <p:nvPr/>
        </p:nvSpPr>
        <p:spPr bwMode="auto">
          <a:xfrm>
            <a:off x="1187450" y="2389188"/>
            <a:ext cx="1981200" cy="1482725"/>
          </a:xfrm>
          <a:custGeom>
            <a:avLst/>
            <a:gdLst>
              <a:gd name="T0" fmla="*/ 0 w 1248"/>
              <a:gd name="T1" fmla="*/ 0 h 934"/>
              <a:gd name="T2" fmla="*/ 2147483646 w 1248"/>
              <a:gd name="T3" fmla="*/ 2147483646 h 934"/>
              <a:gd name="T4" fmla="*/ 2147483646 w 1248"/>
              <a:gd name="T5" fmla="*/ 2147483646 h 934"/>
              <a:gd name="T6" fmla="*/ 2147483646 w 1248"/>
              <a:gd name="T7" fmla="*/ 2147483646 h 934"/>
              <a:gd name="T8" fmla="*/ 2147483646 w 1248"/>
              <a:gd name="T9" fmla="*/ 2147483646 h 934"/>
              <a:gd name="T10" fmla="*/ 2147483646 w 1248"/>
              <a:gd name="T11" fmla="*/ 2147483646 h 934"/>
              <a:gd name="T12" fmla="*/ 2147483646 w 1248"/>
              <a:gd name="T13" fmla="*/ 2147483646 h 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8" h="934">
                <a:moveTo>
                  <a:pt x="0" y="0"/>
                </a:moveTo>
                <a:cubicBezTo>
                  <a:pt x="18" y="57"/>
                  <a:pt x="64" y="243"/>
                  <a:pt x="108" y="342"/>
                </a:cubicBezTo>
                <a:cubicBezTo>
                  <a:pt x="152" y="441"/>
                  <a:pt x="216" y="530"/>
                  <a:pt x="264" y="594"/>
                </a:cubicBezTo>
                <a:cubicBezTo>
                  <a:pt x="312" y="658"/>
                  <a:pt x="333" y="686"/>
                  <a:pt x="396" y="726"/>
                </a:cubicBezTo>
                <a:cubicBezTo>
                  <a:pt x="459" y="766"/>
                  <a:pt x="546" y="802"/>
                  <a:pt x="642" y="834"/>
                </a:cubicBezTo>
                <a:cubicBezTo>
                  <a:pt x="738" y="866"/>
                  <a:pt x="871" y="902"/>
                  <a:pt x="972" y="918"/>
                </a:cubicBezTo>
                <a:cubicBezTo>
                  <a:pt x="1073" y="934"/>
                  <a:pt x="1191" y="928"/>
                  <a:pt x="1248" y="930"/>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3" name="Text Box 59"/>
          <p:cNvSpPr txBox="1">
            <a:spLocks noChangeArrowheads="1"/>
          </p:cNvSpPr>
          <p:nvPr/>
        </p:nvSpPr>
        <p:spPr bwMode="auto">
          <a:xfrm>
            <a:off x="2714625" y="3859213"/>
            <a:ext cx="13779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a:solidFill>
                  <a:schemeClr val="accent2"/>
                </a:solidFill>
                <a:latin typeface="Arial" panose="020B0604020202020204" pitchFamily="34" charset="0"/>
              </a:rPr>
              <a:t>dissociative</a:t>
            </a:r>
          </a:p>
        </p:txBody>
      </p:sp>
      <p:sp>
        <p:nvSpPr>
          <p:cNvPr id="91154" name="Freeform 60"/>
          <p:cNvSpPr>
            <a:spLocks/>
          </p:cNvSpPr>
          <p:nvPr/>
        </p:nvSpPr>
        <p:spPr bwMode="auto">
          <a:xfrm>
            <a:off x="984250" y="2979738"/>
            <a:ext cx="95250" cy="1524000"/>
          </a:xfrm>
          <a:custGeom>
            <a:avLst/>
            <a:gdLst>
              <a:gd name="T0" fmla="*/ 2147483646 w 60"/>
              <a:gd name="T1" fmla="*/ 2147483646 h 960"/>
              <a:gd name="T2" fmla="*/ 2147483646 w 60"/>
              <a:gd name="T3" fmla="*/ 2147483646 h 960"/>
              <a:gd name="T4" fmla="*/ 0 w 60"/>
              <a:gd name="T5" fmla="*/ 0 h 960"/>
              <a:gd name="T6" fmla="*/ 0 60000 65536"/>
              <a:gd name="T7" fmla="*/ 0 60000 65536"/>
              <a:gd name="T8" fmla="*/ 0 60000 65536"/>
            </a:gdLst>
            <a:ahLst/>
            <a:cxnLst>
              <a:cxn ang="T6">
                <a:pos x="T0" y="T1"/>
              </a:cxn>
              <a:cxn ang="T7">
                <a:pos x="T2" y="T3"/>
              </a:cxn>
              <a:cxn ang="T8">
                <a:pos x="T4" y="T5"/>
              </a:cxn>
            </a:cxnLst>
            <a:rect l="0" t="0" r="r" b="b"/>
            <a:pathLst>
              <a:path w="60" h="960">
                <a:moveTo>
                  <a:pt x="60" y="960"/>
                </a:moveTo>
                <a:cubicBezTo>
                  <a:pt x="59" y="928"/>
                  <a:pt x="58" y="896"/>
                  <a:pt x="48" y="736"/>
                </a:cubicBezTo>
                <a:cubicBezTo>
                  <a:pt x="38" y="576"/>
                  <a:pt x="8" y="123"/>
                  <a:pt x="0" y="0"/>
                </a:cubicBezTo>
              </a:path>
            </a:pathLst>
          </a:custGeom>
          <a:noFill/>
          <a:ln w="28575" cap="flat" cmpd="sng">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5" name="Text Box 72"/>
          <p:cNvSpPr txBox="1">
            <a:spLocks noChangeArrowheads="1"/>
          </p:cNvSpPr>
          <p:nvPr/>
        </p:nvSpPr>
        <p:spPr bwMode="auto">
          <a:xfrm>
            <a:off x="5972175" y="5032375"/>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en-US" sz="1800" baseline="-25000">
              <a:latin typeface="Arial" panose="020B0604020202020204" pitchFamily="34" charset="0"/>
            </a:endParaRPr>
          </a:p>
        </p:txBody>
      </p:sp>
      <p:sp>
        <p:nvSpPr>
          <p:cNvPr id="91156" name="Text Box 62"/>
          <p:cNvSpPr txBox="1">
            <a:spLocks noChangeArrowheads="1"/>
          </p:cNvSpPr>
          <p:nvPr/>
        </p:nvSpPr>
        <p:spPr bwMode="auto">
          <a:xfrm>
            <a:off x="2111375" y="4183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en-US" sz="1800">
              <a:latin typeface="Arial" panose="020B0604020202020204" pitchFamily="34" charset="0"/>
            </a:endParaRPr>
          </a:p>
        </p:txBody>
      </p:sp>
      <p:sp>
        <p:nvSpPr>
          <p:cNvPr id="91157" name="Line 64"/>
          <p:cNvSpPr>
            <a:spLocks noChangeShapeType="1"/>
          </p:cNvSpPr>
          <p:nvPr/>
        </p:nvSpPr>
        <p:spPr bwMode="auto">
          <a:xfrm>
            <a:off x="1217613" y="4351338"/>
            <a:ext cx="2460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8" name="Line 65"/>
          <p:cNvSpPr>
            <a:spLocks noChangeShapeType="1"/>
          </p:cNvSpPr>
          <p:nvPr/>
        </p:nvSpPr>
        <p:spPr bwMode="auto">
          <a:xfrm>
            <a:off x="1201738" y="4017963"/>
            <a:ext cx="34925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9" name="Line 66"/>
          <p:cNvSpPr>
            <a:spLocks noChangeShapeType="1"/>
          </p:cNvSpPr>
          <p:nvPr/>
        </p:nvSpPr>
        <p:spPr bwMode="auto">
          <a:xfrm>
            <a:off x="1187450" y="3814763"/>
            <a:ext cx="436563"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60" name="Line 67"/>
          <p:cNvSpPr>
            <a:spLocks noChangeShapeType="1"/>
          </p:cNvSpPr>
          <p:nvPr/>
        </p:nvSpPr>
        <p:spPr bwMode="auto">
          <a:xfrm>
            <a:off x="1173163" y="3683000"/>
            <a:ext cx="6096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61" name="Line 68"/>
          <p:cNvSpPr>
            <a:spLocks noChangeShapeType="1"/>
          </p:cNvSpPr>
          <p:nvPr/>
        </p:nvSpPr>
        <p:spPr bwMode="auto">
          <a:xfrm>
            <a:off x="1158875" y="3595688"/>
            <a:ext cx="73977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62" name="Line 69"/>
          <p:cNvSpPr>
            <a:spLocks noChangeShapeType="1"/>
          </p:cNvSpPr>
          <p:nvPr/>
        </p:nvSpPr>
        <p:spPr bwMode="auto">
          <a:xfrm>
            <a:off x="1160463" y="3525838"/>
            <a:ext cx="94297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63" name="Line 70"/>
          <p:cNvSpPr>
            <a:spLocks noChangeShapeType="1"/>
          </p:cNvSpPr>
          <p:nvPr/>
        </p:nvSpPr>
        <p:spPr bwMode="auto">
          <a:xfrm>
            <a:off x="1162050" y="3484563"/>
            <a:ext cx="114617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Text Box 77"/>
          <p:cNvSpPr txBox="1">
            <a:spLocks noChangeArrowheads="1"/>
          </p:cNvSpPr>
          <p:nvPr/>
        </p:nvSpPr>
        <p:spPr bwMode="auto">
          <a:xfrm>
            <a:off x="7323138" y="1636713"/>
            <a:ext cx="19145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Symbol" panose="05050102010706020507" pitchFamily="18" charset="2"/>
              <a:buChar char="L"/>
            </a:pPr>
            <a:r>
              <a:rPr lang="en-US" altLang="en-US" sz="2400">
                <a:latin typeface="Tahoma" panose="020B0604030504040204" pitchFamily="34" charset="0"/>
                <a:sym typeface="Symbol" panose="05050102010706020507" pitchFamily="18" charset="2"/>
              </a:rPr>
              <a:t>=0  </a:t>
            </a:r>
            <a:r>
              <a:rPr lang="it-IT" altLang="en-US" sz="2400">
                <a:latin typeface="Symbol" panose="05050102010706020507" pitchFamily="18" charset="2"/>
              </a:rPr>
              <a:t>S</a:t>
            </a:r>
          </a:p>
          <a:p>
            <a:pPr>
              <a:spcBef>
                <a:spcPct val="0"/>
              </a:spcBef>
              <a:buFont typeface="Symbol" panose="05050102010706020507" pitchFamily="18" charset="2"/>
              <a:buChar char="L"/>
            </a:pPr>
            <a:r>
              <a:rPr lang="en-US" altLang="en-US" sz="2400">
                <a:latin typeface="Tahoma" panose="020B0604030504040204" pitchFamily="34" charset="0"/>
                <a:sym typeface="Symbol" panose="05050102010706020507" pitchFamily="18" charset="2"/>
              </a:rPr>
              <a:t>=1 </a:t>
            </a:r>
            <a:r>
              <a:rPr lang="it-IT" altLang="en-US" sz="2400">
                <a:latin typeface="Symbol" panose="05050102010706020507" pitchFamily="18" charset="2"/>
              </a:rPr>
              <a:t> P</a:t>
            </a:r>
          </a:p>
          <a:p>
            <a:pPr>
              <a:spcBef>
                <a:spcPct val="0"/>
              </a:spcBef>
              <a:buFont typeface="Symbol" panose="05050102010706020507" pitchFamily="18" charset="2"/>
              <a:buChar char="L"/>
            </a:pPr>
            <a:r>
              <a:rPr lang="en-US" altLang="en-US" sz="2400">
                <a:latin typeface="Tahoma" panose="020B0604030504040204" pitchFamily="34" charset="0"/>
                <a:sym typeface="Symbol" panose="05050102010706020507" pitchFamily="18" charset="2"/>
              </a:rPr>
              <a:t>=2  </a:t>
            </a:r>
            <a:r>
              <a:rPr lang="it-IT" altLang="en-US" sz="2400">
                <a:latin typeface="Symbol" panose="05050102010706020507" pitchFamily="18" charset="2"/>
              </a:rPr>
              <a:t>D ...</a:t>
            </a:r>
          </a:p>
        </p:txBody>
      </p:sp>
      <p:graphicFrame>
        <p:nvGraphicFramePr>
          <p:cNvPr id="65" name="Object 78"/>
          <p:cNvGraphicFramePr>
            <a:graphicFrameLocks noChangeAspect="1"/>
          </p:cNvGraphicFramePr>
          <p:nvPr/>
        </p:nvGraphicFramePr>
        <p:xfrm>
          <a:off x="5603875" y="5527675"/>
          <a:ext cx="490538" cy="525463"/>
        </p:xfrm>
        <a:graphic>
          <a:graphicData uri="http://schemas.openxmlformats.org/presentationml/2006/ole">
            <mc:AlternateContent xmlns:mc="http://schemas.openxmlformats.org/markup-compatibility/2006">
              <mc:Choice xmlns:v="urn:schemas-microsoft-com:vml" Requires="v">
                <p:oleObj spid="_x0000_s91493" name="Equation" r:id="rId4" imgW="177646" imgH="190335" progId="Equation.3">
                  <p:embed/>
                </p:oleObj>
              </mc:Choice>
              <mc:Fallback>
                <p:oleObj name="Equation" r:id="rId4" imgW="177646" imgH="190335" progId="Equation.3">
                  <p:embed/>
                  <p:pic>
                    <p:nvPicPr>
                      <p:cNvPr id="0" name="Object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75" y="5527675"/>
                        <a:ext cx="4905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79"/>
          <p:cNvGraphicFramePr>
            <a:graphicFrameLocks noChangeAspect="1"/>
          </p:cNvGraphicFramePr>
          <p:nvPr/>
        </p:nvGraphicFramePr>
        <p:xfrm>
          <a:off x="5576888" y="6167438"/>
          <a:ext cx="549275" cy="549275"/>
        </p:xfrm>
        <a:graphic>
          <a:graphicData uri="http://schemas.openxmlformats.org/presentationml/2006/ole">
            <mc:AlternateContent xmlns:mc="http://schemas.openxmlformats.org/markup-compatibility/2006">
              <mc:Choice xmlns:v="urn:schemas-microsoft-com:vml" Requires="v">
                <p:oleObj spid="_x0000_s91494" name="Equazione" r:id="rId6" imgW="190417" imgH="190417" progId="Equation.3">
                  <p:embed/>
                </p:oleObj>
              </mc:Choice>
              <mc:Fallback>
                <p:oleObj name="Equazione" r:id="rId6" imgW="190417" imgH="190417" progId="Equation.3">
                  <p:embed/>
                  <p:pic>
                    <p:nvPicPr>
                      <p:cNvPr id="0" name="Object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6888" y="616743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 name="Text Box 80"/>
          <p:cNvSpPr txBox="1">
            <a:spLocks noChangeArrowheads="1"/>
          </p:cNvSpPr>
          <p:nvPr/>
        </p:nvSpPr>
        <p:spPr bwMode="auto">
          <a:xfrm>
            <a:off x="3490913" y="4438650"/>
            <a:ext cx="23241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latin typeface="Tahoma" panose="020B0604030504040204" pitchFamily="34" charset="0"/>
                <a:cs typeface="Tahoma" panose="020B0604030504040204" pitchFamily="34" charset="0"/>
              </a:rPr>
              <a:t>Spin multiplicity: </a:t>
            </a:r>
          </a:p>
          <a:p>
            <a:pPr>
              <a:spcBef>
                <a:spcPct val="0"/>
              </a:spcBef>
              <a:buFontTx/>
              <a:buNone/>
            </a:pPr>
            <a:r>
              <a:rPr lang="it-IT" altLang="en-US" sz="2200">
                <a:solidFill>
                  <a:srgbClr val="FF0000"/>
                </a:solidFill>
                <a:latin typeface="Tahoma" panose="020B0604030504040204" pitchFamily="34" charset="0"/>
                <a:cs typeface="Tahoma" panose="020B0604030504040204" pitchFamily="34" charset="0"/>
              </a:rPr>
              <a:t>2S+1</a:t>
            </a:r>
          </a:p>
        </p:txBody>
      </p:sp>
      <p:sp>
        <p:nvSpPr>
          <p:cNvPr id="70" name="Text Box 81"/>
          <p:cNvSpPr txBox="1">
            <a:spLocks noChangeArrowheads="1"/>
          </p:cNvSpPr>
          <p:nvPr/>
        </p:nvSpPr>
        <p:spPr bwMode="auto">
          <a:xfrm>
            <a:off x="6042025" y="5637213"/>
            <a:ext cx="2544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latin typeface="Tahoma" panose="020B0604030504040204" pitchFamily="34" charset="0"/>
                <a:cs typeface="Tahoma" panose="020B0604030504040204" pitchFamily="34" charset="0"/>
              </a:rPr>
              <a:t>singlet sigma state</a:t>
            </a:r>
          </a:p>
        </p:txBody>
      </p:sp>
      <p:sp>
        <p:nvSpPr>
          <p:cNvPr id="71" name="Text Box 82"/>
          <p:cNvSpPr txBox="1">
            <a:spLocks noChangeArrowheads="1"/>
          </p:cNvSpPr>
          <p:nvPr/>
        </p:nvSpPr>
        <p:spPr bwMode="auto">
          <a:xfrm>
            <a:off x="6097588" y="6270625"/>
            <a:ext cx="23526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latin typeface="Tahoma" panose="020B0604030504040204" pitchFamily="34" charset="0"/>
                <a:cs typeface="Tahoma" panose="020B0604030504040204" pitchFamily="34" charset="0"/>
              </a:rPr>
              <a:t>triplet delta state</a:t>
            </a:r>
          </a:p>
        </p:txBody>
      </p:sp>
      <p:sp>
        <p:nvSpPr>
          <p:cNvPr id="72" name="Text Box 34"/>
          <p:cNvSpPr txBox="1">
            <a:spLocks noChangeArrowheads="1"/>
          </p:cNvSpPr>
          <p:nvPr/>
        </p:nvSpPr>
        <p:spPr bwMode="auto">
          <a:xfrm>
            <a:off x="3519488" y="1668463"/>
            <a:ext cx="39338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solidFill>
                  <a:srgbClr val="FF0000"/>
                </a:solidFill>
                <a:latin typeface="Tahoma" panose="020B0604030504040204" pitchFamily="34" charset="0"/>
                <a:sym typeface="Symbol" panose="05050102010706020507" pitchFamily="18" charset="2"/>
              </a:rPr>
              <a:t> </a:t>
            </a:r>
            <a:r>
              <a:rPr lang="en-US" altLang="en-US" sz="2200">
                <a:latin typeface="Tahoma" panose="020B0604030504040204" pitchFamily="34" charset="0"/>
                <a:sym typeface="Symbol" panose="05050102010706020507" pitchFamily="18" charset="2"/>
              </a:rPr>
              <a:t>component of the total electronic angular momentum</a:t>
            </a:r>
            <a:r>
              <a:rPr lang="en-US" altLang="en-US" sz="2200" i="1">
                <a:latin typeface="Tahoma" panose="020B0604030504040204" pitchFamily="34" charset="0"/>
                <a:sym typeface="Symbol" panose="05050102010706020507" pitchFamily="18" charset="2"/>
              </a:rPr>
              <a:t> L </a:t>
            </a:r>
            <a:r>
              <a:rPr lang="en-US" altLang="en-US" sz="2200">
                <a:latin typeface="Tahoma" panose="020B0604030504040204" pitchFamily="34" charset="0"/>
                <a:sym typeface="Symbol" panose="05050102010706020507" pitchFamily="18" charset="2"/>
              </a:rPr>
              <a:t>along the internuclear axis</a:t>
            </a:r>
            <a:endParaRPr lang="en-US" altLang="en-US" sz="2200">
              <a:latin typeface="Tahoma" panose="020B0604030504040204" pitchFamily="34" charset="0"/>
            </a:endParaRPr>
          </a:p>
        </p:txBody>
      </p:sp>
      <p:sp>
        <p:nvSpPr>
          <p:cNvPr id="73" name="Text Box 34"/>
          <p:cNvSpPr txBox="1">
            <a:spLocks noChangeArrowheads="1"/>
          </p:cNvSpPr>
          <p:nvPr/>
        </p:nvSpPr>
        <p:spPr bwMode="auto">
          <a:xfrm>
            <a:off x="3524250" y="3003550"/>
            <a:ext cx="277177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solidFill>
                  <a:srgbClr val="FF0000"/>
                </a:solidFill>
                <a:latin typeface="Tahoma" panose="020B0604030504040204" pitchFamily="34" charset="0"/>
                <a:sym typeface="Symbol" panose="05050102010706020507" pitchFamily="18" charset="2"/>
              </a:rPr>
              <a:t>S </a:t>
            </a:r>
            <a:r>
              <a:rPr lang="en-US" altLang="en-US" sz="2200">
                <a:latin typeface="Tahoma" panose="020B0604030504040204" pitchFamily="34" charset="0"/>
                <a:sym typeface="Symbol" panose="05050102010706020507" pitchFamily="18" charset="2"/>
              </a:rPr>
              <a:t>total electron spin quantum number:</a:t>
            </a:r>
            <a:endParaRPr lang="en-US" altLang="en-US" sz="2200">
              <a:latin typeface="Tahoma" panose="020B0604030504040204" pitchFamily="34" charset="0"/>
            </a:endParaRPr>
          </a:p>
        </p:txBody>
      </p:sp>
      <p:sp>
        <p:nvSpPr>
          <p:cNvPr id="81" name="Text Box 34"/>
          <p:cNvSpPr txBox="1">
            <a:spLocks noChangeArrowheads="1"/>
          </p:cNvSpPr>
          <p:nvPr/>
        </p:nvSpPr>
        <p:spPr bwMode="auto">
          <a:xfrm>
            <a:off x="6296025" y="3017838"/>
            <a:ext cx="3148013"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latin typeface="Tahoma" panose="020B0604030504040204" pitchFamily="34" charset="0"/>
                <a:sym typeface="Symbol" panose="05050102010706020507" pitchFamily="18" charset="2"/>
              </a:rPr>
              <a:t>S =0, 1… for even electron numbers</a:t>
            </a:r>
          </a:p>
          <a:p>
            <a:pPr eaLnBrk="1" hangingPunct="1">
              <a:spcBef>
                <a:spcPct val="0"/>
              </a:spcBef>
              <a:buFontTx/>
              <a:buNone/>
            </a:pPr>
            <a:r>
              <a:rPr lang="en-US" altLang="en-US" sz="2200">
                <a:latin typeface="Tahoma" panose="020B0604030504040204" pitchFamily="34" charset="0"/>
                <a:sym typeface="Symbol" panose="05050102010706020507" pitchFamily="18" charset="2"/>
              </a:rPr>
              <a:t>S</a:t>
            </a:r>
            <a:r>
              <a:rPr lang="en-US" altLang="en-US" sz="2200">
                <a:solidFill>
                  <a:srgbClr val="FF0000"/>
                </a:solidFill>
                <a:latin typeface="Tahoma" panose="020B0604030504040204" pitchFamily="34" charset="0"/>
                <a:sym typeface="Symbol" panose="05050102010706020507" pitchFamily="18" charset="2"/>
              </a:rPr>
              <a:t> </a:t>
            </a:r>
            <a:r>
              <a:rPr lang="en-US" altLang="en-US" sz="2200">
                <a:latin typeface="Tahoma" panose="020B0604030504040204" pitchFamily="34" charset="0"/>
                <a:sym typeface="Symbol" panose="05050102010706020507" pitchFamily="18" charset="2"/>
              </a:rPr>
              <a:t>=1/2, 3/2… for odd electron numbers</a:t>
            </a:r>
            <a:endParaRPr lang="en-US" altLang="en-US" sz="2200">
              <a:latin typeface="Tahoma" panose="020B0604030504040204" pitchFamily="34" charset="0"/>
            </a:endParaRPr>
          </a:p>
        </p:txBody>
      </p:sp>
      <p:sp>
        <p:nvSpPr>
          <p:cNvPr id="82" name="Text Box 80"/>
          <p:cNvSpPr txBox="1">
            <a:spLocks noChangeArrowheads="1"/>
          </p:cNvSpPr>
          <p:nvPr/>
        </p:nvSpPr>
        <p:spPr bwMode="auto">
          <a:xfrm>
            <a:off x="4013200" y="5886450"/>
            <a:ext cx="14620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solidFill>
                  <a:srgbClr val="0000FF"/>
                </a:solidFill>
                <a:latin typeface="Tahoma" panose="020B0604030504040204" pitchFamily="34" charset="0"/>
                <a:cs typeface="Tahoma" panose="020B0604030504040204" pitchFamily="34" charset="0"/>
              </a:rPr>
              <a:t>Examples:</a:t>
            </a:r>
          </a:p>
        </p:txBody>
      </p:sp>
      <p:sp>
        <p:nvSpPr>
          <p:cNvPr id="83" name="Text Box 34"/>
          <p:cNvSpPr txBox="1">
            <a:spLocks noChangeArrowheads="1"/>
          </p:cNvSpPr>
          <p:nvPr/>
        </p:nvSpPr>
        <p:spPr bwMode="auto">
          <a:xfrm>
            <a:off x="5670550" y="4457700"/>
            <a:ext cx="3732213"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latin typeface="Tahoma" panose="020B0604030504040204" pitchFamily="34" charset="0"/>
                <a:sym typeface="Symbol" panose="05050102010706020507" pitchFamily="18" charset="2"/>
              </a:rPr>
              <a:t>S =0 	 2S+1=1 singlet</a:t>
            </a:r>
          </a:p>
          <a:p>
            <a:pPr eaLnBrk="1" hangingPunct="1">
              <a:spcBef>
                <a:spcPct val="0"/>
              </a:spcBef>
              <a:buFontTx/>
              <a:buNone/>
            </a:pPr>
            <a:r>
              <a:rPr lang="en-US" altLang="en-US" sz="2200">
                <a:latin typeface="Tahoma" panose="020B0604030504040204" pitchFamily="34" charset="0"/>
                <a:sym typeface="Symbol" panose="05050102010706020507" pitchFamily="18" charset="2"/>
              </a:rPr>
              <a:t>S=1/2	 2S+1=2 doublet</a:t>
            </a:r>
          </a:p>
          <a:p>
            <a:pPr eaLnBrk="1" hangingPunct="1">
              <a:spcBef>
                <a:spcPct val="0"/>
              </a:spcBef>
              <a:buFontTx/>
              <a:buNone/>
            </a:pPr>
            <a:r>
              <a:rPr lang="en-US" altLang="en-US" sz="2200">
                <a:latin typeface="Tahoma" panose="020B0604030504040204" pitchFamily="34" charset="0"/>
                <a:sym typeface="Symbol" panose="05050102010706020507" pitchFamily="18" charset="2"/>
              </a:rPr>
              <a:t>S=1	 2S+1=3 triplet</a:t>
            </a:r>
            <a:endParaRPr lang="en-US" altLang="en-US" sz="2200">
              <a:latin typeface="Tahoma" panose="020B0604030504040204" pitchFamily="34" charset="0"/>
            </a:endParaRPr>
          </a:p>
        </p:txBody>
      </p:sp>
      <p:cxnSp>
        <p:nvCxnSpPr>
          <p:cNvPr id="84" name="Connettore 2 6"/>
          <p:cNvCxnSpPr>
            <a:cxnSpLocks noChangeShapeType="1"/>
          </p:cNvCxnSpPr>
          <p:nvPr/>
        </p:nvCxnSpPr>
        <p:spPr bwMode="auto">
          <a:xfrm>
            <a:off x="4332288" y="4979988"/>
            <a:ext cx="1241425" cy="700087"/>
          </a:xfrm>
          <a:prstGeom prst="straightConnector1">
            <a:avLst/>
          </a:prstGeom>
          <a:noFill/>
          <a:ln w="38100" algn="ctr">
            <a:solidFill>
              <a:srgbClr val="6699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Connettore 2 6"/>
          <p:cNvCxnSpPr>
            <a:cxnSpLocks noChangeShapeType="1"/>
          </p:cNvCxnSpPr>
          <p:nvPr/>
        </p:nvCxnSpPr>
        <p:spPr bwMode="auto">
          <a:xfrm>
            <a:off x="4314825" y="5078413"/>
            <a:ext cx="1258888" cy="1239837"/>
          </a:xfrm>
          <a:prstGeom prst="straightConnector1">
            <a:avLst/>
          </a:prstGeom>
          <a:noFill/>
          <a:ln w="38100" algn="ctr">
            <a:solidFill>
              <a:srgbClr val="6699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e 12"/>
          <p:cNvSpPr>
            <a:spLocks noChangeArrowheads="1"/>
          </p:cNvSpPr>
          <p:nvPr/>
        </p:nvSpPr>
        <p:spPr bwMode="auto">
          <a:xfrm>
            <a:off x="5513388" y="5561013"/>
            <a:ext cx="396875" cy="354012"/>
          </a:xfrm>
          <a:prstGeom prst="ellipse">
            <a:avLst/>
          </a:prstGeom>
          <a:noFill/>
          <a:ln w="38100" algn="ctr">
            <a:solidFill>
              <a:srgbClr val="6699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87" name="Ovale 86"/>
          <p:cNvSpPr>
            <a:spLocks noChangeArrowheads="1"/>
          </p:cNvSpPr>
          <p:nvPr/>
        </p:nvSpPr>
        <p:spPr bwMode="auto">
          <a:xfrm>
            <a:off x="5486400" y="6173788"/>
            <a:ext cx="396875" cy="354012"/>
          </a:xfrm>
          <a:prstGeom prst="ellipse">
            <a:avLst/>
          </a:prstGeom>
          <a:noFill/>
          <a:ln w="38100" algn="ctr">
            <a:solidFill>
              <a:srgbClr val="6699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1" grpId="0"/>
      <p:bldP spid="72" grpId="0"/>
      <p:bldP spid="73" grpId="0"/>
      <p:bldP spid="81" grpId="0"/>
      <p:bldP spid="82" grpId="0"/>
      <p:bldP spid="83" grpId="0"/>
      <p:bldP spid="13" grpId="0" animBg="1"/>
      <p:bldP spid="8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Electronic transitions (diatomics)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3188" name="Text Box 34"/>
          <p:cNvSpPr txBox="1">
            <a:spLocks noChangeArrowheads="1"/>
          </p:cNvSpPr>
          <p:nvPr/>
        </p:nvSpPr>
        <p:spPr bwMode="auto">
          <a:xfrm>
            <a:off x="452438" y="873125"/>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a:latin typeface="Tahoma" panose="020B0604030504040204" pitchFamily="34" charset="0"/>
              </a:rPr>
              <a:t>Other quantum numbers:</a:t>
            </a:r>
            <a:endParaRPr lang="en-US" altLang="en-US" sz="2500">
              <a:latin typeface="Tahoma" panose="020B0604030504040204" pitchFamily="34" charset="0"/>
            </a:endParaRPr>
          </a:p>
        </p:txBody>
      </p:sp>
      <p:sp>
        <p:nvSpPr>
          <p:cNvPr id="72" name="Text Box 34"/>
          <p:cNvSpPr txBox="1">
            <a:spLocks noChangeArrowheads="1"/>
          </p:cNvSpPr>
          <p:nvPr/>
        </p:nvSpPr>
        <p:spPr bwMode="auto">
          <a:xfrm>
            <a:off x="509588" y="1263650"/>
            <a:ext cx="3935412"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solidFill>
                  <a:srgbClr val="FF0000"/>
                </a:solidFill>
                <a:latin typeface="Tahoma" panose="020B0604030504040204" pitchFamily="34" charset="0"/>
                <a:sym typeface="Symbol" panose="05050102010706020507" pitchFamily="18" charset="2"/>
              </a:rPr>
              <a:t> </a:t>
            </a:r>
            <a:r>
              <a:rPr lang="en-US" altLang="en-US" sz="2200">
                <a:latin typeface="Tahoma" panose="020B0604030504040204" pitchFamily="34" charset="0"/>
                <a:sym typeface="Symbol" panose="05050102010706020507" pitchFamily="18" charset="2"/>
              </a:rPr>
              <a:t>for some molecules</a:t>
            </a:r>
            <a:endParaRPr lang="en-US" altLang="en-US" sz="2200">
              <a:latin typeface="Tahoma" panose="020B0604030504040204" pitchFamily="34" charset="0"/>
            </a:endParaRPr>
          </a:p>
        </p:txBody>
      </p:sp>
      <p:graphicFrame>
        <p:nvGraphicFramePr>
          <p:cNvPr id="62" name="Object 64"/>
          <p:cNvGraphicFramePr>
            <a:graphicFrameLocks noChangeAspect="1"/>
          </p:cNvGraphicFramePr>
          <p:nvPr/>
        </p:nvGraphicFramePr>
        <p:xfrm>
          <a:off x="3427413" y="1243013"/>
          <a:ext cx="1495425" cy="544512"/>
        </p:xfrm>
        <a:graphic>
          <a:graphicData uri="http://schemas.openxmlformats.org/presentationml/2006/ole">
            <mc:AlternateContent xmlns:mc="http://schemas.openxmlformats.org/markup-compatibility/2006">
              <mc:Choice xmlns:v="urn:schemas-microsoft-com:vml" Requires="v">
                <p:oleObj spid="_x0000_s93805" name="Equazione" r:id="rId4" imgW="698197" imgH="253890" progId="Equation.3">
                  <p:embed/>
                </p:oleObj>
              </mc:Choice>
              <mc:Fallback>
                <p:oleObj name="Equazione" r:id="rId4" imgW="698197" imgH="253890" progId="Equation.3">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413" y="1243013"/>
                        <a:ext cx="14954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 name="Text Box 34"/>
          <p:cNvSpPr txBox="1">
            <a:spLocks noChangeArrowheads="1"/>
          </p:cNvSpPr>
          <p:nvPr/>
        </p:nvSpPr>
        <p:spPr bwMode="auto">
          <a:xfrm>
            <a:off x="760413" y="1668463"/>
            <a:ext cx="77327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latin typeface="Tahoma" panose="020B0604030504040204" pitchFamily="34" charset="0"/>
                <a:cs typeface="Tahoma" panose="020B0604030504040204" pitchFamily="34" charset="0"/>
                <a:sym typeface="Symbol" panose="05050102010706020507" pitchFamily="18" charset="2"/>
              </a:rPr>
              <a:t>where </a:t>
            </a:r>
            <a:r>
              <a:rPr lang="en-US" altLang="en-US" sz="2200">
                <a:latin typeface="Symbol" panose="05050102010706020507" pitchFamily="18" charset="2"/>
                <a:sym typeface="Symbol" panose="05050102010706020507" pitchFamily="18" charset="2"/>
              </a:rPr>
              <a:t>S:</a:t>
            </a:r>
            <a:r>
              <a:rPr lang="en-US" altLang="en-US" sz="2200">
                <a:solidFill>
                  <a:srgbClr val="FF0000"/>
                </a:solidFill>
                <a:latin typeface="Symbol" panose="05050102010706020507" pitchFamily="18" charset="2"/>
                <a:sym typeface="Symbol" panose="05050102010706020507" pitchFamily="18" charset="2"/>
              </a:rPr>
              <a:t> </a:t>
            </a:r>
            <a:r>
              <a:rPr lang="en-US" altLang="en-US" sz="2200">
                <a:latin typeface="Tahoma" panose="020B0604030504040204" pitchFamily="34" charset="0"/>
                <a:cs typeface="Tahoma" panose="020B0604030504040204" pitchFamily="34" charset="0"/>
                <a:sym typeface="Symbol" panose="05050102010706020507" pitchFamily="18" charset="2"/>
              </a:rPr>
              <a:t>vector component of S along the internuclear axis</a:t>
            </a:r>
            <a:endParaRPr lang="en-US" altLang="en-US" sz="2200">
              <a:latin typeface="Tahoma" panose="020B0604030504040204" pitchFamily="34" charset="0"/>
              <a:cs typeface="Tahoma" panose="020B0604030504040204" pitchFamily="34" charset="0"/>
            </a:endParaRPr>
          </a:p>
        </p:txBody>
      </p:sp>
      <p:graphicFrame>
        <p:nvGraphicFramePr>
          <p:cNvPr id="69" name="Object 64"/>
          <p:cNvGraphicFramePr>
            <a:graphicFrameLocks noChangeAspect="1"/>
          </p:cNvGraphicFramePr>
          <p:nvPr/>
        </p:nvGraphicFramePr>
        <p:xfrm>
          <a:off x="830263" y="2146300"/>
          <a:ext cx="2500312" cy="434975"/>
        </p:xfrm>
        <a:graphic>
          <a:graphicData uri="http://schemas.openxmlformats.org/presentationml/2006/ole">
            <mc:AlternateContent xmlns:mc="http://schemas.openxmlformats.org/markup-compatibility/2006">
              <mc:Choice xmlns:v="urn:schemas-microsoft-com:vml" Requires="v">
                <p:oleObj spid="_x0000_s93806" name="Equazione" r:id="rId6" imgW="1167893" imgH="203112" progId="Equation.3">
                  <p:embed/>
                </p:oleObj>
              </mc:Choice>
              <mc:Fallback>
                <p:oleObj name="Equazione" r:id="rId6" imgW="1167893" imgH="203112" progId="Equation.3">
                  <p:embed/>
                  <p:pic>
                    <p:nvPicPr>
                      <p:cNvPr id="0" name="Object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263" y="2146300"/>
                        <a:ext cx="25003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 name="Text Box 34"/>
          <p:cNvSpPr txBox="1">
            <a:spLocks noChangeArrowheads="1"/>
          </p:cNvSpPr>
          <p:nvPr/>
        </p:nvSpPr>
        <p:spPr bwMode="auto">
          <a:xfrm>
            <a:off x="538163" y="2500313"/>
            <a:ext cx="8370887"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solidFill>
                  <a:srgbClr val="FF0000"/>
                </a:solidFill>
                <a:latin typeface="Tahoma" panose="020B0604030504040204" pitchFamily="34" charset="0"/>
                <a:sym typeface="Symbol" panose="05050102010706020507" pitchFamily="18" charset="2"/>
              </a:rPr>
              <a:t>g / u </a:t>
            </a:r>
            <a:r>
              <a:rPr lang="en-US" altLang="en-US" sz="2200">
                <a:latin typeface="Tahoma" panose="020B0604030504040204" pitchFamily="34" charset="0"/>
                <a:sym typeface="Symbol" panose="05050102010706020507" pitchFamily="18" charset="2"/>
              </a:rPr>
              <a:t>symbols (only for homonuclear molecules): inidicate sign change of the wavefunction for reflection through the center of the molecule (“g” no change; “u” change)</a:t>
            </a:r>
            <a:endParaRPr lang="en-US" altLang="en-US" sz="2200">
              <a:latin typeface="Tahoma" panose="020B0604030504040204" pitchFamily="34" charset="0"/>
            </a:endParaRPr>
          </a:p>
        </p:txBody>
      </p:sp>
      <p:sp>
        <p:nvSpPr>
          <p:cNvPr id="75" name="Text Box 34"/>
          <p:cNvSpPr txBox="1">
            <a:spLocks noChangeArrowheads="1"/>
          </p:cNvSpPr>
          <p:nvPr/>
        </p:nvSpPr>
        <p:spPr bwMode="auto">
          <a:xfrm>
            <a:off x="538163" y="3570288"/>
            <a:ext cx="83708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solidFill>
                  <a:srgbClr val="FF0000"/>
                </a:solidFill>
                <a:latin typeface="Tahoma" panose="020B0604030504040204" pitchFamily="34" charset="0"/>
                <a:sym typeface="Symbol" panose="05050102010706020507" pitchFamily="18" charset="2"/>
              </a:rPr>
              <a:t>+ / - </a:t>
            </a:r>
            <a:r>
              <a:rPr lang="en-US" altLang="en-US" sz="2200">
                <a:latin typeface="Tahoma" panose="020B0604030504040204" pitchFamily="34" charset="0"/>
                <a:sym typeface="Symbol" panose="05050102010706020507" pitchFamily="18" charset="2"/>
              </a:rPr>
              <a:t>symbols (only for </a:t>
            </a:r>
            <a:r>
              <a:rPr lang="en-US" altLang="en-US" sz="2200">
                <a:latin typeface="Symbol" panose="05050102010706020507" pitchFamily="18" charset="2"/>
                <a:sym typeface="Symbol" panose="05050102010706020507" pitchFamily="18" charset="2"/>
              </a:rPr>
              <a:t>S</a:t>
            </a:r>
            <a:r>
              <a:rPr lang="en-US" altLang="en-US" sz="2200">
                <a:latin typeface="Tahoma" panose="020B0604030504040204" pitchFamily="34" charset="0"/>
                <a:sym typeface="Symbol" panose="05050102010706020507" pitchFamily="18" charset="2"/>
              </a:rPr>
              <a:t> states): parity of the wavefunction for reflection through a plane containing the two nuclei</a:t>
            </a:r>
            <a:endParaRPr lang="en-US" altLang="en-US" sz="2200">
              <a:latin typeface="Tahoma" panose="020B0604030504040204" pitchFamily="34" charset="0"/>
            </a:endParaRPr>
          </a:p>
        </p:txBody>
      </p:sp>
      <p:pic>
        <p:nvPicPr>
          <p:cNvPr id="6" name="Immagin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975" y="4614863"/>
            <a:ext cx="382905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 Box 67"/>
          <p:cNvSpPr txBox="1">
            <a:spLocks noChangeArrowheads="1"/>
          </p:cNvSpPr>
          <p:nvPr/>
        </p:nvSpPr>
        <p:spPr bwMode="auto">
          <a:xfrm>
            <a:off x="4364038" y="4286250"/>
            <a:ext cx="4932362"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solidFill>
                  <a:srgbClr val="0000FF"/>
                </a:solidFill>
                <a:latin typeface="Tahoma" panose="020B0604030504040204" pitchFamily="34" charset="0"/>
                <a:cs typeface="Tahoma" panose="020B0604030504040204" pitchFamily="34" charset="0"/>
              </a:rPr>
              <a:t>Selection rules:</a:t>
            </a:r>
          </a:p>
        </p:txBody>
      </p:sp>
      <p:sp>
        <p:nvSpPr>
          <p:cNvPr id="77" name="Text Box 34"/>
          <p:cNvSpPr txBox="1">
            <a:spLocks noChangeArrowheads="1"/>
          </p:cNvSpPr>
          <p:nvPr/>
        </p:nvSpPr>
        <p:spPr bwMode="auto">
          <a:xfrm>
            <a:off x="4391025" y="5338763"/>
            <a:ext cx="48768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latin typeface="Tahoma" panose="020B0604030504040204" pitchFamily="34" charset="0"/>
                <a:sym typeface="Symbol" panose="05050102010706020507" pitchFamily="18" charset="2"/>
              </a:rPr>
              <a:t>But: not so clear-cut; “forbidden” transitions may occur with small probabilities</a:t>
            </a:r>
            <a:endParaRPr lang="en-US" altLang="en-US" sz="2200">
              <a:latin typeface="Tahoma" panose="020B0604030504040204" pitchFamily="34" charset="0"/>
            </a:endParaRPr>
          </a:p>
        </p:txBody>
      </p:sp>
      <p:graphicFrame>
        <p:nvGraphicFramePr>
          <p:cNvPr id="78" name="Object 64"/>
          <p:cNvGraphicFramePr>
            <a:graphicFrameLocks noChangeAspect="1"/>
          </p:cNvGraphicFramePr>
          <p:nvPr/>
        </p:nvGraphicFramePr>
        <p:xfrm>
          <a:off x="5095875" y="4824413"/>
          <a:ext cx="1414463" cy="436562"/>
        </p:xfrm>
        <a:graphic>
          <a:graphicData uri="http://schemas.openxmlformats.org/presentationml/2006/ole">
            <mc:AlternateContent xmlns:mc="http://schemas.openxmlformats.org/markup-compatibility/2006">
              <mc:Choice xmlns:v="urn:schemas-microsoft-com:vml" Requires="v">
                <p:oleObj spid="_x0000_s93807" name="Equazione" r:id="rId9" imgW="660113" imgH="203112" progId="Equation.3">
                  <p:embed/>
                </p:oleObj>
              </mc:Choice>
              <mc:Fallback>
                <p:oleObj name="Equazione" r:id="rId9" imgW="660113" imgH="203112" progId="Equation.3">
                  <p:embed/>
                  <p:pic>
                    <p:nvPicPr>
                      <p:cNvPr id="0" name="Object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5875" y="4824413"/>
                        <a:ext cx="14144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 name="Object 64"/>
          <p:cNvGraphicFramePr>
            <a:graphicFrameLocks noChangeAspect="1"/>
          </p:cNvGraphicFramePr>
          <p:nvPr/>
        </p:nvGraphicFramePr>
        <p:xfrm>
          <a:off x="7019925" y="4851400"/>
          <a:ext cx="977900" cy="381000"/>
        </p:xfrm>
        <a:graphic>
          <a:graphicData uri="http://schemas.openxmlformats.org/presentationml/2006/ole">
            <mc:AlternateContent xmlns:mc="http://schemas.openxmlformats.org/markup-compatibility/2006">
              <mc:Choice xmlns:v="urn:schemas-microsoft-com:vml" Requires="v">
                <p:oleObj spid="_x0000_s93808" name="Equazione" r:id="rId11" imgW="457002" imgH="177723" progId="Equation.3">
                  <p:embed/>
                </p:oleObj>
              </mc:Choice>
              <mc:Fallback>
                <p:oleObj name="Equazione" r:id="rId11" imgW="457002" imgH="177723" progId="Equation.3">
                  <p:embed/>
                  <p:pic>
                    <p:nvPicPr>
                      <p:cNvPr id="0" name="Object 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9925" y="4851400"/>
                        <a:ext cx="977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 name="Text Box 34"/>
          <p:cNvSpPr txBox="1">
            <a:spLocks noChangeArrowheads="1"/>
          </p:cNvSpPr>
          <p:nvPr/>
        </p:nvSpPr>
        <p:spPr bwMode="auto">
          <a:xfrm>
            <a:off x="760413" y="4240213"/>
            <a:ext cx="4876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solidFill>
                  <a:srgbClr val="FF0000"/>
                </a:solidFill>
                <a:latin typeface="Tahoma" panose="020B0604030504040204" pitchFamily="34" charset="0"/>
                <a:sym typeface="Symbol" panose="05050102010706020507" pitchFamily="18" charset="2"/>
              </a:rPr>
              <a:t>List of allowed transitions</a:t>
            </a:r>
            <a:endParaRPr lang="en-US" altLang="en-US" sz="2200">
              <a:solidFill>
                <a:srgbClr val="FF0000"/>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68" grpId="0"/>
      <p:bldP spid="74" grpId="0"/>
      <p:bldP spid="75" grpId="0"/>
      <p:bldP spid="76" grpId="0"/>
      <p:bldP spid="77" grpId="0"/>
      <p:bldP spid="8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Effect of VISIBLE radiation</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95236" name="Gruppo 1"/>
          <p:cNvGrpSpPr>
            <a:grpSpLocks noChangeAspect="1"/>
          </p:cNvGrpSpPr>
          <p:nvPr/>
        </p:nvGrpSpPr>
        <p:grpSpPr bwMode="auto">
          <a:xfrm>
            <a:off x="563563" y="943719"/>
            <a:ext cx="2610275" cy="1475683"/>
            <a:chOff x="609600" y="1211263"/>
            <a:chExt cx="4718050" cy="2667000"/>
          </a:xfrm>
        </p:grpSpPr>
        <p:grpSp>
          <p:nvGrpSpPr>
            <p:cNvPr id="95249" name="Group 15"/>
            <p:cNvGrpSpPr>
              <a:grpSpLocks/>
            </p:cNvGrpSpPr>
            <p:nvPr/>
          </p:nvGrpSpPr>
          <p:grpSpPr bwMode="auto">
            <a:xfrm>
              <a:off x="609600" y="1828800"/>
              <a:ext cx="3343275" cy="1335088"/>
              <a:chOff x="260" y="1778"/>
              <a:chExt cx="2701" cy="1110"/>
            </a:xfrm>
          </p:grpSpPr>
          <p:grpSp>
            <p:nvGrpSpPr>
              <p:cNvPr id="95255" name="Group 4"/>
              <p:cNvGrpSpPr>
                <a:grpSpLocks/>
              </p:cNvGrpSpPr>
              <p:nvPr/>
            </p:nvGrpSpPr>
            <p:grpSpPr bwMode="auto">
              <a:xfrm>
                <a:off x="260" y="1778"/>
                <a:ext cx="1817" cy="1110"/>
                <a:chOff x="260" y="1778"/>
                <a:chExt cx="2281" cy="1110"/>
              </a:xfrm>
            </p:grpSpPr>
            <p:sp>
              <p:nvSpPr>
                <p:cNvPr id="95257" name="Arc 5"/>
                <p:cNvSpPr>
                  <a:spLocks/>
                </p:cNvSpPr>
                <p:nvPr/>
              </p:nvSpPr>
              <p:spPr bwMode="auto">
                <a:xfrm flipV="1">
                  <a:off x="260" y="2164"/>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8" name="Arc 6"/>
                <p:cNvSpPr>
                  <a:spLocks/>
                </p:cNvSpPr>
                <p:nvPr/>
              </p:nvSpPr>
              <p:spPr bwMode="auto">
                <a:xfrm>
                  <a:off x="542" y="1783"/>
                  <a:ext cx="285" cy="724"/>
                </a:xfrm>
                <a:custGeom>
                  <a:avLst/>
                  <a:gdLst>
                    <a:gd name="T0" fmla="*/ 0 w 41994"/>
                    <a:gd name="T1" fmla="*/ 0 h 21600"/>
                    <a:gd name="T2" fmla="*/ 0 w 41994"/>
                    <a:gd name="T3" fmla="*/ 0 h 21600"/>
                    <a:gd name="T4" fmla="*/ 0 w 41994"/>
                    <a:gd name="T5" fmla="*/ 0 h 21600"/>
                    <a:gd name="T6" fmla="*/ 0 60000 65536"/>
                    <a:gd name="T7" fmla="*/ 0 60000 65536"/>
                    <a:gd name="T8" fmla="*/ 0 60000 65536"/>
                  </a:gdLst>
                  <a:ahLst/>
                  <a:cxnLst>
                    <a:cxn ang="T6">
                      <a:pos x="T0" y="T1"/>
                    </a:cxn>
                    <a:cxn ang="T7">
                      <a:pos x="T2" y="T3"/>
                    </a:cxn>
                    <a:cxn ang="T8">
                      <a:pos x="T4" y="T5"/>
                    </a:cxn>
                  </a:cxnLst>
                  <a:rect l="0" t="0" r="r" b="b"/>
                  <a:pathLst>
                    <a:path w="41994" h="21600" fill="none" extrusionOk="0">
                      <a:moveTo>
                        <a:pt x="-1" y="16863"/>
                      </a:moveTo>
                      <a:cubicBezTo>
                        <a:pt x="2215" y="7005"/>
                        <a:pt x="10969" y="0"/>
                        <a:pt x="21074" y="0"/>
                      </a:cubicBezTo>
                      <a:cubicBezTo>
                        <a:pt x="30932" y="0"/>
                        <a:pt x="39539" y="6674"/>
                        <a:pt x="41994" y="16222"/>
                      </a:cubicBezTo>
                    </a:path>
                    <a:path w="41994" h="21600" stroke="0" extrusionOk="0">
                      <a:moveTo>
                        <a:pt x="-1" y="16863"/>
                      </a:moveTo>
                      <a:cubicBezTo>
                        <a:pt x="2215" y="7005"/>
                        <a:pt x="10969" y="0"/>
                        <a:pt x="21074" y="0"/>
                      </a:cubicBezTo>
                      <a:cubicBezTo>
                        <a:pt x="30932" y="0"/>
                        <a:pt x="39539" y="6674"/>
                        <a:pt x="41994" y="16222"/>
                      </a:cubicBezTo>
                      <a:lnTo>
                        <a:pt x="21074" y="21600"/>
                      </a:lnTo>
                      <a:lnTo>
                        <a:pt x="-1" y="16863"/>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9" name="Arc 7"/>
                <p:cNvSpPr>
                  <a:spLocks/>
                </p:cNvSpPr>
                <p:nvPr/>
              </p:nvSpPr>
              <p:spPr bwMode="auto">
                <a:xfrm flipV="1">
                  <a:off x="824" y="2163"/>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0" name="Arc 8"/>
                <p:cNvSpPr>
                  <a:spLocks/>
                </p:cNvSpPr>
                <p:nvPr/>
              </p:nvSpPr>
              <p:spPr bwMode="auto">
                <a:xfrm>
                  <a:off x="1107" y="1780"/>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1" name="Arc 9"/>
                <p:cNvSpPr>
                  <a:spLocks/>
                </p:cNvSpPr>
                <p:nvPr/>
              </p:nvSpPr>
              <p:spPr bwMode="auto">
                <a:xfrm flipV="1">
                  <a:off x="1390" y="2162"/>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2" name="Arc 10"/>
                <p:cNvSpPr>
                  <a:spLocks/>
                </p:cNvSpPr>
                <p:nvPr/>
              </p:nvSpPr>
              <p:spPr bwMode="auto">
                <a:xfrm>
                  <a:off x="1676" y="1779"/>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3" name="Arc 11"/>
                <p:cNvSpPr>
                  <a:spLocks/>
                </p:cNvSpPr>
                <p:nvPr/>
              </p:nvSpPr>
              <p:spPr bwMode="auto">
                <a:xfrm flipV="1">
                  <a:off x="1964" y="2161"/>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4" name="Arc 12"/>
                <p:cNvSpPr>
                  <a:spLocks/>
                </p:cNvSpPr>
                <p:nvPr/>
              </p:nvSpPr>
              <p:spPr bwMode="auto">
                <a:xfrm>
                  <a:off x="2257" y="1778"/>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56" name="AutoShape 13"/>
              <p:cNvSpPr>
                <a:spLocks noChangeArrowheads="1"/>
              </p:cNvSpPr>
              <p:nvPr/>
            </p:nvSpPr>
            <p:spPr bwMode="auto">
              <a:xfrm>
                <a:off x="2343" y="2189"/>
                <a:ext cx="618" cy="349"/>
              </a:xfrm>
              <a:prstGeom prst="rightArrow">
                <a:avLst>
                  <a:gd name="adj1" fmla="val 50000"/>
                  <a:gd name="adj2" fmla="val 44269"/>
                </a:avLst>
              </a:prstGeom>
              <a:solidFill>
                <a:srgbClr val="66FF33"/>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95250" name="Group 16"/>
            <p:cNvGrpSpPr>
              <a:grpSpLocks/>
            </p:cNvGrpSpPr>
            <p:nvPr/>
          </p:nvGrpSpPr>
          <p:grpSpPr bwMode="auto">
            <a:xfrm>
              <a:off x="4081463" y="1322388"/>
              <a:ext cx="1131887" cy="2555875"/>
              <a:chOff x="3732" y="1537"/>
              <a:chExt cx="915" cy="2124"/>
            </a:xfrm>
          </p:grpSpPr>
          <p:sp>
            <p:nvSpPr>
              <p:cNvPr id="95252" name="Line 17"/>
              <p:cNvSpPr>
                <a:spLocks noChangeShapeType="1"/>
              </p:cNvSpPr>
              <p:nvPr/>
            </p:nvSpPr>
            <p:spPr bwMode="auto">
              <a:xfrm flipH="1">
                <a:off x="4190" y="2237"/>
                <a:ext cx="1" cy="76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18"/>
              <p:cNvSpPr>
                <a:spLocks noChangeArrowheads="1"/>
              </p:cNvSpPr>
              <p:nvPr/>
            </p:nvSpPr>
            <p:spPr bwMode="auto">
              <a:xfrm>
                <a:off x="3736" y="1537"/>
                <a:ext cx="911" cy="913"/>
              </a:xfrm>
              <a:prstGeom prst="ellipse">
                <a:avLst/>
              </a:prstGeom>
              <a:gradFill rotWithShape="0">
                <a:gsLst>
                  <a:gs pos="0">
                    <a:schemeClr val="accent1"/>
                  </a:gs>
                  <a:gs pos="100000">
                    <a:schemeClr val="accent1">
                      <a:gamma/>
                      <a:shade val="74118"/>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95254" name="Oval 19"/>
              <p:cNvSpPr>
                <a:spLocks noChangeArrowheads="1"/>
              </p:cNvSpPr>
              <p:nvPr/>
            </p:nvSpPr>
            <p:spPr bwMode="auto">
              <a:xfrm>
                <a:off x="3732" y="2749"/>
                <a:ext cx="912" cy="912"/>
              </a:xfrm>
              <a:prstGeom prst="ellipse">
                <a:avLst/>
              </a:prstGeom>
              <a:gradFill rotWithShape="0">
                <a:gsLst>
                  <a:gs pos="0">
                    <a:srgbClr val="FF0000"/>
                  </a:gs>
                  <a:gs pos="100000">
                    <a:srgbClr val="9A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95251" name="Oval 25"/>
            <p:cNvSpPr>
              <a:spLocks noChangeArrowheads="1"/>
            </p:cNvSpPr>
            <p:nvPr/>
          </p:nvSpPr>
          <p:spPr bwMode="auto">
            <a:xfrm>
              <a:off x="3965575" y="1211263"/>
              <a:ext cx="1362075" cy="1323975"/>
            </a:xfrm>
            <a:prstGeom prst="ellipse">
              <a:avLst/>
            </a:prstGeom>
            <a:gradFill rotWithShape="0">
              <a:gsLst>
                <a:gs pos="0">
                  <a:srgbClr val="CCFF33"/>
                </a:gs>
                <a:gs pos="100000">
                  <a:srgbClr val="97BD2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95237" name="Text Box 30"/>
          <p:cNvSpPr txBox="1">
            <a:spLocks noChangeArrowheads="1"/>
          </p:cNvSpPr>
          <p:nvPr/>
        </p:nvSpPr>
        <p:spPr bwMode="auto">
          <a:xfrm>
            <a:off x="3859832" y="1255435"/>
            <a:ext cx="46720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300" dirty="0">
                <a:latin typeface="Tahoma" panose="020B0604030504040204" pitchFamily="34" charset="0"/>
                <a:cs typeface="Tahoma" panose="020B0604030504040204" pitchFamily="34" charset="0"/>
              </a:rPr>
              <a:t>Valence electrons (in molecular orbitals) can be excited into orbitals at higher energies.</a:t>
            </a:r>
            <a:endParaRPr lang="en-US" altLang="en-US" sz="2300" dirty="0">
              <a:latin typeface="Tahoma" panose="020B0604030504040204" pitchFamily="34" charset="0"/>
              <a:cs typeface="Tahoma" panose="020B0604030504040204" pitchFamily="34" charset="0"/>
            </a:endParaRPr>
          </a:p>
        </p:txBody>
      </p:sp>
      <p:sp>
        <p:nvSpPr>
          <p:cNvPr id="95238" name="Text Box 34"/>
          <p:cNvSpPr txBox="1">
            <a:spLocks noChangeArrowheads="1"/>
          </p:cNvSpPr>
          <p:nvPr/>
        </p:nvSpPr>
        <p:spPr bwMode="auto">
          <a:xfrm>
            <a:off x="3543438" y="815020"/>
            <a:ext cx="4370387"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dirty="0">
                <a:solidFill>
                  <a:srgbClr val="FF0000"/>
                </a:solidFill>
                <a:effectLst>
                  <a:outerShdw blurRad="38100" dist="38100" dir="2700000" algn="tl">
                    <a:srgbClr val="000000">
                      <a:alpha val="43137"/>
                    </a:srgbClr>
                  </a:outerShdw>
                </a:effectLst>
                <a:latin typeface="Tahoma" panose="020B0604030504040204" pitchFamily="34" charset="0"/>
              </a:rPr>
              <a:t>electronic excitation</a:t>
            </a:r>
            <a:endParaRPr lang="en-US" altLang="en-US" sz="2500" dirty="0">
              <a:solidFill>
                <a:srgbClr val="FF0000"/>
              </a:solidFill>
              <a:effectLst>
                <a:outerShdw blurRad="38100" dist="38100" dir="2700000" algn="tl">
                  <a:srgbClr val="000000">
                    <a:alpha val="43137"/>
                  </a:srgbClr>
                </a:outerShdw>
              </a:effectLst>
              <a:latin typeface="Tahoma" panose="020B0604030504040204" pitchFamily="34" charset="0"/>
            </a:endParaRPr>
          </a:p>
        </p:txBody>
      </p:sp>
      <p:pic>
        <p:nvPicPr>
          <p:cNvPr id="95239"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47" y="3240997"/>
            <a:ext cx="3211689" cy="33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0" name="Text Box 34"/>
          <p:cNvSpPr txBox="1">
            <a:spLocks noChangeArrowheads="1"/>
          </p:cNvSpPr>
          <p:nvPr/>
        </p:nvSpPr>
        <p:spPr bwMode="auto">
          <a:xfrm>
            <a:off x="133803" y="2390663"/>
            <a:ext cx="574198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dirty="0">
                <a:latin typeface="Tahoma" panose="020B0604030504040204" pitchFamily="34" charset="0"/>
              </a:rPr>
              <a:t>Spacing among electronic levels are larger than vibrational ones (</a:t>
            </a:r>
            <a:r>
              <a:rPr lang="it-IT" altLang="en-US" sz="2200" dirty="0">
                <a:latin typeface="Tahoma" panose="020B0604030504040204" pitchFamily="34" charset="0"/>
                <a:sym typeface="Symbol" panose="05050102010706020507" pitchFamily="18" charset="2"/>
              </a:rPr>
              <a:t>&gt;10</a:t>
            </a:r>
            <a:r>
              <a:rPr lang="it-IT" altLang="en-US" sz="2200" baseline="30000" dirty="0">
                <a:latin typeface="Tahoma" panose="020B0604030504040204" pitchFamily="34" charset="0"/>
                <a:sym typeface="Symbol" panose="05050102010706020507" pitchFamily="18" charset="2"/>
              </a:rPr>
              <a:t>4</a:t>
            </a:r>
            <a:r>
              <a:rPr lang="it-IT" altLang="en-US" sz="2200" dirty="0">
                <a:latin typeface="Tahoma" panose="020B0604030504040204" pitchFamily="34" charset="0"/>
                <a:sym typeface="Symbol" panose="05050102010706020507" pitchFamily="18" charset="2"/>
              </a:rPr>
              <a:t>-10</a:t>
            </a:r>
            <a:r>
              <a:rPr lang="it-IT" altLang="en-US" sz="2200" baseline="30000" dirty="0">
                <a:latin typeface="Tahoma" panose="020B0604030504040204" pitchFamily="34" charset="0"/>
                <a:sym typeface="Symbol" panose="05050102010706020507" pitchFamily="18" charset="2"/>
              </a:rPr>
              <a:t>5</a:t>
            </a:r>
            <a:r>
              <a:rPr lang="it-IT" altLang="en-US" sz="2200" dirty="0">
                <a:latin typeface="Tahoma" panose="020B0604030504040204" pitchFamily="34" charset="0"/>
                <a:sym typeface="Symbol" panose="05050102010706020507" pitchFamily="18" charset="2"/>
              </a:rPr>
              <a:t> cm</a:t>
            </a:r>
            <a:r>
              <a:rPr lang="it-IT" altLang="en-US" sz="2200" baseline="30000" dirty="0">
                <a:latin typeface="Tahoma" panose="020B0604030504040204" pitchFamily="34" charset="0"/>
                <a:sym typeface="Symbol" panose="05050102010706020507" pitchFamily="18" charset="2"/>
              </a:rPr>
              <a:t>-1</a:t>
            </a:r>
            <a:r>
              <a:rPr lang="it-IT" altLang="en-US" sz="2200" dirty="0">
                <a:latin typeface="Tahoma" panose="020B0604030504040204" pitchFamily="34" charset="0"/>
                <a:sym typeface="Symbol" panose="05050102010706020507" pitchFamily="18" charset="2"/>
              </a:rPr>
              <a:t>)</a:t>
            </a:r>
            <a:endParaRPr lang="en-US" altLang="en-US" sz="2200" dirty="0">
              <a:latin typeface="Tahoma" panose="020B0604030504040204" pitchFamily="34" charset="0"/>
            </a:endParaRPr>
          </a:p>
        </p:txBody>
      </p:sp>
      <p:sp>
        <p:nvSpPr>
          <p:cNvPr id="95241" name="Freccia a destra 54"/>
          <p:cNvSpPr>
            <a:spLocks noChangeArrowheads="1"/>
          </p:cNvSpPr>
          <p:nvPr/>
        </p:nvSpPr>
        <p:spPr bwMode="auto">
          <a:xfrm>
            <a:off x="5583238" y="2645872"/>
            <a:ext cx="582612" cy="314325"/>
          </a:xfrm>
          <a:prstGeom prst="rightArrow">
            <a:avLst>
              <a:gd name="adj1" fmla="val 50000"/>
              <a:gd name="adj2" fmla="val 49968"/>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5242" name="Text Box 34"/>
          <p:cNvSpPr txBox="1">
            <a:spLocks noChangeArrowheads="1"/>
          </p:cNvSpPr>
          <p:nvPr/>
        </p:nvSpPr>
        <p:spPr bwMode="auto">
          <a:xfrm>
            <a:off x="6410325" y="2387109"/>
            <a:ext cx="24939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200" dirty="0">
                <a:latin typeface="Tahoma" panose="020B0604030504040204" pitchFamily="34" charset="0"/>
              </a:rPr>
              <a:t>Absorption in the VIS/UV</a:t>
            </a:r>
            <a:endParaRPr lang="en-US" altLang="en-US" sz="2200" dirty="0">
              <a:latin typeface="Tahoma" panose="020B0604030504040204" pitchFamily="34" charset="0"/>
            </a:endParaRPr>
          </a:p>
        </p:txBody>
      </p:sp>
      <p:sp>
        <p:nvSpPr>
          <p:cNvPr id="95243" name="Text Box 34"/>
          <p:cNvSpPr txBox="1">
            <a:spLocks noChangeArrowheads="1"/>
          </p:cNvSpPr>
          <p:nvPr/>
        </p:nvSpPr>
        <p:spPr bwMode="auto">
          <a:xfrm>
            <a:off x="3173838" y="3041090"/>
            <a:ext cx="597016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it-IT" altLang="en-US" sz="2200" dirty="0" smtClean="0">
                <a:solidFill>
                  <a:srgbClr val="FF0000"/>
                </a:solidFill>
                <a:latin typeface="Tahoma" panose="020B0604030504040204" pitchFamily="34" charset="0"/>
              </a:rPr>
              <a:t>Molecules can undergo an ET upon absorption of VIS/UV photons</a:t>
            </a:r>
            <a:endParaRPr lang="en-US" altLang="en-US" sz="2200" dirty="0">
              <a:solidFill>
                <a:srgbClr val="FF0000"/>
              </a:solidFill>
              <a:latin typeface="Tahoma" panose="020B0604030504040204" pitchFamily="34" charset="0"/>
            </a:endParaRPr>
          </a:p>
        </p:txBody>
      </p:sp>
      <p:graphicFrame>
        <p:nvGraphicFramePr>
          <p:cNvPr id="95244" name="Object 64"/>
          <p:cNvGraphicFramePr>
            <a:graphicFrameLocks noChangeAspect="1"/>
          </p:cNvGraphicFramePr>
          <p:nvPr>
            <p:extLst>
              <p:ext uri="{D42A27DB-BD31-4B8C-83A1-F6EECF244321}">
                <p14:modId xmlns:p14="http://schemas.microsoft.com/office/powerpoint/2010/main" val="3330520108"/>
              </p:ext>
            </p:extLst>
          </p:nvPr>
        </p:nvGraphicFramePr>
        <p:xfrm>
          <a:off x="3705802" y="4460417"/>
          <a:ext cx="1936750" cy="419100"/>
        </p:xfrm>
        <a:graphic>
          <a:graphicData uri="http://schemas.openxmlformats.org/presentationml/2006/ole">
            <mc:AlternateContent xmlns:mc="http://schemas.openxmlformats.org/markup-compatibility/2006">
              <mc:Choice xmlns:v="urn:schemas-microsoft-com:vml" Requires="v">
                <p:oleObj spid="_x0000_s95727" name="Equation" r:id="rId5" imgW="939392" imgH="203112" progId="Equation.3">
                  <p:embed/>
                </p:oleObj>
              </mc:Choice>
              <mc:Fallback>
                <p:oleObj name="Equation" r:id="rId5" imgW="939392" imgH="203112" progId="Equation.3">
                  <p:embed/>
                  <p:pic>
                    <p:nvPicPr>
                      <p:cNvPr id="0" name="Object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5802" y="4460417"/>
                        <a:ext cx="1936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246" name="Object 64"/>
          <p:cNvGraphicFramePr>
            <a:graphicFrameLocks noChangeAspect="1"/>
          </p:cNvGraphicFramePr>
          <p:nvPr>
            <p:extLst>
              <p:ext uri="{D42A27DB-BD31-4B8C-83A1-F6EECF244321}">
                <p14:modId xmlns:p14="http://schemas.microsoft.com/office/powerpoint/2010/main" val="2334268505"/>
              </p:ext>
            </p:extLst>
          </p:nvPr>
        </p:nvGraphicFramePr>
        <p:xfrm>
          <a:off x="3705802" y="4874811"/>
          <a:ext cx="1281112" cy="419100"/>
        </p:xfrm>
        <a:graphic>
          <a:graphicData uri="http://schemas.openxmlformats.org/presentationml/2006/ole">
            <mc:AlternateContent xmlns:mc="http://schemas.openxmlformats.org/markup-compatibility/2006">
              <mc:Choice xmlns:v="urn:schemas-microsoft-com:vml" Requires="v">
                <p:oleObj spid="_x0000_s95728" name="Equation" r:id="rId7" imgW="622030" imgH="203112" progId="Equation.3">
                  <p:embed/>
                </p:oleObj>
              </mc:Choice>
              <mc:Fallback>
                <p:oleObj name="Equation" r:id="rId7" imgW="622030" imgH="203112" progId="Equation.3">
                  <p:embed/>
                  <p:pic>
                    <p:nvPicPr>
                      <p:cNvPr id="0" name="Object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5802" y="4874811"/>
                        <a:ext cx="12811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 Box 80"/>
          <p:cNvSpPr txBox="1">
            <a:spLocks noChangeArrowheads="1"/>
          </p:cNvSpPr>
          <p:nvPr/>
        </p:nvSpPr>
        <p:spPr bwMode="auto">
          <a:xfrm>
            <a:off x="4986914" y="4860873"/>
            <a:ext cx="405660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900" dirty="0">
                <a:latin typeface="Tahoma" panose="020B0604030504040204" pitchFamily="34" charset="0"/>
                <a:cs typeface="Tahoma" panose="020B0604030504040204" pitchFamily="34" charset="0"/>
              </a:rPr>
              <a:t>(but only             </a:t>
            </a:r>
            <a:r>
              <a:rPr lang="it-IT" altLang="en-US" sz="1900" dirty="0" smtClean="0">
                <a:latin typeface="Tahoma" panose="020B0604030504040204" pitchFamily="34" charset="0"/>
                <a:cs typeface="Tahoma" panose="020B0604030504040204" pitchFamily="34" charset="0"/>
              </a:rPr>
              <a:t>  for </a:t>
            </a:r>
            <a:r>
              <a:rPr lang="it-IT" altLang="en-US" sz="1900" dirty="0">
                <a:latin typeface="Tahoma" panose="020B0604030504040204" pitchFamily="34" charset="0"/>
                <a:cs typeface="Tahoma" panose="020B0604030504040204" pitchFamily="34" charset="0"/>
              </a:rPr>
              <a:t>transitions among </a:t>
            </a:r>
            <a:r>
              <a:rPr lang="it-IT" altLang="en-US" sz="1900" dirty="0">
                <a:latin typeface="Tahoma" panose="020B0604030504040204" pitchFamily="34" charset="0"/>
                <a:cs typeface="Tahoma" panose="020B0604030504040204" pitchFamily="34" charset="0"/>
                <a:sym typeface="Symbol" panose="05050102010706020507" pitchFamily="18" charset="2"/>
              </a:rPr>
              <a:t>=0 states)</a:t>
            </a:r>
            <a:endParaRPr lang="it-IT" altLang="en-US" sz="1900" dirty="0">
              <a:latin typeface="Tahoma" panose="020B0604030504040204" pitchFamily="34" charset="0"/>
              <a:cs typeface="Tahoma" panose="020B0604030504040204" pitchFamily="34" charset="0"/>
            </a:endParaRPr>
          </a:p>
        </p:txBody>
      </p:sp>
      <p:graphicFrame>
        <p:nvGraphicFramePr>
          <p:cNvPr id="95248" name="Object 64"/>
          <p:cNvGraphicFramePr>
            <a:graphicFrameLocks noChangeAspect="1"/>
          </p:cNvGraphicFramePr>
          <p:nvPr>
            <p:extLst>
              <p:ext uri="{D42A27DB-BD31-4B8C-83A1-F6EECF244321}">
                <p14:modId xmlns:p14="http://schemas.microsoft.com/office/powerpoint/2010/main" val="170164271"/>
              </p:ext>
            </p:extLst>
          </p:nvPr>
        </p:nvGraphicFramePr>
        <p:xfrm>
          <a:off x="6132456" y="4871969"/>
          <a:ext cx="969533" cy="339851"/>
        </p:xfrm>
        <a:graphic>
          <a:graphicData uri="http://schemas.openxmlformats.org/presentationml/2006/ole">
            <mc:AlternateContent xmlns:mc="http://schemas.openxmlformats.org/markup-compatibility/2006">
              <mc:Choice xmlns:v="urn:schemas-microsoft-com:vml" Requires="v">
                <p:oleObj spid="_x0000_s95729" name="Equation" r:id="rId9" imgW="507780" imgH="177723" progId="Equation.3">
                  <p:embed/>
                </p:oleObj>
              </mc:Choice>
              <mc:Fallback>
                <p:oleObj name="Equation" r:id="rId9" imgW="507780" imgH="177723" progId="Equation.3">
                  <p:embed/>
                  <p:pic>
                    <p:nvPicPr>
                      <p:cNvPr id="0" name="Object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2456" y="4871969"/>
                        <a:ext cx="969533" cy="339851"/>
                      </a:xfrm>
                      <a:prstGeom prst="rect">
                        <a:avLst/>
                      </a:prstGeom>
                      <a:noFill/>
                      <a:ln>
                        <a:noFill/>
                      </a:ln>
                      <a:extLst/>
                    </p:spPr>
                  </p:pic>
                </p:oleObj>
              </mc:Fallback>
            </mc:AlternateContent>
          </a:graphicData>
        </a:graphic>
      </p:graphicFrame>
      <p:sp>
        <p:nvSpPr>
          <p:cNvPr id="34" name="Text Box 34"/>
          <p:cNvSpPr txBox="1">
            <a:spLocks noChangeArrowheads="1"/>
          </p:cNvSpPr>
          <p:nvPr/>
        </p:nvSpPr>
        <p:spPr bwMode="auto">
          <a:xfrm>
            <a:off x="3318169" y="3727234"/>
            <a:ext cx="60951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buFont typeface="Wingdings" panose="05000000000000000000" pitchFamily="2" charset="2"/>
              <a:buChar char="ü"/>
            </a:pPr>
            <a:r>
              <a:rPr lang="it-IT" altLang="en-US" sz="2000" dirty="0">
                <a:latin typeface="Tahoma" panose="020B0604030504040204" pitchFamily="34" charset="0"/>
              </a:rPr>
              <a:t>Simultaneous </a:t>
            </a:r>
            <a:r>
              <a:rPr lang="it-IT" altLang="en-US" sz="2000" dirty="0" smtClean="0">
                <a:latin typeface="Tahoma" panose="020B0604030504040204" pitchFamily="34" charset="0"/>
              </a:rPr>
              <a:t>electr.+vibr.+ rot. transitions</a:t>
            </a:r>
          </a:p>
          <a:p>
            <a:pPr marL="342900" indent="-342900" eaLnBrk="1" hangingPunct="1">
              <a:spcBef>
                <a:spcPct val="0"/>
              </a:spcBef>
              <a:buFont typeface="Wingdings" panose="05000000000000000000" pitchFamily="2" charset="2"/>
              <a:buChar char="ü"/>
            </a:pPr>
            <a:r>
              <a:rPr lang="it-IT" altLang="en-US" sz="2000" dirty="0" smtClean="0">
                <a:latin typeface="Tahoma" panose="020B0604030504040204" pitchFamily="34" charset="0"/>
              </a:rPr>
              <a:t>Relaxed selection rules:</a:t>
            </a:r>
            <a:endParaRPr lang="en-US" altLang="en-US" sz="2000" dirty="0">
              <a:latin typeface="Tahoma" panose="020B0604030504040204" pitchFamily="34" charset="0"/>
            </a:endParaRPr>
          </a:p>
        </p:txBody>
      </p:sp>
      <p:sp>
        <p:nvSpPr>
          <p:cNvPr id="35" name="Text Box 34"/>
          <p:cNvSpPr txBox="1">
            <a:spLocks noChangeArrowheads="1"/>
          </p:cNvSpPr>
          <p:nvPr/>
        </p:nvSpPr>
        <p:spPr bwMode="auto">
          <a:xfrm>
            <a:off x="3173838" y="5449281"/>
            <a:ext cx="54833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it-IT" altLang="en-US" sz="2200" dirty="0" smtClean="0">
                <a:solidFill>
                  <a:srgbClr val="FF0000"/>
                </a:solidFill>
                <a:latin typeface="Tahoma" panose="020B0604030504040204" pitchFamily="34" charset="0"/>
              </a:rPr>
              <a:t>Frank-Condon principle</a:t>
            </a:r>
            <a:endParaRPr lang="en-US" altLang="en-US" sz="2200" dirty="0">
              <a:solidFill>
                <a:srgbClr val="FF0000"/>
              </a:solidFill>
              <a:latin typeface="Tahoma" panose="020B0604030504040204" pitchFamily="34" charset="0"/>
            </a:endParaRPr>
          </a:p>
        </p:txBody>
      </p:sp>
      <p:sp>
        <p:nvSpPr>
          <p:cNvPr id="36" name="Text Box 34"/>
          <p:cNvSpPr txBox="1">
            <a:spLocks noChangeArrowheads="1"/>
          </p:cNvSpPr>
          <p:nvPr/>
        </p:nvSpPr>
        <p:spPr bwMode="auto">
          <a:xfrm>
            <a:off x="5566825" y="4445464"/>
            <a:ext cx="3050664"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it-IT" altLang="en-US" sz="1900" dirty="0" smtClean="0">
                <a:latin typeface="Tahoma" panose="020B0604030504040204" pitchFamily="34" charset="0"/>
              </a:rPr>
              <a:t>(no restrictions on </a:t>
            </a:r>
            <a:r>
              <a:rPr lang="it-IT" altLang="en-US" sz="1900" dirty="0" smtClean="0">
                <a:latin typeface="Symbol" panose="05050102010706020507" pitchFamily="18" charset="2"/>
              </a:rPr>
              <a:t>D</a:t>
            </a:r>
            <a:r>
              <a:rPr lang="it-IT" altLang="en-US" sz="1900" dirty="0" smtClean="0">
                <a:latin typeface="Tahoma" panose="020B0604030504040204" pitchFamily="34" charset="0"/>
              </a:rPr>
              <a:t>v)</a:t>
            </a:r>
            <a:endParaRPr lang="en-US" altLang="en-US" sz="1900" dirty="0">
              <a:latin typeface="Tahoma" panose="020B0604030504040204" pitchFamily="34" charset="0"/>
            </a:endParaRPr>
          </a:p>
        </p:txBody>
      </p:sp>
      <p:sp>
        <p:nvSpPr>
          <p:cNvPr id="37" name="Text Box 34"/>
          <p:cNvSpPr txBox="1">
            <a:spLocks noChangeArrowheads="1"/>
          </p:cNvSpPr>
          <p:nvPr/>
        </p:nvSpPr>
        <p:spPr bwMode="auto">
          <a:xfrm>
            <a:off x="3318169" y="5863612"/>
            <a:ext cx="609514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buFont typeface="Wingdings" panose="05000000000000000000" pitchFamily="2" charset="2"/>
              <a:buChar char="ü"/>
            </a:pPr>
            <a:r>
              <a:rPr lang="it-IT" altLang="en-US" sz="2000" dirty="0" smtClean="0">
                <a:latin typeface="Tahoma" panose="020B0604030504040204" pitchFamily="34" charset="0"/>
              </a:rPr>
              <a:t>Time for ET so short (</a:t>
            </a:r>
            <a:r>
              <a:rPr lang="it-IT" altLang="en-US" sz="2000" dirty="0" smtClean="0">
                <a:latin typeface="Tahoma" panose="020B0604030504040204" pitchFamily="34" charset="0"/>
                <a:sym typeface="Symbol" panose="05050102010706020507" pitchFamily="18" charset="2"/>
              </a:rPr>
              <a:t></a:t>
            </a:r>
            <a:r>
              <a:rPr lang="it-IT" altLang="en-US" sz="2000" dirty="0" smtClean="0">
                <a:latin typeface="Tahoma" panose="020B0604030504040204" pitchFamily="34" charset="0"/>
              </a:rPr>
              <a:t>10</a:t>
            </a:r>
            <a:r>
              <a:rPr lang="it-IT" altLang="en-US" sz="2000" baseline="30000" dirty="0" smtClean="0">
                <a:latin typeface="Tahoma" panose="020B0604030504040204" pitchFamily="34" charset="0"/>
              </a:rPr>
              <a:t>-15</a:t>
            </a:r>
            <a:r>
              <a:rPr lang="it-IT" altLang="en-US" sz="2000" dirty="0" smtClean="0">
                <a:latin typeface="Tahoma" panose="020B0604030504040204" pitchFamily="34" charset="0"/>
              </a:rPr>
              <a:t> s) that internuclear distance cannot change</a:t>
            </a:r>
          </a:p>
          <a:p>
            <a:pPr marL="342900" indent="-342900" eaLnBrk="1" hangingPunct="1">
              <a:spcBef>
                <a:spcPct val="0"/>
              </a:spcBef>
              <a:buFont typeface="Wingdings" panose="05000000000000000000" pitchFamily="2" charset="2"/>
              <a:buChar char="ü"/>
            </a:pPr>
            <a:r>
              <a:rPr lang="it-IT" altLang="en-US" sz="2000" dirty="0" smtClean="0">
                <a:latin typeface="Tahoma" panose="020B0604030504040204" pitchFamily="34" charset="0"/>
              </a:rPr>
              <a:t>«vertical» transitions</a:t>
            </a:r>
            <a:endParaRPr lang="en-US" altLang="en-US" sz="2000"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2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2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2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2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p:bldP spid="95241" grpId="0" animBg="1"/>
      <p:bldP spid="95242" grpId="0"/>
      <p:bldP spid="95243" grpId="0"/>
      <p:bldP spid="33" grpId="0"/>
      <p:bldP spid="34" grpId="0"/>
      <p:bldP spid="35" grpId="0"/>
      <p:bldP spid="36"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olo 4"/>
          <p:cNvSpPr>
            <a:spLocks noGrp="1"/>
          </p:cNvSpPr>
          <p:nvPr>
            <p:ph type="title"/>
          </p:nvPr>
        </p:nvSpPr>
        <p:spPr>
          <a:xfrm>
            <a:off x="0" y="50340"/>
            <a:ext cx="9144000" cy="451771"/>
          </a:xfrm>
        </p:spPr>
        <p:txBody>
          <a:bodyPr/>
          <a:lstStyle/>
          <a:p>
            <a:pPr eaLnBrk="1" hangingPunct="1"/>
            <a:r>
              <a:rPr lang="it-IT" altLang="en-US" sz="3200" dirty="0" smtClean="0">
                <a:solidFill>
                  <a:srgbClr val="3333FF"/>
                </a:solidFill>
                <a:latin typeface="Tahoma" panose="020B0604030504040204" pitchFamily="34" charset="0"/>
                <a:cs typeface="Tahoma" panose="020B0604030504040204" pitchFamily="34" charset="0"/>
              </a:rPr>
              <a:t>Potential energy curves for electronic transitions</a:t>
            </a:r>
            <a:endParaRPr lang="en-GB" altLang="en-US" sz="32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35202"/>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97286" name="Group 6"/>
          <p:cNvGrpSpPr>
            <a:grpSpLocks/>
          </p:cNvGrpSpPr>
          <p:nvPr/>
        </p:nvGrpSpPr>
        <p:grpSpPr bwMode="auto">
          <a:xfrm>
            <a:off x="0" y="1302266"/>
            <a:ext cx="4112343" cy="3947133"/>
            <a:chOff x="171450" y="1568286"/>
            <a:chExt cx="3829900" cy="3543290"/>
          </a:xfrm>
        </p:grpSpPr>
        <p:pic>
          <p:nvPicPr>
            <p:cNvPr id="97293" name="Picture 1"/>
            <p:cNvPicPr>
              <a:picLocks noChangeAspect="1"/>
            </p:cNvPicPr>
            <p:nvPr/>
          </p:nvPicPr>
          <p:blipFill>
            <a:blip r:embed="rId4" cstate="print">
              <a:extLst>
                <a:ext uri="{28A0092B-C50C-407E-A947-70E740481C1C}">
                  <a14:useLocalDpi xmlns:a14="http://schemas.microsoft.com/office/drawing/2010/main" val="0"/>
                </a:ext>
              </a:extLst>
            </a:blip>
            <a:srcRect r="8554"/>
            <a:stretch>
              <a:fillRect/>
            </a:stretch>
          </p:blipFill>
          <p:spPr bwMode="auto">
            <a:xfrm>
              <a:off x="171450" y="1568286"/>
              <a:ext cx="3749040" cy="354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nip Diagonal Corner Rectangle 4"/>
            <p:cNvSpPr/>
            <p:nvPr/>
          </p:nvSpPr>
          <p:spPr bwMode="auto">
            <a:xfrm rot="549269">
              <a:off x="3201404" y="2538246"/>
              <a:ext cx="799946" cy="311149"/>
            </a:xfrm>
            <a:prstGeom prst="snip2DiagRect">
              <a:avLst/>
            </a:prstGeom>
            <a:solidFill>
              <a:schemeClr val="bg1"/>
            </a:solidFill>
            <a:ln w="9525" cap="flat" cmpd="sng" algn="ctr">
              <a:noFill/>
              <a:prstDash val="solid"/>
              <a:round/>
              <a:headEnd type="none" w="med" len="med"/>
              <a:tailEnd type="none" w="med" len="med"/>
            </a:ln>
            <a:effectLst/>
            <a:extLst/>
          </p:spPr>
          <p:txBody>
            <a:bodyPr/>
            <a:lstStyle/>
            <a:p>
              <a:pPr>
                <a:defRPr/>
              </a:pPr>
              <a:endParaRPr lang="en-US"/>
            </a:p>
          </p:txBody>
        </p:sp>
      </p:grpSp>
      <p:sp>
        <p:nvSpPr>
          <p:cNvPr id="97287" name="Text Box 34"/>
          <p:cNvSpPr txBox="1">
            <a:spLocks noChangeArrowheads="1"/>
          </p:cNvSpPr>
          <p:nvPr/>
        </p:nvSpPr>
        <p:spPr bwMode="auto">
          <a:xfrm>
            <a:off x="-875276" y="737902"/>
            <a:ext cx="72859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400" dirty="0" smtClean="0">
                <a:solidFill>
                  <a:srgbClr val="FF0000"/>
                </a:solidFill>
                <a:latin typeface="Tahoma" panose="020B0604030504040204" pitchFamily="34" charset="0"/>
              </a:rPr>
              <a:t>Type 1: bound-bound </a:t>
            </a:r>
            <a:r>
              <a:rPr lang="it-IT" altLang="en-US" sz="2400" dirty="0">
                <a:solidFill>
                  <a:srgbClr val="FF0000"/>
                </a:solidFill>
                <a:latin typeface="Tahoma" panose="020B0604030504040204" pitchFamily="34" charset="0"/>
              </a:rPr>
              <a:t>transitions </a:t>
            </a:r>
            <a:endParaRPr lang="en-US" altLang="en-US" sz="2400" dirty="0">
              <a:solidFill>
                <a:srgbClr val="FF0000"/>
              </a:solidFill>
              <a:latin typeface="Tahoma" panose="020B0604030504040204" pitchFamily="34" charset="0"/>
            </a:endParaRPr>
          </a:p>
        </p:txBody>
      </p:sp>
      <p:sp>
        <p:nvSpPr>
          <p:cNvPr id="16" name="Text Box 34"/>
          <p:cNvSpPr txBox="1">
            <a:spLocks noChangeArrowheads="1"/>
          </p:cNvSpPr>
          <p:nvPr/>
        </p:nvSpPr>
        <p:spPr bwMode="auto">
          <a:xfrm>
            <a:off x="3647209" y="1449734"/>
            <a:ext cx="535914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it-IT" altLang="en-US" sz="2200" dirty="0" smtClean="0">
                <a:latin typeface="Tahoma" panose="020B0604030504040204" pitchFamily="34" charset="0"/>
              </a:rPr>
              <a:t>At room T </a:t>
            </a:r>
            <a:r>
              <a:rPr lang="it-IT" altLang="en-US" sz="2200" dirty="0" smtClean="0">
                <a:latin typeface="Tahoma" panose="020B0604030504040204" pitchFamily="34" charset="0"/>
                <a:sym typeface="Symbol" panose="05050102010706020507" pitchFamily="18" charset="2"/>
              </a:rPr>
              <a:t> only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v’’=0 </a:t>
            </a:r>
            <a:r>
              <a:rPr lang="it-IT" altLang="en-US" sz="2200" dirty="0" smtClean="0">
                <a:latin typeface="Tahoma" panose="020B0604030504040204" pitchFamily="34" charset="0"/>
                <a:sym typeface="Symbol" panose="05050102010706020507" pitchFamily="18" charset="2"/>
              </a:rPr>
              <a:t>is populated</a:t>
            </a:r>
          </a:p>
          <a:p>
            <a:pPr marL="342900" indent="-342900" eaLnBrk="1" hangingPunct="1">
              <a:spcBef>
                <a:spcPct val="0"/>
              </a:spcBef>
            </a:pPr>
            <a:r>
              <a:rPr lang="it-IT" altLang="en-US" sz="2200" dirty="0" smtClean="0">
                <a:latin typeface="Tahoma" panose="020B0604030504040204" pitchFamily="34" charset="0"/>
                <a:sym typeface="Symbol" panose="05050102010706020507" pitchFamily="18" charset="2"/>
              </a:rPr>
              <a:t>Frank-Condon principle: the transition is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vertical</a:t>
            </a:r>
          </a:p>
          <a:p>
            <a:pPr marL="342900" indent="-342900" eaLnBrk="1" hangingPunct="1">
              <a:spcBef>
                <a:spcPct val="0"/>
              </a:spcBef>
            </a:pPr>
            <a:r>
              <a:rPr lang="it-IT" altLang="en-US" sz="2200" dirty="0" smtClean="0">
                <a:latin typeface="Tahoma" panose="020B0604030504040204" pitchFamily="34" charset="0"/>
                <a:sym typeface="Symbol" panose="05050102010706020507" pitchFamily="18" charset="2"/>
              </a:rPr>
              <a:t>Transition probability is proportional to the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product of the vibrational wavefunctions</a:t>
            </a:r>
            <a:r>
              <a:rPr lang="it-IT" altLang="en-US" sz="2200" dirty="0" smtClean="0">
                <a:latin typeface="Tahoma" panose="020B0604030504040204" pitchFamily="34" charset="0"/>
                <a:sym typeface="Symbol" panose="05050102010706020507" pitchFamily="18" charset="2"/>
              </a:rPr>
              <a:t> of the initial and final states (maximum for maximum overlap):</a:t>
            </a:r>
          </a:p>
          <a:p>
            <a:pPr eaLnBrk="1" hangingPunct="1">
              <a:spcBef>
                <a:spcPct val="0"/>
              </a:spcBef>
              <a:buNone/>
            </a:pPr>
            <a:r>
              <a:rPr lang="it-IT" altLang="en-US" sz="2200" dirty="0" smtClean="0">
                <a:latin typeface="Tahoma" panose="020B0604030504040204" pitchFamily="34" charset="0"/>
                <a:sym typeface="Symbol" panose="05050102010706020507" pitchFamily="18" charset="2"/>
              </a:rPr>
              <a:t> </a:t>
            </a:r>
          </a:p>
        </p:txBody>
      </p:sp>
      <p:graphicFrame>
        <p:nvGraphicFramePr>
          <p:cNvPr id="17" name="Object 64"/>
          <p:cNvGraphicFramePr>
            <a:graphicFrameLocks noChangeAspect="1"/>
          </p:cNvGraphicFramePr>
          <p:nvPr>
            <p:extLst>
              <p:ext uri="{D42A27DB-BD31-4B8C-83A1-F6EECF244321}">
                <p14:modId xmlns:p14="http://schemas.microsoft.com/office/powerpoint/2010/main" val="3481146838"/>
              </p:ext>
            </p:extLst>
          </p:nvPr>
        </p:nvGraphicFramePr>
        <p:xfrm>
          <a:off x="7295234" y="3825181"/>
          <a:ext cx="1443038" cy="603250"/>
        </p:xfrm>
        <a:graphic>
          <a:graphicData uri="http://schemas.openxmlformats.org/presentationml/2006/ole">
            <mc:AlternateContent xmlns:mc="http://schemas.openxmlformats.org/markup-compatibility/2006">
              <mc:Choice xmlns:v="urn:schemas-microsoft-com:vml" Requires="v">
                <p:oleObj spid="_x0000_s143462" name="Equation" r:id="rId5" imgW="672840" imgH="279360" progId="Equation.3">
                  <p:embed/>
                </p:oleObj>
              </mc:Choice>
              <mc:Fallback>
                <p:oleObj name="Equation" r:id="rId5" imgW="672840" imgH="279360" progId="Equation.3">
                  <p:embed/>
                  <p:pic>
                    <p:nvPicPr>
                      <p:cNvPr id="78" name="Object 64"/>
                      <p:cNvPicPr>
                        <a:picLocks noChangeAspect="1" noChangeArrowheads="1"/>
                      </p:cNvPicPr>
                      <p:nvPr/>
                    </p:nvPicPr>
                    <p:blipFill>
                      <a:blip r:embed="rId6"/>
                      <a:srcRect/>
                      <a:stretch>
                        <a:fillRect/>
                      </a:stretch>
                    </p:blipFill>
                    <p:spPr bwMode="auto">
                      <a:xfrm>
                        <a:off x="7295234" y="3825181"/>
                        <a:ext cx="14430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34"/>
          <p:cNvSpPr txBox="1">
            <a:spLocks noChangeArrowheads="1"/>
          </p:cNvSpPr>
          <p:nvPr/>
        </p:nvSpPr>
        <p:spPr bwMode="auto">
          <a:xfrm>
            <a:off x="4022837" y="4695401"/>
            <a:ext cx="471543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buFont typeface="Wingdings" panose="05000000000000000000" pitchFamily="2" charset="2"/>
              <a:buChar char="ü"/>
            </a:pPr>
            <a:r>
              <a:rPr lang="it-IT" altLang="en-US" sz="2200" dirty="0" smtClean="0">
                <a:latin typeface="Tahoma" panose="020B0604030504040204" pitchFamily="34" charset="0"/>
                <a:sym typeface="Symbol" panose="05050102010706020507" pitchFamily="18" charset="2"/>
              </a:rPr>
              <a:t>Progression of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vibrational bands</a:t>
            </a:r>
          </a:p>
          <a:p>
            <a:pPr marL="342900" indent="-342900" eaLnBrk="1" hangingPunct="1">
              <a:spcBef>
                <a:spcPct val="0"/>
              </a:spcBef>
              <a:buFont typeface="Wingdings" panose="05000000000000000000" pitchFamily="2" charset="2"/>
              <a:buChar char="ü"/>
            </a:pPr>
            <a:r>
              <a:rPr lang="it-IT" altLang="en-US" sz="2200" dirty="0" smtClean="0">
                <a:latin typeface="Tahoma" panose="020B0604030504040204" pitchFamily="34" charset="0"/>
                <a:sym typeface="Symbol" panose="05050102010706020507" pitchFamily="18" charset="2"/>
              </a:rPr>
              <a:t>The most intense one is to the v’ for which the </a:t>
            </a:r>
            <a:r>
              <a:rPr lang="en-US" altLang="en-US" sz="2200" dirty="0" smtClean="0">
                <a:latin typeface="Tahoma" panose="020B0604030504040204" pitchFamily="34" charset="0"/>
                <a:sym typeface="Symbol" panose="05050102010706020507" pitchFamily="18" charset="2"/>
              </a:rPr>
              <a:t>overlap is maximum</a:t>
            </a:r>
            <a:endParaRPr lang="en-US" altLang="en-US" sz="2200" dirty="0">
              <a:latin typeface="Tahoma" panose="020B0604030504040204" pitchFamily="34" charset="0"/>
              <a:sym typeface="Symbol" panose="05050102010706020507" pitchFamily="18" charset="2"/>
            </a:endParaRPr>
          </a:p>
        </p:txBody>
      </p:sp>
      <p:sp>
        <p:nvSpPr>
          <p:cNvPr id="2" name="Down Arrow 1"/>
          <p:cNvSpPr/>
          <p:nvPr/>
        </p:nvSpPr>
        <p:spPr bwMode="auto">
          <a:xfrm>
            <a:off x="5807234" y="4040001"/>
            <a:ext cx="519545" cy="655399"/>
          </a:xfrm>
          <a:prstGeom prst="downArrow">
            <a:avLst/>
          </a:prstGeom>
          <a:solidFill>
            <a:srgbClr val="FFFF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ular Callout 5"/>
          <p:cNvSpPr/>
          <p:nvPr/>
        </p:nvSpPr>
        <p:spPr bwMode="auto">
          <a:xfrm>
            <a:off x="811501" y="5676081"/>
            <a:ext cx="3391398" cy="1070700"/>
          </a:xfrm>
          <a:prstGeom prst="wedgeRectCallout">
            <a:avLst>
              <a:gd name="adj1" fmla="val -45652"/>
              <a:gd name="adj2" fmla="val -108161"/>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2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Transition to v’=4 in the upper electronic state is the most intense one</a:t>
            </a:r>
            <a:endParaRPr kumimoji="0" lang="en-US" sz="2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8" name="Group 7"/>
          <p:cNvGrpSpPr/>
          <p:nvPr/>
        </p:nvGrpSpPr>
        <p:grpSpPr>
          <a:xfrm>
            <a:off x="2994942" y="1199565"/>
            <a:ext cx="647965" cy="3050952"/>
            <a:chOff x="2994942" y="1199565"/>
            <a:chExt cx="647965" cy="3050952"/>
          </a:xfrm>
        </p:grpSpPr>
        <p:sp>
          <p:nvSpPr>
            <p:cNvPr id="7" name="Rectangle 6"/>
            <p:cNvSpPr/>
            <p:nvPr/>
          </p:nvSpPr>
          <p:spPr bwMode="auto">
            <a:xfrm>
              <a:off x="3000822" y="1516501"/>
              <a:ext cx="634627" cy="1155849"/>
            </a:xfrm>
            <a:prstGeom prst="rect">
              <a:avLst/>
            </a:prstGeom>
            <a:solidFill>
              <a:schemeClr val="accent1">
                <a:lumMod val="40000"/>
                <a:lumOff val="60000"/>
                <a:alpha val="48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p:nvPr/>
          </p:nvSpPr>
          <p:spPr bwMode="auto">
            <a:xfrm>
              <a:off x="2994942" y="2651911"/>
              <a:ext cx="646387" cy="1598606"/>
            </a:xfrm>
            <a:prstGeom prst="rect">
              <a:avLst/>
            </a:prstGeom>
            <a:solidFill>
              <a:srgbClr val="FFCC00">
                <a:alpha val="48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Text Box 34"/>
            <p:cNvSpPr txBox="1">
              <a:spLocks noChangeArrowheads="1"/>
            </p:cNvSpPr>
            <p:nvPr/>
          </p:nvSpPr>
          <p:spPr bwMode="auto">
            <a:xfrm rot="16200000">
              <a:off x="2785174" y="3352146"/>
              <a:ext cx="14076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it-IT" altLang="en-US" sz="1400" dirty="0" smtClean="0">
                  <a:latin typeface="Tahoma" panose="020B0604030504040204" pitchFamily="34" charset="0"/>
                  <a:sym typeface="Symbol" panose="05050102010706020507" pitchFamily="18" charset="2"/>
                </a:rPr>
                <a:t>STRUCTURED </a:t>
              </a:r>
            </a:p>
          </p:txBody>
        </p:sp>
        <p:sp>
          <p:nvSpPr>
            <p:cNvPr id="27" name="Text Box 34"/>
            <p:cNvSpPr txBox="1">
              <a:spLocks noChangeArrowheads="1"/>
            </p:cNvSpPr>
            <p:nvPr/>
          </p:nvSpPr>
          <p:spPr bwMode="auto">
            <a:xfrm rot="16200000">
              <a:off x="2716739" y="1810498"/>
              <a:ext cx="15296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it-IT" altLang="en-US" sz="1400" dirty="0" smtClean="0">
                  <a:latin typeface="Tahoma" panose="020B0604030504040204" pitchFamily="34" charset="0"/>
                  <a:sym typeface="Symbol" panose="05050102010706020507" pitchFamily="18" charset="2"/>
                </a:rPr>
                <a:t>CONTINUUM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9728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958" y="1708372"/>
            <a:ext cx="3430942" cy="435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8" name="Text Box 34"/>
          <p:cNvSpPr txBox="1">
            <a:spLocks noChangeArrowheads="1"/>
          </p:cNvSpPr>
          <p:nvPr/>
        </p:nvSpPr>
        <p:spPr bwMode="auto">
          <a:xfrm>
            <a:off x="524597" y="946086"/>
            <a:ext cx="57848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smtClean="0">
                <a:solidFill>
                  <a:srgbClr val="FF0000"/>
                </a:solidFill>
                <a:latin typeface="Tahoma" panose="020B0604030504040204" pitchFamily="34" charset="0"/>
              </a:rPr>
              <a:t>Type 2: Bound-dissociative</a:t>
            </a:r>
            <a:endParaRPr lang="en-US" altLang="en-US" sz="2400" dirty="0">
              <a:solidFill>
                <a:srgbClr val="FF0000"/>
              </a:solidFill>
              <a:latin typeface="Tahoma" panose="020B0604030504040204" pitchFamily="34" charset="0"/>
            </a:endParaRPr>
          </a:p>
        </p:txBody>
      </p:sp>
      <p:sp>
        <p:nvSpPr>
          <p:cNvPr id="15" name="Titolo 4"/>
          <p:cNvSpPr txBox="1">
            <a:spLocks/>
          </p:cNvSpPr>
          <p:nvPr/>
        </p:nvSpPr>
        <p:spPr bwMode="auto">
          <a:xfrm>
            <a:off x="0" y="178132"/>
            <a:ext cx="9144000" cy="45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200" dirty="0" smtClean="0">
                <a:solidFill>
                  <a:srgbClr val="3333FF"/>
                </a:solidFill>
                <a:latin typeface="Tahoma" panose="020B0604030504040204" pitchFamily="34" charset="0"/>
                <a:cs typeface="Tahoma" panose="020B0604030504040204" pitchFamily="34" charset="0"/>
              </a:rPr>
              <a:t>Potential energy curves for electronic transitions</a:t>
            </a:r>
            <a:endParaRPr lang="en-GB" altLang="en-US" sz="3200" dirty="0" smtClean="0">
              <a:solidFill>
                <a:srgbClr val="3333FF"/>
              </a:solidFill>
              <a:latin typeface="Tahoma" panose="020B0604030504040204" pitchFamily="34" charset="0"/>
              <a:cs typeface="Tahoma" panose="020B0604030504040204" pitchFamily="34" charset="0"/>
            </a:endParaRPr>
          </a:p>
        </p:txBody>
      </p:sp>
      <p:sp>
        <p:nvSpPr>
          <p:cNvPr id="17" name="Text Box 34"/>
          <p:cNvSpPr txBox="1">
            <a:spLocks noChangeArrowheads="1"/>
          </p:cNvSpPr>
          <p:nvPr/>
        </p:nvSpPr>
        <p:spPr bwMode="auto">
          <a:xfrm>
            <a:off x="3784860" y="1451567"/>
            <a:ext cx="523444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rPr>
              <a:t>No minimum </a:t>
            </a:r>
            <a:r>
              <a:rPr lang="it-IT" altLang="en-US" sz="2200" dirty="0" smtClean="0">
                <a:latin typeface="Tahoma" panose="020B0604030504040204" pitchFamily="34" charset="0"/>
              </a:rPr>
              <a:t>in the  PE (potential energy) curve of the upper electronic state(s)</a:t>
            </a:r>
          </a:p>
          <a:p>
            <a:pPr marL="342900" indent="-342900" eaLnBrk="1" hangingPunct="1">
              <a:spcBef>
                <a:spcPct val="0"/>
              </a:spcBef>
            </a:pP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Dissociation </a:t>
            </a:r>
            <a:r>
              <a:rPr lang="it-IT" altLang="en-US" sz="2200" dirty="0" smtClean="0">
                <a:latin typeface="Tahoma" panose="020B0604030504040204" pitchFamily="34" charset="0"/>
                <a:sym typeface="Symbol" panose="05050102010706020507" pitchFamily="18" charset="2"/>
              </a:rPr>
              <a:t>of the AB molecule occurs immediately after absorption of light</a:t>
            </a:r>
          </a:p>
          <a:p>
            <a:pPr marL="342900" indent="-342900" eaLnBrk="1" hangingPunct="1">
              <a:spcBef>
                <a:spcPct val="0"/>
              </a:spcBef>
            </a:pPr>
            <a:endParaRPr lang="it-IT" altLang="en-US" sz="2200" dirty="0">
              <a:latin typeface="Tahoma" panose="020B0604030504040204" pitchFamily="34" charset="0"/>
              <a:sym typeface="Symbol" panose="05050102010706020507" pitchFamily="18" charset="2"/>
            </a:endParaRPr>
          </a:p>
          <a:p>
            <a:pPr marL="342900" indent="-342900" eaLnBrk="1" hangingPunct="1">
              <a:spcBef>
                <a:spcPct val="0"/>
              </a:spcBef>
            </a:pPr>
            <a:endParaRPr lang="it-IT" altLang="en-US" sz="2200" dirty="0" smtClean="0">
              <a:latin typeface="Tahoma" panose="020B0604030504040204" pitchFamily="34" charset="0"/>
              <a:sym typeface="Symbol" panose="05050102010706020507" pitchFamily="18" charset="2"/>
            </a:endParaRPr>
          </a:p>
          <a:p>
            <a:pPr eaLnBrk="1" hangingPunct="1">
              <a:spcBef>
                <a:spcPct val="0"/>
              </a:spcBef>
              <a:buNone/>
            </a:pPr>
            <a:endParaRPr lang="it-IT" altLang="en-US" sz="2200" dirty="0" smtClean="0">
              <a:latin typeface="Tahoma" panose="020B0604030504040204" pitchFamily="34" charset="0"/>
              <a:sym typeface="Symbol" panose="05050102010706020507" pitchFamily="18" charset="2"/>
            </a:endParaRPr>
          </a:p>
          <a:p>
            <a:pPr marL="342900" indent="-342900" eaLnBrk="1" hangingPunct="1">
              <a:spcBef>
                <a:spcPct val="0"/>
              </a:spcBef>
            </a:pPr>
            <a:r>
              <a:rPr lang="it-IT" altLang="en-US" sz="2200" dirty="0" smtClean="0">
                <a:latin typeface="Tahoma" panose="020B0604030504040204" pitchFamily="34" charset="0"/>
                <a:sym typeface="Symbol" panose="05050102010706020507" pitchFamily="18" charset="2"/>
              </a:rPr>
              <a:t>Dissociation can generate A and B in their ground or excited (A*) states</a:t>
            </a:r>
          </a:p>
          <a:p>
            <a:pPr eaLnBrk="1" hangingPunct="1">
              <a:spcBef>
                <a:spcPct val="0"/>
              </a:spcBef>
              <a:buNone/>
            </a:pPr>
            <a:r>
              <a:rPr lang="it-IT" altLang="en-US" sz="2200" dirty="0" smtClean="0">
                <a:latin typeface="Tahoma" panose="020B0604030504040204" pitchFamily="34" charset="0"/>
                <a:sym typeface="Symbol" panose="05050102010706020507" pitchFamily="18" charset="2"/>
              </a:rPr>
              <a:t> </a:t>
            </a:r>
          </a:p>
        </p:txBody>
      </p:sp>
      <p:sp>
        <p:nvSpPr>
          <p:cNvPr id="3" name="Bent Arrow 2"/>
          <p:cNvSpPr/>
          <p:nvPr/>
        </p:nvSpPr>
        <p:spPr bwMode="auto">
          <a:xfrm flipV="1">
            <a:off x="4572000" y="3593337"/>
            <a:ext cx="613063" cy="581890"/>
          </a:xfrm>
          <a:prstGeom prst="bentArrow">
            <a:avLst/>
          </a:prstGeom>
          <a:solidFill>
            <a:srgbClr val="FFFF0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 name="Text Box 34"/>
          <p:cNvSpPr txBox="1">
            <a:spLocks noChangeArrowheads="1"/>
          </p:cNvSpPr>
          <p:nvPr/>
        </p:nvSpPr>
        <p:spPr bwMode="auto">
          <a:xfrm>
            <a:off x="5198023" y="3783986"/>
            <a:ext cx="309702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structureless spectrum</a:t>
            </a:r>
            <a:endParaRPr lang="en-US" altLang="en-US" sz="2200" dirty="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96502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97290"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55" y="1693565"/>
            <a:ext cx="3488603" cy="425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1" name="Text Box 34"/>
          <p:cNvSpPr txBox="1">
            <a:spLocks noChangeArrowheads="1"/>
          </p:cNvSpPr>
          <p:nvPr/>
        </p:nvSpPr>
        <p:spPr bwMode="auto">
          <a:xfrm>
            <a:off x="314469" y="902855"/>
            <a:ext cx="81906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smtClean="0">
                <a:solidFill>
                  <a:srgbClr val="FF0000"/>
                </a:solidFill>
                <a:latin typeface="Tahoma" panose="020B0604030504040204" pitchFamily="34" charset="0"/>
              </a:rPr>
              <a:t>More complex cases  &amp; predissociation</a:t>
            </a:r>
            <a:endParaRPr lang="en-US" altLang="en-US" sz="2400" dirty="0">
              <a:solidFill>
                <a:srgbClr val="FF0000"/>
              </a:solidFill>
              <a:latin typeface="Tahoma" panose="020B0604030504040204" pitchFamily="34" charset="0"/>
            </a:endParaRPr>
          </a:p>
        </p:txBody>
      </p:sp>
      <p:sp>
        <p:nvSpPr>
          <p:cNvPr id="15" name="Titolo 4"/>
          <p:cNvSpPr txBox="1">
            <a:spLocks/>
          </p:cNvSpPr>
          <p:nvPr/>
        </p:nvSpPr>
        <p:spPr bwMode="auto">
          <a:xfrm>
            <a:off x="0" y="106569"/>
            <a:ext cx="9144000" cy="45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200" dirty="0" smtClean="0">
                <a:solidFill>
                  <a:srgbClr val="3333FF"/>
                </a:solidFill>
                <a:latin typeface="Tahoma" panose="020B0604030504040204" pitchFamily="34" charset="0"/>
                <a:cs typeface="Tahoma" panose="020B0604030504040204" pitchFamily="34" charset="0"/>
              </a:rPr>
              <a:t>Potential energy curves for electronic transitions</a:t>
            </a:r>
            <a:endParaRPr lang="en-GB" altLang="en-US" sz="3200" dirty="0" smtClean="0">
              <a:solidFill>
                <a:srgbClr val="3333FF"/>
              </a:solidFill>
              <a:latin typeface="Tahoma" panose="020B0604030504040204" pitchFamily="34" charset="0"/>
              <a:cs typeface="Tahoma" panose="020B0604030504040204" pitchFamily="34" charset="0"/>
            </a:endParaRPr>
          </a:p>
        </p:txBody>
      </p:sp>
      <p:sp>
        <p:nvSpPr>
          <p:cNvPr id="17" name="Text Box 34"/>
          <p:cNvSpPr txBox="1">
            <a:spLocks noChangeArrowheads="1"/>
          </p:cNvSpPr>
          <p:nvPr/>
        </p:nvSpPr>
        <p:spPr bwMode="auto">
          <a:xfrm>
            <a:off x="3314700" y="1364520"/>
            <a:ext cx="5704609"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rPr>
              <a:t>Mixed situation</a:t>
            </a:r>
            <a:r>
              <a:rPr lang="it-IT" altLang="en-US" sz="2200" dirty="0" smtClean="0">
                <a:latin typeface="Tahoma" panose="020B0604030504040204" pitchFamily="34" charset="0"/>
              </a:rPr>
              <a:t>: some repulsive and some bound upper electronic states that «cross» each other</a:t>
            </a:r>
          </a:p>
          <a:p>
            <a:pPr marL="342900" indent="-342900" eaLnBrk="1" hangingPunct="1">
              <a:spcBef>
                <a:spcPct val="0"/>
              </a:spcBef>
            </a:pPr>
            <a:r>
              <a:rPr lang="it-IT" altLang="en-US" sz="2200" dirty="0" smtClean="0">
                <a:latin typeface="Tahoma" panose="020B0604030504040204" pitchFamily="34" charset="0"/>
              </a:rPr>
              <a:t>Example: </a:t>
            </a:r>
          </a:p>
          <a:p>
            <a:pPr marL="342900" indent="-342900" eaLnBrk="1" hangingPunct="1">
              <a:spcBef>
                <a:spcPct val="0"/>
              </a:spcBef>
              <a:buNone/>
              <a:tabLst>
                <a:tab pos="342900" algn="l"/>
              </a:tabLst>
            </a:pPr>
            <a:r>
              <a:rPr lang="it-IT" altLang="en-US" sz="2200" dirty="0">
                <a:latin typeface="Tahoma" panose="020B0604030504040204" pitchFamily="34" charset="0"/>
              </a:rPr>
              <a:t>	</a:t>
            </a:r>
            <a:r>
              <a:rPr lang="it-IT" altLang="en-US" sz="2000" dirty="0" smtClean="0">
                <a:solidFill>
                  <a:srgbClr val="FF0000"/>
                </a:solidFill>
                <a:latin typeface="Tahoma" panose="020B0604030504040204" pitchFamily="34" charset="0"/>
              </a:rPr>
              <a:t>X = ground electr. state of AB molecule</a:t>
            </a:r>
          </a:p>
          <a:p>
            <a:pPr marL="342900" indent="-342900" eaLnBrk="1" hangingPunct="1">
              <a:spcBef>
                <a:spcPct val="0"/>
              </a:spcBef>
              <a:buNone/>
              <a:tabLst>
                <a:tab pos="342900" algn="l"/>
              </a:tabLst>
            </a:pPr>
            <a:r>
              <a:rPr lang="it-IT" altLang="en-US" sz="2000" dirty="0">
                <a:solidFill>
                  <a:srgbClr val="FF0000"/>
                </a:solidFill>
                <a:latin typeface="Tahoma" panose="020B0604030504040204" pitchFamily="34" charset="0"/>
              </a:rPr>
              <a:t>	</a:t>
            </a:r>
            <a:r>
              <a:rPr lang="it-IT" altLang="en-US" sz="2000" dirty="0" smtClean="0">
                <a:solidFill>
                  <a:srgbClr val="FF0000"/>
                </a:solidFill>
                <a:latin typeface="Tahoma" panose="020B0604030504040204" pitchFamily="34" charset="0"/>
              </a:rPr>
              <a:t>E = bound excited state</a:t>
            </a:r>
          </a:p>
          <a:p>
            <a:pPr marL="342900" indent="-342900" eaLnBrk="1" hangingPunct="1">
              <a:spcBef>
                <a:spcPct val="0"/>
              </a:spcBef>
              <a:buNone/>
              <a:tabLst>
                <a:tab pos="342900" algn="l"/>
              </a:tabLst>
            </a:pPr>
            <a:r>
              <a:rPr lang="it-IT" altLang="en-US" sz="2000" dirty="0">
                <a:solidFill>
                  <a:srgbClr val="FF0000"/>
                </a:solidFill>
                <a:latin typeface="Tahoma" panose="020B0604030504040204" pitchFamily="34" charset="0"/>
              </a:rPr>
              <a:t>	</a:t>
            </a:r>
            <a:r>
              <a:rPr lang="it-IT" altLang="en-US" sz="2000" dirty="0" smtClean="0">
                <a:solidFill>
                  <a:srgbClr val="FF0000"/>
                </a:solidFill>
                <a:latin typeface="Tahoma" panose="020B0604030504040204" pitchFamily="34" charset="0"/>
              </a:rPr>
              <a:t>R = repulsive state</a:t>
            </a:r>
          </a:p>
        </p:txBody>
      </p:sp>
      <p:sp>
        <p:nvSpPr>
          <p:cNvPr id="18" name="Text Box 34"/>
          <p:cNvSpPr txBox="1">
            <a:spLocks noChangeArrowheads="1"/>
          </p:cNvSpPr>
          <p:nvPr/>
        </p:nvSpPr>
        <p:spPr bwMode="auto">
          <a:xfrm>
            <a:off x="3651558" y="3730255"/>
            <a:ext cx="536775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buFont typeface="Wingdings" panose="05000000000000000000" pitchFamily="2" charset="2"/>
              <a:buChar char="ü"/>
            </a:pPr>
            <a:r>
              <a:rPr lang="it-IT" altLang="en-US" sz="2000" dirty="0" smtClean="0">
                <a:latin typeface="Tahoma" panose="020B0604030504040204" pitchFamily="34" charset="0"/>
                <a:sym typeface="Symbol" panose="05050102010706020507" pitchFamily="18" charset="2"/>
              </a:rPr>
              <a:t>Transitions to E (up to v’=2) give a </a:t>
            </a:r>
            <a:r>
              <a:rPr lang="it-IT" altLang="en-US" sz="20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structured spectrum </a:t>
            </a:r>
          </a:p>
          <a:p>
            <a:pPr marL="342900" indent="-342900" eaLnBrk="1" hangingPunct="1">
              <a:spcBef>
                <a:spcPct val="0"/>
              </a:spcBef>
              <a:buFont typeface="Wingdings" panose="05000000000000000000" pitchFamily="2" charset="2"/>
              <a:buChar char="ü"/>
            </a:pPr>
            <a:r>
              <a:rPr lang="it-IT" altLang="en-US" sz="2000" dirty="0" smtClean="0">
                <a:latin typeface="Tahoma" panose="020B0604030504040204" pitchFamily="34" charset="0"/>
                <a:sym typeface="Symbol" panose="05050102010706020507" pitchFamily="18" charset="2"/>
              </a:rPr>
              <a:t>Transitions to E can lead to dissociation (into A+B) and structureless spectrum if cross over to R state occurs (</a:t>
            </a:r>
            <a:r>
              <a:rPr lang="it-IT" altLang="en-US" sz="20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predissociation</a:t>
            </a:r>
            <a:r>
              <a:rPr lang="it-IT" altLang="en-US" sz="2000" dirty="0" smtClean="0">
                <a:latin typeface="Tahoma" panose="020B0604030504040204" pitchFamily="34" charset="0"/>
                <a:sym typeface="Symbol" panose="05050102010706020507" pitchFamily="18" charset="2"/>
              </a:rPr>
              <a:t>)</a:t>
            </a:r>
          </a:p>
          <a:p>
            <a:pPr marL="342900" indent="-342900" eaLnBrk="1" hangingPunct="1">
              <a:spcBef>
                <a:spcPct val="0"/>
              </a:spcBef>
              <a:buFont typeface="Wingdings" panose="05000000000000000000" pitchFamily="2" charset="2"/>
              <a:buChar char="ü"/>
            </a:pPr>
            <a:r>
              <a:rPr lang="it-IT" altLang="en-US" sz="2000" dirty="0" smtClean="0">
                <a:latin typeface="Tahoma" panose="020B0604030504040204" pitchFamily="34" charset="0"/>
                <a:sym typeface="Symbol" panose="05050102010706020507" pitchFamily="18" charset="2"/>
              </a:rPr>
              <a:t>If the photon energy is high enough transition to E can yield A + B* (continuum)</a:t>
            </a:r>
          </a:p>
        </p:txBody>
      </p:sp>
    </p:spTree>
    <p:extLst>
      <p:ext uri="{BB962C8B-B14F-4D97-AF65-F5344CB8AC3E}">
        <p14:creationId xmlns:p14="http://schemas.microsoft.com/office/powerpoint/2010/main" val="261662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Electronic transitions (diatomics)</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99332" name="Picture 2" descr="Risultati immagini per I2 electronic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031875"/>
            <a:ext cx="7370763"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2"/>
          <p:cNvSpPr>
            <a:spLocks noGrp="1"/>
          </p:cNvSpPr>
          <p:nvPr>
            <p:ph type="sldNum" sz="quarter" idx="11"/>
          </p:nvPr>
        </p:nvSpPr>
        <p:spPr>
          <a:noFill/>
        </p:spPr>
        <p:txBody>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spcBef>
                <a:spcPct val="0"/>
              </a:spcBef>
              <a:buFontTx/>
              <a:buNone/>
            </a:pPr>
            <a:fld id="{A922E308-D28E-48D5-BC04-907758348631}" type="slidenum">
              <a:rPr lang="it-IT" altLang="it-IT" sz="1400" smtClean="0">
                <a:solidFill>
                  <a:schemeClr val="tx1"/>
                </a:solidFill>
                <a:latin typeface="Arial" panose="020B0604020202020204" pitchFamily="34" charset="0"/>
              </a:rPr>
              <a:pPr>
                <a:spcBef>
                  <a:spcPct val="0"/>
                </a:spcBef>
                <a:buFontTx/>
                <a:buNone/>
              </a:pPr>
              <a:t>4</a:t>
            </a:fld>
            <a:endParaRPr lang="it-IT" altLang="it-IT" sz="1400" smtClean="0">
              <a:solidFill>
                <a:schemeClr val="tx1"/>
              </a:solidFill>
              <a:latin typeface="Arial" panose="020B0604020202020204" pitchFamily="34" charset="0"/>
            </a:endParaRPr>
          </a:p>
        </p:txBody>
      </p:sp>
      <p:sp>
        <p:nvSpPr>
          <p:cNvPr id="73731" name="Rectangle 2"/>
          <p:cNvSpPr>
            <a:spLocks noChangeArrowheads="1"/>
          </p:cNvSpPr>
          <p:nvPr/>
        </p:nvSpPr>
        <p:spPr bwMode="auto">
          <a:xfrm>
            <a:off x="114300" y="0"/>
            <a:ext cx="888682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eaLnBrk="1" hangingPunct="1">
              <a:spcBef>
                <a:spcPct val="0"/>
              </a:spcBef>
              <a:buFontTx/>
              <a:buNone/>
            </a:pPr>
            <a:r>
              <a:rPr lang="it-IT" altLang="it-IT" sz="3000" b="1" dirty="0" smtClean="0">
                <a:solidFill>
                  <a:srgbClr val="FF3300"/>
                </a:solidFill>
              </a:rPr>
              <a:t>Quantum numbers and orbitals</a:t>
            </a:r>
            <a:endParaRPr lang="it-IT" altLang="it-IT" b="1" dirty="0">
              <a:solidFill>
                <a:srgbClr val="FF3300"/>
              </a:solidFill>
              <a:latin typeface="Symbol" panose="05050102010706020507" pitchFamily="18" charset="2"/>
              <a:sym typeface="Symbol" panose="05050102010706020507" pitchFamily="18" charset="2"/>
            </a:endParaRPr>
          </a:p>
        </p:txBody>
      </p:sp>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77925"/>
            <a:ext cx="3068637"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Rectangle 8"/>
          <p:cNvSpPr>
            <a:spLocks noChangeArrowheads="1"/>
          </p:cNvSpPr>
          <p:nvPr/>
        </p:nvSpPr>
        <p:spPr bwMode="auto">
          <a:xfrm>
            <a:off x="4070350" y="1257300"/>
            <a:ext cx="4930775" cy="1419225"/>
          </a:xfrm>
          <a:prstGeom prst="rect">
            <a:avLst/>
          </a:prstGeom>
          <a:solidFill>
            <a:srgbClr val="CCFFFF"/>
          </a:solidFill>
          <a:ln w="254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endParaRPr lang="it-IT" altLang="it-IT" sz="1800">
              <a:solidFill>
                <a:schemeClr val="tx1"/>
              </a:solidFill>
            </a:endParaRPr>
          </a:p>
        </p:txBody>
      </p:sp>
      <p:sp>
        <p:nvSpPr>
          <p:cNvPr id="73734" name="Text Box 5"/>
          <p:cNvSpPr txBox="1">
            <a:spLocks noChangeArrowheads="1"/>
          </p:cNvSpPr>
          <p:nvPr/>
        </p:nvSpPr>
        <p:spPr bwMode="auto">
          <a:xfrm>
            <a:off x="4137025" y="1273175"/>
            <a:ext cx="24828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eaLnBrk="1" hangingPunct="1">
              <a:spcBef>
                <a:spcPct val="0"/>
              </a:spcBef>
              <a:buFontTx/>
              <a:buNone/>
            </a:pPr>
            <a:r>
              <a:rPr lang="it-IT" altLang="it-IT" sz="2600">
                <a:latin typeface="Arial" panose="020B0604020202020204" pitchFamily="34" charset="0"/>
              </a:rPr>
              <a:t>n =1,  2,  3… </a:t>
            </a:r>
            <a:r>
              <a:rPr lang="it-IT" altLang="it-IT" sz="2600">
                <a:latin typeface="Arial" panose="020B0604020202020204" pitchFamily="34" charset="0"/>
                <a:sym typeface="Symbol" panose="05050102010706020507" pitchFamily="18" charset="2"/>
              </a:rPr>
              <a:t></a:t>
            </a:r>
          </a:p>
        </p:txBody>
      </p:sp>
      <p:sp>
        <p:nvSpPr>
          <p:cNvPr id="73735" name="Text Box 6"/>
          <p:cNvSpPr txBox="1">
            <a:spLocks noChangeArrowheads="1"/>
          </p:cNvSpPr>
          <p:nvPr/>
        </p:nvSpPr>
        <p:spPr bwMode="auto">
          <a:xfrm>
            <a:off x="4168775" y="1711325"/>
            <a:ext cx="36115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eaLnBrk="1" hangingPunct="1">
              <a:spcBef>
                <a:spcPct val="0"/>
              </a:spcBef>
              <a:buFontTx/>
              <a:buNone/>
            </a:pPr>
            <a:r>
              <a:rPr lang="it-IT" altLang="it-IT" sz="2600">
                <a:latin typeface="Arial" panose="020B0604020202020204" pitchFamily="34" charset="0"/>
                <a:cs typeface="Arial" panose="020B0604020202020204" pitchFamily="34" charset="0"/>
              </a:rPr>
              <a:t>ℓ</a:t>
            </a:r>
            <a:r>
              <a:rPr lang="it-IT" altLang="it-IT" sz="2600">
                <a:latin typeface="Arial" panose="020B0604020202020204" pitchFamily="34" charset="0"/>
              </a:rPr>
              <a:t> =0,  1,  2,  3 … (n-1)</a:t>
            </a:r>
            <a:endParaRPr lang="it-IT" altLang="it-IT" sz="2600">
              <a:latin typeface="Arial" panose="020B0604020202020204" pitchFamily="34" charset="0"/>
              <a:sym typeface="Symbol" panose="05050102010706020507" pitchFamily="18" charset="2"/>
            </a:endParaRPr>
          </a:p>
        </p:txBody>
      </p:sp>
      <p:sp>
        <p:nvSpPr>
          <p:cNvPr id="73736" name="Text Box 7"/>
          <p:cNvSpPr txBox="1">
            <a:spLocks noChangeArrowheads="1"/>
          </p:cNvSpPr>
          <p:nvPr/>
        </p:nvSpPr>
        <p:spPr bwMode="auto">
          <a:xfrm>
            <a:off x="4152900" y="2136775"/>
            <a:ext cx="48990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eaLnBrk="1" hangingPunct="1">
              <a:spcBef>
                <a:spcPct val="0"/>
              </a:spcBef>
              <a:buFontTx/>
              <a:buNone/>
            </a:pPr>
            <a:r>
              <a:rPr lang="it-IT" altLang="it-IT" sz="2600">
                <a:latin typeface="Arial" panose="020B0604020202020204" pitchFamily="34" charset="0"/>
              </a:rPr>
              <a:t>m</a:t>
            </a:r>
            <a:r>
              <a:rPr lang="it-IT" altLang="it-IT" sz="2600" baseline="-25000">
                <a:latin typeface="Arial" panose="020B0604020202020204" pitchFamily="34" charset="0"/>
                <a:cs typeface="Arial" panose="020B0604020202020204" pitchFamily="34" charset="0"/>
              </a:rPr>
              <a:t>ℓ</a:t>
            </a:r>
            <a:r>
              <a:rPr lang="it-IT" altLang="it-IT" sz="2600">
                <a:latin typeface="Arial" panose="020B0604020202020204" pitchFamily="34" charset="0"/>
                <a:cs typeface="Arial" panose="020B0604020202020204" pitchFamily="34" charset="0"/>
              </a:rPr>
              <a:t> </a:t>
            </a:r>
            <a:r>
              <a:rPr lang="it-IT" altLang="it-IT" sz="2600">
                <a:latin typeface="Arial" panose="020B0604020202020204" pitchFamily="34" charset="0"/>
              </a:rPr>
              <a:t>= -</a:t>
            </a:r>
            <a:r>
              <a:rPr lang="it-IT" altLang="it-IT" sz="2600">
                <a:latin typeface="Arial" panose="020B0604020202020204" pitchFamily="34" charset="0"/>
                <a:cs typeface="Arial" panose="020B0604020202020204" pitchFamily="34" charset="0"/>
              </a:rPr>
              <a:t> ℓ</a:t>
            </a:r>
            <a:r>
              <a:rPr lang="it-IT" altLang="it-IT" sz="2600">
                <a:latin typeface="Arial" panose="020B0604020202020204" pitchFamily="34" charset="0"/>
              </a:rPr>
              <a:t>, -(</a:t>
            </a:r>
            <a:r>
              <a:rPr lang="it-IT" altLang="it-IT" sz="2600">
                <a:latin typeface="Arial" panose="020B0604020202020204" pitchFamily="34" charset="0"/>
                <a:cs typeface="Arial" panose="020B0604020202020204" pitchFamily="34" charset="0"/>
              </a:rPr>
              <a:t>ℓ </a:t>
            </a:r>
            <a:r>
              <a:rPr lang="it-IT" altLang="it-IT" sz="2600">
                <a:latin typeface="Arial" panose="020B0604020202020204" pitchFamily="34" charset="0"/>
              </a:rPr>
              <a:t>-1), …0… +(</a:t>
            </a:r>
            <a:r>
              <a:rPr lang="it-IT" altLang="it-IT" sz="2600">
                <a:latin typeface="Arial" panose="020B0604020202020204" pitchFamily="34" charset="0"/>
                <a:cs typeface="Arial" panose="020B0604020202020204" pitchFamily="34" charset="0"/>
              </a:rPr>
              <a:t>ℓ </a:t>
            </a:r>
            <a:r>
              <a:rPr lang="it-IT" altLang="it-IT" sz="2600">
                <a:latin typeface="Arial" panose="020B0604020202020204" pitchFamily="34" charset="0"/>
              </a:rPr>
              <a:t>-1), +</a:t>
            </a:r>
            <a:r>
              <a:rPr lang="it-IT" altLang="it-IT" sz="2600">
                <a:latin typeface="Arial" panose="020B0604020202020204" pitchFamily="34" charset="0"/>
                <a:cs typeface="Arial" panose="020B0604020202020204" pitchFamily="34" charset="0"/>
              </a:rPr>
              <a:t> ℓ</a:t>
            </a:r>
            <a:endParaRPr lang="it-IT" altLang="it-IT" sz="2600">
              <a:latin typeface="Arial" panose="020B0604020202020204" pitchFamily="34" charset="0"/>
              <a:sym typeface="Symbol" panose="05050102010706020507" pitchFamily="18" charset="2"/>
            </a:endParaRPr>
          </a:p>
        </p:txBody>
      </p:sp>
      <p:pic>
        <p:nvPicPr>
          <p:cNvPr id="7373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3100388"/>
            <a:ext cx="5554662"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560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Polyatomic molecules: rotations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1381" name="Text Box 1057"/>
          <p:cNvSpPr txBox="1">
            <a:spLocks noChangeArrowheads="1"/>
          </p:cNvSpPr>
          <p:nvPr/>
        </p:nvSpPr>
        <p:spPr bwMode="auto">
          <a:xfrm>
            <a:off x="720725" y="966788"/>
            <a:ext cx="79105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a:latin typeface="Tahoma" panose="020B0604030504040204" pitchFamily="34" charset="0"/>
                <a:cs typeface="Tahoma" panose="020B0604030504040204" pitchFamily="34" charset="0"/>
              </a:rPr>
              <a:t>Similar concepts but spectra are much more complex!!</a:t>
            </a:r>
          </a:p>
        </p:txBody>
      </p:sp>
      <p:pic>
        <p:nvPicPr>
          <p:cNvPr id="2" name="Picture 1"/>
          <p:cNvPicPr>
            <a:picLocks noChangeAspect="1"/>
          </p:cNvPicPr>
          <p:nvPr/>
        </p:nvPicPr>
        <p:blipFill>
          <a:blip r:embed="rId3"/>
          <a:stretch>
            <a:fillRect/>
          </a:stretch>
        </p:blipFill>
        <p:spPr>
          <a:xfrm>
            <a:off x="808734" y="1639888"/>
            <a:ext cx="7432267" cy="4782122"/>
          </a:xfrm>
          <a:prstGeom prst="rect">
            <a:avLst/>
          </a:prstGeom>
        </p:spPr>
      </p:pic>
      <p:sp>
        <p:nvSpPr>
          <p:cNvPr id="15" name="Text Box 34"/>
          <p:cNvSpPr txBox="1">
            <a:spLocks noChangeArrowheads="1"/>
          </p:cNvSpPr>
          <p:nvPr/>
        </p:nvSpPr>
        <p:spPr bwMode="auto">
          <a:xfrm>
            <a:off x="5531643" y="1583373"/>
            <a:ext cx="2987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400" dirty="0">
                <a:solidFill>
                  <a:srgbClr val="FF0000"/>
                </a:solidFill>
                <a:latin typeface="Tahoma" panose="020B0604030504040204" pitchFamily="34" charset="0"/>
              </a:rPr>
              <a:t>Rotations</a:t>
            </a:r>
            <a:endParaRPr lang="en-US" altLang="en-US" sz="2400" dirty="0">
              <a:solidFill>
                <a:srgbClr val="FF0000"/>
              </a:solidFill>
              <a:latin typeface="Tahoma" panose="020B0604030504040204" pitchFamily="34" charset="0"/>
            </a:endParaRPr>
          </a:p>
        </p:txBody>
      </p:sp>
      <p:sp>
        <p:nvSpPr>
          <p:cNvPr id="16" name="Text Box 30"/>
          <p:cNvSpPr txBox="1">
            <a:spLocks noChangeArrowheads="1"/>
          </p:cNvSpPr>
          <p:nvPr/>
        </p:nvSpPr>
        <p:spPr bwMode="auto">
          <a:xfrm>
            <a:off x="4906963" y="2063848"/>
            <a:ext cx="423703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latin typeface="Tahoma" panose="020B0604030504040204" pitchFamily="34" charset="0"/>
                <a:cs typeface="Tahoma" panose="020B0604030504040204" pitchFamily="34" charset="0"/>
              </a:rPr>
              <a:t>(Up to) 3 different </a:t>
            </a:r>
            <a:r>
              <a:rPr lang="it-IT" altLang="en-US" sz="2200" dirty="0" smtClean="0">
                <a:latin typeface="Tahoma" panose="020B0604030504040204" pitchFamily="34" charset="0"/>
                <a:cs typeface="Tahoma" panose="020B0604030504040204" pitchFamily="34" charset="0"/>
              </a:rPr>
              <a:t>axes of rotation </a:t>
            </a:r>
            <a:r>
              <a:rPr lang="it-IT" altLang="en-US" sz="2200" dirty="0" smtClean="0">
                <a:latin typeface="Tahoma" panose="020B0604030504040204" pitchFamily="34" charset="0"/>
                <a:sym typeface="Symbol" panose="05050102010706020507" pitchFamily="18" charset="2"/>
              </a:rPr>
              <a:t> </a:t>
            </a:r>
            <a:r>
              <a:rPr lang="it-IT" altLang="en-US" sz="2200" dirty="0">
                <a:latin typeface="Tahoma" panose="020B0604030504040204" pitchFamily="34" charset="0"/>
                <a:sym typeface="Symbol" panose="05050102010706020507" pitchFamily="18" charset="2"/>
              </a:rPr>
              <a:t>different moment of inertia (I</a:t>
            </a:r>
            <a:r>
              <a:rPr lang="it-IT" altLang="en-US" sz="2200" baseline="-25000" dirty="0">
                <a:latin typeface="Tahoma" panose="020B0604030504040204" pitchFamily="34" charset="0"/>
                <a:sym typeface="Symbol" panose="05050102010706020507" pitchFamily="18" charset="2"/>
              </a:rPr>
              <a:t>a</a:t>
            </a:r>
            <a:r>
              <a:rPr lang="it-IT" altLang="en-US" sz="2200" dirty="0">
                <a:latin typeface="Tahoma" panose="020B0604030504040204" pitchFamily="34" charset="0"/>
                <a:sym typeface="Symbol" panose="05050102010706020507" pitchFamily="18" charset="2"/>
              </a:rPr>
              <a:t>, I</a:t>
            </a:r>
            <a:r>
              <a:rPr lang="it-IT" altLang="en-US" sz="2200" baseline="-25000" dirty="0">
                <a:latin typeface="Tahoma" panose="020B0604030504040204" pitchFamily="34" charset="0"/>
                <a:sym typeface="Symbol" panose="05050102010706020507" pitchFamily="18" charset="2"/>
              </a:rPr>
              <a:t>b</a:t>
            </a:r>
            <a:r>
              <a:rPr lang="it-IT" altLang="en-US" sz="2200" dirty="0">
                <a:latin typeface="Tahoma" panose="020B0604030504040204" pitchFamily="34" charset="0"/>
                <a:sym typeface="Symbol" panose="05050102010706020507" pitchFamily="18" charset="2"/>
              </a:rPr>
              <a:t>, I</a:t>
            </a:r>
            <a:r>
              <a:rPr lang="it-IT" altLang="en-US" sz="2200" baseline="-25000" dirty="0">
                <a:latin typeface="Tahoma" panose="020B0604030504040204" pitchFamily="34" charset="0"/>
                <a:sym typeface="Symbol" panose="05050102010706020507" pitchFamily="18" charset="2"/>
              </a:rPr>
              <a:t>c</a:t>
            </a:r>
            <a:r>
              <a:rPr lang="it-IT" altLang="en-US" sz="2200" dirty="0">
                <a:latin typeface="Tahoma" panose="020B0604030504040204" pitchFamily="34" charset="0"/>
                <a:sym typeface="Symbol" panose="05050102010706020507" pitchFamily="18" charset="2"/>
              </a:rPr>
              <a:t>)  different rotational constant (A, B, C) </a:t>
            </a:r>
            <a:r>
              <a:rPr lang="it-IT" altLang="en-US" sz="2200" dirty="0">
                <a:latin typeface="Tahoma" panose="020B0604030504040204" pitchFamily="34" charset="0"/>
                <a:cs typeface="Tahoma" panose="020B0604030504040204" pitchFamily="34" charset="0"/>
              </a:rPr>
              <a:t> </a:t>
            </a:r>
            <a:endParaRPr lang="en-US" altLang="en-US" sz="2200" dirty="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olo 4"/>
          <p:cNvSpPr>
            <a:spLocks noGrp="1"/>
          </p:cNvSpPr>
          <p:nvPr>
            <p:ph type="title"/>
          </p:nvPr>
        </p:nvSpPr>
        <p:spPr>
          <a:xfrm>
            <a:off x="368300" y="-293688"/>
            <a:ext cx="840422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Polyatomic molecules: rotations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1381" name="Text Box 1057"/>
          <p:cNvSpPr txBox="1">
            <a:spLocks noChangeArrowheads="1"/>
          </p:cNvSpPr>
          <p:nvPr/>
        </p:nvSpPr>
        <p:spPr bwMode="auto">
          <a:xfrm>
            <a:off x="677503" y="916565"/>
            <a:ext cx="74853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smtClean="0">
                <a:latin typeface="Tahoma" panose="020B0604030504040204" pitchFamily="34" charset="0"/>
                <a:cs typeface="Tahoma" panose="020B0604030504040204" pitchFamily="34" charset="0"/>
              </a:rPr>
              <a:t>Classification of molecules on the basis of </a:t>
            </a:r>
            <a:r>
              <a:rPr lang="it-IT" altLang="en-US" sz="2800" dirty="0">
                <a:latin typeface="Tahoma" panose="020B0604030504040204" pitchFamily="34" charset="0"/>
                <a:sym typeface="Symbol" panose="05050102010706020507" pitchFamily="18" charset="2"/>
              </a:rPr>
              <a:t>I</a:t>
            </a:r>
            <a:r>
              <a:rPr lang="it-IT" altLang="en-US" sz="2800" baseline="-25000" dirty="0">
                <a:latin typeface="Tahoma" panose="020B0604030504040204" pitchFamily="34" charset="0"/>
                <a:sym typeface="Symbol" panose="05050102010706020507" pitchFamily="18" charset="2"/>
              </a:rPr>
              <a:t>a</a:t>
            </a:r>
            <a:r>
              <a:rPr lang="it-IT" altLang="en-US" sz="2800" dirty="0">
                <a:latin typeface="Tahoma" panose="020B0604030504040204" pitchFamily="34" charset="0"/>
                <a:sym typeface="Symbol" panose="05050102010706020507" pitchFamily="18" charset="2"/>
              </a:rPr>
              <a:t>, I</a:t>
            </a:r>
            <a:r>
              <a:rPr lang="it-IT" altLang="en-US" sz="2800" baseline="-25000" dirty="0">
                <a:latin typeface="Tahoma" panose="020B0604030504040204" pitchFamily="34" charset="0"/>
                <a:sym typeface="Symbol" panose="05050102010706020507" pitchFamily="18" charset="2"/>
              </a:rPr>
              <a:t>b</a:t>
            </a:r>
            <a:r>
              <a:rPr lang="it-IT" altLang="en-US" sz="2800" dirty="0">
                <a:latin typeface="Tahoma" panose="020B0604030504040204" pitchFamily="34" charset="0"/>
                <a:sym typeface="Symbol" panose="05050102010706020507" pitchFamily="18" charset="2"/>
              </a:rPr>
              <a:t>, I</a:t>
            </a:r>
            <a:r>
              <a:rPr lang="it-IT" altLang="en-US" sz="2800" baseline="-25000" dirty="0">
                <a:latin typeface="Tahoma" panose="020B0604030504040204" pitchFamily="34" charset="0"/>
                <a:sym typeface="Symbol" panose="05050102010706020507" pitchFamily="18" charset="2"/>
              </a:rPr>
              <a:t>c</a:t>
            </a:r>
            <a:r>
              <a:rPr lang="it-IT" altLang="en-US" sz="2500" dirty="0" smtClean="0">
                <a:latin typeface="Tahoma" panose="020B0604030504040204" pitchFamily="34" charset="0"/>
                <a:cs typeface="Tahoma" panose="020B0604030504040204" pitchFamily="34" charset="0"/>
              </a:rPr>
              <a:t> </a:t>
            </a:r>
            <a:endParaRPr lang="it-IT" altLang="en-US" sz="2500" dirty="0">
              <a:latin typeface="Tahoma" panose="020B0604030504040204" pitchFamily="34" charset="0"/>
              <a:cs typeface="Tahoma" panose="020B0604030504040204" pitchFamily="34" charset="0"/>
            </a:endParaRPr>
          </a:p>
        </p:txBody>
      </p:sp>
      <p:pic>
        <p:nvPicPr>
          <p:cNvPr id="101382" name="Picture 2" descr="Risultati immagini per asymmetric top ro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429" y="1443912"/>
            <a:ext cx="4824542" cy="24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1085850" y="4648060"/>
            <a:ext cx="5249023" cy="1832038"/>
          </a:xfrm>
          <a:prstGeom prst="rect">
            <a:avLst/>
          </a:prstGeom>
        </p:spPr>
      </p:pic>
      <p:cxnSp>
        <p:nvCxnSpPr>
          <p:cNvPr id="5" name="Straight Arrow Connector 4"/>
          <p:cNvCxnSpPr/>
          <p:nvPr/>
        </p:nvCxnSpPr>
        <p:spPr bwMode="auto">
          <a:xfrm flipH="1">
            <a:off x="3069771" y="3939427"/>
            <a:ext cx="1920786" cy="580977"/>
          </a:xfrm>
          <a:prstGeom prst="straightConnector1">
            <a:avLst/>
          </a:prstGeom>
          <a:solidFill>
            <a:schemeClr val="accent1"/>
          </a:solidFill>
          <a:ln w="38100" cap="flat" cmpd="sng" algn="ctr">
            <a:solidFill>
              <a:srgbClr val="FF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5305700" y="3969509"/>
            <a:ext cx="741668" cy="541282"/>
          </a:xfrm>
          <a:prstGeom prst="straightConnector1">
            <a:avLst/>
          </a:prstGeom>
          <a:solidFill>
            <a:schemeClr val="accent1"/>
          </a:solidFill>
          <a:ln w="38100" cap="flat" cmpd="sng" algn="ctr">
            <a:solidFill>
              <a:srgbClr val="FF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p:cNvPicPr>
            <a:picLocks noChangeAspect="1"/>
          </p:cNvPicPr>
          <p:nvPr/>
        </p:nvPicPr>
        <p:blipFill>
          <a:blip r:embed="rId5"/>
          <a:stretch>
            <a:fillRect/>
          </a:stretch>
        </p:blipFill>
        <p:spPr>
          <a:xfrm>
            <a:off x="6416244" y="4663239"/>
            <a:ext cx="2539680" cy="1777397"/>
          </a:xfrm>
          <a:prstGeom prst="rect">
            <a:avLst/>
          </a:prstGeom>
        </p:spPr>
      </p:pic>
      <p:cxnSp>
        <p:nvCxnSpPr>
          <p:cNvPr id="19" name="Straight Arrow Connector 18"/>
          <p:cNvCxnSpPr/>
          <p:nvPr/>
        </p:nvCxnSpPr>
        <p:spPr bwMode="auto">
          <a:xfrm>
            <a:off x="7583373" y="3502845"/>
            <a:ext cx="600666" cy="1017559"/>
          </a:xfrm>
          <a:prstGeom prst="straightConnector1">
            <a:avLst/>
          </a:prstGeom>
          <a:solidFill>
            <a:schemeClr val="accent1"/>
          </a:solidFill>
          <a:ln w="38100" cap="flat" cmpd="sng" algn="ctr">
            <a:solidFill>
              <a:srgbClr val="FF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1057"/>
          <p:cNvSpPr txBox="1">
            <a:spLocks noChangeArrowheads="1"/>
          </p:cNvSpPr>
          <p:nvPr/>
        </p:nvSpPr>
        <p:spPr bwMode="auto">
          <a:xfrm>
            <a:off x="359262" y="3526185"/>
            <a:ext cx="18854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smtClean="0">
                <a:latin typeface="Tahoma" panose="020B0604030504040204" pitchFamily="34" charset="0"/>
                <a:cs typeface="Tahoma" panose="020B0604030504040204" pitchFamily="34" charset="0"/>
              </a:rPr>
              <a:t>Linear molecules</a:t>
            </a:r>
            <a:endParaRPr lang="it-IT" altLang="en-US" sz="1800" dirty="0">
              <a:latin typeface="Tahoma" panose="020B0604030504040204" pitchFamily="34" charset="0"/>
              <a:cs typeface="Tahoma" panose="020B0604030504040204" pitchFamily="34" charset="0"/>
            </a:endParaRPr>
          </a:p>
        </p:txBody>
      </p:sp>
      <p:sp>
        <p:nvSpPr>
          <p:cNvPr id="20" name="Text Box 1057"/>
          <p:cNvSpPr txBox="1">
            <a:spLocks noChangeArrowheads="1"/>
          </p:cNvSpPr>
          <p:nvPr/>
        </p:nvSpPr>
        <p:spPr bwMode="auto">
          <a:xfrm>
            <a:off x="677503" y="3126075"/>
            <a:ext cx="1352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dirty="0" smtClean="0">
                <a:latin typeface="Tahoma" panose="020B0604030504040204" pitchFamily="34" charset="0"/>
                <a:sym typeface="Symbol" panose="05050102010706020507" pitchFamily="18" charset="2"/>
              </a:rPr>
              <a:t>I</a:t>
            </a:r>
            <a:r>
              <a:rPr lang="it-IT" altLang="en-US" sz="1800" baseline="-25000" dirty="0" smtClean="0">
                <a:latin typeface="Tahoma" panose="020B0604030504040204" pitchFamily="34" charset="0"/>
                <a:sym typeface="Symbol" panose="05050102010706020507" pitchFamily="18" charset="2"/>
              </a:rPr>
              <a:t>a</a:t>
            </a:r>
            <a:r>
              <a:rPr lang="it-IT" altLang="en-US" sz="1800" dirty="0" smtClean="0">
                <a:latin typeface="Tahoma" panose="020B0604030504040204" pitchFamily="34" charset="0"/>
                <a:sym typeface="Symbol" panose="05050102010706020507" pitchFamily="18" charset="2"/>
              </a:rPr>
              <a:t>=0, I</a:t>
            </a:r>
            <a:r>
              <a:rPr lang="it-IT" altLang="en-US" sz="1800" baseline="-25000" dirty="0" smtClean="0">
                <a:latin typeface="Tahoma" panose="020B0604030504040204" pitchFamily="34" charset="0"/>
                <a:sym typeface="Symbol" panose="05050102010706020507" pitchFamily="18" charset="2"/>
              </a:rPr>
              <a:t>b</a:t>
            </a:r>
            <a:r>
              <a:rPr lang="it-IT" altLang="en-US" sz="1800" dirty="0" smtClean="0">
                <a:latin typeface="Tahoma" panose="020B0604030504040204" pitchFamily="34" charset="0"/>
                <a:sym typeface="Symbol" panose="05050102010706020507" pitchFamily="18" charset="2"/>
              </a:rPr>
              <a:t>=I</a:t>
            </a:r>
            <a:r>
              <a:rPr lang="it-IT" altLang="en-US" sz="1800" baseline="-25000" dirty="0" smtClean="0">
                <a:latin typeface="Tahoma" panose="020B0604030504040204" pitchFamily="34" charset="0"/>
                <a:sym typeface="Symbol" panose="05050102010706020507" pitchFamily="18" charset="2"/>
              </a:rPr>
              <a:t>c</a:t>
            </a:r>
            <a:r>
              <a:rPr lang="it-IT" altLang="en-US" sz="1800" dirty="0" smtClean="0">
                <a:latin typeface="Tahoma" panose="020B0604030504040204" pitchFamily="34" charset="0"/>
                <a:cs typeface="Tahoma" panose="020B0604030504040204" pitchFamily="34" charset="0"/>
              </a:rPr>
              <a:t> </a:t>
            </a:r>
            <a:endParaRPr lang="it-IT" altLang="en-US" sz="1800" dirty="0">
              <a:latin typeface="Tahoma" panose="020B0604030504040204" pitchFamily="34" charset="0"/>
              <a:cs typeface="Tahoma" panose="020B0604030504040204" pitchFamily="34" charset="0"/>
            </a:endParaRPr>
          </a:p>
        </p:txBody>
      </p:sp>
      <p:pic>
        <p:nvPicPr>
          <p:cNvPr id="153602" name="Picture 2" descr="7.1: Introduction to Rotation - Chemistry LibreTexts"/>
          <p:cNvPicPr>
            <a:picLocks noChangeAspect="1" noChangeArrowheads="1"/>
          </p:cNvPicPr>
          <p:nvPr/>
        </p:nvPicPr>
        <p:blipFill rotWithShape="1">
          <a:blip r:embed="rId6">
            <a:extLst>
              <a:ext uri="{28A0092B-C50C-407E-A947-70E740481C1C}">
                <a14:useLocalDpi xmlns:a14="http://schemas.microsoft.com/office/drawing/2010/main" val="0"/>
              </a:ext>
            </a:extLst>
          </a:blip>
          <a:srcRect l="-1" r="66835"/>
          <a:stretch/>
        </p:blipFill>
        <p:spPr bwMode="auto">
          <a:xfrm>
            <a:off x="938628" y="1631152"/>
            <a:ext cx="1356587" cy="149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2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olo 4"/>
          <p:cNvSpPr>
            <a:spLocks noGrp="1"/>
          </p:cNvSpPr>
          <p:nvPr>
            <p:ph type="title"/>
          </p:nvPr>
        </p:nvSpPr>
        <p:spPr>
          <a:xfrm>
            <a:off x="368300" y="-293688"/>
            <a:ext cx="840422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Polyatomic molecules: rotations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73996" y="1655587"/>
            <a:ext cx="7901176" cy="4676857"/>
          </a:xfrm>
          <a:prstGeom prst="rect">
            <a:avLst/>
          </a:prstGeom>
        </p:spPr>
      </p:pic>
      <p:sp>
        <p:nvSpPr>
          <p:cNvPr id="15" name="Text Box 1057"/>
          <p:cNvSpPr txBox="1">
            <a:spLocks noChangeArrowheads="1"/>
          </p:cNvSpPr>
          <p:nvPr/>
        </p:nvSpPr>
        <p:spPr bwMode="auto">
          <a:xfrm>
            <a:off x="2974389" y="960211"/>
            <a:ext cx="286879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smtClean="0">
                <a:latin typeface="Tahoma" panose="020B0604030504040204" pitchFamily="34" charset="0"/>
                <a:cs typeface="Tahoma" panose="020B0604030504040204" pitchFamily="34" charset="0"/>
              </a:rPr>
              <a:t>Types of molecules</a:t>
            </a:r>
            <a:endParaRPr lang="it-IT" altLang="en-US" sz="25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1995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olo 4"/>
          <p:cNvSpPr>
            <a:spLocks noGrp="1"/>
          </p:cNvSpPr>
          <p:nvPr>
            <p:ph type="title"/>
          </p:nvPr>
        </p:nvSpPr>
        <p:spPr>
          <a:xfrm>
            <a:off x="368300" y="-293688"/>
            <a:ext cx="840422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Polyatomic molecules: rotations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 Box 1057"/>
          <p:cNvSpPr txBox="1">
            <a:spLocks noChangeArrowheads="1"/>
          </p:cNvSpPr>
          <p:nvPr/>
        </p:nvSpPr>
        <p:spPr bwMode="auto">
          <a:xfrm>
            <a:off x="3215714" y="1084423"/>
            <a:ext cx="233814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smtClean="0">
                <a:solidFill>
                  <a:srgbClr val="FF0000"/>
                </a:solidFill>
                <a:latin typeface="Tahoma" panose="020B0604030504040204" pitchFamily="34" charset="0"/>
                <a:cs typeface="Tahoma" panose="020B0604030504040204" pitchFamily="34" charset="0"/>
              </a:rPr>
              <a:t>Selection rules </a:t>
            </a:r>
            <a:endParaRPr lang="it-IT" altLang="en-US" sz="2500" dirty="0">
              <a:solidFill>
                <a:srgbClr val="FF0000"/>
              </a:solidFill>
              <a:latin typeface="Tahoma" panose="020B0604030504040204" pitchFamily="34" charset="0"/>
              <a:cs typeface="Tahoma" panose="020B0604030504040204" pitchFamily="34" charset="0"/>
            </a:endParaRPr>
          </a:p>
        </p:txBody>
      </p:sp>
      <p:sp>
        <p:nvSpPr>
          <p:cNvPr id="6" name="Text Box 1057"/>
          <p:cNvSpPr txBox="1">
            <a:spLocks noChangeArrowheads="1"/>
          </p:cNvSpPr>
          <p:nvPr/>
        </p:nvSpPr>
        <p:spPr bwMode="auto">
          <a:xfrm>
            <a:off x="770797" y="1833722"/>
            <a:ext cx="266290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u="sng" dirty="0" smtClean="0">
                <a:latin typeface="Tahoma" panose="020B0604030504040204" pitchFamily="34" charset="0"/>
                <a:cs typeface="Tahoma" panose="020B0604030504040204" pitchFamily="34" charset="0"/>
              </a:rPr>
              <a:t>Linear molecules:</a:t>
            </a:r>
            <a:endParaRPr lang="it-IT" altLang="en-US" sz="2500" u="sng" dirty="0">
              <a:latin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368300" y="2821548"/>
            <a:ext cx="7828643" cy="1274158"/>
          </a:xfrm>
          <a:prstGeom prst="rect">
            <a:avLst/>
          </a:prstGeom>
        </p:spPr>
      </p:pic>
      <p:sp>
        <p:nvSpPr>
          <p:cNvPr id="8" name="Text Box 1057"/>
          <p:cNvSpPr txBox="1">
            <a:spLocks noChangeArrowheads="1"/>
          </p:cNvSpPr>
          <p:nvPr/>
        </p:nvSpPr>
        <p:spPr bwMode="auto">
          <a:xfrm>
            <a:off x="770797" y="4124236"/>
            <a:ext cx="81337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cs typeface="Tahoma" panose="020B0604030504040204" pitchFamily="34" charset="0"/>
              </a:rPr>
              <a:t>Must be asymmetric to have electric dipole moment. Symmetric ones are not MW active</a:t>
            </a:r>
            <a:endParaRPr lang="it-IT" altLang="en-US" sz="22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223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Polyatomic molecules: vibrations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Text Box 34"/>
          <p:cNvSpPr txBox="1">
            <a:spLocks noChangeArrowheads="1"/>
          </p:cNvSpPr>
          <p:nvPr/>
        </p:nvSpPr>
        <p:spPr bwMode="auto">
          <a:xfrm>
            <a:off x="3528049" y="914882"/>
            <a:ext cx="29892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600" dirty="0">
                <a:solidFill>
                  <a:srgbClr val="FF0000"/>
                </a:solidFill>
                <a:latin typeface="Tahoma" panose="020B0604030504040204" pitchFamily="34" charset="0"/>
              </a:rPr>
              <a:t>Vibrations</a:t>
            </a:r>
            <a:endParaRPr lang="en-US" altLang="en-US" sz="2600" dirty="0">
              <a:solidFill>
                <a:srgbClr val="FF0000"/>
              </a:solidFill>
              <a:latin typeface="Tahoma" panose="020B0604030504040204" pitchFamily="34" charset="0"/>
            </a:endParaRPr>
          </a:p>
        </p:txBody>
      </p:sp>
      <p:sp>
        <p:nvSpPr>
          <p:cNvPr id="24" name="Text Box 30"/>
          <p:cNvSpPr txBox="1">
            <a:spLocks noChangeArrowheads="1"/>
          </p:cNvSpPr>
          <p:nvPr/>
        </p:nvSpPr>
        <p:spPr bwMode="auto">
          <a:xfrm>
            <a:off x="196850" y="1407325"/>
            <a:ext cx="8412163"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300" dirty="0" smtClean="0">
                <a:latin typeface="Tahoma" panose="020B0604030504040204" pitchFamily="34" charset="0"/>
                <a:cs typeface="Tahoma" panose="020B0604030504040204" pitchFamily="34" charset="0"/>
              </a:rPr>
              <a:t>In polyatomic molecules any vibrational motion can be expressed as the superposition of a finite amount of </a:t>
            </a:r>
            <a:r>
              <a:rPr lang="it-IT" altLang="en-US" sz="23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normal vibrational modes</a:t>
            </a:r>
            <a:r>
              <a:rPr lang="it-IT" altLang="en-US" sz="2300" dirty="0" smtClean="0">
                <a:latin typeface="Tahoma" panose="020B0604030504040204" pitchFamily="34" charset="0"/>
                <a:cs typeface="Tahoma" panose="020B0604030504040204" pitchFamily="34" charset="0"/>
              </a:rPr>
              <a:t>, each having its own set of energy levels</a:t>
            </a:r>
            <a:endParaRPr lang="it-IT" altLang="en-US" sz="2300" dirty="0">
              <a:latin typeface="Tahoma" panose="020B0604030504040204" pitchFamily="34" charset="0"/>
              <a:cs typeface="Tahoma" panose="020B0604030504040204" pitchFamily="34" charset="0"/>
            </a:endParaRPr>
          </a:p>
        </p:txBody>
      </p:sp>
      <p:sp>
        <p:nvSpPr>
          <p:cNvPr id="25" name="Text Box 30"/>
          <p:cNvSpPr txBox="1">
            <a:spLocks noChangeArrowheads="1"/>
          </p:cNvSpPr>
          <p:nvPr/>
        </p:nvSpPr>
        <p:spPr bwMode="auto">
          <a:xfrm>
            <a:off x="534988" y="2641189"/>
            <a:ext cx="769440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300" dirty="0" smtClean="0">
                <a:latin typeface="Tahoma" panose="020B0604030504040204" pitchFamily="34" charset="0"/>
                <a:cs typeface="Tahoma" panose="020B0604030504040204" pitchFamily="34" charset="0"/>
              </a:rPr>
              <a:t>Any molecule with </a:t>
            </a:r>
            <a:r>
              <a:rPr lang="it-IT" altLang="en-US" sz="2300" i="1" dirty="0" smtClean="0">
                <a:latin typeface="Tahoma" panose="020B0604030504040204" pitchFamily="34" charset="0"/>
                <a:cs typeface="Tahoma" panose="020B0604030504040204" pitchFamily="34" charset="0"/>
              </a:rPr>
              <a:t>n</a:t>
            </a:r>
            <a:r>
              <a:rPr lang="it-IT" altLang="en-US" sz="2300" dirty="0" smtClean="0">
                <a:latin typeface="Tahoma" panose="020B0604030504040204" pitchFamily="34" charset="0"/>
                <a:cs typeface="Tahoma" panose="020B0604030504040204" pitchFamily="34" charset="0"/>
              </a:rPr>
              <a:t> atoms has </a:t>
            </a:r>
            <a:r>
              <a:rPr lang="it-IT" altLang="en-US" sz="2300" dirty="0">
                <a:latin typeface="Tahoma" panose="020B0604030504040204" pitchFamily="34" charset="0"/>
                <a:cs typeface="Tahoma" panose="020B0604030504040204" pitchFamily="34" charset="0"/>
              </a:rPr>
              <a:t>3</a:t>
            </a:r>
            <a:r>
              <a:rPr lang="it-IT" altLang="en-US" sz="2300" i="1" dirty="0">
                <a:latin typeface="Tahoma" panose="020B0604030504040204" pitchFamily="34" charset="0"/>
                <a:cs typeface="Tahoma" panose="020B0604030504040204" pitchFamily="34" charset="0"/>
              </a:rPr>
              <a:t>n</a:t>
            </a:r>
            <a:r>
              <a:rPr lang="it-IT" altLang="en-US" sz="2300" dirty="0">
                <a:latin typeface="Tahoma" panose="020B0604030504040204" pitchFamily="34" charset="0"/>
                <a:cs typeface="Tahoma" panose="020B0604030504040204" pitchFamily="34" charset="0"/>
              </a:rPr>
              <a:t> degrees of </a:t>
            </a:r>
            <a:r>
              <a:rPr lang="it-IT" altLang="en-US" sz="2300" dirty="0" smtClean="0">
                <a:latin typeface="Tahoma" panose="020B0604030504040204" pitchFamily="34" charset="0"/>
                <a:cs typeface="Tahoma" panose="020B0604030504040204" pitchFamily="34" charset="0"/>
              </a:rPr>
              <a:t>freedoms (DOF):</a:t>
            </a:r>
            <a:endParaRPr lang="en-US" altLang="en-US" sz="2300" dirty="0">
              <a:latin typeface="Tahoma" panose="020B0604030504040204" pitchFamily="34" charset="0"/>
              <a:cs typeface="Tahoma" panose="020B0604030504040204" pitchFamily="34" charset="0"/>
            </a:endParaRPr>
          </a:p>
        </p:txBody>
      </p:sp>
      <p:sp>
        <p:nvSpPr>
          <p:cNvPr id="27" name="Text Box 30"/>
          <p:cNvSpPr txBox="1">
            <a:spLocks noChangeArrowheads="1"/>
          </p:cNvSpPr>
          <p:nvPr/>
        </p:nvSpPr>
        <p:spPr bwMode="auto">
          <a:xfrm>
            <a:off x="534988" y="3641432"/>
            <a:ext cx="8272199"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it-IT" altLang="en-US" sz="2300" dirty="0" smtClean="0">
                <a:solidFill>
                  <a:srgbClr val="0000FF"/>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Translational degrees of freedom </a:t>
            </a:r>
            <a:r>
              <a:rPr lang="it-IT" altLang="en-US" sz="2300" dirty="0" smtClean="0">
                <a:latin typeface="Tahoma" panose="020B0604030504040204" pitchFamily="34" charset="0"/>
                <a:cs typeface="Tahoma" panose="020B0604030504040204" pitchFamily="34" charset="0"/>
              </a:rPr>
              <a:t>= 3</a:t>
            </a:r>
          </a:p>
          <a:p>
            <a:pPr marL="1085850" lvl="1" indent="-342900">
              <a:spcBef>
                <a:spcPct val="0"/>
              </a:spcBef>
            </a:pPr>
            <a:r>
              <a:rPr lang="it-IT" altLang="en-US" sz="1900" dirty="0" smtClean="0">
                <a:latin typeface="Tahoma" panose="020B0604030504040204" pitchFamily="34" charset="0"/>
                <a:cs typeface="Tahoma" panose="020B0604030504040204" pitchFamily="34" charset="0"/>
              </a:rPr>
              <a:t>specify the motion of the CM (center of mass) of the molecule</a:t>
            </a:r>
          </a:p>
          <a:p>
            <a:pPr marL="342900" indent="-342900">
              <a:spcBef>
                <a:spcPct val="0"/>
              </a:spcBef>
            </a:pPr>
            <a:r>
              <a:rPr lang="it-IT" altLang="en-US" sz="2300" dirty="0" smtClean="0">
                <a:solidFill>
                  <a:srgbClr val="0000FF"/>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Rotational DOF </a:t>
            </a:r>
            <a:r>
              <a:rPr lang="it-IT" altLang="en-US" sz="2300" dirty="0" smtClean="0">
                <a:latin typeface="Tahoma" panose="020B0604030504040204" pitchFamily="34" charset="0"/>
                <a:cs typeface="Tahoma" panose="020B0604030504040204" pitchFamily="34" charset="0"/>
              </a:rPr>
              <a:t>= 2 (if linear) or 3 (if non linear)</a:t>
            </a:r>
          </a:p>
          <a:p>
            <a:pPr marL="1085850" lvl="1" indent="-342900">
              <a:spcBef>
                <a:spcPct val="0"/>
              </a:spcBef>
            </a:pPr>
            <a:r>
              <a:rPr lang="it-IT" altLang="en-US" sz="1900" dirty="0" smtClean="0">
                <a:latin typeface="Tahoma" panose="020B0604030504040204" pitchFamily="34" charset="0"/>
                <a:cs typeface="Tahoma" panose="020B0604030504040204" pitchFamily="34" charset="0"/>
              </a:rPr>
              <a:t>Describe orientation of the molecule about its CM</a:t>
            </a:r>
          </a:p>
          <a:p>
            <a:pPr marL="342900" indent="-342900">
              <a:spcBef>
                <a:spcPct val="0"/>
              </a:spcBef>
            </a:pPr>
            <a:r>
              <a:rPr lang="it-IT" altLang="en-US" sz="2300" dirty="0" smtClean="0">
                <a:solidFill>
                  <a:srgbClr val="0000FF"/>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Vibrational DOF </a:t>
            </a:r>
            <a:r>
              <a:rPr lang="it-IT" altLang="en-US" sz="2300" dirty="0" smtClean="0">
                <a:latin typeface="Tahoma" panose="020B0604030504040204" pitchFamily="34" charset="0"/>
                <a:cs typeface="Tahoma" panose="020B0604030504040204" pitchFamily="34" charset="0"/>
              </a:rPr>
              <a:t>= 3n – 5 (if linear</a:t>
            </a:r>
            <a:r>
              <a:rPr lang="it-IT" altLang="en-US" sz="2300" dirty="0">
                <a:latin typeface="Tahoma" panose="020B0604030504040204" pitchFamily="34" charset="0"/>
                <a:cs typeface="Tahoma" panose="020B0604030504040204" pitchFamily="34" charset="0"/>
              </a:rPr>
              <a:t>) or 3n – </a:t>
            </a:r>
            <a:r>
              <a:rPr lang="it-IT" altLang="en-US" sz="2300" dirty="0" smtClean="0">
                <a:latin typeface="Tahoma" panose="020B0604030504040204" pitchFamily="34" charset="0"/>
                <a:cs typeface="Tahoma" panose="020B0604030504040204" pitchFamily="34" charset="0"/>
              </a:rPr>
              <a:t>6 (if non linear)</a:t>
            </a:r>
          </a:p>
          <a:p>
            <a:pPr marL="1085850" lvl="1" indent="-342900">
              <a:spcBef>
                <a:spcPct val="0"/>
              </a:spcBef>
            </a:pPr>
            <a:r>
              <a:rPr lang="it-IT" altLang="en-US" sz="1900" dirty="0" smtClean="0">
                <a:latin typeface="Tahoma" panose="020B0604030504040204" pitchFamily="34" charset="0"/>
                <a:cs typeface="Tahoma" panose="020B0604030504040204" pitchFamily="34" charset="0"/>
              </a:rPr>
              <a:t>Describe relative position of the nuclei </a:t>
            </a:r>
            <a:endParaRPr lang="en-US" altLang="en-US" sz="1900" dirty="0">
              <a:latin typeface="Tahoma" panose="020B0604030504040204" pitchFamily="34" charset="0"/>
              <a:cs typeface="Tahoma" panose="020B0604030504040204" pitchFamily="34" charset="0"/>
            </a:endParaRPr>
          </a:p>
        </p:txBody>
      </p:sp>
      <p:sp>
        <p:nvSpPr>
          <p:cNvPr id="9" name="Rectangle 8"/>
          <p:cNvSpPr/>
          <p:nvPr/>
        </p:nvSpPr>
        <p:spPr>
          <a:xfrm>
            <a:off x="437322" y="5934337"/>
            <a:ext cx="8369865" cy="800219"/>
          </a:xfrm>
          <a:prstGeom prst="rect">
            <a:avLst/>
          </a:prstGeom>
        </p:spPr>
        <p:txBody>
          <a:bodyPr wrap="square">
            <a:spAutoFit/>
          </a:bodyPr>
          <a:lstStyle/>
          <a:p>
            <a:pPr algn="ctr"/>
            <a:r>
              <a:rPr lang="it-IT" altLang="en-US" sz="2300" dirty="0">
                <a:solidFill>
                  <a:srgbClr val="0000FF"/>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Vibrational </a:t>
            </a:r>
            <a:r>
              <a:rPr lang="it-IT" altLang="en-US" sz="2300" dirty="0" smtClean="0">
                <a:solidFill>
                  <a:srgbClr val="0000FF"/>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DOF (N</a:t>
            </a:r>
            <a:r>
              <a:rPr lang="it-IT" altLang="en-US" sz="2300" baseline="-25000" dirty="0" smtClean="0">
                <a:solidFill>
                  <a:srgbClr val="0000FF"/>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vib</a:t>
            </a:r>
            <a:r>
              <a:rPr lang="it-IT" altLang="en-US" sz="2300" dirty="0" smtClean="0">
                <a:solidFill>
                  <a:srgbClr val="0000FF"/>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it-IT" altLang="en-US" sz="2300" dirty="0" smtClean="0">
                <a:latin typeface="Tahoma" panose="020B0604030504040204" pitchFamily="34" charset="0"/>
                <a:cs typeface="Tahoma" panose="020B0604030504040204" pitchFamily="34" charset="0"/>
              </a:rPr>
              <a:t>represent the maximum number of </a:t>
            </a:r>
            <a:r>
              <a:rPr lang="it-IT" altLang="en-US" sz="23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normal vibrational modes</a:t>
            </a:r>
            <a:r>
              <a:rPr lang="it-IT" altLang="en-US" sz="2300" dirty="0" smtClean="0">
                <a:latin typeface="Tahoma" panose="020B0604030504040204" pitchFamily="34" charset="0"/>
                <a:cs typeface="Tahoma" panose="020B0604030504040204" pitchFamily="34" charset="0"/>
              </a:rPr>
              <a:t> of a molecule  </a:t>
            </a:r>
            <a:endParaRPr lang="en-US" sz="2300" dirty="0"/>
          </a:p>
        </p:txBody>
      </p:sp>
    </p:spTree>
    <p:extLst>
      <p:ext uri="{BB962C8B-B14F-4D97-AF65-F5344CB8AC3E}">
        <p14:creationId xmlns:p14="http://schemas.microsoft.com/office/powerpoint/2010/main" val="25940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olo 4"/>
          <p:cNvSpPr>
            <a:spLocks noGrp="1"/>
          </p:cNvSpPr>
          <p:nvPr>
            <p:ph type="title"/>
          </p:nvPr>
        </p:nvSpPr>
        <p:spPr>
          <a:xfrm>
            <a:off x="368300" y="-293688"/>
            <a:ext cx="840422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Polyatomic molecules: vibrations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Text Box 34"/>
          <p:cNvSpPr txBox="1">
            <a:spLocks noChangeArrowheads="1"/>
          </p:cNvSpPr>
          <p:nvPr/>
        </p:nvSpPr>
        <p:spPr bwMode="auto">
          <a:xfrm>
            <a:off x="754381" y="937742"/>
            <a:ext cx="80181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600" dirty="0" smtClean="0">
                <a:solidFill>
                  <a:srgbClr val="FF0000"/>
                </a:solidFill>
                <a:latin typeface="Tahoma" panose="020B0604030504040204" pitchFamily="34" charset="0"/>
              </a:rPr>
              <a:t>Harmonic oscillator approx for polyatomic molecules</a:t>
            </a:r>
            <a:endParaRPr lang="en-US" altLang="en-US" sz="2600" dirty="0">
              <a:solidFill>
                <a:srgbClr val="FF0000"/>
              </a:solidFill>
              <a:latin typeface="Tahoma" panose="020B0604030504040204" pitchFamily="34" charset="0"/>
            </a:endParaRPr>
          </a:p>
        </p:txBody>
      </p:sp>
      <p:sp>
        <p:nvSpPr>
          <p:cNvPr id="8" name="Rectangle 7"/>
          <p:cNvSpPr/>
          <p:nvPr/>
        </p:nvSpPr>
        <p:spPr>
          <a:xfrm>
            <a:off x="385479" y="1621366"/>
            <a:ext cx="8369865" cy="1154162"/>
          </a:xfrm>
          <a:prstGeom prst="rect">
            <a:avLst/>
          </a:prstGeom>
        </p:spPr>
        <p:txBody>
          <a:bodyPr wrap="square">
            <a:spAutoFit/>
          </a:bodyPr>
          <a:lstStyle/>
          <a:p>
            <a:pPr algn="ctr"/>
            <a:r>
              <a:rPr lang="it-IT" altLang="en-US" sz="2300" dirty="0" smtClean="0">
                <a:solidFill>
                  <a:srgbClr val="0000FF"/>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Motion of a polyatomic molecule: </a:t>
            </a:r>
            <a:r>
              <a:rPr lang="it-IT" altLang="en-US" sz="2300" dirty="0" smtClean="0">
                <a:latin typeface="Tahoma" panose="020B0604030504040204" pitchFamily="34" charset="0"/>
                <a:cs typeface="Tahoma" panose="020B0604030504040204" pitchFamily="34" charset="0"/>
              </a:rPr>
              <a:t>approximated as the motion of N</a:t>
            </a:r>
            <a:r>
              <a:rPr lang="it-IT" altLang="en-US" sz="2300" baseline="-25000" dirty="0" smtClean="0">
                <a:latin typeface="Tahoma" panose="020B0604030504040204" pitchFamily="34" charset="0"/>
                <a:cs typeface="Tahoma" panose="020B0604030504040204" pitchFamily="34" charset="0"/>
              </a:rPr>
              <a:t>vib</a:t>
            </a:r>
            <a:r>
              <a:rPr lang="it-IT" altLang="en-US" sz="2300" dirty="0" smtClean="0">
                <a:latin typeface="Tahoma" panose="020B0604030504040204" pitchFamily="34" charset="0"/>
                <a:cs typeface="Tahoma" panose="020B0604030504040204" pitchFamily="34" charset="0"/>
              </a:rPr>
              <a:t> harmonic ooscillators, each having a fundamental frequency </a:t>
            </a:r>
            <a:r>
              <a:rPr lang="it-IT" altLang="en-US" sz="2300" dirty="0" smtClean="0">
                <a:latin typeface="Tahoma" panose="020B0604030504040204" pitchFamily="34" charset="0"/>
                <a:cs typeface="Tahoma" panose="020B0604030504040204" pitchFamily="34" charset="0"/>
                <a:sym typeface="Symbol" panose="05050102010706020507" pitchFamily="18" charset="2"/>
              </a:rPr>
              <a:t></a:t>
            </a:r>
            <a:r>
              <a:rPr lang="it-IT" altLang="en-US" sz="2300" baseline="-25000" dirty="0" smtClean="0">
                <a:latin typeface="Tahoma" panose="020B0604030504040204" pitchFamily="34" charset="0"/>
                <a:cs typeface="Tahoma" panose="020B0604030504040204" pitchFamily="34" charset="0"/>
                <a:sym typeface="Symbol" panose="05050102010706020507" pitchFamily="18" charset="2"/>
              </a:rPr>
              <a:t>i</a:t>
            </a:r>
            <a:r>
              <a:rPr lang="it-IT" altLang="en-US" sz="2300" dirty="0" smtClean="0">
                <a:latin typeface="Tahoma" panose="020B0604030504040204" pitchFamily="34" charset="0"/>
                <a:cs typeface="Tahoma" panose="020B0604030504040204" pitchFamily="34" charset="0"/>
              </a:rPr>
              <a:t> (with </a:t>
            </a:r>
            <a:r>
              <a:rPr lang="it-IT" altLang="en-US" sz="2300" dirty="0">
                <a:latin typeface="Tahoma" panose="020B0604030504040204" pitchFamily="34" charset="0"/>
                <a:cs typeface="Tahoma" panose="020B0604030504040204" pitchFamily="34" charset="0"/>
              </a:rPr>
              <a:t>i=1... </a:t>
            </a:r>
            <a:r>
              <a:rPr lang="it-IT" altLang="en-US" sz="2300" dirty="0" smtClean="0">
                <a:latin typeface="Tahoma" panose="020B0604030504040204" pitchFamily="34" charset="0"/>
                <a:cs typeface="Tahoma" panose="020B0604030504040204" pitchFamily="34" charset="0"/>
              </a:rPr>
              <a:t>N</a:t>
            </a:r>
            <a:r>
              <a:rPr lang="it-IT" altLang="en-US" sz="2300" baseline="-25000" dirty="0" smtClean="0">
                <a:latin typeface="Tahoma" panose="020B0604030504040204" pitchFamily="34" charset="0"/>
                <a:cs typeface="Tahoma" panose="020B0604030504040204" pitchFamily="34" charset="0"/>
              </a:rPr>
              <a:t>vib</a:t>
            </a:r>
            <a:r>
              <a:rPr lang="it-IT" altLang="en-US" sz="2300" dirty="0" smtClean="0">
                <a:latin typeface="Tahoma" panose="020B0604030504040204" pitchFamily="34" charset="0"/>
                <a:cs typeface="Tahoma" panose="020B0604030504040204" pitchFamily="34" charset="0"/>
              </a:rPr>
              <a:t>) </a:t>
            </a:r>
            <a:r>
              <a:rPr lang="it-IT" altLang="en-US" sz="2300" dirty="0" smtClean="0">
                <a:latin typeface="Tahoma" panose="020B0604030504040204" pitchFamily="34" charset="0"/>
                <a:cs typeface="Tahoma" panose="020B0604030504040204" pitchFamily="34" charset="0"/>
                <a:sym typeface="Symbol" panose="05050102010706020507" pitchFamily="18" charset="2"/>
              </a:rPr>
              <a:t> </a:t>
            </a:r>
            <a:r>
              <a:rPr lang="it-IT" altLang="en-US" sz="23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normal vibrational modes</a:t>
            </a:r>
            <a:endParaRPr lang="en-US" sz="2300" dirty="0"/>
          </a:p>
        </p:txBody>
      </p:sp>
      <p:grpSp>
        <p:nvGrpSpPr>
          <p:cNvPr id="9" name="Group 8"/>
          <p:cNvGrpSpPr/>
          <p:nvPr/>
        </p:nvGrpSpPr>
        <p:grpSpPr>
          <a:xfrm>
            <a:off x="2597150" y="4573617"/>
            <a:ext cx="6175375" cy="1782992"/>
            <a:chOff x="2709862" y="2481927"/>
            <a:chExt cx="6175375" cy="1782992"/>
          </a:xfrm>
        </p:grpSpPr>
        <p:pic>
          <p:nvPicPr>
            <p:cNvPr id="12" name="Picture 6" descr="Risultati immagini per vibrational modes wa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3691"/>
            <a:stretch/>
          </p:blipFill>
          <p:spPr bwMode="auto">
            <a:xfrm>
              <a:off x="2709862" y="2527559"/>
              <a:ext cx="6175375"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bwMode="auto">
            <a:xfrm>
              <a:off x="5797549" y="2501103"/>
              <a:ext cx="1293795" cy="42305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p:nvPr/>
          </p:nvSpPr>
          <p:spPr bwMode="auto">
            <a:xfrm>
              <a:off x="7504207" y="2481927"/>
              <a:ext cx="1293795" cy="42305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5" name="TextBox 14"/>
          <p:cNvSpPr txBox="1"/>
          <p:nvPr/>
        </p:nvSpPr>
        <p:spPr>
          <a:xfrm>
            <a:off x="4252811" y="6312150"/>
            <a:ext cx="950901" cy="307777"/>
          </a:xfrm>
          <a:prstGeom prst="rect">
            <a:avLst/>
          </a:prstGeom>
          <a:noFill/>
        </p:spPr>
        <p:txBody>
          <a:bodyPr wrap="none" rtlCol="0">
            <a:spAutoFit/>
          </a:bodyPr>
          <a:lstStyle/>
          <a:p>
            <a:r>
              <a:rPr lang="it-IT" sz="1400" b="1" dirty="0" smtClean="0"/>
              <a:t>=2.74 </a:t>
            </a:r>
            <a:r>
              <a:rPr lang="it-IT" sz="1400" b="1" dirty="0" smtClean="0">
                <a:sym typeface="Symbol" panose="05050102010706020507" pitchFamily="18" charset="2"/>
              </a:rPr>
              <a:t>m</a:t>
            </a:r>
            <a:endParaRPr lang="en-US" sz="1400" b="1" dirty="0"/>
          </a:p>
        </p:txBody>
      </p:sp>
      <p:sp>
        <p:nvSpPr>
          <p:cNvPr id="16" name="TextBox 15"/>
          <p:cNvSpPr txBox="1"/>
          <p:nvPr/>
        </p:nvSpPr>
        <p:spPr>
          <a:xfrm>
            <a:off x="7568551" y="6310580"/>
            <a:ext cx="950901" cy="307777"/>
          </a:xfrm>
          <a:prstGeom prst="rect">
            <a:avLst/>
          </a:prstGeom>
          <a:noFill/>
        </p:spPr>
        <p:txBody>
          <a:bodyPr wrap="none" rtlCol="0">
            <a:spAutoFit/>
          </a:bodyPr>
          <a:lstStyle/>
          <a:p>
            <a:r>
              <a:rPr lang="it-IT" sz="1400" b="1" dirty="0" smtClean="0"/>
              <a:t>=2.66 </a:t>
            </a:r>
            <a:r>
              <a:rPr lang="it-IT" sz="1400" b="1" dirty="0" smtClean="0">
                <a:sym typeface="Symbol" panose="05050102010706020507" pitchFamily="18" charset="2"/>
              </a:rPr>
              <a:t>m</a:t>
            </a:r>
            <a:endParaRPr lang="en-US" sz="1400" b="1" dirty="0"/>
          </a:p>
        </p:txBody>
      </p:sp>
      <p:sp>
        <p:nvSpPr>
          <p:cNvPr id="17" name="TextBox 16"/>
          <p:cNvSpPr txBox="1"/>
          <p:nvPr/>
        </p:nvSpPr>
        <p:spPr>
          <a:xfrm>
            <a:off x="5972380" y="6310579"/>
            <a:ext cx="950901" cy="307777"/>
          </a:xfrm>
          <a:prstGeom prst="rect">
            <a:avLst/>
          </a:prstGeom>
          <a:noFill/>
        </p:spPr>
        <p:txBody>
          <a:bodyPr wrap="none" rtlCol="0">
            <a:spAutoFit/>
          </a:bodyPr>
          <a:lstStyle/>
          <a:p>
            <a:r>
              <a:rPr lang="it-IT" sz="1400" b="1" dirty="0" smtClean="0"/>
              <a:t>=6.25 </a:t>
            </a:r>
            <a:r>
              <a:rPr lang="it-IT" sz="1400" b="1" dirty="0" smtClean="0">
                <a:sym typeface="Symbol" panose="05050102010706020507" pitchFamily="18" charset="2"/>
              </a:rPr>
              <a:t>m</a:t>
            </a:r>
            <a:endParaRPr lang="en-US" sz="1400" b="1" dirty="0"/>
          </a:p>
        </p:txBody>
      </p:sp>
      <p:sp>
        <p:nvSpPr>
          <p:cNvPr id="18" name="Text Box 30"/>
          <p:cNvSpPr txBox="1">
            <a:spLocks noChangeArrowheads="1"/>
          </p:cNvSpPr>
          <p:nvPr/>
        </p:nvSpPr>
        <p:spPr bwMode="auto">
          <a:xfrm>
            <a:off x="232670" y="4549977"/>
            <a:ext cx="3908323"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b="1"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H</a:t>
            </a:r>
            <a:r>
              <a:rPr lang="it-IT" altLang="en-US" sz="2100" b="1" baseline="-250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2</a:t>
            </a:r>
            <a:r>
              <a:rPr lang="it-IT" altLang="en-US" sz="2100" b="1"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O</a:t>
            </a:r>
            <a:r>
              <a:rPr lang="it-IT" altLang="en-US" sz="2100" dirty="0" smtClean="0">
                <a:latin typeface="Tahoma" panose="020B0604030504040204" pitchFamily="34" charset="0"/>
                <a:cs typeface="Tahoma" panose="020B0604030504040204" pitchFamily="34" charset="0"/>
              </a:rPr>
              <a:t> </a:t>
            </a:r>
            <a:r>
              <a:rPr lang="it-IT" altLang="en-US" sz="2100" dirty="0">
                <a:latin typeface="Tahoma" panose="020B0604030504040204" pitchFamily="34" charset="0"/>
                <a:cs typeface="Tahoma" panose="020B0604030504040204" pitchFamily="34" charset="0"/>
              </a:rPr>
              <a:t>n=3 has </a:t>
            </a:r>
            <a:r>
              <a:rPr lang="it-IT" altLang="en-US" sz="2100" dirty="0" smtClean="0">
                <a:latin typeface="Tahoma" panose="020B0604030504040204" pitchFamily="34" charset="0"/>
                <a:cs typeface="Tahoma" panose="020B0604030504040204" pitchFamily="34" charset="0"/>
              </a:rPr>
              <a:t>3x3-6=3 different </a:t>
            </a:r>
            <a:r>
              <a:rPr lang="it-IT" altLang="en-US" sz="2100" dirty="0">
                <a:latin typeface="Tahoma" panose="020B0604030504040204" pitchFamily="34" charset="0"/>
                <a:cs typeface="Tahoma" panose="020B0604030504040204" pitchFamily="34" charset="0"/>
              </a:rPr>
              <a:t>vibrational </a:t>
            </a:r>
            <a:r>
              <a:rPr lang="it-IT" altLang="en-US" sz="2100" dirty="0" smtClean="0">
                <a:latin typeface="Tahoma" panose="020B0604030504040204" pitchFamily="34" charset="0"/>
                <a:cs typeface="Tahoma" panose="020B0604030504040204" pitchFamily="34" charset="0"/>
              </a:rPr>
              <a:t>modes, N</a:t>
            </a:r>
            <a:r>
              <a:rPr lang="it-IT" altLang="en-US" sz="2100" baseline="-25000" dirty="0" smtClean="0">
                <a:latin typeface="Tahoma" panose="020B0604030504040204" pitchFamily="34" charset="0"/>
                <a:cs typeface="Tahoma" panose="020B0604030504040204" pitchFamily="34" charset="0"/>
              </a:rPr>
              <a:t>vib</a:t>
            </a:r>
            <a:r>
              <a:rPr lang="it-IT" altLang="en-US" sz="2100" dirty="0" smtClean="0">
                <a:latin typeface="Tahoma" panose="020B0604030504040204" pitchFamily="34" charset="0"/>
                <a:cs typeface="Tahoma" panose="020B0604030504040204" pitchFamily="34" charset="0"/>
              </a:rPr>
              <a:t>=3</a:t>
            </a:r>
            <a:endParaRPr lang="it-IT" altLang="en-US" sz="2100" dirty="0">
              <a:latin typeface="Tahoma" panose="020B0604030504040204" pitchFamily="34" charset="0"/>
              <a:cs typeface="Tahoma" panose="020B0604030504040204" pitchFamily="34" charset="0"/>
            </a:endParaRPr>
          </a:p>
        </p:txBody>
      </p:sp>
      <p:sp>
        <p:nvSpPr>
          <p:cNvPr id="19" name="TextBox 18"/>
          <p:cNvSpPr txBox="1"/>
          <p:nvPr/>
        </p:nvSpPr>
        <p:spPr>
          <a:xfrm>
            <a:off x="7279052" y="4549977"/>
            <a:ext cx="1476292" cy="523220"/>
          </a:xfrm>
          <a:prstGeom prst="rect">
            <a:avLst/>
          </a:prstGeom>
          <a:noFill/>
        </p:spPr>
        <p:txBody>
          <a:bodyPr wrap="square" rtlCol="0">
            <a:spAutoFit/>
          </a:bodyPr>
          <a:lstStyle/>
          <a:p>
            <a:pPr algn="ctr"/>
            <a:r>
              <a:rPr lang="en-US" sz="1400" b="1" dirty="0" smtClean="0">
                <a:solidFill>
                  <a:srgbClr val="000099"/>
                </a:solidFill>
              </a:rPr>
              <a:t>antisymmetric</a:t>
            </a:r>
          </a:p>
          <a:p>
            <a:pPr algn="ctr"/>
            <a:r>
              <a:rPr lang="en-US" sz="1400" b="1" dirty="0" smtClean="0">
                <a:solidFill>
                  <a:srgbClr val="000099"/>
                </a:solidFill>
              </a:rPr>
              <a:t>stretching</a:t>
            </a:r>
          </a:p>
        </p:txBody>
      </p:sp>
      <p:sp>
        <p:nvSpPr>
          <p:cNvPr id="20" name="TextBox 19"/>
          <p:cNvSpPr txBox="1"/>
          <p:nvPr/>
        </p:nvSpPr>
        <p:spPr>
          <a:xfrm>
            <a:off x="5859973" y="4593616"/>
            <a:ext cx="1083630" cy="307777"/>
          </a:xfrm>
          <a:prstGeom prst="rect">
            <a:avLst/>
          </a:prstGeom>
          <a:noFill/>
        </p:spPr>
        <p:txBody>
          <a:bodyPr wrap="square" rtlCol="0">
            <a:spAutoFit/>
          </a:bodyPr>
          <a:lstStyle/>
          <a:p>
            <a:r>
              <a:rPr lang="en-US" sz="1400" b="1" dirty="0" smtClean="0">
                <a:solidFill>
                  <a:srgbClr val="000099"/>
                </a:solidFill>
              </a:rPr>
              <a:t>bending</a:t>
            </a:r>
          </a:p>
        </p:txBody>
      </p:sp>
      <p:sp>
        <p:nvSpPr>
          <p:cNvPr id="23" name="Rectangle 22"/>
          <p:cNvSpPr/>
          <p:nvPr/>
        </p:nvSpPr>
        <p:spPr>
          <a:xfrm>
            <a:off x="427582" y="3045799"/>
            <a:ext cx="8369865" cy="800219"/>
          </a:xfrm>
          <a:prstGeom prst="rect">
            <a:avLst/>
          </a:prstGeom>
        </p:spPr>
        <p:txBody>
          <a:bodyPr wrap="square">
            <a:spAutoFit/>
          </a:bodyPr>
          <a:lstStyle/>
          <a:p>
            <a:pPr algn="ctr"/>
            <a:r>
              <a:rPr lang="it-IT" altLang="en-US" sz="2300" dirty="0" smtClean="0">
                <a:solidFill>
                  <a:srgbClr val="0000FF"/>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Example: </a:t>
            </a:r>
            <a:r>
              <a:rPr lang="it-IT" altLang="en-US" sz="2300" dirty="0" smtClean="0">
                <a:latin typeface="Tahoma" panose="020B0604030504040204" pitchFamily="34" charset="0"/>
                <a:cs typeface="Tahoma" panose="020B0604030504040204" pitchFamily="34" charset="0"/>
              </a:rPr>
              <a:t>a non linear triatomic molecule has Nvib=3 and the vibrational states are represented by (</a:t>
            </a:r>
            <a:r>
              <a:rPr lang="it-IT" altLang="en-US" sz="2300" dirty="0" smtClean="0">
                <a:latin typeface="Tahoma" panose="020B0604030504040204" pitchFamily="34" charset="0"/>
                <a:cs typeface="Tahoma" panose="020B0604030504040204" pitchFamily="34" charset="0"/>
                <a:sym typeface="Symbol" panose="05050102010706020507" pitchFamily="18" charset="2"/>
              </a:rPr>
              <a:t></a:t>
            </a:r>
            <a:r>
              <a:rPr lang="it-IT" altLang="en-US" sz="2300" baseline="-25000" dirty="0" smtClean="0">
                <a:latin typeface="Tahoma" panose="020B0604030504040204" pitchFamily="34" charset="0"/>
                <a:cs typeface="Tahoma" panose="020B0604030504040204" pitchFamily="34" charset="0"/>
                <a:sym typeface="Symbol" panose="05050102010706020507" pitchFamily="18" charset="2"/>
              </a:rPr>
              <a:t>1</a:t>
            </a:r>
            <a:r>
              <a:rPr lang="it-IT" altLang="en-US" sz="2300" dirty="0" smtClean="0">
                <a:latin typeface="Tahoma" panose="020B0604030504040204" pitchFamily="34" charset="0"/>
                <a:cs typeface="Tahoma" panose="020B0604030504040204" pitchFamily="34" charset="0"/>
              </a:rPr>
              <a:t>, </a:t>
            </a:r>
            <a:r>
              <a:rPr lang="it-IT" altLang="en-US" sz="2300" dirty="0" smtClean="0">
                <a:latin typeface="Tahoma" panose="020B0604030504040204" pitchFamily="34" charset="0"/>
                <a:cs typeface="Tahoma" panose="020B0604030504040204" pitchFamily="34" charset="0"/>
                <a:sym typeface="Symbol" panose="05050102010706020507" pitchFamily="18" charset="2"/>
              </a:rPr>
              <a:t></a:t>
            </a:r>
            <a:r>
              <a:rPr lang="it-IT" altLang="en-US" sz="2300" baseline="-25000" dirty="0" smtClean="0">
                <a:latin typeface="Tahoma" panose="020B0604030504040204" pitchFamily="34" charset="0"/>
                <a:cs typeface="Tahoma" panose="020B0604030504040204" pitchFamily="34" charset="0"/>
                <a:sym typeface="Symbol" panose="05050102010706020507" pitchFamily="18" charset="2"/>
              </a:rPr>
              <a:t>2</a:t>
            </a:r>
            <a:r>
              <a:rPr lang="it-IT" altLang="en-US" sz="2300" dirty="0" smtClean="0">
                <a:latin typeface="Tahoma" panose="020B0604030504040204" pitchFamily="34" charset="0"/>
                <a:cs typeface="Tahoma" panose="020B0604030504040204" pitchFamily="34" charset="0"/>
              </a:rPr>
              <a:t>, </a:t>
            </a:r>
            <a:r>
              <a:rPr lang="it-IT" altLang="en-US" sz="2300" dirty="0" smtClean="0">
                <a:latin typeface="Tahoma" panose="020B0604030504040204" pitchFamily="34" charset="0"/>
                <a:cs typeface="Tahoma" panose="020B0604030504040204" pitchFamily="34" charset="0"/>
                <a:sym typeface="Symbol" panose="05050102010706020507" pitchFamily="18" charset="2"/>
              </a:rPr>
              <a:t></a:t>
            </a:r>
            <a:r>
              <a:rPr lang="it-IT" altLang="en-US" sz="2300" baseline="-25000" dirty="0" smtClean="0">
                <a:latin typeface="Tahoma" panose="020B0604030504040204" pitchFamily="34" charset="0"/>
                <a:cs typeface="Tahoma" panose="020B0604030504040204" pitchFamily="34" charset="0"/>
                <a:sym typeface="Symbol" panose="05050102010706020507" pitchFamily="18" charset="2"/>
              </a:rPr>
              <a:t>3</a:t>
            </a:r>
            <a:r>
              <a:rPr lang="it-IT" altLang="en-US" sz="2300" dirty="0" smtClean="0">
                <a:latin typeface="Tahoma" panose="020B0604030504040204" pitchFamily="34" charset="0"/>
                <a:cs typeface="Tahoma" panose="020B0604030504040204" pitchFamily="34" charset="0"/>
              </a:rPr>
              <a:t>)</a:t>
            </a:r>
            <a:endParaRPr lang="en-US" sz="2300" dirty="0"/>
          </a:p>
        </p:txBody>
      </p:sp>
      <p:sp>
        <p:nvSpPr>
          <p:cNvPr id="26" name="TextBox 25"/>
          <p:cNvSpPr txBox="1"/>
          <p:nvPr/>
        </p:nvSpPr>
        <p:spPr>
          <a:xfrm>
            <a:off x="4129563" y="6181168"/>
            <a:ext cx="251992" cy="235962"/>
          </a:xfrm>
          <a:prstGeom prst="rect">
            <a:avLst/>
          </a:prstGeom>
          <a:noFill/>
        </p:spPr>
        <p:txBody>
          <a:bodyPr wrap="none" rtlCol="0">
            <a:spAutoFit/>
          </a:bodyPr>
          <a:lstStyle/>
          <a:p>
            <a:r>
              <a:rPr lang="it-IT" sz="1400" b="1" baseline="-25000" dirty="0" smtClean="0"/>
              <a:t>1</a:t>
            </a:r>
            <a:endParaRPr lang="en-US" sz="1400" b="1" baseline="-25000" dirty="0"/>
          </a:p>
        </p:txBody>
      </p:sp>
      <p:sp>
        <p:nvSpPr>
          <p:cNvPr id="28" name="TextBox 27"/>
          <p:cNvSpPr txBox="1"/>
          <p:nvPr/>
        </p:nvSpPr>
        <p:spPr>
          <a:xfrm>
            <a:off x="5860412" y="6170957"/>
            <a:ext cx="251992" cy="235962"/>
          </a:xfrm>
          <a:prstGeom prst="rect">
            <a:avLst/>
          </a:prstGeom>
          <a:noFill/>
        </p:spPr>
        <p:txBody>
          <a:bodyPr wrap="none" rtlCol="0">
            <a:spAutoFit/>
          </a:bodyPr>
          <a:lstStyle/>
          <a:p>
            <a:r>
              <a:rPr lang="it-IT" sz="1400" b="1" baseline="-25000" dirty="0" smtClean="0"/>
              <a:t>2</a:t>
            </a:r>
            <a:endParaRPr lang="en-US" sz="1400" b="1" baseline="-25000" dirty="0"/>
          </a:p>
        </p:txBody>
      </p:sp>
      <p:sp>
        <p:nvSpPr>
          <p:cNvPr id="29" name="TextBox 28"/>
          <p:cNvSpPr txBox="1"/>
          <p:nvPr/>
        </p:nvSpPr>
        <p:spPr>
          <a:xfrm>
            <a:off x="7518821" y="6171654"/>
            <a:ext cx="251992" cy="235962"/>
          </a:xfrm>
          <a:prstGeom prst="rect">
            <a:avLst/>
          </a:prstGeom>
          <a:noFill/>
        </p:spPr>
        <p:txBody>
          <a:bodyPr wrap="none" rtlCol="0">
            <a:spAutoFit/>
          </a:bodyPr>
          <a:lstStyle/>
          <a:p>
            <a:r>
              <a:rPr lang="it-IT" sz="1400" b="1" baseline="-25000" dirty="0" smtClean="0"/>
              <a:t>3</a:t>
            </a:r>
            <a:endParaRPr lang="en-US" sz="1400" b="1" baseline="-25000" dirty="0"/>
          </a:p>
        </p:txBody>
      </p:sp>
    </p:spTree>
    <p:extLst>
      <p:ext uri="{BB962C8B-B14F-4D97-AF65-F5344CB8AC3E}">
        <p14:creationId xmlns:p14="http://schemas.microsoft.com/office/powerpoint/2010/main" val="327842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3" grpId="0"/>
      <p:bldP spid="26" grpId="0"/>
      <p:bldP spid="28" grpId="0"/>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olo 4"/>
          <p:cNvSpPr>
            <a:spLocks noGrp="1"/>
          </p:cNvSpPr>
          <p:nvPr>
            <p:ph type="title"/>
          </p:nvPr>
        </p:nvSpPr>
        <p:spPr>
          <a:xfrm>
            <a:off x="368300" y="-293688"/>
            <a:ext cx="840422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Polyatomic molecules: vibrations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1" name="Text Box 34"/>
          <p:cNvSpPr txBox="1">
            <a:spLocks noChangeArrowheads="1"/>
          </p:cNvSpPr>
          <p:nvPr/>
        </p:nvSpPr>
        <p:spPr bwMode="auto">
          <a:xfrm>
            <a:off x="754381" y="937742"/>
            <a:ext cx="80181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smtClean="0">
                <a:solidFill>
                  <a:srgbClr val="FF0000"/>
                </a:solidFill>
                <a:latin typeface="Tahoma" panose="020B0604030504040204" pitchFamily="34" charset="0"/>
              </a:rPr>
              <a:t>Numbering (identification) convention of vibrational modes</a:t>
            </a:r>
            <a:endParaRPr lang="en-US" altLang="en-US" sz="2400" dirty="0">
              <a:solidFill>
                <a:srgbClr val="FF0000"/>
              </a:solidFill>
              <a:latin typeface="Tahoma" panose="020B0604030504040204" pitchFamily="34" charset="0"/>
            </a:endParaRPr>
          </a:p>
        </p:txBody>
      </p:sp>
      <p:pic>
        <p:nvPicPr>
          <p:cNvPr id="2" name="Picture 1"/>
          <p:cNvPicPr>
            <a:picLocks noChangeAspect="1"/>
          </p:cNvPicPr>
          <p:nvPr/>
        </p:nvPicPr>
        <p:blipFill>
          <a:blip r:embed="rId3"/>
          <a:stretch>
            <a:fillRect/>
          </a:stretch>
        </p:blipFill>
        <p:spPr>
          <a:xfrm>
            <a:off x="660577" y="1957389"/>
            <a:ext cx="8205751" cy="4141067"/>
          </a:xfrm>
          <a:prstGeom prst="rect">
            <a:avLst/>
          </a:prstGeom>
        </p:spPr>
      </p:pic>
    </p:spTree>
    <p:extLst>
      <p:ext uri="{BB962C8B-B14F-4D97-AF65-F5344CB8AC3E}">
        <p14:creationId xmlns:p14="http://schemas.microsoft.com/office/powerpoint/2010/main" val="3270118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olo 4"/>
          <p:cNvSpPr>
            <a:spLocks noGrp="1"/>
          </p:cNvSpPr>
          <p:nvPr>
            <p:ph type="title"/>
          </p:nvPr>
        </p:nvSpPr>
        <p:spPr>
          <a:xfrm>
            <a:off x="368300" y="-293688"/>
            <a:ext cx="840422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Polyatomic molecules: vibrations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Text Box 30"/>
          <p:cNvSpPr txBox="1">
            <a:spLocks noChangeArrowheads="1"/>
          </p:cNvSpPr>
          <p:nvPr/>
        </p:nvSpPr>
        <p:spPr bwMode="auto">
          <a:xfrm>
            <a:off x="344488" y="1361659"/>
            <a:ext cx="407547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dirty="0" smtClean="0">
                <a:solidFill>
                  <a:srgbClr val="0000FF"/>
                </a:solidFill>
                <a:latin typeface="Tahoma" panose="020B0604030504040204" pitchFamily="34" charset="0"/>
                <a:cs typeface="Tahoma" panose="020B0604030504040204" pitchFamily="34" charset="0"/>
              </a:rPr>
              <a:t>Example 2: </a:t>
            </a:r>
            <a:r>
              <a:rPr lang="it-IT" altLang="en-US" sz="2100" dirty="0" smtClean="0">
                <a:latin typeface="Tahoma" panose="020B0604030504040204" pitchFamily="34" charset="0"/>
                <a:cs typeface="Tahoma" panose="020B0604030504040204" pitchFamily="34" charset="0"/>
              </a:rPr>
              <a:t>C</a:t>
            </a:r>
            <a:r>
              <a:rPr lang="it-IT" altLang="en-US" sz="2100" baseline="-25000" dirty="0" smtClean="0">
                <a:latin typeface="Tahoma" panose="020B0604030504040204" pitchFamily="34" charset="0"/>
                <a:cs typeface="Tahoma" panose="020B0604030504040204" pitchFamily="34" charset="0"/>
              </a:rPr>
              <a:t>6</a:t>
            </a:r>
            <a:r>
              <a:rPr lang="it-IT" altLang="en-US" sz="2100" dirty="0" smtClean="0">
                <a:latin typeface="Tahoma" panose="020B0604030504040204" pitchFamily="34" charset="0"/>
                <a:cs typeface="Tahoma" panose="020B0604030504040204" pitchFamily="34" charset="0"/>
              </a:rPr>
              <a:t>H</a:t>
            </a:r>
            <a:r>
              <a:rPr lang="it-IT" altLang="en-US" sz="2100" baseline="-25000" dirty="0" smtClean="0">
                <a:latin typeface="Tahoma" panose="020B0604030504040204" pitchFamily="34" charset="0"/>
                <a:cs typeface="Tahoma" panose="020B0604030504040204" pitchFamily="34" charset="0"/>
              </a:rPr>
              <a:t>6</a:t>
            </a:r>
            <a:r>
              <a:rPr lang="it-IT" altLang="en-US" sz="2100" dirty="0" smtClean="0">
                <a:latin typeface="Tahoma" panose="020B0604030504040204" pitchFamily="34" charset="0"/>
                <a:cs typeface="Tahoma" panose="020B0604030504040204" pitchFamily="34" charset="0"/>
              </a:rPr>
              <a:t> n=12 </a:t>
            </a:r>
            <a:r>
              <a:rPr lang="it-IT" altLang="en-US" sz="2100" dirty="0">
                <a:latin typeface="Tahoma" panose="020B0604030504040204" pitchFamily="34" charset="0"/>
                <a:cs typeface="Tahoma" panose="020B0604030504040204" pitchFamily="34" charset="0"/>
              </a:rPr>
              <a:t>has </a:t>
            </a:r>
            <a:endParaRPr lang="it-IT" altLang="en-US" sz="2100" dirty="0" smtClean="0">
              <a:latin typeface="Tahoma" panose="020B0604030504040204" pitchFamily="34" charset="0"/>
              <a:cs typeface="Tahoma" panose="020B0604030504040204" pitchFamily="34" charset="0"/>
            </a:endParaRPr>
          </a:p>
          <a:p>
            <a:pPr>
              <a:spcBef>
                <a:spcPct val="0"/>
              </a:spcBef>
              <a:buNone/>
            </a:pPr>
            <a:r>
              <a:rPr lang="it-IT" altLang="en-US" sz="2100" dirty="0" smtClean="0">
                <a:latin typeface="Tahoma" panose="020B0604030504040204" pitchFamily="34" charset="0"/>
                <a:cs typeface="Tahoma" panose="020B0604030504040204" pitchFamily="34" charset="0"/>
              </a:rPr>
              <a:t>3x12-6=30 </a:t>
            </a:r>
            <a:r>
              <a:rPr lang="it-IT" altLang="en-US" sz="2100" dirty="0">
                <a:latin typeface="Tahoma" panose="020B0604030504040204" pitchFamily="34" charset="0"/>
                <a:cs typeface="Tahoma" panose="020B0604030504040204" pitchFamily="34" charset="0"/>
              </a:rPr>
              <a:t>different vibrational </a:t>
            </a:r>
            <a:r>
              <a:rPr lang="it-IT" altLang="en-US" sz="2100" dirty="0" smtClean="0">
                <a:latin typeface="Tahoma" panose="020B0604030504040204" pitchFamily="34" charset="0"/>
                <a:cs typeface="Tahoma" panose="020B0604030504040204" pitchFamily="34" charset="0"/>
              </a:rPr>
              <a:t>modes (only 6 are shown in the figure),  	N</a:t>
            </a:r>
            <a:r>
              <a:rPr lang="it-IT" altLang="en-US" sz="2100" baseline="-25000" dirty="0" smtClean="0">
                <a:latin typeface="Tahoma" panose="020B0604030504040204" pitchFamily="34" charset="0"/>
                <a:cs typeface="Tahoma" panose="020B0604030504040204" pitchFamily="34" charset="0"/>
              </a:rPr>
              <a:t>vib</a:t>
            </a:r>
            <a:r>
              <a:rPr lang="it-IT" altLang="en-US" sz="2100" dirty="0" smtClean="0">
                <a:latin typeface="Tahoma" panose="020B0604030504040204" pitchFamily="34" charset="0"/>
                <a:cs typeface="Tahoma" panose="020B0604030504040204" pitchFamily="34" charset="0"/>
              </a:rPr>
              <a:t>=30</a:t>
            </a:r>
            <a:endParaRPr lang="it-IT" altLang="en-US" sz="2100" dirty="0">
              <a:latin typeface="Tahoma" panose="020B0604030504040204" pitchFamily="34" charset="0"/>
              <a:cs typeface="Tahoma" panose="020B0604030504040204" pitchFamily="34" charset="0"/>
            </a:endParaRPr>
          </a:p>
        </p:txBody>
      </p:sp>
      <p:pic>
        <p:nvPicPr>
          <p:cNvPr id="144386" name="Picture 2" descr="Risultati immagini per normal vibrational modes benzene"/>
          <p:cNvPicPr>
            <a:picLocks noChangeAspect="1" noChangeArrowheads="1"/>
          </p:cNvPicPr>
          <p:nvPr/>
        </p:nvPicPr>
        <p:blipFill rotWithShape="1">
          <a:blip r:embed="rId3">
            <a:extLst>
              <a:ext uri="{28A0092B-C50C-407E-A947-70E740481C1C}">
                <a14:useLocalDpi xmlns:a14="http://schemas.microsoft.com/office/drawing/2010/main" val="0"/>
              </a:ext>
            </a:extLst>
          </a:blip>
          <a:srcRect t="5376" b="76233"/>
          <a:stretch/>
        </p:blipFill>
        <p:spPr bwMode="auto">
          <a:xfrm>
            <a:off x="4419959" y="1407325"/>
            <a:ext cx="431482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isultati immagini per normal vibrational modes benzene"/>
          <p:cNvPicPr>
            <a:picLocks noChangeAspect="1" noChangeArrowheads="1"/>
          </p:cNvPicPr>
          <p:nvPr/>
        </p:nvPicPr>
        <p:blipFill rotWithShape="1">
          <a:blip r:embed="rId3">
            <a:extLst>
              <a:ext uri="{28A0092B-C50C-407E-A947-70E740481C1C}">
                <a14:useLocalDpi xmlns:a14="http://schemas.microsoft.com/office/drawing/2010/main" val="0"/>
              </a:ext>
            </a:extLst>
          </a:blip>
          <a:srcRect t="39238" b="38694"/>
          <a:stretch/>
        </p:blipFill>
        <p:spPr bwMode="auto">
          <a:xfrm>
            <a:off x="4457700" y="2342045"/>
            <a:ext cx="4314825" cy="10972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4"/>
          <p:cNvSpPr txBox="1">
            <a:spLocks noChangeArrowheads="1"/>
          </p:cNvSpPr>
          <p:nvPr/>
        </p:nvSpPr>
        <p:spPr bwMode="auto">
          <a:xfrm>
            <a:off x="1314450" y="3459645"/>
            <a:ext cx="670940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600" dirty="0" smtClean="0">
                <a:solidFill>
                  <a:srgbClr val="FF0000"/>
                </a:solidFill>
                <a:latin typeface="Tahoma" panose="020B0604030504040204" pitchFamily="34" charset="0"/>
              </a:rPr>
              <a:t>Selection rule for pure vibrational transitions</a:t>
            </a:r>
            <a:endParaRPr lang="en-US" altLang="en-US" sz="2600" dirty="0">
              <a:solidFill>
                <a:srgbClr val="FF0000"/>
              </a:solidFill>
              <a:latin typeface="Tahoma" panose="020B0604030504040204" pitchFamily="34" charset="0"/>
            </a:endParaRPr>
          </a:p>
        </p:txBody>
      </p:sp>
      <p:sp>
        <p:nvSpPr>
          <p:cNvPr id="26" name="Rectangle 25"/>
          <p:cNvSpPr/>
          <p:nvPr/>
        </p:nvSpPr>
        <p:spPr>
          <a:xfrm>
            <a:off x="402660" y="4145978"/>
            <a:ext cx="8369865" cy="800219"/>
          </a:xfrm>
          <a:prstGeom prst="rect">
            <a:avLst/>
          </a:prstGeom>
        </p:spPr>
        <p:txBody>
          <a:bodyPr wrap="square">
            <a:spAutoFit/>
          </a:bodyPr>
          <a:lstStyle/>
          <a:p>
            <a:r>
              <a:rPr lang="it-IT" altLang="en-US" sz="2300" dirty="0" smtClean="0">
                <a:latin typeface="Tahoma" panose="020B0604030504040204" pitchFamily="34" charset="0"/>
                <a:cs typeface="Tahoma" panose="020B0604030504040204" pitchFamily="34" charset="0"/>
              </a:rPr>
              <a:t>If dipole moment </a:t>
            </a:r>
            <a:r>
              <a:rPr lang="it-IT" altLang="en-US" sz="23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does NOT change </a:t>
            </a:r>
            <a:r>
              <a:rPr lang="it-IT" altLang="en-US" sz="2300" dirty="0" smtClean="0">
                <a:latin typeface="Tahoma" panose="020B0604030504040204" pitchFamily="34" charset="0"/>
                <a:cs typeface="Tahoma" panose="020B0604030504040204" pitchFamily="34" charset="0"/>
              </a:rPr>
              <a:t>during normal mode motion </a:t>
            </a:r>
            <a:r>
              <a:rPr lang="it-IT" altLang="en-US" sz="2300" dirty="0" smtClean="0">
                <a:latin typeface="Tahoma" panose="020B0604030504040204" pitchFamily="34" charset="0"/>
                <a:cs typeface="Tahoma" panose="020B0604030504040204" pitchFamily="34" charset="0"/>
                <a:sym typeface="Symbol" panose="05050102010706020507" pitchFamily="18" charset="2"/>
              </a:rPr>
              <a:t>  that normal mode is </a:t>
            </a:r>
            <a:r>
              <a:rPr lang="it-IT" altLang="en-US" sz="23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IR inactive</a:t>
            </a:r>
            <a:endParaRPr lang="en-US" sz="2300" dirty="0">
              <a:solidFill>
                <a:srgbClr val="FF0000"/>
              </a:solidFill>
              <a:effectLst>
                <a:outerShdw blurRad="38100" dist="38100" dir="2700000" algn="tl">
                  <a:srgbClr val="000000">
                    <a:alpha val="43137"/>
                  </a:srgbClr>
                </a:outerShdw>
              </a:effectLst>
            </a:endParaRPr>
          </a:p>
        </p:txBody>
      </p:sp>
      <p:sp>
        <p:nvSpPr>
          <p:cNvPr id="27" name="Rectangle 26"/>
          <p:cNvSpPr/>
          <p:nvPr/>
        </p:nvSpPr>
        <p:spPr>
          <a:xfrm>
            <a:off x="402660" y="5194744"/>
            <a:ext cx="8369865" cy="800219"/>
          </a:xfrm>
          <a:prstGeom prst="rect">
            <a:avLst/>
          </a:prstGeom>
        </p:spPr>
        <p:txBody>
          <a:bodyPr wrap="square">
            <a:spAutoFit/>
          </a:bodyPr>
          <a:lstStyle/>
          <a:p>
            <a:r>
              <a:rPr lang="it-IT" altLang="en-US" sz="2300" dirty="0" smtClean="0">
                <a:latin typeface="Tahoma" panose="020B0604030504040204" pitchFamily="34" charset="0"/>
                <a:cs typeface="Tahoma" panose="020B0604030504040204" pitchFamily="34" charset="0"/>
              </a:rPr>
              <a:t>The number of IR active normal modes determine the number of absorption bands in the IR spectrum</a:t>
            </a:r>
            <a:endParaRPr lang="en-US" sz="23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287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olo 4"/>
          <p:cNvSpPr>
            <a:spLocks noGrp="1"/>
          </p:cNvSpPr>
          <p:nvPr>
            <p:ph type="title"/>
          </p:nvPr>
        </p:nvSpPr>
        <p:spPr>
          <a:xfrm>
            <a:off x="368300" y="-293688"/>
            <a:ext cx="840422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Polyatomic molecules: vibrations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Text Box 34"/>
          <p:cNvSpPr txBox="1">
            <a:spLocks noChangeArrowheads="1"/>
          </p:cNvSpPr>
          <p:nvPr/>
        </p:nvSpPr>
        <p:spPr bwMode="auto">
          <a:xfrm>
            <a:off x="3306309" y="1190466"/>
            <a:ext cx="25282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600" dirty="0" smtClean="0">
                <a:solidFill>
                  <a:srgbClr val="FF0000"/>
                </a:solidFill>
                <a:latin typeface="Tahoma" panose="020B0604030504040204" pitchFamily="34" charset="0"/>
              </a:rPr>
              <a:t>Types of bands</a:t>
            </a:r>
            <a:endParaRPr lang="en-US" altLang="en-US" sz="2600" dirty="0">
              <a:solidFill>
                <a:srgbClr val="FF0000"/>
              </a:solidFill>
              <a:latin typeface="Tahoma" panose="020B0604030504040204" pitchFamily="34" charset="0"/>
            </a:endParaRPr>
          </a:p>
        </p:txBody>
      </p:sp>
      <p:pic>
        <p:nvPicPr>
          <p:cNvPr id="2" name="Picture 1"/>
          <p:cNvPicPr>
            <a:picLocks noChangeAspect="1"/>
          </p:cNvPicPr>
          <p:nvPr/>
        </p:nvPicPr>
        <p:blipFill>
          <a:blip r:embed="rId3"/>
          <a:stretch>
            <a:fillRect/>
          </a:stretch>
        </p:blipFill>
        <p:spPr>
          <a:xfrm>
            <a:off x="534988" y="2011205"/>
            <a:ext cx="8407354" cy="2858571"/>
          </a:xfrm>
          <a:prstGeom prst="rect">
            <a:avLst/>
          </a:prstGeom>
        </p:spPr>
      </p:pic>
      <p:sp>
        <p:nvSpPr>
          <p:cNvPr id="11" name="Rectangle 10"/>
          <p:cNvSpPr/>
          <p:nvPr/>
        </p:nvSpPr>
        <p:spPr>
          <a:xfrm>
            <a:off x="1130643" y="5625968"/>
            <a:ext cx="7641882" cy="446276"/>
          </a:xfrm>
          <a:prstGeom prst="rect">
            <a:avLst/>
          </a:prstGeom>
        </p:spPr>
        <p:txBody>
          <a:bodyPr wrap="square">
            <a:spAutoFit/>
          </a:bodyPr>
          <a:lstStyle/>
          <a:p>
            <a:r>
              <a:rPr lang="it-IT" altLang="en-US" sz="2300" dirty="0" smtClean="0">
                <a:latin typeface="Tahoma" panose="020B0604030504040204" pitchFamily="34" charset="0"/>
                <a:cs typeface="Tahoma" panose="020B0604030504040204" pitchFamily="34" charset="0"/>
              </a:rPr>
              <a:t>In H</a:t>
            </a:r>
            <a:r>
              <a:rPr lang="it-IT" altLang="en-US" sz="2300" baseline="-25000" dirty="0" smtClean="0">
                <a:latin typeface="Tahoma" panose="020B0604030504040204" pitchFamily="34" charset="0"/>
                <a:cs typeface="Tahoma" panose="020B0604030504040204" pitchFamily="34" charset="0"/>
              </a:rPr>
              <a:t>2</a:t>
            </a:r>
            <a:r>
              <a:rPr lang="it-IT" altLang="en-US" sz="2300" dirty="0" smtClean="0">
                <a:latin typeface="Tahoma" panose="020B0604030504040204" pitchFamily="34" charset="0"/>
                <a:cs typeface="Tahoma" panose="020B0604030504040204" pitchFamily="34" charset="0"/>
              </a:rPr>
              <a:t>O all the normal vibrational modes are IR active</a:t>
            </a:r>
            <a:endParaRPr lang="en-US" sz="23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186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4"/>
          <p:cNvSpPr txBox="1">
            <a:spLocks noChangeArrowheads="1"/>
          </p:cNvSpPr>
          <p:nvPr/>
        </p:nvSpPr>
        <p:spPr bwMode="auto">
          <a:xfrm>
            <a:off x="318209" y="3148879"/>
            <a:ext cx="900432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buFont typeface="Wingdings" panose="05000000000000000000" pitchFamily="2" charset="2"/>
              <a:buChar char="ü"/>
            </a:pPr>
            <a:r>
              <a:rPr lang="it-IT" altLang="en-US" sz="2100" dirty="0" smtClean="0">
                <a:solidFill>
                  <a:srgbClr val="0000FF"/>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Overtone bands</a:t>
            </a:r>
            <a:r>
              <a:rPr lang="it-IT" altLang="en-US" sz="2100" dirty="0" smtClean="0">
                <a:latin typeface="Tahoma" panose="020B0604030504040204" pitchFamily="34" charset="0"/>
                <a:sym typeface="Symbol" panose="05050102010706020507" pitchFamily="18" charset="2"/>
              </a:rPr>
              <a:t>:                       (like in diatomics, forbidden in harmonic approx.)</a:t>
            </a:r>
            <a:endParaRPr lang="en-US" altLang="en-US" sz="2100" dirty="0">
              <a:latin typeface="Tahoma" panose="020B0604030504040204" pitchFamily="34" charset="0"/>
              <a:sym typeface="Symbol" panose="05050102010706020507" pitchFamily="18" charset="2"/>
            </a:endParaRPr>
          </a:p>
        </p:txBody>
      </p:sp>
      <p:sp>
        <p:nvSpPr>
          <p:cNvPr id="5" name="Titolo 4"/>
          <p:cNvSpPr>
            <a:spLocks noGrp="1"/>
          </p:cNvSpPr>
          <p:nvPr>
            <p:ph type="title"/>
          </p:nvPr>
        </p:nvSpPr>
        <p:spPr>
          <a:xfrm>
            <a:off x="368300" y="-31400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Spectra of polyatomic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72238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48484" name="Picture 4" descr="Risultati immagini per IR spectrum benz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024" y="3566612"/>
            <a:ext cx="5207051" cy="3207544"/>
          </a:xfrm>
          <a:prstGeom prst="rect">
            <a:avLst/>
          </a:prstGeom>
          <a:noFill/>
          <a:extLst>
            <a:ext uri="{909E8E84-426E-40DD-AFC4-6F175D3DCCD1}">
              <a14:hiddenFill xmlns:a14="http://schemas.microsoft.com/office/drawing/2010/main">
                <a:solidFill>
                  <a:srgbClr val="FFFFFF"/>
                </a:solidFill>
              </a14:hiddenFill>
            </a:ext>
          </a:extLst>
        </p:spPr>
      </p:pic>
      <p:pic>
        <p:nvPicPr>
          <p:cNvPr id="148482" name="Picture 2" descr="Risultati immagini per IR spectrum benzene"/>
          <p:cNvPicPr>
            <a:picLocks noChangeAspect="1" noChangeArrowheads="1"/>
          </p:cNvPicPr>
          <p:nvPr/>
        </p:nvPicPr>
        <p:blipFill rotWithShape="1">
          <a:blip r:embed="rId4">
            <a:extLst>
              <a:ext uri="{28A0092B-C50C-407E-A947-70E740481C1C}">
                <a14:useLocalDpi xmlns:a14="http://schemas.microsoft.com/office/drawing/2010/main" val="0"/>
              </a:ext>
            </a:extLst>
          </a:blip>
          <a:srcRect l="42274" t="45761" r="42364" b="20555"/>
          <a:stretch/>
        </p:blipFill>
        <p:spPr bwMode="auto">
          <a:xfrm>
            <a:off x="3959728" y="5269436"/>
            <a:ext cx="73152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4"/>
          <p:cNvSpPr txBox="1">
            <a:spLocks noChangeArrowheads="1"/>
          </p:cNvSpPr>
          <p:nvPr/>
        </p:nvSpPr>
        <p:spPr bwMode="auto">
          <a:xfrm>
            <a:off x="139677" y="683055"/>
            <a:ext cx="816143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it-IT" altLang="en-US" sz="2300" dirty="0" smtClean="0">
                <a:solidFill>
                  <a:srgbClr val="FF0000"/>
                </a:solidFill>
                <a:latin typeface="Tahoma" panose="020B0604030504040204" pitchFamily="34" charset="0"/>
              </a:rPr>
              <a:t>Complexity</a:t>
            </a:r>
            <a:r>
              <a:rPr lang="it-IT" altLang="en-US" sz="2300" dirty="0" smtClean="0">
                <a:latin typeface="Tahoma" panose="020B0604030504040204" pitchFamily="34" charset="0"/>
              </a:rPr>
              <a:t> of the absorption spectrum increases very quickly </a:t>
            </a:r>
            <a:r>
              <a:rPr lang="it-IT" altLang="en-US" sz="2300" dirty="0" smtClean="0">
                <a:solidFill>
                  <a:srgbClr val="FF0000"/>
                </a:solidFill>
                <a:latin typeface="Tahoma" panose="020B0604030504040204" pitchFamily="34" charset="0"/>
              </a:rPr>
              <a:t>with </a:t>
            </a:r>
            <a:r>
              <a:rPr lang="it-IT" altLang="en-US" sz="2300" i="1" dirty="0" smtClean="0">
                <a:solidFill>
                  <a:srgbClr val="FF0000"/>
                </a:solidFill>
                <a:latin typeface="Tahoma" panose="020B0604030504040204" pitchFamily="34" charset="0"/>
              </a:rPr>
              <a:t>n</a:t>
            </a:r>
          </a:p>
          <a:p>
            <a:pPr marL="342900" indent="-342900" eaLnBrk="1" hangingPunct="1">
              <a:spcBef>
                <a:spcPct val="0"/>
              </a:spcBef>
            </a:pPr>
            <a:r>
              <a:rPr lang="it-IT" altLang="en-US" sz="2300" dirty="0" smtClean="0">
                <a:solidFill>
                  <a:srgbClr val="FF0000"/>
                </a:solidFill>
                <a:latin typeface="Tahoma" panose="020B0604030504040204" pitchFamily="34" charset="0"/>
              </a:rPr>
              <a:t>New types of bands </a:t>
            </a:r>
            <a:r>
              <a:rPr lang="it-IT" altLang="en-US" sz="2300" dirty="0" smtClean="0">
                <a:latin typeface="Tahoma" panose="020B0604030504040204" pitchFamily="34" charset="0"/>
              </a:rPr>
              <a:t>become possible:</a:t>
            </a:r>
            <a:endParaRPr lang="en-US" altLang="en-US" sz="2300" dirty="0">
              <a:latin typeface="Tahoma" panose="020B0604030504040204" pitchFamily="34" charset="0"/>
            </a:endParaRPr>
          </a:p>
        </p:txBody>
      </p:sp>
      <p:sp>
        <p:nvSpPr>
          <p:cNvPr id="10" name="Text Box 34"/>
          <p:cNvSpPr txBox="1">
            <a:spLocks noChangeArrowheads="1"/>
          </p:cNvSpPr>
          <p:nvPr/>
        </p:nvSpPr>
        <p:spPr bwMode="auto">
          <a:xfrm>
            <a:off x="352381" y="1778109"/>
            <a:ext cx="900432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buFont typeface="Wingdings" panose="05000000000000000000" pitchFamily="2" charset="2"/>
              <a:buChar char="ü"/>
            </a:pPr>
            <a:r>
              <a:rPr lang="it-IT" altLang="en-US" sz="2100" dirty="0" smtClean="0">
                <a:solidFill>
                  <a:srgbClr val="0000FF"/>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Sequence bands</a:t>
            </a:r>
            <a:r>
              <a:rPr lang="it-IT" altLang="en-US" sz="2100" dirty="0" smtClean="0">
                <a:latin typeface="Tahoma" panose="020B0604030504040204" pitchFamily="34" charset="0"/>
                <a:sym typeface="Symbol" panose="05050102010706020507" pitchFamily="18" charset="2"/>
              </a:rPr>
              <a:t>: one vibration excited while maintaining excitation in another vibration (allowed) e.g.</a:t>
            </a:r>
            <a:endParaRPr lang="it-IT" altLang="en-US" sz="2100" dirty="0" smtClean="0">
              <a:solidFill>
                <a:srgbClr val="FF0000"/>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endParaRPr>
          </a:p>
        </p:txBody>
      </p:sp>
      <p:graphicFrame>
        <p:nvGraphicFramePr>
          <p:cNvPr id="11" name="Object 64"/>
          <p:cNvGraphicFramePr>
            <a:graphicFrameLocks noChangeAspect="1"/>
          </p:cNvGraphicFramePr>
          <p:nvPr>
            <p:extLst>
              <p:ext uri="{D42A27DB-BD31-4B8C-83A1-F6EECF244321}">
                <p14:modId xmlns:p14="http://schemas.microsoft.com/office/powerpoint/2010/main" val="3156552533"/>
              </p:ext>
            </p:extLst>
          </p:nvPr>
        </p:nvGraphicFramePr>
        <p:xfrm>
          <a:off x="2797313" y="3186191"/>
          <a:ext cx="1824037" cy="412750"/>
        </p:xfrm>
        <a:graphic>
          <a:graphicData uri="http://schemas.openxmlformats.org/presentationml/2006/ole">
            <mc:AlternateContent xmlns:mc="http://schemas.openxmlformats.org/markup-compatibility/2006">
              <mc:Choice xmlns:v="urn:schemas-microsoft-com:vml" Requires="v">
                <p:oleObj spid="_x0000_s148762" name="Equation" r:id="rId5" imgW="952200" imgH="215640" progId="Equation.3">
                  <p:embed/>
                </p:oleObj>
              </mc:Choice>
              <mc:Fallback>
                <p:oleObj name="Equation" r:id="rId5" imgW="952200" imgH="215640" progId="Equation.3">
                  <p:embed/>
                  <p:pic>
                    <p:nvPicPr>
                      <p:cNvPr id="76814" name="Object 64"/>
                      <p:cNvPicPr>
                        <a:picLocks noChangeAspect="1" noChangeArrowheads="1"/>
                      </p:cNvPicPr>
                      <p:nvPr/>
                    </p:nvPicPr>
                    <p:blipFill>
                      <a:blip r:embed="rId6"/>
                      <a:srcRect/>
                      <a:stretch>
                        <a:fillRect/>
                      </a:stretch>
                    </p:blipFill>
                    <p:spPr bwMode="auto">
                      <a:xfrm>
                        <a:off x="2797313" y="3186191"/>
                        <a:ext cx="1824037" cy="412750"/>
                      </a:xfrm>
                      <a:prstGeom prst="rect">
                        <a:avLst/>
                      </a:prstGeom>
                      <a:noFill/>
                      <a:ln w="38100">
                        <a:noFill/>
                        <a:miter lim="800000"/>
                        <a:headEnd/>
                        <a:tailEnd/>
                      </a:ln>
                      <a:extLst/>
                    </p:spPr>
                  </p:pic>
                </p:oleObj>
              </mc:Fallback>
            </mc:AlternateContent>
          </a:graphicData>
        </a:graphic>
      </p:graphicFrame>
      <p:sp>
        <p:nvSpPr>
          <p:cNvPr id="13" name="Text Box 34"/>
          <p:cNvSpPr txBox="1">
            <a:spLocks noChangeArrowheads="1"/>
          </p:cNvSpPr>
          <p:nvPr/>
        </p:nvSpPr>
        <p:spPr bwMode="auto">
          <a:xfrm>
            <a:off x="5366698" y="4929600"/>
            <a:ext cx="1401634" cy="738664"/>
          </a:xfrm>
          <a:prstGeom prst="rect">
            <a:avLst/>
          </a:prstGeom>
          <a:solidFill>
            <a:schemeClr val="bg1"/>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it-IT" altLang="en-US" sz="1400" dirty="0">
                <a:solidFill>
                  <a:srgbClr val="FF0000"/>
                </a:solidFill>
                <a:latin typeface="Tahoma" panose="020B0604030504040204" pitchFamily="34" charset="0"/>
                <a:sym typeface="Symbol" panose="05050102010706020507" pitchFamily="18" charset="2"/>
              </a:rPr>
              <a:t>o</a:t>
            </a:r>
            <a:r>
              <a:rPr lang="it-IT" altLang="en-US" sz="1400" dirty="0" smtClean="0">
                <a:solidFill>
                  <a:srgbClr val="FF0000"/>
                </a:solidFill>
                <a:latin typeface="Tahoma" panose="020B0604030504040204" pitchFamily="34" charset="0"/>
                <a:sym typeface="Symbol" panose="05050102010706020507" pitchFamily="18" charset="2"/>
              </a:rPr>
              <a:t>vertone bands (the benzene fingers)</a:t>
            </a:r>
            <a:endParaRPr lang="en-US" altLang="en-US" sz="1400" dirty="0">
              <a:solidFill>
                <a:srgbClr val="FF0000"/>
              </a:solidFill>
              <a:latin typeface="Tahoma" panose="020B0604030504040204" pitchFamily="34" charset="0"/>
              <a:sym typeface="Symbol" panose="05050102010706020507" pitchFamily="18" charset="2"/>
            </a:endParaRPr>
          </a:p>
        </p:txBody>
      </p:sp>
      <p:sp>
        <p:nvSpPr>
          <p:cNvPr id="8" name="Rectangle 7"/>
          <p:cNvSpPr/>
          <p:nvPr/>
        </p:nvSpPr>
        <p:spPr bwMode="auto">
          <a:xfrm>
            <a:off x="6067515" y="3566612"/>
            <a:ext cx="700817" cy="405621"/>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5" name="Object 64"/>
          <p:cNvGraphicFramePr>
            <a:graphicFrameLocks noChangeAspect="1"/>
          </p:cNvGraphicFramePr>
          <p:nvPr>
            <p:extLst>
              <p:ext uri="{D42A27DB-BD31-4B8C-83A1-F6EECF244321}">
                <p14:modId xmlns:p14="http://schemas.microsoft.com/office/powerpoint/2010/main" val="1541665348"/>
              </p:ext>
            </p:extLst>
          </p:nvPr>
        </p:nvGraphicFramePr>
        <p:xfrm>
          <a:off x="4731337" y="2149991"/>
          <a:ext cx="3916568" cy="358524"/>
        </p:xfrm>
        <a:graphic>
          <a:graphicData uri="http://schemas.openxmlformats.org/presentationml/2006/ole">
            <mc:AlternateContent xmlns:mc="http://schemas.openxmlformats.org/markup-compatibility/2006">
              <mc:Choice xmlns:v="urn:schemas-microsoft-com:vml" Requires="v">
                <p:oleObj spid="_x0000_s148763" name="Equation" r:id="rId7" imgW="2628720" imgH="241200" progId="Equation.3">
                  <p:embed/>
                </p:oleObj>
              </mc:Choice>
              <mc:Fallback>
                <p:oleObj name="Equation" r:id="rId7" imgW="2628720" imgH="241200" progId="Equation.3">
                  <p:embed/>
                  <p:pic>
                    <p:nvPicPr>
                      <p:cNvPr id="11" name="Object 64"/>
                      <p:cNvPicPr>
                        <a:picLocks noChangeAspect="1" noChangeArrowheads="1"/>
                      </p:cNvPicPr>
                      <p:nvPr/>
                    </p:nvPicPr>
                    <p:blipFill>
                      <a:blip r:embed="rId8"/>
                      <a:srcRect/>
                      <a:stretch>
                        <a:fillRect/>
                      </a:stretch>
                    </p:blipFill>
                    <p:spPr bwMode="auto">
                      <a:xfrm>
                        <a:off x="4731337" y="2149991"/>
                        <a:ext cx="3916568" cy="358524"/>
                      </a:xfrm>
                      <a:prstGeom prst="rect">
                        <a:avLst/>
                      </a:prstGeom>
                      <a:noFill/>
                      <a:ln w="38100">
                        <a:noFill/>
                        <a:miter lim="800000"/>
                        <a:headEnd/>
                        <a:tailEnd/>
                      </a:ln>
                      <a:extLst/>
                    </p:spPr>
                  </p:pic>
                </p:oleObj>
              </mc:Fallback>
            </mc:AlternateContent>
          </a:graphicData>
        </a:graphic>
      </p:graphicFrame>
      <p:sp>
        <p:nvSpPr>
          <p:cNvPr id="16" name="Text Box 34"/>
          <p:cNvSpPr txBox="1">
            <a:spLocks noChangeArrowheads="1"/>
          </p:cNvSpPr>
          <p:nvPr/>
        </p:nvSpPr>
        <p:spPr bwMode="auto">
          <a:xfrm>
            <a:off x="337820" y="2447527"/>
            <a:ext cx="900432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buFont typeface="Wingdings" panose="05000000000000000000" pitchFamily="2" charset="2"/>
              <a:buChar char="ü"/>
            </a:pPr>
            <a:r>
              <a:rPr lang="it-IT" altLang="en-US" sz="2100" dirty="0" smtClean="0">
                <a:solidFill>
                  <a:srgbClr val="0000FF"/>
                </a:solidFill>
                <a:effectLst>
                  <a:outerShdw blurRad="38100" dist="38100" dir="2700000" algn="tl">
                    <a:srgbClr val="000000">
                      <a:alpha val="43137"/>
                    </a:srgbClr>
                  </a:outerShdw>
                </a:effectLst>
                <a:latin typeface="Tahoma" panose="020B0604030504040204" pitchFamily="34" charset="0"/>
                <a:sym typeface="Symbol" panose="05050102010706020507" pitchFamily="18" charset="2"/>
              </a:rPr>
              <a:t>Combination bands</a:t>
            </a:r>
            <a:r>
              <a:rPr lang="it-IT" altLang="en-US" sz="2100" dirty="0" smtClean="0">
                <a:latin typeface="Tahoma" panose="020B0604030504040204" pitchFamily="34" charset="0"/>
                <a:sym typeface="Symbol" panose="05050102010706020507" pitchFamily="18" charset="2"/>
              </a:rPr>
              <a:t>: two different vibrations excited simultaneously (forbidden in harm. approximation)</a:t>
            </a:r>
          </a:p>
        </p:txBody>
      </p:sp>
      <p:graphicFrame>
        <p:nvGraphicFramePr>
          <p:cNvPr id="18" name="Object 64"/>
          <p:cNvGraphicFramePr>
            <a:graphicFrameLocks noChangeAspect="1"/>
          </p:cNvGraphicFramePr>
          <p:nvPr>
            <p:extLst>
              <p:ext uri="{D42A27DB-BD31-4B8C-83A1-F6EECF244321}">
                <p14:modId xmlns:p14="http://schemas.microsoft.com/office/powerpoint/2010/main" val="3824961795"/>
              </p:ext>
            </p:extLst>
          </p:nvPr>
        </p:nvGraphicFramePr>
        <p:xfrm>
          <a:off x="5128577" y="2838898"/>
          <a:ext cx="3954463" cy="357188"/>
        </p:xfrm>
        <a:graphic>
          <a:graphicData uri="http://schemas.openxmlformats.org/presentationml/2006/ole">
            <mc:AlternateContent xmlns:mc="http://schemas.openxmlformats.org/markup-compatibility/2006">
              <mc:Choice xmlns:v="urn:schemas-microsoft-com:vml" Requires="v">
                <p:oleObj spid="_x0000_s148764" name="Equation" r:id="rId9" imgW="2654280" imgH="241200" progId="Equation.3">
                  <p:embed/>
                </p:oleObj>
              </mc:Choice>
              <mc:Fallback>
                <p:oleObj name="Equation" r:id="rId9" imgW="2654280" imgH="241200" progId="Equation.3">
                  <p:embed/>
                  <p:pic>
                    <p:nvPicPr>
                      <p:cNvPr id="15" name="Object 64"/>
                      <p:cNvPicPr>
                        <a:picLocks noChangeAspect="1" noChangeArrowheads="1"/>
                      </p:cNvPicPr>
                      <p:nvPr/>
                    </p:nvPicPr>
                    <p:blipFill>
                      <a:blip r:embed="rId10"/>
                      <a:srcRect/>
                      <a:stretch>
                        <a:fillRect/>
                      </a:stretch>
                    </p:blipFill>
                    <p:spPr bwMode="auto">
                      <a:xfrm>
                        <a:off x="5128577" y="2838898"/>
                        <a:ext cx="3954463" cy="357188"/>
                      </a:xfrm>
                      <a:prstGeom prst="rect">
                        <a:avLst/>
                      </a:prstGeom>
                      <a:noFill/>
                      <a:ln w="38100">
                        <a:noFill/>
                        <a:miter lim="800000"/>
                        <a:headEnd/>
                        <a:tailEnd/>
                      </a:ln>
                      <a:extLst/>
                    </p:spPr>
                  </p:pic>
                </p:oleObj>
              </mc:Fallback>
            </mc:AlternateContent>
          </a:graphicData>
        </a:graphic>
      </p:graphicFrame>
    </p:spTree>
    <p:extLst>
      <p:ext uri="{BB962C8B-B14F-4D97-AF65-F5344CB8AC3E}">
        <p14:creationId xmlns:p14="http://schemas.microsoft.com/office/powerpoint/2010/main" val="268963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3" grpId="0" animBg="1"/>
      <p:bldP spid="8"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Text Box 5"/>
          <p:cNvSpPr txBox="1">
            <a:spLocks noChangeArrowheads="1"/>
          </p:cNvSpPr>
          <p:nvPr/>
        </p:nvSpPr>
        <p:spPr bwMode="auto">
          <a:xfrm>
            <a:off x="249779" y="1573567"/>
            <a:ext cx="21531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spcBef>
                <a:spcPct val="0"/>
              </a:spcBef>
              <a:buFontTx/>
              <a:buNone/>
            </a:pPr>
            <a:r>
              <a:rPr lang="it-IT" altLang="it-IT" sz="2000" b="1" i="1" dirty="0" smtClean="0">
                <a:solidFill>
                  <a:srgbClr val="0000FF"/>
                </a:solidFill>
                <a:latin typeface="Times New Roman" panose="02020603050405020304" pitchFamily="18" charset="0"/>
              </a:rPr>
              <a:t>Probability density</a:t>
            </a:r>
            <a:endParaRPr lang="it-IT" altLang="it-IT" sz="2000" b="1" i="1" dirty="0">
              <a:solidFill>
                <a:srgbClr val="0000FF"/>
              </a:solidFill>
              <a:latin typeface="Times New Roman" panose="02020603050405020304" pitchFamily="18" charset="0"/>
            </a:endParaRPr>
          </a:p>
        </p:txBody>
      </p:sp>
      <p:pic>
        <p:nvPicPr>
          <p:cNvPr id="7987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380" y="2677915"/>
            <a:ext cx="3801439" cy="285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9" name="Text Box 21"/>
          <p:cNvSpPr txBox="1">
            <a:spLocks noChangeArrowheads="1"/>
          </p:cNvSpPr>
          <p:nvPr/>
        </p:nvSpPr>
        <p:spPr bwMode="auto">
          <a:xfrm rot="-5400000">
            <a:off x="3782104" y="3645864"/>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eaLnBrk="1" hangingPunct="1">
              <a:spcBef>
                <a:spcPct val="0"/>
              </a:spcBef>
              <a:buFontTx/>
              <a:buNone/>
            </a:pPr>
            <a:r>
              <a:rPr lang="it-IT" altLang="it-IT" sz="2000" b="1" dirty="0">
                <a:solidFill>
                  <a:srgbClr val="0066CC"/>
                </a:solidFill>
                <a:latin typeface="Times New Roman" panose="02020603050405020304" pitchFamily="18" charset="0"/>
                <a:sym typeface="Symbol" panose="05050102010706020507" pitchFamily="18" charset="2"/>
              </a:rPr>
              <a:t>r</a:t>
            </a:r>
            <a:r>
              <a:rPr lang="it-IT" altLang="it-IT" sz="2000" b="1" baseline="30000" dirty="0">
                <a:solidFill>
                  <a:srgbClr val="0066CC"/>
                </a:solidFill>
                <a:latin typeface="Times New Roman" panose="02020603050405020304" pitchFamily="18" charset="0"/>
                <a:sym typeface="Symbol" panose="05050102010706020507" pitchFamily="18" charset="2"/>
              </a:rPr>
              <a:t>2</a:t>
            </a:r>
            <a:r>
              <a:rPr lang="it-IT" altLang="it-IT" sz="2000" b="1" dirty="0">
                <a:solidFill>
                  <a:srgbClr val="0066CC"/>
                </a:solidFill>
                <a:latin typeface="Times New Roman" panose="02020603050405020304" pitchFamily="18" charset="0"/>
                <a:sym typeface="Symbol" panose="05050102010706020507" pitchFamily="18" charset="2"/>
              </a:rPr>
              <a:t>R</a:t>
            </a:r>
            <a:r>
              <a:rPr lang="it-IT" altLang="it-IT" sz="2000" b="1" baseline="30000" dirty="0">
                <a:solidFill>
                  <a:srgbClr val="0066CC"/>
                </a:solidFill>
                <a:latin typeface="Times New Roman" panose="02020603050405020304" pitchFamily="18" charset="0"/>
                <a:sym typeface="Symbol" panose="05050102010706020507" pitchFamily="18" charset="2"/>
              </a:rPr>
              <a:t>2</a:t>
            </a:r>
            <a:r>
              <a:rPr lang="it-IT" altLang="it-IT" sz="2000" b="1" dirty="0">
                <a:solidFill>
                  <a:srgbClr val="0066CC"/>
                </a:solidFill>
                <a:latin typeface="Times New Roman" panose="02020603050405020304" pitchFamily="18" charset="0"/>
                <a:sym typeface="Symbol" panose="05050102010706020507" pitchFamily="18" charset="2"/>
              </a:rPr>
              <a:t>(r)</a:t>
            </a:r>
          </a:p>
        </p:txBody>
      </p:sp>
      <p:sp>
        <p:nvSpPr>
          <p:cNvPr id="79880" name="Text Box 24"/>
          <p:cNvSpPr txBox="1">
            <a:spLocks noChangeArrowheads="1"/>
          </p:cNvSpPr>
          <p:nvPr/>
        </p:nvSpPr>
        <p:spPr bwMode="auto">
          <a:xfrm>
            <a:off x="219074" y="1889934"/>
            <a:ext cx="87058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just" eaLnBrk="1" hangingPunct="1">
              <a:spcBef>
                <a:spcPct val="0"/>
              </a:spcBef>
              <a:buFontTx/>
              <a:buNone/>
            </a:pPr>
            <a:r>
              <a:rPr lang="it-IT" altLang="it-IT" sz="2200" dirty="0" smtClean="0">
                <a:solidFill>
                  <a:schemeClr val="tx1"/>
                </a:solidFill>
                <a:latin typeface="Arial" panose="020B0604020202020204" pitchFamily="34" charset="0"/>
                <a:cs typeface="Arial" panose="020B0604020202020204" pitchFamily="34" charset="0"/>
              </a:rPr>
              <a:t>is the probability of finding the electron in a spherical shell depth dr placed at a distance r from the nucleus</a:t>
            </a:r>
            <a:endParaRPr lang="it-IT" altLang="it-IT" sz="2200" dirty="0">
              <a:solidFill>
                <a:schemeClr val="tx1"/>
              </a:solidFill>
              <a:latin typeface="Arial" panose="020B0604020202020204" pitchFamily="34" charset="0"/>
              <a:cs typeface="Arial" panose="020B0604020202020204" pitchFamily="34" charset="0"/>
            </a:endParaRPr>
          </a:p>
        </p:txBody>
      </p:sp>
      <p:grpSp>
        <p:nvGrpSpPr>
          <p:cNvPr id="79881" name="Group 27"/>
          <p:cNvGrpSpPr>
            <a:grpSpLocks/>
          </p:cNvGrpSpPr>
          <p:nvPr/>
        </p:nvGrpSpPr>
        <p:grpSpPr bwMode="auto">
          <a:xfrm>
            <a:off x="316707" y="2775120"/>
            <a:ext cx="3359150" cy="2138362"/>
            <a:chOff x="158" y="1506"/>
            <a:chExt cx="2116" cy="1347"/>
          </a:xfrm>
        </p:grpSpPr>
        <p:pic>
          <p:nvPicPr>
            <p:cNvPr id="79883" name="Picture 23"/>
            <p:cNvPicPr>
              <a:picLocks noChangeAspect="1" noChangeArrowheads="1"/>
            </p:cNvPicPr>
            <p:nvPr/>
          </p:nvPicPr>
          <p:blipFill>
            <a:blip r:embed="rId4">
              <a:extLst>
                <a:ext uri="{28A0092B-C50C-407E-A947-70E740481C1C}">
                  <a14:useLocalDpi xmlns:a14="http://schemas.microsoft.com/office/drawing/2010/main" val="0"/>
                </a:ext>
              </a:extLst>
            </a:blip>
            <a:srcRect l="1135" t="1758" r="2269" b="1758"/>
            <a:stretch>
              <a:fillRect/>
            </a:stretch>
          </p:blipFill>
          <p:spPr bwMode="auto">
            <a:xfrm>
              <a:off x="166" y="1506"/>
              <a:ext cx="2089" cy="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84" name="Text Box 25"/>
            <p:cNvSpPr txBox="1">
              <a:spLocks noChangeArrowheads="1"/>
            </p:cNvSpPr>
            <p:nvPr/>
          </p:nvSpPr>
          <p:spPr bwMode="auto">
            <a:xfrm rot="10800000" flipH="1" flipV="1">
              <a:off x="1638" y="1975"/>
              <a:ext cx="6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eaLnBrk="1" hangingPunct="1">
                <a:spcBef>
                  <a:spcPct val="0"/>
                </a:spcBef>
                <a:buFontTx/>
                <a:buNone/>
              </a:pPr>
              <a:r>
                <a:rPr lang="it-IT" altLang="it-IT" sz="2000" b="1" dirty="0">
                  <a:solidFill>
                    <a:schemeClr val="tx2"/>
                  </a:solidFill>
                  <a:latin typeface="Times New Roman" panose="02020603050405020304" pitchFamily="18" charset="0"/>
                  <a:sym typeface="Symbol" panose="05050102010706020507" pitchFamily="18" charset="2"/>
                </a:rPr>
                <a:t>r</a:t>
              </a:r>
              <a:r>
                <a:rPr lang="it-IT" altLang="it-IT" sz="2000" b="1" baseline="30000" dirty="0">
                  <a:solidFill>
                    <a:schemeClr val="tx2"/>
                  </a:solidFill>
                  <a:latin typeface="Times New Roman" panose="02020603050405020304" pitchFamily="18" charset="0"/>
                  <a:sym typeface="Symbol" panose="05050102010706020507" pitchFamily="18" charset="2"/>
                </a:rPr>
                <a:t>2</a:t>
              </a:r>
              <a:r>
                <a:rPr lang="it-IT" altLang="it-IT" sz="2000" b="1" dirty="0">
                  <a:solidFill>
                    <a:schemeClr val="tx2"/>
                  </a:solidFill>
                  <a:latin typeface="Times New Roman" panose="02020603050405020304" pitchFamily="18" charset="0"/>
                  <a:sym typeface="Symbol" panose="05050102010706020507" pitchFamily="18" charset="2"/>
                </a:rPr>
                <a:t>R</a:t>
              </a:r>
              <a:r>
                <a:rPr lang="it-IT" altLang="it-IT" sz="2000" b="1" baseline="30000" dirty="0">
                  <a:solidFill>
                    <a:schemeClr val="tx2"/>
                  </a:solidFill>
                  <a:latin typeface="Times New Roman" panose="02020603050405020304" pitchFamily="18" charset="0"/>
                  <a:sym typeface="Symbol" panose="05050102010706020507" pitchFamily="18" charset="2"/>
                </a:rPr>
                <a:t>2</a:t>
              </a:r>
              <a:r>
                <a:rPr lang="it-IT" altLang="it-IT" sz="2000" b="1" dirty="0">
                  <a:solidFill>
                    <a:schemeClr val="tx2"/>
                  </a:solidFill>
                  <a:latin typeface="Times New Roman" panose="02020603050405020304" pitchFamily="18" charset="0"/>
                  <a:sym typeface="Symbol" panose="05050102010706020507" pitchFamily="18" charset="2"/>
                </a:rPr>
                <a:t>(r)</a:t>
              </a:r>
            </a:p>
          </p:txBody>
        </p:sp>
        <p:sp>
          <p:nvSpPr>
            <p:cNvPr id="79885" name="Text Box 26"/>
            <p:cNvSpPr txBox="1">
              <a:spLocks noChangeArrowheads="1"/>
            </p:cNvSpPr>
            <p:nvPr/>
          </p:nvSpPr>
          <p:spPr bwMode="auto">
            <a:xfrm rot="10800000" flipH="1" flipV="1">
              <a:off x="158" y="1623"/>
              <a:ext cx="6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eaLnBrk="1" hangingPunct="1">
                <a:spcBef>
                  <a:spcPct val="0"/>
                </a:spcBef>
                <a:buFontTx/>
                <a:buNone/>
              </a:pPr>
              <a:r>
                <a:rPr lang="it-IT" altLang="it-IT" sz="2000" b="1">
                  <a:solidFill>
                    <a:schemeClr val="tx2"/>
                  </a:solidFill>
                  <a:latin typeface="Times New Roman" panose="02020603050405020304" pitchFamily="18" charset="0"/>
                  <a:sym typeface="Symbol" panose="05050102010706020507" pitchFamily="18" charset="2"/>
                </a:rPr>
                <a:t></a:t>
              </a:r>
              <a:r>
                <a:rPr lang="it-IT" altLang="it-IT" sz="2000" b="1" baseline="30000">
                  <a:solidFill>
                    <a:schemeClr val="tx2"/>
                  </a:solidFill>
                  <a:latin typeface="Times New Roman" panose="02020603050405020304" pitchFamily="18" charset="0"/>
                  <a:sym typeface="Symbol" panose="05050102010706020507" pitchFamily="18" charset="2"/>
                </a:rPr>
                <a:t>2</a:t>
              </a:r>
              <a:r>
                <a:rPr lang="it-IT" altLang="it-IT" sz="2000" b="1">
                  <a:solidFill>
                    <a:schemeClr val="tx2"/>
                  </a:solidFill>
                  <a:latin typeface="Times New Roman" panose="02020603050405020304" pitchFamily="18" charset="0"/>
                  <a:sym typeface="Symbol" panose="05050102010706020507" pitchFamily="18" charset="2"/>
                </a:rPr>
                <a:t>(r)</a:t>
              </a:r>
            </a:p>
          </p:txBody>
        </p:sp>
      </p:grpSp>
      <p:sp>
        <p:nvSpPr>
          <p:cNvPr id="14" name="Titolo 4"/>
          <p:cNvSpPr txBox="1">
            <a:spLocks/>
          </p:cNvSpPr>
          <p:nvPr/>
        </p:nvSpPr>
        <p:spPr>
          <a:xfrm>
            <a:off x="164306" y="-76200"/>
            <a:ext cx="8404225" cy="132556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Quantum structure of atoms &amp;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438080" y="58658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3128214" y="692048"/>
            <a:ext cx="4197185" cy="59247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lnSpc>
                <a:spcPct val="125000"/>
              </a:lnSpc>
              <a:spcBef>
                <a:spcPct val="0"/>
              </a:spcBef>
              <a:buFontTx/>
              <a:buNone/>
            </a:pPr>
            <a:r>
              <a:rPr lang="it-IT" altLang="it-IT" sz="2600" b="1" i="1" dirty="0">
                <a:sym typeface="Symbol" panose="05050102010706020507" pitchFamily="18" charset="2"/>
              </a:rPr>
              <a:t></a:t>
            </a:r>
            <a:r>
              <a:rPr lang="it-IT" altLang="it-IT" sz="2600" b="1" i="1" baseline="-25000" dirty="0" smtClean="0">
                <a:latin typeface="Arial" panose="020B0604020202020204" pitchFamily="34" charset="0"/>
                <a:sym typeface="Symbol" panose="05050102010706020507" pitchFamily="18" charset="2"/>
              </a:rPr>
              <a:t>n,</a:t>
            </a:r>
            <a:r>
              <a:rPr lang="it-IT" altLang="it-IT" sz="2600" b="1" i="1" baseline="-25000" dirty="0" smtClean="0">
                <a:latin typeface="+mj-lt"/>
                <a:sym typeface="Symbol" panose="05050102010706020507" pitchFamily="18" charset="2"/>
              </a:rPr>
              <a:t>l</a:t>
            </a:r>
            <a:r>
              <a:rPr lang="it-IT" altLang="it-IT" sz="2600" b="1" i="1" baseline="-25000" dirty="0" smtClean="0">
                <a:latin typeface="Arial" panose="020B0604020202020204" pitchFamily="34" charset="0"/>
                <a:sym typeface="Symbol" panose="05050102010706020507" pitchFamily="18" charset="2"/>
              </a:rPr>
              <a:t>,m</a:t>
            </a:r>
            <a:r>
              <a:rPr lang="it-IT" altLang="it-IT" sz="2600" b="1" i="1" baseline="-25000" dirty="0">
                <a:latin typeface="+mj-lt"/>
                <a:sym typeface="Symbol" panose="05050102010706020507" pitchFamily="18" charset="2"/>
              </a:rPr>
              <a:t>l</a:t>
            </a:r>
            <a:r>
              <a:rPr lang="it-IT" altLang="it-IT" sz="2600" b="1" i="1" baseline="-25000" dirty="0" smtClean="0">
                <a:latin typeface="Arial" panose="020B0604020202020204" pitchFamily="34" charset="0"/>
                <a:sym typeface="Symbol" panose="05050102010706020507" pitchFamily="18" charset="2"/>
              </a:rPr>
              <a:t>  </a:t>
            </a:r>
            <a:r>
              <a:rPr lang="it-IT" altLang="it-IT" sz="2600" i="1" dirty="0" smtClean="0">
                <a:latin typeface="Arial" panose="020B0604020202020204" pitchFamily="34" charset="0"/>
                <a:sym typeface="Symbol" panose="05050102010706020507" pitchFamily="18" charset="2"/>
              </a:rPr>
              <a:t>= R</a:t>
            </a:r>
            <a:r>
              <a:rPr lang="it-IT" altLang="it-IT" sz="2600" i="1" baseline="-25000" dirty="0" smtClean="0">
                <a:latin typeface="Arial" panose="020B0604020202020204" pitchFamily="34" charset="0"/>
                <a:sym typeface="Symbol" panose="05050102010706020507" pitchFamily="18" charset="2"/>
              </a:rPr>
              <a:t>n,</a:t>
            </a:r>
            <a:r>
              <a:rPr lang="it-IT" altLang="it-IT" sz="2600" i="1" baseline="-25000" dirty="0" smtClean="0">
                <a:latin typeface="+mj-lt"/>
                <a:sym typeface="Symbol" panose="05050102010706020507" pitchFamily="18" charset="2"/>
              </a:rPr>
              <a:t>l</a:t>
            </a:r>
            <a:r>
              <a:rPr lang="it-IT" altLang="it-IT" sz="2600" i="1" dirty="0" smtClean="0">
                <a:latin typeface="Arial" panose="020B0604020202020204" pitchFamily="34" charset="0"/>
                <a:sym typeface="Symbol" panose="05050102010706020507" pitchFamily="18" charset="2"/>
              </a:rPr>
              <a:t>(r)Y</a:t>
            </a:r>
            <a:r>
              <a:rPr lang="it-IT" altLang="it-IT" sz="2600" i="1" baseline="-25000" dirty="0" smtClean="0">
                <a:latin typeface="+mj-lt"/>
                <a:sym typeface="Symbol" panose="05050102010706020507" pitchFamily="18" charset="2"/>
              </a:rPr>
              <a:t>l</a:t>
            </a:r>
            <a:r>
              <a:rPr lang="it-IT" altLang="it-IT" sz="2600" i="1" baseline="-25000" dirty="0" smtClean="0">
                <a:latin typeface="Arial" panose="020B0604020202020204" pitchFamily="34" charset="0"/>
                <a:sym typeface="Symbol" panose="05050102010706020507" pitchFamily="18" charset="2"/>
              </a:rPr>
              <a:t>,m</a:t>
            </a:r>
            <a:r>
              <a:rPr lang="it-IT" altLang="it-IT" sz="2600" i="1" baseline="-25000" dirty="0" smtClean="0">
                <a:latin typeface="+mj-lt"/>
                <a:sym typeface="Symbol" panose="05050102010706020507" pitchFamily="18" charset="2"/>
              </a:rPr>
              <a:t>l</a:t>
            </a:r>
            <a:r>
              <a:rPr lang="it-IT" altLang="it-IT" sz="2600" i="1" dirty="0">
                <a:latin typeface="Arial" panose="020B0604020202020204" pitchFamily="34" charset="0"/>
                <a:sym typeface="Symbol" panose="05050102010706020507" pitchFamily="18" charset="2"/>
              </a:rPr>
              <a:t>(,)</a:t>
            </a:r>
            <a:endParaRPr lang="it-IT" altLang="it-IT" sz="2600" dirty="0">
              <a:latin typeface="Arial" panose="020B0604020202020204" pitchFamily="34" charset="0"/>
              <a:sym typeface="Symbol" panose="05050102010706020507" pitchFamily="18" charset="2"/>
            </a:endParaRPr>
          </a:p>
        </p:txBody>
      </p:sp>
      <p:sp>
        <p:nvSpPr>
          <p:cNvPr id="19" name="Text Box 34"/>
          <p:cNvSpPr txBox="1">
            <a:spLocks noChangeArrowheads="1"/>
          </p:cNvSpPr>
          <p:nvPr/>
        </p:nvSpPr>
        <p:spPr bwMode="auto">
          <a:xfrm>
            <a:off x="518889" y="799024"/>
            <a:ext cx="319268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200" dirty="0" smtClean="0">
                <a:solidFill>
                  <a:srgbClr val="FF0000"/>
                </a:solidFill>
                <a:latin typeface="Tahoma" panose="020B0604030504040204" pitchFamily="34" charset="0"/>
              </a:rPr>
              <a:t>H atom wavefunction</a:t>
            </a:r>
            <a:endParaRPr lang="en-US" altLang="en-US" sz="2200" dirty="0">
              <a:solidFill>
                <a:srgbClr val="FF0000"/>
              </a:solidFill>
              <a:latin typeface="Tahoma" panose="020B0604030504040204" pitchFamily="34" charset="0"/>
            </a:endParaRPr>
          </a:p>
        </p:txBody>
      </p:sp>
      <p:sp>
        <p:nvSpPr>
          <p:cNvPr id="20" name="Text Box 8"/>
          <p:cNvSpPr txBox="1">
            <a:spLocks noChangeArrowheads="1"/>
          </p:cNvSpPr>
          <p:nvPr/>
        </p:nvSpPr>
        <p:spPr bwMode="auto">
          <a:xfrm>
            <a:off x="4179888" y="1429092"/>
            <a:ext cx="1550424" cy="4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lnSpc>
                <a:spcPct val="130000"/>
              </a:lnSpc>
              <a:spcBef>
                <a:spcPct val="0"/>
              </a:spcBef>
              <a:buFontTx/>
              <a:buNone/>
            </a:pPr>
            <a:r>
              <a:rPr lang="it-IT" altLang="it-IT" sz="2200" dirty="0" smtClean="0">
                <a:solidFill>
                  <a:srgbClr val="FF0000"/>
                </a:solidFill>
                <a:latin typeface="Arial" panose="020B0604020202020204" pitchFamily="34" charset="0"/>
                <a:sym typeface="Symbol" panose="05050102010706020507" pitchFamily="18" charset="2"/>
              </a:rPr>
              <a:t>Radial part</a:t>
            </a:r>
            <a:endParaRPr lang="it-IT" altLang="it-IT" sz="2200" dirty="0">
              <a:solidFill>
                <a:srgbClr val="FF0000"/>
              </a:solidFill>
              <a:latin typeface="Arial" panose="020B0604020202020204" pitchFamily="34" charset="0"/>
              <a:sym typeface="Symbol" panose="05050102010706020507" pitchFamily="18" charset="2"/>
            </a:endParaRPr>
          </a:p>
        </p:txBody>
      </p:sp>
      <p:sp>
        <p:nvSpPr>
          <p:cNvPr id="21" name="Text Box 8"/>
          <p:cNvSpPr txBox="1">
            <a:spLocks noChangeArrowheads="1"/>
          </p:cNvSpPr>
          <p:nvPr/>
        </p:nvSpPr>
        <p:spPr bwMode="auto">
          <a:xfrm>
            <a:off x="6871870" y="1241169"/>
            <a:ext cx="1693092" cy="53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lnSpc>
                <a:spcPct val="130000"/>
              </a:lnSpc>
              <a:spcBef>
                <a:spcPct val="0"/>
              </a:spcBef>
              <a:buFontTx/>
              <a:buNone/>
            </a:pPr>
            <a:r>
              <a:rPr lang="it-IT" altLang="it-IT" sz="2200" dirty="0" smtClean="0">
                <a:solidFill>
                  <a:srgbClr val="FF0000"/>
                </a:solidFill>
                <a:latin typeface="Arial" panose="020B0604020202020204" pitchFamily="34" charset="0"/>
                <a:sym typeface="Symbol" panose="05050102010706020507" pitchFamily="18" charset="2"/>
              </a:rPr>
              <a:t>angular part</a:t>
            </a:r>
            <a:endParaRPr lang="it-IT" altLang="it-IT" sz="2200" dirty="0">
              <a:solidFill>
                <a:srgbClr val="FF0000"/>
              </a:solidFill>
              <a:latin typeface="Arial" panose="020B0604020202020204" pitchFamily="34" charset="0"/>
              <a:sym typeface="Symbol" panose="05050102010706020507" pitchFamily="18" charset="2"/>
            </a:endParaRPr>
          </a:p>
        </p:txBody>
      </p:sp>
      <p:cxnSp>
        <p:nvCxnSpPr>
          <p:cNvPr id="4" name="Straight Arrow Connector 3"/>
          <p:cNvCxnSpPr/>
          <p:nvPr/>
        </p:nvCxnSpPr>
        <p:spPr bwMode="auto">
          <a:xfrm flipV="1">
            <a:off x="4674742" y="1223109"/>
            <a:ext cx="226031" cy="2933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21" idx="1"/>
          </p:cNvCxnSpPr>
          <p:nvPr/>
        </p:nvCxnSpPr>
        <p:spPr bwMode="auto">
          <a:xfrm flipH="1" flipV="1">
            <a:off x="6042331" y="1264790"/>
            <a:ext cx="829539" cy="24260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 Box 8"/>
          <p:cNvSpPr txBox="1">
            <a:spLocks noChangeArrowheads="1"/>
          </p:cNvSpPr>
          <p:nvPr/>
        </p:nvSpPr>
        <p:spPr bwMode="auto">
          <a:xfrm>
            <a:off x="5278236" y="3028217"/>
            <a:ext cx="1786065" cy="4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lnSpc>
                <a:spcPct val="130000"/>
              </a:lnSpc>
              <a:spcBef>
                <a:spcPct val="0"/>
              </a:spcBef>
              <a:buFontTx/>
              <a:buNone/>
            </a:pPr>
            <a:r>
              <a:rPr lang="it-IT" altLang="it-IT" sz="2200" dirty="0" smtClean="0">
                <a:solidFill>
                  <a:srgbClr val="FF0000"/>
                </a:solidFill>
                <a:latin typeface="Arial" panose="020B0604020202020204" pitchFamily="34" charset="0"/>
                <a:sym typeface="Symbol" panose="05050102010706020507" pitchFamily="18" charset="2"/>
              </a:rPr>
              <a:t>s type orbital</a:t>
            </a:r>
            <a:endParaRPr lang="it-IT" altLang="it-IT" sz="2200" dirty="0">
              <a:solidFill>
                <a:srgbClr val="FF0000"/>
              </a:solidFill>
              <a:latin typeface="Arial" panose="020B0604020202020204" pitchFamily="34" charset="0"/>
              <a:sym typeface="Symbol" panose="05050102010706020507" pitchFamily="18" charset="2"/>
            </a:endParaRPr>
          </a:p>
        </p:txBody>
      </p:sp>
      <p:pic>
        <p:nvPicPr>
          <p:cNvPr id="37"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026" y="4776815"/>
            <a:ext cx="223837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21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363116" y="4669930"/>
            <a:ext cx="8629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pPr>
            <a:r>
              <a:rPr lang="en-US" altLang="en-US" sz="2400" dirty="0" smtClean="0">
                <a:solidFill>
                  <a:srgbClr val="FF0000"/>
                </a:solidFill>
                <a:latin typeface="Tahoma" panose="020B0604030504040204" pitchFamily="34" charset="0"/>
              </a:rPr>
              <a:t>Hint:</a:t>
            </a:r>
            <a:endParaRPr lang="en-US" altLang="en-US" sz="2400" dirty="0" smtClean="0">
              <a:latin typeface="Tahoma" panose="020B0604030504040204" pitchFamily="34" charset="0"/>
            </a:endParaRPr>
          </a:p>
        </p:txBody>
      </p:sp>
      <p:sp>
        <p:nvSpPr>
          <p:cNvPr id="11" name="Text Box 5"/>
          <p:cNvSpPr txBox="1">
            <a:spLocks noChangeArrowheads="1"/>
          </p:cNvSpPr>
          <p:nvPr/>
        </p:nvSpPr>
        <p:spPr bwMode="auto">
          <a:xfrm>
            <a:off x="158327" y="1027607"/>
            <a:ext cx="687396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latin typeface="Tahoma" panose="020B0604030504040204" pitchFamily="34" charset="0"/>
              </a:rPr>
              <a:t>Benzene (C</a:t>
            </a:r>
            <a:r>
              <a:rPr lang="en-US" altLang="en-US" sz="2400" baseline="-25000" dirty="0" smtClean="0">
                <a:latin typeface="Tahoma" panose="020B0604030504040204" pitchFamily="34" charset="0"/>
              </a:rPr>
              <a:t>6</a:t>
            </a:r>
            <a:r>
              <a:rPr lang="en-US" altLang="en-US" sz="2400" dirty="0" smtClean="0">
                <a:latin typeface="Tahoma" panose="020B0604030504040204" pitchFamily="34" charset="0"/>
              </a:rPr>
              <a:t>H</a:t>
            </a:r>
            <a:r>
              <a:rPr lang="en-US" altLang="en-US" sz="2400" baseline="-25000" dirty="0" smtClean="0">
                <a:latin typeface="Tahoma" panose="020B0604030504040204" pitchFamily="34" charset="0"/>
              </a:rPr>
              <a:t>6</a:t>
            </a:r>
            <a:r>
              <a:rPr lang="en-US" altLang="en-US" sz="2400" dirty="0" smtClean="0">
                <a:latin typeface="Tahoma" panose="020B0604030504040204" pitchFamily="34" charset="0"/>
              </a:rPr>
              <a:t>) is an </a:t>
            </a:r>
            <a:r>
              <a:rPr lang="en-US" altLang="en-US" sz="2400" dirty="0">
                <a:latin typeface="Tahoma" panose="020B0604030504040204" pitchFamily="34" charset="0"/>
              </a:rPr>
              <a:t>atmospheric pollutant </a:t>
            </a:r>
            <a:r>
              <a:rPr lang="en-US" altLang="en-US" sz="2400" dirty="0" smtClean="0">
                <a:latin typeface="Tahoma" panose="020B0604030504040204" pitchFamily="34" charset="0"/>
              </a:rPr>
              <a:t>emitted from vehicle exhausts </a:t>
            </a:r>
            <a:r>
              <a:rPr lang="en-US" altLang="en-US" sz="2400" dirty="0">
                <a:latin typeface="Tahoma" panose="020B0604030504040204" pitchFamily="34" charset="0"/>
              </a:rPr>
              <a:t>and other combustion </a:t>
            </a:r>
            <a:r>
              <a:rPr lang="en-US" altLang="en-US" sz="2400" dirty="0" smtClean="0">
                <a:latin typeface="Tahoma" panose="020B0604030504040204" pitchFamily="34" charset="0"/>
              </a:rPr>
              <a:t>and industrial processes. It has the structure shown here. </a:t>
            </a:r>
            <a:r>
              <a:rPr lang="it-IT" altLang="en-US" sz="2400" dirty="0" smtClean="0">
                <a:latin typeface="Tahoma" panose="020B0604030504040204" pitchFamily="34" charset="0"/>
              </a:rPr>
              <a:t>Calculate the number of vibrational modes possible for benzene and determine what type of rigid rotor (spherical, symmetric top, asymmetric top) it can be approximated with</a:t>
            </a:r>
            <a:endParaRPr lang="en-US" altLang="en-US" sz="2400" dirty="0" smtClean="0">
              <a:latin typeface="Tahoma" panose="020B0604030504040204" pitchFamily="34" charset="0"/>
            </a:endParaRPr>
          </a:p>
        </p:txBody>
      </p:sp>
      <p:pic>
        <p:nvPicPr>
          <p:cNvPr id="13" name="Picture 2" descr="Risultati immagini per benz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752" y="1854893"/>
            <a:ext cx="1432983" cy="1563254"/>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5"/>
          <p:cNvSpPr txBox="1">
            <a:spLocks noChangeArrowheads="1"/>
          </p:cNvSpPr>
          <p:nvPr/>
        </p:nvSpPr>
        <p:spPr bwMode="auto">
          <a:xfrm>
            <a:off x="1126628" y="4669930"/>
            <a:ext cx="76471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latin typeface="Tahoma" panose="020B0604030504040204" pitchFamily="34" charset="0"/>
                <a:sym typeface="Symbol" panose="05050102010706020507" pitchFamily="18" charset="2"/>
              </a:rPr>
              <a:t>Since it is NOT a linear molecule the number of vibrational modes is given by 3n-6</a:t>
            </a:r>
            <a:endParaRPr lang="en-US" altLang="en-US" sz="2400" baseline="-25000" dirty="0" smtClean="0">
              <a:solidFill>
                <a:srgbClr val="FF0000"/>
              </a:solidFill>
              <a:latin typeface="Tahoma" panose="020B0604030504040204" pitchFamily="34" charset="0"/>
            </a:endParaRPr>
          </a:p>
        </p:txBody>
      </p:sp>
    </p:spTree>
    <p:extLst>
      <p:ext uri="{BB962C8B-B14F-4D97-AF65-F5344CB8AC3E}">
        <p14:creationId xmlns:p14="http://schemas.microsoft.com/office/powerpoint/2010/main" val="5684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158327" y="869840"/>
            <a:ext cx="687396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900" dirty="0" smtClean="0">
                <a:latin typeface="Tahoma" panose="020B0604030504040204" pitchFamily="34" charset="0"/>
              </a:rPr>
              <a:t>Benzene (C</a:t>
            </a:r>
            <a:r>
              <a:rPr lang="en-US" altLang="en-US" sz="1900" baseline="-25000" dirty="0" smtClean="0">
                <a:latin typeface="Tahoma" panose="020B0604030504040204" pitchFamily="34" charset="0"/>
              </a:rPr>
              <a:t>6</a:t>
            </a:r>
            <a:r>
              <a:rPr lang="en-US" altLang="en-US" sz="1900" dirty="0" smtClean="0">
                <a:latin typeface="Tahoma" panose="020B0604030504040204" pitchFamily="34" charset="0"/>
              </a:rPr>
              <a:t>H</a:t>
            </a:r>
            <a:r>
              <a:rPr lang="en-US" altLang="en-US" sz="1900" baseline="-25000" dirty="0" smtClean="0">
                <a:latin typeface="Tahoma" panose="020B0604030504040204" pitchFamily="34" charset="0"/>
              </a:rPr>
              <a:t>6</a:t>
            </a:r>
            <a:r>
              <a:rPr lang="en-US" altLang="en-US" sz="1900" dirty="0" smtClean="0">
                <a:latin typeface="Tahoma" panose="020B0604030504040204" pitchFamily="34" charset="0"/>
              </a:rPr>
              <a:t>) is an </a:t>
            </a:r>
            <a:r>
              <a:rPr lang="en-US" altLang="en-US" sz="1900" dirty="0">
                <a:latin typeface="Tahoma" panose="020B0604030504040204" pitchFamily="34" charset="0"/>
              </a:rPr>
              <a:t>atmospheric pollutant </a:t>
            </a:r>
            <a:r>
              <a:rPr lang="en-US" altLang="en-US" sz="1900" dirty="0" smtClean="0">
                <a:latin typeface="Tahoma" panose="020B0604030504040204" pitchFamily="34" charset="0"/>
              </a:rPr>
              <a:t>emitted from vehicle exhausts </a:t>
            </a:r>
            <a:r>
              <a:rPr lang="en-US" altLang="en-US" sz="1900" dirty="0">
                <a:latin typeface="Tahoma" panose="020B0604030504040204" pitchFamily="34" charset="0"/>
              </a:rPr>
              <a:t>and other combustion </a:t>
            </a:r>
            <a:r>
              <a:rPr lang="en-US" altLang="en-US" sz="1900" dirty="0" smtClean="0">
                <a:latin typeface="Tahoma" panose="020B0604030504040204" pitchFamily="34" charset="0"/>
              </a:rPr>
              <a:t>and industrial processes. It has the structure shown here. </a:t>
            </a:r>
            <a:r>
              <a:rPr lang="it-IT" altLang="en-US" sz="1900" dirty="0" smtClean="0">
                <a:latin typeface="Tahoma" panose="020B0604030504040204" pitchFamily="34" charset="0"/>
              </a:rPr>
              <a:t>Calculate the number of vibrational modes possible for benzene and determine what type of rigid rotor (spherical, symmetric top, asymmetric top) it can be approximated with.</a:t>
            </a:r>
            <a:endParaRPr lang="en-US" altLang="en-US" sz="1900" dirty="0" smtClean="0">
              <a:latin typeface="Tahoma" panose="020B0604030504040204" pitchFamily="34" charset="0"/>
            </a:endParaRPr>
          </a:p>
        </p:txBody>
      </p:sp>
      <p:pic>
        <p:nvPicPr>
          <p:cNvPr id="13" name="Picture 2" descr="Risultati immagini per benz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752" y="1290172"/>
            <a:ext cx="1432983" cy="1563254"/>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
          <p:cNvSpPr txBox="1">
            <a:spLocks noChangeArrowheads="1"/>
          </p:cNvSpPr>
          <p:nvPr/>
        </p:nvSpPr>
        <p:spPr bwMode="auto">
          <a:xfrm>
            <a:off x="158252" y="2800513"/>
            <a:ext cx="888414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900" dirty="0" smtClean="0">
                <a:solidFill>
                  <a:srgbClr val="FF0000"/>
                </a:solidFill>
                <a:latin typeface="Tahoma" panose="020B0604030504040204" pitchFamily="34" charset="0"/>
                <a:sym typeface="Symbol" panose="05050102010706020507" pitchFamily="18" charset="2"/>
              </a:rPr>
              <a:t>Solution: </a:t>
            </a:r>
            <a:r>
              <a:rPr lang="en-US" altLang="en-US" sz="1900" dirty="0" smtClean="0">
                <a:latin typeface="Tahoma" panose="020B0604030504040204" pitchFamily="34" charset="0"/>
                <a:sym typeface="Symbol" panose="05050102010706020507" pitchFamily="18" charset="2"/>
              </a:rPr>
              <a:t>3n-6=3x12-6=30 (possible vibrational frequencies). The molecule does NOT have a dipole moment, so only some of those frequencies will be IR active (those generating a dipole moment during the vibration).</a:t>
            </a:r>
          </a:p>
          <a:p>
            <a:pPr algn="just" eaLnBrk="1" hangingPunct="1">
              <a:spcBef>
                <a:spcPct val="0"/>
              </a:spcBef>
              <a:buFontTx/>
              <a:buNone/>
            </a:pPr>
            <a:r>
              <a:rPr lang="en-US" altLang="en-US" sz="1900" dirty="0" smtClean="0">
                <a:latin typeface="Tahoma" panose="020B0604030504040204" pitchFamily="34" charset="0"/>
                <a:sym typeface="Symbol" panose="05050102010706020507" pitchFamily="18" charset="2"/>
              </a:rPr>
              <a:t>Benzene has only two different moment of inertia (since the third one is equal to one of the two others) and therefore is a symmetric top rotor. In particular it is an oblate symmetric top (i.e. it rotates like a </a:t>
            </a:r>
            <a:r>
              <a:rPr lang="en-US" altLang="en-US" sz="1900" dirty="0" err="1" smtClean="0">
                <a:latin typeface="Tahoma" panose="020B0604030504040204" pitchFamily="34" charset="0"/>
                <a:sym typeface="Symbol" panose="05050102010706020507" pitchFamily="18" charset="2"/>
              </a:rPr>
              <a:t>frisbee</a:t>
            </a:r>
            <a:r>
              <a:rPr lang="en-US" altLang="en-US" sz="1900" dirty="0" smtClean="0">
                <a:latin typeface="Tahoma" panose="020B0604030504040204" pitchFamily="34" charset="0"/>
                <a:sym typeface="Symbol" panose="05050102010706020507" pitchFamily="18" charset="2"/>
              </a:rPr>
              <a:t>)</a:t>
            </a:r>
            <a:endParaRPr lang="en-US" altLang="en-US" sz="1900" baseline="-25000" dirty="0" smtClean="0">
              <a:solidFill>
                <a:srgbClr val="FF0000"/>
              </a:solidFill>
              <a:latin typeface="Tahoma" panose="020B0604030504040204" pitchFamily="34" charset="0"/>
            </a:endParaRPr>
          </a:p>
        </p:txBody>
      </p:sp>
      <p:sp>
        <p:nvSpPr>
          <p:cNvPr id="22" name="Text Box 5"/>
          <p:cNvSpPr txBox="1">
            <a:spLocks noChangeArrowheads="1"/>
          </p:cNvSpPr>
          <p:nvPr/>
        </p:nvSpPr>
        <p:spPr bwMode="auto">
          <a:xfrm>
            <a:off x="158326" y="5181600"/>
            <a:ext cx="424857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900" dirty="0">
                <a:solidFill>
                  <a:srgbClr val="FF0000"/>
                </a:solidFill>
                <a:latin typeface="Tahoma" panose="020B0604030504040204" pitchFamily="34" charset="0"/>
                <a:sym typeface="Symbol" panose="05050102010706020507" pitchFamily="18" charset="2"/>
              </a:rPr>
              <a:t>O</a:t>
            </a:r>
            <a:r>
              <a:rPr lang="en-US" altLang="en-US" sz="1900" dirty="0" smtClean="0">
                <a:solidFill>
                  <a:srgbClr val="FF0000"/>
                </a:solidFill>
                <a:latin typeface="Tahoma" panose="020B0604030504040204" pitchFamily="34" charset="0"/>
                <a:sym typeface="Symbol" panose="05050102010706020507" pitchFamily="18" charset="2"/>
              </a:rPr>
              <a:t>blate </a:t>
            </a:r>
            <a:r>
              <a:rPr lang="en-US" altLang="en-US" sz="1900" dirty="0" smtClean="0">
                <a:latin typeface="Tahoma" panose="020B0604030504040204" pitchFamily="34" charset="0"/>
                <a:sym typeface="Symbol" panose="05050102010706020507" pitchFamily="18" charset="2"/>
              </a:rPr>
              <a:t>symmetric top rotors: A=B&lt;C</a:t>
            </a:r>
            <a:endParaRPr lang="en-US" altLang="en-US" sz="1900" baseline="-25000" dirty="0" smtClean="0">
              <a:solidFill>
                <a:srgbClr val="FF0000"/>
              </a:solidFill>
              <a:latin typeface="Tahoma" panose="020B0604030504040204" pitchFamily="34" charset="0"/>
            </a:endParaRPr>
          </a:p>
        </p:txBody>
      </p:sp>
      <p:sp>
        <p:nvSpPr>
          <p:cNvPr id="23" name="Text Box 5"/>
          <p:cNvSpPr txBox="1">
            <a:spLocks noChangeArrowheads="1"/>
          </p:cNvSpPr>
          <p:nvPr/>
        </p:nvSpPr>
        <p:spPr bwMode="auto">
          <a:xfrm>
            <a:off x="158326" y="5604168"/>
            <a:ext cx="424857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900" dirty="0" err="1" smtClean="0">
                <a:solidFill>
                  <a:srgbClr val="FF0000"/>
                </a:solidFill>
                <a:latin typeface="Tahoma" panose="020B0604030504040204" pitchFamily="34" charset="0"/>
                <a:sym typeface="Symbol" panose="05050102010706020507" pitchFamily="18" charset="2"/>
              </a:rPr>
              <a:t>Prolate</a:t>
            </a:r>
            <a:r>
              <a:rPr lang="en-US" altLang="en-US" sz="1900" dirty="0" smtClean="0">
                <a:solidFill>
                  <a:srgbClr val="FF0000"/>
                </a:solidFill>
                <a:latin typeface="Tahoma" panose="020B0604030504040204" pitchFamily="34" charset="0"/>
                <a:sym typeface="Symbol" panose="05050102010706020507" pitchFamily="18" charset="2"/>
              </a:rPr>
              <a:t> </a:t>
            </a:r>
            <a:r>
              <a:rPr lang="en-US" altLang="en-US" sz="1900" dirty="0" smtClean="0">
                <a:latin typeface="Tahoma" panose="020B0604030504040204" pitchFamily="34" charset="0"/>
                <a:sym typeface="Symbol" panose="05050102010706020507" pitchFamily="18" charset="2"/>
              </a:rPr>
              <a:t>symmetric top rotors: A&lt;B=C</a:t>
            </a:r>
            <a:endParaRPr lang="en-US" altLang="en-US" sz="1900" baseline="-25000" dirty="0" smtClean="0">
              <a:solidFill>
                <a:srgbClr val="FF0000"/>
              </a:solidFill>
              <a:latin typeface="Tahoma" panose="020B0604030504040204" pitchFamily="34" charset="0"/>
            </a:endParaRPr>
          </a:p>
        </p:txBody>
      </p:sp>
      <p:pic>
        <p:nvPicPr>
          <p:cNvPr id="24" name="Picture 4" descr="Risultati immagini per prolate oblate rotor"/>
          <p:cNvPicPr>
            <a:picLocks noChangeAspect="1" noChangeArrowheads="1"/>
          </p:cNvPicPr>
          <p:nvPr/>
        </p:nvPicPr>
        <p:blipFill rotWithShape="1">
          <a:blip r:embed="rId5">
            <a:extLst>
              <a:ext uri="{28A0092B-C50C-407E-A947-70E740481C1C}">
                <a14:useLocalDpi xmlns:a14="http://schemas.microsoft.com/office/drawing/2010/main" val="0"/>
              </a:ext>
            </a:extLst>
          </a:blip>
          <a:srcRect l="4304" t="38955" r="46695" b="7706"/>
          <a:stretch/>
        </p:blipFill>
        <p:spPr bwMode="auto">
          <a:xfrm>
            <a:off x="6056981" y="4410788"/>
            <a:ext cx="2831054" cy="231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473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The IR spectrum of H</a:t>
            </a:r>
            <a:r>
              <a:rPr lang="it-IT" altLang="en-US" sz="3500" baseline="-25000" smtClean="0">
                <a:solidFill>
                  <a:srgbClr val="3333FF"/>
                </a:solidFill>
                <a:latin typeface="Tahoma" panose="020B0604030504040204" pitchFamily="34" charset="0"/>
                <a:cs typeface="Tahoma" panose="020B0604030504040204" pitchFamily="34" charset="0"/>
              </a:rPr>
              <a:t>2</a:t>
            </a:r>
            <a:r>
              <a:rPr lang="it-IT" altLang="en-US" sz="3500" smtClean="0">
                <a:solidFill>
                  <a:srgbClr val="3333FF"/>
                </a:solidFill>
                <a:latin typeface="Tahoma" panose="020B0604030504040204" pitchFamily="34" charset="0"/>
                <a:cs typeface="Tahoma" panose="020B0604030504040204" pitchFamily="34" charset="0"/>
              </a:rPr>
              <a:t>O</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92765" y="1031875"/>
            <a:ext cx="6193851" cy="4983715"/>
          </a:xfrm>
          <a:prstGeom prst="rect">
            <a:avLst/>
          </a:prstGeom>
        </p:spPr>
      </p:pic>
      <p:sp>
        <p:nvSpPr>
          <p:cNvPr id="3" name="TextBox 2"/>
          <p:cNvSpPr txBox="1"/>
          <p:nvPr/>
        </p:nvSpPr>
        <p:spPr>
          <a:xfrm>
            <a:off x="6390655" y="1176935"/>
            <a:ext cx="2381870" cy="4693593"/>
          </a:xfrm>
          <a:prstGeom prst="rect">
            <a:avLst/>
          </a:prstGeom>
          <a:noFill/>
        </p:spPr>
        <p:txBody>
          <a:bodyPr wrap="none" rtlCol="0">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H</a:t>
            </a:r>
            <a:r>
              <a:rPr lang="en-US" sz="2300" baseline="-25000" dirty="0" smtClean="0">
                <a:latin typeface="Tahoma" panose="020B0604030504040204" pitchFamily="34" charset="0"/>
                <a:ea typeface="Tahoma" panose="020B0604030504040204" pitchFamily="34" charset="0"/>
                <a:cs typeface="Tahoma" panose="020B0604030504040204" pitchFamily="34" charset="0"/>
              </a:rPr>
              <a:t>2</a:t>
            </a:r>
            <a:r>
              <a:rPr lang="en-US" sz="2300" dirty="0" smtClean="0">
                <a:latin typeface="Tahoma" panose="020B0604030504040204" pitchFamily="34" charset="0"/>
                <a:ea typeface="Tahoma" panose="020B0604030504040204" pitchFamily="34" charset="0"/>
                <a:cs typeface="Tahoma" panose="020B0604030504040204" pitchFamily="34" charset="0"/>
              </a:rPr>
              <a:t>O is </a:t>
            </a:r>
            <a:r>
              <a:rPr lang="en-US" sz="2300" dirty="0">
                <a:latin typeface="Tahoma" panose="020B0604030504040204" pitchFamily="34" charset="0"/>
                <a:ea typeface="Tahoma" panose="020B0604030504040204" pitchFamily="34" charset="0"/>
                <a:cs typeface="Tahoma" panose="020B0604030504040204" pitchFamily="34" charset="0"/>
              </a:rPr>
              <a:t>a strongly</a:t>
            </a:r>
          </a:p>
          <a:p>
            <a:r>
              <a:rPr lang="en-US" sz="2300" dirty="0">
                <a:latin typeface="Tahoma" panose="020B0604030504040204" pitchFamily="34" charset="0"/>
                <a:ea typeface="Tahoma" panose="020B0604030504040204" pitchFamily="34" charset="0"/>
                <a:cs typeface="Tahoma" panose="020B0604030504040204" pitchFamily="34" charset="0"/>
              </a:rPr>
              <a:t>asymmetric top:</a:t>
            </a:r>
          </a:p>
          <a:p>
            <a:r>
              <a:rPr lang="en-US" sz="2300" i="1" dirty="0">
                <a:latin typeface="Tahoma" panose="020B0604030504040204" pitchFamily="34" charset="0"/>
                <a:ea typeface="Tahoma" panose="020B0604030504040204" pitchFamily="34" charset="0"/>
                <a:cs typeface="Tahoma" panose="020B0604030504040204" pitchFamily="34" charset="0"/>
              </a:rPr>
              <a:t>A </a:t>
            </a:r>
            <a:r>
              <a:rPr lang="en-US" sz="2300" dirty="0">
                <a:latin typeface="Tahoma" panose="020B0604030504040204" pitchFamily="34" charset="0"/>
                <a:ea typeface="Tahoma" panose="020B0604030504040204" pitchFamily="34" charset="0"/>
                <a:cs typeface="Tahoma" panose="020B0604030504040204" pitchFamily="34" charset="0"/>
              </a:rPr>
              <a:t>= 27.9 cm-1</a:t>
            </a:r>
          </a:p>
          <a:p>
            <a:r>
              <a:rPr lang="en-US" sz="2300" i="1" dirty="0">
                <a:latin typeface="Tahoma" panose="020B0604030504040204" pitchFamily="34" charset="0"/>
                <a:ea typeface="Tahoma" panose="020B0604030504040204" pitchFamily="34" charset="0"/>
                <a:cs typeface="Tahoma" panose="020B0604030504040204" pitchFamily="34" charset="0"/>
              </a:rPr>
              <a:t>B </a:t>
            </a:r>
            <a:r>
              <a:rPr lang="en-US" sz="2300" dirty="0">
                <a:latin typeface="Tahoma" panose="020B0604030504040204" pitchFamily="34" charset="0"/>
                <a:ea typeface="Tahoma" panose="020B0604030504040204" pitchFamily="34" charset="0"/>
                <a:cs typeface="Tahoma" panose="020B0604030504040204" pitchFamily="34" charset="0"/>
              </a:rPr>
              <a:t>= 14.5 cm-1</a:t>
            </a:r>
          </a:p>
          <a:p>
            <a:r>
              <a:rPr lang="en-US" sz="2300" i="1" dirty="0">
                <a:latin typeface="Tahoma" panose="020B0604030504040204" pitchFamily="34" charset="0"/>
                <a:ea typeface="Tahoma" panose="020B0604030504040204" pitchFamily="34" charset="0"/>
                <a:cs typeface="Tahoma" panose="020B0604030504040204" pitchFamily="34" charset="0"/>
              </a:rPr>
              <a:t>C </a:t>
            </a:r>
            <a:r>
              <a:rPr lang="en-US" sz="2300" dirty="0">
                <a:latin typeface="Tahoma" panose="020B0604030504040204" pitchFamily="34" charset="0"/>
                <a:ea typeface="Tahoma" panose="020B0604030504040204" pitchFamily="34" charset="0"/>
                <a:cs typeface="Tahoma" panose="020B0604030504040204" pitchFamily="34" charset="0"/>
              </a:rPr>
              <a:t>= 9.3 cm-1</a:t>
            </a:r>
          </a:p>
          <a:p>
            <a:endParaRPr lang="en-US" sz="2300" dirty="0">
              <a:latin typeface="Tahoma" panose="020B0604030504040204" pitchFamily="34" charset="0"/>
              <a:ea typeface="Tahoma" panose="020B0604030504040204" pitchFamily="34" charset="0"/>
              <a:cs typeface="Tahoma" panose="020B0604030504040204" pitchFamily="34" charset="0"/>
            </a:endParaRPr>
          </a:p>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Overtone </a:t>
            </a:r>
            <a:r>
              <a:rPr lang="en-US" sz="2300" dirty="0">
                <a:latin typeface="Tahoma" panose="020B0604030504040204" pitchFamily="34" charset="0"/>
                <a:ea typeface="Tahoma" panose="020B0604030504040204" pitchFamily="34" charset="0"/>
                <a:cs typeface="Tahoma" panose="020B0604030504040204" pitchFamily="34" charset="0"/>
              </a:rPr>
              <a:t>and</a:t>
            </a:r>
          </a:p>
          <a:p>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combination</a:t>
            </a:r>
          </a:p>
          <a:p>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bands </a:t>
            </a:r>
            <a:r>
              <a:rPr lang="en-US" sz="2300" dirty="0">
                <a:latin typeface="Tahoma" panose="020B0604030504040204" pitchFamily="34" charset="0"/>
                <a:ea typeface="Tahoma" panose="020B0604030504040204" pitchFamily="34" charset="0"/>
                <a:cs typeface="Tahoma" panose="020B0604030504040204" pitchFamily="34" charset="0"/>
              </a:rPr>
              <a:t>are</a:t>
            </a:r>
          </a:p>
          <a:p>
            <a:r>
              <a:rPr lang="en-US" sz="2300" dirty="0">
                <a:latin typeface="Tahoma" panose="020B0604030504040204" pitchFamily="34" charset="0"/>
                <a:ea typeface="Tahoma" panose="020B0604030504040204" pitchFamily="34" charset="0"/>
                <a:cs typeface="Tahoma" panose="020B0604030504040204" pitchFamily="34" charset="0"/>
              </a:rPr>
              <a:t>relatively intense</a:t>
            </a:r>
          </a:p>
          <a:p>
            <a:r>
              <a:rPr lang="en-US" sz="2300" dirty="0">
                <a:latin typeface="Tahoma" panose="020B0604030504040204" pitchFamily="34" charset="0"/>
                <a:ea typeface="Tahoma" panose="020B0604030504040204" pitchFamily="34" charset="0"/>
                <a:cs typeface="Tahoma" panose="020B0604030504040204" pitchFamily="34" charset="0"/>
              </a:rPr>
              <a:t>(only selected</a:t>
            </a:r>
          </a:p>
          <a:p>
            <a:r>
              <a:rPr lang="en-US" sz="2300" dirty="0">
                <a:latin typeface="Tahoma" panose="020B0604030504040204" pitchFamily="34" charset="0"/>
                <a:ea typeface="Tahoma" panose="020B0604030504040204" pitchFamily="34" charset="0"/>
                <a:cs typeface="Tahoma" panose="020B0604030504040204" pitchFamily="34" charset="0"/>
              </a:rPr>
              <a:t>bands shown in</a:t>
            </a:r>
          </a:p>
          <a:p>
            <a:r>
              <a:rPr lang="en-US" sz="2300" dirty="0">
                <a:latin typeface="Tahoma" panose="020B0604030504040204" pitchFamily="34" charset="0"/>
                <a:ea typeface="Tahoma" panose="020B0604030504040204" pitchFamily="34" charset="0"/>
                <a:cs typeface="Tahoma" panose="020B0604030504040204" pitchFamily="34" charset="0"/>
              </a:rPr>
              <a:t>the graph)</a:t>
            </a:r>
          </a:p>
        </p:txBody>
      </p:sp>
      <p:sp>
        <p:nvSpPr>
          <p:cNvPr id="13" name="TextBox 12"/>
          <p:cNvSpPr txBox="1"/>
          <p:nvPr/>
        </p:nvSpPr>
        <p:spPr>
          <a:xfrm>
            <a:off x="723503" y="5909388"/>
            <a:ext cx="1511248" cy="446276"/>
          </a:xfrm>
          <a:prstGeom prst="rect">
            <a:avLst/>
          </a:prstGeom>
          <a:noFill/>
        </p:spPr>
        <p:txBody>
          <a:bodyPr wrap="none" rtlCol="0">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Overtones</a:t>
            </a:r>
            <a:endParaRPr 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Object 64"/>
          <p:cNvGraphicFramePr>
            <a:graphicFrameLocks noChangeAspect="1"/>
          </p:cNvGraphicFramePr>
          <p:nvPr>
            <p:extLst>
              <p:ext uri="{D42A27DB-BD31-4B8C-83A1-F6EECF244321}">
                <p14:modId xmlns:p14="http://schemas.microsoft.com/office/powerpoint/2010/main" val="313595405"/>
              </p:ext>
            </p:extLst>
          </p:nvPr>
        </p:nvGraphicFramePr>
        <p:xfrm>
          <a:off x="2325688" y="5967413"/>
          <a:ext cx="1727200" cy="419100"/>
        </p:xfrm>
        <a:graphic>
          <a:graphicData uri="http://schemas.openxmlformats.org/presentationml/2006/ole">
            <mc:AlternateContent xmlns:mc="http://schemas.openxmlformats.org/markup-compatibility/2006">
              <mc:Choice xmlns:v="urn:schemas-microsoft-com:vml" Requires="v">
                <p:oleObj spid="_x0000_s134542" name="Equation" r:id="rId5" imgW="838080" imgH="203040" progId="Equation.3">
                  <p:embed/>
                </p:oleObj>
              </mc:Choice>
              <mc:Fallback>
                <p:oleObj name="Equation" r:id="rId5" imgW="838080" imgH="203040" progId="Equation.3">
                  <p:embed/>
                  <p:pic>
                    <p:nvPicPr>
                      <p:cNvPr id="95244" name="Object 64"/>
                      <p:cNvPicPr>
                        <a:picLocks noChangeAspect="1" noChangeArrowheads="1"/>
                      </p:cNvPicPr>
                      <p:nvPr/>
                    </p:nvPicPr>
                    <p:blipFill>
                      <a:blip r:embed="rId6"/>
                      <a:srcRect/>
                      <a:stretch>
                        <a:fillRect/>
                      </a:stretch>
                    </p:blipFill>
                    <p:spPr bwMode="auto">
                      <a:xfrm>
                        <a:off x="2325688" y="5967413"/>
                        <a:ext cx="1727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723503" y="6315908"/>
            <a:ext cx="2686954" cy="446276"/>
          </a:xfrm>
          <a:prstGeom prst="rect">
            <a:avLst/>
          </a:prstGeom>
          <a:noFill/>
        </p:spPr>
        <p:txBody>
          <a:bodyPr wrap="none" rtlCol="0">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Combination bands</a:t>
            </a:r>
            <a:endParaRPr 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64"/>
          <p:cNvGraphicFramePr>
            <a:graphicFrameLocks noChangeAspect="1"/>
          </p:cNvGraphicFramePr>
          <p:nvPr>
            <p:extLst>
              <p:ext uri="{D42A27DB-BD31-4B8C-83A1-F6EECF244321}">
                <p14:modId xmlns:p14="http://schemas.microsoft.com/office/powerpoint/2010/main" val="596864416"/>
              </p:ext>
            </p:extLst>
          </p:nvPr>
        </p:nvGraphicFramePr>
        <p:xfrm>
          <a:off x="4320790" y="6355664"/>
          <a:ext cx="1335087" cy="444500"/>
        </p:xfrm>
        <a:graphic>
          <a:graphicData uri="http://schemas.openxmlformats.org/presentationml/2006/ole">
            <mc:AlternateContent xmlns:mc="http://schemas.openxmlformats.org/markup-compatibility/2006">
              <mc:Choice xmlns:v="urn:schemas-microsoft-com:vml" Requires="v">
                <p:oleObj spid="_x0000_s134543" name="Equation" r:id="rId7" imgW="647640" imgH="215640" progId="Equation.3">
                  <p:embed/>
                </p:oleObj>
              </mc:Choice>
              <mc:Fallback>
                <p:oleObj name="Equation" r:id="rId7" imgW="647640" imgH="215640" progId="Equation.3">
                  <p:embed/>
                  <p:pic>
                    <p:nvPicPr>
                      <p:cNvPr id="14" name="Object 64"/>
                      <p:cNvPicPr>
                        <a:picLocks noChangeAspect="1" noChangeArrowheads="1"/>
                      </p:cNvPicPr>
                      <p:nvPr/>
                    </p:nvPicPr>
                    <p:blipFill>
                      <a:blip r:embed="rId8"/>
                      <a:srcRect/>
                      <a:stretch>
                        <a:fillRect/>
                      </a:stretch>
                    </p:blipFill>
                    <p:spPr bwMode="auto">
                      <a:xfrm>
                        <a:off x="4320790" y="6355664"/>
                        <a:ext cx="13350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3577483" y="6327384"/>
            <a:ext cx="683200" cy="446276"/>
          </a:xfrm>
          <a:prstGeom prst="rect">
            <a:avLst/>
          </a:prstGeom>
          <a:noFill/>
        </p:spPr>
        <p:txBody>
          <a:bodyPr wrap="none" rtlCol="0">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e.g.</a:t>
            </a:r>
            <a:endParaRPr 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Object 64"/>
          <p:cNvGraphicFramePr>
            <a:graphicFrameLocks noChangeAspect="1"/>
          </p:cNvGraphicFramePr>
          <p:nvPr>
            <p:extLst>
              <p:ext uri="{D42A27DB-BD31-4B8C-83A1-F6EECF244321}">
                <p14:modId xmlns:p14="http://schemas.microsoft.com/office/powerpoint/2010/main" val="801203377"/>
              </p:ext>
            </p:extLst>
          </p:nvPr>
        </p:nvGraphicFramePr>
        <p:xfrm>
          <a:off x="5996402" y="6355664"/>
          <a:ext cx="1335087" cy="471487"/>
        </p:xfrm>
        <a:graphic>
          <a:graphicData uri="http://schemas.openxmlformats.org/presentationml/2006/ole">
            <mc:AlternateContent xmlns:mc="http://schemas.openxmlformats.org/markup-compatibility/2006">
              <mc:Choice xmlns:v="urn:schemas-microsoft-com:vml" Requires="v">
                <p:oleObj spid="_x0000_s134544" name="Equation" r:id="rId9" imgW="647640" imgH="228600" progId="Equation.3">
                  <p:embed/>
                </p:oleObj>
              </mc:Choice>
              <mc:Fallback>
                <p:oleObj name="Equation" r:id="rId9" imgW="647640" imgH="228600" progId="Equation.3">
                  <p:embed/>
                  <p:pic>
                    <p:nvPicPr>
                      <p:cNvPr id="16" name="Object 64"/>
                      <p:cNvPicPr>
                        <a:picLocks noChangeAspect="1" noChangeArrowheads="1"/>
                      </p:cNvPicPr>
                      <p:nvPr/>
                    </p:nvPicPr>
                    <p:blipFill>
                      <a:blip r:embed="rId10"/>
                      <a:srcRect/>
                      <a:stretch>
                        <a:fillRect/>
                      </a:stretch>
                    </p:blipFill>
                    <p:spPr bwMode="auto">
                      <a:xfrm>
                        <a:off x="5996402" y="6355664"/>
                        <a:ext cx="133508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The IR spectrum of H</a:t>
            </a:r>
            <a:r>
              <a:rPr lang="it-IT" altLang="en-US" sz="3500" baseline="-25000" smtClean="0">
                <a:solidFill>
                  <a:srgbClr val="3333FF"/>
                </a:solidFill>
                <a:latin typeface="Tahoma" panose="020B0604030504040204" pitchFamily="34" charset="0"/>
                <a:cs typeface="Tahoma" panose="020B0604030504040204" pitchFamily="34" charset="0"/>
              </a:rPr>
              <a:t>2</a:t>
            </a:r>
            <a:r>
              <a:rPr lang="it-IT" altLang="en-US" sz="3500" smtClean="0">
                <a:solidFill>
                  <a:srgbClr val="3333FF"/>
                </a:solidFill>
                <a:latin typeface="Tahoma" panose="020B0604030504040204" pitchFamily="34" charset="0"/>
                <a:cs typeface="Tahoma" panose="020B0604030504040204" pitchFamily="34" charset="0"/>
              </a:rPr>
              <a:t>O</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72579" y="930003"/>
            <a:ext cx="7274492" cy="446276"/>
          </a:xfrm>
          <a:prstGeom prst="rect">
            <a:avLst/>
          </a:prstGeom>
          <a:noFill/>
        </p:spPr>
        <p:txBody>
          <a:bodyPr wrap="none" rtlCol="0">
            <a:spAutoFit/>
          </a:bodyPr>
          <a:lstStyle/>
          <a:p>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Combination band in the vibrational spectrum of H</a:t>
            </a:r>
            <a:r>
              <a:rPr lang="en-US"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endParaRPr lang="en-US" sz="23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130087" y="2264183"/>
            <a:ext cx="6427684" cy="4445475"/>
          </a:xfrm>
          <a:prstGeom prst="rect">
            <a:avLst/>
          </a:prstGeom>
        </p:spPr>
      </p:pic>
      <p:sp>
        <p:nvSpPr>
          <p:cNvPr id="3" name="TextBox 2"/>
          <p:cNvSpPr txBox="1"/>
          <p:nvPr/>
        </p:nvSpPr>
        <p:spPr>
          <a:xfrm>
            <a:off x="5340627" y="1474431"/>
            <a:ext cx="3803373" cy="2569934"/>
          </a:xfrm>
          <a:prstGeom prst="rect">
            <a:avLst/>
          </a:prstGeom>
          <a:noFill/>
        </p:spPr>
        <p:txBody>
          <a:bodyPr wrap="square" rtlCol="0">
            <a:spAutoFit/>
          </a:bodyPr>
          <a:lstStyle/>
          <a:p>
            <a:r>
              <a:rPr lang="en-US" sz="2300" dirty="0" smtClean="0">
                <a:latin typeface="Symbol" panose="05050102010706020507" pitchFamily="18" charset="2"/>
                <a:ea typeface="Tahoma" panose="020B0604030504040204" pitchFamily="34" charset="0"/>
                <a:cs typeface="Tahoma" panose="020B0604030504040204" pitchFamily="34" charset="0"/>
              </a:rPr>
              <a:t>n</a:t>
            </a:r>
            <a:r>
              <a:rPr lang="en-US" sz="2300" baseline="-25000" dirty="0" smtClean="0">
                <a:latin typeface="Tahoma" panose="020B0604030504040204" pitchFamily="34" charset="0"/>
                <a:ea typeface="Tahoma" panose="020B0604030504040204" pitchFamily="34" charset="0"/>
                <a:cs typeface="Tahoma" panose="020B0604030504040204" pitchFamily="34" charset="0"/>
              </a:rPr>
              <a:t>1</a:t>
            </a:r>
            <a:r>
              <a:rPr lang="en-US" sz="2300" dirty="0" smtClean="0">
                <a:latin typeface="Tahoma" panose="020B0604030504040204" pitchFamily="34" charset="0"/>
                <a:ea typeface="Tahoma" panose="020B0604030504040204" pitchFamily="34" charset="0"/>
                <a:cs typeface="Tahoma" panose="020B0604030504040204" pitchFamily="34" charset="0"/>
              </a:rPr>
              <a:t>+</a:t>
            </a:r>
            <a:r>
              <a:rPr lang="en-US" sz="2300" dirty="0" smtClean="0">
                <a:latin typeface="Symbol" panose="05050102010706020507" pitchFamily="18" charset="2"/>
                <a:ea typeface="Tahoma" panose="020B0604030504040204" pitchFamily="34" charset="0"/>
                <a:cs typeface="Tahoma" panose="020B0604030504040204" pitchFamily="34" charset="0"/>
              </a:rPr>
              <a:t>n</a:t>
            </a:r>
            <a:r>
              <a:rPr lang="en-US" sz="2300" baseline="-25000" dirty="0" smtClean="0">
                <a:latin typeface="Symbol" panose="05050102010706020507" pitchFamily="18" charset="2"/>
                <a:ea typeface="Tahoma" panose="020B0604030504040204" pitchFamily="34" charset="0"/>
                <a:cs typeface="Tahoma" panose="020B0604030504040204" pitchFamily="34" charset="0"/>
              </a:rPr>
              <a:t>3</a:t>
            </a:r>
            <a:r>
              <a:rPr lang="en-US" sz="2300" dirty="0" smtClean="0">
                <a:latin typeface="Tahoma" panose="020B0604030504040204" pitchFamily="34" charset="0"/>
                <a:ea typeface="Tahoma" panose="020B0604030504040204" pitchFamily="34" charset="0"/>
                <a:cs typeface="Tahoma" panose="020B0604030504040204" pitchFamily="34" charset="0"/>
              </a:rPr>
              <a:t> </a:t>
            </a:r>
            <a:r>
              <a:rPr lang="en-US" sz="2300" dirty="0">
                <a:latin typeface="Tahoma" panose="020B0604030504040204" pitchFamily="34" charset="0"/>
                <a:ea typeface="Tahoma" panose="020B0604030504040204" pitchFamily="34" charset="0"/>
                <a:cs typeface="Tahoma" panose="020B0604030504040204" pitchFamily="34" charset="0"/>
              </a:rPr>
              <a:t>combination </a:t>
            </a:r>
            <a:r>
              <a:rPr lang="en-US" sz="2300" dirty="0" smtClean="0">
                <a:latin typeface="Tahoma" panose="020B0604030504040204" pitchFamily="34" charset="0"/>
                <a:ea typeface="Tahoma" panose="020B0604030504040204" pitchFamily="34" charset="0"/>
                <a:cs typeface="Tahoma" panose="020B0604030504040204" pitchFamily="34" charset="0"/>
              </a:rPr>
              <a:t>band – </a:t>
            </a:r>
            <a:r>
              <a:rPr lang="en-US" sz="2300" dirty="0">
                <a:latin typeface="Tahoma" panose="020B0604030504040204" pitchFamily="34" charset="0"/>
                <a:ea typeface="Tahoma" panose="020B0604030504040204" pitchFamily="34" charset="0"/>
                <a:cs typeface="Tahoma" panose="020B0604030504040204" pitchFamily="34" charset="0"/>
              </a:rPr>
              <a:t>a </a:t>
            </a:r>
            <a:r>
              <a:rPr lang="en-US" sz="2300" dirty="0" smtClean="0">
                <a:latin typeface="Tahoma" panose="020B0604030504040204" pitchFamily="34" charset="0"/>
                <a:ea typeface="Tahoma" panose="020B0604030504040204" pitchFamily="34" charset="0"/>
                <a:cs typeface="Tahoma" panose="020B0604030504040204" pitchFamily="34" charset="0"/>
              </a:rPr>
              <a:t>pure vibrational transition</a:t>
            </a:r>
            <a:endParaRPr lang="en-US" sz="2300" dirty="0">
              <a:latin typeface="Tahoma" panose="020B0604030504040204" pitchFamily="34" charset="0"/>
              <a:ea typeface="Tahoma" panose="020B0604030504040204" pitchFamily="34" charset="0"/>
              <a:cs typeface="Tahoma" panose="020B0604030504040204" pitchFamily="34" charset="0"/>
            </a:endParaRPr>
          </a:p>
          <a:p>
            <a:endParaRPr lang="en-US" sz="2300" dirty="0">
              <a:latin typeface="Tahoma" panose="020B0604030504040204" pitchFamily="34" charset="0"/>
              <a:ea typeface="Tahoma" panose="020B0604030504040204" pitchFamily="34" charset="0"/>
              <a:cs typeface="Tahoma" panose="020B0604030504040204" pitchFamily="34" charset="0"/>
            </a:endParaRPr>
          </a:p>
          <a:p>
            <a:r>
              <a:rPr lang="en-US" sz="2300" dirty="0" smtClean="0">
                <a:latin typeface="Tahoma" panose="020B0604030504040204" pitchFamily="34" charset="0"/>
                <a:ea typeface="Tahoma" panose="020B0604030504040204" pitchFamily="34" charset="0"/>
                <a:cs typeface="Tahoma" panose="020B0604030504040204" pitchFamily="34" charset="0"/>
              </a:rPr>
              <a:t>No </a:t>
            </a:r>
            <a:r>
              <a:rPr lang="en-US" sz="2300" dirty="0">
                <a:latin typeface="Tahoma" panose="020B0604030504040204" pitchFamily="34" charset="0"/>
                <a:ea typeface="Tahoma" panose="020B0604030504040204" pitchFamily="34" charset="0"/>
                <a:cs typeface="Tahoma" panose="020B0604030504040204" pitchFamily="34" charset="0"/>
              </a:rPr>
              <a:t>obvious pattern in </a:t>
            </a:r>
            <a:r>
              <a:rPr lang="en-US" sz="2300" dirty="0" smtClean="0">
                <a:latin typeface="Tahoma" panose="020B0604030504040204" pitchFamily="34" charset="0"/>
                <a:ea typeface="Tahoma" panose="020B0604030504040204" pitchFamily="34" charset="0"/>
                <a:cs typeface="Tahoma" panose="020B0604030504040204" pitchFamily="34" charset="0"/>
              </a:rPr>
              <a:t>the spectrum </a:t>
            </a:r>
            <a:r>
              <a:rPr lang="en-US" sz="2300" dirty="0">
                <a:latin typeface="Tahoma" panose="020B0604030504040204" pitchFamily="34" charset="0"/>
                <a:ea typeface="Tahoma" panose="020B0604030504040204" pitchFamily="34" charset="0"/>
                <a:cs typeface="Tahoma" panose="020B0604030504040204" pitchFamily="34" charset="0"/>
              </a:rPr>
              <a:t>(this is very</a:t>
            </a:r>
          </a:p>
          <a:p>
            <a:r>
              <a:rPr lang="en-US" sz="2300" dirty="0">
                <a:latin typeface="Tahoma" panose="020B0604030504040204" pitchFamily="34" charset="0"/>
                <a:ea typeface="Tahoma" panose="020B0604030504040204" pitchFamily="34" charset="0"/>
                <a:cs typeface="Tahoma" panose="020B0604030504040204" pitchFamily="34" charset="0"/>
              </a:rPr>
              <a:t>typical for asymmetric</a:t>
            </a:r>
          </a:p>
          <a:p>
            <a:r>
              <a:rPr lang="en-US" sz="2300" dirty="0">
                <a:latin typeface="Tahoma" panose="020B0604030504040204" pitchFamily="34" charset="0"/>
                <a:ea typeface="Tahoma" panose="020B0604030504040204" pitchFamily="34" charset="0"/>
                <a:cs typeface="Tahoma" panose="020B0604030504040204" pitchFamily="34" charset="0"/>
              </a:rPr>
              <a:t>tops</a:t>
            </a:r>
            <a:r>
              <a:rPr lang="en-US" sz="2300" dirty="0" smtClean="0">
                <a:latin typeface="Tahoma" panose="020B0604030504040204" pitchFamily="34" charset="0"/>
                <a:ea typeface="Tahoma" panose="020B0604030504040204" pitchFamily="34" charset="0"/>
                <a:cs typeface="Tahoma" panose="020B0604030504040204" pitchFamily="34" charset="0"/>
              </a:rPr>
              <a:t>)</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19409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descr="Risultati immagini per liquid water IR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838" y="3989388"/>
            <a:ext cx="4511675"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The IR spectrum of H</a:t>
            </a:r>
            <a:r>
              <a:rPr lang="it-IT" altLang="en-US" sz="3500" baseline="-25000" smtClean="0">
                <a:solidFill>
                  <a:srgbClr val="3333FF"/>
                </a:solidFill>
                <a:latin typeface="Tahoma" panose="020B0604030504040204" pitchFamily="34" charset="0"/>
                <a:cs typeface="Tahoma" panose="020B0604030504040204" pitchFamily="34" charset="0"/>
              </a:rPr>
              <a:t>2</a:t>
            </a:r>
            <a:r>
              <a:rPr lang="it-IT" altLang="en-US" sz="3500" smtClean="0">
                <a:solidFill>
                  <a:srgbClr val="3333FF"/>
                </a:solidFill>
                <a:latin typeface="Tahoma" panose="020B0604030504040204" pitchFamily="34" charset="0"/>
                <a:cs typeface="Tahoma" panose="020B0604030504040204" pitchFamily="34" charset="0"/>
              </a:rPr>
              <a:t>O</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03429" name="Picture 2" descr="http://senseair.senseair.com/wp-content/uploads/2011/09/IRspectrum_wat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1031875"/>
            <a:ext cx="46005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Text Box 34"/>
          <p:cNvSpPr txBox="1">
            <a:spLocks noChangeArrowheads="1"/>
          </p:cNvSpPr>
          <p:nvPr/>
        </p:nvSpPr>
        <p:spPr bwMode="auto">
          <a:xfrm>
            <a:off x="5553075" y="2478088"/>
            <a:ext cx="2987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a:solidFill>
                  <a:srgbClr val="0000FF"/>
                </a:solidFill>
                <a:latin typeface="Tahoma" panose="020B0604030504040204" pitchFamily="34" charset="0"/>
              </a:rPr>
              <a:t>Gas phase</a:t>
            </a:r>
            <a:endParaRPr lang="en-US" altLang="en-US" sz="2500">
              <a:solidFill>
                <a:srgbClr val="0000FF"/>
              </a:solidFill>
              <a:latin typeface="Tahoma" panose="020B0604030504040204" pitchFamily="34" charset="0"/>
            </a:endParaRPr>
          </a:p>
        </p:txBody>
      </p:sp>
      <p:sp>
        <p:nvSpPr>
          <p:cNvPr id="103431" name="Text Box 34"/>
          <p:cNvSpPr txBox="1">
            <a:spLocks noChangeArrowheads="1"/>
          </p:cNvSpPr>
          <p:nvPr/>
        </p:nvSpPr>
        <p:spPr bwMode="auto">
          <a:xfrm>
            <a:off x="641350" y="5103813"/>
            <a:ext cx="2987675"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a:solidFill>
                  <a:srgbClr val="0000FF"/>
                </a:solidFill>
                <a:latin typeface="Tahoma" panose="020B0604030504040204" pitchFamily="34" charset="0"/>
              </a:rPr>
              <a:t>Liquid phase</a:t>
            </a:r>
            <a:endParaRPr lang="en-US" altLang="en-US" sz="2500">
              <a:solidFill>
                <a:srgbClr val="0000FF"/>
              </a:solidFill>
              <a:latin typeface="Tahoma" panose="020B0604030504040204" pitchFamily="34" charset="0"/>
            </a:endParaRPr>
          </a:p>
        </p:txBody>
      </p:sp>
      <p:sp>
        <p:nvSpPr>
          <p:cNvPr id="103432" name="Right Arrow 1"/>
          <p:cNvSpPr>
            <a:spLocks noChangeArrowheads="1"/>
          </p:cNvSpPr>
          <p:nvPr/>
        </p:nvSpPr>
        <p:spPr bwMode="auto">
          <a:xfrm rot="10800000">
            <a:off x="5113338" y="2478088"/>
            <a:ext cx="885825" cy="454025"/>
          </a:xfrm>
          <a:prstGeom prst="rightArrow">
            <a:avLst>
              <a:gd name="adj1" fmla="val 50000"/>
              <a:gd name="adj2" fmla="val 50104"/>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03433" name="Right Arrow 16"/>
          <p:cNvSpPr>
            <a:spLocks noChangeArrowheads="1"/>
          </p:cNvSpPr>
          <p:nvPr/>
        </p:nvSpPr>
        <p:spPr bwMode="auto">
          <a:xfrm>
            <a:off x="3335338" y="5132388"/>
            <a:ext cx="887412" cy="455612"/>
          </a:xfrm>
          <a:prstGeom prst="rightArrow">
            <a:avLst>
              <a:gd name="adj1" fmla="val 50000"/>
              <a:gd name="adj2" fmla="val 50019"/>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1" name="TextBox 10"/>
          <p:cNvSpPr txBox="1"/>
          <p:nvPr/>
        </p:nvSpPr>
        <p:spPr>
          <a:xfrm>
            <a:off x="1623034" y="3273098"/>
            <a:ext cx="359033" cy="246221"/>
          </a:xfrm>
          <a:prstGeom prst="rect">
            <a:avLst/>
          </a:prstGeom>
          <a:noFill/>
        </p:spPr>
        <p:txBody>
          <a:bodyPr wrap="square" lIns="0" tIns="0" rIns="0" bIns="0" rtlCol="0">
            <a:spAutoFit/>
          </a:bodyPr>
          <a:lstStyle/>
          <a:p>
            <a:r>
              <a:rPr lang="it-IT" sz="1600" b="1" dirty="0" smtClean="0">
                <a:solidFill>
                  <a:srgbClr val="0000FF"/>
                </a:solidFill>
                <a:latin typeface="Symbol" panose="05050102010706020507" pitchFamily="18" charset="2"/>
              </a:rPr>
              <a:t>n</a:t>
            </a:r>
            <a:r>
              <a:rPr lang="it-IT" sz="1600" b="1" baseline="-25000" dirty="0" smtClean="0">
                <a:solidFill>
                  <a:srgbClr val="0000FF"/>
                </a:solidFill>
                <a:latin typeface="Symbol" panose="05050102010706020507" pitchFamily="18" charset="2"/>
              </a:rPr>
              <a:t>1</a:t>
            </a:r>
            <a:endParaRPr lang="en-US" sz="1600" b="1" dirty="0">
              <a:solidFill>
                <a:srgbClr val="0000FF"/>
              </a:solidFill>
            </a:endParaRPr>
          </a:p>
        </p:txBody>
      </p:sp>
      <p:sp>
        <p:nvSpPr>
          <p:cNvPr id="12" name="TextBox 11"/>
          <p:cNvSpPr txBox="1"/>
          <p:nvPr/>
        </p:nvSpPr>
        <p:spPr>
          <a:xfrm>
            <a:off x="3428952" y="3519319"/>
            <a:ext cx="200073" cy="246221"/>
          </a:xfrm>
          <a:prstGeom prst="rect">
            <a:avLst/>
          </a:prstGeom>
          <a:noFill/>
        </p:spPr>
        <p:txBody>
          <a:bodyPr wrap="square" lIns="0" tIns="0" rIns="0" bIns="0" rtlCol="0">
            <a:spAutoFit/>
          </a:bodyPr>
          <a:lstStyle/>
          <a:p>
            <a:r>
              <a:rPr lang="it-IT" sz="1600" b="1" dirty="0" smtClean="0">
                <a:solidFill>
                  <a:srgbClr val="0000FF"/>
                </a:solidFill>
                <a:latin typeface="Symbol" panose="05050102010706020507" pitchFamily="18" charset="2"/>
              </a:rPr>
              <a:t>n</a:t>
            </a:r>
            <a:r>
              <a:rPr lang="it-IT" sz="1600" b="1" baseline="-25000" dirty="0" smtClean="0">
                <a:solidFill>
                  <a:srgbClr val="0000FF"/>
                </a:solidFill>
                <a:latin typeface="Symbol" panose="05050102010706020507" pitchFamily="18" charset="2"/>
              </a:rPr>
              <a:t>2</a:t>
            </a:r>
            <a:endParaRPr lang="en-US" sz="1600" b="1" dirty="0">
              <a:solidFill>
                <a:srgbClr val="0000FF"/>
              </a:solidFill>
            </a:endParaRPr>
          </a:p>
        </p:txBody>
      </p:sp>
      <p:sp>
        <p:nvSpPr>
          <p:cNvPr id="13" name="TextBox 12"/>
          <p:cNvSpPr txBox="1"/>
          <p:nvPr/>
        </p:nvSpPr>
        <p:spPr>
          <a:xfrm>
            <a:off x="945622" y="3471887"/>
            <a:ext cx="359033" cy="246221"/>
          </a:xfrm>
          <a:prstGeom prst="rect">
            <a:avLst/>
          </a:prstGeom>
          <a:noFill/>
        </p:spPr>
        <p:txBody>
          <a:bodyPr wrap="square" lIns="0" tIns="0" rIns="0" bIns="0" rtlCol="0">
            <a:spAutoFit/>
          </a:bodyPr>
          <a:lstStyle/>
          <a:p>
            <a:r>
              <a:rPr lang="it-IT" sz="1600" b="1" dirty="0" smtClean="0">
                <a:solidFill>
                  <a:srgbClr val="0000FF"/>
                </a:solidFill>
                <a:latin typeface="Symbol" panose="05050102010706020507" pitchFamily="18" charset="2"/>
              </a:rPr>
              <a:t>n</a:t>
            </a:r>
            <a:r>
              <a:rPr lang="it-IT" sz="1600" b="1" baseline="-25000" dirty="0" smtClean="0">
                <a:solidFill>
                  <a:srgbClr val="0000FF"/>
                </a:solidFill>
                <a:latin typeface="Symbol" panose="05050102010706020507" pitchFamily="18" charset="2"/>
              </a:rPr>
              <a:t>3</a:t>
            </a:r>
            <a:endParaRPr lang="en-US" sz="1600" b="1" dirty="0">
              <a:solidFill>
                <a:srgbClr val="0000FF"/>
              </a:solidFill>
            </a:endParaRPr>
          </a:p>
        </p:txBody>
      </p:sp>
    </p:spTree>
    <p:extLst>
      <p:ext uri="{BB962C8B-B14F-4D97-AF65-F5344CB8AC3E}">
        <p14:creationId xmlns:p14="http://schemas.microsoft.com/office/powerpoint/2010/main" val="23286821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spectrum of CO</a:t>
            </a:r>
            <a:r>
              <a:rPr lang="it-IT" altLang="en-US" sz="3500" baseline="-25000" dirty="0" smtClean="0">
                <a:solidFill>
                  <a:srgbClr val="3333FF"/>
                </a:solidFill>
                <a:latin typeface="Tahoma" panose="020B0604030504040204" pitchFamily="34" charset="0"/>
                <a:cs typeface="Tahoma" panose="020B0604030504040204" pitchFamily="34" charset="0"/>
              </a:rPr>
              <a:t>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49506" name="Picture 2" descr="Risultati immagini per CO2 vibrational modes"/>
          <p:cNvPicPr>
            <a:picLocks noChangeAspect="1" noChangeArrowheads="1"/>
          </p:cNvPicPr>
          <p:nvPr/>
        </p:nvPicPr>
        <p:blipFill rotWithShape="1">
          <a:blip r:embed="rId3">
            <a:extLst>
              <a:ext uri="{28A0092B-C50C-407E-A947-70E740481C1C}">
                <a14:useLocalDpi xmlns:a14="http://schemas.microsoft.com/office/drawing/2010/main" val="0"/>
              </a:ext>
            </a:extLst>
          </a:blip>
          <a:srcRect l="7661" t="3932" r="19296" b="13466"/>
          <a:stretch/>
        </p:blipFill>
        <p:spPr bwMode="auto">
          <a:xfrm>
            <a:off x="5415987" y="967473"/>
            <a:ext cx="3613765" cy="33187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00566" y="1404413"/>
            <a:ext cx="1598515" cy="430887"/>
          </a:xfrm>
          <a:prstGeom prst="rect">
            <a:avLst/>
          </a:prstGeom>
          <a:noFill/>
        </p:spPr>
        <p:txBody>
          <a:bodyPr wrap="none" rtlCol="0">
            <a:spAutoFit/>
          </a:bodyPr>
          <a:lstStyle/>
          <a:p>
            <a:r>
              <a:rPr lang="it-IT" sz="2200" b="1" dirty="0" smtClean="0">
                <a:solidFill>
                  <a:srgbClr val="FF0000"/>
                </a:solidFill>
              </a:rPr>
              <a:t>IR inactive</a:t>
            </a:r>
            <a:endParaRPr lang="en-US" sz="2200" b="1" dirty="0">
              <a:solidFill>
                <a:srgbClr val="FF0000"/>
              </a:solidFill>
            </a:endParaRPr>
          </a:p>
        </p:txBody>
      </p:sp>
      <p:pic>
        <p:nvPicPr>
          <p:cNvPr id="149508" name="Picture 4" descr="Line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8983" y="4565356"/>
            <a:ext cx="473392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49510" name="Picture 6" descr="Immagine correlata"/>
          <p:cNvPicPr>
            <a:picLocks noChangeAspect="1" noChangeArrowheads="1"/>
          </p:cNvPicPr>
          <p:nvPr/>
        </p:nvPicPr>
        <p:blipFill rotWithShape="1">
          <a:blip r:embed="rId5">
            <a:extLst>
              <a:ext uri="{28A0092B-C50C-407E-A947-70E740481C1C}">
                <a14:useLocalDpi xmlns:a14="http://schemas.microsoft.com/office/drawing/2010/main" val="0"/>
              </a:ext>
            </a:extLst>
          </a:blip>
          <a:srcRect t="11988" b="5868"/>
          <a:stretch/>
        </p:blipFill>
        <p:spPr bwMode="auto">
          <a:xfrm>
            <a:off x="5020208" y="4326801"/>
            <a:ext cx="3828665" cy="23588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0"/>
          <p:cNvSpPr txBox="1">
            <a:spLocks noChangeArrowheads="1"/>
          </p:cNvSpPr>
          <p:nvPr/>
        </p:nvSpPr>
        <p:spPr bwMode="auto">
          <a:xfrm>
            <a:off x="200998" y="2190825"/>
            <a:ext cx="547221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cs typeface="Tahoma" panose="020B0604030504040204" pitchFamily="34" charset="0"/>
              </a:rPr>
              <a:t>CO</a:t>
            </a:r>
            <a:r>
              <a:rPr lang="it-IT" altLang="en-US" sz="2200" baseline="-25000" dirty="0" smtClean="0">
                <a:latin typeface="Tahoma" panose="020B0604030504040204" pitchFamily="34" charset="0"/>
                <a:cs typeface="Tahoma" panose="020B0604030504040204" pitchFamily="34" charset="0"/>
              </a:rPr>
              <a:t>2</a:t>
            </a:r>
            <a:r>
              <a:rPr lang="it-IT" altLang="en-US" sz="2200" dirty="0" smtClean="0">
                <a:latin typeface="Tahoma" panose="020B0604030504040204" pitchFamily="34" charset="0"/>
                <a:cs typeface="Tahoma" panose="020B0604030504040204" pitchFamily="34" charset="0"/>
              </a:rPr>
              <a:t> has no permanent electric dipole moment (</a:t>
            </a:r>
            <a:r>
              <a:rPr lang="it-IT" altLang="en-US" sz="2200" dirty="0" smtClean="0">
                <a:solidFill>
                  <a:srgbClr val="FF0000"/>
                </a:solidFill>
                <a:latin typeface="Tahoma" panose="020B0604030504040204" pitchFamily="34" charset="0"/>
                <a:cs typeface="Tahoma" panose="020B0604030504040204" pitchFamily="34" charset="0"/>
                <a:sym typeface="Symbol" panose="05050102010706020507" pitchFamily="18" charset="2"/>
              </a:rPr>
              <a:t>=0</a:t>
            </a:r>
            <a:r>
              <a:rPr lang="it-IT" altLang="en-US" sz="2200" dirty="0" smtClean="0">
                <a:latin typeface="Tahoma" panose="020B0604030504040204" pitchFamily="34" charset="0"/>
                <a:cs typeface="Tahoma" panose="020B0604030504040204" pitchFamily="34" charset="0"/>
                <a:sym typeface="Symbol" panose="05050102010706020507" pitchFamily="18" charset="2"/>
              </a:rPr>
              <a:t>) for fixed atoms. </a:t>
            </a:r>
          </a:p>
          <a:p>
            <a:pPr>
              <a:spcBef>
                <a:spcPct val="0"/>
              </a:spcBef>
              <a:buFontTx/>
              <a:buNone/>
            </a:pPr>
            <a:r>
              <a:rPr lang="it-IT" altLang="en-US" sz="2200" dirty="0" smtClean="0">
                <a:latin typeface="Tahoma" panose="020B0604030504040204" pitchFamily="34" charset="0"/>
                <a:cs typeface="Tahoma" panose="020B0604030504040204" pitchFamily="34" charset="0"/>
                <a:sym typeface="Symbol" panose="05050102010706020507" pitchFamily="18" charset="2"/>
              </a:rPr>
              <a:t></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2</a:t>
            </a:r>
            <a:r>
              <a:rPr lang="it-IT" altLang="en-US" sz="2200" dirty="0" smtClean="0">
                <a:latin typeface="Tahoma" panose="020B0604030504040204" pitchFamily="34" charset="0"/>
                <a:cs typeface="Tahoma" panose="020B0604030504040204" pitchFamily="34" charset="0"/>
                <a:sym typeface="Symbol" panose="05050102010706020507" pitchFamily="18" charset="2"/>
              </a:rPr>
              <a:t> and </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3 </a:t>
            </a:r>
            <a:r>
              <a:rPr lang="it-IT" altLang="en-US" sz="2200" dirty="0" smtClean="0">
                <a:latin typeface="Tahoma" panose="020B0604030504040204" pitchFamily="34" charset="0"/>
                <a:cs typeface="Tahoma" panose="020B0604030504040204" pitchFamily="34" charset="0"/>
                <a:sym typeface="Symbol" panose="05050102010706020507" pitchFamily="18" charset="2"/>
              </a:rPr>
              <a:t>vibrational modes: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IR actives </a:t>
            </a:r>
            <a:r>
              <a:rPr lang="it-IT" altLang="en-US" sz="2200" dirty="0" smtClean="0">
                <a:latin typeface="Tahoma" panose="020B0604030504040204" pitchFamily="34" charset="0"/>
                <a:cs typeface="Tahoma" panose="020B0604030504040204" pitchFamily="34" charset="0"/>
                <a:sym typeface="Symbol" panose="05050102010706020507" pitchFamily="18" charset="2"/>
              </a:rPr>
              <a:t>(a dipole moment is generated that changes  during the vibration)</a:t>
            </a:r>
          </a:p>
          <a:p>
            <a:pPr>
              <a:spcBef>
                <a:spcPct val="0"/>
              </a:spcBef>
              <a:buFontTx/>
              <a:buNone/>
            </a:pPr>
            <a:r>
              <a:rPr lang="it-IT" altLang="en-US" sz="2200" dirty="0" smtClean="0">
                <a:latin typeface="Tahoma" panose="020B0604030504040204" pitchFamily="34" charset="0"/>
                <a:cs typeface="Tahoma" panose="020B0604030504040204" pitchFamily="34" charset="0"/>
                <a:sym typeface="Symbol" panose="05050102010706020507" pitchFamily="18" charset="2"/>
              </a:rPr>
              <a:t></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1</a:t>
            </a:r>
            <a:r>
              <a:rPr lang="it-IT" altLang="en-US" sz="2200" dirty="0" smtClean="0">
                <a:latin typeface="Tahoma" panose="020B0604030504040204" pitchFamily="34" charset="0"/>
                <a:cs typeface="Tahoma" panose="020B0604030504040204" pitchFamily="34" charset="0"/>
                <a:sym typeface="Symbol" panose="05050102010706020507" pitchFamily="18" charset="2"/>
              </a:rPr>
              <a:t> mode: </a:t>
            </a:r>
            <a:r>
              <a:rPr lang="it-IT" altLang="en-US" sz="2200" dirty="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IR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inactive </a:t>
            </a:r>
            <a:r>
              <a:rPr lang="it-IT" altLang="en-US" sz="2200" dirty="0" smtClean="0">
                <a:latin typeface="Tahoma" panose="020B0604030504040204" pitchFamily="34" charset="0"/>
                <a:cs typeface="Tahoma" panose="020B0604030504040204" pitchFamily="34" charset="0"/>
                <a:sym typeface="Symbol" panose="05050102010706020507" pitchFamily="18" charset="2"/>
              </a:rPr>
              <a:t>(no dipole moment is generated during the vibration)</a:t>
            </a:r>
            <a:endParaRPr lang="it-IT" altLang="en-US" sz="2200" dirty="0">
              <a:latin typeface="Tahoma" panose="020B0604030504040204" pitchFamily="34" charset="0"/>
              <a:cs typeface="Tahoma" panose="020B0604030504040204" pitchFamily="34" charset="0"/>
            </a:endParaRPr>
          </a:p>
        </p:txBody>
      </p:sp>
      <p:sp>
        <p:nvSpPr>
          <p:cNvPr id="20" name="Text Box 30"/>
          <p:cNvSpPr txBox="1">
            <a:spLocks noChangeArrowheads="1"/>
          </p:cNvSpPr>
          <p:nvPr/>
        </p:nvSpPr>
        <p:spPr bwMode="auto">
          <a:xfrm>
            <a:off x="5516030" y="4754352"/>
            <a:ext cx="14060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overtones/</a:t>
            </a:r>
          </a:p>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combinations</a:t>
            </a:r>
            <a:endParaRPr lang="it-IT" altLang="en-US" sz="1600" dirty="0">
              <a:solidFill>
                <a:srgbClr val="0000FF"/>
              </a:solidFill>
              <a:latin typeface="Tahoma" panose="020B0604030504040204" pitchFamily="34" charset="0"/>
              <a:cs typeface="Tahoma" panose="020B0604030504040204" pitchFamily="34" charset="0"/>
            </a:endParaRPr>
          </a:p>
        </p:txBody>
      </p:sp>
      <p:cxnSp>
        <p:nvCxnSpPr>
          <p:cNvPr id="27" name="Straight Arrow Connector 26"/>
          <p:cNvCxnSpPr>
            <a:stCxn id="20" idx="0"/>
          </p:cNvCxnSpPr>
          <p:nvPr/>
        </p:nvCxnSpPr>
        <p:spPr bwMode="auto">
          <a:xfrm flipH="1" flipV="1">
            <a:off x="5987369" y="4565356"/>
            <a:ext cx="231668" cy="188996"/>
          </a:xfrm>
          <a:prstGeom prst="straightConnector1">
            <a:avLst/>
          </a:prstGeom>
          <a:solidFill>
            <a:schemeClr val="accent1"/>
          </a:solidFill>
          <a:ln w="2857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5"/>
          <p:cNvGrpSpPr/>
          <p:nvPr/>
        </p:nvGrpSpPr>
        <p:grpSpPr>
          <a:xfrm>
            <a:off x="7105827" y="1170924"/>
            <a:ext cx="1493254" cy="3875816"/>
            <a:chOff x="7105827" y="1170924"/>
            <a:chExt cx="1493254" cy="3875816"/>
          </a:xfrm>
        </p:grpSpPr>
        <p:sp>
          <p:nvSpPr>
            <p:cNvPr id="17" name="TextBox 16"/>
            <p:cNvSpPr txBox="1"/>
            <p:nvPr/>
          </p:nvSpPr>
          <p:spPr>
            <a:xfrm>
              <a:off x="7105827" y="1170924"/>
              <a:ext cx="1023037" cy="307777"/>
            </a:xfrm>
            <a:prstGeom prst="rect">
              <a:avLst/>
            </a:prstGeom>
            <a:solidFill>
              <a:schemeClr val="bg1"/>
            </a:solidFill>
          </p:spPr>
          <p:txBody>
            <a:bodyPr wrap="none" rtlCol="0">
              <a:spAutoFit/>
            </a:bodyPr>
            <a:lstStyle/>
            <a:p>
              <a:r>
                <a:rPr lang="it-IT" sz="1400" dirty="0" smtClean="0">
                  <a:latin typeface="Symbol" panose="05050102010706020507" pitchFamily="18" charset="2"/>
                </a:rPr>
                <a:t>n</a:t>
              </a:r>
              <a:r>
                <a:rPr lang="it-IT" sz="1400" baseline="-25000" dirty="0" smtClean="0">
                  <a:latin typeface="Symbol" panose="05050102010706020507" pitchFamily="18" charset="2"/>
                </a:rPr>
                <a:t>1</a:t>
              </a:r>
              <a:r>
                <a:rPr lang="it-IT" sz="1400" dirty="0" smtClean="0"/>
                <a:t>=7.5 </a:t>
              </a:r>
              <a:r>
                <a:rPr lang="it-IT" sz="1400" dirty="0" smtClean="0">
                  <a:sym typeface="Symbol" panose="05050102010706020507" pitchFamily="18" charset="2"/>
                </a:rPr>
                <a:t>m</a:t>
              </a:r>
              <a:endParaRPr lang="en-US" sz="1400" dirty="0"/>
            </a:p>
          </p:txBody>
        </p:sp>
        <p:sp>
          <p:nvSpPr>
            <p:cNvPr id="18" name="TextBox 17"/>
            <p:cNvSpPr txBox="1"/>
            <p:nvPr/>
          </p:nvSpPr>
          <p:spPr>
            <a:xfrm>
              <a:off x="7615054" y="2595938"/>
              <a:ext cx="942887" cy="307777"/>
            </a:xfrm>
            <a:prstGeom prst="rect">
              <a:avLst/>
            </a:prstGeom>
            <a:solidFill>
              <a:schemeClr val="bg1"/>
            </a:solidFill>
          </p:spPr>
          <p:txBody>
            <a:bodyPr wrap="none" rtlCol="0">
              <a:spAutoFit/>
            </a:bodyPr>
            <a:lstStyle/>
            <a:p>
              <a:r>
                <a:rPr lang="it-IT" sz="1400" dirty="0" smtClean="0">
                  <a:latin typeface="Symbol" panose="05050102010706020507" pitchFamily="18" charset="2"/>
                </a:rPr>
                <a:t>n</a:t>
              </a:r>
              <a:r>
                <a:rPr lang="it-IT" sz="1400" baseline="-25000" dirty="0" smtClean="0">
                  <a:latin typeface="Symbol" panose="05050102010706020507" pitchFamily="18" charset="2"/>
                </a:rPr>
                <a:t>2</a:t>
              </a:r>
              <a:r>
                <a:rPr lang="it-IT" sz="1400" dirty="0" smtClean="0"/>
                <a:t>=15 </a:t>
              </a:r>
              <a:r>
                <a:rPr lang="it-IT" sz="1400" dirty="0" smtClean="0">
                  <a:sym typeface="Symbol" panose="05050102010706020507" pitchFamily="18" charset="2"/>
                </a:rPr>
                <a:t>m</a:t>
              </a:r>
              <a:endParaRPr lang="en-US" sz="1400" dirty="0"/>
            </a:p>
          </p:txBody>
        </p:sp>
        <p:cxnSp>
          <p:nvCxnSpPr>
            <p:cNvPr id="4" name="Straight Arrow Connector 3"/>
            <p:cNvCxnSpPr/>
            <p:nvPr/>
          </p:nvCxnSpPr>
          <p:spPr bwMode="auto">
            <a:xfrm>
              <a:off x="8128864" y="2920181"/>
              <a:ext cx="249048" cy="1548155"/>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4"/>
            <p:cNvSpPr/>
            <p:nvPr/>
          </p:nvSpPr>
          <p:spPr bwMode="auto">
            <a:xfrm>
              <a:off x="7573918" y="2569985"/>
              <a:ext cx="1025163" cy="340710"/>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24" name="Straight Arrow Connector 23"/>
            <p:cNvCxnSpPr/>
            <p:nvPr/>
          </p:nvCxnSpPr>
          <p:spPr bwMode="auto">
            <a:xfrm flipH="1">
              <a:off x="7151858" y="4149962"/>
              <a:ext cx="575666" cy="896778"/>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7182317" y="3813835"/>
              <a:ext cx="992579" cy="307777"/>
            </a:xfrm>
            <a:prstGeom prst="rect">
              <a:avLst/>
            </a:prstGeom>
            <a:solidFill>
              <a:schemeClr val="bg1"/>
            </a:solidFill>
          </p:spPr>
          <p:txBody>
            <a:bodyPr wrap="none" rtlCol="0">
              <a:spAutoFit/>
            </a:bodyPr>
            <a:lstStyle/>
            <a:p>
              <a:r>
                <a:rPr lang="it-IT" sz="1400" dirty="0" smtClean="0">
                  <a:latin typeface="Symbol" panose="05050102010706020507" pitchFamily="18" charset="2"/>
                </a:rPr>
                <a:t>n</a:t>
              </a:r>
              <a:r>
                <a:rPr lang="it-IT" sz="1400" baseline="-25000" dirty="0" smtClean="0">
                  <a:latin typeface="Symbol" panose="05050102010706020507" pitchFamily="18" charset="2"/>
                </a:rPr>
                <a:t>3</a:t>
              </a:r>
              <a:r>
                <a:rPr lang="it-IT" sz="1400" dirty="0" smtClean="0"/>
                <a:t>=4.3 </a:t>
              </a:r>
              <a:r>
                <a:rPr lang="it-IT" sz="1400" dirty="0" smtClean="0">
                  <a:sym typeface="Symbol" panose="05050102010706020507" pitchFamily="18" charset="2"/>
                </a:rPr>
                <a:t>m</a:t>
              </a:r>
              <a:endParaRPr lang="en-US" sz="1400" dirty="0"/>
            </a:p>
          </p:txBody>
        </p:sp>
        <p:sp>
          <p:nvSpPr>
            <p:cNvPr id="23" name="Oval 22"/>
            <p:cNvSpPr/>
            <p:nvPr/>
          </p:nvSpPr>
          <p:spPr bwMode="auto">
            <a:xfrm>
              <a:off x="7151858" y="3804509"/>
              <a:ext cx="992579" cy="340710"/>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1" name="Text Box 30"/>
          <p:cNvSpPr txBox="1">
            <a:spLocks noChangeArrowheads="1"/>
          </p:cNvSpPr>
          <p:nvPr/>
        </p:nvSpPr>
        <p:spPr bwMode="auto">
          <a:xfrm>
            <a:off x="138983" y="935599"/>
            <a:ext cx="55342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FF0000"/>
                </a:solidFill>
                <a:latin typeface="Tahoma" panose="020B0604030504040204" pitchFamily="34" charset="0"/>
                <a:cs typeface="Tahoma" panose="020B0604030504040204" pitchFamily="34" charset="0"/>
              </a:rPr>
              <a:t>CO</a:t>
            </a:r>
            <a:r>
              <a:rPr lang="it-IT" altLang="en-US" sz="2400" baseline="-25000" dirty="0">
                <a:solidFill>
                  <a:srgbClr val="FF0000"/>
                </a:solidFill>
                <a:latin typeface="Tahoma" panose="020B0604030504040204" pitchFamily="34" charset="0"/>
                <a:cs typeface="Tahoma" panose="020B0604030504040204" pitchFamily="34" charset="0"/>
              </a:rPr>
              <a:t>2</a:t>
            </a:r>
            <a:r>
              <a:rPr lang="it-IT" altLang="en-US" sz="2400" dirty="0">
                <a:solidFill>
                  <a:srgbClr val="FF0000"/>
                </a:solidFill>
                <a:latin typeface="Tahoma" panose="020B0604030504040204" pitchFamily="34" charset="0"/>
                <a:cs typeface="Tahoma" panose="020B0604030504040204" pitchFamily="34" charset="0"/>
              </a:rPr>
              <a:t> </a:t>
            </a:r>
            <a:r>
              <a:rPr lang="it-IT" altLang="en-US" sz="2400" dirty="0">
                <a:latin typeface="Tahoma" panose="020B0604030504040204" pitchFamily="34" charset="0"/>
                <a:cs typeface="Tahoma" panose="020B0604030504040204" pitchFamily="34" charset="0"/>
              </a:rPr>
              <a:t>(n=3) hence </a:t>
            </a:r>
            <a:r>
              <a:rPr lang="it-IT" altLang="en-US" sz="2400" dirty="0" smtClean="0">
                <a:latin typeface="Tahoma" panose="020B0604030504040204" pitchFamily="34" charset="0"/>
                <a:cs typeface="Tahoma" panose="020B0604030504040204" pitchFamily="34" charset="0"/>
              </a:rPr>
              <a:t>3x3-5=4 </a:t>
            </a:r>
            <a:r>
              <a:rPr lang="it-IT" altLang="en-US" sz="2400" dirty="0">
                <a:latin typeface="Tahoma" panose="020B0604030504040204" pitchFamily="34" charset="0"/>
                <a:cs typeface="Tahoma" panose="020B0604030504040204" pitchFamily="34" charset="0"/>
              </a:rPr>
              <a:t>normal </a:t>
            </a:r>
            <a:r>
              <a:rPr lang="it-IT" altLang="en-US" sz="2400" dirty="0" smtClean="0">
                <a:latin typeface="Tahoma" panose="020B0604030504040204" pitchFamily="34" charset="0"/>
                <a:cs typeface="Tahoma" panose="020B0604030504040204" pitchFamily="34" charset="0"/>
              </a:rPr>
              <a:t>vibr. modes (of which 2 are degenerate, the </a:t>
            </a:r>
            <a:r>
              <a:rPr lang="it-IT" altLang="en-US" sz="2400" dirty="0" smtClean="0">
                <a:latin typeface="Tahoma" panose="020B0604030504040204" pitchFamily="34" charset="0"/>
                <a:cs typeface="Tahoma" panose="020B0604030504040204" pitchFamily="34" charset="0"/>
                <a:sym typeface="Symbol" panose="05050102010706020507" pitchFamily="18" charset="2"/>
              </a:rPr>
              <a:t></a:t>
            </a:r>
            <a:r>
              <a:rPr lang="it-IT" altLang="en-US" sz="2400" baseline="-25000" dirty="0">
                <a:latin typeface="Tahoma" panose="020B0604030504040204" pitchFamily="34" charset="0"/>
                <a:cs typeface="Tahoma" panose="020B0604030504040204" pitchFamily="34" charset="0"/>
                <a:sym typeface="Symbol" panose="05050102010706020507" pitchFamily="18" charset="2"/>
              </a:rPr>
              <a:t>2</a:t>
            </a:r>
            <a:r>
              <a:rPr lang="it-IT" altLang="en-US" sz="2400" dirty="0" smtClean="0">
                <a:latin typeface="Tahoma" panose="020B0604030504040204" pitchFamily="34" charset="0"/>
                <a:cs typeface="Tahoma" panose="020B0604030504040204" pitchFamily="34" charset="0"/>
              </a:rPr>
              <a:t> ) </a:t>
            </a:r>
            <a:endParaRPr lang="it-IT" altLang="en-US" sz="2400" dirty="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olo 4"/>
          <p:cNvSpPr>
            <a:spLocks noGrp="1"/>
          </p:cNvSpPr>
          <p:nvPr>
            <p:ph type="title"/>
          </p:nvPr>
        </p:nvSpPr>
        <p:spPr>
          <a:xfrm>
            <a:off x="368300" y="-293688"/>
            <a:ext cx="840422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Polyatomic molecules: vibrations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Text Box 34"/>
          <p:cNvSpPr txBox="1">
            <a:spLocks noChangeArrowheads="1"/>
          </p:cNvSpPr>
          <p:nvPr/>
        </p:nvSpPr>
        <p:spPr bwMode="auto">
          <a:xfrm>
            <a:off x="3332629" y="969498"/>
            <a:ext cx="25282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600" dirty="0" smtClean="0">
                <a:solidFill>
                  <a:srgbClr val="FF0000"/>
                </a:solidFill>
                <a:latin typeface="Tahoma" panose="020B0604030504040204" pitchFamily="34" charset="0"/>
              </a:rPr>
              <a:t>Types of bands</a:t>
            </a:r>
            <a:endParaRPr lang="en-US" altLang="en-US" sz="2600" dirty="0">
              <a:solidFill>
                <a:srgbClr val="FF0000"/>
              </a:solidFill>
              <a:latin typeface="Tahoma" panose="020B0604030504040204" pitchFamily="34" charset="0"/>
            </a:endParaRPr>
          </a:p>
        </p:txBody>
      </p:sp>
      <p:sp>
        <p:nvSpPr>
          <p:cNvPr id="11" name="Rectangle 10"/>
          <p:cNvSpPr/>
          <p:nvPr/>
        </p:nvSpPr>
        <p:spPr>
          <a:xfrm>
            <a:off x="775791" y="5223196"/>
            <a:ext cx="7641882" cy="446276"/>
          </a:xfrm>
          <a:prstGeom prst="rect">
            <a:avLst/>
          </a:prstGeom>
        </p:spPr>
        <p:txBody>
          <a:bodyPr wrap="square">
            <a:spAutoFit/>
          </a:bodyPr>
          <a:lstStyle/>
          <a:p>
            <a:r>
              <a:rPr lang="it-IT" altLang="en-US" sz="2300" dirty="0" smtClean="0">
                <a:latin typeface="Tahoma" panose="020B0604030504040204" pitchFamily="34" charset="0"/>
                <a:cs typeface="Tahoma" panose="020B0604030504040204" pitchFamily="34" charset="0"/>
              </a:rPr>
              <a:t>In CO</a:t>
            </a:r>
            <a:r>
              <a:rPr lang="it-IT" altLang="en-US" sz="2300" baseline="-25000" dirty="0" smtClean="0">
                <a:latin typeface="Tahoma" panose="020B0604030504040204" pitchFamily="34" charset="0"/>
                <a:cs typeface="Tahoma" panose="020B0604030504040204" pitchFamily="34" charset="0"/>
              </a:rPr>
              <a:t>2</a:t>
            </a:r>
            <a:r>
              <a:rPr lang="it-IT" altLang="en-US" sz="2300" dirty="0" smtClean="0">
                <a:latin typeface="Tahoma" panose="020B0604030504040204" pitchFamily="34" charset="0"/>
                <a:cs typeface="Tahoma" panose="020B0604030504040204" pitchFamily="34" charset="0"/>
              </a:rPr>
              <a:t> one normal vibrational modes are IR active</a:t>
            </a:r>
            <a:endParaRPr lang="en-US" sz="2300" dirty="0">
              <a:solidFill>
                <a:srgbClr val="FF0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168547" y="2919709"/>
            <a:ext cx="8856370" cy="1691709"/>
          </a:xfrm>
          <a:prstGeom prst="rect">
            <a:avLst/>
          </a:prstGeom>
        </p:spPr>
      </p:pic>
      <p:pic>
        <p:nvPicPr>
          <p:cNvPr id="4" name="Picture 3"/>
          <p:cNvPicPr>
            <a:picLocks noChangeAspect="1"/>
          </p:cNvPicPr>
          <p:nvPr/>
        </p:nvPicPr>
        <p:blipFill>
          <a:blip r:embed="rId4"/>
          <a:stretch>
            <a:fillRect/>
          </a:stretch>
        </p:blipFill>
        <p:spPr>
          <a:xfrm>
            <a:off x="1576408" y="1957389"/>
            <a:ext cx="7207003" cy="964368"/>
          </a:xfrm>
          <a:prstGeom prst="rect">
            <a:avLst/>
          </a:prstGeom>
        </p:spPr>
      </p:pic>
      <p:sp>
        <p:nvSpPr>
          <p:cNvPr id="5" name="Rectangle 4"/>
          <p:cNvSpPr/>
          <p:nvPr/>
        </p:nvSpPr>
        <p:spPr bwMode="auto">
          <a:xfrm>
            <a:off x="8609013" y="4443709"/>
            <a:ext cx="415904" cy="33745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55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4"/>
          <p:cNvSpPr>
            <a:spLocks noGrp="1"/>
          </p:cNvSpPr>
          <p:nvPr>
            <p:ph type="title"/>
          </p:nvPr>
        </p:nvSpPr>
        <p:spPr>
          <a:xfrm>
            <a:off x="368300" y="-326739"/>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spectrum of N</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O (nitrous oxide)</a:t>
            </a:r>
            <a:endParaRPr lang="en-GB" altLang="en-US" sz="3500" dirty="0" smtClean="0">
              <a:solidFill>
                <a:srgbClr val="3333FF"/>
              </a:solidFill>
              <a:latin typeface="Tahoma" panose="020B0604030504040204" pitchFamily="34" charset="0"/>
              <a:cs typeface="Tahoma" panose="020B0604030504040204" pitchFamily="34" charset="0"/>
            </a:endParaRPr>
          </a:p>
        </p:txBody>
      </p:sp>
      <p:pic>
        <p:nvPicPr>
          <p:cNvPr id="150530" name="Picture 2" descr="Nitrous oxide nu-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9226" y="801426"/>
            <a:ext cx="2615612" cy="1124323"/>
          </a:xfrm>
          <a:prstGeom prst="rect">
            <a:avLst/>
          </a:prstGeom>
          <a:noFill/>
          <a:extLst>
            <a:ext uri="{909E8E84-426E-40DD-AFC4-6F175D3DCCD1}">
              <a14:hiddenFill xmlns:a14="http://schemas.microsoft.com/office/drawing/2010/main">
                <a:solidFill>
                  <a:srgbClr val="FFFFFF"/>
                </a:solidFill>
              </a14:hiddenFill>
            </a:ext>
          </a:extLst>
        </p:spPr>
      </p:pic>
      <p:pic>
        <p:nvPicPr>
          <p:cNvPr id="150532" name="Picture 4" descr="Nitrous oxide nu-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34759" y="1747626"/>
            <a:ext cx="2679239" cy="1151674"/>
          </a:xfrm>
          <a:prstGeom prst="rect">
            <a:avLst/>
          </a:prstGeom>
          <a:noFill/>
          <a:extLst>
            <a:ext uri="{909E8E84-426E-40DD-AFC4-6F175D3DCCD1}">
              <a14:hiddenFill xmlns:a14="http://schemas.microsoft.com/office/drawing/2010/main">
                <a:solidFill>
                  <a:srgbClr val="FFFFFF"/>
                </a:solidFill>
              </a14:hiddenFill>
            </a:ext>
          </a:extLst>
        </p:spPr>
      </p:pic>
      <p:pic>
        <p:nvPicPr>
          <p:cNvPr id="150534" name="Picture 6" descr="Nitrous oxide nu-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9226" y="2720527"/>
            <a:ext cx="2764298" cy="11882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47887" y="1024459"/>
            <a:ext cx="2312885" cy="923330"/>
          </a:xfrm>
          <a:prstGeom prst="rect">
            <a:avLst/>
          </a:prstGeom>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symmetric stretch</a:t>
            </a:r>
          </a:p>
          <a:p>
            <a:r>
              <a:rPr lang="pt-BR" b="1" dirty="0" smtClean="0">
                <a:solidFill>
                  <a:srgbClr val="000000"/>
                </a:solidFill>
                <a:latin typeface="Symbol" panose="05050102010706020507" pitchFamily="18" charset="2"/>
              </a:rPr>
              <a:t>n</a:t>
            </a:r>
            <a:r>
              <a:rPr lang="pt-BR" b="1" baseline="-25000" dirty="0" smtClean="0">
                <a:solidFill>
                  <a:srgbClr val="000000"/>
                </a:solidFill>
                <a:latin typeface="Symbol" panose="05050102010706020507" pitchFamily="18" charset="2"/>
              </a:rPr>
              <a:t>1</a:t>
            </a:r>
            <a:r>
              <a:rPr lang="pt-BR" b="1" dirty="0">
                <a:solidFill>
                  <a:srgbClr val="000000"/>
                </a:solidFill>
                <a:latin typeface="Symbol" panose="05050102010706020507" pitchFamily="18" charset="2"/>
              </a:rPr>
              <a:t> </a:t>
            </a:r>
            <a:r>
              <a:rPr lang="pt-BR" b="1"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1298.3 </a:t>
            </a:r>
            <a:r>
              <a:rPr lang="pt-BR" dirty="0" smtClean="0">
                <a:solidFill>
                  <a:srgbClr val="000000"/>
                </a:solidFill>
                <a:latin typeface="Times New Roman" panose="02020603050405020304" pitchFamily="18" charset="0"/>
              </a:rPr>
              <a:t>cm</a:t>
            </a:r>
            <a:r>
              <a:rPr lang="pt-BR" baseline="30000" dirty="0" smtClean="0">
                <a:solidFill>
                  <a:srgbClr val="000000"/>
                </a:solidFill>
                <a:latin typeface="Times New Roman" panose="02020603050405020304" pitchFamily="18" charset="0"/>
              </a:rPr>
              <a:t>-1</a:t>
            </a:r>
          </a:p>
          <a:p>
            <a:r>
              <a:rPr lang="pt-BR" dirty="0" smtClean="0">
                <a:solidFill>
                  <a:srgbClr val="000000"/>
                </a:solidFill>
                <a:latin typeface="Times New Roman" panose="02020603050405020304" pitchFamily="18" charset="0"/>
              </a:rPr>
              <a:t>     = 7.8 </a:t>
            </a:r>
            <a:r>
              <a:rPr lang="pt-BR" dirty="0" smtClean="0">
                <a:solidFill>
                  <a:srgbClr val="000000"/>
                </a:solidFill>
                <a:latin typeface="Symbol" panose="05050102010706020507" pitchFamily="18" charset="2"/>
              </a:rPr>
              <a:t>m</a:t>
            </a:r>
            <a:r>
              <a:rPr lang="pt-BR" dirty="0" smtClean="0">
                <a:solidFill>
                  <a:srgbClr val="000000"/>
                </a:solidFill>
                <a:latin typeface="Times New Roman" panose="02020603050405020304" pitchFamily="18" charset="0"/>
              </a:rPr>
              <a:t>m</a:t>
            </a:r>
            <a:endParaRPr lang="pt-BR" dirty="0">
              <a:solidFill>
                <a:srgbClr val="000000"/>
              </a:solidFill>
              <a:latin typeface="Times New Roman" panose="02020603050405020304" pitchFamily="18" charset="0"/>
            </a:endParaRPr>
          </a:p>
        </p:txBody>
      </p:sp>
      <p:sp>
        <p:nvSpPr>
          <p:cNvPr id="3" name="Rectangle 2"/>
          <p:cNvSpPr/>
          <p:nvPr/>
        </p:nvSpPr>
        <p:spPr>
          <a:xfrm>
            <a:off x="7118365" y="2019400"/>
            <a:ext cx="1966159" cy="1200329"/>
          </a:xfrm>
          <a:prstGeom prst="rect">
            <a:avLst/>
          </a:prstGeom>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bending</a:t>
            </a:r>
            <a:endParaRPr lang="pt-BR" b="1" dirty="0" smtClean="0">
              <a:solidFill>
                <a:srgbClr val="000000"/>
              </a:solidFill>
              <a:latin typeface="Symbol" panose="05050102010706020507" pitchFamily="18" charset="2"/>
            </a:endParaRPr>
          </a:p>
          <a:p>
            <a:r>
              <a:rPr lang="pt-BR" b="1" dirty="0" smtClean="0">
                <a:solidFill>
                  <a:srgbClr val="000000"/>
                </a:solidFill>
                <a:latin typeface="Symbol" panose="05050102010706020507" pitchFamily="18" charset="2"/>
              </a:rPr>
              <a:t>n</a:t>
            </a:r>
            <a:r>
              <a:rPr lang="pl-PL" b="1" baseline="-25000" dirty="0" smtClean="0">
                <a:solidFill>
                  <a:srgbClr val="000000"/>
                </a:solidFill>
                <a:latin typeface="Times New Roman" panose="02020603050405020304" pitchFamily="18" charset="0"/>
              </a:rPr>
              <a:t>2</a:t>
            </a:r>
            <a:r>
              <a:rPr lang="pl-PL" b="1" dirty="0">
                <a:solidFill>
                  <a:srgbClr val="000000"/>
                </a:solidFill>
                <a:latin typeface="Times New Roman" panose="02020603050405020304" pitchFamily="18" charset="0"/>
              </a:rPr>
              <a:t> </a:t>
            </a:r>
            <a:r>
              <a:rPr lang="pl-PL" dirty="0">
                <a:solidFill>
                  <a:srgbClr val="000000"/>
                </a:solidFill>
                <a:latin typeface="Times New Roman" panose="02020603050405020304" pitchFamily="18" charset="0"/>
              </a:rPr>
              <a:t>= 596.3 </a:t>
            </a:r>
            <a:r>
              <a:rPr lang="pl-PL" dirty="0" smtClean="0">
                <a:solidFill>
                  <a:srgbClr val="000000"/>
                </a:solidFill>
                <a:latin typeface="Times New Roman" panose="02020603050405020304" pitchFamily="18" charset="0"/>
              </a:rPr>
              <a:t>cm</a:t>
            </a:r>
            <a:r>
              <a:rPr lang="it-IT" baseline="30000" dirty="0">
                <a:solidFill>
                  <a:srgbClr val="000000"/>
                </a:solidFill>
                <a:latin typeface="Times New Roman" panose="02020603050405020304" pitchFamily="18" charset="0"/>
              </a:rPr>
              <a:t>-</a:t>
            </a:r>
            <a:r>
              <a:rPr lang="pl-PL" baseline="30000" dirty="0" smtClean="0">
                <a:solidFill>
                  <a:srgbClr val="000000"/>
                </a:solidFill>
                <a:latin typeface="Times New Roman" panose="02020603050405020304" pitchFamily="18" charset="0"/>
              </a:rPr>
              <a:t>1</a:t>
            </a:r>
            <a:r>
              <a:rPr lang="pt-BR" dirty="0" smtClean="0">
                <a:solidFill>
                  <a:srgbClr val="000000"/>
                </a:solidFill>
                <a:latin typeface="Times New Roman" panose="02020603050405020304" pitchFamily="18" charset="0"/>
              </a:rPr>
              <a:t> </a:t>
            </a:r>
          </a:p>
          <a:p>
            <a:r>
              <a:rPr lang="pt-BR" dirty="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    =  17 </a:t>
            </a:r>
            <a:r>
              <a:rPr lang="pt-BR" dirty="0">
                <a:solidFill>
                  <a:srgbClr val="000000"/>
                </a:solidFill>
                <a:latin typeface="Symbol" panose="05050102010706020507" pitchFamily="18" charset="2"/>
              </a:rPr>
              <a:t>m</a:t>
            </a:r>
            <a:r>
              <a:rPr lang="pt-BR" dirty="0">
                <a:solidFill>
                  <a:srgbClr val="000000"/>
                </a:solidFill>
                <a:latin typeface="Times New Roman" panose="02020603050405020304" pitchFamily="18" charset="0"/>
              </a:rPr>
              <a:t>m</a:t>
            </a:r>
          </a:p>
          <a:p>
            <a:endParaRPr lang="pl-PL" dirty="0">
              <a:solidFill>
                <a:srgbClr val="000000"/>
              </a:solidFill>
              <a:latin typeface="Times New Roman" panose="02020603050405020304" pitchFamily="18" charset="0"/>
            </a:endParaRPr>
          </a:p>
        </p:txBody>
      </p:sp>
      <p:sp>
        <p:nvSpPr>
          <p:cNvPr id="4" name="Rectangle 3"/>
          <p:cNvSpPr/>
          <p:nvPr/>
        </p:nvSpPr>
        <p:spPr>
          <a:xfrm>
            <a:off x="7151482" y="2891363"/>
            <a:ext cx="1992517" cy="1200329"/>
          </a:xfrm>
          <a:prstGeom prst="rect">
            <a:avLst/>
          </a:prstGeom>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asymmetric stretch</a:t>
            </a:r>
            <a:endParaRPr lang="pt-BR" b="1" dirty="0" smtClean="0">
              <a:solidFill>
                <a:srgbClr val="000000"/>
              </a:solidFill>
              <a:latin typeface="Symbol" panose="05050102010706020507" pitchFamily="18" charset="2"/>
            </a:endParaRPr>
          </a:p>
          <a:p>
            <a:r>
              <a:rPr lang="pt-BR" b="1" dirty="0" smtClean="0">
                <a:solidFill>
                  <a:srgbClr val="000000"/>
                </a:solidFill>
                <a:latin typeface="Symbol" panose="05050102010706020507" pitchFamily="18" charset="2"/>
              </a:rPr>
              <a:t>n </a:t>
            </a:r>
            <a:r>
              <a:rPr lang="pt-BR" b="1" baseline="-25000" dirty="0" smtClean="0">
                <a:solidFill>
                  <a:srgbClr val="000000"/>
                </a:solidFill>
                <a:latin typeface="Times New Roman" panose="02020603050405020304" pitchFamily="18" charset="0"/>
              </a:rPr>
              <a:t>3</a:t>
            </a:r>
            <a:r>
              <a:rPr lang="pt-BR" b="1" dirty="0">
                <a:solidFill>
                  <a:srgbClr val="000000"/>
                </a:solidFill>
                <a:latin typeface="Times New Roman" panose="02020603050405020304" pitchFamily="18" charset="0"/>
              </a:rPr>
              <a:t> = </a:t>
            </a:r>
            <a:r>
              <a:rPr lang="pt-BR" dirty="0">
                <a:solidFill>
                  <a:srgbClr val="000000"/>
                </a:solidFill>
                <a:latin typeface="Times New Roman" panose="02020603050405020304" pitchFamily="18" charset="0"/>
              </a:rPr>
              <a:t>2282.2 </a:t>
            </a:r>
            <a:r>
              <a:rPr lang="pt-BR" dirty="0" smtClean="0">
                <a:solidFill>
                  <a:srgbClr val="000000"/>
                </a:solidFill>
                <a:latin typeface="Times New Roman" panose="02020603050405020304" pitchFamily="18" charset="0"/>
              </a:rPr>
              <a:t>cm</a:t>
            </a:r>
            <a:r>
              <a:rPr lang="pt-BR" baseline="30000" dirty="0" smtClean="0">
                <a:solidFill>
                  <a:srgbClr val="000000"/>
                </a:solidFill>
                <a:latin typeface="Times New Roman" panose="02020603050405020304" pitchFamily="18" charset="0"/>
              </a:rPr>
              <a:t>-1</a:t>
            </a:r>
          </a:p>
          <a:p>
            <a:r>
              <a:rPr lang="pt-BR" baseline="30000" dirty="0" smtClean="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 4.5 </a:t>
            </a:r>
            <a:r>
              <a:rPr lang="pt-BR" dirty="0" smtClean="0">
                <a:solidFill>
                  <a:srgbClr val="000000"/>
                </a:solidFill>
                <a:latin typeface="Symbol" panose="05050102010706020507" pitchFamily="18" charset="2"/>
              </a:rPr>
              <a:t>m</a:t>
            </a:r>
            <a:r>
              <a:rPr lang="pt-BR" dirty="0" smtClean="0">
                <a:solidFill>
                  <a:srgbClr val="000000"/>
                </a:solidFill>
                <a:latin typeface="Times New Roman" panose="02020603050405020304" pitchFamily="18" charset="0"/>
              </a:rPr>
              <a:t>m</a:t>
            </a:r>
            <a:endParaRPr lang="pt-BR" dirty="0">
              <a:solidFill>
                <a:srgbClr val="000000"/>
              </a:solidFill>
              <a:latin typeface="Times New Roman" panose="02020603050405020304" pitchFamily="18" charset="0"/>
            </a:endParaRPr>
          </a:p>
        </p:txBody>
      </p:sp>
      <p:cxnSp>
        <p:nvCxnSpPr>
          <p:cNvPr id="10" name="Connettore diritto 9"/>
          <p:cNvCxnSpPr/>
          <p:nvPr/>
        </p:nvCxnSpPr>
        <p:spPr>
          <a:xfrm>
            <a:off x="534988" y="7106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50536" name="Picture 8" descr="Risultati immagini per N2O IR spectrum gas phase"/>
          <p:cNvPicPr>
            <a:picLocks noChangeAspect="1" noChangeArrowheads="1"/>
          </p:cNvPicPr>
          <p:nvPr/>
        </p:nvPicPr>
        <p:blipFill rotWithShape="1">
          <a:blip r:embed="rId6">
            <a:extLst>
              <a:ext uri="{28A0092B-C50C-407E-A947-70E740481C1C}">
                <a14:useLocalDpi xmlns:a14="http://schemas.microsoft.com/office/drawing/2010/main" val="0"/>
              </a:ext>
            </a:extLst>
          </a:blip>
          <a:srcRect t="10024" r="4001" b="4643"/>
          <a:stretch/>
        </p:blipFill>
        <p:spPr bwMode="auto">
          <a:xfrm>
            <a:off x="1676623" y="3908764"/>
            <a:ext cx="5486400" cy="292608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634759" y="5371804"/>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3</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20" name="Rectangle 19"/>
          <p:cNvSpPr/>
          <p:nvPr/>
        </p:nvSpPr>
        <p:spPr>
          <a:xfrm>
            <a:off x="6697462" y="4518876"/>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2</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21" name="Rectangle 20"/>
          <p:cNvSpPr/>
          <p:nvPr/>
        </p:nvSpPr>
        <p:spPr>
          <a:xfrm>
            <a:off x="5737015" y="5089796"/>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1</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22" name="Text Box 30"/>
          <p:cNvSpPr txBox="1">
            <a:spLocks noChangeArrowheads="1"/>
          </p:cNvSpPr>
          <p:nvPr/>
        </p:nvSpPr>
        <p:spPr bwMode="auto">
          <a:xfrm>
            <a:off x="2512585" y="4744065"/>
            <a:ext cx="14060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overtones/</a:t>
            </a:r>
          </a:p>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combinations</a:t>
            </a:r>
            <a:endParaRPr lang="it-IT" altLang="en-US" sz="1600" dirty="0">
              <a:solidFill>
                <a:srgbClr val="0000FF"/>
              </a:solidFill>
              <a:latin typeface="Tahoma" panose="020B0604030504040204" pitchFamily="34" charset="0"/>
              <a:cs typeface="Tahoma" panose="020B0604030504040204" pitchFamily="34" charset="0"/>
            </a:endParaRPr>
          </a:p>
        </p:txBody>
      </p:sp>
      <p:cxnSp>
        <p:nvCxnSpPr>
          <p:cNvPr id="27" name="Straight Arrow Connector 26"/>
          <p:cNvCxnSpPr/>
          <p:nvPr/>
        </p:nvCxnSpPr>
        <p:spPr bwMode="auto">
          <a:xfrm flipH="1" flipV="1">
            <a:off x="3018264" y="4265032"/>
            <a:ext cx="197328" cy="470751"/>
          </a:xfrm>
          <a:prstGeom prst="straightConnector1">
            <a:avLst/>
          </a:prstGeom>
          <a:solidFill>
            <a:schemeClr val="accent1"/>
          </a:solidFill>
          <a:ln w="2857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V="1">
            <a:off x="3466093" y="4265032"/>
            <a:ext cx="543814" cy="479034"/>
          </a:xfrm>
          <a:prstGeom prst="straightConnector1">
            <a:avLst/>
          </a:prstGeom>
          <a:solidFill>
            <a:schemeClr val="accent1"/>
          </a:solidFill>
          <a:ln w="2857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0"/>
          <p:cNvSpPr txBox="1">
            <a:spLocks noChangeArrowheads="1"/>
          </p:cNvSpPr>
          <p:nvPr/>
        </p:nvSpPr>
        <p:spPr bwMode="auto">
          <a:xfrm>
            <a:off x="248106" y="2002585"/>
            <a:ext cx="51328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cs typeface="Tahoma" panose="020B0604030504040204" pitchFamily="34" charset="0"/>
              </a:rPr>
              <a:t>N</a:t>
            </a:r>
            <a:r>
              <a:rPr lang="it-IT" altLang="en-US" sz="2200" baseline="-25000" dirty="0" smtClean="0">
                <a:latin typeface="Tahoma" panose="020B0604030504040204" pitchFamily="34" charset="0"/>
                <a:cs typeface="Tahoma" panose="020B0604030504040204" pitchFamily="34" charset="0"/>
              </a:rPr>
              <a:t>2</a:t>
            </a:r>
            <a:r>
              <a:rPr lang="it-IT" altLang="en-US" sz="2200" dirty="0" smtClean="0">
                <a:latin typeface="Tahoma" panose="020B0604030504040204" pitchFamily="34" charset="0"/>
                <a:cs typeface="Tahoma" panose="020B0604030504040204" pitchFamily="34" charset="0"/>
              </a:rPr>
              <a:t>O has a permanent electric dipole moment (</a:t>
            </a:r>
            <a:r>
              <a:rPr lang="it-IT" altLang="en-US" sz="2200" dirty="0" smtClean="0">
                <a:solidFill>
                  <a:srgbClr val="FF0000"/>
                </a:solidFill>
                <a:latin typeface="Tahoma" panose="020B0604030504040204" pitchFamily="34" charset="0"/>
                <a:cs typeface="Tahoma" panose="020B0604030504040204" pitchFamily="34" charset="0"/>
                <a:sym typeface="Symbol" panose="05050102010706020507" pitchFamily="18" charset="2"/>
              </a:rPr>
              <a:t>0</a:t>
            </a:r>
            <a:r>
              <a:rPr lang="it-IT" altLang="en-US" sz="2200" dirty="0" smtClean="0">
                <a:latin typeface="Tahoma" panose="020B0604030504040204" pitchFamily="34" charset="0"/>
                <a:cs typeface="Tahoma" panose="020B0604030504040204" pitchFamily="34" charset="0"/>
                <a:sym typeface="Symbol" panose="05050102010706020507" pitchFamily="18" charset="2"/>
              </a:rPr>
              <a:t>) </a:t>
            </a:r>
          </a:p>
          <a:p>
            <a:pPr>
              <a:spcBef>
                <a:spcPct val="0"/>
              </a:spcBef>
              <a:buFontTx/>
              <a:buNone/>
            </a:pPr>
            <a:r>
              <a:rPr lang="it-IT" altLang="en-US" sz="2200" dirty="0" smtClean="0">
                <a:latin typeface="Tahoma" panose="020B0604030504040204" pitchFamily="34" charset="0"/>
                <a:cs typeface="Tahoma" panose="020B0604030504040204" pitchFamily="34" charset="0"/>
                <a:sym typeface="Symbol" panose="05050102010706020507" pitchFamily="18" charset="2"/>
              </a:rPr>
              <a:t>All </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1 </a:t>
            </a:r>
            <a:r>
              <a:rPr lang="it-IT" altLang="en-US" sz="2200" dirty="0" smtClean="0">
                <a:latin typeface="Tahoma" panose="020B0604030504040204" pitchFamily="34" charset="0"/>
                <a:cs typeface="Tahoma" panose="020B0604030504040204" pitchFamily="34" charset="0"/>
                <a:sym typeface="Symbol" panose="05050102010706020507" pitchFamily="18" charset="2"/>
              </a:rPr>
              <a:t>,</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2</a:t>
            </a:r>
            <a:r>
              <a:rPr lang="it-IT" altLang="en-US" sz="2200" dirty="0" smtClean="0">
                <a:latin typeface="Tahoma" panose="020B0604030504040204" pitchFamily="34" charset="0"/>
                <a:cs typeface="Tahoma" panose="020B0604030504040204" pitchFamily="34" charset="0"/>
                <a:sym typeface="Symbol" panose="05050102010706020507" pitchFamily="18" charset="2"/>
              </a:rPr>
              <a:t> and </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3 </a:t>
            </a:r>
            <a:r>
              <a:rPr lang="it-IT" altLang="en-US" sz="2200" dirty="0" smtClean="0">
                <a:latin typeface="Tahoma" panose="020B0604030504040204" pitchFamily="34" charset="0"/>
                <a:cs typeface="Tahoma" panose="020B0604030504040204" pitchFamily="34" charset="0"/>
                <a:sym typeface="Symbol" panose="05050102010706020507" pitchFamily="18" charset="2"/>
              </a:rPr>
              <a:t>vibrational modes are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IR actives</a:t>
            </a:r>
            <a:r>
              <a:rPr lang="it-IT" altLang="en-US" sz="2200" dirty="0" smtClean="0">
                <a:latin typeface="Tahoma" panose="020B0604030504040204" pitchFamily="34" charset="0"/>
                <a:cs typeface="Tahoma" panose="020B0604030504040204" pitchFamily="34" charset="0"/>
                <a:sym typeface="Symbol" panose="05050102010706020507" pitchFamily="18" charset="2"/>
              </a:rPr>
              <a:t> due to the presence of changes in the dipole moment during the vibrations</a:t>
            </a:r>
            <a:endParaRPr lang="it-IT" altLang="en-US" sz="2200" dirty="0">
              <a:latin typeface="Tahoma" panose="020B0604030504040204" pitchFamily="34" charset="0"/>
              <a:cs typeface="Tahoma" panose="020B0604030504040204" pitchFamily="34" charset="0"/>
            </a:endParaRPr>
          </a:p>
        </p:txBody>
      </p:sp>
      <p:sp>
        <p:nvSpPr>
          <p:cNvPr id="16" name="Text Box 30"/>
          <p:cNvSpPr txBox="1">
            <a:spLocks noChangeArrowheads="1"/>
          </p:cNvSpPr>
          <p:nvPr/>
        </p:nvSpPr>
        <p:spPr bwMode="auto">
          <a:xfrm>
            <a:off x="248106" y="820595"/>
            <a:ext cx="51328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300" dirty="0">
                <a:solidFill>
                  <a:srgbClr val="FF0000"/>
                </a:solidFill>
                <a:latin typeface="Tahoma" panose="020B0604030504040204" pitchFamily="34" charset="0"/>
                <a:cs typeface="Tahoma" panose="020B0604030504040204" pitchFamily="34" charset="0"/>
              </a:rPr>
              <a:t>N</a:t>
            </a:r>
            <a:r>
              <a:rPr lang="it-IT" altLang="en-US" sz="2300" baseline="-25000" dirty="0">
                <a:solidFill>
                  <a:srgbClr val="FF0000"/>
                </a:solidFill>
                <a:latin typeface="Tahoma" panose="020B0604030504040204" pitchFamily="34" charset="0"/>
                <a:cs typeface="Tahoma" panose="020B0604030504040204" pitchFamily="34" charset="0"/>
              </a:rPr>
              <a:t>2</a:t>
            </a:r>
            <a:r>
              <a:rPr lang="it-IT" altLang="en-US" sz="2300" dirty="0">
                <a:solidFill>
                  <a:srgbClr val="FF0000"/>
                </a:solidFill>
                <a:latin typeface="Tahoma" panose="020B0604030504040204" pitchFamily="34" charset="0"/>
                <a:cs typeface="Tahoma" panose="020B0604030504040204" pitchFamily="34" charset="0"/>
              </a:rPr>
              <a:t>O </a:t>
            </a:r>
            <a:r>
              <a:rPr lang="it-IT" altLang="en-US" sz="2300" dirty="0">
                <a:latin typeface="Tahoma" panose="020B0604030504040204" pitchFamily="34" charset="0"/>
                <a:cs typeface="Tahoma" panose="020B0604030504040204" pitchFamily="34" charset="0"/>
              </a:rPr>
              <a:t>(n=3) hence </a:t>
            </a:r>
            <a:r>
              <a:rPr lang="it-IT" altLang="en-US" sz="2300" dirty="0" smtClean="0">
                <a:latin typeface="Tahoma" panose="020B0604030504040204" pitchFamily="34" charset="0"/>
                <a:cs typeface="Tahoma" panose="020B0604030504040204" pitchFamily="34" charset="0"/>
              </a:rPr>
              <a:t>3x3-5=4 </a:t>
            </a:r>
            <a:r>
              <a:rPr lang="it-IT" altLang="en-US" sz="2300" dirty="0">
                <a:latin typeface="Tahoma" panose="020B0604030504040204" pitchFamily="34" charset="0"/>
                <a:cs typeface="Tahoma" panose="020B0604030504040204" pitchFamily="34" charset="0"/>
              </a:rPr>
              <a:t>normal vibrational modes (of which 2 are degenerate, the </a:t>
            </a:r>
            <a:r>
              <a:rPr lang="it-IT" altLang="en-US" sz="2300" dirty="0">
                <a:latin typeface="Tahoma" panose="020B0604030504040204" pitchFamily="34" charset="0"/>
                <a:cs typeface="Tahoma" panose="020B0604030504040204" pitchFamily="34" charset="0"/>
                <a:sym typeface="Symbol" panose="05050102010706020507" pitchFamily="18" charset="2"/>
              </a:rPr>
              <a:t></a:t>
            </a:r>
            <a:r>
              <a:rPr lang="it-IT" altLang="en-US" sz="2300" baseline="-25000" dirty="0" smtClean="0">
                <a:latin typeface="Tahoma" panose="020B0604030504040204" pitchFamily="34" charset="0"/>
                <a:cs typeface="Tahoma" panose="020B0604030504040204" pitchFamily="34" charset="0"/>
                <a:sym typeface="Symbol" panose="05050102010706020507" pitchFamily="18" charset="2"/>
              </a:rPr>
              <a:t>2</a:t>
            </a:r>
            <a:r>
              <a:rPr lang="it-IT" altLang="en-US" sz="2300" dirty="0" smtClean="0">
                <a:latin typeface="Tahoma" panose="020B0604030504040204" pitchFamily="34" charset="0"/>
                <a:cs typeface="Tahoma" panose="020B0604030504040204" pitchFamily="34" charset="0"/>
              </a:rPr>
              <a:t>) </a:t>
            </a:r>
            <a:endParaRPr lang="it-IT" altLang="en-US" sz="2300" dirty="0">
              <a:latin typeface="Tahoma" panose="020B0604030504040204" pitchFamily="34" charset="0"/>
              <a:cs typeface="Tahoma" panose="020B0604030504040204" pitchFamily="34" charset="0"/>
            </a:endParaRPr>
          </a:p>
          <a:p>
            <a:pPr>
              <a:spcBef>
                <a:spcPct val="0"/>
              </a:spcBef>
              <a:buFontTx/>
              <a:buNone/>
            </a:pPr>
            <a:r>
              <a:rPr lang="it-IT" altLang="en-US" sz="2300" dirty="0" smtClean="0">
                <a:latin typeface="Tahoma" panose="020B0604030504040204" pitchFamily="34" charset="0"/>
                <a:cs typeface="Tahoma" panose="020B0604030504040204" pitchFamily="34" charset="0"/>
              </a:rPr>
              <a:t> </a:t>
            </a:r>
            <a:endParaRPr lang="it-IT" altLang="en-US" sz="23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604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5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05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5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5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9" grpId="0"/>
      <p:bldP spid="20" grpId="0"/>
      <p:bldP spid="21" grpId="0"/>
      <p:bldP spid="22"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6" name="Picture 10" descr="Risultati immagini per methane normal vibrational frequen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24" y="2036226"/>
            <a:ext cx="4202079" cy="4114739"/>
          </a:xfrm>
          <a:prstGeom prst="rect">
            <a:avLst/>
          </a:prstGeom>
          <a:noFill/>
          <a:extLst>
            <a:ext uri="{909E8E84-426E-40DD-AFC4-6F175D3DCCD1}">
              <a14:hiddenFill xmlns:a14="http://schemas.microsoft.com/office/drawing/2010/main">
                <a:solidFill>
                  <a:srgbClr val="FFFFFF"/>
                </a:solidFill>
              </a14:hiddenFill>
            </a:ext>
          </a:extLst>
        </p:spPr>
      </p:pic>
      <p:sp>
        <p:nvSpPr>
          <p:cNvPr id="105474" name="Titolo 4"/>
          <p:cNvSpPr>
            <a:spLocks noGrp="1"/>
          </p:cNvSpPr>
          <p:nvPr>
            <p:ph type="title"/>
          </p:nvPr>
        </p:nvSpPr>
        <p:spPr>
          <a:xfrm>
            <a:off x="368300" y="-326739"/>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spectrum of CH</a:t>
            </a:r>
            <a:r>
              <a:rPr lang="it-IT" altLang="en-US" sz="3500" baseline="-25000" dirty="0" smtClean="0">
                <a:solidFill>
                  <a:srgbClr val="3333FF"/>
                </a:solidFill>
                <a:latin typeface="Tahoma" panose="020B0604030504040204" pitchFamily="34" charset="0"/>
                <a:cs typeface="Tahoma" panose="020B0604030504040204" pitchFamily="34" charset="0"/>
              </a:rPr>
              <a:t>4</a:t>
            </a:r>
            <a:endParaRPr lang="en-GB" altLang="en-US" sz="3500" dirty="0" smtClean="0">
              <a:solidFill>
                <a:srgbClr val="3333FF"/>
              </a:solidFill>
              <a:latin typeface="Tahoma" panose="020B0604030504040204" pitchFamily="34" charset="0"/>
              <a:cs typeface="Tahoma" panose="020B0604030504040204" pitchFamily="34" charset="0"/>
            </a:endParaRPr>
          </a:p>
        </p:txBody>
      </p:sp>
      <p:sp>
        <p:nvSpPr>
          <p:cNvPr id="3" name="Rectangle 2"/>
          <p:cNvSpPr/>
          <p:nvPr/>
        </p:nvSpPr>
        <p:spPr>
          <a:xfrm>
            <a:off x="7469935" y="3009946"/>
            <a:ext cx="1975622" cy="923330"/>
          </a:xfrm>
          <a:prstGeom prst="rect">
            <a:avLst/>
          </a:prstGeom>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bending</a:t>
            </a:r>
            <a:endParaRPr lang="pt-BR" b="1" dirty="0" smtClean="0">
              <a:solidFill>
                <a:srgbClr val="000000"/>
              </a:solidFill>
              <a:latin typeface="Symbol" panose="05050102010706020507" pitchFamily="18" charset="2"/>
            </a:endParaRPr>
          </a:p>
          <a:p>
            <a:r>
              <a:rPr lang="pt-BR" dirty="0">
                <a:solidFill>
                  <a:srgbClr val="000000"/>
                </a:solidFill>
                <a:latin typeface="Symbol" panose="05050102010706020507" pitchFamily="18" charset="2"/>
                <a:sym typeface="Symbol" panose="05050102010706020507" pitchFamily="18" charset="2"/>
              </a:rPr>
              <a:t>n</a:t>
            </a:r>
            <a:r>
              <a:rPr lang="pt-BR" baseline="-25000" dirty="0" smtClean="0">
                <a:solidFill>
                  <a:srgbClr val="000000"/>
                </a:solidFill>
                <a:latin typeface="Times New Roman" panose="02020603050405020304" pitchFamily="18" charset="0"/>
                <a:sym typeface="Symbol" panose="05050102010706020507" pitchFamily="18" charset="2"/>
              </a:rPr>
              <a:t>4 </a:t>
            </a:r>
            <a:r>
              <a:rPr lang="pt-BR" dirty="0" smtClean="0">
                <a:solidFill>
                  <a:srgbClr val="000000"/>
                </a:solidFill>
                <a:latin typeface="Times New Roman" panose="02020603050405020304" pitchFamily="18" charset="0"/>
                <a:sym typeface="Symbol" panose="05050102010706020507" pitchFamily="18" charset="2"/>
              </a:rPr>
              <a:t>=</a:t>
            </a:r>
            <a:r>
              <a:rPr lang="pt-BR" dirty="0" smtClean="0">
                <a:solidFill>
                  <a:srgbClr val="000000"/>
                </a:solidFill>
                <a:latin typeface="Times New Roman" panose="02020603050405020304" pitchFamily="18" charset="0"/>
              </a:rPr>
              <a:t> </a:t>
            </a:r>
            <a:r>
              <a:rPr lang="it-IT" dirty="0" smtClean="0">
                <a:solidFill>
                  <a:srgbClr val="000000"/>
                </a:solidFill>
                <a:latin typeface="Times New Roman" panose="02020603050405020304" pitchFamily="18" charset="0"/>
              </a:rPr>
              <a:t>1306</a:t>
            </a:r>
            <a:r>
              <a:rPr lang="pl-PL" dirty="0" smtClean="0">
                <a:solidFill>
                  <a:srgbClr val="000000"/>
                </a:solidFill>
                <a:latin typeface="Times New Roman" panose="02020603050405020304" pitchFamily="18" charset="0"/>
              </a:rPr>
              <a:t> cm</a:t>
            </a:r>
            <a:r>
              <a:rPr lang="it-IT" baseline="30000" dirty="0">
                <a:solidFill>
                  <a:srgbClr val="000000"/>
                </a:solidFill>
                <a:latin typeface="Times New Roman" panose="02020603050405020304" pitchFamily="18" charset="0"/>
              </a:rPr>
              <a:t>-</a:t>
            </a:r>
            <a:r>
              <a:rPr lang="pl-PL" baseline="30000" dirty="0" smtClean="0">
                <a:solidFill>
                  <a:srgbClr val="000000"/>
                </a:solidFill>
                <a:latin typeface="Times New Roman" panose="02020603050405020304" pitchFamily="18" charset="0"/>
              </a:rPr>
              <a:t>1</a:t>
            </a:r>
            <a:endParaRPr lang="pt-BR" dirty="0" smtClean="0">
              <a:solidFill>
                <a:srgbClr val="000000"/>
              </a:solidFill>
              <a:latin typeface="Times New Roman" panose="02020603050405020304" pitchFamily="18" charset="0"/>
            </a:endParaRPr>
          </a:p>
          <a:p>
            <a:r>
              <a:rPr lang="pt-BR" dirty="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   = 7.6 </a:t>
            </a:r>
            <a:r>
              <a:rPr lang="pt-BR" dirty="0">
                <a:solidFill>
                  <a:srgbClr val="000000"/>
                </a:solidFill>
                <a:latin typeface="Times New Roman" panose="02020603050405020304" pitchFamily="18" charset="0"/>
                <a:sym typeface="Symbol" panose="05050102010706020507" pitchFamily="18" charset="2"/>
              </a:rPr>
              <a:t></a:t>
            </a:r>
            <a:r>
              <a:rPr lang="pt-BR" dirty="0">
                <a:solidFill>
                  <a:srgbClr val="000000"/>
                </a:solidFill>
                <a:latin typeface="Times New Roman" panose="02020603050405020304" pitchFamily="18" charset="0"/>
              </a:rPr>
              <a:t>m</a:t>
            </a:r>
            <a:r>
              <a:rPr lang="pt-BR" dirty="0" smtClean="0">
                <a:solidFill>
                  <a:srgbClr val="000000"/>
                </a:solidFill>
                <a:latin typeface="Times New Roman" panose="02020603050405020304" pitchFamily="18" charset="0"/>
              </a:rPr>
              <a:t> </a:t>
            </a:r>
          </a:p>
        </p:txBody>
      </p:sp>
      <p:sp>
        <p:nvSpPr>
          <p:cNvPr id="4" name="Rectangle 3"/>
          <p:cNvSpPr/>
          <p:nvPr/>
        </p:nvSpPr>
        <p:spPr>
          <a:xfrm>
            <a:off x="4538301" y="2926089"/>
            <a:ext cx="3029817" cy="923330"/>
          </a:xfrm>
          <a:prstGeom prst="rect">
            <a:avLst/>
          </a:prstGeom>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asymmetric C-H stretch</a:t>
            </a:r>
            <a:endParaRPr lang="pt-BR" b="1" dirty="0" smtClean="0">
              <a:solidFill>
                <a:srgbClr val="000000"/>
              </a:solidFill>
              <a:latin typeface="Symbol" panose="05050102010706020507" pitchFamily="18" charset="2"/>
            </a:endParaRPr>
          </a:p>
          <a:p>
            <a:r>
              <a:rPr lang="pt-BR" dirty="0" smtClean="0">
                <a:solidFill>
                  <a:srgbClr val="000000"/>
                </a:solidFill>
                <a:latin typeface="Symbol" panose="05050102010706020507" pitchFamily="18" charset="2"/>
                <a:sym typeface="Symbol" panose="05050102010706020507" pitchFamily="18" charset="2"/>
              </a:rPr>
              <a:t>n</a:t>
            </a:r>
            <a:r>
              <a:rPr lang="pt-BR" baseline="-25000" dirty="0" smtClean="0">
                <a:solidFill>
                  <a:srgbClr val="000000"/>
                </a:solidFill>
                <a:latin typeface="Times New Roman" panose="02020603050405020304" pitchFamily="18" charset="0"/>
                <a:sym typeface="Symbol" panose="05050102010706020507" pitchFamily="18" charset="2"/>
              </a:rPr>
              <a:t>3</a:t>
            </a:r>
            <a:r>
              <a:rPr lang="pt-BR" dirty="0" smtClean="0">
                <a:solidFill>
                  <a:srgbClr val="000000"/>
                </a:solidFill>
                <a:latin typeface="Times New Roman" panose="02020603050405020304" pitchFamily="18" charset="0"/>
                <a:sym typeface="Symbol" panose="05050102010706020507" pitchFamily="18" charset="2"/>
              </a:rPr>
              <a:t>=</a:t>
            </a:r>
            <a:r>
              <a:rPr lang="pt-BR" dirty="0" smtClean="0">
                <a:solidFill>
                  <a:srgbClr val="000000"/>
                </a:solidFill>
                <a:latin typeface="Times New Roman" panose="02020603050405020304" pitchFamily="18" charset="0"/>
              </a:rPr>
              <a:t> 3019 cm</a:t>
            </a:r>
            <a:r>
              <a:rPr lang="pt-BR" baseline="30000" dirty="0" smtClean="0">
                <a:solidFill>
                  <a:srgbClr val="000000"/>
                </a:solidFill>
                <a:latin typeface="Times New Roman" panose="02020603050405020304" pitchFamily="18" charset="0"/>
              </a:rPr>
              <a:t>-1</a:t>
            </a:r>
          </a:p>
          <a:p>
            <a:r>
              <a:rPr lang="pt-BR" dirty="0" smtClean="0">
                <a:solidFill>
                  <a:srgbClr val="000000"/>
                </a:solidFill>
                <a:latin typeface="Times New Roman" panose="02020603050405020304" pitchFamily="18" charset="0"/>
              </a:rPr>
              <a:t>    = 3.3 </a:t>
            </a:r>
            <a:r>
              <a:rPr lang="pt-BR" dirty="0" smtClean="0">
                <a:solidFill>
                  <a:srgbClr val="000000"/>
                </a:solidFill>
                <a:latin typeface="Times New Roman" panose="02020603050405020304" pitchFamily="18" charset="0"/>
                <a:sym typeface="Symbol" panose="05050102010706020507" pitchFamily="18" charset="2"/>
              </a:rPr>
              <a:t></a:t>
            </a:r>
            <a:r>
              <a:rPr lang="pt-BR" dirty="0" smtClean="0">
                <a:solidFill>
                  <a:srgbClr val="000000"/>
                </a:solidFill>
                <a:latin typeface="Times New Roman" panose="02020603050405020304" pitchFamily="18" charset="0"/>
              </a:rPr>
              <a:t>m</a:t>
            </a:r>
          </a:p>
        </p:txBody>
      </p:sp>
      <p:cxnSp>
        <p:nvCxnSpPr>
          <p:cNvPr id="10" name="Connettore diritto 9"/>
          <p:cNvCxnSpPr/>
          <p:nvPr/>
        </p:nvCxnSpPr>
        <p:spPr>
          <a:xfrm>
            <a:off x="534988" y="7106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 Box 30"/>
          <p:cNvSpPr txBox="1">
            <a:spLocks noChangeArrowheads="1"/>
          </p:cNvSpPr>
          <p:nvPr/>
        </p:nvSpPr>
        <p:spPr bwMode="auto">
          <a:xfrm>
            <a:off x="168176" y="801099"/>
            <a:ext cx="897582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FF0000"/>
                </a:solidFill>
                <a:latin typeface="Tahoma" panose="020B0604030504040204" pitchFamily="34" charset="0"/>
                <a:cs typeface="Tahoma" panose="020B0604030504040204" pitchFamily="34" charset="0"/>
              </a:rPr>
              <a:t>CH</a:t>
            </a:r>
            <a:r>
              <a:rPr lang="it-IT" altLang="en-US" sz="2200" baseline="-25000" dirty="0" smtClean="0">
                <a:solidFill>
                  <a:srgbClr val="FF0000"/>
                </a:solidFill>
                <a:latin typeface="Tahoma" panose="020B0604030504040204" pitchFamily="34" charset="0"/>
                <a:cs typeface="Tahoma" panose="020B0604030504040204" pitchFamily="34" charset="0"/>
              </a:rPr>
              <a:t>4</a:t>
            </a:r>
            <a:r>
              <a:rPr lang="it-IT" altLang="en-US" sz="2200" dirty="0" smtClean="0">
                <a:solidFill>
                  <a:srgbClr val="FF0000"/>
                </a:solidFill>
                <a:latin typeface="Tahoma" panose="020B0604030504040204" pitchFamily="34" charset="0"/>
                <a:cs typeface="Tahoma" panose="020B0604030504040204" pitchFamily="34" charset="0"/>
              </a:rPr>
              <a:t> </a:t>
            </a:r>
            <a:r>
              <a:rPr lang="it-IT" altLang="en-US" sz="2200" dirty="0">
                <a:latin typeface="Tahoma" panose="020B0604030504040204" pitchFamily="34" charset="0"/>
                <a:cs typeface="Tahoma" panose="020B0604030504040204" pitchFamily="34" charset="0"/>
              </a:rPr>
              <a:t>(</a:t>
            </a:r>
            <a:r>
              <a:rPr lang="it-IT" altLang="en-US" sz="2200" dirty="0" smtClean="0">
                <a:latin typeface="Tahoma" panose="020B0604030504040204" pitchFamily="34" charset="0"/>
                <a:cs typeface="Tahoma" panose="020B0604030504040204" pitchFamily="34" charset="0"/>
              </a:rPr>
              <a:t>n=5) </a:t>
            </a:r>
            <a:r>
              <a:rPr lang="it-IT" altLang="en-US" sz="2200" dirty="0">
                <a:latin typeface="Tahoma" panose="020B0604030504040204" pitchFamily="34" charset="0"/>
                <a:cs typeface="Tahoma" panose="020B0604030504040204" pitchFamily="34" charset="0"/>
              </a:rPr>
              <a:t>hence </a:t>
            </a:r>
            <a:r>
              <a:rPr lang="it-IT" altLang="en-US" sz="2200" dirty="0" smtClean="0">
                <a:latin typeface="Tahoma" panose="020B0604030504040204" pitchFamily="34" charset="0"/>
                <a:cs typeface="Tahoma" panose="020B0604030504040204" pitchFamily="34" charset="0"/>
              </a:rPr>
              <a:t>3x5-6=9 </a:t>
            </a:r>
            <a:r>
              <a:rPr lang="it-IT" altLang="en-US" sz="2200" dirty="0">
                <a:latin typeface="Tahoma" panose="020B0604030504040204" pitchFamily="34" charset="0"/>
                <a:cs typeface="Tahoma" panose="020B0604030504040204" pitchFamily="34" charset="0"/>
              </a:rPr>
              <a:t>normal vibrational </a:t>
            </a:r>
            <a:r>
              <a:rPr lang="it-IT" altLang="en-US" sz="2200" dirty="0" smtClean="0">
                <a:latin typeface="Tahoma" panose="020B0604030504040204" pitchFamily="34" charset="0"/>
                <a:cs typeface="Tahoma" panose="020B0604030504040204" pitchFamily="34" charset="0"/>
              </a:rPr>
              <a:t>modes. </a:t>
            </a:r>
            <a:r>
              <a:rPr lang="en-US" altLang="en-US" sz="2200" dirty="0">
                <a:latin typeface="Tahoma" panose="020B0604030504040204" pitchFamily="34" charset="0"/>
                <a:cs typeface="Tahoma" panose="020B0604030504040204" pitchFamily="34" charset="0"/>
              </a:rPr>
              <a:t>The highly symmetric shape of CH</a:t>
            </a:r>
            <a:r>
              <a:rPr lang="en-US" altLang="en-US" sz="2200" baseline="-25000" dirty="0">
                <a:latin typeface="Tahoma" panose="020B0604030504040204" pitchFamily="34" charset="0"/>
                <a:cs typeface="Tahoma" panose="020B0604030504040204" pitchFamily="34" charset="0"/>
              </a:rPr>
              <a:t>4</a:t>
            </a:r>
            <a:r>
              <a:rPr lang="en-US" altLang="en-US" sz="2200" dirty="0">
                <a:latin typeface="Tahoma" panose="020B0604030504040204" pitchFamily="34" charset="0"/>
                <a:cs typeface="Tahoma" panose="020B0604030504040204" pitchFamily="34" charset="0"/>
              </a:rPr>
              <a:t> means that some modes are degenerate (only 4 different </a:t>
            </a:r>
            <a:r>
              <a:rPr lang="en-US" altLang="en-US" sz="2200" dirty="0" smtClean="0">
                <a:latin typeface="Tahoma" panose="020B0604030504040204" pitchFamily="34" charset="0"/>
                <a:cs typeface="Tahoma" panose="020B0604030504040204" pitchFamily="34" charset="0"/>
              </a:rPr>
              <a:t>frequencies </a:t>
            </a:r>
            <a:r>
              <a:rPr lang="en-US" altLang="en-US" sz="2200" dirty="0" smtClean="0">
                <a:latin typeface="Symbol" panose="05050102010706020507" pitchFamily="18" charset="2"/>
                <a:cs typeface="Tahoma" panose="020B0604030504040204" pitchFamily="34" charset="0"/>
              </a:rPr>
              <a:t>n</a:t>
            </a:r>
            <a:r>
              <a:rPr lang="en-US" altLang="en-US" sz="2200" dirty="0" smtClean="0">
                <a:latin typeface="Tahoma" panose="020B0604030504040204" pitchFamily="34" charset="0"/>
                <a:cs typeface="Tahoma" panose="020B0604030504040204" pitchFamily="34" charset="0"/>
              </a:rPr>
              <a:t>)</a:t>
            </a:r>
            <a:r>
              <a:rPr lang="it-IT" altLang="en-US" sz="2200" dirty="0" smtClean="0">
                <a:latin typeface="Tahoma" panose="020B0604030504040204" pitchFamily="34" charset="0"/>
                <a:cs typeface="Tahoma" panose="020B0604030504040204" pitchFamily="34" charset="0"/>
              </a:rPr>
              <a:t> </a:t>
            </a:r>
            <a:endParaRPr lang="en-US" altLang="en-US" sz="2200" dirty="0">
              <a:latin typeface="Tahoma" panose="020B0604030504040204" pitchFamily="34" charset="0"/>
              <a:cs typeface="Tahoma" panose="020B0604030504040204" pitchFamily="34" charset="0"/>
            </a:endParaRPr>
          </a:p>
        </p:txBody>
      </p:sp>
      <p:pic>
        <p:nvPicPr>
          <p:cNvPr id="152582" name="Picture 6" descr="https://webbook.nist.gov/cgi/cbook.cgi?Spec=C74828&amp;Index=1&amp;Type=IR&amp;Large=on"/>
          <p:cNvPicPr>
            <a:picLocks noChangeAspect="1" noChangeArrowheads="1"/>
          </p:cNvPicPr>
          <p:nvPr/>
        </p:nvPicPr>
        <p:blipFill rotWithShape="1">
          <a:blip r:embed="rId4">
            <a:extLst>
              <a:ext uri="{28A0092B-C50C-407E-A947-70E740481C1C}">
                <a14:useLocalDpi xmlns:a14="http://schemas.microsoft.com/office/drawing/2010/main" val="0"/>
              </a:ext>
            </a:extLst>
          </a:blip>
          <a:srcRect l="1" t="10943" r="6399" b="5856"/>
          <a:stretch/>
        </p:blipFill>
        <p:spPr bwMode="auto">
          <a:xfrm>
            <a:off x="4067678" y="3904406"/>
            <a:ext cx="5053220" cy="278053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13972" y="2656525"/>
            <a:ext cx="1101266" cy="400110"/>
          </a:xfrm>
          <a:prstGeom prst="rect">
            <a:avLst/>
          </a:prstGeom>
          <a:noFill/>
        </p:spPr>
        <p:txBody>
          <a:bodyPr wrap="square" rtlCol="0">
            <a:spAutoFit/>
          </a:bodyPr>
          <a:lstStyle/>
          <a:p>
            <a:r>
              <a:rPr lang="it-IT" sz="2000" dirty="0" smtClean="0">
                <a:solidFill>
                  <a:srgbClr val="FF0000"/>
                </a:solidFill>
              </a:rPr>
              <a:t>inactive</a:t>
            </a:r>
            <a:endParaRPr lang="en-US" sz="2000" dirty="0">
              <a:solidFill>
                <a:srgbClr val="FF0000"/>
              </a:solidFill>
            </a:endParaRPr>
          </a:p>
        </p:txBody>
      </p:sp>
      <p:sp>
        <p:nvSpPr>
          <p:cNvPr id="5" name="Rectangle 4"/>
          <p:cNvSpPr/>
          <p:nvPr/>
        </p:nvSpPr>
        <p:spPr>
          <a:xfrm>
            <a:off x="168177" y="6189208"/>
            <a:ext cx="4607024" cy="584775"/>
          </a:xfrm>
          <a:prstGeom prst="rect">
            <a:avLst/>
          </a:prstGeom>
        </p:spPr>
        <p:txBody>
          <a:bodyPr wrap="square">
            <a:spAutoFit/>
          </a:bodyPr>
          <a:lstStyle/>
          <a:p>
            <a:r>
              <a:rPr lang="en-US" sz="1600" dirty="0" smtClean="0"/>
              <a:t>See the vibrational mode movie: </a:t>
            </a:r>
            <a:r>
              <a:rPr lang="en-US" sz="1600" dirty="0" smtClean="0">
                <a:solidFill>
                  <a:srgbClr val="FF0000"/>
                </a:solidFill>
              </a:rPr>
              <a:t>https</a:t>
            </a:r>
            <a:r>
              <a:rPr lang="en-US" sz="1600" dirty="0">
                <a:solidFill>
                  <a:srgbClr val="FF0000"/>
                </a:solidFill>
              </a:rPr>
              <a:t>://www.chem.purdue.edu/jmol/vibs/ch4.html</a:t>
            </a:r>
          </a:p>
        </p:txBody>
      </p:sp>
      <p:sp>
        <p:nvSpPr>
          <p:cNvPr id="19" name="Rectangle 18"/>
          <p:cNvSpPr/>
          <p:nvPr/>
        </p:nvSpPr>
        <p:spPr>
          <a:xfrm>
            <a:off x="5504710" y="5831671"/>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3</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21" name="Rectangle 20"/>
          <p:cNvSpPr/>
          <p:nvPr/>
        </p:nvSpPr>
        <p:spPr>
          <a:xfrm>
            <a:off x="7904157" y="5511234"/>
            <a:ext cx="539813" cy="415498"/>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4</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7" name="Rectangle 6"/>
          <p:cNvSpPr/>
          <p:nvPr/>
        </p:nvSpPr>
        <p:spPr>
          <a:xfrm>
            <a:off x="4409424" y="1512649"/>
            <a:ext cx="4572000" cy="1446550"/>
          </a:xfrm>
          <a:prstGeom prst="rect">
            <a:avLst/>
          </a:prstGeom>
        </p:spPr>
        <p:txBody>
          <a:bodyPr>
            <a:spAutoFit/>
          </a:bodyPr>
          <a:lstStyle/>
          <a:p>
            <a:r>
              <a:rPr lang="it-IT" altLang="en-US" sz="2200" dirty="0" smtClean="0">
                <a:latin typeface="Tahoma" panose="020B0604030504040204" pitchFamily="34" charset="0"/>
                <a:cs typeface="Tahoma" panose="020B0604030504040204" pitchFamily="34" charset="0"/>
              </a:rPr>
              <a:t>Due </a:t>
            </a:r>
            <a:r>
              <a:rPr lang="it-IT" altLang="en-US" sz="2200" dirty="0">
                <a:latin typeface="Tahoma" panose="020B0604030504040204" pitchFamily="34" charset="0"/>
                <a:cs typeface="Tahoma" panose="020B0604030504040204" pitchFamily="34" charset="0"/>
              </a:rPr>
              <a:t>to the absence of </a:t>
            </a:r>
            <a:r>
              <a:rPr lang="en-US" altLang="en-US" sz="2200" dirty="0">
                <a:latin typeface="Tahoma" panose="020B0604030504040204" pitchFamily="34" charset="0"/>
                <a:cs typeface="Tahoma" panose="020B0604030504040204" pitchFamily="34" charset="0"/>
              </a:rPr>
              <a:t>permanent electric dipole moment some modes are </a:t>
            </a:r>
            <a:r>
              <a:rPr lang="en-US" altLang="en-US" sz="2200" dirty="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IR inactive</a:t>
            </a:r>
            <a:r>
              <a:rPr lang="en-US" altLang="en-US" sz="2200" dirty="0">
                <a:latin typeface="Tahoma" panose="020B0604030504040204" pitchFamily="34" charset="0"/>
                <a:cs typeface="Tahoma" panose="020B0604030504040204" pitchFamily="34" charset="0"/>
              </a:rPr>
              <a:t>. </a:t>
            </a:r>
            <a:endParaRPr lang="en-US" altLang="en-US" sz="2200" dirty="0" smtClean="0">
              <a:latin typeface="Tahoma" panose="020B0604030504040204" pitchFamily="34" charset="0"/>
              <a:cs typeface="Tahoma" panose="020B0604030504040204" pitchFamily="34" charset="0"/>
            </a:endParaRPr>
          </a:p>
          <a:p>
            <a:r>
              <a:rPr lang="it-IT" altLang="en-US" sz="2200" dirty="0" smtClean="0">
                <a:latin typeface="Tahoma" panose="020B0604030504040204" pitchFamily="34" charset="0"/>
                <a:cs typeface="Tahoma" panose="020B0604030504040204" pitchFamily="34" charset="0"/>
              </a:rPr>
              <a:t>The active modes are:</a:t>
            </a:r>
            <a:endParaRPr lang="en-US" altLang="en-US" sz="2200" dirty="0">
              <a:latin typeface="Tahoma" panose="020B0604030504040204" pitchFamily="34" charset="0"/>
              <a:cs typeface="Tahoma" panose="020B0604030504040204" pitchFamily="34" charset="0"/>
            </a:endParaRPr>
          </a:p>
        </p:txBody>
      </p:sp>
      <p:sp>
        <p:nvSpPr>
          <p:cNvPr id="30" name="TextBox 29"/>
          <p:cNvSpPr txBox="1"/>
          <p:nvPr/>
        </p:nvSpPr>
        <p:spPr>
          <a:xfrm>
            <a:off x="2522223" y="2506640"/>
            <a:ext cx="1101266" cy="400110"/>
          </a:xfrm>
          <a:prstGeom prst="rect">
            <a:avLst/>
          </a:prstGeom>
          <a:noFill/>
        </p:spPr>
        <p:txBody>
          <a:bodyPr wrap="square" rtlCol="0">
            <a:spAutoFit/>
          </a:bodyPr>
          <a:lstStyle/>
          <a:p>
            <a:r>
              <a:rPr lang="it-IT" sz="2000" dirty="0" smtClean="0">
                <a:solidFill>
                  <a:srgbClr val="FF0000"/>
                </a:solidFill>
              </a:rPr>
              <a:t>inactive</a:t>
            </a:r>
            <a:endParaRPr lang="en-US" sz="2000" dirty="0">
              <a:solidFill>
                <a:srgbClr val="FF0000"/>
              </a:solidFill>
            </a:endParaRPr>
          </a:p>
        </p:txBody>
      </p:sp>
      <p:sp>
        <p:nvSpPr>
          <p:cNvPr id="31" name="TextBox 30"/>
          <p:cNvSpPr txBox="1"/>
          <p:nvPr/>
        </p:nvSpPr>
        <p:spPr>
          <a:xfrm>
            <a:off x="2360748" y="4128747"/>
            <a:ext cx="1262741" cy="400110"/>
          </a:xfrm>
          <a:prstGeom prst="rect">
            <a:avLst/>
          </a:prstGeom>
          <a:noFill/>
        </p:spPr>
        <p:txBody>
          <a:bodyPr wrap="square" rtlCol="0">
            <a:spAutoFit/>
          </a:bodyPr>
          <a:lstStyle/>
          <a:p>
            <a:r>
              <a:rPr lang="it-IT" sz="2000" dirty="0" smtClean="0">
                <a:solidFill>
                  <a:srgbClr val="FF0000"/>
                </a:solidFill>
              </a:rPr>
              <a:t>IR active</a:t>
            </a:r>
            <a:endParaRPr lang="en-US" sz="2000" dirty="0">
              <a:solidFill>
                <a:srgbClr val="FF0000"/>
              </a:solidFill>
            </a:endParaRPr>
          </a:p>
        </p:txBody>
      </p:sp>
      <p:sp>
        <p:nvSpPr>
          <p:cNvPr id="33" name="TextBox 32"/>
          <p:cNvSpPr txBox="1"/>
          <p:nvPr/>
        </p:nvSpPr>
        <p:spPr>
          <a:xfrm>
            <a:off x="2360747" y="5500266"/>
            <a:ext cx="1262741" cy="400110"/>
          </a:xfrm>
          <a:prstGeom prst="rect">
            <a:avLst/>
          </a:prstGeom>
          <a:noFill/>
        </p:spPr>
        <p:txBody>
          <a:bodyPr wrap="square" rtlCol="0">
            <a:spAutoFit/>
          </a:bodyPr>
          <a:lstStyle/>
          <a:p>
            <a:r>
              <a:rPr lang="it-IT" sz="2000" dirty="0" smtClean="0">
                <a:solidFill>
                  <a:srgbClr val="FF0000"/>
                </a:solidFill>
              </a:rPr>
              <a:t>IR active</a:t>
            </a:r>
            <a:endParaRPr lang="en-US" sz="2000" dirty="0">
              <a:solidFill>
                <a:srgbClr val="FF0000"/>
              </a:solidFill>
            </a:endParaRPr>
          </a:p>
        </p:txBody>
      </p:sp>
    </p:spTree>
    <p:extLst>
      <p:ext uri="{BB962C8B-B14F-4D97-AF65-F5344CB8AC3E}">
        <p14:creationId xmlns:p14="http://schemas.microsoft.com/office/powerpoint/2010/main" val="170297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2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P spid="19" grpId="0"/>
      <p:bldP spid="21" grpId="0"/>
      <p:bldP spid="7" grpId="0"/>
      <p:bldP spid="30" grpId="0"/>
      <p:bldP spid="31" grpId="0"/>
      <p:bldP spid="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4"/>
          <p:cNvSpPr>
            <a:spLocks noGrp="1"/>
          </p:cNvSpPr>
          <p:nvPr>
            <p:ph type="title"/>
          </p:nvPr>
        </p:nvSpPr>
        <p:spPr>
          <a:xfrm>
            <a:off x="368300" y="-326739"/>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spectrum of CH</a:t>
            </a:r>
            <a:r>
              <a:rPr lang="it-IT" altLang="en-US" sz="3500" baseline="-25000" dirty="0" smtClean="0">
                <a:solidFill>
                  <a:srgbClr val="3333FF"/>
                </a:solidFill>
                <a:latin typeface="Tahoma" panose="020B0604030504040204" pitchFamily="34" charset="0"/>
                <a:cs typeface="Tahoma" panose="020B0604030504040204" pitchFamily="34" charset="0"/>
              </a:rPr>
              <a:t>4</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106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34988" y="2914286"/>
            <a:ext cx="7266766" cy="461665"/>
          </a:xfrm>
          <a:prstGeom prst="rect">
            <a:avLst/>
          </a:prstGeom>
        </p:spPr>
        <p:txBody>
          <a:bodyPr wrap="square">
            <a:spAutoFit/>
          </a:bodyPr>
          <a:lstStyle/>
          <a:p>
            <a:r>
              <a:rPr lang="en-US" sz="2400" dirty="0" smtClean="0">
                <a:solidFill>
                  <a:srgbClr val="FF0000"/>
                </a:solidFill>
              </a:rPr>
              <a:t>https</a:t>
            </a:r>
            <a:r>
              <a:rPr lang="en-US" sz="2400" dirty="0">
                <a:solidFill>
                  <a:srgbClr val="FF0000"/>
                </a:solidFill>
              </a:rPr>
              <a:t>://www.chem.purdue.edu/jmol/vibs/ch4.html</a:t>
            </a:r>
          </a:p>
        </p:txBody>
      </p:sp>
      <p:sp>
        <p:nvSpPr>
          <p:cNvPr id="2" name="Rectangle 1"/>
          <p:cNvSpPr/>
          <p:nvPr/>
        </p:nvSpPr>
        <p:spPr>
          <a:xfrm>
            <a:off x="534988" y="4335921"/>
            <a:ext cx="8347755" cy="830997"/>
          </a:xfrm>
          <a:prstGeom prst="rect">
            <a:avLst/>
          </a:prstGeom>
        </p:spPr>
        <p:txBody>
          <a:bodyPr wrap="square">
            <a:spAutoFit/>
          </a:bodyPr>
          <a:lstStyle/>
          <a:p>
            <a:r>
              <a:rPr lang="it-IT" altLang="en-US" sz="2400" dirty="0">
                <a:solidFill>
                  <a:srgbClr val="FF0000"/>
                </a:solidFill>
                <a:cs typeface="Arial" panose="020B0604020202020204" pitchFamily="34" charset="0"/>
              </a:rPr>
              <a:t>http://www2.ess.ucla.edu/~schauble/MoleculeHTML/CH4_html/CH4_page.html</a:t>
            </a:r>
          </a:p>
        </p:txBody>
      </p:sp>
      <p:sp>
        <p:nvSpPr>
          <p:cNvPr id="18" name="Rectangle 17"/>
          <p:cNvSpPr/>
          <p:nvPr/>
        </p:nvSpPr>
        <p:spPr>
          <a:xfrm>
            <a:off x="534988" y="1063310"/>
            <a:ext cx="7266766" cy="830997"/>
          </a:xfrm>
          <a:prstGeom prst="rect">
            <a:avLst/>
          </a:prstGeom>
        </p:spPr>
        <p:txBody>
          <a:bodyPr wrap="square">
            <a:spAutoFit/>
          </a:bodyPr>
          <a:lstStyle/>
          <a:p>
            <a:r>
              <a:rPr lang="en-US" sz="2400" dirty="0" smtClean="0"/>
              <a:t>See the vibrational mode movies at the following pages:</a:t>
            </a:r>
          </a:p>
        </p:txBody>
      </p:sp>
    </p:spTree>
    <p:extLst>
      <p:ext uri="{BB962C8B-B14F-4D97-AF65-F5344CB8AC3E}">
        <p14:creationId xmlns:p14="http://schemas.microsoft.com/office/powerpoint/2010/main" val="3148344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Slide Number Placeholder 2"/>
          <p:cNvSpPr>
            <a:spLocks noGrp="1"/>
          </p:cNvSpPr>
          <p:nvPr>
            <p:ph type="sldNum" sz="quarter" idx="11"/>
          </p:nvPr>
        </p:nvSpPr>
        <p:spPr>
          <a:noFill/>
        </p:spPr>
        <p:txBody>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spcBef>
                <a:spcPct val="0"/>
              </a:spcBef>
              <a:buFontTx/>
              <a:buNone/>
            </a:pPr>
            <a:fld id="{112E3BBE-9043-4020-B493-D36C51D68A0E}" type="slidenum">
              <a:rPr lang="it-IT" altLang="it-IT" sz="1400" smtClean="0">
                <a:solidFill>
                  <a:schemeClr val="tx1"/>
                </a:solidFill>
                <a:latin typeface="Arial" panose="020B0604020202020204" pitchFamily="34" charset="0"/>
              </a:rPr>
              <a:pPr>
                <a:spcBef>
                  <a:spcPct val="0"/>
                </a:spcBef>
                <a:buFontTx/>
                <a:buNone/>
              </a:pPr>
              <a:t>6</a:t>
            </a:fld>
            <a:endParaRPr lang="it-IT" altLang="it-IT" sz="1400" smtClean="0">
              <a:solidFill>
                <a:schemeClr val="tx1"/>
              </a:solidFill>
              <a:latin typeface="Arial" panose="020B0604020202020204" pitchFamily="34" charset="0"/>
            </a:endParaRPr>
          </a:p>
        </p:txBody>
      </p:sp>
      <p:sp>
        <p:nvSpPr>
          <p:cNvPr id="14" name="Titolo 4"/>
          <p:cNvSpPr txBox="1">
            <a:spLocks/>
          </p:cNvSpPr>
          <p:nvPr/>
        </p:nvSpPr>
        <p:spPr>
          <a:xfrm>
            <a:off x="164306" y="-76200"/>
            <a:ext cx="8404225" cy="132556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Quantum structure of atoms &amp;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5" name="Connettore diritto 9"/>
          <p:cNvCxnSpPr/>
          <p:nvPr/>
        </p:nvCxnSpPr>
        <p:spPr>
          <a:xfrm>
            <a:off x="438080" y="58658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7" name="Group 2"/>
          <p:cNvGrpSpPr>
            <a:grpSpLocks/>
          </p:cNvGrpSpPr>
          <p:nvPr/>
        </p:nvGrpSpPr>
        <p:grpSpPr bwMode="auto">
          <a:xfrm>
            <a:off x="630960" y="923203"/>
            <a:ext cx="7688263" cy="2438400"/>
            <a:chOff x="432" y="624"/>
            <a:chExt cx="4843" cy="1536"/>
          </a:xfrm>
        </p:grpSpPr>
        <p:pic>
          <p:nvPicPr>
            <p:cNvPr id="28" name="Picture 3" descr="orbit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960"/>
              <a:ext cx="70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orbitzle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 y="624"/>
              <a:ext cx="1408"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descr="orbitzle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624"/>
              <a:ext cx="1444" cy="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orbitzlep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720"/>
              <a:ext cx="1435"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7"/>
            <p:cNvSpPr txBox="1">
              <a:spLocks noChangeArrowheads="1"/>
            </p:cNvSpPr>
            <p:nvPr/>
          </p:nvSpPr>
          <p:spPr bwMode="auto">
            <a:xfrm>
              <a:off x="614" y="1892"/>
              <a:ext cx="2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2s</a:t>
              </a:r>
              <a:endParaRPr lang="it-IT" altLang="en-US" sz="1800">
                <a:latin typeface="Tahoma" panose="020B0604030504040204" pitchFamily="34" charset="0"/>
              </a:endParaRPr>
            </a:p>
          </p:txBody>
        </p:sp>
        <p:sp>
          <p:nvSpPr>
            <p:cNvPr id="33" name="Text Box 8"/>
            <p:cNvSpPr txBox="1">
              <a:spLocks noChangeArrowheads="1"/>
            </p:cNvSpPr>
            <p:nvPr/>
          </p:nvSpPr>
          <p:spPr bwMode="auto">
            <a:xfrm>
              <a:off x="1574" y="1892"/>
              <a:ext cx="3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2p</a:t>
              </a:r>
              <a:r>
                <a:rPr lang="en-US" altLang="en-US" sz="1800" baseline="-25000">
                  <a:latin typeface="Tahoma" panose="020B0604030504040204" pitchFamily="34" charset="0"/>
                </a:rPr>
                <a:t>y</a:t>
              </a:r>
              <a:endParaRPr lang="it-IT" altLang="en-US" sz="1800" baseline="-25000">
                <a:latin typeface="Tahoma" panose="020B0604030504040204" pitchFamily="34" charset="0"/>
              </a:endParaRPr>
            </a:p>
          </p:txBody>
        </p:sp>
        <p:sp>
          <p:nvSpPr>
            <p:cNvPr id="34" name="Text Box 9"/>
            <p:cNvSpPr txBox="1">
              <a:spLocks noChangeArrowheads="1"/>
            </p:cNvSpPr>
            <p:nvPr/>
          </p:nvSpPr>
          <p:spPr bwMode="auto">
            <a:xfrm>
              <a:off x="3072" y="1929"/>
              <a:ext cx="3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2p</a:t>
              </a:r>
              <a:r>
                <a:rPr lang="en-US" altLang="en-US" sz="1800" baseline="-25000">
                  <a:latin typeface="Tahoma" panose="020B0604030504040204" pitchFamily="34" charset="0"/>
                </a:rPr>
                <a:t>x</a:t>
              </a:r>
              <a:endParaRPr lang="it-IT" altLang="en-US" sz="1800" baseline="-25000">
                <a:latin typeface="Tahoma" panose="020B0604030504040204" pitchFamily="34" charset="0"/>
              </a:endParaRPr>
            </a:p>
          </p:txBody>
        </p:sp>
        <p:sp>
          <p:nvSpPr>
            <p:cNvPr id="35" name="Text Box 10"/>
            <p:cNvSpPr txBox="1">
              <a:spLocks noChangeArrowheads="1"/>
            </p:cNvSpPr>
            <p:nvPr/>
          </p:nvSpPr>
          <p:spPr bwMode="auto">
            <a:xfrm>
              <a:off x="4464" y="1929"/>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Tahoma" panose="020B0604030504040204" pitchFamily="34" charset="0"/>
                </a:rPr>
                <a:t>2p</a:t>
              </a:r>
              <a:r>
                <a:rPr lang="en-US" altLang="en-US" sz="1800" baseline="-25000">
                  <a:latin typeface="Tahoma" panose="020B0604030504040204" pitchFamily="34" charset="0"/>
                </a:rPr>
                <a:t>z</a:t>
              </a:r>
              <a:endParaRPr lang="it-IT" altLang="en-US" sz="1800" baseline="-25000">
                <a:latin typeface="Tahoma" panose="020B0604030504040204" pitchFamily="34" charset="0"/>
              </a:endParaRPr>
            </a:p>
          </p:txBody>
        </p:sp>
      </p:grpSp>
      <p:pic>
        <p:nvPicPr>
          <p:cNvPr id="3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445" y="3470052"/>
            <a:ext cx="4520406" cy="323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 Box 8"/>
          <p:cNvSpPr txBox="1">
            <a:spLocks noChangeArrowheads="1"/>
          </p:cNvSpPr>
          <p:nvPr/>
        </p:nvSpPr>
        <p:spPr bwMode="auto">
          <a:xfrm>
            <a:off x="4188224" y="5340417"/>
            <a:ext cx="1943160" cy="4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accent2"/>
                </a:solidFill>
                <a:latin typeface="Comic Sans MS" panose="030F0702030302020204" pitchFamily="66" charset="0"/>
              </a:defRPr>
            </a:lvl1pPr>
            <a:lvl2pPr marL="742950" indent="-285750">
              <a:spcBef>
                <a:spcPct val="20000"/>
              </a:spcBef>
              <a:buChar char="–"/>
              <a:defRPr sz="2800">
                <a:solidFill>
                  <a:schemeClr val="accent2"/>
                </a:solidFill>
                <a:latin typeface="Comic Sans MS" panose="030F0702030302020204" pitchFamily="66" charset="0"/>
              </a:defRPr>
            </a:lvl2pPr>
            <a:lvl3pPr marL="1143000" indent="-228600">
              <a:spcBef>
                <a:spcPct val="20000"/>
              </a:spcBef>
              <a:buChar char="•"/>
              <a:defRPr sz="2400">
                <a:solidFill>
                  <a:schemeClr val="accent2"/>
                </a:solidFill>
                <a:latin typeface="Comic Sans MS" panose="030F0702030302020204" pitchFamily="66" charset="0"/>
              </a:defRPr>
            </a:lvl3pPr>
            <a:lvl4pPr marL="1600200" indent="-228600">
              <a:spcBef>
                <a:spcPct val="20000"/>
              </a:spcBef>
              <a:buChar char="–"/>
              <a:defRPr sz="2000">
                <a:solidFill>
                  <a:schemeClr val="accent2"/>
                </a:solidFill>
                <a:latin typeface="Comic Sans MS" panose="030F0702030302020204" pitchFamily="66" charset="0"/>
              </a:defRPr>
            </a:lvl4pPr>
            <a:lvl5pPr marL="2057400" indent="-228600">
              <a:spcBef>
                <a:spcPct val="20000"/>
              </a:spcBef>
              <a:buChar char="»"/>
              <a:defRPr sz="2000">
                <a:solidFill>
                  <a:schemeClr val="accent2"/>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defRPr>
            </a:lvl9pPr>
          </a:lstStyle>
          <a:p>
            <a:pPr algn="ctr" eaLnBrk="1" hangingPunct="1">
              <a:lnSpc>
                <a:spcPct val="130000"/>
              </a:lnSpc>
              <a:spcBef>
                <a:spcPct val="0"/>
              </a:spcBef>
              <a:buFontTx/>
              <a:buNone/>
            </a:pPr>
            <a:r>
              <a:rPr lang="it-IT" altLang="it-IT" sz="2200" dirty="0" smtClean="0">
                <a:solidFill>
                  <a:schemeClr val="tx1"/>
                </a:solidFill>
                <a:latin typeface="Arial" panose="020B0604020202020204" pitchFamily="34" charset="0"/>
                <a:sym typeface="Symbol" panose="05050102010706020507" pitchFamily="18" charset="2"/>
              </a:rPr>
              <a:t>d type orbitals</a:t>
            </a:r>
            <a:endParaRPr lang="it-IT" altLang="it-IT" sz="2200" dirty="0">
              <a:solidFill>
                <a:schemeClr val="tx1"/>
              </a:solidFill>
              <a:latin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36943938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4"/>
          <p:cNvSpPr>
            <a:spLocks noGrp="1"/>
          </p:cNvSpPr>
          <p:nvPr>
            <p:ph type="title"/>
          </p:nvPr>
        </p:nvSpPr>
        <p:spPr>
          <a:xfrm>
            <a:off x="368300" y="-326739"/>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spectrum of O</a:t>
            </a:r>
            <a:r>
              <a:rPr lang="it-IT" altLang="en-US" sz="3500" baseline="-25000" dirty="0" smtClean="0">
                <a:solidFill>
                  <a:srgbClr val="3333FF"/>
                </a:solidFill>
                <a:latin typeface="Tahoma" panose="020B0604030504040204" pitchFamily="34" charset="0"/>
                <a:cs typeface="Tahoma" panose="020B0604030504040204" pitchFamily="34" charset="0"/>
              </a:rPr>
              <a:t>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106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 Box 30"/>
          <p:cNvSpPr txBox="1">
            <a:spLocks noChangeArrowheads="1"/>
          </p:cNvSpPr>
          <p:nvPr/>
        </p:nvSpPr>
        <p:spPr bwMode="auto">
          <a:xfrm>
            <a:off x="534988" y="827636"/>
            <a:ext cx="878127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FF0000"/>
                </a:solidFill>
                <a:latin typeface="Tahoma" panose="020B0604030504040204" pitchFamily="34" charset="0"/>
                <a:cs typeface="Tahoma" panose="020B0604030504040204" pitchFamily="34" charset="0"/>
              </a:rPr>
              <a:t>O</a:t>
            </a:r>
            <a:r>
              <a:rPr lang="it-IT" altLang="en-US" sz="2200" baseline="-25000" dirty="0" smtClean="0">
                <a:solidFill>
                  <a:srgbClr val="FF0000"/>
                </a:solidFill>
                <a:latin typeface="Tahoma" panose="020B0604030504040204" pitchFamily="34" charset="0"/>
                <a:cs typeface="Tahoma" panose="020B0604030504040204" pitchFamily="34" charset="0"/>
              </a:rPr>
              <a:t>3</a:t>
            </a:r>
            <a:r>
              <a:rPr lang="it-IT" altLang="en-US" sz="2200" dirty="0" smtClean="0">
                <a:solidFill>
                  <a:srgbClr val="FF0000"/>
                </a:solidFill>
                <a:latin typeface="Tahoma" panose="020B0604030504040204" pitchFamily="34" charset="0"/>
                <a:cs typeface="Tahoma" panose="020B0604030504040204" pitchFamily="34" charset="0"/>
              </a:rPr>
              <a:t> </a:t>
            </a:r>
            <a:r>
              <a:rPr lang="it-IT" altLang="en-US" sz="2200" dirty="0">
                <a:latin typeface="Tahoma" panose="020B0604030504040204" pitchFamily="34" charset="0"/>
                <a:cs typeface="Tahoma" panose="020B0604030504040204" pitchFamily="34" charset="0"/>
              </a:rPr>
              <a:t>(</a:t>
            </a:r>
            <a:r>
              <a:rPr lang="it-IT" altLang="en-US" sz="2200" dirty="0" smtClean="0">
                <a:latin typeface="Tahoma" panose="020B0604030504040204" pitchFamily="34" charset="0"/>
                <a:cs typeface="Tahoma" panose="020B0604030504040204" pitchFamily="34" charset="0"/>
              </a:rPr>
              <a:t>n=3) </a:t>
            </a:r>
            <a:r>
              <a:rPr lang="it-IT" altLang="en-US" sz="2200" dirty="0">
                <a:latin typeface="Tahoma" panose="020B0604030504040204" pitchFamily="34" charset="0"/>
                <a:cs typeface="Tahoma" panose="020B0604030504040204" pitchFamily="34" charset="0"/>
              </a:rPr>
              <a:t>hence </a:t>
            </a:r>
            <a:r>
              <a:rPr lang="it-IT" altLang="en-US" sz="2200" dirty="0" smtClean="0">
                <a:latin typeface="Tahoma" panose="020B0604030504040204" pitchFamily="34" charset="0"/>
                <a:cs typeface="Tahoma" panose="020B0604030504040204" pitchFamily="34" charset="0"/>
              </a:rPr>
              <a:t>3x3-6=3 </a:t>
            </a:r>
            <a:r>
              <a:rPr lang="it-IT" altLang="en-US" sz="2200" dirty="0">
                <a:latin typeface="Tahoma" panose="020B0604030504040204" pitchFamily="34" charset="0"/>
                <a:cs typeface="Tahoma" panose="020B0604030504040204" pitchFamily="34" charset="0"/>
              </a:rPr>
              <a:t>normal vibrational </a:t>
            </a:r>
            <a:r>
              <a:rPr lang="it-IT" altLang="en-US" sz="2200" dirty="0" smtClean="0">
                <a:latin typeface="Tahoma" panose="020B0604030504040204" pitchFamily="34" charset="0"/>
                <a:cs typeface="Tahoma" panose="020B0604030504040204" pitchFamily="34" charset="0"/>
              </a:rPr>
              <a:t>modes (non linear triatomic - asymm. top similar to H</a:t>
            </a:r>
            <a:r>
              <a:rPr lang="it-IT" altLang="en-US" sz="2200" baseline="-25000" dirty="0" smtClean="0">
                <a:latin typeface="Tahoma" panose="020B0604030504040204" pitchFamily="34" charset="0"/>
                <a:cs typeface="Tahoma" panose="020B0604030504040204" pitchFamily="34" charset="0"/>
              </a:rPr>
              <a:t>2</a:t>
            </a:r>
            <a:r>
              <a:rPr lang="it-IT" altLang="en-US" sz="2200" dirty="0" smtClean="0">
                <a:latin typeface="Tahoma" panose="020B0604030504040204" pitchFamily="34" charset="0"/>
                <a:cs typeface="Tahoma" panose="020B0604030504040204" pitchFamily="34" charset="0"/>
              </a:rPr>
              <a:t>O). All modes are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IR active</a:t>
            </a:r>
            <a:r>
              <a:rPr lang="it-IT" altLang="en-US" sz="2200" dirty="0" smtClean="0">
                <a:latin typeface="Tahoma" panose="020B0604030504040204" pitchFamily="34" charset="0"/>
                <a:cs typeface="Tahoma" panose="020B0604030504040204" pitchFamily="34" charset="0"/>
              </a:rPr>
              <a:t> </a:t>
            </a:r>
            <a:endParaRPr lang="en-US" altLang="en-US" sz="2200" dirty="0">
              <a:latin typeface="Tahoma" panose="020B0604030504040204" pitchFamily="34" charset="0"/>
              <a:cs typeface="Tahoma" panose="020B0604030504040204" pitchFamily="34" charset="0"/>
            </a:endParaRPr>
          </a:p>
        </p:txBody>
      </p:sp>
      <p:pic>
        <p:nvPicPr>
          <p:cNvPr id="18" name="Picture 2" descr="Risultati immagini per vibrational modes ozone"/>
          <p:cNvPicPr>
            <a:picLocks noChangeAspect="1" noChangeArrowheads="1"/>
          </p:cNvPicPr>
          <p:nvPr/>
        </p:nvPicPr>
        <p:blipFill rotWithShape="1">
          <a:blip r:embed="rId3">
            <a:extLst>
              <a:ext uri="{28A0092B-C50C-407E-A947-70E740481C1C}">
                <a14:useLocalDpi xmlns:a14="http://schemas.microsoft.com/office/drawing/2010/main" val="0"/>
              </a:ext>
            </a:extLst>
          </a:blip>
          <a:srcRect l="9775" t="43266" r="11223" b="34064"/>
          <a:stretch/>
        </p:blipFill>
        <p:spPr bwMode="auto">
          <a:xfrm>
            <a:off x="946969" y="1581895"/>
            <a:ext cx="722376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57700" name="Picture 4" descr="https://webbook.nist.gov/cgi/cbook.cgi?Spec=C10028156&amp;Index=0&amp;Type=IR&amp;Large=on"/>
          <p:cNvPicPr>
            <a:picLocks noChangeAspect="1" noChangeArrowheads="1"/>
          </p:cNvPicPr>
          <p:nvPr/>
        </p:nvPicPr>
        <p:blipFill rotWithShape="1">
          <a:blip r:embed="rId4">
            <a:extLst>
              <a:ext uri="{28A0092B-C50C-407E-A947-70E740481C1C}">
                <a14:useLocalDpi xmlns:a14="http://schemas.microsoft.com/office/drawing/2010/main" val="0"/>
              </a:ext>
            </a:extLst>
          </a:blip>
          <a:srcRect r="6234" b="5540"/>
          <a:stretch/>
        </p:blipFill>
        <p:spPr bwMode="auto">
          <a:xfrm>
            <a:off x="197865" y="3279109"/>
            <a:ext cx="4693225" cy="354599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304155" y="4377993"/>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2</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32" name="Rectangle 31"/>
          <p:cNvSpPr/>
          <p:nvPr/>
        </p:nvSpPr>
        <p:spPr>
          <a:xfrm>
            <a:off x="3663315" y="6029668"/>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1</a:t>
            </a:r>
            <a:r>
              <a:rPr lang="pt-BR" dirty="0">
                <a:solidFill>
                  <a:srgbClr val="000000"/>
                </a:solidFill>
                <a:latin typeface="Symbol" panose="05050102010706020507" pitchFamily="18" charset="2"/>
              </a:rPr>
              <a:t> </a:t>
            </a:r>
            <a:endParaRPr lang="pt-BR" dirty="0">
              <a:solidFill>
                <a:srgbClr val="000000"/>
              </a:solidFill>
              <a:latin typeface="Times New Roman" panose="02020603050405020304" pitchFamily="18" charset="0"/>
            </a:endParaRPr>
          </a:p>
        </p:txBody>
      </p:sp>
      <p:sp>
        <p:nvSpPr>
          <p:cNvPr id="36" name="Rectangle 35"/>
          <p:cNvSpPr/>
          <p:nvPr/>
        </p:nvSpPr>
        <p:spPr>
          <a:xfrm>
            <a:off x="958784" y="2433603"/>
            <a:ext cx="2136579" cy="923330"/>
          </a:xfrm>
          <a:prstGeom prst="rect">
            <a:avLst/>
          </a:prstGeom>
          <a:solidFill>
            <a:schemeClr val="bg1"/>
          </a:solidFill>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symmetric stretch</a:t>
            </a:r>
            <a:endParaRPr lang="pt-BR" b="1" dirty="0" smtClean="0">
              <a:solidFill>
                <a:srgbClr val="000000"/>
              </a:solidFill>
              <a:latin typeface="Symbol" panose="05050102010706020507" pitchFamily="18" charset="2"/>
            </a:endParaRPr>
          </a:p>
          <a:p>
            <a:r>
              <a:rPr lang="pt-BR" b="1" dirty="0" smtClean="0">
                <a:solidFill>
                  <a:srgbClr val="000000"/>
                </a:solidFill>
                <a:latin typeface="Symbol" panose="05050102010706020507" pitchFamily="18" charset="2"/>
              </a:rPr>
              <a:t>n</a:t>
            </a:r>
            <a:r>
              <a:rPr lang="pt-BR" b="1" baseline="-25000" dirty="0" smtClean="0">
                <a:solidFill>
                  <a:srgbClr val="000000"/>
                </a:solidFill>
                <a:latin typeface="Times New Roman" panose="02020603050405020304" pitchFamily="18" charset="0"/>
              </a:rPr>
              <a:t>1</a:t>
            </a:r>
            <a:r>
              <a:rPr lang="pt-BR" b="1" dirty="0" smtClean="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1103 cm</a:t>
            </a:r>
            <a:r>
              <a:rPr lang="pt-BR" baseline="30000" dirty="0" smtClean="0">
                <a:solidFill>
                  <a:srgbClr val="000000"/>
                </a:solidFill>
                <a:latin typeface="Times New Roman" panose="02020603050405020304" pitchFamily="18" charset="0"/>
              </a:rPr>
              <a:t>-1</a:t>
            </a:r>
          </a:p>
          <a:p>
            <a:r>
              <a:rPr lang="pt-BR" b="1" dirty="0" smtClean="0">
                <a:solidFill>
                  <a:srgbClr val="000000"/>
                </a:solidFill>
                <a:latin typeface="Times New Roman" panose="02020603050405020304" pitchFamily="18" charset="0"/>
              </a:rPr>
              <a:t>   = </a:t>
            </a:r>
            <a:r>
              <a:rPr lang="pt-BR" dirty="0" smtClean="0">
                <a:solidFill>
                  <a:srgbClr val="000000"/>
                </a:solidFill>
                <a:latin typeface="Times New Roman" panose="02020603050405020304" pitchFamily="18" charset="0"/>
              </a:rPr>
              <a:t>9.01 </a:t>
            </a:r>
            <a:r>
              <a:rPr lang="pt-BR" dirty="0" smtClean="0">
                <a:solidFill>
                  <a:srgbClr val="000000"/>
                </a:solidFill>
                <a:latin typeface="Symbol" panose="05050102010706020507" pitchFamily="18" charset="2"/>
              </a:rPr>
              <a:t>m</a:t>
            </a:r>
            <a:r>
              <a:rPr lang="pt-BR" dirty="0" smtClean="0">
                <a:solidFill>
                  <a:srgbClr val="000000"/>
                </a:solidFill>
                <a:latin typeface="Times New Roman" panose="02020603050405020304" pitchFamily="18" charset="0"/>
              </a:rPr>
              <a:t>m</a:t>
            </a:r>
            <a:endParaRPr lang="pt-BR" baseline="30000" dirty="0" smtClean="0">
              <a:solidFill>
                <a:srgbClr val="000000"/>
              </a:solidFill>
              <a:latin typeface="Times New Roman" panose="02020603050405020304" pitchFamily="18" charset="0"/>
            </a:endParaRPr>
          </a:p>
        </p:txBody>
      </p:sp>
      <p:sp>
        <p:nvSpPr>
          <p:cNvPr id="37" name="Rectangle 36"/>
          <p:cNvSpPr/>
          <p:nvPr/>
        </p:nvSpPr>
        <p:spPr>
          <a:xfrm>
            <a:off x="3822801" y="2472340"/>
            <a:ext cx="2136579" cy="923330"/>
          </a:xfrm>
          <a:prstGeom prst="rect">
            <a:avLst/>
          </a:prstGeom>
          <a:solidFill>
            <a:schemeClr val="bg1"/>
          </a:solidFill>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bending</a:t>
            </a:r>
            <a:endParaRPr lang="pt-BR" b="1" dirty="0" smtClean="0">
              <a:solidFill>
                <a:srgbClr val="000000"/>
              </a:solidFill>
              <a:latin typeface="Symbol" panose="05050102010706020507" pitchFamily="18" charset="2"/>
            </a:endParaRPr>
          </a:p>
          <a:p>
            <a:r>
              <a:rPr lang="pt-BR" b="1" dirty="0" smtClean="0">
                <a:solidFill>
                  <a:srgbClr val="000000"/>
                </a:solidFill>
                <a:latin typeface="Symbol" panose="05050102010706020507" pitchFamily="18" charset="2"/>
              </a:rPr>
              <a:t>n</a:t>
            </a:r>
            <a:r>
              <a:rPr lang="pt-BR" b="1" baseline="-25000" dirty="0" smtClean="0">
                <a:solidFill>
                  <a:srgbClr val="000000"/>
                </a:solidFill>
                <a:latin typeface="Times New Roman" panose="02020603050405020304" pitchFamily="18" charset="0"/>
              </a:rPr>
              <a:t>2</a:t>
            </a:r>
            <a:r>
              <a:rPr lang="pt-BR" b="1" dirty="0" smtClean="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701 cm</a:t>
            </a:r>
            <a:r>
              <a:rPr lang="pt-BR" baseline="30000" dirty="0" smtClean="0">
                <a:solidFill>
                  <a:srgbClr val="000000"/>
                </a:solidFill>
                <a:latin typeface="Times New Roman" panose="02020603050405020304" pitchFamily="18" charset="0"/>
              </a:rPr>
              <a:t>-1</a:t>
            </a:r>
          </a:p>
          <a:p>
            <a:r>
              <a:rPr lang="pt-BR" b="1" dirty="0" smtClean="0">
                <a:solidFill>
                  <a:srgbClr val="000000"/>
                </a:solidFill>
                <a:latin typeface="Times New Roman" panose="02020603050405020304" pitchFamily="18" charset="0"/>
              </a:rPr>
              <a:t>   = </a:t>
            </a:r>
            <a:r>
              <a:rPr lang="pt-BR" dirty="0" smtClean="0">
                <a:solidFill>
                  <a:srgbClr val="000000"/>
                </a:solidFill>
                <a:latin typeface="Times New Roman" panose="02020603050405020304" pitchFamily="18" charset="0"/>
              </a:rPr>
              <a:t>14.3 </a:t>
            </a:r>
            <a:r>
              <a:rPr lang="pt-BR" dirty="0" smtClean="0">
                <a:solidFill>
                  <a:srgbClr val="000000"/>
                </a:solidFill>
                <a:latin typeface="Symbol" panose="05050102010706020507" pitchFamily="18" charset="2"/>
              </a:rPr>
              <a:t>m</a:t>
            </a:r>
            <a:r>
              <a:rPr lang="pt-BR" dirty="0" smtClean="0">
                <a:solidFill>
                  <a:srgbClr val="000000"/>
                </a:solidFill>
                <a:latin typeface="Times New Roman" panose="02020603050405020304" pitchFamily="18" charset="0"/>
              </a:rPr>
              <a:t>m</a:t>
            </a:r>
            <a:endParaRPr lang="pt-BR" baseline="30000" dirty="0" smtClean="0">
              <a:solidFill>
                <a:srgbClr val="000000"/>
              </a:solidFill>
              <a:latin typeface="Times New Roman" panose="02020603050405020304" pitchFamily="18" charset="0"/>
            </a:endParaRPr>
          </a:p>
        </p:txBody>
      </p:sp>
      <p:sp>
        <p:nvSpPr>
          <p:cNvPr id="38" name="Rectangle 37"/>
          <p:cNvSpPr/>
          <p:nvPr/>
        </p:nvSpPr>
        <p:spPr>
          <a:xfrm>
            <a:off x="6301396" y="2467740"/>
            <a:ext cx="2136579" cy="923330"/>
          </a:xfrm>
          <a:prstGeom prst="rect">
            <a:avLst/>
          </a:prstGeom>
          <a:solidFill>
            <a:schemeClr val="bg1"/>
          </a:solidFill>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asymmetric stretch </a:t>
            </a:r>
          </a:p>
          <a:p>
            <a:r>
              <a:rPr lang="pt-BR" b="1" dirty="0" smtClean="0">
                <a:solidFill>
                  <a:srgbClr val="000000"/>
                </a:solidFill>
                <a:latin typeface="Symbol" panose="05050102010706020507" pitchFamily="18" charset="2"/>
              </a:rPr>
              <a:t>n</a:t>
            </a:r>
            <a:r>
              <a:rPr lang="pt-BR" b="1" baseline="-25000" dirty="0" smtClean="0">
                <a:solidFill>
                  <a:srgbClr val="000000"/>
                </a:solidFill>
                <a:latin typeface="Times New Roman" panose="02020603050405020304" pitchFamily="18" charset="0"/>
              </a:rPr>
              <a:t>3</a:t>
            </a:r>
            <a:r>
              <a:rPr lang="pt-BR" b="1" dirty="0" smtClean="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1042 cm</a:t>
            </a:r>
            <a:r>
              <a:rPr lang="pt-BR" baseline="30000" dirty="0" smtClean="0">
                <a:solidFill>
                  <a:srgbClr val="000000"/>
                </a:solidFill>
                <a:latin typeface="Times New Roman" panose="02020603050405020304" pitchFamily="18" charset="0"/>
              </a:rPr>
              <a:t>-1</a:t>
            </a:r>
          </a:p>
          <a:p>
            <a:r>
              <a:rPr lang="pt-BR" b="1" dirty="0" smtClean="0">
                <a:solidFill>
                  <a:srgbClr val="000000"/>
                </a:solidFill>
                <a:latin typeface="Times New Roman" panose="02020603050405020304" pitchFamily="18" charset="0"/>
              </a:rPr>
              <a:t>   = </a:t>
            </a:r>
            <a:r>
              <a:rPr lang="pt-BR" dirty="0" smtClean="0">
                <a:solidFill>
                  <a:srgbClr val="000000"/>
                </a:solidFill>
                <a:latin typeface="Times New Roman" panose="02020603050405020304" pitchFamily="18" charset="0"/>
              </a:rPr>
              <a:t>9.6 </a:t>
            </a:r>
            <a:r>
              <a:rPr lang="pt-BR" dirty="0" smtClean="0">
                <a:solidFill>
                  <a:srgbClr val="000000"/>
                </a:solidFill>
                <a:latin typeface="Symbol" panose="05050102010706020507" pitchFamily="18" charset="2"/>
              </a:rPr>
              <a:t>m</a:t>
            </a:r>
            <a:r>
              <a:rPr lang="pt-BR" dirty="0" smtClean="0">
                <a:solidFill>
                  <a:srgbClr val="000000"/>
                </a:solidFill>
                <a:latin typeface="Times New Roman" panose="02020603050405020304" pitchFamily="18" charset="0"/>
              </a:rPr>
              <a:t>m</a:t>
            </a:r>
            <a:endParaRPr lang="pt-BR" baseline="30000" dirty="0" smtClean="0">
              <a:solidFill>
                <a:srgbClr val="000000"/>
              </a:solidFill>
              <a:latin typeface="Times New Roman" panose="02020603050405020304" pitchFamily="18" charset="0"/>
            </a:endParaRPr>
          </a:p>
        </p:txBody>
      </p:sp>
      <p:sp>
        <p:nvSpPr>
          <p:cNvPr id="39" name="Text Box 30"/>
          <p:cNvSpPr txBox="1">
            <a:spLocks noChangeArrowheads="1"/>
          </p:cNvSpPr>
          <p:nvPr/>
        </p:nvSpPr>
        <p:spPr bwMode="auto">
          <a:xfrm>
            <a:off x="2625112" y="5505855"/>
            <a:ext cx="14060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overtones/</a:t>
            </a:r>
          </a:p>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combinations</a:t>
            </a:r>
            <a:endParaRPr lang="it-IT" altLang="en-US" sz="1600" dirty="0">
              <a:solidFill>
                <a:srgbClr val="0000FF"/>
              </a:solidFill>
              <a:latin typeface="Tahoma" panose="020B0604030504040204" pitchFamily="34" charset="0"/>
              <a:cs typeface="Tahoma" panose="020B0604030504040204" pitchFamily="34" charset="0"/>
            </a:endParaRPr>
          </a:p>
        </p:txBody>
      </p:sp>
      <p:cxnSp>
        <p:nvCxnSpPr>
          <p:cNvPr id="40" name="Straight Arrow Connector 39"/>
          <p:cNvCxnSpPr/>
          <p:nvPr/>
        </p:nvCxnSpPr>
        <p:spPr bwMode="auto">
          <a:xfrm flipV="1">
            <a:off x="3258402" y="4652673"/>
            <a:ext cx="151067" cy="853182"/>
          </a:xfrm>
          <a:prstGeom prst="straightConnector1">
            <a:avLst/>
          </a:prstGeom>
          <a:solidFill>
            <a:schemeClr val="accent1"/>
          </a:solidFill>
          <a:ln w="2857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p:nvPr/>
        </p:nvSpPr>
        <p:spPr>
          <a:xfrm>
            <a:off x="4057453" y="5926732"/>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3</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cxnSp>
        <p:nvCxnSpPr>
          <p:cNvPr id="41" name="Straight Arrow Connector 40"/>
          <p:cNvCxnSpPr/>
          <p:nvPr/>
        </p:nvCxnSpPr>
        <p:spPr bwMode="auto">
          <a:xfrm flipV="1">
            <a:off x="1810083" y="4976492"/>
            <a:ext cx="440334" cy="375198"/>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 Box 30"/>
          <p:cNvSpPr txBox="1">
            <a:spLocks noChangeArrowheads="1"/>
          </p:cNvSpPr>
          <p:nvPr/>
        </p:nvSpPr>
        <p:spPr bwMode="auto">
          <a:xfrm>
            <a:off x="1191632" y="5257691"/>
            <a:ext cx="14060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1600" dirty="0" smtClean="0">
                <a:latin typeface="Tahoma" panose="020B0604030504040204" pitchFamily="34" charset="0"/>
                <a:cs typeface="Tahoma" panose="020B0604030504040204" pitchFamily="34" charset="0"/>
                <a:sym typeface="Symbol" panose="05050102010706020507" pitchFamily="18" charset="2"/>
              </a:rPr>
              <a:t>impurities</a:t>
            </a:r>
            <a:endParaRPr lang="it-IT" altLang="en-US" sz="1600" dirty="0">
              <a:latin typeface="Tahoma" panose="020B0604030504040204" pitchFamily="34" charset="0"/>
              <a:cs typeface="Tahoma" panose="020B0604030504040204" pitchFamily="34" charset="0"/>
            </a:endParaRPr>
          </a:p>
        </p:txBody>
      </p:sp>
      <p:sp>
        <p:nvSpPr>
          <p:cNvPr id="45" name="Oval 44"/>
          <p:cNvSpPr/>
          <p:nvPr/>
        </p:nvSpPr>
        <p:spPr bwMode="auto">
          <a:xfrm rot="16200000">
            <a:off x="1925441" y="4685642"/>
            <a:ext cx="1161136" cy="422015"/>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6" name="Text Box 30"/>
          <p:cNvSpPr txBox="1">
            <a:spLocks noChangeArrowheads="1"/>
          </p:cNvSpPr>
          <p:nvPr/>
        </p:nvSpPr>
        <p:spPr bwMode="auto">
          <a:xfrm>
            <a:off x="5069411" y="4445577"/>
            <a:ext cx="39252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it-IT" altLang="en-US" sz="2100" dirty="0">
                <a:latin typeface="Symbol" panose="05050102010706020507" pitchFamily="18" charset="2"/>
                <a:cs typeface="Tahoma" panose="020B0604030504040204" pitchFamily="34" charset="0"/>
              </a:rPr>
              <a:t>n</a:t>
            </a:r>
            <a:r>
              <a:rPr lang="it-IT" altLang="en-US" sz="2100" baseline="-25000" dirty="0" smtClean="0">
                <a:latin typeface="Tahoma" panose="020B0604030504040204" pitchFamily="34" charset="0"/>
                <a:cs typeface="Tahoma" panose="020B0604030504040204" pitchFamily="34" charset="0"/>
              </a:rPr>
              <a:t>1</a:t>
            </a:r>
            <a:r>
              <a:rPr lang="it-IT" altLang="en-US" sz="2100" dirty="0" smtClean="0">
                <a:latin typeface="Tahoma" panose="020B0604030504040204" pitchFamily="34" charset="0"/>
                <a:cs typeface="Tahoma" panose="020B0604030504040204" pitchFamily="34" charset="0"/>
              </a:rPr>
              <a:t> and </a:t>
            </a:r>
            <a:r>
              <a:rPr lang="it-IT" altLang="en-US" sz="2100" dirty="0" smtClean="0">
                <a:latin typeface="Symbol" panose="05050102010706020507" pitchFamily="18" charset="2"/>
                <a:cs typeface="Tahoma" panose="020B0604030504040204" pitchFamily="34" charset="0"/>
              </a:rPr>
              <a:t>n</a:t>
            </a:r>
            <a:r>
              <a:rPr lang="it-IT" altLang="en-US" sz="2100" baseline="-25000" dirty="0" smtClean="0">
                <a:latin typeface="Tahoma" panose="020B0604030504040204" pitchFamily="34" charset="0"/>
                <a:cs typeface="Tahoma" panose="020B0604030504040204" pitchFamily="34" charset="0"/>
              </a:rPr>
              <a:t>3</a:t>
            </a:r>
            <a:r>
              <a:rPr lang="it-IT" altLang="en-US" sz="2100" dirty="0" smtClean="0">
                <a:latin typeface="Tahoma" panose="020B0604030504040204" pitchFamily="34" charset="0"/>
                <a:cs typeface="Tahoma" panose="020B0604030504040204" pitchFamily="34" charset="0"/>
              </a:rPr>
              <a:t> are both strong and close in frequency</a:t>
            </a:r>
            <a:endParaRPr lang="en-US" altLang="en-US" sz="2100" dirty="0">
              <a:latin typeface="Tahoma" panose="020B0604030504040204" pitchFamily="34" charset="0"/>
              <a:cs typeface="Tahoma" panose="020B0604030504040204" pitchFamily="34" charset="0"/>
            </a:endParaRPr>
          </a:p>
        </p:txBody>
      </p:sp>
      <p:cxnSp>
        <p:nvCxnSpPr>
          <p:cNvPr id="47" name="Straight Arrow Connector 46"/>
          <p:cNvCxnSpPr/>
          <p:nvPr/>
        </p:nvCxnSpPr>
        <p:spPr bwMode="auto">
          <a:xfrm flipH="1" flipV="1">
            <a:off x="2792550" y="4898075"/>
            <a:ext cx="302813" cy="579143"/>
          </a:xfrm>
          <a:prstGeom prst="straightConnector1">
            <a:avLst/>
          </a:prstGeom>
          <a:solidFill>
            <a:schemeClr val="accent1"/>
          </a:solidFill>
          <a:ln w="2857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803516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Risultati immagini per Why O2 is not a greenhouse gas"/>
          <p:cNvPicPr>
            <a:picLocks noChangeAspect="1" noChangeArrowheads="1"/>
          </p:cNvPicPr>
          <p:nvPr/>
        </p:nvPicPr>
        <p:blipFill rotWithShape="1">
          <a:blip r:embed="rId2">
            <a:extLst>
              <a:ext uri="{28A0092B-C50C-407E-A947-70E740481C1C}">
                <a14:useLocalDpi xmlns:a14="http://schemas.microsoft.com/office/drawing/2010/main" val="0"/>
              </a:ext>
            </a:extLst>
          </a:blip>
          <a:srcRect l="4080" t="3837" r="7234" b="4370"/>
          <a:stretch/>
        </p:blipFill>
        <p:spPr bwMode="auto">
          <a:xfrm>
            <a:off x="914400" y="1097280"/>
            <a:ext cx="6949440" cy="5394960"/>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Spectroscopy and greenhouse potential</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5905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olo 4"/>
          <p:cNvSpPr>
            <a:spLocks noGrp="1"/>
          </p:cNvSpPr>
          <p:nvPr>
            <p:ph type="title"/>
          </p:nvPr>
        </p:nvSpPr>
        <p:spPr>
          <a:xfrm>
            <a:off x="534988" y="-271463"/>
            <a:ext cx="8404225" cy="1327151"/>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Effect of UV radiation</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07524" name="Group 1"/>
          <p:cNvGrpSpPr>
            <a:grpSpLocks noChangeAspect="1"/>
          </p:cNvGrpSpPr>
          <p:nvPr/>
        </p:nvGrpSpPr>
        <p:grpSpPr bwMode="auto">
          <a:xfrm>
            <a:off x="776288" y="949325"/>
            <a:ext cx="3182937" cy="2139950"/>
            <a:chOff x="1600200" y="1627927"/>
            <a:chExt cx="5820908" cy="3912448"/>
          </a:xfrm>
        </p:grpSpPr>
        <p:grpSp>
          <p:nvGrpSpPr>
            <p:cNvPr id="107546" name="Group 27"/>
            <p:cNvGrpSpPr>
              <a:grpSpLocks/>
            </p:cNvGrpSpPr>
            <p:nvPr/>
          </p:nvGrpSpPr>
          <p:grpSpPr bwMode="auto">
            <a:xfrm>
              <a:off x="1600200" y="2873375"/>
              <a:ext cx="3294063" cy="1762125"/>
              <a:chOff x="1008" y="1810"/>
              <a:chExt cx="2075" cy="1110"/>
            </a:xfrm>
          </p:grpSpPr>
          <p:grpSp>
            <p:nvGrpSpPr>
              <p:cNvPr id="107555" name="Group 4"/>
              <p:cNvGrpSpPr>
                <a:grpSpLocks/>
              </p:cNvGrpSpPr>
              <p:nvPr/>
            </p:nvGrpSpPr>
            <p:grpSpPr bwMode="auto">
              <a:xfrm>
                <a:off x="1008" y="1810"/>
                <a:ext cx="1353" cy="1110"/>
                <a:chOff x="260" y="1778"/>
                <a:chExt cx="2281" cy="1110"/>
              </a:xfrm>
            </p:grpSpPr>
            <p:sp>
              <p:nvSpPr>
                <p:cNvPr id="107557" name="Arc 5"/>
                <p:cNvSpPr>
                  <a:spLocks/>
                </p:cNvSpPr>
                <p:nvPr/>
              </p:nvSpPr>
              <p:spPr bwMode="auto">
                <a:xfrm flipV="1">
                  <a:off x="260" y="2164"/>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58" name="Arc 6"/>
                <p:cNvSpPr>
                  <a:spLocks/>
                </p:cNvSpPr>
                <p:nvPr/>
              </p:nvSpPr>
              <p:spPr bwMode="auto">
                <a:xfrm>
                  <a:off x="542" y="1783"/>
                  <a:ext cx="285" cy="724"/>
                </a:xfrm>
                <a:custGeom>
                  <a:avLst/>
                  <a:gdLst>
                    <a:gd name="T0" fmla="*/ 0 w 41994"/>
                    <a:gd name="T1" fmla="*/ 0 h 21600"/>
                    <a:gd name="T2" fmla="*/ 0 w 41994"/>
                    <a:gd name="T3" fmla="*/ 0 h 21600"/>
                    <a:gd name="T4" fmla="*/ 0 w 41994"/>
                    <a:gd name="T5" fmla="*/ 0 h 21600"/>
                    <a:gd name="T6" fmla="*/ 0 60000 65536"/>
                    <a:gd name="T7" fmla="*/ 0 60000 65536"/>
                    <a:gd name="T8" fmla="*/ 0 60000 65536"/>
                  </a:gdLst>
                  <a:ahLst/>
                  <a:cxnLst>
                    <a:cxn ang="T6">
                      <a:pos x="T0" y="T1"/>
                    </a:cxn>
                    <a:cxn ang="T7">
                      <a:pos x="T2" y="T3"/>
                    </a:cxn>
                    <a:cxn ang="T8">
                      <a:pos x="T4" y="T5"/>
                    </a:cxn>
                  </a:cxnLst>
                  <a:rect l="0" t="0" r="r" b="b"/>
                  <a:pathLst>
                    <a:path w="41994" h="21600" fill="none" extrusionOk="0">
                      <a:moveTo>
                        <a:pt x="-1" y="16863"/>
                      </a:moveTo>
                      <a:cubicBezTo>
                        <a:pt x="2215" y="7005"/>
                        <a:pt x="10969" y="0"/>
                        <a:pt x="21074" y="0"/>
                      </a:cubicBezTo>
                      <a:cubicBezTo>
                        <a:pt x="30932" y="0"/>
                        <a:pt x="39539" y="6674"/>
                        <a:pt x="41994" y="16222"/>
                      </a:cubicBezTo>
                    </a:path>
                    <a:path w="41994" h="21600" stroke="0" extrusionOk="0">
                      <a:moveTo>
                        <a:pt x="-1" y="16863"/>
                      </a:moveTo>
                      <a:cubicBezTo>
                        <a:pt x="2215" y="7005"/>
                        <a:pt x="10969" y="0"/>
                        <a:pt x="21074" y="0"/>
                      </a:cubicBezTo>
                      <a:cubicBezTo>
                        <a:pt x="30932" y="0"/>
                        <a:pt x="39539" y="6674"/>
                        <a:pt x="41994" y="16222"/>
                      </a:cubicBezTo>
                      <a:lnTo>
                        <a:pt x="21074" y="21600"/>
                      </a:lnTo>
                      <a:lnTo>
                        <a:pt x="-1" y="16863"/>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59" name="Arc 7"/>
                <p:cNvSpPr>
                  <a:spLocks/>
                </p:cNvSpPr>
                <p:nvPr/>
              </p:nvSpPr>
              <p:spPr bwMode="auto">
                <a:xfrm flipV="1">
                  <a:off x="824" y="2163"/>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60" name="Arc 8"/>
                <p:cNvSpPr>
                  <a:spLocks/>
                </p:cNvSpPr>
                <p:nvPr/>
              </p:nvSpPr>
              <p:spPr bwMode="auto">
                <a:xfrm>
                  <a:off x="1107" y="1780"/>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61" name="Arc 9"/>
                <p:cNvSpPr>
                  <a:spLocks/>
                </p:cNvSpPr>
                <p:nvPr/>
              </p:nvSpPr>
              <p:spPr bwMode="auto">
                <a:xfrm flipV="1">
                  <a:off x="1390" y="2162"/>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62" name="Arc 10"/>
                <p:cNvSpPr>
                  <a:spLocks/>
                </p:cNvSpPr>
                <p:nvPr/>
              </p:nvSpPr>
              <p:spPr bwMode="auto">
                <a:xfrm>
                  <a:off x="1676" y="1779"/>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63" name="Arc 11"/>
                <p:cNvSpPr>
                  <a:spLocks/>
                </p:cNvSpPr>
                <p:nvPr/>
              </p:nvSpPr>
              <p:spPr bwMode="auto">
                <a:xfrm flipV="1">
                  <a:off x="1964" y="2161"/>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64" name="Arc 12"/>
                <p:cNvSpPr>
                  <a:spLocks/>
                </p:cNvSpPr>
                <p:nvPr/>
              </p:nvSpPr>
              <p:spPr bwMode="auto">
                <a:xfrm>
                  <a:off x="2257" y="1778"/>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556" name="AutoShape 13"/>
              <p:cNvSpPr>
                <a:spLocks noChangeArrowheads="1"/>
              </p:cNvSpPr>
              <p:nvPr/>
            </p:nvSpPr>
            <p:spPr bwMode="auto">
              <a:xfrm>
                <a:off x="2465" y="2197"/>
                <a:ext cx="618" cy="349"/>
              </a:xfrm>
              <a:prstGeom prst="rightArrow">
                <a:avLst>
                  <a:gd name="adj1" fmla="val 50000"/>
                  <a:gd name="adj2" fmla="val 44269"/>
                </a:avLst>
              </a:prstGeom>
              <a:solidFill>
                <a:srgbClr val="FF00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107547" name="Group 14"/>
            <p:cNvGrpSpPr>
              <a:grpSpLocks/>
            </p:cNvGrpSpPr>
            <p:nvPr/>
          </p:nvGrpSpPr>
          <p:grpSpPr bwMode="auto">
            <a:xfrm>
              <a:off x="5059363" y="2168525"/>
              <a:ext cx="1452562" cy="3371850"/>
              <a:chOff x="3732" y="1537"/>
              <a:chExt cx="915" cy="2124"/>
            </a:xfrm>
          </p:grpSpPr>
          <p:sp>
            <p:nvSpPr>
              <p:cNvPr id="107552" name="Line 15"/>
              <p:cNvSpPr>
                <a:spLocks noChangeShapeType="1"/>
              </p:cNvSpPr>
              <p:nvPr/>
            </p:nvSpPr>
            <p:spPr bwMode="auto">
              <a:xfrm flipH="1">
                <a:off x="4190" y="2237"/>
                <a:ext cx="1" cy="76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16"/>
              <p:cNvSpPr>
                <a:spLocks noChangeArrowheads="1"/>
              </p:cNvSpPr>
              <p:nvPr/>
            </p:nvSpPr>
            <p:spPr bwMode="auto">
              <a:xfrm>
                <a:off x="3738" y="1537"/>
                <a:ext cx="911" cy="912"/>
              </a:xfrm>
              <a:prstGeom prst="ellipse">
                <a:avLst/>
              </a:prstGeom>
              <a:gradFill rotWithShape="0">
                <a:gsLst>
                  <a:gs pos="0">
                    <a:schemeClr val="accent1"/>
                  </a:gs>
                  <a:gs pos="100000">
                    <a:schemeClr val="accent1">
                      <a:gamma/>
                      <a:shade val="74118"/>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107554" name="Oval 17"/>
              <p:cNvSpPr>
                <a:spLocks noChangeArrowheads="1"/>
              </p:cNvSpPr>
              <p:nvPr/>
            </p:nvSpPr>
            <p:spPr bwMode="auto">
              <a:xfrm>
                <a:off x="3732" y="2749"/>
                <a:ext cx="912" cy="912"/>
              </a:xfrm>
              <a:prstGeom prst="ellipse">
                <a:avLst/>
              </a:prstGeom>
              <a:gradFill rotWithShape="0">
                <a:gsLst>
                  <a:gs pos="0">
                    <a:srgbClr val="FF0000"/>
                  </a:gs>
                  <a:gs pos="100000">
                    <a:srgbClr val="9A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107548" name="Line 19"/>
            <p:cNvSpPr>
              <a:spLocks noChangeShapeType="1"/>
            </p:cNvSpPr>
            <p:nvPr/>
          </p:nvSpPr>
          <p:spPr bwMode="auto">
            <a:xfrm flipV="1">
              <a:off x="6432550" y="1788606"/>
              <a:ext cx="752021" cy="484693"/>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1"/>
            <p:cNvSpPr>
              <a:spLocks noChangeArrowheads="1"/>
            </p:cNvSpPr>
            <p:nvPr/>
          </p:nvSpPr>
          <p:spPr bwMode="auto">
            <a:xfrm>
              <a:off x="7209176" y="1894949"/>
              <a:ext cx="130643" cy="130609"/>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107550" name="AutoShape 23"/>
            <p:cNvSpPr>
              <a:spLocks noChangeArrowheads="1"/>
            </p:cNvSpPr>
            <p:nvPr/>
          </p:nvSpPr>
          <p:spPr bwMode="auto">
            <a:xfrm>
              <a:off x="5943600" y="2273300"/>
              <a:ext cx="252413" cy="246063"/>
            </a:xfrm>
            <a:prstGeom prst="plus">
              <a:avLst>
                <a:gd name="adj" fmla="val 38435"/>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7551" name="Rectangle 24"/>
            <p:cNvSpPr>
              <a:spLocks noChangeArrowheads="1"/>
            </p:cNvSpPr>
            <p:nvPr/>
          </p:nvSpPr>
          <p:spPr bwMode="auto">
            <a:xfrm>
              <a:off x="7211558" y="1627927"/>
              <a:ext cx="209550" cy="7461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en-US" sz="2400"/>
            </a:p>
          </p:txBody>
        </p:sp>
      </p:grpSp>
      <p:grpSp>
        <p:nvGrpSpPr>
          <p:cNvPr id="107525" name="Gruppo 1"/>
          <p:cNvGrpSpPr>
            <a:grpSpLocks/>
          </p:cNvGrpSpPr>
          <p:nvPr/>
        </p:nvGrpSpPr>
        <p:grpSpPr bwMode="auto">
          <a:xfrm>
            <a:off x="4857750" y="1055688"/>
            <a:ext cx="2600325" cy="2074862"/>
            <a:chOff x="1600200" y="1924051"/>
            <a:chExt cx="4886331" cy="3925891"/>
          </a:xfrm>
        </p:grpSpPr>
        <p:grpSp>
          <p:nvGrpSpPr>
            <p:cNvPr id="107529" name="Group 3"/>
            <p:cNvGrpSpPr>
              <a:grpSpLocks/>
            </p:cNvGrpSpPr>
            <p:nvPr/>
          </p:nvGrpSpPr>
          <p:grpSpPr bwMode="auto">
            <a:xfrm>
              <a:off x="1600200" y="2873379"/>
              <a:ext cx="3294063" cy="1762127"/>
              <a:chOff x="1008" y="1810"/>
              <a:chExt cx="2075" cy="1110"/>
            </a:xfrm>
          </p:grpSpPr>
          <p:grpSp>
            <p:nvGrpSpPr>
              <p:cNvPr id="107536" name="Group 4"/>
              <p:cNvGrpSpPr>
                <a:grpSpLocks/>
              </p:cNvGrpSpPr>
              <p:nvPr/>
            </p:nvGrpSpPr>
            <p:grpSpPr bwMode="auto">
              <a:xfrm>
                <a:off x="1008" y="1810"/>
                <a:ext cx="1353" cy="1110"/>
                <a:chOff x="260" y="1778"/>
                <a:chExt cx="2281" cy="1110"/>
              </a:xfrm>
            </p:grpSpPr>
            <p:sp>
              <p:nvSpPr>
                <p:cNvPr id="107538" name="Arc 5"/>
                <p:cNvSpPr>
                  <a:spLocks/>
                </p:cNvSpPr>
                <p:nvPr/>
              </p:nvSpPr>
              <p:spPr bwMode="auto">
                <a:xfrm flipV="1">
                  <a:off x="260" y="2164"/>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39" name="Arc 6"/>
                <p:cNvSpPr>
                  <a:spLocks/>
                </p:cNvSpPr>
                <p:nvPr/>
              </p:nvSpPr>
              <p:spPr bwMode="auto">
                <a:xfrm>
                  <a:off x="542" y="1783"/>
                  <a:ext cx="285" cy="724"/>
                </a:xfrm>
                <a:custGeom>
                  <a:avLst/>
                  <a:gdLst>
                    <a:gd name="T0" fmla="*/ 0 w 41994"/>
                    <a:gd name="T1" fmla="*/ 0 h 21600"/>
                    <a:gd name="T2" fmla="*/ 0 w 41994"/>
                    <a:gd name="T3" fmla="*/ 0 h 21600"/>
                    <a:gd name="T4" fmla="*/ 0 w 41994"/>
                    <a:gd name="T5" fmla="*/ 0 h 21600"/>
                    <a:gd name="T6" fmla="*/ 0 60000 65536"/>
                    <a:gd name="T7" fmla="*/ 0 60000 65536"/>
                    <a:gd name="T8" fmla="*/ 0 60000 65536"/>
                  </a:gdLst>
                  <a:ahLst/>
                  <a:cxnLst>
                    <a:cxn ang="T6">
                      <a:pos x="T0" y="T1"/>
                    </a:cxn>
                    <a:cxn ang="T7">
                      <a:pos x="T2" y="T3"/>
                    </a:cxn>
                    <a:cxn ang="T8">
                      <a:pos x="T4" y="T5"/>
                    </a:cxn>
                  </a:cxnLst>
                  <a:rect l="0" t="0" r="r" b="b"/>
                  <a:pathLst>
                    <a:path w="41994" h="21600" fill="none" extrusionOk="0">
                      <a:moveTo>
                        <a:pt x="-1" y="16863"/>
                      </a:moveTo>
                      <a:cubicBezTo>
                        <a:pt x="2215" y="7005"/>
                        <a:pt x="10969" y="0"/>
                        <a:pt x="21074" y="0"/>
                      </a:cubicBezTo>
                      <a:cubicBezTo>
                        <a:pt x="30932" y="0"/>
                        <a:pt x="39539" y="6674"/>
                        <a:pt x="41994" y="16222"/>
                      </a:cubicBezTo>
                    </a:path>
                    <a:path w="41994" h="21600" stroke="0" extrusionOk="0">
                      <a:moveTo>
                        <a:pt x="-1" y="16863"/>
                      </a:moveTo>
                      <a:cubicBezTo>
                        <a:pt x="2215" y="7005"/>
                        <a:pt x="10969" y="0"/>
                        <a:pt x="21074" y="0"/>
                      </a:cubicBezTo>
                      <a:cubicBezTo>
                        <a:pt x="30932" y="0"/>
                        <a:pt x="39539" y="6674"/>
                        <a:pt x="41994" y="16222"/>
                      </a:cubicBezTo>
                      <a:lnTo>
                        <a:pt x="21074" y="21600"/>
                      </a:lnTo>
                      <a:lnTo>
                        <a:pt x="-1" y="16863"/>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40" name="Arc 7"/>
                <p:cNvSpPr>
                  <a:spLocks/>
                </p:cNvSpPr>
                <p:nvPr/>
              </p:nvSpPr>
              <p:spPr bwMode="auto">
                <a:xfrm flipV="1">
                  <a:off x="824" y="2163"/>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41" name="Arc 8"/>
                <p:cNvSpPr>
                  <a:spLocks/>
                </p:cNvSpPr>
                <p:nvPr/>
              </p:nvSpPr>
              <p:spPr bwMode="auto">
                <a:xfrm>
                  <a:off x="1107" y="1780"/>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42" name="Arc 9"/>
                <p:cNvSpPr>
                  <a:spLocks/>
                </p:cNvSpPr>
                <p:nvPr/>
              </p:nvSpPr>
              <p:spPr bwMode="auto">
                <a:xfrm flipV="1">
                  <a:off x="1390" y="2162"/>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43" name="Arc 10"/>
                <p:cNvSpPr>
                  <a:spLocks/>
                </p:cNvSpPr>
                <p:nvPr/>
              </p:nvSpPr>
              <p:spPr bwMode="auto">
                <a:xfrm>
                  <a:off x="1676" y="1779"/>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44" name="Arc 11"/>
                <p:cNvSpPr>
                  <a:spLocks/>
                </p:cNvSpPr>
                <p:nvPr/>
              </p:nvSpPr>
              <p:spPr bwMode="auto">
                <a:xfrm flipV="1">
                  <a:off x="1964" y="2161"/>
                  <a:ext cx="285"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45" name="Arc 12"/>
                <p:cNvSpPr>
                  <a:spLocks/>
                </p:cNvSpPr>
                <p:nvPr/>
              </p:nvSpPr>
              <p:spPr bwMode="auto">
                <a:xfrm>
                  <a:off x="2257" y="1778"/>
                  <a:ext cx="284" cy="724"/>
                </a:xfrm>
                <a:custGeom>
                  <a:avLst/>
                  <a:gdLst>
                    <a:gd name="T0" fmla="*/ 0 w 41993"/>
                    <a:gd name="T1" fmla="*/ 0 h 21600"/>
                    <a:gd name="T2" fmla="*/ 0 w 41993"/>
                    <a:gd name="T3" fmla="*/ 0 h 21600"/>
                    <a:gd name="T4" fmla="*/ 0 w 41993"/>
                    <a:gd name="T5" fmla="*/ 0 h 21600"/>
                    <a:gd name="T6" fmla="*/ 0 60000 65536"/>
                    <a:gd name="T7" fmla="*/ 0 60000 65536"/>
                    <a:gd name="T8" fmla="*/ 0 60000 65536"/>
                  </a:gdLst>
                  <a:ahLst/>
                  <a:cxnLst>
                    <a:cxn ang="T6">
                      <a:pos x="T0" y="T1"/>
                    </a:cxn>
                    <a:cxn ang="T7">
                      <a:pos x="T2" y="T3"/>
                    </a:cxn>
                    <a:cxn ang="T8">
                      <a:pos x="T4" y="T5"/>
                    </a:cxn>
                  </a:cxnLst>
                  <a:rect l="0" t="0" r="r" b="b"/>
                  <a:pathLst>
                    <a:path w="41993" h="21600" fill="none" extrusionOk="0">
                      <a:moveTo>
                        <a:pt x="0" y="16856"/>
                      </a:moveTo>
                      <a:cubicBezTo>
                        <a:pt x="2218" y="7001"/>
                        <a:pt x="10971" y="0"/>
                        <a:pt x="21073" y="0"/>
                      </a:cubicBezTo>
                      <a:cubicBezTo>
                        <a:pt x="30931" y="0"/>
                        <a:pt x="39538" y="6674"/>
                        <a:pt x="41993" y="16222"/>
                      </a:cubicBezTo>
                    </a:path>
                    <a:path w="41993" h="21600" stroke="0" extrusionOk="0">
                      <a:moveTo>
                        <a:pt x="0" y="16856"/>
                      </a:moveTo>
                      <a:cubicBezTo>
                        <a:pt x="2218" y="7001"/>
                        <a:pt x="10971" y="0"/>
                        <a:pt x="21073" y="0"/>
                      </a:cubicBezTo>
                      <a:cubicBezTo>
                        <a:pt x="30931" y="0"/>
                        <a:pt x="39538" y="6674"/>
                        <a:pt x="41993" y="16222"/>
                      </a:cubicBezTo>
                      <a:lnTo>
                        <a:pt x="21073" y="21600"/>
                      </a:lnTo>
                      <a:lnTo>
                        <a:pt x="0" y="16856"/>
                      </a:lnTo>
                      <a:close/>
                    </a:path>
                  </a:pathLst>
                </a:custGeom>
                <a:noFill/>
                <a:ln w="571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537" name="AutoShape 13"/>
              <p:cNvSpPr>
                <a:spLocks noChangeArrowheads="1"/>
              </p:cNvSpPr>
              <p:nvPr/>
            </p:nvSpPr>
            <p:spPr bwMode="auto">
              <a:xfrm>
                <a:off x="2465" y="2197"/>
                <a:ext cx="618" cy="349"/>
              </a:xfrm>
              <a:prstGeom prst="rightArrow">
                <a:avLst>
                  <a:gd name="adj1" fmla="val 50000"/>
                  <a:gd name="adj2" fmla="val 44269"/>
                </a:avLst>
              </a:prstGeom>
              <a:solidFill>
                <a:srgbClr val="FF00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107530" name="Group 36"/>
            <p:cNvGrpSpPr>
              <a:grpSpLocks/>
            </p:cNvGrpSpPr>
            <p:nvPr/>
          </p:nvGrpSpPr>
          <p:grpSpPr bwMode="auto">
            <a:xfrm>
              <a:off x="5033967" y="1924051"/>
              <a:ext cx="1452564" cy="3925891"/>
              <a:chOff x="3171" y="1212"/>
              <a:chExt cx="915" cy="2473"/>
            </a:xfrm>
          </p:grpSpPr>
          <p:sp>
            <p:nvSpPr>
              <p:cNvPr id="107531" name="Line 15"/>
              <p:cNvSpPr>
                <a:spLocks noChangeShapeType="1"/>
              </p:cNvSpPr>
              <p:nvPr/>
            </p:nvSpPr>
            <p:spPr bwMode="auto">
              <a:xfrm flipH="1">
                <a:off x="3629" y="1545"/>
                <a:ext cx="1" cy="76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16"/>
              <p:cNvSpPr>
                <a:spLocks noChangeArrowheads="1"/>
              </p:cNvSpPr>
              <p:nvPr/>
            </p:nvSpPr>
            <p:spPr bwMode="auto">
              <a:xfrm>
                <a:off x="3175" y="1212"/>
                <a:ext cx="911" cy="912"/>
              </a:xfrm>
              <a:prstGeom prst="ellipse">
                <a:avLst/>
              </a:prstGeom>
              <a:gradFill rotWithShape="0">
                <a:gsLst>
                  <a:gs pos="0">
                    <a:schemeClr val="accent1"/>
                  </a:gs>
                  <a:gs pos="100000">
                    <a:schemeClr val="accent1">
                      <a:gamma/>
                      <a:shade val="74118"/>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107533" name="Line 25"/>
              <p:cNvSpPr>
                <a:spLocks noChangeShapeType="1"/>
              </p:cNvSpPr>
              <p:nvPr/>
            </p:nvSpPr>
            <p:spPr bwMode="auto">
              <a:xfrm flipH="1">
                <a:off x="3627" y="2584"/>
                <a:ext cx="1" cy="76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34" name="Oval 17"/>
              <p:cNvSpPr>
                <a:spLocks noChangeArrowheads="1"/>
              </p:cNvSpPr>
              <p:nvPr/>
            </p:nvSpPr>
            <p:spPr bwMode="auto">
              <a:xfrm>
                <a:off x="3171" y="2773"/>
                <a:ext cx="912" cy="912"/>
              </a:xfrm>
              <a:prstGeom prst="ellipse">
                <a:avLst/>
              </a:prstGeom>
              <a:gradFill rotWithShape="0">
                <a:gsLst>
                  <a:gs pos="0">
                    <a:srgbClr val="FF0000"/>
                  </a:gs>
                  <a:gs pos="100000">
                    <a:srgbClr val="9A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7535" name="AutoShape 26"/>
              <p:cNvSpPr>
                <a:spLocks noChangeArrowheads="1"/>
              </p:cNvSpPr>
              <p:nvPr/>
            </p:nvSpPr>
            <p:spPr bwMode="auto">
              <a:xfrm rot="473468">
                <a:off x="3262" y="2307"/>
                <a:ext cx="781" cy="279"/>
              </a:xfrm>
              <a:prstGeom prst="irregularSeal2">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sp>
        <p:nvSpPr>
          <p:cNvPr id="107526" name="Text Box 29"/>
          <p:cNvSpPr txBox="1">
            <a:spLocks noChangeArrowheads="1"/>
          </p:cNvSpPr>
          <p:nvPr/>
        </p:nvSpPr>
        <p:spPr bwMode="auto">
          <a:xfrm>
            <a:off x="4681538" y="2689225"/>
            <a:ext cx="2259012"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a:latin typeface="Tahoma" panose="020B0604030504040204" pitchFamily="34" charset="0"/>
                <a:cs typeface="Tahoma" panose="020B0604030504040204" pitchFamily="34" charset="0"/>
              </a:rPr>
              <a:t>dissociation</a:t>
            </a:r>
          </a:p>
        </p:txBody>
      </p:sp>
      <p:sp>
        <p:nvSpPr>
          <p:cNvPr id="107527" name="Text Box 29"/>
          <p:cNvSpPr txBox="1">
            <a:spLocks noChangeArrowheads="1"/>
          </p:cNvSpPr>
          <p:nvPr/>
        </p:nvSpPr>
        <p:spPr bwMode="auto">
          <a:xfrm>
            <a:off x="858838" y="2809875"/>
            <a:ext cx="2259012"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a:latin typeface="Tahoma" panose="020B0604030504040204" pitchFamily="34" charset="0"/>
                <a:cs typeface="Tahoma" panose="020B0604030504040204" pitchFamily="34" charset="0"/>
              </a:rPr>
              <a:t>ionization</a:t>
            </a:r>
          </a:p>
        </p:txBody>
      </p:sp>
      <p:sp>
        <p:nvSpPr>
          <p:cNvPr id="107528" name="Text Box 4"/>
          <p:cNvSpPr txBox="1">
            <a:spLocks noChangeArrowheads="1"/>
          </p:cNvSpPr>
          <p:nvPr/>
        </p:nvSpPr>
        <p:spPr bwMode="auto">
          <a:xfrm>
            <a:off x="698500" y="3665538"/>
            <a:ext cx="7967663"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it-IT" altLang="en-US" sz="2000">
                <a:latin typeface="Tahoma" panose="020B0604030504040204" pitchFamily="34" charset="0"/>
                <a:cs typeface="Tahoma" panose="020B0604030504040204" pitchFamily="34" charset="0"/>
              </a:rPr>
              <a:t>Direct exposure of organisms (animals and vegetals) to UV can have serious fisiological and biological effects due to damages to biomolecules (e.g. DNA) caused by photons with </a:t>
            </a:r>
            <a:r>
              <a:rPr lang="it-IT" altLang="en-US" sz="2000">
                <a:latin typeface="Tahoma" panose="020B0604030504040204" pitchFamily="34" charset="0"/>
                <a:cs typeface="Tahoma" panose="020B0604030504040204" pitchFamily="34" charset="0"/>
                <a:sym typeface="Symbol" panose="05050102010706020507" pitchFamily="18" charset="2"/>
              </a:rPr>
              <a:t>&lt;400 nm</a:t>
            </a:r>
            <a:endParaRPr lang="it-IT" altLang="en-US" sz="2000">
              <a:latin typeface="Tahoma" panose="020B0604030504040204" pitchFamily="34" charset="0"/>
              <a:cs typeface="Tahoma" panose="020B0604030504040204" pitchFamily="34" charset="0"/>
            </a:endParaRPr>
          </a:p>
          <a:p>
            <a:pPr algn="just">
              <a:spcBef>
                <a:spcPct val="0"/>
              </a:spcBef>
              <a:buFontTx/>
              <a:buNone/>
            </a:pPr>
            <a:endParaRPr lang="it-IT" altLang="en-US" sz="2000">
              <a:latin typeface="Tahoma" panose="020B0604030504040204" pitchFamily="34" charset="0"/>
              <a:cs typeface="Tahoma" panose="020B0604030504040204" pitchFamily="34" charset="0"/>
            </a:endParaRPr>
          </a:p>
          <a:p>
            <a:pPr algn="just">
              <a:spcBef>
                <a:spcPct val="0"/>
              </a:spcBef>
              <a:buFontTx/>
              <a:buNone/>
            </a:pPr>
            <a:r>
              <a:rPr lang="it-IT" altLang="en-US" sz="2000">
                <a:latin typeface="Tahoma" panose="020B0604030504040204" pitchFamily="34" charset="0"/>
                <a:cs typeface="Tahoma" panose="020B0604030504040204" pitchFamily="34" charset="0"/>
              </a:rPr>
              <a:t>UV radiations diveded in:</a:t>
            </a:r>
          </a:p>
          <a:p>
            <a:pPr algn="ctr">
              <a:spcBef>
                <a:spcPct val="0"/>
              </a:spcBef>
              <a:buFontTx/>
              <a:buNone/>
            </a:pPr>
            <a:r>
              <a:rPr lang="it-IT" altLang="en-US" sz="2000">
                <a:latin typeface="Tahoma" panose="020B0604030504040204" pitchFamily="34" charset="0"/>
                <a:cs typeface="Tahoma" panose="020B0604030504040204" pitchFamily="34" charset="0"/>
              </a:rPr>
              <a:t>UV-A	 400-320 nm</a:t>
            </a:r>
          </a:p>
          <a:p>
            <a:pPr algn="ctr">
              <a:spcBef>
                <a:spcPct val="0"/>
              </a:spcBef>
              <a:buFontTx/>
              <a:buNone/>
            </a:pPr>
            <a:r>
              <a:rPr lang="it-IT" altLang="en-US" sz="2000">
                <a:latin typeface="Tahoma" panose="020B0604030504040204" pitchFamily="34" charset="0"/>
                <a:cs typeface="Tahoma" panose="020B0604030504040204" pitchFamily="34" charset="0"/>
              </a:rPr>
              <a:t>UV-B	320-290 nm</a:t>
            </a:r>
          </a:p>
          <a:p>
            <a:pPr algn="ctr">
              <a:spcBef>
                <a:spcPct val="0"/>
              </a:spcBef>
              <a:buFontTx/>
              <a:buNone/>
            </a:pPr>
            <a:r>
              <a:rPr lang="it-IT" altLang="en-US" sz="2000">
                <a:latin typeface="Tahoma" panose="020B0604030504040204" pitchFamily="34" charset="0"/>
                <a:cs typeface="Tahoma" panose="020B0604030504040204" pitchFamily="34" charset="0"/>
              </a:rPr>
              <a:t>UV-C	290-200 nm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Risultati immagini per sun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2189163"/>
            <a:ext cx="196373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itolo 4"/>
          <p:cNvSpPr>
            <a:spLocks noGrp="1"/>
          </p:cNvSpPr>
          <p:nvPr>
            <p:ph type="title"/>
          </p:nvPr>
        </p:nvSpPr>
        <p:spPr>
          <a:xfrm>
            <a:off x="534988" y="-271463"/>
            <a:ext cx="8404225" cy="1327151"/>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Light absorption: Lambert-Beer law</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60388" y="81121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09573" name="Group 14"/>
          <p:cNvGrpSpPr>
            <a:grpSpLocks/>
          </p:cNvGrpSpPr>
          <p:nvPr/>
        </p:nvGrpSpPr>
        <p:grpSpPr bwMode="auto">
          <a:xfrm>
            <a:off x="2301875" y="1022350"/>
            <a:ext cx="4649788" cy="3905250"/>
            <a:chOff x="1472" y="700"/>
            <a:chExt cx="2929" cy="2460"/>
          </a:xfrm>
        </p:grpSpPr>
        <p:pic>
          <p:nvPicPr>
            <p:cNvPr id="109581" name="Picture 10" descr="Beer_lamb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 y="700"/>
              <a:ext cx="2929" cy="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13"/>
            <p:cNvSpPr txBox="1">
              <a:spLocks noChangeArrowheads="1"/>
            </p:cNvSpPr>
            <p:nvPr/>
          </p:nvSpPr>
          <p:spPr bwMode="auto">
            <a:xfrm>
              <a:off x="2702" y="2214"/>
              <a:ext cx="438" cy="307"/>
            </a:xfrm>
            <a:prstGeom prst="rect">
              <a:avLst/>
            </a:prstGeom>
            <a:solidFill>
              <a:srgbClr val="B3B8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algn="ctr" eaLnBrk="0" fontAlgn="base" hangingPunct="0">
                <a:spcBef>
                  <a:spcPct val="0"/>
                </a:spcBef>
                <a:spcAft>
                  <a:spcPct val="0"/>
                </a:spcAft>
                <a:defRPr b="1">
                  <a:solidFill>
                    <a:schemeClr val="tx1"/>
                  </a:solidFill>
                  <a:latin typeface="Comic Sans MS" charset="0"/>
                </a:defRPr>
              </a:lvl6pPr>
              <a:lvl7pPr marL="2971800" indent="-228600" algn="ctr" eaLnBrk="0" fontAlgn="base" hangingPunct="0">
                <a:spcBef>
                  <a:spcPct val="0"/>
                </a:spcBef>
                <a:spcAft>
                  <a:spcPct val="0"/>
                </a:spcAft>
                <a:defRPr b="1">
                  <a:solidFill>
                    <a:schemeClr val="tx1"/>
                  </a:solidFill>
                  <a:latin typeface="Comic Sans MS" charset="0"/>
                </a:defRPr>
              </a:lvl7pPr>
              <a:lvl8pPr marL="3429000" indent="-228600" algn="ctr" eaLnBrk="0" fontAlgn="base" hangingPunct="0">
                <a:spcBef>
                  <a:spcPct val="0"/>
                </a:spcBef>
                <a:spcAft>
                  <a:spcPct val="0"/>
                </a:spcAft>
                <a:defRPr b="1">
                  <a:solidFill>
                    <a:schemeClr val="tx1"/>
                  </a:solidFill>
                  <a:latin typeface="Comic Sans MS" charset="0"/>
                </a:defRPr>
              </a:lvl8pPr>
              <a:lvl9pPr marL="3886200" indent="-228600" algn="ctr" eaLnBrk="0" fontAlgn="base" hangingPunct="0">
                <a:spcBef>
                  <a:spcPct val="0"/>
                </a:spcBef>
                <a:spcAft>
                  <a:spcPct val="0"/>
                </a:spcAft>
                <a:defRPr b="1">
                  <a:solidFill>
                    <a:schemeClr val="tx1"/>
                  </a:solidFill>
                  <a:latin typeface="Comic Sans MS" charset="0"/>
                </a:defRPr>
              </a:lvl9pPr>
            </a:lstStyle>
            <a:p>
              <a:pPr algn="ctr" eaLnBrk="1" hangingPunct="1">
                <a:defRPr/>
              </a:pPr>
              <a:r>
                <a:rPr lang="it-IT" altLang="it-IT" sz="3200" i="1" dirty="0" smtClean="0">
                  <a:latin typeface="Times New Roman" charset="0"/>
                </a:rPr>
                <a:t>c, </a:t>
              </a:r>
              <a:r>
                <a:rPr lang="it-IT" altLang="it-IT" sz="3200" dirty="0" smtClean="0">
                  <a:latin typeface="Symbol" charset="2"/>
                </a:rPr>
                <a:t>e</a:t>
              </a:r>
            </a:p>
          </p:txBody>
        </p:sp>
      </p:grpSp>
      <p:sp>
        <p:nvSpPr>
          <p:cNvPr id="51" name="Text Box 4"/>
          <p:cNvSpPr txBox="1">
            <a:spLocks noChangeArrowheads="1"/>
          </p:cNvSpPr>
          <p:nvPr/>
        </p:nvSpPr>
        <p:spPr bwMode="auto">
          <a:xfrm>
            <a:off x="1282700" y="4152900"/>
            <a:ext cx="28130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algn="ctr" eaLnBrk="0" fontAlgn="base" hangingPunct="0">
              <a:spcBef>
                <a:spcPct val="0"/>
              </a:spcBef>
              <a:spcAft>
                <a:spcPct val="0"/>
              </a:spcAft>
              <a:defRPr b="1">
                <a:solidFill>
                  <a:schemeClr val="tx1"/>
                </a:solidFill>
                <a:latin typeface="Comic Sans MS" charset="0"/>
              </a:defRPr>
            </a:lvl6pPr>
            <a:lvl7pPr marL="2971800" indent="-228600" algn="ctr" eaLnBrk="0" fontAlgn="base" hangingPunct="0">
              <a:spcBef>
                <a:spcPct val="0"/>
              </a:spcBef>
              <a:spcAft>
                <a:spcPct val="0"/>
              </a:spcAft>
              <a:defRPr b="1">
                <a:solidFill>
                  <a:schemeClr val="tx1"/>
                </a:solidFill>
                <a:latin typeface="Comic Sans MS" charset="0"/>
              </a:defRPr>
            </a:lvl7pPr>
            <a:lvl8pPr marL="3429000" indent="-228600" algn="ctr" eaLnBrk="0" fontAlgn="base" hangingPunct="0">
              <a:spcBef>
                <a:spcPct val="0"/>
              </a:spcBef>
              <a:spcAft>
                <a:spcPct val="0"/>
              </a:spcAft>
              <a:defRPr b="1">
                <a:solidFill>
                  <a:schemeClr val="tx1"/>
                </a:solidFill>
                <a:latin typeface="Comic Sans MS" charset="0"/>
              </a:defRPr>
            </a:lvl8pPr>
            <a:lvl9pPr marL="3886200" indent="-228600" algn="ctr" eaLnBrk="0" fontAlgn="base" hangingPunct="0">
              <a:spcBef>
                <a:spcPct val="0"/>
              </a:spcBef>
              <a:spcAft>
                <a:spcPct val="0"/>
              </a:spcAft>
              <a:defRPr b="1">
                <a:solidFill>
                  <a:schemeClr val="tx1"/>
                </a:solidFill>
                <a:latin typeface="Comic Sans MS" charset="0"/>
              </a:defRPr>
            </a:lvl9pPr>
          </a:lstStyle>
          <a:p>
            <a:pPr algn="ctr" eaLnBrk="1" hangingPunct="1">
              <a:defRPr/>
            </a:pPr>
            <a:r>
              <a:rPr lang="it-IT" altLang="it-IT"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Incident monocromatic radiation flux (</a:t>
            </a:r>
            <a:r>
              <a:rPr lang="it-IT" altLang="it-IT" sz="2000" b="0" dirty="0" smtClean="0">
                <a:solidFill>
                  <a:schemeClr val="tx2"/>
                </a:solidFill>
                <a:latin typeface="Symbol" panose="05050102010706020507" pitchFamily="18" charset="2"/>
                <a:ea typeface="Tahoma" panose="020B0604030504040204" pitchFamily="34" charset="0"/>
                <a:cs typeface="Tahoma" panose="020B0604030504040204" pitchFamily="34" charset="0"/>
              </a:rPr>
              <a:t>l</a:t>
            </a:r>
            <a:r>
              <a:rPr lang="it-IT" altLang="it-IT"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a:t>
            </a:r>
          </a:p>
        </p:txBody>
      </p:sp>
      <p:sp>
        <p:nvSpPr>
          <p:cNvPr id="52" name="Text Box 8"/>
          <p:cNvSpPr txBox="1">
            <a:spLocks noChangeArrowheads="1"/>
          </p:cNvSpPr>
          <p:nvPr/>
        </p:nvSpPr>
        <p:spPr bwMode="auto">
          <a:xfrm>
            <a:off x="1919288" y="5086350"/>
            <a:ext cx="5413375" cy="492125"/>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algn="ctr" eaLnBrk="0" fontAlgn="base" hangingPunct="0">
              <a:spcBef>
                <a:spcPct val="0"/>
              </a:spcBef>
              <a:spcAft>
                <a:spcPct val="0"/>
              </a:spcAft>
              <a:defRPr b="1">
                <a:solidFill>
                  <a:schemeClr val="tx1"/>
                </a:solidFill>
                <a:latin typeface="Comic Sans MS" charset="0"/>
              </a:defRPr>
            </a:lvl6pPr>
            <a:lvl7pPr marL="2971800" indent="-228600" algn="ctr" eaLnBrk="0" fontAlgn="base" hangingPunct="0">
              <a:spcBef>
                <a:spcPct val="0"/>
              </a:spcBef>
              <a:spcAft>
                <a:spcPct val="0"/>
              </a:spcAft>
              <a:defRPr b="1">
                <a:solidFill>
                  <a:schemeClr val="tx1"/>
                </a:solidFill>
                <a:latin typeface="Comic Sans MS" charset="0"/>
              </a:defRPr>
            </a:lvl7pPr>
            <a:lvl8pPr marL="3429000" indent="-228600" algn="ctr" eaLnBrk="0" fontAlgn="base" hangingPunct="0">
              <a:spcBef>
                <a:spcPct val="0"/>
              </a:spcBef>
              <a:spcAft>
                <a:spcPct val="0"/>
              </a:spcAft>
              <a:defRPr b="1">
                <a:solidFill>
                  <a:schemeClr val="tx1"/>
                </a:solidFill>
                <a:latin typeface="Comic Sans MS" charset="0"/>
              </a:defRPr>
            </a:lvl8pPr>
            <a:lvl9pPr marL="3886200" indent="-228600" algn="ctr" eaLnBrk="0" fontAlgn="base" hangingPunct="0">
              <a:spcBef>
                <a:spcPct val="0"/>
              </a:spcBef>
              <a:spcAft>
                <a:spcPct val="0"/>
              </a:spcAft>
              <a:defRPr b="1">
                <a:solidFill>
                  <a:schemeClr val="tx1"/>
                </a:solidFill>
                <a:latin typeface="Comic Sans MS" charset="0"/>
              </a:defRPr>
            </a:lvl9pPr>
          </a:lstStyle>
          <a:p>
            <a:pPr algn="ctr" eaLnBrk="1" hangingPunct="1">
              <a:defRPr/>
            </a:pPr>
            <a:r>
              <a:rPr lang="it-IT" altLang="it-IT" sz="25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Transmittance T</a:t>
            </a:r>
            <a:r>
              <a:rPr lang="it-IT" altLang="it-IT" sz="25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 = 100 </a:t>
            </a:r>
            <a:r>
              <a:rPr lang="it-IT" altLang="it-IT" sz="2500" b="0" dirty="0" smtClean="0">
                <a:solidFill>
                  <a:schemeClr val="accent2"/>
                </a:solidFill>
                <a:latin typeface="Tahoma" panose="020B0604030504040204" pitchFamily="34" charset="0"/>
                <a:ea typeface="Tahoma" panose="020B0604030504040204" pitchFamily="34" charset="0"/>
                <a:cs typeface="Tahoma" panose="020B0604030504040204" pitchFamily="34" charset="0"/>
                <a:sym typeface="Symbol" charset="2"/>
              </a:rPr>
              <a:t></a:t>
            </a:r>
            <a:r>
              <a:rPr lang="it-IT" altLang="it-IT" sz="25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I</a:t>
            </a:r>
            <a:r>
              <a:rPr lang="it-IT" altLang="it-IT" sz="2500" b="0" baseline="-25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1</a:t>
            </a:r>
            <a:r>
              <a:rPr lang="it-IT" altLang="it-IT" sz="25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 I</a:t>
            </a:r>
            <a:r>
              <a:rPr lang="it-IT" altLang="it-IT" sz="2500" b="0" baseline="-25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0</a:t>
            </a:r>
            <a:r>
              <a:rPr lang="it-IT" altLang="it-IT" sz="25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53" name="Text Box 11"/>
          <p:cNvSpPr txBox="1">
            <a:spLocks noChangeArrowheads="1"/>
          </p:cNvSpPr>
          <p:nvPr/>
        </p:nvSpPr>
        <p:spPr bwMode="auto">
          <a:xfrm>
            <a:off x="5345113" y="3905250"/>
            <a:ext cx="26955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algn="ctr" eaLnBrk="0" fontAlgn="base" hangingPunct="0">
              <a:spcBef>
                <a:spcPct val="0"/>
              </a:spcBef>
              <a:spcAft>
                <a:spcPct val="0"/>
              </a:spcAft>
              <a:defRPr b="1">
                <a:solidFill>
                  <a:schemeClr val="tx1"/>
                </a:solidFill>
                <a:latin typeface="Comic Sans MS" charset="0"/>
              </a:defRPr>
            </a:lvl6pPr>
            <a:lvl7pPr marL="2971800" indent="-228600" algn="ctr" eaLnBrk="0" fontAlgn="base" hangingPunct="0">
              <a:spcBef>
                <a:spcPct val="0"/>
              </a:spcBef>
              <a:spcAft>
                <a:spcPct val="0"/>
              </a:spcAft>
              <a:defRPr b="1">
                <a:solidFill>
                  <a:schemeClr val="tx1"/>
                </a:solidFill>
                <a:latin typeface="Comic Sans MS" charset="0"/>
              </a:defRPr>
            </a:lvl7pPr>
            <a:lvl8pPr marL="3429000" indent="-228600" algn="ctr" eaLnBrk="0" fontAlgn="base" hangingPunct="0">
              <a:spcBef>
                <a:spcPct val="0"/>
              </a:spcBef>
              <a:spcAft>
                <a:spcPct val="0"/>
              </a:spcAft>
              <a:defRPr b="1">
                <a:solidFill>
                  <a:schemeClr val="tx1"/>
                </a:solidFill>
                <a:latin typeface="Comic Sans MS" charset="0"/>
              </a:defRPr>
            </a:lvl8pPr>
            <a:lvl9pPr marL="3886200" indent="-228600" algn="ctr" eaLnBrk="0" fontAlgn="base" hangingPunct="0">
              <a:spcBef>
                <a:spcPct val="0"/>
              </a:spcBef>
              <a:spcAft>
                <a:spcPct val="0"/>
              </a:spcAft>
              <a:defRPr b="1">
                <a:solidFill>
                  <a:schemeClr val="tx1"/>
                </a:solidFill>
                <a:latin typeface="Comic Sans MS" charset="0"/>
              </a:defRPr>
            </a:lvl9pPr>
          </a:lstStyle>
          <a:p>
            <a:pPr algn="ctr" eaLnBrk="1" hangingPunct="1">
              <a:defRPr/>
            </a:pPr>
            <a:r>
              <a:rPr lang="it-IT" altLang="it-IT"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Transmitted monocromatic flux (</a:t>
            </a:r>
            <a:r>
              <a:rPr lang="it-IT" altLang="it-IT" sz="2000" b="0" dirty="0" smtClean="0">
                <a:solidFill>
                  <a:schemeClr val="tx2"/>
                </a:solidFill>
                <a:latin typeface="Symbol" panose="05050102010706020507" pitchFamily="18" charset="2"/>
                <a:ea typeface="Tahoma" panose="020B0604030504040204" pitchFamily="34" charset="0"/>
                <a:cs typeface="Tahoma" panose="020B0604030504040204" pitchFamily="34" charset="0"/>
              </a:rPr>
              <a:t>l</a:t>
            </a:r>
            <a:r>
              <a:rPr lang="it-IT" altLang="it-IT"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a:t>
            </a:r>
          </a:p>
        </p:txBody>
      </p:sp>
      <p:sp>
        <p:nvSpPr>
          <p:cNvPr id="54" name="Text Box 12"/>
          <p:cNvSpPr txBox="1">
            <a:spLocks noChangeArrowheads="1"/>
          </p:cNvSpPr>
          <p:nvPr/>
        </p:nvSpPr>
        <p:spPr bwMode="auto">
          <a:xfrm>
            <a:off x="4914900" y="1171575"/>
            <a:ext cx="2867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algn="ctr" eaLnBrk="0" fontAlgn="base" hangingPunct="0">
              <a:spcBef>
                <a:spcPct val="0"/>
              </a:spcBef>
              <a:spcAft>
                <a:spcPct val="0"/>
              </a:spcAft>
              <a:defRPr b="1">
                <a:solidFill>
                  <a:schemeClr val="tx1"/>
                </a:solidFill>
                <a:latin typeface="Comic Sans MS" charset="0"/>
              </a:defRPr>
            </a:lvl6pPr>
            <a:lvl7pPr marL="2971800" indent="-228600" algn="ctr" eaLnBrk="0" fontAlgn="base" hangingPunct="0">
              <a:spcBef>
                <a:spcPct val="0"/>
              </a:spcBef>
              <a:spcAft>
                <a:spcPct val="0"/>
              </a:spcAft>
              <a:defRPr b="1">
                <a:solidFill>
                  <a:schemeClr val="tx1"/>
                </a:solidFill>
                <a:latin typeface="Comic Sans MS" charset="0"/>
              </a:defRPr>
            </a:lvl7pPr>
            <a:lvl8pPr marL="3429000" indent="-228600" algn="ctr" eaLnBrk="0" fontAlgn="base" hangingPunct="0">
              <a:spcBef>
                <a:spcPct val="0"/>
              </a:spcBef>
              <a:spcAft>
                <a:spcPct val="0"/>
              </a:spcAft>
              <a:defRPr b="1">
                <a:solidFill>
                  <a:schemeClr val="tx1"/>
                </a:solidFill>
                <a:latin typeface="Comic Sans MS" charset="0"/>
              </a:defRPr>
            </a:lvl8pPr>
            <a:lvl9pPr marL="3886200" indent="-228600" algn="ctr" eaLnBrk="0" fontAlgn="base" hangingPunct="0">
              <a:spcBef>
                <a:spcPct val="0"/>
              </a:spcBef>
              <a:spcAft>
                <a:spcPct val="0"/>
              </a:spcAft>
              <a:defRPr b="1">
                <a:solidFill>
                  <a:schemeClr val="tx1"/>
                </a:solidFill>
                <a:latin typeface="Comic Sans MS" charset="0"/>
              </a:defRPr>
            </a:lvl9pPr>
          </a:lstStyle>
          <a:p>
            <a:pPr algn="ctr" eaLnBrk="1" hangingPunct="1">
              <a:defRPr/>
            </a:pPr>
            <a:r>
              <a:rPr lang="it-IT" altLang="it-IT"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Sample (length </a:t>
            </a:r>
            <a:r>
              <a:rPr lang="it-IT" altLang="it-IT" sz="2000" b="0" i="1" dirty="0" smtClean="0">
                <a:solidFill>
                  <a:schemeClr val="tx2"/>
                </a:solidFill>
                <a:latin typeface="Tahoma" panose="020B0604030504040204" pitchFamily="34" charset="0"/>
                <a:ea typeface="Tahoma" panose="020B0604030504040204" pitchFamily="34" charset="0"/>
                <a:cs typeface="Tahoma" panose="020B0604030504040204" pitchFamily="34" charset="0"/>
              </a:rPr>
              <a:t>l</a:t>
            </a:r>
            <a:r>
              <a:rPr lang="it-IT" altLang="it-IT"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 and concentration </a:t>
            </a:r>
            <a:r>
              <a:rPr lang="it-IT" altLang="it-IT" sz="2000" b="0" i="1" dirty="0" smtClean="0">
                <a:solidFill>
                  <a:schemeClr val="tx2"/>
                </a:solidFill>
                <a:latin typeface="Tahoma" panose="020B0604030504040204" pitchFamily="34" charset="0"/>
                <a:ea typeface="Tahoma" panose="020B0604030504040204" pitchFamily="34" charset="0"/>
                <a:cs typeface="Tahoma" panose="020B0604030504040204" pitchFamily="34" charset="0"/>
              </a:rPr>
              <a:t>c</a:t>
            </a:r>
            <a:r>
              <a:rPr lang="it-IT" altLang="it-IT"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a:t>
            </a:r>
          </a:p>
        </p:txBody>
      </p:sp>
      <p:sp>
        <p:nvSpPr>
          <p:cNvPr id="55" name="Text Box 15"/>
          <p:cNvSpPr txBox="1">
            <a:spLocks noChangeArrowheads="1"/>
          </p:cNvSpPr>
          <p:nvPr/>
        </p:nvSpPr>
        <p:spPr bwMode="auto">
          <a:xfrm>
            <a:off x="893824" y="5851525"/>
            <a:ext cx="7511928" cy="477054"/>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algn="ctr" eaLnBrk="0" fontAlgn="base" hangingPunct="0">
              <a:spcBef>
                <a:spcPct val="0"/>
              </a:spcBef>
              <a:spcAft>
                <a:spcPct val="0"/>
              </a:spcAft>
              <a:defRPr b="1">
                <a:solidFill>
                  <a:schemeClr val="tx1"/>
                </a:solidFill>
                <a:latin typeface="Comic Sans MS" charset="0"/>
              </a:defRPr>
            </a:lvl6pPr>
            <a:lvl7pPr marL="2971800" indent="-228600" algn="ctr" eaLnBrk="0" fontAlgn="base" hangingPunct="0">
              <a:spcBef>
                <a:spcPct val="0"/>
              </a:spcBef>
              <a:spcAft>
                <a:spcPct val="0"/>
              </a:spcAft>
              <a:defRPr b="1">
                <a:solidFill>
                  <a:schemeClr val="tx1"/>
                </a:solidFill>
                <a:latin typeface="Comic Sans MS" charset="0"/>
              </a:defRPr>
            </a:lvl7pPr>
            <a:lvl8pPr marL="3429000" indent="-228600" algn="ctr" eaLnBrk="0" fontAlgn="base" hangingPunct="0">
              <a:spcBef>
                <a:spcPct val="0"/>
              </a:spcBef>
              <a:spcAft>
                <a:spcPct val="0"/>
              </a:spcAft>
              <a:defRPr b="1">
                <a:solidFill>
                  <a:schemeClr val="tx1"/>
                </a:solidFill>
                <a:latin typeface="Comic Sans MS" charset="0"/>
              </a:defRPr>
            </a:lvl8pPr>
            <a:lvl9pPr marL="3886200" indent="-228600" algn="ctr" eaLnBrk="0" fontAlgn="base" hangingPunct="0">
              <a:spcBef>
                <a:spcPct val="0"/>
              </a:spcBef>
              <a:spcAft>
                <a:spcPct val="0"/>
              </a:spcAft>
              <a:defRPr b="1">
                <a:solidFill>
                  <a:schemeClr val="tx1"/>
                </a:solidFill>
                <a:latin typeface="Comic Sans MS" charset="0"/>
              </a:defRPr>
            </a:lvl9pPr>
          </a:lstStyle>
          <a:p>
            <a:pPr algn="ctr" eaLnBrk="1" hangingPunct="1">
              <a:defRPr/>
            </a:pPr>
            <a:r>
              <a:rPr lang="it-IT" altLang="it-IT" sz="25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Absorbance A</a:t>
            </a:r>
            <a:r>
              <a:rPr lang="it-IT" altLang="it-IT" sz="25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 -log(T/100)=-log(I</a:t>
            </a:r>
            <a:r>
              <a:rPr lang="it-IT" altLang="it-IT" sz="2500" b="0" baseline="-25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1</a:t>
            </a:r>
            <a:r>
              <a:rPr lang="it-IT" altLang="it-IT" sz="25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a:t>
            </a:r>
            <a:r>
              <a:rPr lang="it-IT" altLang="it-IT" sz="2500" b="0" baseline="-25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0</a:t>
            </a:r>
            <a:r>
              <a:rPr lang="it-IT" altLang="it-IT" sz="25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 log(I</a:t>
            </a:r>
            <a:r>
              <a:rPr lang="it-IT" altLang="it-IT" sz="2500" b="0" baseline="-25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0</a:t>
            </a:r>
            <a:r>
              <a:rPr lang="it-IT" altLang="it-IT" sz="25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a:t>
            </a:r>
            <a:r>
              <a:rPr lang="it-IT" altLang="it-IT" sz="2500" b="0" baseline="-25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1</a:t>
            </a:r>
            <a:r>
              <a:rPr lang="it-IT" altLang="it-IT" sz="25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endParaRPr lang="it-IT" altLang="it-IT" sz="2500" dirty="0" smtClean="0">
              <a:latin typeface="Tahoma" panose="020B0604030504040204" pitchFamily="34" charset="0"/>
              <a:ea typeface="Tahoma" panose="020B0604030504040204" pitchFamily="34" charset="0"/>
              <a:cs typeface="Tahoma" panose="020B0604030504040204" pitchFamily="34" charset="0"/>
            </a:endParaRPr>
          </a:p>
        </p:txBody>
      </p:sp>
      <p:sp>
        <p:nvSpPr>
          <p:cNvPr id="56" name="Text Box 12"/>
          <p:cNvSpPr txBox="1">
            <a:spLocks noChangeArrowheads="1"/>
          </p:cNvSpPr>
          <p:nvPr/>
        </p:nvSpPr>
        <p:spPr bwMode="auto">
          <a:xfrm>
            <a:off x="192088" y="1789113"/>
            <a:ext cx="193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algn="ctr" eaLnBrk="0" fontAlgn="base" hangingPunct="0">
              <a:spcBef>
                <a:spcPct val="0"/>
              </a:spcBef>
              <a:spcAft>
                <a:spcPct val="0"/>
              </a:spcAft>
              <a:defRPr b="1">
                <a:solidFill>
                  <a:schemeClr val="tx1"/>
                </a:solidFill>
                <a:latin typeface="Comic Sans MS" charset="0"/>
              </a:defRPr>
            </a:lvl6pPr>
            <a:lvl7pPr marL="2971800" indent="-228600" algn="ctr" eaLnBrk="0" fontAlgn="base" hangingPunct="0">
              <a:spcBef>
                <a:spcPct val="0"/>
              </a:spcBef>
              <a:spcAft>
                <a:spcPct val="0"/>
              </a:spcAft>
              <a:defRPr b="1">
                <a:solidFill>
                  <a:schemeClr val="tx1"/>
                </a:solidFill>
                <a:latin typeface="Comic Sans MS" charset="0"/>
              </a:defRPr>
            </a:lvl7pPr>
            <a:lvl8pPr marL="3429000" indent="-228600" algn="ctr" eaLnBrk="0" fontAlgn="base" hangingPunct="0">
              <a:spcBef>
                <a:spcPct val="0"/>
              </a:spcBef>
              <a:spcAft>
                <a:spcPct val="0"/>
              </a:spcAft>
              <a:defRPr b="1">
                <a:solidFill>
                  <a:schemeClr val="tx1"/>
                </a:solidFill>
                <a:latin typeface="Comic Sans MS" charset="0"/>
              </a:defRPr>
            </a:lvl8pPr>
            <a:lvl9pPr marL="3886200" indent="-228600" algn="ctr" eaLnBrk="0" fontAlgn="base" hangingPunct="0">
              <a:spcBef>
                <a:spcPct val="0"/>
              </a:spcBef>
              <a:spcAft>
                <a:spcPct val="0"/>
              </a:spcAft>
              <a:defRPr b="1">
                <a:solidFill>
                  <a:schemeClr val="tx1"/>
                </a:solidFill>
                <a:latin typeface="Comic Sans MS" charset="0"/>
              </a:defRPr>
            </a:lvl9pPr>
          </a:lstStyle>
          <a:p>
            <a:pPr algn="ctr" eaLnBrk="1" hangingPunct="1">
              <a:defRPr/>
            </a:pPr>
            <a:r>
              <a:rPr lang="it-IT" altLang="it-IT"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light source</a:t>
            </a:r>
          </a:p>
        </p:txBody>
      </p:sp>
      <p:sp>
        <p:nvSpPr>
          <p:cNvPr id="59" name="Text Box 4"/>
          <p:cNvSpPr txBox="1">
            <a:spLocks noChangeArrowheads="1"/>
          </p:cNvSpPr>
          <p:nvPr/>
        </p:nvSpPr>
        <p:spPr bwMode="auto">
          <a:xfrm>
            <a:off x="2466975" y="6384925"/>
            <a:ext cx="3984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algn="ctr" eaLnBrk="0" fontAlgn="base" hangingPunct="0">
              <a:spcBef>
                <a:spcPct val="0"/>
              </a:spcBef>
              <a:spcAft>
                <a:spcPct val="0"/>
              </a:spcAft>
              <a:defRPr b="1">
                <a:solidFill>
                  <a:schemeClr val="tx1"/>
                </a:solidFill>
                <a:latin typeface="Comic Sans MS" charset="0"/>
              </a:defRPr>
            </a:lvl6pPr>
            <a:lvl7pPr marL="2971800" indent="-228600" algn="ctr" eaLnBrk="0" fontAlgn="base" hangingPunct="0">
              <a:spcBef>
                <a:spcPct val="0"/>
              </a:spcBef>
              <a:spcAft>
                <a:spcPct val="0"/>
              </a:spcAft>
              <a:defRPr b="1">
                <a:solidFill>
                  <a:schemeClr val="tx1"/>
                </a:solidFill>
                <a:latin typeface="Comic Sans MS" charset="0"/>
              </a:defRPr>
            </a:lvl7pPr>
            <a:lvl8pPr marL="3429000" indent="-228600" algn="ctr" eaLnBrk="0" fontAlgn="base" hangingPunct="0">
              <a:spcBef>
                <a:spcPct val="0"/>
              </a:spcBef>
              <a:spcAft>
                <a:spcPct val="0"/>
              </a:spcAft>
              <a:defRPr b="1">
                <a:solidFill>
                  <a:schemeClr val="tx1"/>
                </a:solidFill>
                <a:latin typeface="Comic Sans MS" charset="0"/>
              </a:defRPr>
            </a:lvl8pPr>
            <a:lvl9pPr marL="3886200" indent="-228600" algn="ctr" eaLnBrk="0" fontAlgn="base" hangingPunct="0">
              <a:spcBef>
                <a:spcPct val="0"/>
              </a:spcBef>
              <a:spcAft>
                <a:spcPct val="0"/>
              </a:spcAft>
              <a:defRPr b="1">
                <a:solidFill>
                  <a:schemeClr val="tx1"/>
                </a:solidFill>
                <a:latin typeface="Comic Sans MS" charset="0"/>
              </a:defRPr>
            </a:lvl9pPr>
          </a:lstStyle>
          <a:p>
            <a:pPr algn="ctr" eaLnBrk="1" hangingPunct="1">
              <a:defRPr/>
            </a:pPr>
            <a:r>
              <a:rPr lang="it-IT" altLang="it-IT"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«Log» is base 10 logarithm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olo 4"/>
          <p:cNvSpPr>
            <a:spLocks noGrp="1"/>
          </p:cNvSpPr>
          <p:nvPr>
            <p:ph type="title"/>
          </p:nvPr>
        </p:nvSpPr>
        <p:spPr>
          <a:xfrm>
            <a:off x="534988" y="-271463"/>
            <a:ext cx="8404225" cy="1327151"/>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Light absorption: Lambert-Beer law</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60388" y="81121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11620" name="Group 2"/>
          <p:cNvGrpSpPr>
            <a:grpSpLocks/>
          </p:cNvGrpSpPr>
          <p:nvPr/>
        </p:nvGrpSpPr>
        <p:grpSpPr bwMode="auto">
          <a:xfrm>
            <a:off x="73025" y="1195388"/>
            <a:ext cx="3403600" cy="2686050"/>
            <a:chOff x="145" y="744"/>
            <a:chExt cx="2144" cy="1692"/>
          </a:xfrm>
        </p:grpSpPr>
        <p:pic>
          <p:nvPicPr>
            <p:cNvPr id="111648" name="Picture 3" descr="Beer_lamb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 y="744"/>
              <a:ext cx="2144" cy="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p:cNvSpPr txBox="1">
              <a:spLocks noChangeArrowheads="1"/>
            </p:cNvSpPr>
            <p:nvPr/>
          </p:nvSpPr>
          <p:spPr bwMode="auto">
            <a:xfrm>
              <a:off x="1045" y="1766"/>
              <a:ext cx="321" cy="250"/>
            </a:xfrm>
            <a:prstGeom prst="rect">
              <a:avLst/>
            </a:prstGeom>
            <a:solidFill>
              <a:srgbClr val="B3B8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algn="ctr" eaLnBrk="0" fontAlgn="base" hangingPunct="0">
                <a:spcBef>
                  <a:spcPct val="0"/>
                </a:spcBef>
                <a:spcAft>
                  <a:spcPct val="0"/>
                </a:spcAft>
                <a:defRPr b="1">
                  <a:solidFill>
                    <a:schemeClr val="tx1"/>
                  </a:solidFill>
                  <a:latin typeface="Comic Sans MS" charset="0"/>
                </a:defRPr>
              </a:lvl6pPr>
              <a:lvl7pPr marL="2971800" indent="-228600" algn="ctr" eaLnBrk="0" fontAlgn="base" hangingPunct="0">
                <a:spcBef>
                  <a:spcPct val="0"/>
                </a:spcBef>
                <a:spcAft>
                  <a:spcPct val="0"/>
                </a:spcAft>
                <a:defRPr b="1">
                  <a:solidFill>
                    <a:schemeClr val="tx1"/>
                  </a:solidFill>
                  <a:latin typeface="Comic Sans MS" charset="0"/>
                </a:defRPr>
              </a:lvl7pPr>
              <a:lvl8pPr marL="3429000" indent="-228600" algn="ctr" eaLnBrk="0" fontAlgn="base" hangingPunct="0">
                <a:spcBef>
                  <a:spcPct val="0"/>
                </a:spcBef>
                <a:spcAft>
                  <a:spcPct val="0"/>
                </a:spcAft>
                <a:defRPr b="1">
                  <a:solidFill>
                    <a:schemeClr val="tx1"/>
                  </a:solidFill>
                  <a:latin typeface="Comic Sans MS" charset="0"/>
                </a:defRPr>
              </a:lvl8pPr>
              <a:lvl9pPr marL="3886200" indent="-228600" algn="ctr" eaLnBrk="0" fontAlgn="base" hangingPunct="0">
                <a:spcBef>
                  <a:spcPct val="0"/>
                </a:spcBef>
                <a:spcAft>
                  <a:spcPct val="0"/>
                </a:spcAft>
                <a:defRPr b="1">
                  <a:solidFill>
                    <a:schemeClr val="tx1"/>
                  </a:solidFill>
                  <a:latin typeface="Comic Sans MS" charset="0"/>
                </a:defRPr>
              </a:lvl9pPr>
            </a:lstStyle>
            <a:p>
              <a:pPr algn="ctr" eaLnBrk="1" hangingPunct="1">
                <a:defRPr/>
              </a:pPr>
              <a:r>
                <a:rPr lang="it-IT" altLang="it-IT" sz="2600" i="1" smtClean="0">
                  <a:latin typeface="Times New Roman" charset="0"/>
                </a:rPr>
                <a:t>c, </a:t>
              </a:r>
              <a:r>
                <a:rPr lang="it-IT" altLang="it-IT" sz="2600" smtClean="0">
                  <a:latin typeface="Symbol" charset="2"/>
                </a:rPr>
                <a:t>e</a:t>
              </a:r>
            </a:p>
          </p:txBody>
        </p:sp>
      </p:grpSp>
      <p:sp>
        <p:nvSpPr>
          <p:cNvPr id="111621" name="Text Box 5"/>
          <p:cNvSpPr txBox="1">
            <a:spLocks noChangeArrowheads="1"/>
          </p:cNvSpPr>
          <p:nvPr/>
        </p:nvSpPr>
        <p:spPr bwMode="auto">
          <a:xfrm>
            <a:off x="2647950" y="1039813"/>
            <a:ext cx="6307138"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latin typeface="Tahoma" panose="020B0604030504040204" pitchFamily="34" charset="0"/>
                <a:cs typeface="Tahoma" panose="020B0604030504040204" pitchFamily="34" charset="0"/>
              </a:rPr>
              <a:t>The intensity of the radiation absorbed by the sample is given by the Lambert-Beer law:</a:t>
            </a:r>
          </a:p>
        </p:txBody>
      </p:sp>
      <p:graphicFrame>
        <p:nvGraphicFramePr>
          <p:cNvPr id="111622" name="Object 6"/>
          <p:cNvGraphicFramePr>
            <a:graphicFrameLocks noChangeAspect="1"/>
          </p:cNvGraphicFramePr>
          <p:nvPr/>
        </p:nvGraphicFramePr>
        <p:xfrm>
          <a:off x="3651250" y="2020888"/>
          <a:ext cx="1870075" cy="1225550"/>
        </p:xfrm>
        <a:graphic>
          <a:graphicData uri="http://schemas.openxmlformats.org/presentationml/2006/ole">
            <mc:AlternateContent xmlns:mc="http://schemas.openxmlformats.org/markup-compatibility/2006">
              <mc:Choice xmlns:v="urn:schemas-microsoft-com:vml" Requires="v">
                <p:oleObj spid="_x0000_s152954" name="Equation" r:id="rId5" imgW="660113" imgH="431613" progId="Equation.3">
                  <p:embed/>
                </p:oleObj>
              </mc:Choice>
              <mc:Fallback>
                <p:oleObj name="Equation" r:id="rId5" imgW="660113" imgH="431613"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50" y="2020888"/>
                        <a:ext cx="18700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23" name="Text Box 9"/>
          <p:cNvSpPr txBox="1">
            <a:spLocks noChangeArrowheads="1"/>
          </p:cNvSpPr>
          <p:nvPr/>
        </p:nvSpPr>
        <p:spPr bwMode="auto">
          <a:xfrm>
            <a:off x="5694363" y="2106613"/>
            <a:ext cx="32607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latin typeface="Tahoma" panose="020B0604030504040204" pitchFamily="34" charset="0"/>
                <a:cs typeface="Tahoma" panose="020B0604030504040204" pitchFamily="34" charset="0"/>
                <a:sym typeface="Symbol" panose="05050102010706020507" pitchFamily="18" charset="2"/>
              </a:rPr>
              <a:t> </a:t>
            </a:r>
            <a:r>
              <a:rPr lang="it-IT" altLang="en-US" sz="2200">
                <a:latin typeface="Tahoma" panose="020B0604030504040204" pitchFamily="34" charset="0"/>
                <a:cs typeface="Tahoma" panose="020B0604030504040204" pitchFamily="34" charset="0"/>
              </a:rPr>
              <a:t>=costant</a:t>
            </a:r>
          </a:p>
          <a:p>
            <a:pPr>
              <a:spcBef>
                <a:spcPct val="0"/>
              </a:spcBef>
              <a:buFontTx/>
              <a:buNone/>
            </a:pPr>
            <a:r>
              <a:rPr lang="it-IT" altLang="en-US" sz="2200" i="1">
                <a:latin typeface="Tahoma" panose="020B0604030504040204" pitchFamily="34" charset="0"/>
                <a:cs typeface="Tahoma" panose="020B0604030504040204" pitchFamily="34" charset="0"/>
              </a:rPr>
              <a:t>c</a:t>
            </a:r>
            <a:r>
              <a:rPr lang="it-IT" altLang="en-US" sz="2200">
                <a:latin typeface="Tahoma" panose="020B0604030504040204" pitchFamily="34" charset="0"/>
                <a:cs typeface="Tahoma" panose="020B0604030504040204" pitchFamily="34" charset="0"/>
              </a:rPr>
              <a:t>= sample concentration</a:t>
            </a:r>
          </a:p>
          <a:p>
            <a:pPr>
              <a:spcBef>
                <a:spcPct val="0"/>
              </a:spcBef>
              <a:buFontTx/>
              <a:buNone/>
            </a:pPr>
            <a:r>
              <a:rPr lang="it-IT" altLang="en-US" sz="2200" i="1">
                <a:latin typeface="Tahoma" panose="020B0604030504040204" pitchFamily="34" charset="0"/>
                <a:cs typeface="Tahoma" panose="020B0604030504040204" pitchFamily="34" charset="0"/>
              </a:rPr>
              <a:t>l </a:t>
            </a:r>
            <a:r>
              <a:rPr lang="it-IT" altLang="en-US" sz="2200">
                <a:latin typeface="Tahoma" panose="020B0604030504040204" pitchFamily="34" charset="0"/>
                <a:cs typeface="Tahoma" panose="020B0604030504040204" pitchFamily="34" charset="0"/>
              </a:rPr>
              <a:t>= path length</a:t>
            </a:r>
          </a:p>
        </p:txBody>
      </p:sp>
      <p:sp>
        <p:nvSpPr>
          <p:cNvPr id="111624" name="Text Box 5"/>
          <p:cNvSpPr txBox="1">
            <a:spLocks noChangeArrowheads="1"/>
          </p:cNvSpPr>
          <p:nvPr/>
        </p:nvSpPr>
        <p:spPr bwMode="auto">
          <a:xfrm>
            <a:off x="2230438" y="3556000"/>
            <a:ext cx="34639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latin typeface="Tahoma" panose="020B0604030504040204" pitchFamily="34" charset="0"/>
                <a:cs typeface="Tahoma" panose="020B0604030504040204" pitchFamily="34" charset="0"/>
              </a:rPr>
              <a:t>Hence the absorbance (A) can be expressed as:</a:t>
            </a:r>
          </a:p>
        </p:txBody>
      </p:sp>
      <p:graphicFrame>
        <p:nvGraphicFramePr>
          <p:cNvPr id="111625" name="Object 7"/>
          <p:cNvGraphicFramePr>
            <a:graphicFrameLocks noChangeAspect="1"/>
          </p:cNvGraphicFramePr>
          <p:nvPr>
            <p:extLst>
              <p:ext uri="{D42A27DB-BD31-4B8C-83A1-F6EECF244321}">
                <p14:modId xmlns:p14="http://schemas.microsoft.com/office/powerpoint/2010/main" val="2044916400"/>
              </p:ext>
            </p:extLst>
          </p:nvPr>
        </p:nvGraphicFramePr>
        <p:xfrm>
          <a:off x="5737225" y="3432175"/>
          <a:ext cx="3175000" cy="1057275"/>
        </p:xfrm>
        <a:graphic>
          <a:graphicData uri="http://schemas.openxmlformats.org/presentationml/2006/ole">
            <mc:AlternateContent xmlns:mc="http://schemas.openxmlformats.org/markup-compatibility/2006">
              <mc:Choice xmlns:v="urn:schemas-microsoft-com:vml" Requires="v">
                <p:oleObj spid="_x0000_s152955" name="Equation" r:id="rId7" imgW="1295280" imgH="431640" progId="Equation.3">
                  <p:embed/>
                </p:oleObj>
              </mc:Choice>
              <mc:Fallback>
                <p:oleObj name="Equation" r:id="rId7" imgW="1295280" imgH="431640" progId="Equation.3">
                  <p:embed/>
                  <p:pic>
                    <p:nvPicPr>
                      <p:cNvPr id="0" name="Object 7"/>
                      <p:cNvPicPr>
                        <a:picLocks noChangeAspect="1" noChangeArrowheads="1"/>
                      </p:cNvPicPr>
                      <p:nvPr/>
                    </p:nvPicPr>
                    <p:blipFill>
                      <a:blip r:embed="rId8"/>
                      <a:srcRect/>
                      <a:stretch>
                        <a:fillRect/>
                      </a:stretch>
                    </p:blipFill>
                    <p:spPr bwMode="auto">
                      <a:xfrm>
                        <a:off x="5737225" y="3432175"/>
                        <a:ext cx="3175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26" name="Text Box 10"/>
          <p:cNvSpPr txBox="1">
            <a:spLocks noChangeArrowheads="1"/>
          </p:cNvSpPr>
          <p:nvPr/>
        </p:nvSpPr>
        <p:spPr bwMode="auto">
          <a:xfrm>
            <a:off x="1116013" y="4510088"/>
            <a:ext cx="69230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latin typeface="Symbol" panose="05050102010706020507" pitchFamily="18" charset="2"/>
                <a:cs typeface="Tahoma" panose="020B0604030504040204" pitchFamily="34" charset="0"/>
              </a:rPr>
              <a:t>e</a:t>
            </a:r>
            <a:r>
              <a:rPr lang="it-IT" altLang="en-US" sz="2200" dirty="0">
                <a:latin typeface="Tahoma" panose="020B0604030504040204" pitchFamily="34" charset="0"/>
                <a:cs typeface="Tahoma" panose="020B0604030504040204" pitchFamily="34" charset="0"/>
              </a:rPr>
              <a:t>=</a:t>
            </a:r>
            <a:r>
              <a:rPr lang="it-IT" altLang="en-US" sz="2200" dirty="0">
                <a:latin typeface="Tahoma" panose="020B0604030504040204" pitchFamily="34" charset="0"/>
                <a:cs typeface="Tahoma" panose="020B0604030504040204" pitchFamily="34" charset="0"/>
                <a:sym typeface="Symbol" panose="05050102010706020507" pitchFamily="18" charset="2"/>
              </a:rPr>
              <a:t> </a:t>
            </a:r>
            <a:r>
              <a:rPr lang="it-IT" altLang="en-US" sz="2200" dirty="0">
                <a:latin typeface="Tahoma" panose="020B0604030504040204" pitchFamily="34" charset="0"/>
                <a:cs typeface="Tahoma" panose="020B0604030504040204" pitchFamily="34" charset="0"/>
              </a:rPr>
              <a:t>/2.303 </a:t>
            </a:r>
            <a:r>
              <a:rPr lang="it-IT" altLang="en-US" sz="2200" dirty="0">
                <a:solidFill>
                  <a:srgbClr val="FF0000"/>
                </a:solidFill>
                <a:latin typeface="Tahoma" panose="020B0604030504040204" pitchFamily="34" charset="0"/>
                <a:cs typeface="Tahoma" panose="020B0604030504040204" pitchFamily="34" charset="0"/>
              </a:rPr>
              <a:t>molar extintion (or </a:t>
            </a:r>
            <a:r>
              <a:rPr lang="it-IT" altLang="en-US" sz="2200" dirty="0" smtClean="0">
                <a:solidFill>
                  <a:srgbClr val="FF0000"/>
                </a:solidFill>
                <a:latin typeface="Tahoma" panose="020B0604030504040204" pitchFamily="34" charset="0"/>
                <a:cs typeface="Tahoma" panose="020B0604030504040204" pitchFamily="34" charset="0"/>
              </a:rPr>
              <a:t>absorptivity</a:t>
            </a:r>
            <a:r>
              <a:rPr lang="it-IT" altLang="en-US" sz="2200" dirty="0">
                <a:solidFill>
                  <a:srgbClr val="FF0000"/>
                </a:solidFill>
                <a:latin typeface="Tahoma" panose="020B0604030504040204" pitchFamily="34" charset="0"/>
                <a:cs typeface="Tahoma" panose="020B0604030504040204" pitchFamily="34" charset="0"/>
              </a:rPr>
              <a:t>) coefficient</a:t>
            </a:r>
          </a:p>
        </p:txBody>
      </p:sp>
      <p:graphicFrame>
        <p:nvGraphicFramePr>
          <p:cNvPr id="34" name="Object 7"/>
          <p:cNvGraphicFramePr>
            <a:graphicFrameLocks noChangeAspect="1"/>
          </p:cNvGraphicFramePr>
          <p:nvPr/>
        </p:nvGraphicFramePr>
        <p:xfrm>
          <a:off x="1782763" y="5383213"/>
          <a:ext cx="312737" cy="344487"/>
        </p:xfrm>
        <a:graphic>
          <a:graphicData uri="http://schemas.openxmlformats.org/presentationml/2006/ole">
            <mc:AlternateContent xmlns:mc="http://schemas.openxmlformats.org/markup-compatibility/2006">
              <mc:Choice xmlns:v="urn:schemas-microsoft-com:vml" Requires="v">
                <p:oleObj spid="_x0000_s152956" name="Equation" r:id="rId9" imgW="126835" imgH="139518" progId="Equation.3">
                  <p:embed/>
                </p:oleObj>
              </mc:Choice>
              <mc:Fallback>
                <p:oleObj name="Equation" r:id="rId9" imgW="126835" imgH="139518"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2763" y="5383213"/>
                        <a:ext cx="3127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 Box 11"/>
          <p:cNvSpPr txBox="1">
            <a:spLocks noChangeArrowheads="1"/>
          </p:cNvSpPr>
          <p:nvPr/>
        </p:nvSpPr>
        <p:spPr bwMode="auto">
          <a:xfrm>
            <a:off x="87313" y="5354638"/>
            <a:ext cx="23193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Tahoma" panose="020B0604030504040204" pitchFamily="34" charset="0"/>
                <a:cs typeface="Tahoma" panose="020B0604030504040204" pitchFamily="34" charset="0"/>
              </a:rPr>
              <a:t>What units for    ? </a:t>
            </a:r>
          </a:p>
        </p:txBody>
      </p:sp>
      <p:grpSp>
        <p:nvGrpSpPr>
          <p:cNvPr id="3" name="Group 2"/>
          <p:cNvGrpSpPr>
            <a:grpSpLocks/>
          </p:cNvGrpSpPr>
          <p:nvPr/>
        </p:nvGrpSpPr>
        <p:grpSpPr bwMode="auto">
          <a:xfrm>
            <a:off x="2508250" y="4994275"/>
            <a:ext cx="4386069" cy="752475"/>
            <a:chOff x="3306505" y="5098202"/>
            <a:chExt cx="4385931" cy="753152"/>
          </a:xfrm>
        </p:grpSpPr>
        <p:graphicFrame>
          <p:nvGraphicFramePr>
            <p:cNvPr id="111641" name="Object 7"/>
            <p:cNvGraphicFramePr>
              <a:graphicFrameLocks noChangeAspect="1"/>
            </p:cNvGraphicFramePr>
            <p:nvPr/>
          </p:nvGraphicFramePr>
          <p:xfrm>
            <a:off x="3306505" y="5177378"/>
            <a:ext cx="262988" cy="320934"/>
          </p:xfrm>
          <a:graphic>
            <a:graphicData uri="http://schemas.openxmlformats.org/presentationml/2006/ole">
              <mc:AlternateContent xmlns:mc="http://schemas.openxmlformats.org/markup-compatibility/2006">
                <mc:Choice xmlns:v="urn:schemas-microsoft-com:vml" Requires="v">
                  <p:oleObj spid="_x0000_s152957" name="Equation" r:id="rId11" imgW="114201" imgH="139579" progId="Equation.3">
                    <p:embed/>
                  </p:oleObj>
                </mc:Choice>
                <mc:Fallback>
                  <p:oleObj name="Equation" r:id="rId11" imgW="114201" imgH="139579"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6505" y="5177378"/>
                          <a:ext cx="262988" cy="32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642" name="Object 7"/>
            <p:cNvGraphicFramePr>
              <a:graphicFrameLocks noChangeAspect="1"/>
            </p:cNvGraphicFramePr>
            <p:nvPr/>
          </p:nvGraphicFramePr>
          <p:xfrm>
            <a:off x="3336417" y="5414791"/>
            <a:ext cx="219075" cy="436563"/>
          </p:xfrm>
          <a:graphic>
            <a:graphicData uri="http://schemas.openxmlformats.org/presentationml/2006/ole">
              <mc:AlternateContent xmlns:mc="http://schemas.openxmlformats.org/markup-compatibility/2006">
                <mc:Choice xmlns:v="urn:schemas-microsoft-com:vml" Requires="v">
                  <p:oleObj spid="_x0000_s152958" name="Equation" r:id="rId13" imgW="88669" imgH="177338" progId="Equation.3">
                    <p:embed/>
                  </p:oleObj>
                </mc:Choice>
                <mc:Fallback>
                  <p:oleObj name="Equation" r:id="rId13" imgW="88669" imgH="177338"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36417" y="5414791"/>
                          <a:ext cx="2190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43" name="Text Box 11"/>
            <p:cNvSpPr txBox="1">
              <a:spLocks noChangeArrowheads="1"/>
            </p:cNvSpPr>
            <p:nvPr/>
          </p:nvSpPr>
          <p:spPr bwMode="auto">
            <a:xfrm>
              <a:off x="3555492" y="5098202"/>
              <a:ext cx="15856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Tahoma" panose="020B0604030504040204" pitchFamily="34" charset="0"/>
                  <a:cs typeface="Tahoma" panose="020B0604030504040204" pitchFamily="34" charset="0"/>
                </a:rPr>
                <a:t>in mole/cm</a:t>
              </a:r>
              <a:r>
                <a:rPr lang="it-IT" altLang="en-US" sz="2000" baseline="30000">
                  <a:latin typeface="Tahoma" panose="020B0604030504040204" pitchFamily="34" charset="0"/>
                  <a:cs typeface="Tahoma" panose="020B0604030504040204" pitchFamily="34" charset="0"/>
                </a:rPr>
                <a:t>3</a:t>
              </a:r>
            </a:p>
          </p:txBody>
        </p:sp>
        <p:sp>
          <p:nvSpPr>
            <p:cNvPr id="111644" name="Text Box 11"/>
            <p:cNvSpPr txBox="1">
              <a:spLocks noChangeArrowheads="1"/>
            </p:cNvSpPr>
            <p:nvPr/>
          </p:nvSpPr>
          <p:spPr bwMode="auto">
            <a:xfrm>
              <a:off x="3569493" y="5432555"/>
              <a:ext cx="800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latin typeface="Tahoma" panose="020B0604030504040204" pitchFamily="34" charset="0"/>
                  <a:cs typeface="Tahoma" panose="020B0604030504040204" pitchFamily="34" charset="0"/>
                </a:rPr>
                <a:t>in cm</a:t>
              </a:r>
              <a:endParaRPr lang="it-IT" altLang="en-US" sz="2000" baseline="30000" dirty="0">
                <a:latin typeface="Tahoma" panose="020B0604030504040204" pitchFamily="34" charset="0"/>
                <a:cs typeface="Tahoma" panose="020B0604030504040204" pitchFamily="34" charset="0"/>
              </a:endParaRPr>
            </a:p>
          </p:txBody>
        </p:sp>
        <p:graphicFrame>
          <p:nvGraphicFramePr>
            <p:cNvPr id="111645" name="Object 7"/>
            <p:cNvGraphicFramePr>
              <a:graphicFrameLocks noChangeAspect="1"/>
            </p:cNvGraphicFramePr>
            <p:nvPr/>
          </p:nvGraphicFramePr>
          <p:xfrm>
            <a:off x="5754058" y="5337453"/>
            <a:ext cx="312738" cy="344487"/>
          </p:xfrm>
          <a:graphic>
            <a:graphicData uri="http://schemas.openxmlformats.org/presentationml/2006/ole">
              <mc:AlternateContent xmlns:mc="http://schemas.openxmlformats.org/markup-compatibility/2006">
                <mc:Choice xmlns:v="urn:schemas-microsoft-com:vml" Requires="v">
                  <p:oleObj spid="_x0000_s152959" name="Equation" r:id="rId15" imgW="126835" imgH="139518" progId="Equation.3">
                    <p:embed/>
                  </p:oleObj>
                </mc:Choice>
                <mc:Fallback>
                  <p:oleObj name="Equation" r:id="rId15" imgW="126835" imgH="139518"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4058" y="5337453"/>
                          <a:ext cx="31273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46" name="Text Box 11"/>
            <p:cNvSpPr txBox="1">
              <a:spLocks noChangeArrowheads="1"/>
            </p:cNvSpPr>
            <p:nvPr/>
          </p:nvSpPr>
          <p:spPr bwMode="auto">
            <a:xfrm>
              <a:off x="6004206" y="5281831"/>
              <a:ext cx="1688230" cy="40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latin typeface="Tahoma" panose="020B0604030504040204" pitchFamily="34" charset="0"/>
                  <a:cs typeface="Tahoma" panose="020B0604030504040204" pitchFamily="34" charset="0"/>
                </a:rPr>
                <a:t>in </a:t>
              </a:r>
              <a:r>
                <a:rPr lang="it-IT" altLang="en-US" sz="2000" dirty="0" smtClean="0">
                  <a:latin typeface="Tahoma" panose="020B0604030504040204" pitchFamily="34" charset="0"/>
                  <a:cs typeface="Tahoma" panose="020B0604030504040204" pitchFamily="34" charset="0"/>
                </a:rPr>
                <a:t>cm</a:t>
              </a:r>
              <a:r>
                <a:rPr lang="it-IT" altLang="en-US" sz="2000" baseline="30000" dirty="0" smtClean="0">
                  <a:latin typeface="Tahoma" panose="020B0604030504040204" pitchFamily="34" charset="0"/>
                  <a:cs typeface="Tahoma" panose="020B0604030504040204" pitchFamily="34" charset="0"/>
                </a:rPr>
                <a:t>2</a:t>
              </a:r>
              <a:r>
                <a:rPr lang="it-IT" altLang="en-US" sz="2000" dirty="0" smtClean="0">
                  <a:latin typeface="Tahoma" panose="020B0604030504040204" pitchFamily="34" charset="0"/>
                  <a:cs typeface="Tahoma" panose="020B0604030504040204" pitchFamily="34" charset="0"/>
                </a:rPr>
                <a:t>·mole</a:t>
              </a:r>
              <a:r>
                <a:rPr lang="it-IT" altLang="en-US" sz="2000" baseline="30000" dirty="0" smtClean="0">
                  <a:latin typeface="Tahoma" panose="020B0604030504040204" pitchFamily="34" charset="0"/>
                  <a:cs typeface="Tahoma" panose="020B0604030504040204" pitchFamily="34" charset="0"/>
                </a:rPr>
                <a:t>-1</a:t>
              </a:r>
              <a:endParaRPr lang="it-IT" altLang="en-US" sz="2000" baseline="30000" dirty="0">
                <a:latin typeface="Tahoma" panose="020B0604030504040204" pitchFamily="34" charset="0"/>
                <a:cs typeface="Tahoma" panose="020B0604030504040204" pitchFamily="34" charset="0"/>
              </a:endParaRPr>
            </a:p>
          </p:txBody>
        </p:sp>
        <p:sp>
          <p:nvSpPr>
            <p:cNvPr id="111647" name="Right Arrow 1"/>
            <p:cNvSpPr>
              <a:spLocks noChangeArrowheads="1"/>
            </p:cNvSpPr>
            <p:nvPr/>
          </p:nvSpPr>
          <p:spPr bwMode="auto">
            <a:xfrm>
              <a:off x="5014127" y="5374599"/>
              <a:ext cx="507198" cy="293623"/>
            </a:xfrm>
            <a:prstGeom prst="rightArrow">
              <a:avLst>
                <a:gd name="adj1" fmla="val 50000"/>
                <a:gd name="adj2" fmla="val 49998"/>
              </a:avLst>
            </a:prstGeom>
            <a:noFill/>
            <a:ln w="381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grpSp>
        <p:nvGrpSpPr>
          <p:cNvPr id="43" name="Group 42"/>
          <p:cNvGrpSpPr>
            <a:grpSpLocks/>
          </p:cNvGrpSpPr>
          <p:nvPr/>
        </p:nvGrpSpPr>
        <p:grpSpPr bwMode="auto">
          <a:xfrm>
            <a:off x="2468563" y="5969260"/>
            <a:ext cx="5383419" cy="404018"/>
            <a:chOff x="2770683" y="5309602"/>
            <a:chExt cx="5383269" cy="403939"/>
          </a:xfrm>
        </p:grpSpPr>
        <p:graphicFrame>
          <p:nvGraphicFramePr>
            <p:cNvPr id="111636" name="Object 7"/>
            <p:cNvGraphicFramePr>
              <a:graphicFrameLocks noChangeAspect="1"/>
            </p:cNvGraphicFramePr>
            <p:nvPr/>
          </p:nvGraphicFramePr>
          <p:xfrm>
            <a:off x="2770683" y="5367188"/>
            <a:ext cx="262988" cy="320934"/>
          </p:xfrm>
          <a:graphic>
            <a:graphicData uri="http://schemas.openxmlformats.org/presentationml/2006/ole">
              <mc:AlternateContent xmlns:mc="http://schemas.openxmlformats.org/markup-compatibility/2006">
                <mc:Choice xmlns:v="urn:schemas-microsoft-com:vml" Requires="v">
                  <p:oleObj spid="_x0000_s152960" name="Equation" r:id="rId16" imgW="114201" imgH="139579" progId="Equation.3">
                    <p:embed/>
                  </p:oleObj>
                </mc:Choice>
                <mc:Fallback>
                  <p:oleObj name="Equation" r:id="rId16" imgW="114201" imgH="139579"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0683" y="5367188"/>
                          <a:ext cx="262988" cy="32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37" name="Text Box 11"/>
            <p:cNvSpPr txBox="1">
              <a:spLocks noChangeArrowheads="1"/>
            </p:cNvSpPr>
            <p:nvPr/>
          </p:nvSpPr>
          <p:spPr bwMode="auto">
            <a:xfrm>
              <a:off x="3019670" y="5310179"/>
              <a:ext cx="1994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Tahoma" panose="020B0604030504040204" pitchFamily="34" charset="0"/>
                  <a:cs typeface="Tahoma" panose="020B0604030504040204" pitchFamily="34" charset="0"/>
                </a:rPr>
                <a:t>in molecule/cm</a:t>
              </a:r>
              <a:r>
                <a:rPr lang="it-IT" altLang="en-US" sz="2000" baseline="30000">
                  <a:latin typeface="Tahoma" panose="020B0604030504040204" pitchFamily="34" charset="0"/>
                  <a:cs typeface="Tahoma" panose="020B0604030504040204" pitchFamily="34" charset="0"/>
                </a:rPr>
                <a:t>3</a:t>
              </a:r>
            </a:p>
          </p:txBody>
        </p:sp>
        <p:graphicFrame>
          <p:nvGraphicFramePr>
            <p:cNvPr id="111638" name="Object 7"/>
            <p:cNvGraphicFramePr>
              <a:graphicFrameLocks noChangeAspect="1"/>
            </p:cNvGraphicFramePr>
            <p:nvPr>
              <p:extLst>
                <p:ext uri="{D42A27DB-BD31-4B8C-83A1-F6EECF244321}">
                  <p14:modId xmlns:p14="http://schemas.microsoft.com/office/powerpoint/2010/main" val="632745043"/>
                </p:ext>
              </p:extLst>
            </p:nvPr>
          </p:nvGraphicFramePr>
          <p:xfrm>
            <a:off x="5601126" y="5369054"/>
            <a:ext cx="374650" cy="344487"/>
          </p:xfrm>
          <a:graphic>
            <a:graphicData uri="http://schemas.openxmlformats.org/presentationml/2006/ole">
              <mc:AlternateContent xmlns:mc="http://schemas.openxmlformats.org/markup-compatibility/2006">
                <mc:Choice xmlns:v="urn:schemas-microsoft-com:vml" Requires="v">
                  <p:oleObj spid="_x0000_s152961" name="Equation" r:id="rId17" imgW="152334" imgH="139639" progId="Equation.3">
                    <p:embed/>
                  </p:oleObj>
                </mc:Choice>
                <mc:Fallback>
                  <p:oleObj name="Equation" r:id="rId17" imgW="152334" imgH="139639" progId="Equation.3">
                    <p:embed/>
                    <p:pic>
                      <p:nvPicPr>
                        <p:cNvPr id="0"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1126" y="5369054"/>
                          <a:ext cx="3746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39" name="Text Box 11"/>
            <p:cNvSpPr txBox="1">
              <a:spLocks noChangeArrowheads="1"/>
            </p:cNvSpPr>
            <p:nvPr/>
          </p:nvSpPr>
          <p:spPr bwMode="auto">
            <a:xfrm>
              <a:off x="5933534" y="5309602"/>
              <a:ext cx="2220418" cy="40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latin typeface="Tahoma" panose="020B0604030504040204" pitchFamily="34" charset="0"/>
                  <a:cs typeface="Tahoma" panose="020B0604030504040204" pitchFamily="34" charset="0"/>
                </a:rPr>
                <a:t>in </a:t>
              </a:r>
              <a:r>
                <a:rPr lang="it-IT" altLang="en-US" sz="2000" dirty="0" smtClean="0">
                  <a:latin typeface="Tahoma" panose="020B0604030504040204" pitchFamily="34" charset="0"/>
                  <a:cs typeface="Tahoma" panose="020B0604030504040204" pitchFamily="34" charset="0"/>
                </a:rPr>
                <a:t>cm</a:t>
              </a:r>
              <a:r>
                <a:rPr lang="it-IT" altLang="en-US" sz="2000" baseline="30000" dirty="0" smtClean="0">
                  <a:latin typeface="Tahoma" panose="020B0604030504040204" pitchFamily="34" charset="0"/>
                  <a:cs typeface="Tahoma" panose="020B0604030504040204" pitchFamily="34" charset="0"/>
                </a:rPr>
                <a:t>2</a:t>
              </a:r>
              <a:r>
                <a:rPr lang="it-IT" altLang="en-US" sz="2000" dirty="0" smtClean="0">
                  <a:latin typeface="Tahoma" panose="020B0604030504040204" pitchFamily="34" charset="0"/>
                  <a:cs typeface="Tahoma" panose="020B0604030504040204" pitchFamily="34" charset="0"/>
                </a:rPr>
                <a:t>·molecule</a:t>
              </a:r>
              <a:r>
                <a:rPr lang="it-IT" altLang="en-US" sz="2000" baseline="30000" dirty="0" smtClean="0">
                  <a:latin typeface="Tahoma" panose="020B0604030504040204" pitchFamily="34" charset="0"/>
                  <a:cs typeface="Tahoma" panose="020B0604030504040204" pitchFamily="34" charset="0"/>
                </a:rPr>
                <a:t>-1</a:t>
              </a:r>
              <a:endParaRPr lang="it-IT" altLang="en-US" sz="2000" baseline="30000" dirty="0">
                <a:latin typeface="Tahoma" panose="020B0604030504040204" pitchFamily="34" charset="0"/>
                <a:cs typeface="Tahoma" panose="020B0604030504040204" pitchFamily="34" charset="0"/>
              </a:endParaRPr>
            </a:p>
          </p:txBody>
        </p:sp>
        <p:sp>
          <p:nvSpPr>
            <p:cNvPr id="111640" name="Right Arrow 58"/>
            <p:cNvSpPr>
              <a:spLocks noChangeArrowheads="1"/>
            </p:cNvSpPr>
            <p:nvPr/>
          </p:nvSpPr>
          <p:spPr bwMode="auto">
            <a:xfrm>
              <a:off x="5014127" y="5374599"/>
              <a:ext cx="507198" cy="293623"/>
            </a:xfrm>
            <a:prstGeom prst="rightArrow">
              <a:avLst>
                <a:gd name="adj1" fmla="val 50000"/>
                <a:gd name="adj2" fmla="val 49998"/>
              </a:avLst>
            </a:prstGeom>
            <a:noFill/>
            <a:ln w="381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graphicFrame>
        <p:nvGraphicFramePr>
          <p:cNvPr id="60" name="Object 7"/>
          <p:cNvGraphicFramePr>
            <a:graphicFrameLocks noChangeAspect="1"/>
          </p:cNvGraphicFramePr>
          <p:nvPr/>
        </p:nvGraphicFramePr>
        <p:xfrm>
          <a:off x="7588250" y="6081713"/>
          <a:ext cx="1455738" cy="384175"/>
        </p:xfrm>
        <a:graphic>
          <a:graphicData uri="http://schemas.openxmlformats.org/presentationml/2006/ole">
            <mc:AlternateContent xmlns:mc="http://schemas.openxmlformats.org/markup-compatibility/2006">
              <mc:Choice xmlns:v="urn:schemas-microsoft-com:vml" Requires="v">
                <p:oleObj spid="_x0000_s152962" name="Equation" r:id="rId19" imgW="672516" imgH="177646" progId="Equation.3">
                  <p:embed/>
                </p:oleObj>
              </mc:Choice>
              <mc:Fallback>
                <p:oleObj name="Equation" r:id="rId19" imgW="672516" imgH="177646" progId="Equation.3">
                  <p:embed/>
                  <p:pic>
                    <p:nvPicPr>
                      <p:cNvPr id="0" name="Object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88250" y="6081713"/>
                        <a:ext cx="14557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Oval 3"/>
          <p:cNvSpPr>
            <a:spLocks noChangeArrowheads="1"/>
          </p:cNvSpPr>
          <p:nvPr/>
        </p:nvSpPr>
        <p:spPr bwMode="auto">
          <a:xfrm>
            <a:off x="8069263" y="6056313"/>
            <a:ext cx="1004887" cy="43973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 name="Text Box 10"/>
          <p:cNvSpPr txBox="1">
            <a:spLocks noChangeArrowheads="1"/>
          </p:cNvSpPr>
          <p:nvPr/>
        </p:nvSpPr>
        <p:spPr bwMode="auto">
          <a:xfrm>
            <a:off x="6992074" y="5280968"/>
            <a:ext cx="2051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solidFill>
                  <a:srgbClr val="FF0000"/>
                </a:solidFill>
                <a:latin typeface="Tahoma" panose="020B0604030504040204" pitchFamily="34" charset="0"/>
                <a:cs typeface="Tahoma" panose="020B0604030504040204" pitchFamily="34" charset="0"/>
              </a:rPr>
              <a:t>optical </a:t>
            </a:r>
            <a:r>
              <a:rPr lang="it-IT" altLang="en-US" sz="2200" dirty="0" smtClean="0">
                <a:solidFill>
                  <a:srgbClr val="FF0000"/>
                </a:solidFill>
                <a:latin typeface="Tahoma" panose="020B0604030504040204" pitchFamily="34" charset="0"/>
                <a:cs typeface="Tahoma" panose="020B0604030504040204" pitchFamily="34" charset="0"/>
              </a:rPr>
              <a:t>depth </a:t>
            </a:r>
            <a:r>
              <a:rPr lang="it-IT" altLang="en-US" sz="2400" dirty="0" smtClean="0">
                <a:solidFill>
                  <a:srgbClr val="FF0000"/>
                </a:solidFill>
                <a:latin typeface="Tahoma" panose="020B0604030504040204" pitchFamily="34" charset="0"/>
                <a:cs typeface="Tahoma" panose="020B0604030504040204" pitchFamily="34" charset="0"/>
                <a:sym typeface="Symbol" panose="05050102010706020507" pitchFamily="18" charset="2"/>
              </a:rPr>
              <a:t></a:t>
            </a:r>
            <a:endParaRPr lang="it-IT" altLang="en-US" sz="2400" dirty="0">
              <a:solidFill>
                <a:srgbClr val="FF0000"/>
              </a:solidFill>
              <a:latin typeface="Tahoma" panose="020B0604030504040204" pitchFamily="34" charset="0"/>
              <a:cs typeface="Tahoma" panose="020B0604030504040204" pitchFamily="34" charset="0"/>
            </a:endParaRPr>
          </a:p>
        </p:txBody>
      </p:sp>
      <p:sp>
        <p:nvSpPr>
          <p:cNvPr id="62" name="Text Box 11"/>
          <p:cNvSpPr txBox="1">
            <a:spLocks noChangeArrowheads="1"/>
          </p:cNvSpPr>
          <p:nvPr/>
        </p:nvSpPr>
        <p:spPr bwMode="auto">
          <a:xfrm>
            <a:off x="76200" y="5678488"/>
            <a:ext cx="24368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latin typeface="Tahoma" panose="020B0604030504040204" pitchFamily="34" charset="0"/>
                <a:cs typeface="Tahoma" panose="020B0604030504040204" pitchFamily="34" charset="0"/>
              </a:rPr>
              <a:t>(A is dimensionless)</a:t>
            </a:r>
            <a:endParaRPr lang="it-IT" altLang="en-US" sz="2000" baseline="30000">
              <a:latin typeface="Tahoma" panose="020B0604030504040204" pitchFamily="34" charset="0"/>
              <a:cs typeface="Tahoma" panose="020B0604030504040204" pitchFamily="34" charset="0"/>
            </a:endParaRPr>
          </a:p>
        </p:txBody>
      </p:sp>
      <p:cxnSp>
        <p:nvCxnSpPr>
          <p:cNvPr id="6" name="Straight Arrow Connector 5"/>
          <p:cNvCxnSpPr>
            <a:cxnSpLocks noChangeShapeType="1"/>
            <a:stCxn id="4" idx="0"/>
            <a:endCxn id="61" idx="2"/>
          </p:cNvCxnSpPr>
          <p:nvPr/>
        </p:nvCxnSpPr>
        <p:spPr bwMode="auto">
          <a:xfrm flipH="1" flipV="1">
            <a:off x="8018031" y="5742633"/>
            <a:ext cx="553676" cy="31368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 Box 11"/>
          <p:cNvSpPr txBox="1">
            <a:spLocks noChangeArrowheads="1"/>
          </p:cNvSpPr>
          <p:nvPr/>
        </p:nvSpPr>
        <p:spPr bwMode="auto">
          <a:xfrm>
            <a:off x="4943493" y="6411871"/>
            <a:ext cx="32338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smtClean="0">
                <a:solidFill>
                  <a:srgbClr val="FF0000"/>
                </a:solidFill>
                <a:latin typeface="Tahoma" panose="020B0604030504040204" pitchFamily="34" charset="0"/>
                <a:cs typeface="Tahoma" panose="020B0604030504040204" pitchFamily="34" charset="0"/>
                <a:sym typeface="Symbol" panose="05050102010706020507" pitchFamily="18" charset="2"/>
              </a:rPr>
              <a:t>: </a:t>
            </a:r>
            <a:r>
              <a:rPr lang="it-IT" altLang="en-US" sz="2000" dirty="0" smtClean="0">
                <a:solidFill>
                  <a:srgbClr val="FF0000"/>
                </a:solidFill>
                <a:latin typeface="Tahoma" panose="020B0604030504040204" pitchFamily="34" charset="0"/>
                <a:cs typeface="Tahoma" panose="020B0604030504040204" pitchFamily="34" charset="0"/>
              </a:rPr>
              <a:t>absorption cross section</a:t>
            </a:r>
            <a:endParaRPr lang="it-IT" altLang="en-US" sz="2000" dirty="0">
              <a:solidFill>
                <a:srgbClr val="FF000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6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4" grpId="0"/>
      <p:bldP spid="111626" grpId="0"/>
      <p:bldP spid="35" grpId="0"/>
      <p:bldP spid="4" grpId="0" animBg="1"/>
      <p:bldP spid="61" grpId="0"/>
      <p:bldP spid="6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olo 4"/>
          <p:cNvSpPr>
            <a:spLocks noGrp="1"/>
          </p:cNvSpPr>
          <p:nvPr>
            <p:ph type="title"/>
          </p:nvPr>
        </p:nvSpPr>
        <p:spPr>
          <a:xfrm>
            <a:off x="534988" y="-271463"/>
            <a:ext cx="8404225" cy="1327151"/>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Physical interpretation of </a:t>
            </a:r>
            <a:r>
              <a:rPr lang="it-IT" altLang="en-US" sz="3500" dirty="0" smtClean="0">
                <a:solidFill>
                  <a:srgbClr val="3333FF"/>
                </a:solidFill>
                <a:latin typeface="Tahoma" panose="020B0604030504040204" pitchFamily="34" charset="0"/>
                <a:cs typeface="Tahoma" panose="020B0604030504040204" pitchFamily="34" charset="0"/>
                <a:sym typeface="Symbol" panose="05050102010706020507" pitchFamily="18" charset="2"/>
              </a:rPr>
              <a: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60388" y="81121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731062" y="1186169"/>
            <a:ext cx="7357905" cy="5029100"/>
          </a:xfrm>
          <a:prstGeom prst="rect">
            <a:avLst/>
          </a:prstGeom>
        </p:spPr>
      </p:pic>
      <p:sp>
        <p:nvSpPr>
          <p:cNvPr id="5" name="Rectangle 4"/>
          <p:cNvSpPr/>
          <p:nvPr/>
        </p:nvSpPr>
        <p:spPr bwMode="auto">
          <a:xfrm>
            <a:off x="6864626" y="5830957"/>
            <a:ext cx="1643270" cy="3843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92438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olo 4"/>
          <p:cNvSpPr>
            <a:spLocks noGrp="1"/>
          </p:cNvSpPr>
          <p:nvPr>
            <p:ph type="title"/>
          </p:nvPr>
        </p:nvSpPr>
        <p:spPr>
          <a:xfrm>
            <a:off x="-31031" y="-384711"/>
            <a:ext cx="9234635" cy="1327151"/>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Measurement of absorption cross sections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60388" y="656467"/>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1621" name="Text Box 5"/>
          <p:cNvSpPr txBox="1">
            <a:spLocks noChangeArrowheads="1"/>
          </p:cNvSpPr>
          <p:nvPr/>
        </p:nvSpPr>
        <p:spPr bwMode="auto">
          <a:xfrm>
            <a:off x="139590" y="800800"/>
            <a:ext cx="889186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cs typeface="Tahoma" panose="020B0604030504040204" pitchFamily="34" charset="0"/>
              </a:rPr>
              <a:t>The measurement of </a:t>
            </a:r>
            <a:r>
              <a:rPr lang="it-IT" altLang="en-US" sz="2200" dirty="0" smtClean="0">
                <a:latin typeface="Symbol" panose="05050102010706020507" pitchFamily="18" charset="2"/>
                <a:cs typeface="Tahoma" panose="020B0604030504040204" pitchFamily="34" charset="0"/>
              </a:rPr>
              <a:t>s</a:t>
            </a:r>
            <a:r>
              <a:rPr lang="it-IT" altLang="en-US" sz="2200" dirty="0" smtClean="0">
                <a:latin typeface="Tahoma" panose="020B0604030504040204" pitchFamily="34" charset="0"/>
                <a:cs typeface="Tahoma" panose="020B0604030504040204" pitchFamily="34" charset="0"/>
              </a:rPr>
              <a:t> is, in principle, trivial and it requires: a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light source</a:t>
            </a:r>
            <a:r>
              <a:rPr lang="it-IT" altLang="en-US" sz="2200" dirty="0" smtClean="0">
                <a:latin typeface="Tahoma" panose="020B0604030504040204" pitchFamily="34" charset="0"/>
                <a:cs typeface="Tahoma" panose="020B0604030504040204" pitchFamily="34" charset="0"/>
              </a:rPr>
              <a:t> (e.g. </a:t>
            </a:r>
            <a:r>
              <a:rPr lang="it-IT" altLang="en-US" sz="2200" dirty="0">
                <a:latin typeface="Tahoma" panose="020B0604030504040204" pitchFamily="34" charset="0"/>
                <a:cs typeface="Tahoma" panose="020B0604030504040204" pitchFamily="34" charset="0"/>
              </a:rPr>
              <a:t>l</a:t>
            </a:r>
            <a:r>
              <a:rPr lang="it-IT" altLang="en-US" sz="2200" dirty="0" smtClean="0">
                <a:latin typeface="Tahoma" panose="020B0604030504040204" pitchFamily="34" charset="0"/>
                <a:cs typeface="Tahoma" panose="020B0604030504040204" pitchFamily="34" charset="0"/>
              </a:rPr>
              <a:t>amp), a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cell</a:t>
            </a:r>
            <a:r>
              <a:rPr lang="it-IT" altLang="en-US" sz="2200" dirty="0" smtClean="0">
                <a:latin typeface="Tahoma" panose="020B0604030504040204" pitchFamily="34" charset="0"/>
                <a:cs typeface="Tahoma" panose="020B0604030504040204" pitchFamily="34" charset="0"/>
              </a:rPr>
              <a:t> to contain the molecule of interest, a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spectral filter </a:t>
            </a:r>
            <a:r>
              <a:rPr lang="it-IT" altLang="en-US" sz="2200" dirty="0" smtClean="0">
                <a:latin typeface="Tahoma" panose="020B0604030504040204" pitchFamily="34" charset="0"/>
                <a:cs typeface="Tahoma" panose="020B0604030504040204" pitchFamily="34" charset="0"/>
              </a:rPr>
              <a:t>(monochromator), a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detector</a:t>
            </a:r>
            <a:r>
              <a:rPr lang="it-IT" altLang="en-US" sz="2200" dirty="0" smtClean="0">
                <a:latin typeface="Tahoma" panose="020B0604030504040204" pitchFamily="34" charset="0"/>
                <a:cs typeface="Tahoma" panose="020B0604030504040204" pitchFamily="34" charset="0"/>
              </a:rPr>
              <a:t> (sensitive and with linear response to the intensity of the radiation at the frequency of interest) </a:t>
            </a:r>
            <a:endParaRPr lang="it-IT" altLang="en-US" sz="2200" dirty="0">
              <a:latin typeface="Tahoma" panose="020B0604030504040204" pitchFamily="34" charset="0"/>
              <a:cs typeface="Tahoma" panose="020B0604030504040204" pitchFamily="34" charset="0"/>
            </a:endParaRPr>
          </a:p>
        </p:txBody>
      </p:sp>
      <p:pic>
        <p:nvPicPr>
          <p:cNvPr id="37" name="Picture 36"/>
          <p:cNvPicPr>
            <a:picLocks noChangeAspect="1"/>
          </p:cNvPicPr>
          <p:nvPr/>
        </p:nvPicPr>
        <p:blipFill rotWithShape="1">
          <a:blip r:embed="rId3"/>
          <a:srcRect l="1050" t="27965" r="3021" b="49751"/>
          <a:stretch/>
        </p:blipFill>
        <p:spPr>
          <a:xfrm>
            <a:off x="581630" y="2335237"/>
            <a:ext cx="8052783" cy="1367739"/>
          </a:xfrm>
          <a:prstGeom prst="rect">
            <a:avLst/>
          </a:prstGeom>
        </p:spPr>
      </p:pic>
      <p:sp>
        <p:nvSpPr>
          <p:cNvPr id="38" name="Text Box 5"/>
          <p:cNvSpPr txBox="1">
            <a:spLocks noChangeArrowheads="1"/>
          </p:cNvSpPr>
          <p:nvPr/>
        </p:nvSpPr>
        <p:spPr bwMode="auto">
          <a:xfrm>
            <a:off x="132212" y="3764080"/>
            <a:ext cx="5431477"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dirty="0" smtClean="0">
                <a:latin typeface="Tahoma" panose="020B0604030504040204" pitchFamily="34" charset="0"/>
                <a:cs typeface="Tahoma" panose="020B0604030504040204" pitchFamily="34" charset="0"/>
              </a:rPr>
              <a:t>Measurements are repeated for several concentrations at each wavelength of interest</a:t>
            </a:r>
            <a:endParaRPr lang="it-IT" altLang="en-US" sz="2100" dirty="0">
              <a:latin typeface="Tahoma" panose="020B0604030504040204" pitchFamily="34" charset="0"/>
              <a:cs typeface="Tahoma" panose="020B0604030504040204" pitchFamily="34" charset="0"/>
            </a:endParaRPr>
          </a:p>
        </p:txBody>
      </p:sp>
      <p:sp>
        <p:nvSpPr>
          <p:cNvPr id="44" name="Text Box 5"/>
          <p:cNvSpPr txBox="1">
            <a:spLocks noChangeArrowheads="1"/>
          </p:cNvSpPr>
          <p:nvPr/>
        </p:nvSpPr>
        <p:spPr bwMode="auto">
          <a:xfrm>
            <a:off x="195295" y="4886716"/>
            <a:ext cx="541120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dirty="0" smtClean="0">
                <a:latin typeface="Tahoma" panose="020B0604030504040204" pitchFamily="34" charset="0"/>
                <a:cs typeface="Tahoma" panose="020B0604030504040204" pitchFamily="34" charset="0"/>
              </a:rPr>
              <a:t>The absorption cross section (</a:t>
            </a:r>
            <a:r>
              <a:rPr lang="it-IT" altLang="en-US" sz="2100" dirty="0" smtClean="0">
                <a:latin typeface="Tahoma" panose="020B0604030504040204" pitchFamily="34" charset="0"/>
                <a:cs typeface="Tahoma" panose="020B0604030504040204" pitchFamily="34" charset="0"/>
                <a:sym typeface="Symbol" panose="05050102010706020507" pitchFamily="18" charset="2"/>
              </a:rPr>
              <a:t>) </a:t>
            </a:r>
            <a:r>
              <a:rPr lang="it-IT" altLang="en-US" sz="2100" dirty="0">
                <a:latin typeface="Tahoma" panose="020B0604030504040204" pitchFamily="34" charset="0"/>
                <a:cs typeface="Tahoma" panose="020B0604030504040204" pitchFamily="34" charset="0"/>
                <a:sym typeface="Symbol" panose="05050102010706020507" pitchFamily="18" charset="2"/>
              </a:rPr>
              <a:t>i</a:t>
            </a:r>
            <a:r>
              <a:rPr lang="it-IT" altLang="en-US" sz="2100" dirty="0" smtClean="0">
                <a:latin typeface="Tahoma" panose="020B0604030504040204" pitchFamily="34" charset="0"/>
                <a:cs typeface="Tahoma" panose="020B0604030504040204" pitchFamily="34" charset="0"/>
              </a:rPr>
              <a:t>s obtained from the </a:t>
            </a:r>
            <a:r>
              <a:rPr lang="it-IT" altLang="en-US" sz="21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slope </a:t>
            </a:r>
            <a:r>
              <a:rPr lang="it-IT" altLang="en-US" sz="2100" dirty="0" smtClean="0">
                <a:latin typeface="Tahoma" panose="020B0604030504040204" pitchFamily="34" charset="0"/>
                <a:cs typeface="Tahoma" panose="020B0604030504040204" pitchFamily="34" charset="0"/>
              </a:rPr>
              <a:t>of the linear best fit of data</a:t>
            </a:r>
            <a:endParaRPr lang="it-IT" altLang="en-US" sz="2100" dirty="0">
              <a:latin typeface="Tahoma" panose="020B0604030504040204" pitchFamily="34" charset="0"/>
              <a:cs typeface="Tahoma" panose="020B0604030504040204" pitchFamily="34" charset="0"/>
            </a:endParaRPr>
          </a:p>
        </p:txBody>
      </p:sp>
      <p:grpSp>
        <p:nvGrpSpPr>
          <p:cNvPr id="11" name="Group 10"/>
          <p:cNvGrpSpPr/>
          <p:nvPr/>
        </p:nvGrpSpPr>
        <p:grpSpPr>
          <a:xfrm>
            <a:off x="5606501" y="3702976"/>
            <a:ext cx="3424956" cy="2167022"/>
            <a:chOff x="-6291502" y="4263348"/>
            <a:chExt cx="3424956" cy="2167022"/>
          </a:xfrm>
        </p:grpSpPr>
        <p:grpSp>
          <p:nvGrpSpPr>
            <p:cNvPr id="7" name="Group 6"/>
            <p:cNvGrpSpPr/>
            <p:nvPr/>
          </p:nvGrpSpPr>
          <p:grpSpPr>
            <a:xfrm>
              <a:off x="-6291502" y="4263348"/>
              <a:ext cx="3424956" cy="2167022"/>
              <a:chOff x="-11445889" y="5006855"/>
              <a:chExt cx="3424956" cy="2167022"/>
            </a:xfrm>
          </p:grpSpPr>
          <p:pic>
            <p:nvPicPr>
              <p:cNvPr id="149516" name="Picture 12" descr="Risultati immagini per absorption cross section determination lambert beer"/>
              <p:cNvPicPr>
                <a:picLocks noChangeAspect="1" noChangeArrowheads="1"/>
              </p:cNvPicPr>
              <p:nvPr/>
            </p:nvPicPr>
            <p:blipFill rotWithShape="1">
              <a:blip r:embed="rId4">
                <a:extLst>
                  <a:ext uri="{28A0092B-C50C-407E-A947-70E740481C1C}">
                    <a14:useLocalDpi xmlns:a14="http://schemas.microsoft.com/office/drawing/2010/main" val="0"/>
                  </a:ext>
                </a:extLst>
              </a:blip>
              <a:srcRect l="6373" r="-466" b="17437"/>
              <a:stretch/>
            </p:blipFill>
            <p:spPr bwMode="auto">
              <a:xfrm>
                <a:off x="-11404213" y="5006855"/>
                <a:ext cx="3383280" cy="1874520"/>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5"/>
              <p:cNvSpPr txBox="1">
                <a:spLocks noChangeArrowheads="1"/>
              </p:cNvSpPr>
              <p:nvPr/>
            </p:nvSpPr>
            <p:spPr bwMode="auto">
              <a:xfrm>
                <a:off x="-11174522" y="6881489"/>
                <a:ext cx="3059204" cy="292388"/>
              </a:xfrm>
              <a:prstGeom prst="rect">
                <a:avLst/>
              </a:prstGeom>
              <a:solidFill>
                <a:schemeClr val="bg1"/>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300" b="1" dirty="0" smtClean="0">
                    <a:latin typeface="+mj-lt"/>
                    <a:cs typeface="Tahoma" panose="020B0604030504040204" pitchFamily="34" charset="0"/>
                  </a:rPr>
                  <a:t>concentration*path length (molec·cm</a:t>
                </a:r>
                <a:r>
                  <a:rPr lang="it-IT" altLang="en-US" sz="1300" b="1" baseline="30000" dirty="0" smtClean="0">
                    <a:latin typeface="+mj-lt"/>
                    <a:cs typeface="Tahoma" panose="020B0604030504040204" pitchFamily="34" charset="0"/>
                  </a:rPr>
                  <a:t>-2</a:t>
                </a:r>
                <a:r>
                  <a:rPr lang="it-IT" altLang="en-US" sz="1300" b="1" dirty="0" smtClean="0">
                    <a:latin typeface="+mj-lt"/>
                    <a:cs typeface="Tahoma" panose="020B0604030504040204" pitchFamily="34" charset="0"/>
                  </a:rPr>
                  <a:t>)</a:t>
                </a:r>
                <a:endParaRPr lang="it-IT" altLang="en-US" sz="1300" b="1" dirty="0">
                  <a:latin typeface="+mj-lt"/>
                  <a:cs typeface="Tahoma" panose="020B0604030504040204" pitchFamily="34" charset="0"/>
                </a:endParaRPr>
              </a:p>
            </p:txBody>
          </p:sp>
          <p:sp>
            <p:nvSpPr>
              <p:cNvPr id="42" name="Text Box 5"/>
              <p:cNvSpPr txBox="1">
                <a:spLocks noChangeArrowheads="1"/>
              </p:cNvSpPr>
              <p:nvPr/>
            </p:nvSpPr>
            <p:spPr bwMode="auto">
              <a:xfrm rot="16200000">
                <a:off x="-12083555" y="5783424"/>
                <a:ext cx="1567719" cy="292388"/>
              </a:xfrm>
              <a:prstGeom prst="rect">
                <a:avLst/>
              </a:prstGeom>
              <a:solidFill>
                <a:schemeClr val="bg1"/>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1300" b="1" dirty="0">
                    <a:latin typeface="+mj-lt"/>
                    <a:cs typeface="Tahoma" panose="020B0604030504040204" pitchFamily="34" charset="0"/>
                  </a:rPr>
                  <a:t>l</a:t>
                </a:r>
                <a:r>
                  <a:rPr lang="it-IT" altLang="en-US" sz="1300" b="1" dirty="0" smtClean="0">
                    <a:latin typeface="+mj-lt"/>
                    <a:cs typeface="Tahoma" panose="020B0604030504040204" pitchFamily="34" charset="0"/>
                  </a:rPr>
                  <a:t>og(I</a:t>
                </a:r>
                <a:r>
                  <a:rPr lang="it-IT" altLang="en-US" sz="1300" b="1" baseline="-25000" dirty="0" smtClean="0">
                    <a:latin typeface="+mj-lt"/>
                    <a:cs typeface="Tahoma" panose="020B0604030504040204" pitchFamily="34" charset="0"/>
                  </a:rPr>
                  <a:t>0</a:t>
                </a:r>
                <a:r>
                  <a:rPr lang="it-IT" altLang="en-US" sz="1300" b="1" dirty="0" smtClean="0">
                    <a:latin typeface="+mj-lt"/>
                    <a:cs typeface="Tahoma" panose="020B0604030504040204" pitchFamily="34" charset="0"/>
                  </a:rPr>
                  <a:t>/I)</a:t>
                </a:r>
                <a:endParaRPr lang="it-IT" altLang="en-US" sz="1300" b="1" dirty="0">
                  <a:latin typeface="+mj-lt"/>
                  <a:cs typeface="Tahoma" panose="020B0604030504040204" pitchFamily="34" charset="0"/>
                </a:endParaRPr>
              </a:p>
            </p:txBody>
          </p:sp>
        </p:grpSp>
        <p:sp>
          <p:nvSpPr>
            <p:cNvPr id="46" name="Text Box 5"/>
            <p:cNvSpPr txBox="1">
              <a:spLocks noChangeArrowheads="1"/>
            </p:cNvSpPr>
            <p:nvPr/>
          </p:nvSpPr>
          <p:spPr bwMode="auto">
            <a:xfrm>
              <a:off x="-4439776" y="5373060"/>
              <a:ext cx="1231047" cy="369332"/>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dirty="0" smtClean="0">
                  <a:solidFill>
                    <a:srgbClr val="FF0000"/>
                  </a:solidFill>
                  <a:latin typeface="+mj-lt"/>
                  <a:cs typeface="Tahoma" panose="020B0604030504040204" pitchFamily="34" charset="0"/>
                </a:rPr>
                <a:t>slope = </a:t>
              </a:r>
              <a:r>
                <a:rPr lang="it-IT" altLang="en-US" sz="1800" b="1" dirty="0" smtClean="0">
                  <a:solidFill>
                    <a:srgbClr val="FF0000"/>
                  </a:solidFill>
                  <a:latin typeface="+mj-lt"/>
                  <a:cs typeface="Tahoma" panose="020B0604030504040204" pitchFamily="34" charset="0"/>
                  <a:sym typeface="Symbol" panose="05050102010706020507" pitchFamily="18" charset="2"/>
                </a:rPr>
                <a:t></a:t>
              </a:r>
              <a:r>
                <a:rPr lang="it-IT" altLang="en-US" sz="1800" b="1" dirty="0" smtClean="0">
                  <a:solidFill>
                    <a:srgbClr val="FF0000"/>
                  </a:solidFill>
                  <a:latin typeface="+mj-lt"/>
                  <a:cs typeface="Tahoma" panose="020B0604030504040204" pitchFamily="34" charset="0"/>
                </a:rPr>
                <a:t> </a:t>
              </a:r>
              <a:endParaRPr lang="it-IT" altLang="en-US" sz="1800" b="1" dirty="0">
                <a:solidFill>
                  <a:srgbClr val="FF0000"/>
                </a:solidFill>
                <a:latin typeface="+mj-lt"/>
                <a:cs typeface="Tahoma" panose="020B0604030504040204" pitchFamily="34" charset="0"/>
              </a:endParaRPr>
            </a:p>
          </p:txBody>
        </p:sp>
        <p:sp>
          <p:nvSpPr>
            <p:cNvPr id="9" name="Rectangle 8"/>
            <p:cNvSpPr/>
            <p:nvPr/>
          </p:nvSpPr>
          <p:spPr bwMode="auto">
            <a:xfrm>
              <a:off x="-5307724" y="5794889"/>
              <a:ext cx="2312275" cy="24173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48" name="Text Box 5"/>
          <p:cNvSpPr txBox="1">
            <a:spLocks noChangeArrowheads="1"/>
          </p:cNvSpPr>
          <p:nvPr/>
        </p:nvSpPr>
        <p:spPr bwMode="auto">
          <a:xfrm>
            <a:off x="162087" y="5957918"/>
            <a:ext cx="889186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100" dirty="0" smtClean="0">
                <a:latin typeface="Tahoma" panose="020B0604030504040204" pitchFamily="34" charset="0"/>
                <a:cs typeface="Tahoma" panose="020B0604030504040204" pitchFamily="34" charset="0"/>
              </a:rPr>
              <a:t>Non trivial: measurements are difficult because of impurities, especially when </a:t>
            </a:r>
            <a:r>
              <a:rPr lang="it-IT" altLang="en-US" sz="2100" dirty="0" smtClean="0">
                <a:latin typeface="Tahoma" panose="020B0604030504040204" pitchFamily="34" charset="0"/>
                <a:cs typeface="Tahoma" panose="020B0604030504040204" pitchFamily="34" charset="0"/>
                <a:sym typeface="Symbol" panose="05050102010706020507" pitchFamily="18" charset="2"/>
              </a:rPr>
              <a:t> are very small (&lt;10</a:t>
            </a:r>
            <a:r>
              <a:rPr lang="it-IT" altLang="en-US" sz="2100" baseline="30000" dirty="0" smtClean="0">
                <a:latin typeface="Tahoma" panose="020B0604030504040204" pitchFamily="34" charset="0"/>
                <a:cs typeface="Tahoma" panose="020B0604030504040204" pitchFamily="34" charset="0"/>
                <a:sym typeface="Symbol" panose="05050102010706020507" pitchFamily="18" charset="2"/>
              </a:rPr>
              <a:t>-20</a:t>
            </a:r>
            <a:r>
              <a:rPr lang="it-IT" altLang="en-US" sz="2100" dirty="0" smtClean="0">
                <a:latin typeface="Tahoma" panose="020B0604030504040204" pitchFamily="34" charset="0"/>
                <a:cs typeface="Tahoma" panose="020B0604030504040204" pitchFamily="34" charset="0"/>
                <a:sym typeface="Symbol" panose="05050102010706020507" pitchFamily="18" charset="2"/>
              </a:rPr>
              <a:t> cm</a:t>
            </a:r>
            <a:r>
              <a:rPr lang="it-IT" altLang="en-US" sz="2100" baseline="30000" dirty="0" smtClean="0">
                <a:latin typeface="Tahoma" panose="020B0604030504040204" pitchFamily="34" charset="0"/>
                <a:cs typeface="Tahoma" panose="020B0604030504040204" pitchFamily="34" charset="0"/>
                <a:sym typeface="Symbol" panose="05050102010706020507" pitchFamily="18" charset="2"/>
              </a:rPr>
              <a:t>2·</a:t>
            </a:r>
            <a:r>
              <a:rPr lang="it-IT" altLang="en-US" sz="2100" dirty="0" smtClean="0">
                <a:latin typeface="Tahoma" panose="020B0604030504040204" pitchFamily="34" charset="0"/>
                <a:cs typeface="Tahoma" panose="020B0604030504040204" pitchFamily="34" charset="0"/>
                <a:sym typeface="Symbol" panose="05050102010706020507" pitchFamily="18" charset="2"/>
              </a:rPr>
              <a:t>molec</a:t>
            </a:r>
            <a:r>
              <a:rPr lang="it-IT" altLang="en-US" sz="2100" baseline="30000" dirty="0" smtClean="0">
                <a:latin typeface="Tahoma" panose="020B0604030504040204" pitchFamily="34" charset="0"/>
                <a:cs typeface="Tahoma" panose="020B0604030504040204" pitchFamily="34" charset="0"/>
                <a:sym typeface="Symbol" panose="05050102010706020507" pitchFamily="18" charset="2"/>
              </a:rPr>
              <a:t>-1</a:t>
            </a:r>
            <a:r>
              <a:rPr lang="it-IT" altLang="en-US" sz="2100" dirty="0" smtClean="0">
                <a:latin typeface="Tahoma" panose="020B0604030504040204" pitchFamily="34" charset="0"/>
                <a:cs typeface="Tahoma" panose="020B0604030504040204" pitchFamily="34" charset="0"/>
                <a:sym typeface="Symbol" panose="05050102010706020507" pitchFamily="18" charset="2"/>
              </a:rPr>
              <a:t>)</a:t>
            </a:r>
            <a:endParaRPr lang="it-IT" altLang="en-US" sz="2100" dirty="0">
              <a:latin typeface="Tahoma" panose="020B0604030504040204" pitchFamily="34" charset="0"/>
              <a:cs typeface="Tahoma" panose="020B0604030504040204" pitchFamily="34" charset="0"/>
            </a:endParaRPr>
          </a:p>
        </p:txBody>
      </p:sp>
      <p:sp>
        <p:nvSpPr>
          <p:cNvPr id="8" name="Right Arrow 7"/>
          <p:cNvSpPr/>
          <p:nvPr/>
        </p:nvSpPr>
        <p:spPr bwMode="auto">
          <a:xfrm>
            <a:off x="4994917" y="3754749"/>
            <a:ext cx="977336" cy="326563"/>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Right Arrow 11"/>
          <p:cNvSpPr/>
          <p:nvPr/>
        </p:nvSpPr>
        <p:spPr bwMode="auto">
          <a:xfrm rot="5400000">
            <a:off x="1963897" y="4524184"/>
            <a:ext cx="360426" cy="420414"/>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25660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olo 4"/>
          <p:cNvSpPr>
            <a:spLocks noGrp="1"/>
          </p:cNvSpPr>
          <p:nvPr>
            <p:ph type="title"/>
          </p:nvPr>
        </p:nvSpPr>
        <p:spPr>
          <a:xfrm>
            <a:off x="534988" y="-271463"/>
            <a:ext cx="8404225" cy="1327151"/>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Justification of Lambert-Beer law</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60388" y="81121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136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1893888"/>
            <a:ext cx="72739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24-Point Star 7"/>
          <p:cNvSpPr>
            <a:spLocks noChangeArrowheads="1"/>
          </p:cNvSpPr>
          <p:nvPr/>
        </p:nvSpPr>
        <p:spPr bwMode="auto">
          <a:xfrm rot="-1207058">
            <a:off x="-85725" y="866775"/>
            <a:ext cx="3549650" cy="1314450"/>
          </a:xfrm>
          <a:prstGeom prst="star24">
            <a:avLst>
              <a:gd name="adj" fmla="val 37500"/>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000">
                <a:latin typeface="Tahoma" panose="020B0604030504040204" pitchFamily="34" charset="0"/>
                <a:cs typeface="Tahoma" panose="020B0604030504040204" pitchFamily="34" charset="0"/>
              </a:rPr>
              <a:t>If you need more details....</a:t>
            </a: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4</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455782" y="1576934"/>
            <a:ext cx="82324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latin typeface="Tahoma" panose="020B0604030504040204" pitchFamily="34" charset="0"/>
              </a:rPr>
              <a:t>A </a:t>
            </a:r>
            <a:r>
              <a:rPr lang="en-US" altLang="en-US" sz="2400" dirty="0" smtClean="0">
                <a:latin typeface="Tahoma" panose="020B0604030504040204" pitchFamily="34" charset="0"/>
              </a:rPr>
              <a:t>sample at 25 </a:t>
            </a:r>
            <a:r>
              <a:rPr lang="en-US" altLang="en-US" sz="2400" dirty="0" smtClean="0">
                <a:latin typeface="Tahoma" panose="020B0604030504040204" pitchFamily="34" charset="0"/>
                <a:sym typeface="Symbol" panose="05050102010706020507" pitchFamily="18" charset="2"/>
              </a:rPr>
              <a:t></a:t>
            </a:r>
            <a:r>
              <a:rPr lang="en-US" altLang="en-US" sz="2400" dirty="0" smtClean="0">
                <a:latin typeface="Tahoma" panose="020B0604030504040204" pitchFamily="34" charset="0"/>
              </a:rPr>
              <a:t>C contains </a:t>
            </a:r>
            <a:r>
              <a:rPr lang="en-US" altLang="en-US" sz="2400" dirty="0">
                <a:latin typeface="Tahoma" panose="020B0604030504040204" pitchFamily="34" charset="0"/>
              </a:rPr>
              <a:t>1 </a:t>
            </a:r>
            <a:r>
              <a:rPr lang="en-US" altLang="en-US" sz="2400" dirty="0" err="1">
                <a:latin typeface="Tahoma" panose="020B0604030504040204" pitchFamily="34" charset="0"/>
              </a:rPr>
              <a:t>Torr</a:t>
            </a:r>
            <a:r>
              <a:rPr lang="en-US" altLang="en-US" sz="2400" dirty="0">
                <a:latin typeface="Tahoma" panose="020B0604030504040204" pitchFamily="34" charset="0"/>
              </a:rPr>
              <a:t> </a:t>
            </a:r>
            <a:r>
              <a:rPr lang="en-US" altLang="en-US" sz="2400" dirty="0" smtClean="0">
                <a:latin typeface="Tahoma" panose="020B0604030504040204" pitchFamily="34" charset="0"/>
              </a:rPr>
              <a:t>of molecules </a:t>
            </a:r>
            <a:r>
              <a:rPr lang="en-US" altLang="en-US" sz="2400" dirty="0">
                <a:latin typeface="Tahoma" panose="020B0604030504040204" pitchFamily="34" charset="0"/>
              </a:rPr>
              <a:t>of interest with </a:t>
            </a:r>
            <a:r>
              <a:rPr lang="en-US" altLang="en-US" sz="2400" dirty="0" smtClean="0">
                <a:latin typeface="Tahoma" panose="020B0604030504040204" pitchFamily="34" charset="0"/>
              </a:rPr>
              <a:t>absorption cross section σ=3x10</a:t>
            </a:r>
            <a:r>
              <a:rPr lang="en-US" altLang="en-US" sz="2400" baseline="30000" dirty="0" smtClean="0">
                <a:latin typeface="Tahoma" panose="020B0604030504040204" pitchFamily="34" charset="0"/>
              </a:rPr>
              <a:t>-21</a:t>
            </a:r>
            <a:r>
              <a:rPr lang="en-US" altLang="en-US" sz="2400" dirty="0" smtClean="0">
                <a:latin typeface="Tahoma" panose="020B0604030504040204" pitchFamily="34" charset="0"/>
              </a:rPr>
              <a:t> cm</a:t>
            </a:r>
            <a:r>
              <a:rPr lang="en-US" altLang="en-US" sz="2400" baseline="30000" dirty="0" smtClean="0">
                <a:latin typeface="Tahoma" panose="020B0604030504040204" pitchFamily="34" charset="0"/>
              </a:rPr>
              <a:t>2</a:t>
            </a:r>
            <a:r>
              <a:rPr lang="en-US" altLang="en-US" sz="2400" dirty="0" smtClean="0">
                <a:latin typeface="Tahoma" panose="020B0604030504040204" pitchFamily="34" charset="0"/>
                <a:sym typeface="Symbol" panose="05050102010706020507" pitchFamily="18" charset="2"/>
              </a:rPr>
              <a:t></a:t>
            </a:r>
            <a:r>
              <a:rPr lang="en-US" altLang="en-US" sz="2400" dirty="0" smtClean="0">
                <a:latin typeface="Tahoma" panose="020B0604030504040204" pitchFamily="34" charset="0"/>
              </a:rPr>
              <a:t>molec</a:t>
            </a:r>
            <a:r>
              <a:rPr lang="en-US" altLang="en-US" sz="2400" baseline="30000" dirty="0" smtClean="0">
                <a:latin typeface="Tahoma" panose="020B0604030504040204" pitchFamily="34" charset="0"/>
              </a:rPr>
              <a:t>-1</a:t>
            </a:r>
            <a:r>
              <a:rPr lang="en-US" altLang="en-US" sz="2400" dirty="0" smtClean="0">
                <a:latin typeface="Tahoma" panose="020B0604030504040204" pitchFamily="34" charset="0"/>
              </a:rPr>
              <a:t> and </a:t>
            </a:r>
            <a:r>
              <a:rPr lang="en-US" altLang="en-US" sz="2400" dirty="0">
                <a:latin typeface="Tahoma" panose="020B0604030504040204" pitchFamily="34" charset="0"/>
              </a:rPr>
              <a:t>1 </a:t>
            </a:r>
            <a:r>
              <a:rPr lang="en-US" altLang="en-US" sz="2400" dirty="0" err="1">
                <a:latin typeface="Tahoma" panose="020B0604030504040204" pitchFamily="34" charset="0"/>
              </a:rPr>
              <a:t>mTorr</a:t>
            </a:r>
            <a:r>
              <a:rPr lang="en-US" altLang="en-US" sz="2400" dirty="0">
                <a:latin typeface="Tahoma" panose="020B0604030504040204" pitchFamily="34" charset="0"/>
              </a:rPr>
              <a:t> of impurity with σ=2x10</a:t>
            </a:r>
            <a:r>
              <a:rPr lang="en-US" altLang="en-US" sz="2400" baseline="30000" dirty="0">
                <a:latin typeface="Tahoma" panose="020B0604030504040204" pitchFamily="34" charset="0"/>
              </a:rPr>
              <a:t>-18</a:t>
            </a:r>
            <a:r>
              <a:rPr lang="en-US" altLang="en-US" sz="2400" dirty="0">
                <a:latin typeface="Tahoma" panose="020B0604030504040204" pitchFamily="34" charset="0"/>
              </a:rPr>
              <a:t> cm</a:t>
            </a:r>
            <a:r>
              <a:rPr lang="en-US" altLang="en-US" sz="2400" baseline="30000" dirty="0">
                <a:latin typeface="Tahoma" panose="020B0604030504040204" pitchFamily="34" charset="0"/>
              </a:rPr>
              <a:t>2</a:t>
            </a:r>
            <a:r>
              <a:rPr lang="en-US" altLang="en-US" sz="2400" dirty="0">
                <a:latin typeface="Tahoma" panose="020B0604030504040204" pitchFamily="34" charset="0"/>
                <a:sym typeface="Symbol" panose="05050102010706020507" pitchFamily="18" charset="2"/>
              </a:rPr>
              <a:t></a:t>
            </a:r>
            <a:r>
              <a:rPr lang="en-US" altLang="en-US" sz="2400" dirty="0" smtClean="0">
                <a:latin typeface="Tahoma" panose="020B0604030504040204" pitchFamily="34" charset="0"/>
              </a:rPr>
              <a:t>molec</a:t>
            </a:r>
            <a:r>
              <a:rPr lang="en-US" altLang="en-US" sz="2400" baseline="30000" dirty="0" smtClean="0">
                <a:latin typeface="Tahoma" panose="020B0604030504040204" pitchFamily="34" charset="0"/>
              </a:rPr>
              <a:t>-1</a:t>
            </a:r>
            <a:r>
              <a:rPr lang="en-US" altLang="en-US" sz="2400" dirty="0" smtClean="0">
                <a:latin typeface="Tahoma" panose="020B0604030504040204" pitchFamily="34" charset="0"/>
              </a:rPr>
              <a:t>. </a:t>
            </a:r>
            <a:endParaRPr lang="en-US" altLang="en-US" sz="2400" dirty="0" smtClean="0">
              <a:latin typeface="Tahoma" panose="020B0604030504040204" pitchFamily="34" charset="0"/>
            </a:endParaRPr>
          </a:p>
          <a:p>
            <a:pPr algn="just" eaLnBrk="1" hangingPunct="1">
              <a:spcBef>
                <a:spcPct val="0"/>
              </a:spcBef>
              <a:buFontTx/>
              <a:buNone/>
            </a:pPr>
            <a:r>
              <a:rPr lang="en-US" altLang="en-US" sz="2400" dirty="0" smtClean="0">
                <a:latin typeface="Tahoma" panose="020B0604030504040204" pitchFamily="34" charset="0"/>
              </a:rPr>
              <a:t>What </a:t>
            </a:r>
            <a:r>
              <a:rPr lang="en-US" altLang="en-US" sz="2400" dirty="0">
                <a:latin typeface="Tahoma" panose="020B0604030504040204" pitchFamily="34" charset="0"/>
              </a:rPr>
              <a:t>is the total absorbance </a:t>
            </a:r>
            <a:r>
              <a:rPr lang="en-US" altLang="en-US" sz="2400" dirty="0" smtClean="0">
                <a:latin typeface="Tahoma" panose="020B0604030504040204" pitchFamily="34" charset="0"/>
              </a:rPr>
              <a:t>assuming a path length of 50 cm?</a:t>
            </a:r>
          </a:p>
        </p:txBody>
      </p:sp>
      <p:sp>
        <p:nvSpPr>
          <p:cNvPr id="15" name="Text Box 5"/>
          <p:cNvSpPr txBox="1">
            <a:spLocks noChangeArrowheads="1"/>
          </p:cNvSpPr>
          <p:nvPr/>
        </p:nvSpPr>
        <p:spPr bwMode="auto">
          <a:xfrm>
            <a:off x="455782" y="3808432"/>
            <a:ext cx="49890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dirty="0" smtClean="0">
                <a:solidFill>
                  <a:srgbClr val="FF0000"/>
                </a:solidFill>
                <a:latin typeface="Tahoma" panose="020B0604030504040204" pitchFamily="34" charset="0"/>
              </a:rPr>
              <a:t>Hint: </a:t>
            </a:r>
            <a:r>
              <a:rPr lang="en-US" altLang="en-US" sz="2400" dirty="0" smtClean="0">
                <a:latin typeface="Tahoma" panose="020B0604030504040204" pitchFamily="34" charset="0"/>
                <a:sym typeface="Symbol" panose="05050102010706020507" pitchFamily="18" charset="2"/>
              </a:rPr>
              <a:t>It requires the application of the </a:t>
            </a:r>
            <a:r>
              <a:rPr lang="en-US" altLang="en-US" sz="2400" dirty="0" err="1" smtClean="0">
                <a:latin typeface="Tahoma" panose="020B0604030504040204" pitchFamily="34" charset="0"/>
                <a:sym typeface="Symbol" panose="05050102010706020507" pitchFamily="18" charset="2"/>
              </a:rPr>
              <a:t>Lamber</a:t>
            </a:r>
            <a:r>
              <a:rPr lang="en-US" altLang="en-US" sz="2400" dirty="0" smtClean="0">
                <a:latin typeface="Tahoma" panose="020B0604030504040204" pitchFamily="34" charset="0"/>
                <a:sym typeface="Symbol" panose="05050102010706020507" pitchFamily="18" charset="2"/>
              </a:rPr>
              <a:t>-Beer’s law:</a:t>
            </a:r>
            <a:endParaRPr lang="en-US" altLang="en-US" sz="2400" baseline="-25000" dirty="0" smtClean="0">
              <a:solidFill>
                <a:srgbClr val="FF0000"/>
              </a:solidFill>
              <a:latin typeface="Tahoma" panose="020B0604030504040204" pitchFamily="34" charset="0"/>
            </a:endParaRPr>
          </a:p>
        </p:txBody>
      </p:sp>
      <p:graphicFrame>
        <p:nvGraphicFramePr>
          <p:cNvPr id="16" name="Object 7"/>
          <p:cNvGraphicFramePr>
            <a:graphicFrameLocks noChangeAspect="1"/>
          </p:cNvGraphicFramePr>
          <p:nvPr>
            <p:extLst>
              <p:ext uri="{D42A27DB-BD31-4B8C-83A1-F6EECF244321}">
                <p14:modId xmlns:p14="http://schemas.microsoft.com/office/powerpoint/2010/main" val="2915784092"/>
              </p:ext>
            </p:extLst>
          </p:nvPr>
        </p:nvGraphicFramePr>
        <p:xfrm>
          <a:off x="5444836" y="3873937"/>
          <a:ext cx="2588552" cy="846173"/>
        </p:xfrm>
        <a:graphic>
          <a:graphicData uri="http://schemas.openxmlformats.org/presentationml/2006/ole">
            <mc:AlternateContent xmlns:mc="http://schemas.openxmlformats.org/markup-compatibility/2006">
              <mc:Choice xmlns:v="urn:schemas-microsoft-com:vml" Requires="v">
                <p:oleObj spid="_x0000_s155651" name="Equation" r:id="rId5" imgW="1320480" imgH="431640" progId="Equation.3">
                  <p:embed/>
                </p:oleObj>
              </mc:Choice>
              <mc:Fallback>
                <p:oleObj name="Equation" r:id="rId5" imgW="1320480" imgH="431640" progId="Equation.3">
                  <p:embed/>
                  <p:pic>
                    <p:nvPicPr>
                      <p:cNvPr id="7" name="Object 7"/>
                      <p:cNvPicPr>
                        <a:picLocks noChangeAspect="1" noChangeArrowheads="1"/>
                      </p:cNvPicPr>
                      <p:nvPr/>
                    </p:nvPicPr>
                    <p:blipFill>
                      <a:blip r:embed="rId6"/>
                      <a:srcRect/>
                      <a:stretch>
                        <a:fillRect/>
                      </a:stretch>
                    </p:blipFill>
                    <p:spPr bwMode="auto">
                      <a:xfrm>
                        <a:off x="5444836" y="3873937"/>
                        <a:ext cx="2588552" cy="84617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8840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4"/>
          <p:cNvSpPr>
            <a:spLocks noGrp="1"/>
          </p:cNvSpPr>
          <p:nvPr>
            <p:ph type="title"/>
          </p:nvPr>
        </p:nvSpPr>
        <p:spPr>
          <a:xfrm>
            <a:off x="563563" y="-42296"/>
            <a:ext cx="6388566" cy="911225"/>
          </a:xfrm>
        </p:spPr>
        <p:txBody>
          <a:bodyPr/>
          <a:lstStyle/>
          <a:p>
            <a:pPr algn="l" eaLnBrk="1" hangingPunct="1"/>
            <a:r>
              <a:rPr lang="it-IT" altLang="en-US" sz="3500" dirty="0" smtClean="0">
                <a:solidFill>
                  <a:srgbClr val="3333FF"/>
                </a:solidFill>
                <a:latin typeface="Tahoma" panose="020B0604030504040204" pitchFamily="34" charset="0"/>
                <a:cs typeface="Tahoma" panose="020B0604030504040204" pitchFamily="34" charset="0"/>
              </a:rPr>
              <a:t>Exercise n. </a:t>
            </a:r>
            <a:r>
              <a:rPr lang="it-IT" altLang="en-US" sz="3500" dirty="0" smtClean="0">
                <a:solidFill>
                  <a:srgbClr val="3333FF"/>
                </a:solidFill>
                <a:latin typeface="Tahoma" panose="020B0604030504040204" pitchFamily="34" charset="0"/>
                <a:cs typeface="Tahoma" panose="020B0604030504040204" pitchFamily="34" charset="0"/>
              </a:rPr>
              <a:t>4</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620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2" name="Picture 4" descr="MINION WORKOUT&quot; Sticker for Sale by skyllalpha | Redbub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9" t="20759" r="8056" b="21733"/>
          <a:stretch/>
        </p:blipFill>
        <p:spPr bwMode="auto">
          <a:xfrm>
            <a:off x="7112460" y="247669"/>
            <a:ext cx="1775575" cy="1209733"/>
          </a:xfrm>
          <a:prstGeom prst="rect">
            <a:avLst/>
          </a:prstGeom>
          <a:noFill/>
          <a:ln w="57150">
            <a:solidFill>
              <a:srgbClr val="3333FF"/>
            </a:solidFill>
          </a:ln>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295451" y="937855"/>
            <a:ext cx="66566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600" dirty="0" smtClean="0">
                <a:latin typeface="Tahoma" panose="020B0604030504040204" pitchFamily="34" charset="0"/>
              </a:rPr>
              <a:t>A </a:t>
            </a:r>
            <a:r>
              <a:rPr lang="en-US" altLang="en-US" sz="1600" dirty="0" smtClean="0">
                <a:latin typeface="Tahoma" panose="020B0604030504040204" pitchFamily="34" charset="0"/>
              </a:rPr>
              <a:t>sample at 25 </a:t>
            </a:r>
            <a:r>
              <a:rPr lang="en-US" altLang="en-US" sz="1600" dirty="0" smtClean="0">
                <a:latin typeface="Tahoma" panose="020B0604030504040204" pitchFamily="34" charset="0"/>
                <a:sym typeface="Symbol" panose="05050102010706020507" pitchFamily="18" charset="2"/>
              </a:rPr>
              <a:t></a:t>
            </a:r>
            <a:r>
              <a:rPr lang="en-US" altLang="en-US" sz="1600" dirty="0" smtClean="0">
                <a:latin typeface="Tahoma" panose="020B0604030504040204" pitchFamily="34" charset="0"/>
              </a:rPr>
              <a:t>C contains </a:t>
            </a:r>
            <a:r>
              <a:rPr lang="en-US" altLang="en-US" sz="1600" dirty="0">
                <a:latin typeface="Tahoma" panose="020B0604030504040204" pitchFamily="34" charset="0"/>
              </a:rPr>
              <a:t>1 </a:t>
            </a:r>
            <a:r>
              <a:rPr lang="en-US" altLang="en-US" sz="1600" dirty="0" err="1">
                <a:latin typeface="Tahoma" panose="020B0604030504040204" pitchFamily="34" charset="0"/>
              </a:rPr>
              <a:t>Torr</a:t>
            </a:r>
            <a:r>
              <a:rPr lang="en-US" altLang="en-US" sz="1600" dirty="0">
                <a:latin typeface="Tahoma" panose="020B0604030504040204" pitchFamily="34" charset="0"/>
              </a:rPr>
              <a:t> </a:t>
            </a:r>
            <a:r>
              <a:rPr lang="en-US" altLang="en-US" sz="1600" dirty="0" smtClean="0">
                <a:latin typeface="Tahoma" panose="020B0604030504040204" pitchFamily="34" charset="0"/>
              </a:rPr>
              <a:t>of molecules </a:t>
            </a:r>
            <a:r>
              <a:rPr lang="en-US" altLang="en-US" sz="1600" dirty="0">
                <a:latin typeface="Tahoma" panose="020B0604030504040204" pitchFamily="34" charset="0"/>
              </a:rPr>
              <a:t>of interest with </a:t>
            </a:r>
            <a:r>
              <a:rPr lang="en-US" altLang="en-US" sz="1600" dirty="0" smtClean="0">
                <a:latin typeface="Tahoma" panose="020B0604030504040204" pitchFamily="34" charset="0"/>
              </a:rPr>
              <a:t>absorption cross section σ=3x10</a:t>
            </a:r>
            <a:r>
              <a:rPr lang="en-US" altLang="en-US" sz="1600" baseline="30000" dirty="0" smtClean="0">
                <a:latin typeface="Tahoma" panose="020B0604030504040204" pitchFamily="34" charset="0"/>
              </a:rPr>
              <a:t>-21</a:t>
            </a:r>
            <a:r>
              <a:rPr lang="en-US" altLang="en-US" sz="1600" dirty="0" smtClean="0">
                <a:latin typeface="Tahoma" panose="020B0604030504040204" pitchFamily="34" charset="0"/>
              </a:rPr>
              <a:t> cm</a:t>
            </a:r>
            <a:r>
              <a:rPr lang="en-US" altLang="en-US" sz="1600" baseline="30000" dirty="0" smtClean="0">
                <a:latin typeface="Tahoma" panose="020B0604030504040204" pitchFamily="34" charset="0"/>
              </a:rPr>
              <a:t>2</a:t>
            </a:r>
            <a:r>
              <a:rPr lang="en-US" altLang="en-US" sz="1600" dirty="0" smtClean="0">
                <a:latin typeface="Tahoma" panose="020B0604030504040204" pitchFamily="34" charset="0"/>
                <a:sym typeface="Symbol" panose="05050102010706020507" pitchFamily="18" charset="2"/>
              </a:rPr>
              <a:t></a:t>
            </a:r>
            <a:r>
              <a:rPr lang="en-US" altLang="en-US" sz="1600" dirty="0" smtClean="0">
                <a:latin typeface="Tahoma" panose="020B0604030504040204" pitchFamily="34" charset="0"/>
              </a:rPr>
              <a:t>molec</a:t>
            </a:r>
            <a:r>
              <a:rPr lang="en-US" altLang="en-US" sz="1600" baseline="30000" dirty="0" smtClean="0">
                <a:latin typeface="Tahoma" panose="020B0604030504040204" pitchFamily="34" charset="0"/>
              </a:rPr>
              <a:t>-1</a:t>
            </a:r>
            <a:r>
              <a:rPr lang="en-US" altLang="en-US" sz="1600" dirty="0" smtClean="0">
                <a:latin typeface="Tahoma" panose="020B0604030504040204" pitchFamily="34" charset="0"/>
              </a:rPr>
              <a:t> and </a:t>
            </a:r>
            <a:r>
              <a:rPr lang="en-US" altLang="en-US" sz="1600" dirty="0">
                <a:latin typeface="Tahoma" panose="020B0604030504040204" pitchFamily="34" charset="0"/>
              </a:rPr>
              <a:t>1 </a:t>
            </a:r>
            <a:r>
              <a:rPr lang="en-US" altLang="en-US" sz="1600" dirty="0" err="1">
                <a:latin typeface="Tahoma" panose="020B0604030504040204" pitchFamily="34" charset="0"/>
              </a:rPr>
              <a:t>mTorr</a:t>
            </a:r>
            <a:r>
              <a:rPr lang="en-US" altLang="en-US" sz="1600" dirty="0">
                <a:latin typeface="Tahoma" panose="020B0604030504040204" pitchFamily="34" charset="0"/>
              </a:rPr>
              <a:t> of impurity with σ=2x10</a:t>
            </a:r>
            <a:r>
              <a:rPr lang="en-US" altLang="en-US" sz="1600" baseline="30000" dirty="0">
                <a:latin typeface="Tahoma" panose="020B0604030504040204" pitchFamily="34" charset="0"/>
              </a:rPr>
              <a:t>-18</a:t>
            </a:r>
            <a:r>
              <a:rPr lang="en-US" altLang="en-US" sz="1600" dirty="0">
                <a:latin typeface="Tahoma" panose="020B0604030504040204" pitchFamily="34" charset="0"/>
              </a:rPr>
              <a:t> cm</a:t>
            </a:r>
            <a:r>
              <a:rPr lang="en-US" altLang="en-US" sz="1600" baseline="30000" dirty="0">
                <a:latin typeface="Tahoma" panose="020B0604030504040204" pitchFamily="34" charset="0"/>
              </a:rPr>
              <a:t>2</a:t>
            </a:r>
            <a:r>
              <a:rPr lang="en-US" altLang="en-US" sz="1600" dirty="0">
                <a:latin typeface="Tahoma" panose="020B0604030504040204" pitchFamily="34" charset="0"/>
                <a:sym typeface="Symbol" panose="05050102010706020507" pitchFamily="18" charset="2"/>
              </a:rPr>
              <a:t></a:t>
            </a:r>
            <a:r>
              <a:rPr lang="en-US" altLang="en-US" sz="1600" dirty="0" smtClean="0">
                <a:latin typeface="Tahoma" panose="020B0604030504040204" pitchFamily="34" charset="0"/>
              </a:rPr>
              <a:t>molec</a:t>
            </a:r>
            <a:r>
              <a:rPr lang="en-US" altLang="en-US" sz="1600" baseline="30000" dirty="0" smtClean="0">
                <a:latin typeface="Tahoma" panose="020B0604030504040204" pitchFamily="34" charset="0"/>
              </a:rPr>
              <a:t>-1</a:t>
            </a:r>
            <a:r>
              <a:rPr lang="en-US" altLang="en-US" sz="1600" dirty="0" smtClean="0">
                <a:latin typeface="Tahoma" panose="020B0604030504040204" pitchFamily="34" charset="0"/>
              </a:rPr>
              <a:t>. </a:t>
            </a:r>
            <a:endParaRPr lang="en-US" altLang="en-US" sz="1600" dirty="0" smtClean="0">
              <a:latin typeface="Tahoma" panose="020B0604030504040204" pitchFamily="34" charset="0"/>
            </a:endParaRPr>
          </a:p>
          <a:p>
            <a:pPr algn="just" eaLnBrk="1" hangingPunct="1">
              <a:spcBef>
                <a:spcPct val="0"/>
              </a:spcBef>
              <a:buFontTx/>
              <a:buNone/>
            </a:pPr>
            <a:r>
              <a:rPr lang="en-US" altLang="en-US" sz="1600" dirty="0" smtClean="0">
                <a:latin typeface="Tahoma" panose="020B0604030504040204" pitchFamily="34" charset="0"/>
              </a:rPr>
              <a:t>What </a:t>
            </a:r>
            <a:r>
              <a:rPr lang="en-US" altLang="en-US" sz="1600" dirty="0">
                <a:latin typeface="Tahoma" panose="020B0604030504040204" pitchFamily="34" charset="0"/>
              </a:rPr>
              <a:t>is the total absorbance </a:t>
            </a:r>
            <a:r>
              <a:rPr lang="en-US" altLang="en-US" sz="1600" dirty="0" smtClean="0">
                <a:latin typeface="Tahoma" panose="020B0604030504040204" pitchFamily="34" charset="0"/>
              </a:rPr>
              <a:t>assuming a path length of 50 cm?</a:t>
            </a:r>
          </a:p>
        </p:txBody>
      </p:sp>
      <p:sp>
        <p:nvSpPr>
          <p:cNvPr id="6" name="Text Box 5"/>
          <p:cNvSpPr txBox="1">
            <a:spLocks noChangeArrowheads="1"/>
          </p:cNvSpPr>
          <p:nvPr/>
        </p:nvSpPr>
        <p:spPr bwMode="auto">
          <a:xfrm>
            <a:off x="310197" y="2050376"/>
            <a:ext cx="498905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900" dirty="0" smtClean="0">
                <a:solidFill>
                  <a:srgbClr val="FF0000"/>
                </a:solidFill>
                <a:latin typeface="Tahoma" panose="020B0604030504040204" pitchFamily="34" charset="0"/>
              </a:rPr>
              <a:t>Solution: </a:t>
            </a:r>
            <a:r>
              <a:rPr lang="en-US" altLang="en-US" sz="1900" dirty="0" smtClean="0">
                <a:latin typeface="Tahoma" panose="020B0604030504040204" pitchFamily="34" charset="0"/>
                <a:sym typeface="Symbol" panose="05050102010706020507" pitchFamily="18" charset="2"/>
              </a:rPr>
              <a:t>It requires the application of the </a:t>
            </a:r>
            <a:r>
              <a:rPr lang="en-US" altLang="en-US" sz="1900" dirty="0" err="1" smtClean="0">
                <a:latin typeface="Tahoma" panose="020B0604030504040204" pitchFamily="34" charset="0"/>
                <a:sym typeface="Symbol" panose="05050102010706020507" pitchFamily="18" charset="2"/>
              </a:rPr>
              <a:t>Lamber</a:t>
            </a:r>
            <a:r>
              <a:rPr lang="en-US" altLang="en-US" sz="1900" dirty="0" smtClean="0">
                <a:latin typeface="Tahoma" panose="020B0604030504040204" pitchFamily="34" charset="0"/>
                <a:sym typeface="Symbol" panose="05050102010706020507" pitchFamily="18" charset="2"/>
              </a:rPr>
              <a:t>-Beer’s law:</a:t>
            </a:r>
            <a:endParaRPr lang="en-US" altLang="en-US" sz="1900" baseline="-25000" dirty="0" smtClean="0">
              <a:solidFill>
                <a:srgbClr val="FF0000"/>
              </a:solidFill>
              <a:latin typeface="Tahoma" panose="020B0604030504040204" pitchFamily="34" charset="0"/>
            </a:endParaRPr>
          </a:p>
        </p:txBody>
      </p:sp>
      <p:graphicFrame>
        <p:nvGraphicFramePr>
          <p:cNvPr id="7" name="Object 7"/>
          <p:cNvGraphicFramePr>
            <a:graphicFrameLocks noChangeAspect="1"/>
          </p:cNvGraphicFramePr>
          <p:nvPr>
            <p:extLst>
              <p:ext uri="{D42A27DB-BD31-4B8C-83A1-F6EECF244321}">
                <p14:modId xmlns:p14="http://schemas.microsoft.com/office/powerpoint/2010/main" val="1196402531"/>
              </p:ext>
            </p:extLst>
          </p:nvPr>
        </p:nvGraphicFramePr>
        <p:xfrm>
          <a:off x="5524538" y="2032897"/>
          <a:ext cx="2238344" cy="731693"/>
        </p:xfrm>
        <a:graphic>
          <a:graphicData uri="http://schemas.openxmlformats.org/presentationml/2006/ole">
            <mc:AlternateContent xmlns:mc="http://schemas.openxmlformats.org/markup-compatibility/2006">
              <mc:Choice xmlns:v="urn:schemas-microsoft-com:vml" Requires="v">
                <p:oleObj spid="_x0000_s156681" name="Equation" r:id="rId5" imgW="1320480" imgH="431640" progId="Equation.3">
                  <p:embed/>
                </p:oleObj>
              </mc:Choice>
              <mc:Fallback>
                <p:oleObj name="Equation" r:id="rId5" imgW="1320480" imgH="431640" progId="Equation.3">
                  <p:embed/>
                  <p:pic>
                    <p:nvPicPr>
                      <p:cNvPr id="17" name="Object 7"/>
                      <p:cNvPicPr>
                        <a:picLocks noChangeAspect="1" noChangeArrowheads="1"/>
                      </p:cNvPicPr>
                      <p:nvPr/>
                    </p:nvPicPr>
                    <p:blipFill>
                      <a:blip r:embed="rId6"/>
                      <a:srcRect/>
                      <a:stretch>
                        <a:fillRect/>
                      </a:stretch>
                    </p:blipFill>
                    <p:spPr bwMode="auto">
                      <a:xfrm>
                        <a:off x="5524538" y="2032897"/>
                        <a:ext cx="2238344" cy="731693"/>
                      </a:xfrm>
                      <a:prstGeom prst="rect">
                        <a:avLst/>
                      </a:prstGeom>
                      <a:noFill/>
                      <a:ln>
                        <a:noFill/>
                      </a:ln>
                      <a:extLst/>
                    </p:spPr>
                  </p:pic>
                </p:oleObj>
              </mc:Fallback>
            </mc:AlternateContent>
          </a:graphicData>
        </a:graphic>
      </p:graphicFrame>
      <p:sp>
        <p:nvSpPr>
          <p:cNvPr id="8" name="Text Box 5"/>
          <p:cNvSpPr txBox="1">
            <a:spLocks noChangeArrowheads="1"/>
          </p:cNvSpPr>
          <p:nvPr/>
        </p:nvSpPr>
        <p:spPr bwMode="auto">
          <a:xfrm>
            <a:off x="287613" y="2740477"/>
            <a:ext cx="860042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900" dirty="0" smtClean="0">
                <a:latin typeface="Tahoma" panose="020B0604030504040204" pitchFamily="34" charset="0"/>
              </a:rPr>
              <a:t>Since there are two absorbing species </a:t>
            </a:r>
            <a:r>
              <a:rPr lang="en-US" altLang="en-US" sz="1900" dirty="0">
                <a:latin typeface="Tahoma" panose="020B0604030504040204" pitchFamily="34" charset="0"/>
              </a:rPr>
              <a:t>with different </a:t>
            </a:r>
            <a:r>
              <a:rPr lang="en-US" altLang="en-US" sz="1900" dirty="0" smtClean="0">
                <a:latin typeface="Tahoma" panose="020B0604030504040204" pitchFamily="34" charset="0"/>
              </a:rPr>
              <a:t>σ and concentrations, they both contribute to the absorbance in the following way:  </a:t>
            </a:r>
            <a:endParaRPr lang="en-US" altLang="en-US" sz="1900" baseline="-25000" dirty="0" smtClean="0">
              <a:latin typeface="Tahoma" panose="020B0604030504040204" pitchFamily="34" charset="0"/>
            </a:endParaRPr>
          </a:p>
        </p:txBody>
      </p:sp>
      <p:graphicFrame>
        <p:nvGraphicFramePr>
          <p:cNvPr id="11" name="Object 7"/>
          <p:cNvGraphicFramePr>
            <a:graphicFrameLocks noChangeAspect="1"/>
          </p:cNvGraphicFramePr>
          <p:nvPr>
            <p:extLst>
              <p:ext uri="{D42A27DB-BD31-4B8C-83A1-F6EECF244321}">
                <p14:modId xmlns:p14="http://schemas.microsoft.com/office/powerpoint/2010/main" val="2427075562"/>
              </p:ext>
            </p:extLst>
          </p:nvPr>
        </p:nvGraphicFramePr>
        <p:xfrm>
          <a:off x="3211288" y="3362562"/>
          <a:ext cx="2332594" cy="365823"/>
        </p:xfrm>
        <a:graphic>
          <a:graphicData uri="http://schemas.openxmlformats.org/presentationml/2006/ole">
            <mc:AlternateContent xmlns:mc="http://schemas.openxmlformats.org/markup-compatibility/2006">
              <mc:Choice xmlns:v="urn:schemas-microsoft-com:vml" Requires="v">
                <p:oleObj spid="_x0000_s156682" name="Equation" r:id="rId7" imgW="1371600" imgH="215640" progId="Equation.3">
                  <p:embed/>
                </p:oleObj>
              </mc:Choice>
              <mc:Fallback>
                <p:oleObj name="Equation" r:id="rId7" imgW="1371600" imgH="215640" progId="Equation.3">
                  <p:embed/>
                  <p:pic>
                    <p:nvPicPr>
                      <p:cNvPr id="19" name="Object 7"/>
                      <p:cNvPicPr>
                        <a:picLocks noChangeAspect="1" noChangeArrowheads="1"/>
                      </p:cNvPicPr>
                      <p:nvPr/>
                    </p:nvPicPr>
                    <p:blipFill>
                      <a:blip r:embed="rId8"/>
                      <a:srcRect/>
                      <a:stretch>
                        <a:fillRect/>
                      </a:stretch>
                    </p:blipFill>
                    <p:spPr bwMode="auto">
                      <a:xfrm>
                        <a:off x="3211288" y="3362562"/>
                        <a:ext cx="2332594" cy="365823"/>
                      </a:xfrm>
                      <a:prstGeom prst="rect">
                        <a:avLst/>
                      </a:prstGeom>
                      <a:noFill/>
                      <a:ln>
                        <a:noFill/>
                      </a:ln>
                      <a:extLst/>
                    </p:spPr>
                  </p:pic>
                </p:oleObj>
              </mc:Fallback>
            </mc:AlternateContent>
          </a:graphicData>
        </a:graphic>
      </p:graphicFrame>
      <p:sp>
        <p:nvSpPr>
          <p:cNvPr id="13" name="Text Box 5"/>
          <p:cNvSpPr txBox="1">
            <a:spLocks noChangeArrowheads="1"/>
          </p:cNvSpPr>
          <p:nvPr/>
        </p:nvSpPr>
        <p:spPr bwMode="auto">
          <a:xfrm>
            <a:off x="295451" y="3786611"/>
            <a:ext cx="857629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en-US" sz="1900" dirty="0" smtClean="0">
                <a:latin typeface="Tahoma" panose="020B0604030504040204" pitchFamily="34" charset="0"/>
              </a:rPr>
              <a:t>Where c</a:t>
            </a:r>
            <a:r>
              <a:rPr lang="it-IT" altLang="en-US" sz="1900" baseline="-25000" dirty="0" smtClean="0">
                <a:latin typeface="Tahoma" panose="020B0604030504040204" pitchFamily="34" charset="0"/>
              </a:rPr>
              <a:t>1</a:t>
            </a:r>
            <a:r>
              <a:rPr lang="it-IT" altLang="en-US" sz="1900" dirty="0" smtClean="0">
                <a:latin typeface="Tahoma" panose="020B0604030504040204" pitchFamily="34" charset="0"/>
              </a:rPr>
              <a:t> and c</a:t>
            </a:r>
            <a:r>
              <a:rPr lang="it-IT" altLang="en-US" sz="1900" baseline="-25000" dirty="0" smtClean="0">
                <a:latin typeface="Tahoma" panose="020B0604030504040204" pitchFamily="34" charset="0"/>
              </a:rPr>
              <a:t>2</a:t>
            </a:r>
            <a:r>
              <a:rPr lang="it-IT" altLang="en-US" sz="1900" dirty="0" smtClean="0">
                <a:latin typeface="Tahoma" panose="020B0604030504040204" pitchFamily="34" charset="0"/>
              </a:rPr>
              <a:t> are the density of sample and impurity (in molecules</a:t>
            </a:r>
            <a:r>
              <a:rPr lang="it-IT" altLang="en-US" sz="1900" dirty="0" smtClean="0">
                <a:latin typeface="Tahoma" panose="020B0604030504040204" pitchFamily="34" charset="0"/>
                <a:sym typeface="Symbol" panose="05050102010706020507" pitchFamily="18" charset="2"/>
              </a:rPr>
              <a:t></a:t>
            </a:r>
            <a:r>
              <a:rPr lang="it-IT" altLang="en-US" sz="1900" dirty="0" smtClean="0">
                <a:latin typeface="Tahoma" panose="020B0604030504040204" pitchFamily="34" charset="0"/>
              </a:rPr>
              <a:t>cm</a:t>
            </a:r>
            <a:r>
              <a:rPr lang="it-IT" altLang="en-US" sz="1900" baseline="30000" dirty="0" smtClean="0">
                <a:latin typeface="Tahoma" panose="020B0604030504040204" pitchFamily="34" charset="0"/>
              </a:rPr>
              <a:t>-3</a:t>
            </a:r>
            <a:r>
              <a:rPr lang="it-IT" altLang="en-US" sz="1900" dirty="0" smtClean="0">
                <a:latin typeface="Tahoma" panose="020B0604030504040204" pitchFamily="34" charset="0"/>
              </a:rPr>
              <a:t>) and the </a:t>
            </a:r>
            <a:r>
              <a:rPr lang="en-US" altLang="en-US" sz="1900" dirty="0" smtClean="0">
                <a:latin typeface="Tahoma" panose="020B0604030504040204" pitchFamily="34" charset="0"/>
              </a:rPr>
              <a:t>temperature is T=298K</a:t>
            </a:r>
            <a:endParaRPr lang="it-IT" altLang="en-US" sz="1900" dirty="0" smtClean="0">
              <a:latin typeface="Tahoma" panose="020B0604030504040204" pitchFamily="34" charset="0"/>
            </a:endParaRPr>
          </a:p>
        </p:txBody>
      </p:sp>
      <p:graphicFrame>
        <p:nvGraphicFramePr>
          <p:cNvPr id="14" name="Object 11"/>
          <p:cNvGraphicFramePr>
            <a:graphicFrameLocks noChangeAspect="1"/>
          </p:cNvGraphicFramePr>
          <p:nvPr>
            <p:extLst>
              <p:ext uri="{D42A27DB-BD31-4B8C-83A1-F6EECF244321}">
                <p14:modId xmlns:p14="http://schemas.microsoft.com/office/powerpoint/2010/main" val="2819830007"/>
              </p:ext>
            </p:extLst>
          </p:nvPr>
        </p:nvGraphicFramePr>
        <p:xfrm>
          <a:off x="611188" y="4710113"/>
          <a:ext cx="7951787" cy="617537"/>
        </p:xfrm>
        <a:graphic>
          <a:graphicData uri="http://schemas.openxmlformats.org/presentationml/2006/ole">
            <mc:AlternateContent xmlns:mc="http://schemas.openxmlformats.org/markup-compatibility/2006">
              <mc:Choice xmlns:v="urn:schemas-microsoft-com:vml" Requires="v">
                <p:oleObj spid="_x0000_s156683" name="Equation" r:id="rId9" imgW="5562360" imgH="431640" progId="Equation.3">
                  <p:embed/>
                </p:oleObj>
              </mc:Choice>
              <mc:Fallback>
                <p:oleObj name="Equation" r:id="rId9" imgW="5562360" imgH="431640" progId="Equation.3">
                  <p:embed/>
                  <p:pic>
                    <p:nvPicPr>
                      <p:cNvPr id="21" name="Object 11"/>
                      <p:cNvPicPr>
                        <a:picLocks noChangeAspect="1" noChangeArrowheads="1"/>
                      </p:cNvPicPr>
                      <p:nvPr/>
                    </p:nvPicPr>
                    <p:blipFill>
                      <a:blip r:embed="rId10"/>
                      <a:srcRect/>
                      <a:stretch>
                        <a:fillRect/>
                      </a:stretch>
                    </p:blipFill>
                    <p:spPr bwMode="auto">
                      <a:xfrm>
                        <a:off x="611188" y="4710113"/>
                        <a:ext cx="7951787" cy="617537"/>
                      </a:xfrm>
                      <a:prstGeom prst="rect">
                        <a:avLst/>
                      </a:prstGeom>
                      <a:noFill/>
                      <a:ln>
                        <a:noFill/>
                      </a:ln>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1482871882"/>
              </p:ext>
            </p:extLst>
          </p:nvPr>
        </p:nvGraphicFramePr>
        <p:xfrm>
          <a:off x="4249061" y="4058197"/>
          <a:ext cx="2863399" cy="536319"/>
        </p:xfrm>
        <a:graphic>
          <a:graphicData uri="http://schemas.openxmlformats.org/presentationml/2006/ole">
            <mc:AlternateContent xmlns:mc="http://schemas.openxmlformats.org/markup-compatibility/2006">
              <mc:Choice xmlns:v="urn:schemas-microsoft-com:vml" Requires="v">
                <p:oleObj spid="_x0000_s156684" name="Equation" r:id="rId11" imgW="2095200" imgH="393480" progId="Equation.3">
                  <p:embed/>
                </p:oleObj>
              </mc:Choice>
              <mc:Fallback>
                <p:oleObj name="Equation" r:id="rId11" imgW="2095200" imgH="393480" progId="Equation.3">
                  <p:embed/>
                  <p:pic>
                    <p:nvPicPr>
                      <p:cNvPr id="22" name="Object 7"/>
                      <p:cNvPicPr>
                        <a:picLocks noChangeAspect="1" noChangeArrowheads="1"/>
                      </p:cNvPicPr>
                      <p:nvPr/>
                    </p:nvPicPr>
                    <p:blipFill>
                      <a:blip r:embed="rId12"/>
                      <a:srcRect/>
                      <a:stretch>
                        <a:fillRect/>
                      </a:stretch>
                    </p:blipFill>
                    <p:spPr bwMode="auto">
                      <a:xfrm>
                        <a:off x="4249061" y="4058197"/>
                        <a:ext cx="2863399" cy="536319"/>
                      </a:xfrm>
                      <a:prstGeom prst="rect">
                        <a:avLst/>
                      </a:prstGeom>
                      <a:noFill/>
                      <a:ln>
                        <a:noFill/>
                      </a:ln>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615153858"/>
              </p:ext>
            </p:extLst>
          </p:nvPr>
        </p:nvGraphicFramePr>
        <p:xfrm>
          <a:off x="5721905" y="5022357"/>
          <a:ext cx="2173288" cy="252413"/>
        </p:xfrm>
        <a:graphic>
          <a:graphicData uri="http://schemas.openxmlformats.org/presentationml/2006/ole">
            <mc:AlternateContent xmlns:mc="http://schemas.openxmlformats.org/markup-compatibility/2006">
              <mc:Choice xmlns:v="urn:schemas-microsoft-com:vml" Requires="v">
                <p:oleObj spid="_x0000_s156685" name="Equation" r:id="rId13" imgW="1752480" imgH="203040" progId="Equation.3">
                  <p:embed/>
                </p:oleObj>
              </mc:Choice>
              <mc:Fallback>
                <p:oleObj name="Equation" r:id="rId13" imgW="1752480" imgH="203040" progId="Equation.3">
                  <p:embed/>
                  <p:pic>
                    <p:nvPicPr>
                      <p:cNvPr id="23" name="Object 11"/>
                      <p:cNvPicPr>
                        <a:picLocks noChangeAspect="1" noChangeArrowheads="1"/>
                      </p:cNvPicPr>
                      <p:nvPr/>
                    </p:nvPicPr>
                    <p:blipFill>
                      <a:blip r:embed="rId14"/>
                      <a:srcRect/>
                      <a:stretch>
                        <a:fillRect/>
                      </a:stretch>
                    </p:blipFill>
                    <p:spPr bwMode="auto">
                      <a:xfrm>
                        <a:off x="5721905" y="5022357"/>
                        <a:ext cx="2173288" cy="252413"/>
                      </a:xfrm>
                      <a:prstGeom prst="rect">
                        <a:avLst/>
                      </a:prstGeom>
                      <a:noFill/>
                      <a:ln>
                        <a:noFill/>
                      </a:ln>
                      <a:extLst/>
                    </p:spPr>
                  </p:pic>
                </p:oleObj>
              </mc:Fallback>
            </mc:AlternateContent>
          </a:graphicData>
        </a:graphic>
      </p:graphicFrame>
      <p:graphicFrame>
        <p:nvGraphicFramePr>
          <p:cNvPr id="17" name="Object 11"/>
          <p:cNvGraphicFramePr>
            <a:graphicFrameLocks noChangeAspect="1"/>
          </p:cNvGraphicFramePr>
          <p:nvPr>
            <p:extLst>
              <p:ext uri="{D42A27DB-BD31-4B8C-83A1-F6EECF244321}">
                <p14:modId xmlns:p14="http://schemas.microsoft.com/office/powerpoint/2010/main" val="4021145534"/>
              </p:ext>
            </p:extLst>
          </p:nvPr>
        </p:nvGraphicFramePr>
        <p:xfrm>
          <a:off x="563563" y="5327650"/>
          <a:ext cx="4181373" cy="554810"/>
        </p:xfrm>
        <a:graphic>
          <a:graphicData uri="http://schemas.openxmlformats.org/presentationml/2006/ole">
            <mc:AlternateContent xmlns:mc="http://schemas.openxmlformats.org/markup-compatibility/2006">
              <mc:Choice xmlns:v="urn:schemas-microsoft-com:vml" Requires="v">
                <p:oleObj spid="_x0000_s156686" name="Equation" r:id="rId15" imgW="3162240" imgH="419040" progId="Equation.3">
                  <p:embed/>
                </p:oleObj>
              </mc:Choice>
              <mc:Fallback>
                <p:oleObj name="Equation" r:id="rId15" imgW="3162240" imgH="419040" progId="Equation.3">
                  <p:embed/>
                  <p:pic>
                    <p:nvPicPr>
                      <p:cNvPr id="24" name="Object 11"/>
                      <p:cNvPicPr>
                        <a:picLocks noChangeAspect="1" noChangeArrowheads="1"/>
                      </p:cNvPicPr>
                      <p:nvPr/>
                    </p:nvPicPr>
                    <p:blipFill>
                      <a:blip r:embed="rId16"/>
                      <a:srcRect/>
                      <a:stretch>
                        <a:fillRect/>
                      </a:stretch>
                    </p:blipFill>
                    <p:spPr bwMode="auto">
                      <a:xfrm>
                        <a:off x="563563" y="5327650"/>
                        <a:ext cx="4181373" cy="554810"/>
                      </a:xfrm>
                      <a:prstGeom prst="rect">
                        <a:avLst/>
                      </a:prstGeom>
                      <a:noFill/>
                      <a:ln>
                        <a:noFill/>
                      </a:ln>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328029812"/>
              </p:ext>
            </p:extLst>
          </p:nvPr>
        </p:nvGraphicFramePr>
        <p:xfrm>
          <a:off x="287613" y="5960246"/>
          <a:ext cx="7269922" cy="843991"/>
        </p:xfrm>
        <a:graphic>
          <a:graphicData uri="http://schemas.openxmlformats.org/presentationml/2006/ole">
            <mc:AlternateContent xmlns:mc="http://schemas.openxmlformats.org/markup-compatibility/2006">
              <mc:Choice xmlns:v="urn:schemas-microsoft-com:vml" Requires="v">
                <p:oleObj spid="_x0000_s156687" name="Equation" r:id="rId17" imgW="4152600" imgH="482400" progId="Equation.3">
                  <p:embed/>
                </p:oleObj>
              </mc:Choice>
              <mc:Fallback>
                <p:oleObj name="Equation" r:id="rId17" imgW="4152600" imgH="482400" progId="Equation.3">
                  <p:embed/>
                  <p:pic>
                    <p:nvPicPr>
                      <p:cNvPr id="25" name="Object 7"/>
                      <p:cNvPicPr>
                        <a:picLocks noChangeAspect="1" noChangeArrowheads="1"/>
                      </p:cNvPicPr>
                      <p:nvPr/>
                    </p:nvPicPr>
                    <p:blipFill>
                      <a:blip r:embed="rId18"/>
                      <a:srcRect/>
                      <a:stretch>
                        <a:fillRect/>
                      </a:stretch>
                    </p:blipFill>
                    <p:spPr bwMode="auto">
                      <a:xfrm>
                        <a:off x="287613" y="5960246"/>
                        <a:ext cx="7269922" cy="84399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969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3" y="1438275"/>
            <a:ext cx="318452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6916" name="Text Box 4"/>
          <p:cNvSpPr txBox="1">
            <a:spLocks noChangeArrowheads="1"/>
          </p:cNvSpPr>
          <p:nvPr/>
        </p:nvSpPr>
        <p:spPr bwMode="auto">
          <a:xfrm>
            <a:off x="2966931" y="4685802"/>
            <a:ext cx="52312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it-IT" sz="2400" b="0" dirty="0" smtClean="0">
                <a:solidFill>
                  <a:srgbClr val="0000FF"/>
                </a:solidFill>
                <a:effectLst>
                  <a:outerShdw blurRad="38100" dist="38100" dir="2700000" algn="tl">
                    <a:srgbClr val="C0C0C0"/>
                  </a:outerShdw>
                </a:effectLst>
              </a:rPr>
              <a:t>Electronic configurations of atoms:</a:t>
            </a:r>
            <a:endParaRPr lang="it-IT" sz="2400" b="0" dirty="0">
              <a:solidFill>
                <a:srgbClr val="0000FF"/>
              </a:solidFill>
              <a:effectLst>
                <a:outerShdw blurRad="38100" dist="38100" dir="2700000" algn="tl">
                  <a:srgbClr val="C0C0C0"/>
                </a:outerShdw>
              </a:effectLst>
            </a:endParaRPr>
          </a:p>
        </p:txBody>
      </p:sp>
      <p:sp>
        <p:nvSpPr>
          <p:cNvPr id="1446917" name="Text Box 5"/>
          <p:cNvSpPr txBox="1">
            <a:spLocks noChangeArrowheads="1"/>
          </p:cNvSpPr>
          <p:nvPr/>
        </p:nvSpPr>
        <p:spPr bwMode="auto">
          <a:xfrm>
            <a:off x="2966931" y="5209639"/>
            <a:ext cx="6018213"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sz="2300" b="0" dirty="0" smtClean="0"/>
              <a:t>List of orbitals occupied by electrons in an atom in its </a:t>
            </a:r>
            <a:r>
              <a:rPr lang="it-IT" sz="2300" b="0" dirty="0" smtClean="0">
                <a:solidFill>
                  <a:srgbClr val="FF0000"/>
                </a:solidFill>
                <a:effectLst>
                  <a:outerShdw blurRad="38100" dist="38100" dir="2700000" algn="tl">
                    <a:srgbClr val="000000">
                      <a:alpha val="43137"/>
                    </a:srgbClr>
                  </a:outerShdw>
                </a:effectLst>
              </a:rPr>
              <a:t>ground state </a:t>
            </a:r>
            <a:r>
              <a:rPr lang="it-IT" sz="2300" b="0" dirty="0" smtClean="0"/>
              <a:t>(i.e. state of the lowest energy</a:t>
            </a:r>
            <a:endParaRPr lang="it-IT" dirty="0"/>
          </a:p>
        </p:txBody>
      </p:sp>
      <p:sp>
        <p:nvSpPr>
          <p:cNvPr id="9" name="Titolo 4"/>
          <p:cNvSpPr txBox="1">
            <a:spLocks/>
          </p:cNvSpPr>
          <p:nvPr/>
        </p:nvSpPr>
        <p:spPr>
          <a:xfrm>
            <a:off x="429945" y="7991"/>
            <a:ext cx="8404225" cy="49371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Multielectronic atoms: energy ordering</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08786" y="70856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Text Box 34"/>
          <p:cNvSpPr txBox="1">
            <a:spLocks noChangeArrowheads="1"/>
          </p:cNvSpPr>
          <p:nvPr/>
        </p:nvSpPr>
        <p:spPr bwMode="auto">
          <a:xfrm>
            <a:off x="429945" y="836877"/>
            <a:ext cx="87757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500" dirty="0" smtClean="0">
                <a:solidFill>
                  <a:srgbClr val="FF0000"/>
                </a:solidFill>
                <a:latin typeface="Tahoma" panose="020B0604030504040204" pitchFamily="34" charset="0"/>
              </a:rPr>
              <a:t>Energy levels of the atomic orbitals in multielectron atoms</a:t>
            </a:r>
            <a:endParaRPr lang="en-US" altLang="en-US" sz="2500" dirty="0">
              <a:solidFill>
                <a:srgbClr val="FF0000"/>
              </a:solidFill>
              <a:latin typeface="Tahoma" panose="020B0604030504040204" pitchFamily="34" charset="0"/>
            </a:endParaRPr>
          </a:p>
        </p:txBody>
      </p:sp>
      <p:pic>
        <p:nvPicPr>
          <p:cNvPr id="137218" name="Picture 2" descr="Risultati immagini per energy ordering atomic orbital H a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901" y="1438275"/>
            <a:ext cx="2608049" cy="29791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3111152" y="2152123"/>
            <a:ext cx="3751985"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it-IT" sz="2300" b="0" dirty="0" smtClean="0"/>
              <a:t>The ordering of energy levels depends on </a:t>
            </a:r>
            <a:r>
              <a:rPr lang="it-IT" sz="2300" b="0" dirty="0" smtClean="0">
                <a:solidFill>
                  <a:srgbClr val="FF0000"/>
                </a:solidFill>
                <a:effectLst>
                  <a:outerShdw blurRad="38100" dist="38100" dir="2700000" algn="tl">
                    <a:srgbClr val="000000">
                      <a:alpha val="43137"/>
                    </a:srgbClr>
                  </a:outerShdw>
                </a:effectLst>
              </a:rPr>
              <a:t>n+</a:t>
            </a:r>
            <a:r>
              <a:rPr lang="it-IT" sz="2300" b="0" i="1" dirty="0" smtClean="0">
                <a:solidFill>
                  <a:srgbClr val="FF0000"/>
                </a:solidFill>
                <a:effectLst>
                  <a:outerShdw blurRad="38100" dist="38100" dir="2700000" algn="tl">
                    <a:srgbClr val="000000">
                      <a:alpha val="43137"/>
                    </a:srgbClr>
                  </a:outerShdw>
                </a:effectLst>
                <a:latin typeface="+mj-lt"/>
              </a:rPr>
              <a:t>l</a:t>
            </a:r>
            <a:r>
              <a:rPr lang="it-IT" sz="2300" b="0" dirty="0" smtClean="0"/>
              <a:t>. </a:t>
            </a:r>
          </a:p>
          <a:p>
            <a:pPr>
              <a:defRPr/>
            </a:pPr>
            <a:r>
              <a:rPr lang="it-IT" sz="2300" b="0" dirty="0" smtClean="0"/>
              <a:t>It is:</a:t>
            </a:r>
          </a:p>
          <a:p>
            <a:pPr>
              <a:defRPr/>
            </a:pPr>
            <a:r>
              <a:rPr lang="it-IT" sz="2300" dirty="0" smtClean="0"/>
              <a:t>n: 1&lt;2&lt;3&lt;4...</a:t>
            </a:r>
          </a:p>
          <a:p>
            <a:pPr>
              <a:defRPr/>
            </a:pPr>
            <a:r>
              <a:rPr lang="it-IT" sz="2300" b="0" i="1" dirty="0" smtClean="0">
                <a:latin typeface="+mj-lt"/>
              </a:rPr>
              <a:t>l</a:t>
            </a:r>
            <a:r>
              <a:rPr lang="it-IT" sz="2300" b="0" dirty="0" smtClean="0"/>
              <a:t>:  s&lt;p&lt;d... (for the same n)</a:t>
            </a:r>
            <a:endParaRPr lang="it-IT" dirty="0"/>
          </a:p>
        </p:txBody>
      </p:sp>
    </p:spTree>
    <p:extLst>
      <p:ext uri="{BB962C8B-B14F-4D97-AF65-F5344CB8AC3E}">
        <p14:creationId xmlns:p14="http://schemas.microsoft.com/office/powerpoint/2010/main" val="13920159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3181350"/>
            <a:ext cx="4768850" cy="3403600"/>
            <a:chOff x="0" y="3181350"/>
            <a:chExt cx="4768850" cy="3403600"/>
          </a:xfrm>
        </p:grpSpPr>
        <p:pic>
          <p:nvPicPr>
            <p:cNvPr id="1157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81350"/>
              <a:ext cx="476885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680937" y="4153711"/>
              <a:ext cx="350198" cy="20428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15714" name="Titolo 4"/>
          <p:cNvSpPr>
            <a:spLocks noGrp="1"/>
          </p:cNvSpPr>
          <p:nvPr>
            <p:ph type="title"/>
          </p:nvPr>
        </p:nvSpPr>
        <p:spPr>
          <a:xfrm>
            <a:off x="534988" y="-271463"/>
            <a:ext cx="8404225" cy="1327151"/>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Light absorption in the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60388" y="81121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5716" name="Text Box 5"/>
          <p:cNvSpPr txBox="1">
            <a:spLocks noChangeArrowheads="1"/>
          </p:cNvSpPr>
          <p:nvPr/>
        </p:nvSpPr>
        <p:spPr bwMode="auto">
          <a:xfrm>
            <a:off x="534988" y="854075"/>
            <a:ext cx="80994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a:latin typeface="Tahoma" panose="020B0604030504040204" pitchFamily="34" charset="0"/>
                <a:cs typeface="Tahoma" panose="020B0604030504040204" pitchFamily="34" charset="0"/>
              </a:rPr>
              <a:t>Intensity of solar radiation (SW) reaching a certain region of the atmosphere (or Earth’s surface) depends on:</a:t>
            </a:r>
          </a:p>
        </p:txBody>
      </p:sp>
      <p:sp>
        <p:nvSpPr>
          <p:cNvPr id="115717" name="Text Box 5"/>
          <p:cNvSpPr txBox="1">
            <a:spLocks noChangeArrowheads="1"/>
          </p:cNvSpPr>
          <p:nvPr/>
        </p:nvSpPr>
        <p:spPr bwMode="auto">
          <a:xfrm>
            <a:off x="739775" y="1592263"/>
            <a:ext cx="84042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en-US" sz="2400">
                <a:solidFill>
                  <a:srgbClr val="FF0000"/>
                </a:solidFill>
                <a:latin typeface="Tahoma" panose="020B0604030504040204" pitchFamily="34" charset="0"/>
                <a:cs typeface="Tahoma" panose="020B0604030504040204" pitchFamily="34" charset="0"/>
              </a:rPr>
              <a:t>nature of the gas/particles </a:t>
            </a:r>
            <a:r>
              <a:rPr lang="it-IT" altLang="en-US" sz="2400">
                <a:latin typeface="Tahoma" panose="020B0604030504040204" pitchFamily="34" charset="0"/>
                <a:cs typeface="Tahoma" panose="020B0604030504040204" pitchFamily="34" charset="0"/>
              </a:rPr>
              <a:t>present in the atmopshere</a:t>
            </a:r>
          </a:p>
          <a:p>
            <a:pPr>
              <a:spcBef>
                <a:spcPct val="0"/>
              </a:spcBef>
            </a:pPr>
            <a:r>
              <a:rPr lang="it-IT" altLang="en-US" sz="2400">
                <a:latin typeface="Tahoma" panose="020B0604030504040204" pitchFamily="34" charset="0"/>
                <a:cs typeface="Tahoma" panose="020B0604030504040204" pitchFamily="34" charset="0"/>
              </a:rPr>
              <a:t>their </a:t>
            </a:r>
            <a:r>
              <a:rPr lang="it-IT" altLang="en-US" sz="2400">
                <a:solidFill>
                  <a:srgbClr val="FF0000"/>
                </a:solidFill>
                <a:latin typeface="Tahoma" panose="020B0604030504040204" pitchFamily="34" charset="0"/>
                <a:cs typeface="Tahoma" panose="020B0604030504040204" pitchFamily="34" charset="0"/>
              </a:rPr>
              <a:t>concentrations</a:t>
            </a:r>
          </a:p>
          <a:p>
            <a:pPr>
              <a:spcBef>
                <a:spcPct val="0"/>
              </a:spcBef>
            </a:pPr>
            <a:r>
              <a:rPr lang="it-IT" altLang="en-US" sz="2400">
                <a:solidFill>
                  <a:srgbClr val="FF0000"/>
                </a:solidFill>
                <a:latin typeface="Tahoma" panose="020B0604030504040204" pitchFamily="34" charset="0"/>
                <a:cs typeface="Tahoma" panose="020B0604030504040204" pitchFamily="34" charset="0"/>
              </a:rPr>
              <a:t>path length</a:t>
            </a:r>
          </a:p>
        </p:txBody>
      </p:sp>
      <p:grpSp>
        <p:nvGrpSpPr>
          <p:cNvPr id="115719" name="Group 10"/>
          <p:cNvGrpSpPr>
            <a:grpSpLocks/>
          </p:cNvGrpSpPr>
          <p:nvPr/>
        </p:nvGrpSpPr>
        <p:grpSpPr bwMode="auto">
          <a:xfrm>
            <a:off x="3370263" y="2509838"/>
            <a:ext cx="5060950" cy="760412"/>
            <a:chOff x="3199196" y="2871880"/>
            <a:chExt cx="5435870" cy="841467"/>
          </a:xfrm>
        </p:grpSpPr>
        <p:sp>
          <p:nvSpPr>
            <p:cNvPr id="115723" name="Text Box 5"/>
            <p:cNvSpPr txBox="1">
              <a:spLocks noChangeArrowheads="1"/>
            </p:cNvSpPr>
            <p:nvPr/>
          </p:nvSpPr>
          <p:spPr bwMode="auto">
            <a:xfrm>
              <a:off x="3208690" y="2871880"/>
              <a:ext cx="54263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solidFill>
                    <a:srgbClr val="0000FF"/>
                  </a:solidFill>
                  <a:latin typeface="Tahoma" panose="020B0604030504040204" pitchFamily="34" charset="0"/>
                  <a:cs typeface="Tahoma" panose="020B0604030504040204" pitchFamily="34" charset="0"/>
                </a:rPr>
                <a:t>Approximate regions of maximum light absorption  in the atmosphere</a:t>
              </a:r>
            </a:p>
          </p:txBody>
        </p:sp>
        <p:sp>
          <p:nvSpPr>
            <p:cNvPr id="115724" name="Rectangular Callout 8"/>
            <p:cNvSpPr>
              <a:spLocks noChangeArrowheads="1"/>
            </p:cNvSpPr>
            <p:nvPr/>
          </p:nvSpPr>
          <p:spPr bwMode="auto">
            <a:xfrm>
              <a:off x="3199196" y="2889382"/>
              <a:ext cx="5435870" cy="823965"/>
            </a:xfrm>
            <a:prstGeom prst="wedgeRectCallout">
              <a:avLst>
                <a:gd name="adj1" fmla="val -45620"/>
                <a:gd name="adj2" fmla="val 106181"/>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sp>
        <p:nvSpPr>
          <p:cNvPr id="45" name="Text Box 5"/>
          <p:cNvSpPr txBox="1">
            <a:spLocks noChangeArrowheads="1"/>
          </p:cNvSpPr>
          <p:nvPr/>
        </p:nvSpPr>
        <p:spPr bwMode="auto">
          <a:xfrm>
            <a:off x="4941888" y="3395663"/>
            <a:ext cx="50038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solidFill>
                  <a:srgbClr val="FF0000"/>
                </a:solidFill>
                <a:latin typeface="Tahoma" panose="020B0604030504040204" pitchFamily="34" charset="0"/>
                <a:cs typeface="Tahoma" panose="020B0604030504040204" pitchFamily="34" charset="0"/>
              </a:rPr>
              <a:t>Only radiation with </a:t>
            </a:r>
            <a:r>
              <a:rPr lang="it-IT" altLang="en-US" sz="2200" dirty="0">
                <a:solidFill>
                  <a:srgbClr val="FF0000"/>
                </a:solidFill>
                <a:latin typeface="Tahoma" panose="020B0604030504040204" pitchFamily="34" charset="0"/>
                <a:cs typeface="Tahoma" panose="020B0604030504040204" pitchFamily="34" charset="0"/>
                <a:sym typeface="Symbol" panose="05050102010706020507" pitchFamily="18" charset="2"/>
              </a:rPr>
              <a:t>&gt;290 nm penetrates in the troposphere, shorther  are attenuated by absorption (from O</a:t>
            </a:r>
            <a:r>
              <a:rPr lang="it-IT" altLang="en-US" sz="2200" baseline="-25000" dirty="0">
                <a:solidFill>
                  <a:srgbClr val="FF0000"/>
                </a:solidFill>
                <a:latin typeface="Tahoma" panose="020B0604030504040204" pitchFamily="34" charset="0"/>
                <a:cs typeface="Tahoma" panose="020B0604030504040204" pitchFamily="34" charset="0"/>
                <a:sym typeface="Symbol" panose="05050102010706020507" pitchFamily="18" charset="2"/>
              </a:rPr>
              <a:t>2</a:t>
            </a:r>
            <a:r>
              <a:rPr lang="it-IT" altLang="en-US" sz="2200" dirty="0">
                <a:solidFill>
                  <a:srgbClr val="FF0000"/>
                </a:solidFill>
                <a:latin typeface="Tahoma" panose="020B0604030504040204" pitchFamily="34" charset="0"/>
                <a:cs typeface="Tahoma" panose="020B0604030504040204" pitchFamily="34" charset="0"/>
                <a:sym typeface="Symbol" panose="05050102010706020507" pitchFamily="18" charset="2"/>
              </a:rPr>
              <a:t>, N</a:t>
            </a:r>
            <a:r>
              <a:rPr lang="it-IT" altLang="en-US" sz="2200" baseline="-25000" dirty="0">
                <a:solidFill>
                  <a:srgbClr val="FF0000"/>
                </a:solidFill>
                <a:latin typeface="Tahoma" panose="020B0604030504040204" pitchFamily="34" charset="0"/>
                <a:cs typeface="Tahoma" panose="020B0604030504040204" pitchFamily="34" charset="0"/>
                <a:sym typeface="Symbol" panose="05050102010706020507" pitchFamily="18" charset="2"/>
              </a:rPr>
              <a:t>2</a:t>
            </a:r>
            <a:r>
              <a:rPr lang="it-IT" altLang="en-US" sz="2200" dirty="0">
                <a:solidFill>
                  <a:srgbClr val="FF0000"/>
                </a:solidFill>
                <a:latin typeface="Tahoma" panose="020B0604030504040204" pitchFamily="34" charset="0"/>
                <a:cs typeface="Tahoma" panose="020B0604030504040204" pitchFamily="34" charset="0"/>
                <a:sym typeface="Symbol" panose="05050102010706020507" pitchFamily="18" charset="2"/>
              </a:rPr>
              <a:t>, O</a:t>
            </a:r>
            <a:r>
              <a:rPr lang="it-IT" altLang="en-US" sz="2200" baseline="-25000" dirty="0">
                <a:solidFill>
                  <a:srgbClr val="FF0000"/>
                </a:solidFill>
                <a:latin typeface="Tahoma" panose="020B0604030504040204" pitchFamily="34" charset="0"/>
                <a:cs typeface="Tahoma" panose="020B0604030504040204" pitchFamily="34" charset="0"/>
                <a:sym typeface="Symbol" panose="05050102010706020507" pitchFamily="18" charset="2"/>
              </a:rPr>
              <a:t>3</a:t>
            </a:r>
            <a:r>
              <a:rPr lang="it-IT" altLang="en-US" sz="2200" dirty="0">
                <a:solidFill>
                  <a:srgbClr val="FF0000"/>
                </a:solidFill>
                <a:latin typeface="Tahoma" panose="020B0604030504040204" pitchFamily="34" charset="0"/>
                <a:cs typeface="Tahoma" panose="020B0604030504040204" pitchFamily="34" charset="0"/>
                <a:sym typeface="Symbol" panose="05050102010706020507" pitchFamily="18" charset="2"/>
              </a:rPr>
              <a:t>) </a:t>
            </a:r>
            <a:endParaRPr lang="it-IT" altLang="en-US" sz="2200" dirty="0">
              <a:solidFill>
                <a:srgbClr val="FF0000"/>
              </a:solidFill>
              <a:latin typeface="Tahoma" panose="020B0604030504040204" pitchFamily="34" charset="0"/>
              <a:cs typeface="Tahoma" panose="020B0604030504040204" pitchFamily="34" charset="0"/>
            </a:endParaRPr>
          </a:p>
        </p:txBody>
      </p:sp>
      <p:pic>
        <p:nvPicPr>
          <p:cNvPr id="48" name="Picture 2" descr="https://slideplayer.com/slide/6632991/23/images/4/SUN+AND+EARTH+E%2FM+SPECTRA.jpg"/>
          <p:cNvPicPr>
            <a:picLocks noChangeAspect="1" noChangeArrowheads="1"/>
          </p:cNvPicPr>
          <p:nvPr/>
        </p:nvPicPr>
        <p:blipFill>
          <a:blip r:embed="rId4">
            <a:extLst>
              <a:ext uri="{28A0092B-C50C-407E-A947-70E740481C1C}">
                <a14:useLocalDpi xmlns:a14="http://schemas.microsoft.com/office/drawing/2010/main" val="0"/>
              </a:ext>
            </a:extLst>
          </a:blip>
          <a:srcRect l="21886" t="25163" r="50443" b="48875"/>
          <a:stretch>
            <a:fillRect/>
          </a:stretch>
        </p:blipFill>
        <p:spPr bwMode="auto">
          <a:xfrm>
            <a:off x="6210300" y="4892675"/>
            <a:ext cx="264795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a:cxnSpLocks noChangeShapeType="1"/>
          </p:cNvCxnSpPr>
          <p:nvPr/>
        </p:nvCxnSpPr>
        <p:spPr bwMode="auto">
          <a:xfrm>
            <a:off x="5324475" y="5354638"/>
            <a:ext cx="1427163" cy="280987"/>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Immagine 2"/>
          <p:cNvPicPr>
            <a:picLocks noChangeAspect="1"/>
          </p:cNvPicPr>
          <p:nvPr/>
        </p:nvPicPr>
        <p:blipFill>
          <a:blip r:embed="rId3">
            <a:extLst>
              <a:ext uri="{28A0092B-C50C-407E-A947-70E740481C1C}">
                <a14:useLocalDpi xmlns:a14="http://schemas.microsoft.com/office/drawing/2010/main" val="0"/>
              </a:ext>
            </a:extLst>
          </a:blip>
          <a:srcRect l="1782" r="974"/>
          <a:stretch>
            <a:fillRect/>
          </a:stretch>
        </p:blipFill>
        <p:spPr bwMode="auto">
          <a:xfrm>
            <a:off x="206375" y="766578"/>
            <a:ext cx="889317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ttangolo 3"/>
          <p:cNvSpPr>
            <a:spLocks noChangeArrowheads="1"/>
          </p:cNvSpPr>
          <p:nvPr/>
        </p:nvSpPr>
        <p:spPr bwMode="auto">
          <a:xfrm>
            <a:off x="206375" y="4535488"/>
            <a:ext cx="8572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latin typeface="Arial" panose="020B0604020202020204" pitchFamily="34" charset="0"/>
              </a:rPr>
              <a:t>O</a:t>
            </a:r>
            <a:r>
              <a:rPr lang="en-GB" altLang="en-US" sz="2400" baseline="-25000" dirty="0">
                <a:latin typeface="Arial" panose="020B0604020202020204" pitchFamily="34" charset="0"/>
              </a:rPr>
              <a:t>2</a:t>
            </a:r>
            <a:r>
              <a:rPr lang="en-GB" altLang="en-US" sz="2400" dirty="0">
                <a:latin typeface="Arial" panose="020B0604020202020204" pitchFamily="34" charset="0"/>
              </a:rPr>
              <a:t> absorbs strongly in the </a:t>
            </a:r>
            <a:r>
              <a:rPr lang="en-GB" altLang="en-US" sz="2400" b="1" dirty="0">
                <a:latin typeface="Arial" panose="020B0604020202020204" pitchFamily="34" charset="0"/>
              </a:rPr>
              <a:t>120-175 </a:t>
            </a:r>
            <a:r>
              <a:rPr lang="en-GB" altLang="en-US" sz="2400" dirty="0">
                <a:latin typeface="Arial" panose="020B0604020202020204" pitchFamily="34" charset="0"/>
              </a:rPr>
              <a:t>nm region, </a:t>
            </a:r>
            <a:r>
              <a:rPr lang="en-GB" altLang="en-US" sz="2400" dirty="0">
                <a:solidFill>
                  <a:srgbClr val="FF0000"/>
                </a:solidFill>
                <a:latin typeface="Arial" panose="020B0604020202020204" pitchFamily="34" charset="0"/>
              </a:rPr>
              <a:t>the Schumann-</a:t>
            </a:r>
            <a:r>
              <a:rPr lang="en-GB" altLang="en-US" sz="2400" dirty="0" err="1">
                <a:solidFill>
                  <a:srgbClr val="FF0000"/>
                </a:solidFill>
                <a:latin typeface="Arial" panose="020B0604020202020204" pitchFamily="34" charset="0"/>
              </a:rPr>
              <a:t>Runge</a:t>
            </a:r>
            <a:r>
              <a:rPr lang="en-GB" altLang="en-US" sz="2400" dirty="0">
                <a:solidFill>
                  <a:srgbClr val="FF0000"/>
                </a:solidFill>
                <a:latin typeface="Arial" panose="020B0604020202020204" pitchFamily="34" charset="0"/>
              </a:rPr>
              <a:t> continuum</a:t>
            </a:r>
            <a:r>
              <a:rPr lang="en-GB" altLang="en-US" sz="2400" dirty="0">
                <a:latin typeface="Arial" panose="020B0604020202020204" pitchFamily="34" charset="0"/>
              </a:rPr>
              <a:t> (occurring in the thermosphere</a:t>
            </a:r>
            <a:r>
              <a:rPr lang="en-GB" altLang="en-US" sz="2400" dirty="0" smtClean="0">
                <a:latin typeface="Arial" panose="020B0604020202020204" pitchFamily="34" charset="0"/>
              </a:rPr>
              <a:t>)</a:t>
            </a:r>
            <a:endParaRPr lang="en-GB" altLang="en-US" sz="2400" dirty="0">
              <a:latin typeface="Arial" panose="020B0604020202020204" pitchFamily="34" charset="0"/>
            </a:endParaRPr>
          </a:p>
        </p:txBody>
      </p:sp>
      <p:sp>
        <p:nvSpPr>
          <p:cNvPr id="117765" name="Rettangolo 4"/>
          <p:cNvSpPr>
            <a:spLocks noChangeArrowheads="1"/>
          </p:cNvSpPr>
          <p:nvPr/>
        </p:nvSpPr>
        <p:spPr bwMode="auto">
          <a:xfrm>
            <a:off x="169069" y="699903"/>
            <a:ext cx="3981450" cy="430213"/>
          </a:xfrm>
          <a:prstGeom prst="rect">
            <a:avLst/>
          </a:prstGeom>
          <a:solidFill>
            <a:schemeClr val="bg1"/>
          </a:solidFill>
          <a:ln>
            <a:noFill/>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200" dirty="0">
                <a:solidFill>
                  <a:srgbClr val="FF0000"/>
                </a:solidFill>
                <a:latin typeface="Arial" panose="020B0604020202020204" pitchFamily="34" charset="0"/>
              </a:rPr>
              <a:t>Schumann-</a:t>
            </a:r>
            <a:r>
              <a:rPr lang="en-GB" altLang="en-US" sz="2200" dirty="0" err="1">
                <a:solidFill>
                  <a:srgbClr val="FF0000"/>
                </a:solidFill>
                <a:latin typeface="Arial" panose="020B0604020202020204" pitchFamily="34" charset="0"/>
              </a:rPr>
              <a:t>Runge</a:t>
            </a:r>
            <a:r>
              <a:rPr lang="en-GB" altLang="en-US" sz="2200" dirty="0">
                <a:solidFill>
                  <a:srgbClr val="FF0000"/>
                </a:solidFill>
                <a:latin typeface="Arial" panose="020B0604020202020204" pitchFamily="34" charset="0"/>
              </a:rPr>
              <a:t> continuum</a:t>
            </a:r>
            <a:endParaRPr lang="en-GB" altLang="en-US" sz="2200" i="1" dirty="0">
              <a:solidFill>
                <a:srgbClr val="FF0000"/>
              </a:solidFill>
              <a:latin typeface="Arial" panose="020B0604020202020204" pitchFamily="34" charset="0"/>
            </a:endParaRPr>
          </a:p>
        </p:txBody>
      </p:sp>
      <p:sp>
        <p:nvSpPr>
          <p:cNvPr id="117766" name="Rettangolo 5"/>
          <p:cNvSpPr>
            <a:spLocks noChangeArrowheads="1"/>
          </p:cNvSpPr>
          <p:nvPr/>
        </p:nvSpPr>
        <p:spPr bwMode="auto">
          <a:xfrm>
            <a:off x="6305550" y="628352"/>
            <a:ext cx="2709863"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200">
                <a:solidFill>
                  <a:srgbClr val="0000FF"/>
                </a:solidFill>
                <a:latin typeface="Arial" panose="020B0604020202020204" pitchFamily="34" charset="0"/>
              </a:rPr>
              <a:t>Schumann-Runge bands</a:t>
            </a:r>
            <a:endParaRPr lang="en-GB" altLang="en-US" sz="2200" i="1">
              <a:solidFill>
                <a:srgbClr val="0000FF"/>
              </a:solidFill>
              <a:latin typeface="Arial" panose="020B0604020202020204" pitchFamily="34" charset="0"/>
            </a:endParaRPr>
          </a:p>
        </p:txBody>
      </p:sp>
      <p:sp>
        <p:nvSpPr>
          <p:cNvPr id="7" name="Rettangolo 3"/>
          <p:cNvSpPr>
            <a:spLocks noChangeArrowheads="1"/>
          </p:cNvSpPr>
          <p:nvPr/>
        </p:nvSpPr>
        <p:spPr bwMode="auto">
          <a:xfrm>
            <a:off x="206375" y="5268028"/>
            <a:ext cx="8572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latin typeface="Arial" panose="020B0604020202020204" pitchFamily="34" charset="0"/>
              </a:rPr>
              <a:t>and </a:t>
            </a:r>
            <a:r>
              <a:rPr lang="en-GB" altLang="en-US" sz="2400" dirty="0">
                <a:latin typeface="Arial" panose="020B0604020202020204" pitchFamily="34" charset="0"/>
              </a:rPr>
              <a:t>in the </a:t>
            </a:r>
            <a:r>
              <a:rPr lang="en-GB" altLang="en-US" sz="2400" dirty="0">
                <a:solidFill>
                  <a:srgbClr val="0000FF"/>
                </a:solidFill>
                <a:latin typeface="Arial" panose="020B0604020202020204" pitchFamily="34" charset="0"/>
              </a:rPr>
              <a:t>Schumann-</a:t>
            </a:r>
            <a:r>
              <a:rPr lang="en-GB" altLang="en-US" sz="2400" dirty="0" err="1">
                <a:solidFill>
                  <a:srgbClr val="0000FF"/>
                </a:solidFill>
                <a:latin typeface="Arial" panose="020B0604020202020204" pitchFamily="34" charset="0"/>
              </a:rPr>
              <a:t>Runge</a:t>
            </a:r>
            <a:r>
              <a:rPr lang="en-GB" altLang="en-US" sz="2400" dirty="0">
                <a:solidFill>
                  <a:srgbClr val="0000FF"/>
                </a:solidFill>
                <a:latin typeface="Arial" panose="020B0604020202020204" pitchFamily="34" charset="0"/>
              </a:rPr>
              <a:t> bands,</a:t>
            </a:r>
            <a:r>
              <a:rPr lang="en-GB" altLang="en-US" sz="2400" dirty="0">
                <a:latin typeface="Arial" panose="020B0604020202020204" pitchFamily="34" charset="0"/>
              </a:rPr>
              <a:t> </a:t>
            </a:r>
            <a:r>
              <a:rPr lang="en-GB" altLang="en-US" sz="2400" b="1" dirty="0">
                <a:latin typeface="Arial" panose="020B0604020202020204" pitchFamily="34" charset="0"/>
              </a:rPr>
              <a:t>175-205 </a:t>
            </a:r>
            <a:r>
              <a:rPr lang="en-GB" altLang="en-US" sz="2400" dirty="0">
                <a:latin typeface="Arial" panose="020B0604020202020204" pitchFamily="34" charset="0"/>
              </a:rPr>
              <a:t>nm (occurring in the mesosphere and upper stratosphere</a:t>
            </a:r>
            <a:r>
              <a:rPr lang="en-GB" altLang="en-US" sz="2400" dirty="0" smtClean="0">
                <a:latin typeface="Arial" panose="020B0604020202020204" pitchFamily="34" charset="0"/>
              </a:rPr>
              <a:t>)</a:t>
            </a:r>
            <a:endParaRPr lang="en-GB" altLang="en-US" sz="2400" dirty="0">
              <a:latin typeface="Arial" panose="020B0604020202020204" pitchFamily="34" charset="0"/>
            </a:endParaRPr>
          </a:p>
        </p:txBody>
      </p:sp>
      <p:sp>
        <p:nvSpPr>
          <p:cNvPr id="8" name="Rettangolo 3"/>
          <p:cNvSpPr>
            <a:spLocks noChangeArrowheads="1"/>
          </p:cNvSpPr>
          <p:nvPr/>
        </p:nvSpPr>
        <p:spPr bwMode="auto">
          <a:xfrm>
            <a:off x="206375" y="6016370"/>
            <a:ext cx="8572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latin typeface="Arial" panose="020B0604020202020204" pitchFamily="34" charset="0"/>
              </a:rPr>
              <a:t>A </a:t>
            </a:r>
            <a:r>
              <a:rPr lang="en-GB" altLang="en-US" sz="2400" dirty="0">
                <a:latin typeface="Arial" panose="020B0604020202020204" pitchFamily="34" charset="0"/>
              </a:rPr>
              <a:t>number of overlapping features are present in the </a:t>
            </a:r>
            <a:r>
              <a:rPr lang="en-GB" altLang="en-US" sz="2400" b="1" dirty="0">
                <a:latin typeface="Arial" panose="020B0604020202020204" pitchFamily="34" charset="0"/>
              </a:rPr>
              <a:t>200-245 </a:t>
            </a:r>
            <a:r>
              <a:rPr lang="en-GB" altLang="en-US" sz="2400" dirty="0">
                <a:latin typeface="Arial" panose="020B0604020202020204" pitchFamily="34" charset="0"/>
              </a:rPr>
              <a:t>nm (</a:t>
            </a:r>
            <a:r>
              <a:rPr lang="en-GB" altLang="en-US" sz="2400" dirty="0">
                <a:solidFill>
                  <a:srgbClr val="FFCC00"/>
                </a:solidFill>
                <a:latin typeface="Arial" panose="020B0604020202020204" pitchFamily="34" charset="0"/>
              </a:rPr>
              <a:t>Herzberg continuum</a:t>
            </a:r>
            <a:r>
              <a:rPr lang="en-GB" altLang="en-US" sz="2400" dirty="0">
                <a:latin typeface="Arial" panose="020B0604020202020204" pitchFamily="34" charset="0"/>
              </a:rPr>
              <a:t>), but quite weak</a:t>
            </a:r>
          </a:p>
        </p:txBody>
      </p:sp>
      <p:sp>
        <p:nvSpPr>
          <p:cNvPr id="9" name="Titolo 4"/>
          <p:cNvSpPr txBox="1">
            <a:spLocks/>
          </p:cNvSpPr>
          <p:nvPr/>
        </p:nvSpPr>
        <p:spPr>
          <a:xfrm>
            <a:off x="471190" y="-90706"/>
            <a:ext cx="8404225" cy="64108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Absorption spectra of O</a:t>
            </a:r>
            <a:r>
              <a:rPr lang="it-IT" altLang="en-US" sz="3500" baseline="-25000" dirty="0" smtClean="0">
                <a:solidFill>
                  <a:srgbClr val="3333FF"/>
                </a:solidFill>
                <a:latin typeface="Tahoma" panose="020B0604030504040204" pitchFamily="34" charset="0"/>
                <a:cs typeface="Tahoma" panose="020B0604030504040204" pitchFamily="34" charset="0"/>
              </a:rPr>
              <a:t>2</a:t>
            </a:r>
            <a:endParaRPr lang="en-GB" altLang="en-US" sz="3500" baseline="-250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60388" y="57729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77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5" grpId="0" animBg="1"/>
      <p:bldP spid="117766" grpId="0" animBg="1"/>
      <p:bldP spid="7"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13"/>
          <p:cNvSpPr txBox="1">
            <a:spLocks noChangeArrowheads="1"/>
          </p:cNvSpPr>
          <p:nvPr/>
        </p:nvSpPr>
        <p:spPr bwMode="auto">
          <a:xfrm>
            <a:off x="2182813" y="0"/>
            <a:ext cx="49037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800" b="1">
                <a:solidFill>
                  <a:srgbClr val="FF0000"/>
                </a:solidFill>
                <a:latin typeface="Tahoma" panose="020B0604030504040204" pitchFamily="34" charset="0"/>
              </a:rPr>
              <a:t>Absorption spectra of O</a:t>
            </a:r>
            <a:r>
              <a:rPr lang="it-IT" altLang="en-US" sz="2800" b="1" baseline="-25000">
                <a:solidFill>
                  <a:srgbClr val="FF0000"/>
                </a:solidFill>
                <a:latin typeface="Tahoma" panose="020B0604030504040204" pitchFamily="34" charset="0"/>
              </a:rPr>
              <a:t>2</a:t>
            </a:r>
          </a:p>
        </p:txBody>
      </p:sp>
      <p:pic>
        <p:nvPicPr>
          <p:cNvPr id="119811"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 y="796925"/>
            <a:ext cx="6451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6662738" y="1155700"/>
            <a:ext cx="2408237" cy="3416300"/>
          </a:xfrm>
          <a:prstGeom prst="rect">
            <a:avLst/>
          </a:prstGeom>
          <a:ln w="38100">
            <a:solidFill>
              <a:schemeClr val="accent1">
                <a:lumMod val="40000"/>
                <a:lumOff val="60000"/>
              </a:schemeClr>
            </a:solidFill>
          </a:ln>
        </p:spPr>
        <p:txBody>
          <a:bodyPr>
            <a:spAutoFit/>
          </a:bodyPr>
          <a:lstStyle/>
          <a:p>
            <a:pPr>
              <a:defRPr/>
            </a:pPr>
            <a:r>
              <a:rPr lang="it-IT" sz="2400" dirty="0"/>
              <a:t>X-B </a:t>
            </a:r>
            <a:r>
              <a:rPr lang="it-IT" sz="2400" dirty="0" err="1"/>
              <a:t>transition</a:t>
            </a:r>
            <a:r>
              <a:rPr lang="it-IT" sz="2400" dirty="0"/>
              <a:t>: </a:t>
            </a:r>
            <a:r>
              <a:rPr lang="it-IT" sz="2400" dirty="0">
                <a:sym typeface="Symbol" panose="05050102010706020507" pitchFamily="18" charset="2"/>
              </a:rPr>
              <a:t>Schumann-</a:t>
            </a:r>
            <a:r>
              <a:rPr lang="it-IT" sz="2400" dirty="0" err="1">
                <a:sym typeface="Symbol" panose="05050102010706020507" pitchFamily="18" charset="2"/>
              </a:rPr>
              <a:t>Runge</a:t>
            </a:r>
            <a:r>
              <a:rPr lang="it-IT" sz="2400" dirty="0">
                <a:sym typeface="Symbol" panose="05050102010706020507" pitchFamily="18" charset="2"/>
              </a:rPr>
              <a:t> (120-205 nm)</a:t>
            </a:r>
          </a:p>
          <a:p>
            <a:pPr>
              <a:defRPr/>
            </a:pPr>
            <a:endParaRPr lang="it-IT" sz="2400" dirty="0">
              <a:sym typeface="Symbol" panose="05050102010706020507" pitchFamily="18" charset="2"/>
            </a:endParaRPr>
          </a:p>
          <a:p>
            <a:pPr>
              <a:defRPr/>
            </a:pPr>
            <a:r>
              <a:rPr lang="it-IT" sz="2400" dirty="0">
                <a:sym typeface="Symbol" panose="05050102010706020507" pitchFamily="18" charset="2"/>
              </a:rPr>
              <a:t>continuum due to </a:t>
            </a:r>
            <a:r>
              <a:rPr lang="it-IT" sz="2400" dirty="0" err="1">
                <a:sym typeface="Symbol" panose="05050102010706020507" pitchFamily="18" charset="2"/>
              </a:rPr>
              <a:t>dissociation</a:t>
            </a:r>
            <a:r>
              <a:rPr lang="it-IT" sz="2400" dirty="0">
                <a:sym typeface="Symbol" panose="05050102010706020507" pitchFamily="18" charset="2"/>
              </a:rPr>
              <a:t> of B state in O(</a:t>
            </a:r>
            <a:r>
              <a:rPr lang="it-IT" sz="2400" baseline="30000" dirty="0">
                <a:sym typeface="Symbol" panose="05050102010706020507" pitchFamily="18" charset="2"/>
              </a:rPr>
              <a:t>3</a:t>
            </a:r>
            <a:r>
              <a:rPr lang="it-IT" sz="2400" dirty="0">
                <a:sym typeface="Symbol" panose="05050102010706020507" pitchFamily="18" charset="2"/>
              </a:rPr>
              <a:t>P)+ O(</a:t>
            </a:r>
            <a:r>
              <a:rPr lang="it-IT" sz="2400" baseline="30000" dirty="0">
                <a:sym typeface="Symbol" panose="05050102010706020507" pitchFamily="18" charset="2"/>
              </a:rPr>
              <a:t>1</a:t>
            </a:r>
            <a:r>
              <a:rPr lang="it-IT" sz="2400" dirty="0">
                <a:sym typeface="Symbol" panose="05050102010706020507" pitchFamily="18" charset="2"/>
              </a:rPr>
              <a:t>D)</a:t>
            </a:r>
            <a:endParaRPr lang="en-GB" sz="2400" dirty="0"/>
          </a:p>
        </p:txBody>
      </p:sp>
      <p:sp>
        <p:nvSpPr>
          <p:cNvPr id="119813" name="Rettangolo arrotondato 6"/>
          <p:cNvSpPr>
            <a:spLocks noChangeArrowheads="1"/>
          </p:cNvSpPr>
          <p:nvPr/>
        </p:nvSpPr>
        <p:spPr bwMode="auto">
          <a:xfrm>
            <a:off x="2386013" y="4151313"/>
            <a:ext cx="685800" cy="47307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0" name="Rettangolo arrotondato 9"/>
          <p:cNvSpPr/>
          <p:nvPr/>
        </p:nvSpPr>
        <p:spPr bwMode="auto">
          <a:xfrm>
            <a:off x="3417888" y="1136650"/>
            <a:ext cx="687387" cy="473075"/>
          </a:xfrm>
          <a:prstGeom prst="round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p>
            <a:pPr>
              <a:defRPr/>
            </a:pPr>
            <a:endParaRPr lang="en-GB"/>
          </a:p>
        </p:txBody>
      </p:sp>
      <p:sp>
        <p:nvSpPr>
          <p:cNvPr id="11" name="Rettangolo 10"/>
          <p:cNvSpPr>
            <a:spLocks noChangeArrowheads="1"/>
          </p:cNvSpPr>
          <p:nvPr/>
        </p:nvSpPr>
        <p:spPr bwMode="auto">
          <a:xfrm>
            <a:off x="5581650" y="5270500"/>
            <a:ext cx="3489325" cy="156845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400">
                <a:latin typeface="Arial" panose="020B0604020202020204" pitchFamily="34" charset="0"/>
              </a:rPr>
              <a:t>X-A forbidden transition (-/+): Herzberg </a:t>
            </a:r>
            <a:endParaRPr lang="it-IT" altLang="en-US" sz="2400">
              <a:latin typeface="Arial" panose="020B0604020202020204" pitchFamily="34" charset="0"/>
              <a:sym typeface="Symbol" panose="05050102010706020507" pitchFamily="18" charset="2"/>
            </a:endParaRPr>
          </a:p>
          <a:p>
            <a:pPr algn="ctr">
              <a:spcBef>
                <a:spcPct val="0"/>
              </a:spcBef>
              <a:buFontTx/>
              <a:buNone/>
            </a:pPr>
            <a:r>
              <a:rPr lang="it-IT" altLang="en-US" sz="2400">
                <a:latin typeface="Arial" panose="020B0604020202020204" pitchFamily="34" charset="0"/>
                <a:sym typeface="Symbol" panose="05050102010706020507" pitchFamily="18" charset="2"/>
              </a:rPr>
              <a:t>continuum (</a:t>
            </a:r>
            <a:r>
              <a:rPr lang="it-IT" altLang="en-US" sz="2400">
                <a:latin typeface="Arial" panose="020B0604020202020204" pitchFamily="34" charset="0"/>
              </a:rPr>
              <a:t>190-300 nm) weak absorption</a:t>
            </a:r>
            <a:endParaRPr lang="en-GB" altLang="en-US" sz="2400">
              <a:latin typeface="Arial" panose="020B0604020202020204" pitchFamily="34" charset="0"/>
            </a:endParaRPr>
          </a:p>
        </p:txBody>
      </p:sp>
      <p:sp>
        <p:nvSpPr>
          <p:cNvPr id="12" name="Rettangolo arrotondato 11"/>
          <p:cNvSpPr>
            <a:spLocks noChangeArrowheads="1"/>
          </p:cNvSpPr>
          <p:nvPr/>
        </p:nvSpPr>
        <p:spPr bwMode="auto">
          <a:xfrm>
            <a:off x="1754188" y="2368550"/>
            <a:ext cx="685800" cy="473075"/>
          </a:xfrm>
          <a:prstGeom prst="roundRect">
            <a:avLst>
              <a:gd name="adj" fmla="val 16667"/>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19817" name="Rettangolo 3"/>
          <p:cNvSpPr>
            <a:spLocks noChangeArrowheads="1"/>
          </p:cNvSpPr>
          <p:nvPr/>
        </p:nvSpPr>
        <p:spPr bwMode="auto">
          <a:xfrm>
            <a:off x="538163" y="492125"/>
            <a:ext cx="8193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400">
                <a:latin typeface="Arial" panose="020B0604020202020204" pitchFamily="34" charset="0"/>
              </a:rPr>
              <a:t>Potential energy curves for ground and excited states of O</a:t>
            </a:r>
            <a:r>
              <a:rPr lang="en-GB" altLang="en-US" sz="2400" baseline="-25000">
                <a:latin typeface="Arial" panose="020B0604020202020204" pitchFamily="34" charset="0"/>
              </a:rPr>
              <a:t>2</a:t>
            </a:r>
          </a:p>
        </p:txBody>
      </p:sp>
      <p:sp>
        <p:nvSpPr>
          <p:cNvPr id="13" name="Rettangolo 12"/>
          <p:cNvSpPr>
            <a:spLocks noChangeArrowheads="1"/>
          </p:cNvSpPr>
          <p:nvPr/>
        </p:nvSpPr>
        <p:spPr bwMode="auto">
          <a:xfrm>
            <a:off x="82550" y="5599113"/>
            <a:ext cx="3489325" cy="1200150"/>
          </a:xfrm>
          <a:prstGeom prst="rect">
            <a:avLst/>
          </a:prstGeom>
          <a:noFill/>
          <a:ln w="3810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400">
                <a:latin typeface="Arial" panose="020B0604020202020204" pitchFamily="34" charset="0"/>
              </a:rPr>
              <a:t>X-a and X-b are forbidden due to spin (triplet</a:t>
            </a:r>
            <a:r>
              <a:rPr lang="it-IT" altLang="en-US" sz="2400">
                <a:latin typeface="Arial" panose="020B0604020202020204" pitchFamily="34" charset="0"/>
                <a:sym typeface="Symbol" panose="05050102010706020507" pitchFamily="18" charset="2"/>
              </a:rPr>
              <a:t>singlet)</a:t>
            </a:r>
            <a:endParaRPr lang="en-GB" altLang="en-US" sz="2400">
              <a:latin typeface="Arial" panose="020B0604020202020204" pitchFamily="34" charset="0"/>
            </a:endParaRPr>
          </a:p>
        </p:txBody>
      </p:sp>
      <p:sp>
        <p:nvSpPr>
          <p:cNvPr id="14" name="Rettangolo arrotondato 13"/>
          <p:cNvSpPr>
            <a:spLocks noChangeArrowheads="1"/>
          </p:cNvSpPr>
          <p:nvPr/>
        </p:nvSpPr>
        <p:spPr bwMode="auto">
          <a:xfrm>
            <a:off x="1754188" y="3444875"/>
            <a:ext cx="685800" cy="1309688"/>
          </a:xfrm>
          <a:prstGeom prst="roundRect">
            <a:avLst>
              <a:gd name="adj" fmla="val 16667"/>
            </a:avLst>
          </a:prstGeom>
          <a:noFill/>
          <a:ln w="38100" algn="ctr">
            <a:solidFill>
              <a:srgbClr val="66FF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ttangolo 3"/>
          <p:cNvSpPr>
            <a:spLocks noChangeArrowheads="1"/>
          </p:cNvSpPr>
          <p:nvPr/>
        </p:nvSpPr>
        <p:spPr bwMode="auto">
          <a:xfrm>
            <a:off x="142875" y="4252690"/>
            <a:ext cx="85709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400" dirty="0">
                <a:latin typeface="Arial" panose="020B0604020202020204" pitchFamily="34" charset="0"/>
              </a:rPr>
              <a:t>O</a:t>
            </a:r>
            <a:r>
              <a:rPr lang="en-GB" altLang="en-US" sz="2400" baseline="-25000" dirty="0">
                <a:latin typeface="Arial" panose="020B0604020202020204" pitchFamily="34" charset="0"/>
              </a:rPr>
              <a:t>3</a:t>
            </a:r>
            <a:r>
              <a:rPr lang="en-GB" altLang="en-US" sz="2400" dirty="0">
                <a:latin typeface="Arial" panose="020B0604020202020204" pitchFamily="34" charset="0"/>
              </a:rPr>
              <a:t> absorbs strongly in the </a:t>
            </a:r>
            <a:r>
              <a:rPr lang="en-GB" altLang="en-US" sz="2400" b="1" dirty="0">
                <a:latin typeface="Arial" panose="020B0604020202020204" pitchFamily="34" charset="0"/>
              </a:rPr>
              <a:t>200-300 </a:t>
            </a:r>
            <a:r>
              <a:rPr lang="en-GB" altLang="en-US" sz="2400" dirty="0">
                <a:latin typeface="Arial" panose="020B0604020202020204" pitchFamily="34" charset="0"/>
              </a:rPr>
              <a:t>nm region (</a:t>
            </a:r>
            <a:r>
              <a:rPr lang="en-GB" altLang="en-US" sz="2400" dirty="0">
                <a:solidFill>
                  <a:srgbClr val="FF0000"/>
                </a:solidFill>
                <a:latin typeface="Arial" panose="020B0604020202020204" pitchFamily="34" charset="0"/>
              </a:rPr>
              <a:t>the Hartley band</a:t>
            </a:r>
            <a:r>
              <a:rPr lang="en-GB" altLang="en-US" sz="2400" dirty="0">
                <a:latin typeface="Arial" panose="020B0604020202020204" pitchFamily="34" charset="0"/>
              </a:rPr>
              <a:t>). Stratospheric O</a:t>
            </a:r>
            <a:r>
              <a:rPr lang="en-GB" altLang="en-US" sz="2400" baseline="-25000" dirty="0">
                <a:latin typeface="Arial" panose="020B0604020202020204" pitchFamily="34" charset="0"/>
              </a:rPr>
              <a:t>3</a:t>
            </a:r>
            <a:r>
              <a:rPr lang="en-GB" altLang="en-US" sz="2400" dirty="0">
                <a:latin typeface="Arial" panose="020B0604020202020204" pitchFamily="34" charset="0"/>
              </a:rPr>
              <a:t> is</a:t>
            </a:r>
            <a:r>
              <a:rPr lang="en-GB" altLang="en-US" sz="2400" dirty="0">
                <a:solidFill>
                  <a:srgbClr val="FF0000"/>
                </a:solidFill>
                <a:latin typeface="Arial" panose="020B0604020202020204" pitchFamily="34" charset="0"/>
              </a:rPr>
              <a:t> </a:t>
            </a:r>
            <a:r>
              <a:rPr lang="en-GB" altLang="en-US" sz="2400" dirty="0">
                <a:latin typeface="Arial" panose="020B0604020202020204" pitchFamily="34" charset="0"/>
              </a:rPr>
              <a:t>responsible for the cut-off of UV solar radiation in the troposphere (</a:t>
            </a:r>
            <a:r>
              <a:rPr lang="en-GB" altLang="en-US" sz="2400" dirty="0">
                <a:latin typeface="Arial" panose="020B0604020202020204" pitchFamily="34" charset="0"/>
                <a:sym typeface="Symbol" panose="05050102010706020507" pitchFamily="18" charset="2"/>
              </a:rPr>
              <a:t>&lt;290).</a:t>
            </a:r>
          </a:p>
          <a:p>
            <a:pPr algn="ctr">
              <a:spcBef>
                <a:spcPct val="0"/>
              </a:spcBef>
              <a:buFontTx/>
              <a:buNone/>
            </a:pPr>
            <a:endParaRPr lang="en-GB" altLang="en-US" sz="2400" dirty="0">
              <a:latin typeface="Arial" panose="020B0604020202020204" pitchFamily="34" charset="0"/>
              <a:sym typeface="Symbol" panose="05050102010706020507" pitchFamily="18" charset="2"/>
            </a:endParaRPr>
          </a:p>
          <a:p>
            <a:pPr algn="ctr">
              <a:spcBef>
                <a:spcPct val="0"/>
              </a:spcBef>
              <a:buFontTx/>
              <a:buNone/>
            </a:pPr>
            <a:r>
              <a:rPr lang="en-GB" altLang="en-US" sz="2400" dirty="0">
                <a:solidFill>
                  <a:srgbClr val="FFCC00"/>
                </a:solidFill>
                <a:latin typeface="Arial" panose="020B0604020202020204" pitchFamily="34" charset="0"/>
              </a:rPr>
              <a:t>Huggins bands </a:t>
            </a:r>
            <a:r>
              <a:rPr lang="en-GB" altLang="en-US" sz="2400" dirty="0">
                <a:latin typeface="Arial" panose="020B0604020202020204" pitchFamily="34" charset="0"/>
              </a:rPr>
              <a:t>(300-360 nm) and </a:t>
            </a:r>
            <a:r>
              <a:rPr lang="en-GB" altLang="en-US" sz="2400" dirty="0" err="1">
                <a:solidFill>
                  <a:srgbClr val="0000FF"/>
                </a:solidFill>
                <a:latin typeface="Arial" panose="020B0604020202020204" pitchFamily="34" charset="0"/>
              </a:rPr>
              <a:t>Chappuis</a:t>
            </a:r>
            <a:r>
              <a:rPr lang="en-GB" altLang="en-US" sz="2400" dirty="0">
                <a:solidFill>
                  <a:srgbClr val="0000FF"/>
                </a:solidFill>
                <a:latin typeface="Arial" panose="020B0604020202020204" pitchFamily="34" charset="0"/>
              </a:rPr>
              <a:t> bands </a:t>
            </a:r>
            <a:r>
              <a:rPr lang="en-GB" altLang="en-US" sz="2400" dirty="0">
                <a:latin typeface="Arial" panose="020B0604020202020204" pitchFamily="34" charset="0"/>
              </a:rPr>
              <a:t>(440-850 nm) are much weaker</a:t>
            </a:r>
          </a:p>
        </p:txBody>
      </p:sp>
      <p:pic>
        <p:nvPicPr>
          <p:cNvPr id="121860"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99" y="1432586"/>
            <a:ext cx="566102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Immagin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1388" y="1298239"/>
            <a:ext cx="27559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Rettangolo 5"/>
          <p:cNvSpPr>
            <a:spLocks noChangeArrowheads="1"/>
          </p:cNvSpPr>
          <p:nvPr/>
        </p:nvSpPr>
        <p:spPr bwMode="auto">
          <a:xfrm>
            <a:off x="6670675" y="914064"/>
            <a:ext cx="21066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200" dirty="0" err="1">
                <a:solidFill>
                  <a:srgbClr val="0000FF"/>
                </a:solidFill>
                <a:latin typeface="Arial" panose="020B0604020202020204" pitchFamily="34" charset="0"/>
              </a:rPr>
              <a:t>Chappuis</a:t>
            </a:r>
            <a:r>
              <a:rPr lang="en-GB" altLang="en-US" sz="2200" dirty="0">
                <a:solidFill>
                  <a:srgbClr val="0000FF"/>
                </a:solidFill>
                <a:latin typeface="Arial" panose="020B0604020202020204" pitchFamily="34" charset="0"/>
              </a:rPr>
              <a:t> band</a:t>
            </a:r>
            <a:endParaRPr lang="en-GB" altLang="en-US" sz="2200" i="1" dirty="0">
              <a:solidFill>
                <a:srgbClr val="0000FF"/>
              </a:solidFill>
              <a:latin typeface="Arial" panose="020B0604020202020204" pitchFamily="34" charset="0"/>
            </a:endParaRPr>
          </a:p>
        </p:txBody>
      </p:sp>
      <p:sp>
        <p:nvSpPr>
          <p:cNvPr id="121863" name="Rettangolo 9"/>
          <p:cNvSpPr>
            <a:spLocks noChangeArrowheads="1"/>
          </p:cNvSpPr>
          <p:nvPr/>
        </p:nvSpPr>
        <p:spPr bwMode="auto">
          <a:xfrm>
            <a:off x="3545037" y="1049999"/>
            <a:ext cx="2198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200">
                <a:solidFill>
                  <a:srgbClr val="FFCC00"/>
                </a:solidFill>
                <a:latin typeface="Arial" panose="020B0604020202020204" pitchFamily="34" charset="0"/>
              </a:rPr>
              <a:t>Huggins bands</a:t>
            </a:r>
            <a:endParaRPr lang="en-GB" altLang="en-US" sz="2200" i="1">
              <a:solidFill>
                <a:srgbClr val="FFCC00"/>
              </a:solidFill>
              <a:latin typeface="Arial" panose="020B0604020202020204" pitchFamily="34" charset="0"/>
            </a:endParaRPr>
          </a:p>
        </p:txBody>
      </p:sp>
      <p:sp>
        <p:nvSpPr>
          <p:cNvPr id="121864" name="Rettangolo 4"/>
          <p:cNvSpPr>
            <a:spLocks noChangeArrowheads="1"/>
          </p:cNvSpPr>
          <p:nvPr/>
        </p:nvSpPr>
        <p:spPr bwMode="auto">
          <a:xfrm>
            <a:off x="1147912" y="1045236"/>
            <a:ext cx="18700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200" dirty="0">
                <a:solidFill>
                  <a:srgbClr val="FF0000"/>
                </a:solidFill>
                <a:latin typeface="Arial" panose="020B0604020202020204" pitchFamily="34" charset="0"/>
              </a:rPr>
              <a:t>Hartley band</a:t>
            </a:r>
            <a:endParaRPr lang="en-GB" altLang="en-US" sz="2200" i="1" dirty="0">
              <a:solidFill>
                <a:srgbClr val="FF0000"/>
              </a:solidFill>
              <a:latin typeface="Arial" panose="020B0604020202020204" pitchFamily="34" charset="0"/>
            </a:endParaRPr>
          </a:p>
        </p:txBody>
      </p:sp>
      <p:sp>
        <p:nvSpPr>
          <p:cNvPr id="9" name="Titolo 4"/>
          <p:cNvSpPr txBox="1">
            <a:spLocks/>
          </p:cNvSpPr>
          <p:nvPr/>
        </p:nvSpPr>
        <p:spPr>
          <a:xfrm>
            <a:off x="471190" y="-5645"/>
            <a:ext cx="8404225" cy="64108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Absorption spectra of O</a:t>
            </a:r>
            <a:r>
              <a:rPr lang="it-IT" altLang="en-US" sz="3500" baseline="-25000" dirty="0" smtClean="0">
                <a:solidFill>
                  <a:srgbClr val="3333FF"/>
                </a:solidFill>
                <a:latin typeface="Tahoma" panose="020B0604030504040204" pitchFamily="34" charset="0"/>
                <a:cs typeface="Tahoma" panose="020B0604030504040204" pitchFamily="34" charset="0"/>
              </a:rPr>
              <a:t>3</a:t>
            </a:r>
            <a:endParaRPr lang="en-GB" altLang="en-US" sz="3500" baseline="-250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60388" y="69425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descr="Risultati immagini per solar zenith angle"/>
          <p:cNvPicPr>
            <a:picLocks noChangeAspect="1" noChangeArrowheads="1"/>
          </p:cNvPicPr>
          <p:nvPr/>
        </p:nvPicPr>
        <p:blipFill>
          <a:blip r:embed="rId3">
            <a:extLst>
              <a:ext uri="{28A0092B-C50C-407E-A947-70E740481C1C}">
                <a14:useLocalDpi xmlns:a14="http://schemas.microsoft.com/office/drawing/2010/main" val="0"/>
              </a:ext>
            </a:extLst>
          </a:blip>
          <a:srcRect l="8031" t="12341" r="186" b="-1030"/>
          <a:stretch>
            <a:fillRect/>
          </a:stretch>
        </p:blipFill>
        <p:spPr bwMode="auto">
          <a:xfrm>
            <a:off x="161925" y="754063"/>
            <a:ext cx="437991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AutoShape 2" descr="Risultati immagini per solar zenith angl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23908" name="Text Box 13"/>
          <p:cNvSpPr txBox="1">
            <a:spLocks noChangeArrowheads="1"/>
          </p:cNvSpPr>
          <p:nvPr/>
        </p:nvSpPr>
        <p:spPr bwMode="auto">
          <a:xfrm>
            <a:off x="3068638" y="1260475"/>
            <a:ext cx="60928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400">
                <a:solidFill>
                  <a:srgbClr val="FF0000"/>
                </a:solidFill>
                <a:latin typeface="Tahoma" panose="020B0604030504040204" pitchFamily="34" charset="0"/>
                <a:sym typeface="Symbol" panose="05050102010706020507" pitchFamily="18" charset="2"/>
              </a:rPr>
              <a:t>: </a:t>
            </a:r>
            <a:r>
              <a:rPr lang="it-IT" altLang="en-US" sz="2400">
                <a:latin typeface="Tahoma" panose="020B0604030504040204" pitchFamily="34" charset="0"/>
                <a:sym typeface="Symbol" panose="05050102010706020507" pitchFamily="18" charset="2"/>
              </a:rPr>
              <a:t>the angle between the local normal to Earth’s surface on a point and a line between that point and the sun</a:t>
            </a:r>
            <a:endParaRPr lang="it-IT" altLang="en-US" sz="2400">
              <a:latin typeface="Tahoma" panose="020B0604030504040204" pitchFamily="34" charset="0"/>
            </a:endParaRPr>
          </a:p>
        </p:txBody>
      </p:sp>
      <p:sp>
        <p:nvSpPr>
          <p:cNvPr id="145414" name="Text Box 13"/>
          <p:cNvSpPr txBox="1">
            <a:spLocks noChangeArrowheads="1"/>
          </p:cNvSpPr>
          <p:nvPr/>
        </p:nvSpPr>
        <p:spPr bwMode="auto">
          <a:xfrm>
            <a:off x="5881688" y="2589213"/>
            <a:ext cx="27908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it-IT" altLang="en-US" sz="2400" dirty="0" smtClean="0">
                <a:latin typeface="Tahoma" panose="020B0604030504040204" pitchFamily="34" charset="0"/>
                <a:sym typeface="Symbol" panose="05050102010706020507" pitchFamily="18" charset="2"/>
              </a:rPr>
              <a:t>SZA changes with:</a:t>
            </a:r>
          </a:p>
          <a:p>
            <a:pPr marL="342900" indent="-342900">
              <a:spcBef>
                <a:spcPct val="0"/>
              </a:spcBef>
              <a:defRPr/>
            </a:pPr>
            <a:r>
              <a:rPr lang="it-IT" altLang="en-US" sz="2400" dirty="0" smtClean="0">
                <a:solidFill>
                  <a:srgbClr val="FF0000"/>
                </a:solidFill>
                <a:latin typeface="Tahoma" panose="020B0604030504040204" pitchFamily="34" charset="0"/>
                <a:sym typeface="Symbol" panose="05050102010706020507" pitchFamily="18" charset="2"/>
              </a:rPr>
              <a:t>time of day </a:t>
            </a:r>
          </a:p>
          <a:p>
            <a:pPr marL="342900" indent="-342900">
              <a:spcBef>
                <a:spcPct val="0"/>
              </a:spcBef>
              <a:defRPr/>
            </a:pPr>
            <a:r>
              <a:rPr lang="it-IT" altLang="en-US" sz="2400" dirty="0" smtClean="0">
                <a:solidFill>
                  <a:srgbClr val="FF0000"/>
                </a:solidFill>
                <a:latin typeface="Tahoma" panose="020B0604030504040204" pitchFamily="34" charset="0"/>
                <a:sym typeface="Symbol" panose="05050102010706020507" pitchFamily="18" charset="2"/>
              </a:rPr>
              <a:t>latitude</a:t>
            </a:r>
            <a:endParaRPr lang="it-IT" altLang="en-US" sz="2400" dirty="0" smtClean="0">
              <a:latin typeface="Tahoma" panose="020B0604030504040204" pitchFamily="34" charset="0"/>
              <a:sym typeface="Symbol" panose="05050102010706020507" pitchFamily="18" charset="2"/>
            </a:endParaRPr>
          </a:p>
          <a:p>
            <a:pPr marL="342900" indent="-342900">
              <a:spcBef>
                <a:spcPct val="0"/>
              </a:spcBef>
              <a:defRPr/>
            </a:pPr>
            <a:r>
              <a:rPr lang="it-IT" altLang="en-US" sz="2400" dirty="0" smtClean="0">
                <a:solidFill>
                  <a:srgbClr val="FF0000"/>
                </a:solidFill>
                <a:latin typeface="Tahoma" panose="020B0604030504040204" pitchFamily="34" charset="0"/>
                <a:sym typeface="Symbol" panose="05050102010706020507" pitchFamily="18" charset="2"/>
              </a:rPr>
              <a:t>time of year</a:t>
            </a:r>
            <a:endParaRPr lang="it-IT" altLang="en-US" sz="2400" dirty="0" smtClean="0">
              <a:solidFill>
                <a:srgbClr val="FF0000"/>
              </a:solidFill>
              <a:latin typeface="Tahoma" panose="020B0604030504040204" pitchFamily="34" charset="0"/>
            </a:endParaRPr>
          </a:p>
        </p:txBody>
      </p:sp>
      <p:pic>
        <p:nvPicPr>
          <p:cNvPr id="145415" name="Picture 6" descr="Risultati immagini per solar zenith angle time of day"/>
          <p:cNvPicPr>
            <a:picLocks noChangeAspect="1" noChangeArrowheads="1"/>
          </p:cNvPicPr>
          <p:nvPr/>
        </p:nvPicPr>
        <p:blipFill>
          <a:blip r:embed="rId4">
            <a:extLst>
              <a:ext uri="{28A0092B-C50C-407E-A947-70E740481C1C}">
                <a14:useLocalDpi xmlns:a14="http://schemas.microsoft.com/office/drawing/2010/main" val="0"/>
              </a:ext>
            </a:extLst>
          </a:blip>
          <a:srcRect l="5" t="2" r="12378" b="24301"/>
          <a:stretch>
            <a:fillRect/>
          </a:stretch>
        </p:blipFill>
        <p:spPr bwMode="auto">
          <a:xfrm>
            <a:off x="2400300" y="4262438"/>
            <a:ext cx="5799138"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6" name="Text Box 13"/>
          <p:cNvSpPr txBox="1">
            <a:spLocks noChangeArrowheads="1"/>
          </p:cNvSpPr>
          <p:nvPr/>
        </p:nvSpPr>
        <p:spPr bwMode="auto">
          <a:xfrm>
            <a:off x="1352550" y="4386263"/>
            <a:ext cx="3776663"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500">
                <a:latin typeface="Tahoma" panose="020B0604030504040204" pitchFamily="34" charset="0"/>
                <a:sym typeface="Symbol" panose="05050102010706020507" pitchFamily="18" charset="2"/>
              </a:rPr>
              <a:t>Dependence on </a:t>
            </a:r>
            <a:r>
              <a:rPr lang="it-IT" altLang="en-US" sz="2500">
                <a:solidFill>
                  <a:srgbClr val="FF0000"/>
                </a:solidFill>
                <a:latin typeface="Tahoma" panose="020B0604030504040204" pitchFamily="34" charset="0"/>
                <a:sym typeface="Symbol" panose="05050102010706020507" pitchFamily="18" charset="2"/>
              </a:rPr>
              <a:t>time of day</a:t>
            </a:r>
            <a:endParaRPr lang="it-IT" altLang="en-US" sz="2500">
              <a:solidFill>
                <a:srgbClr val="FF0000"/>
              </a:solidFill>
              <a:latin typeface="Tahoma" panose="020B0604030504040204" pitchFamily="34" charset="0"/>
            </a:endParaRPr>
          </a:p>
        </p:txBody>
      </p:sp>
      <p:sp>
        <p:nvSpPr>
          <p:cNvPr id="123912" name="Titolo 4"/>
          <p:cNvSpPr txBox="1">
            <a:spLocks/>
          </p:cNvSpPr>
          <p:nvPr/>
        </p:nvSpPr>
        <p:spPr bwMode="auto">
          <a:xfrm>
            <a:off x="534988" y="58738"/>
            <a:ext cx="84042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a:solidFill>
                  <a:srgbClr val="3333FF"/>
                </a:solidFill>
                <a:latin typeface="Tahoma" panose="020B0604030504040204" pitchFamily="34" charset="0"/>
                <a:cs typeface="Tahoma" panose="020B0604030504040204" pitchFamily="34" charset="0"/>
              </a:rPr>
              <a:t>Dependence on the path length</a:t>
            </a:r>
            <a:endParaRPr lang="en-GB" altLang="en-US" sz="350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473075" y="730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3914" name="Oval 1"/>
          <p:cNvSpPr>
            <a:spLocks noChangeArrowheads="1"/>
          </p:cNvSpPr>
          <p:nvPr/>
        </p:nvSpPr>
        <p:spPr bwMode="auto">
          <a:xfrm>
            <a:off x="1352550" y="1573213"/>
            <a:ext cx="527050" cy="4095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23915" name="Text Box 13"/>
          <p:cNvSpPr txBox="1">
            <a:spLocks noChangeArrowheads="1"/>
          </p:cNvSpPr>
          <p:nvPr/>
        </p:nvSpPr>
        <p:spPr bwMode="auto">
          <a:xfrm>
            <a:off x="4227513" y="815975"/>
            <a:ext cx="3776662" cy="477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500">
                <a:solidFill>
                  <a:srgbClr val="FF0000"/>
                </a:solidFill>
                <a:latin typeface="Tahoma" panose="020B0604030504040204" pitchFamily="34" charset="0"/>
                <a:sym typeface="Symbol" panose="05050102010706020507" pitchFamily="18" charset="2"/>
              </a:rPr>
              <a:t>Solar zenith angle (SZA)</a:t>
            </a:r>
            <a:endParaRPr lang="it-IT" altLang="en-US" sz="2500">
              <a:solidFill>
                <a:srgbClr val="FF0000"/>
              </a:solidFill>
              <a:latin typeface="Tahoma" panose="020B0604030504040204" pitchFamily="34" charset="0"/>
            </a:endParaRPr>
          </a:p>
        </p:txBody>
      </p:sp>
      <p:sp>
        <p:nvSpPr>
          <p:cNvPr id="123916" name="Freeform 11"/>
          <p:cNvSpPr>
            <a:spLocks/>
          </p:cNvSpPr>
          <p:nvPr/>
        </p:nvSpPr>
        <p:spPr bwMode="auto">
          <a:xfrm>
            <a:off x="1687513" y="862013"/>
            <a:ext cx="2682875" cy="625475"/>
          </a:xfrm>
          <a:custGeom>
            <a:avLst/>
            <a:gdLst>
              <a:gd name="T0" fmla="*/ 2682805 w 2682910"/>
              <a:gd name="T1" fmla="*/ 183392 h 625852"/>
              <a:gd name="T2" fmla="*/ 1245948 w 2682910"/>
              <a:gd name="T3" fmla="*/ 22909 h 625852"/>
              <a:gd name="T4" fmla="*/ 0 w 2682910"/>
              <a:gd name="T5" fmla="*/ 624721 h 625852"/>
              <a:gd name="T6" fmla="*/ 0 60000 65536"/>
              <a:gd name="T7" fmla="*/ 0 60000 65536"/>
              <a:gd name="T8" fmla="*/ 0 60000 65536"/>
            </a:gdLst>
            <a:ahLst/>
            <a:cxnLst>
              <a:cxn ang="T6">
                <a:pos x="T0" y="T1"/>
              </a:cxn>
              <a:cxn ang="T7">
                <a:pos x="T2" y="T3"/>
              </a:cxn>
              <a:cxn ang="T8">
                <a:pos x="T4" y="T5"/>
              </a:cxn>
            </a:cxnLst>
            <a:rect l="0" t="0" r="r" b="b"/>
            <a:pathLst>
              <a:path w="2682910" h="625852">
                <a:moveTo>
                  <a:pt x="2682910" y="183725"/>
                </a:moveTo>
                <a:cubicBezTo>
                  <a:pt x="2188029" y="66494"/>
                  <a:pt x="1693148" y="-50737"/>
                  <a:pt x="1245996" y="22951"/>
                </a:cubicBezTo>
                <a:cubicBezTo>
                  <a:pt x="798844" y="96639"/>
                  <a:pt x="399422" y="361245"/>
                  <a:pt x="0" y="625852"/>
                </a:cubicBezTo>
              </a:path>
            </a:pathLst>
          </a:custGeom>
          <a:noFill/>
          <a:ln w="38100" cap="flat" cmpd="sng" algn="ctr">
            <a:solidFill>
              <a:srgbClr val="FF33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descr="Risultati immagini per solar zenith angl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25955" name="Text Box 13"/>
          <p:cNvSpPr txBox="1">
            <a:spLocks noChangeArrowheads="1"/>
          </p:cNvSpPr>
          <p:nvPr/>
        </p:nvSpPr>
        <p:spPr bwMode="auto">
          <a:xfrm>
            <a:off x="4583113" y="2703513"/>
            <a:ext cx="4021137"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400" dirty="0">
                <a:latin typeface="Arial" panose="020B0604020202020204" pitchFamily="34" charset="0"/>
              </a:rPr>
              <a:t>In the Northern Hemisphere, the sun shines directly overhead at noon at the Tropic of Cancer on the first day of summer, at the equator on the first day of spring and autumn, and directly overhead at the Tropic of Capricorn on the first day of the winter.</a:t>
            </a:r>
          </a:p>
          <a:p>
            <a:pPr algn="ctr">
              <a:spcBef>
                <a:spcPct val="0"/>
              </a:spcBef>
              <a:buFontTx/>
              <a:buNone/>
            </a:pPr>
            <a:endParaRPr lang="it-IT" altLang="en-US" sz="2400" dirty="0">
              <a:solidFill>
                <a:srgbClr val="FF0000"/>
              </a:solidFill>
              <a:latin typeface="Tahoma" panose="020B0604030504040204" pitchFamily="34" charset="0"/>
            </a:endParaRPr>
          </a:p>
        </p:txBody>
      </p:sp>
      <p:sp>
        <p:nvSpPr>
          <p:cNvPr id="125956" name="Text Box 13"/>
          <p:cNvSpPr txBox="1">
            <a:spLocks noChangeArrowheads="1"/>
          </p:cNvSpPr>
          <p:nvPr/>
        </p:nvSpPr>
        <p:spPr bwMode="auto">
          <a:xfrm>
            <a:off x="5370513" y="852488"/>
            <a:ext cx="30464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2800">
                <a:latin typeface="Tahoma" panose="020B0604030504040204" pitchFamily="34" charset="0"/>
                <a:sym typeface="Symbol" panose="05050102010706020507" pitchFamily="18" charset="2"/>
              </a:rPr>
              <a:t>Dependence on </a:t>
            </a:r>
            <a:r>
              <a:rPr lang="it-IT" altLang="en-US" sz="2800">
                <a:solidFill>
                  <a:srgbClr val="FF0000"/>
                </a:solidFill>
                <a:latin typeface="Tahoma" panose="020B0604030504040204" pitchFamily="34" charset="0"/>
                <a:sym typeface="Symbol" panose="05050102010706020507" pitchFamily="18" charset="2"/>
              </a:rPr>
              <a:t>latitude </a:t>
            </a:r>
            <a:r>
              <a:rPr lang="it-IT" altLang="en-US" sz="2800">
                <a:latin typeface="Tahoma" panose="020B0604030504040204" pitchFamily="34" charset="0"/>
                <a:sym typeface="Symbol" panose="05050102010706020507" pitchFamily="18" charset="2"/>
              </a:rPr>
              <a:t>and</a:t>
            </a:r>
            <a:r>
              <a:rPr lang="it-IT" altLang="en-US" sz="2800">
                <a:solidFill>
                  <a:srgbClr val="FF0000"/>
                </a:solidFill>
                <a:latin typeface="Tahoma" panose="020B0604030504040204" pitchFamily="34" charset="0"/>
                <a:sym typeface="Symbol" panose="05050102010706020507" pitchFamily="18" charset="2"/>
              </a:rPr>
              <a:t> time of year</a:t>
            </a:r>
            <a:endParaRPr lang="it-IT" altLang="en-US" sz="2800">
              <a:solidFill>
                <a:srgbClr val="FF0000"/>
              </a:solidFill>
              <a:latin typeface="Tahoma" panose="020B0604030504040204" pitchFamily="34" charset="0"/>
            </a:endParaRPr>
          </a:p>
        </p:txBody>
      </p:sp>
      <p:pic>
        <p:nvPicPr>
          <p:cNvPr id="125957" name="Picture 2" descr="Image of the Earth in 3 different positions showing vertical or solar zenith angle.  Please have someone assist you with th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103313"/>
            <a:ext cx="36703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itolo 4"/>
          <p:cNvSpPr txBox="1">
            <a:spLocks/>
          </p:cNvSpPr>
          <p:nvPr/>
        </p:nvSpPr>
        <p:spPr bwMode="auto">
          <a:xfrm>
            <a:off x="482600" y="-9525"/>
            <a:ext cx="84042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a:solidFill>
                  <a:srgbClr val="3333FF"/>
                </a:solidFill>
                <a:latin typeface="Tahoma" panose="020B0604030504040204" pitchFamily="34" charset="0"/>
                <a:cs typeface="Tahoma" panose="020B0604030504040204" pitchFamily="34" charset="0"/>
              </a:rPr>
              <a:t>Solar zenith angle (SZA)</a:t>
            </a:r>
            <a:endParaRPr lang="en-GB" altLang="en-US" sz="350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420688" y="6921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6" descr="solar_am1.5_graphic_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3260725"/>
            <a:ext cx="3343275"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AutoShape 2" descr="Risultati immagini per solar zenith angl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pic>
        <p:nvPicPr>
          <p:cNvPr id="128004"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2550" y="865188"/>
            <a:ext cx="3935413"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Rettangolo 4"/>
          <p:cNvSpPr>
            <a:spLocks noChangeArrowheads="1"/>
          </p:cNvSpPr>
          <p:nvPr/>
        </p:nvSpPr>
        <p:spPr bwMode="auto">
          <a:xfrm>
            <a:off x="168275" y="946150"/>
            <a:ext cx="60848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200" dirty="0">
                <a:latin typeface="Tahoma" panose="020B0604030504040204" pitchFamily="34" charset="0"/>
                <a:cs typeface="Tahoma" panose="020B0604030504040204" pitchFamily="34" charset="0"/>
              </a:rPr>
              <a:t>“Flat earth” approximation for </a:t>
            </a:r>
            <a:r>
              <a:rPr lang="en-GB" altLang="en-US" sz="2200" b="1" i="1" dirty="0">
                <a:latin typeface="Tahoma" panose="020B0604030504040204" pitchFamily="34" charset="0"/>
                <a:cs typeface="Tahoma" panose="020B0604030504040204" pitchFamily="34" charset="0"/>
              </a:rPr>
              <a:t>L</a:t>
            </a:r>
            <a:r>
              <a:rPr lang="en-GB" altLang="en-US" sz="2200" dirty="0">
                <a:latin typeface="Tahoma" panose="020B0604030504040204" pitchFamily="34" charset="0"/>
                <a:cs typeface="Tahoma" panose="020B0604030504040204" pitchFamily="34" charset="0"/>
              </a:rPr>
              <a:t> (path length of direct solar radiation traveling through the atmosphere to a fixed point on the surface):</a:t>
            </a:r>
          </a:p>
        </p:txBody>
      </p:sp>
      <p:graphicFrame>
        <p:nvGraphicFramePr>
          <p:cNvPr id="128006" name="Object 41"/>
          <p:cNvGraphicFramePr>
            <a:graphicFrameLocks noChangeAspect="1"/>
          </p:cNvGraphicFramePr>
          <p:nvPr/>
        </p:nvGraphicFramePr>
        <p:xfrm>
          <a:off x="168275" y="2173288"/>
          <a:ext cx="2185988" cy="520700"/>
        </p:xfrm>
        <a:graphic>
          <a:graphicData uri="http://schemas.openxmlformats.org/presentationml/2006/ole">
            <mc:AlternateContent xmlns:mc="http://schemas.openxmlformats.org/markup-compatibility/2006">
              <mc:Choice xmlns:v="urn:schemas-microsoft-com:vml" Requires="v">
                <p:oleObj spid="_x0000_s128315" name="Equazione" r:id="rId6" imgW="850531" imgH="203112" progId="Equation.3">
                  <p:embed/>
                </p:oleObj>
              </mc:Choice>
              <mc:Fallback>
                <p:oleObj name="Equazione" r:id="rId6" imgW="850531" imgH="203112" progId="Equation.3">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75" y="2173288"/>
                        <a:ext cx="21859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8007" name="Rettangolo 10"/>
          <p:cNvSpPr>
            <a:spLocks noChangeArrowheads="1"/>
          </p:cNvSpPr>
          <p:nvPr/>
        </p:nvSpPr>
        <p:spPr bwMode="auto">
          <a:xfrm>
            <a:off x="2697163" y="2201863"/>
            <a:ext cx="21224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200" dirty="0">
                <a:latin typeface="Tahoma" panose="020B0604030504040204" pitchFamily="34" charset="0"/>
                <a:cs typeface="Tahoma" panose="020B0604030504040204" pitchFamily="34" charset="0"/>
              </a:rPr>
              <a:t>only for </a:t>
            </a:r>
            <a:r>
              <a:rPr lang="en-GB" altLang="en-US" sz="2200" dirty="0">
                <a:latin typeface="Tahoma" panose="020B0604030504040204" pitchFamily="34" charset="0"/>
                <a:cs typeface="Tahoma" panose="020B0604030504040204" pitchFamily="34" charset="0"/>
                <a:sym typeface="Symbol" panose="05050102010706020507" pitchFamily="18" charset="2"/>
              </a:rPr>
              <a:t></a:t>
            </a:r>
            <a:r>
              <a:rPr lang="en-GB" altLang="en-US" sz="2200" dirty="0">
                <a:latin typeface="Tahoma" panose="020B0604030504040204" pitchFamily="34" charset="0"/>
                <a:cs typeface="Tahoma" panose="020B0604030504040204" pitchFamily="34" charset="0"/>
              </a:rPr>
              <a:t>&lt;60°</a:t>
            </a:r>
          </a:p>
        </p:txBody>
      </p:sp>
      <p:sp>
        <p:nvSpPr>
          <p:cNvPr id="128008" name="Rettangolo 11"/>
          <p:cNvSpPr>
            <a:spLocks noChangeArrowheads="1"/>
          </p:cNvSpPr>
          <p:nvPr/>
        </p:nvSpPr>
        <p:spPr bwMode="auto">
          <a:xfrm>
            <a:off x="4627563" y="3979863"/>
            <a:ext cx="225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a:solidFill>
                  <a:srgbClr val="FF0000"/>
                </a:solidFill>
                <a:latin typeface="Arial" panose="020B0604020202020204" pitchFamily="34" charset="0"/>
              </a:rPr>
              <a:t>Air mass (AM)</a:t>
            </a:r>
          </a:p>
        </p:txBody>
      </p:sp>
      <p:graphicFrame>
        <p:nvGraphicFramePr>
          <p:cNvPr id="128009" name="Object 41"/>
          <p:cNvGraphicFramePr>
            <a:graphicFrameLocks noChangeAspect="1"/>
          </p:cNvGraphicFramePr>
          <p:nvPr/>
        </p:nvGraphicFramePr>
        <p:xfrm>
          <a:off x="4591050" y="4324350"/>
          <a:ext cx="4240213" cy="1011238"/>
        </p:xfrm>
        <a:graphic>
          <a:graphicData uri="http://schemas.openxmlformats.org/presentationml/2006/ole">
            <mc:AlternateContent xmlns:mc="http://schemas.openxmlformats.org/markup-compatibility/2006">
              <mc:Choice xmlns:v="urn:schemas-microsoft-com:vml" Requires="v">
                <p:oleObj spid="_x0000_s128316" name="Equazione" r:id="rId8" imgW="1651000" imgH="393700" progId="Equation.3">
                  <p:embed/>
                </p:oleObj>
              </mc:Choice>
              <mc:Fallback>
                <p:oleObj name="Equazione" r:id="rId8" imgW="1651000" imgH="393700" progId="Equation.3">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1050" y="4324350"/>
                        <a:ext cx="424021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8010" name="Rettangolo 14"/>
          <p:cNvSpPr>
            <a:spLocks noChangeArrowheads="1"/>
          </p:cNvSpPr>
          <p:nvPr/>
        </p:nvSpPr>
        <p:spPr bwMode="auto">
          <a:xfrm>
            <a:off x="133350" y="2690813"/>
            <a:ext cx="57769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200">
                <a:latin typeface="Tahoma" panose="020B0604030504040204" pitchFamily="34" charset="0"/>
                <a:cs typeface="Tahoma" panose="020B0604030504040204" pitchFamily="34" charset="0"/>
              </a:rPr>
              <a:t>where </a:t>
            </a:r>
            <a:r>
              <a:rPr lang="en-GB" altLang="en-US" sz="2200" b="1" i="1">
                <a:latin typeface="Tahoma" panose="020B0604030504040204" pitchFamily="34" charset="0"/>
                <a:cs typeface="Tahoma" panose="020B0604030504040204" pitchFamily="34" charset="0"/>
              </a:rPr>
              <a:t>h</a:t>
            </a:r>
            <a:r>
              <a:rPr lang="en-GB" altLang="en-US" sz="2200">
                <a:latin typeface="Tahoma" panose="020B0604030504040204" pitchFamily="34" charset="0"/>
                <a:cs typeface="Tahoma" panose="020B0604030504040204" pitchFamily="34" charset="0"/>
              </a:rPr>
              <a:t>: length of vertical path through the atmosphere</a:t>
            </a:r>
          </a:p>
        </p:txBody>
      </p:sp>
      <p:sp>
        <p:nvSpPr>
          <p:cNvPr id="128011" name="Titolo 4"/>
          <p:cNvSpPr txBox="1">
            <a:spLocks/>
          </p:cNvSpPr>
          <p:nvPr/>
        </p:nvSpPr>
        <p:spPr bwMode="auto">
          <a:xfrm>
            <a:off x="361950" y="46038"/>
            <a:ext cx="84042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a:solidFill>
                  <a:srgbClr val="3333FF"/>
                </a:solidFill>
                <a:latin typeface="Tahoma" panose="020B0604030504040204" pitchFamily="34" charset="0"/>
                <a:cs typeface="Tahoma" panose="020B0604030504040204" pitchFamily="34" charset="0"/>
              </a:rPr>
              <a:t>SZA and air mass (m or A.M.)</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13" name="Connettore diritto 9"/>
          <p:cNvCxnSpPr/>
          <p:nvPr/>
        </p:nvCxnSpPr>
        <p:spPr>
          <a:xfrm>
            <a:off x="527050" y="730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Rettangolo 10"/>
          <p:cNvSpPr>
            <a:spLocks noChangeArrowheads="1"/>
          </p:cNvSpPr>
          <p:nvPr/>
        </p:nvSpPr>
        <p:spPr bwMode="auto">
          <a:xfrm>
            <a:off x="4588669" y="5473154"/>
            <a:ext cx="40124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200" dirty="0" smtClean="0">
                <a:latin typeface="Tahoma" panose="020B0604030504040204" pitchFamily="34" charset="0"/>
                <a:cs typeface="Tahoma" panose="020B0604030504040204" pitchFamily="34" charset="0"/>
              </a:rPr>
              <a:t>In some textbooks the air mass is indicated with </a:t>
            </a:r>
            <a:r>
              <a:rPr lang="en-GB" altLang="en-US" sz="2200" i="1" dirty="0" smtClean="0">
                <a:latin typeface="Tahoma" panose="020B0604030504040204" pitchFamily="34" charset="0"/>
                <a:cs typeface="Tahoma" panose="020B0604030504040204" pitchFamily="34" charset="0"/>
              </a:rPr>
              <a:t>m</a:t>
            </a:r>
            <a:r>
              <a:rPr lang="en-GB" altLang="en-US" sz="2200" dirty="0" smtClean="0">
                <a:latin typeface="Tahoma" panose="020B0604030504040204" pitchFamily="34" charset="0"/>
                <a:cs typeface="Tahoma" panose="020B0604030504040204" pitchFamily="34" charset="0"/>
              </a:rPr>
              <a:t> </a:t>
            </a:r>
            <a:endParaRPr lang="en-GB" altLang="en-US" sz="2200" dirty="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8" grpId="0"/>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AutoShape 2" descr="Risultati immagini per solar zenith angl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23912" name="Titolo 4"/>
          <p:cNvSpPr txBox="1">
            <a:spLocks/>
          </p:cNvSpPr>
          <p:nvPr/>
        </p:nvSpPr>
        <p:spPr bwMode="auto">
          <a:xfrm>
            <a:off x="273731" y="67469"/>
            <a:ext cx="84042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Concentrations</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473075" y="7302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ttangolo 3"/>
          <p:cNvSpPr>
            <a:spLocks noChangeArrowheads="1"/>
          </p:cNvSpPr>
          <p:nvPr/>
        </p:nvSpPr>
        <p:spPr bwMode="auto">
          <a:xfrm>
            <a:off x="534988" y="1018827"/>
            <a:ext cx="8570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400" dirty="0" smtClean="0">
                <a:solidFill>
                  <a:srgbClr val="FF0000"/>
                </a:solidFill>
                <a:latin typeface="Arial" panose="020B0604020202020204" pitchFamily="34" charset="0"/>
              </a:rPr>
              <a:t>Column density S </a:t>
            </a:r>
            <a:r>
              <a:rPr lang="en-GB" altLang="en-US" sz="2400" dirty="0" smtClean="0">
                <a:latin typeface="Arial" panose="020B0604020202020204" pitchFamily="34" charset="0"/>
              </a:rPr>
              <a:t>of a gas in atmosphere: integral of the number density along a certain path</a:t>
            </a:r>
            <a:endParaRPr lang="en-GB" altLang="en-US" sz="2400" dirty="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473075" y="1987340"/>
            <a:ext cx="2592667" cy="941475"/>
          </a:xfrm>
          <a:prstGeom prst="rect">
            <a:avLst/>
          </a:prstGeom>
        </p:spPr>
      </p:pic>
      <p:sp>
        <p:nvSpPr>
          <p:cNvPr id="15" name="Rettangolo 3"/>
          <p:cNvSpPr>
            <a:spLocks noChangeArrowheads="1"/>
          </p:cNvSpPr>
          <p:nvPr/>
        </p:nvSpPr>
        <p:spPr bwMode="auto">
          <a:xfrm>
            <a:off x="3686403" y="2055812"/>
            <a:ext cx="454523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200" dirty="0" smtClean="0">
                <a:latin typeface="Arial" panose="020B0604020202020204" pitchFamily="34" charset="0"/>
              </a:rPr>
              <a:t>The unit of measure for </a:t>
            </a:r>
            <a:r>
              <a:rPr lang="en-GB" altLang="en-US" sz="2200" dirty="0" smtClean="0">
                <a:solidFill>
                  <a:srgbClr val="FF0000"/>
                </a:solidFill>
                <a:latin typeface="Arial" panose="020B0604020202020204" pitchFamily="34" charset="0"/>
              </a:rPr>
              <a:t>S</a:t>
            </a:r>
            <a:r>
              <a:rPr lang="en-GB" altLang="en-US" sz="2200" baseline="-25000" dirty="0" smtClean="0">
                <a:solidFill>
                  <a:srgbClr val="FF0000"/>
                </a:solidFill>
                <a:latin typeface="Arial" panose="020B0604020202020204" pitchFamily="34" charset="0"/>
              </a:rPr>
              <a:t>n</a:t>
            </a:r>
            <a:r>
              <a:rPr lang="en-GB" altLang="en-US" sz="2200" dirty="0" smtClean="0">
                <a:latin typeface="Arial" panose="020B0604020202020204" pitchFamily="34" charset="0"/>
              </a:rPr>
              <a:t> is molecules/cm</a:t>
            </a:r>
            <a:r>
              <a:rPr lang="en-GB" altLang="en-US" sz="2200" baseline="30000" dirty="0" smtClean="0">
                <a:latin typeface="Arial" panose="020B0604020202020204" pitchFamily="34" charset="0"/>
              </a:rPr>
              <a:t>2</a:t>
            </a:r>
            <a:endParaRPr lang="en-GB" altLang="en-US" sz="2200" baseline="30000" dirty="0">
              <a:latin typeface="Arial" panose="020B0604020202020204" pitchFamily="34" charset="0"/>
            </a:endParaRPr>
          </a:p>
        </p:txBody>
      </p:sp>
      <p:pic>
        <p:nvPicPr>
          <p:cNvPr id="4" name="Picture 3"/>
          <p:cNvPicPr>
            <a:picLocks noChangeAspect="1"/>
          </p:cNvPicPr>
          <p:nvPr/>
        </p:nvPicPr>
        <p:blipFill>
          <a:blip r:embed="rId4"/>
          <a:stretch>
            <a:fillRect/>
          </a:stretch>
        </p:blipFill>
        <p:spPr>
          <a:xfrm>
            <a:off x="473075" y="3476918"/>
            <a:ext cx="2468179" cy="1041898"/>
          </a:xfrm>
          <a:prstGeom prst="rect">
            <a:avLst/>
          </a:prstGeom>
        </p:spPr>
      </p:pic>
      <p:sp>
        <p:nvSpPr>
          <p:cNvPr id="18" name="Rettangolo 3"/>
          <p:cNvSpPr>
            <a:spLocks noChangeArrowheads="1"/>
          </p:cNvSpPr>
          <p:nvPr/>
        </p:nvSpPr>
        <p:spPr bwMode="auto">
          <a:xfrm>
            <a:off x="3065742" y="3221074"/>
            <a:ext cx="57625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200" dirty="0" smtClean="0">
                <a:latin typeface="Arial" panose="020B0604020202020204" pitchFamily="34" charset="0"/>
              </a:rPr>
              <a:t>It can also be defined in terms of concentrations expressed in mass per volume (mass mixing ratio)</a:t>
            </a:r>
          </a:p>
          <a:p>
            <a:pPr algn="ctr">
              <a:spcBef>
                <a:spcPct val="0"/>
              </a:spcBef>
              <a:buFontTx/>
              <a:buNone/>
            </a:pPr>
            <a:r>
              <a:rPr lang="en-GB" altLang="en-US" sz="2200" dirty="0" smtClean="0">
                <a:latin typeface="Arial" panose="020B0604020202020204" pitchFamily="34" charset="0"/>
              </a:rPr>
              <a:t>The unit of measure for </a:t>
            </a:r>
            <a:r>
              <a:rPr lang="en-GB" altLang="en-US" sz="2200" dirty="0" smtClean="0">
                <a:solidFill>
                  <a:srgbClr val="FF0000"/>
                </a:solidFill>
                <a:latin typeface="Arial" panose="020B0604020202020204" pitchFamily="34" charset="0"/>
              </a:rPr>
              <a:t>S</a:t>
            </a:r>
            <a:r>
              <a:rPr lang="en-GB" altLang="en-US" sz="2200" baseline="-25000" dirty="0" smtClean="0">
                <a:solidFill>
                  <a:srgbClr val="FF0000"/>
                </a:solidFill>
                <a:latin typeface="Arial" panose="020B0604020202020204" pitchFamily="34" charset="0"/>
              </a:rPr>
              <a:t>m</a:t>
            </a:r>
            <a:r>
              <a:rPr lang="en-GB" altLang="en-US" sz="2200" dirty="0" smtClean="0">
                <a:latin typeface="Arial" panose="020B0604020202020204" pitchFamily="34" charset="0"/>
              </a:rPr>
              <a:t> is </a:t>
            </a:r>
            <a:r>
              <a:rPr lang="en-GB" altLang="en-US" sz="2200" dirty="0" smtClean="0">
                <a:latin typeface="Arial" panose="020B0604020202020204" pitchFamily="34" charset="0"/>
                <a:sym typeface="Symbol" panose="05050102010706020507" pitchFamily="18" charset="2"/>
              </a:rPr>
              <a:t>g</a:t>
            </a:r>
            <a:r>
              <a:rPr lang="en-GB" altLang="en-US" sz="2200" dirty="0" smtClean="0">
                <a:latin typeface="Arial" panose="020B0604020202020204" pitchFamily="34" charset="0"/>
              </a:rPr>
              <a:t>/cm</a:t>
            </a:r>
            <a:r>
              <a:rPr lang="en-GB" altLang="en-US" sz="2200" baseline="30000" dirty="0" smtClean="0">
                <a:latin typeface="Arial" panose="020B0604020202020204" pitchFamily="34" charset="0"/>
              </a:rPr>
              <a:t>2</a:t>
            </a:r>
            <a:endParaRPr lang="en-GB" altLang="en-US" sz="2200" baseline="30000" dirty="0">
              <a:latin typeface="Arial" panose="020B0604020202020204" pitchFamily="34" charset="0"/>
            </a:endParaRPr>
          </a:p>
        </p:txBody>
      </p:sp>
      <p:sp>
        <p:nvSpPr>
          <p:cNvPr id="5" name="Rectangle 4"/>
          <p:cNvSpPr/>
          <p:nvPr/>
        </p:nvSpPr>
        <p:spPr>
          <a:xfrm>
            <a:off x="186591" y="5025855"/>
            <a:ext cx="3165633" cy="1446550"/>
          </a:xfrm>
          <a:prstGeom prst="rect">
            <a:avLst/>
          </a:prstGeom>
        </p:spPr>
        <p:txBody>
          <a:bodyPr wrap="square">
            <a:spAutoFit/>
          </a:bodyPr>
          <a:lstStyle/>
          <a:p>
            <a:pPr algn="ctr"/>
            <a:r>
              <a:rPr lang="en-US" sz="2200" dirty="0">
                <a:latin typeface="CMR10"/>
              </a:rPr>
              <a:t>F</a:t>
            </a:r>
            <a:r>
              <a:rPr lang="en-US" sz="2200" dirty="0" smtClean="0">
                <a:latin typeface="CMR10"/>
              </a:rPr>
              <a:t>requently </a:t>
            </a:r>
            <a:r>
              <a:rPr lang="en-US" sz="2200" dirty="0">
                <a:latin typeface="CMR10"/>
              </a:rPr>
              <a:t>used </a:t>
            </a:r>
            <a:r>
              <a:rPr lang="en-US" sz="2200" dirty="0" smtClean="0">
                <a:latin typeface="CMR10"/>
              </a:rPr>
              <a:t>path: the </a:t>
            </a:r>
            <a:r>
              <a:rPr lang="en-US" sz="2200" dirty="0">
                <a:solidFill>
                  <a:srgbClr val="FF0000"/>
                </a:solidFill>
                <a:latin typeface="CMR10"/>
              </a:rPr>
              <a:t>total (vertical) atmospheric column </a:t>
            </a:r>
            <a:r>
              <a:rPr lang="en-US" sz="2200" dirty="0" smtClean="0">
                <a:solidFill>
                  <a:srgbClr val="FF0000"/>
                </a:solidFill>
                <a:latin typeface="CMR10"/>
              </a:rPr>
              <a:t>density V</a:t>
            </a:r>
            <a:r>
              <a:rPr lang="en-US" sz="2200" dirty="0" smtClean="0">
                <a:latin typeface="CMR10"/>
              </a:rPr>
              <a:t>:</a:t>
            </a:r>
            <a:endParaRPr lang="en-US" sz="2200" dirty="0">
              <a:latin typeface="CMR10"/>
            </a:endParaRPr>
          </a:p>
        </p:txBody>
      </p:sp>
      <p:pic>
        <p:nvPicPr>
          <p:cNvPr id="6" name="Picture 5"/>
          <p:cNvPicPr>
            <a:picLocks noChangeAspect="1"/>
          </p:cNvPicPr>
          <p:nvPr/>
        </p:nvPicPr>
        <p:blipFill>
          <a:blip r:embed="rId5"/>
          <a:stretch>
            <a:fillRect/>
          </a:stretch>
        </p:blipFill>
        <p:spPr>
          <a:xfrm>
            <a:off x="3352224" y="5238274"/>
            <a:ext cx="1706225" cy="895577"/>
          </a:xfrm>
          <a:prstGeom prst="rect">
            <a:avLst/>
          </a:prstGeom>
        </p:spPr>
      </p:pic>
      <p:sp>
        <p:nvSpPr>
          <p:cNvPr id="21" name="Rectangle 20"/>
          <p:cNvSpPr/>
          <p:nvPr/>
        </p:nvSpPr>
        <p:spPr>
          <a:xfrm>
            <a:off x="5358376" y="5195132"/>
            <a:ext cx="3578795" cy="1107996"/>
          </a:xfrm>
          <a:prstGeom prst="rect">
            <a:avLst/>
          </a:prstGeom>
        </p:spPr>
        <p:txBody>
          <a:bodyPr wrap="square">
            <a:spAutoFit/>
          </a:bodyPr>
          <a:lstStyle/>
          <a:p>
            <a:r>
              <a:rPr lang="en-US" sz="2200" dirty="0" smtClean="0">
                <a:latin typeface="CMR10"/>
              </a:rPr>
              <a:t>integrated </a:t>
            </a:r>
            <a:r>
              <a:rPr lang="en-US" sz="2200" dirty="0">
                <a:latin typeface="CMR10"/>
              </a:rPr>
              <a:t>vertically from the surface </a:t>
            </a:r>
            <a:r>
              <a:rPr lang="en-US" sz="2200" dirty="0" smtClean="0">
                <a:latin typeface="CMR10"/>
              </a:rPr>
              <a:t>to infinity (or TOA)</a:t>
            </a:r>
            <a:endParaRPr lang="en-US" sz="2200" dirty="0"/>
          </a:p>
        </p:txBody>
      </p:sp>
    </p:spTree>
    <p:extLst>
      <p:ext uri="{BB962C8B-B14F-4D97-AF65-F5344CB8AC3E}">
        <p14:creationId xmlns:p14="http://schemas.microsoft.com/office/powerpoint/2010/main" val="55045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2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s://slideplayer.com/slide/6632991/23/images/9/BEER-LAMBERT+LAW+AND+OPTICAL+DEP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8871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5861" y="-97276"/>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Total IR absorption spectrum for the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130557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659269" y="1614891"/>
            <a:ext cx="5722249" cy="4883185"/>
          </a:xfrm>
          <a:prstGeom prst="rect">
            <a:avLst/>
          </a:prstGeom>
        </p:spPr>
      </p:pic>
    </p:spTree>
    <p:extLst>
      <p:ext uri="{BB962C8B-B14F-4D97-AF65-F5344CB8AC3E}">
        <p14:creationId xmlns:p14="http://schemas.microsoft.com/office/powerpoint/2010/main" val="2817790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1" name="Text Box 3"/>
          <p:cNvSpPr txBox="1">
            <a:spLocks noChangeArrowheads="1"/>
          </p:cNvSpPr>
          <p:nvPr/>
        </p:nvSpPr>
        <p:spPr bwMode="auto">
          <a:xfrm>
            <a:off x="291207" y="1850146"/>
            <a:ext cx="8258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3050" indent="-27305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defRPr/>
            </a:pPr>
            <a:r>
              <a:rPr lang="it-IT" sz="2400" b="0" dirty="0" smtClean="0">
                <a:solidFill>
                  <a:schemeClr val="accent2"/>
                </a:solidFill>
                <a:latin typeface="Arial" panose="020B0604020202020204" pitchFamily="34" charset="0"/>
                <a:cs typeface="Arial" panose="020B0604020202020204" pitchFamily="34" charset="0"/>
              </a:rPr>
              <a:t>1. Each </a:t>
            </a:r>
            <a:r>
              <a:rPr lang="it-IT" sz="2400" b="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electron </a:t>
            </a:r>
            <a:r>
              <a:rPr lang="it-IT" sz="2400" dirty="0" smtClean="0">
                <a:solidFill>
                  <a:schemeClr val="accent2"/>
                </a:solidFill>
                <a:latin typeface="Arial" panose="020B0604020202020204" pitchFamily="34" charset="0"/>
                <a:cs typeface="Arial" panose="020B0604020202020204" pitchFamily="34" charset="0"/>
              </a:rPr>
              <a:t>that is added goes in the available orbital </a:t>
            </a:r>
            <a:r>
              <a:rPr lang="it-IT" sz="2400" dirty="0" smtClean="0">
                <a:solidFill>
                  <a:srgbClr val="FF0000"/>
                </a:solidFill>
                <a:latin typeface="Arial" panose="020B0604020202020204" pitchFamily="34" charset="0"/>
                <a:cs typeface="Arial" panose="020B0604020202020204" pitchFamily="34" charset="0"/>
              </a:rPr>
              <a:t>at the lowest energy</a:t>
            </a:r>
          </a:p>
        </p:txBody>
      </p:sp>
      <p:sp>
        <p:nvSpPr>
          <p:cNvPr id="1481732" name="Text Box 4"/>
          <p:cNvSpPr txBox="1">
            <a:spLocks noChangeArrowheads="1"/>
          </p:cNvSpPr>
          <p:nvPr/>
        </p:nvSpPr>
        <p:spPr bwMode="auto">
          <a:xfrm>
            <a:off x="211085" y="1151453"/>
            <a:ext cx="51122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sz="2400" b="0" dirty="0" smtClean="0">
                <a:solidFill>
                  <a:srgbClr val="FF0000"/>
                </a:solidFill>
                <a:effectLst>
                  <a:outerShdw blurRad="38100" dist="38100" dir="2700000" algn="tl">
                    <a:srgbClr val="C0C0C0"/>
                  </a:outerShdw>
                </a:effectLst>
              </a:rPr>
              <a:t>Rules:</a:t>
            </a:r>
            <a:r>
              <a:rPr lang="it-IT" sz="2400" b="0" dirty="0" smtClean="0">
                <a:solidFill>
                  <a:srgbClr val="FF0000"/>
                </a:solidFill>
              </a:rPr>
              <a:t> </a:t>
            </a:r>
            <a:r>
              <a:rPr lang="it-IT" sz="2400" b="0" dirty="0">
                <a:solidFill>
                  <a:schemeClr val="accent2"/>
                </a:solidFill>
              </a:rPr>
              <a:t>In </a:t>
            </a:r>
            <a:r>
              <a:rPr lang="it-IT" sz="2400" b="0" dirty="0" smtClean="0">
                <a:solidFill>
                  <a:schemeClr val="accent2"/>
                </a:solidFill>
              </a:rPr>
              <a:t>an atom in its ground state</a:t>
            </a:r>
            <a:endParaRPr lang="it-IT" sz="2400" b="0" dirty="0">
              <a:solidFill>
                <a:schemeClr val="accent2"/>
              </a:solidFill>
            </a:endParaRPr>
          </a:p>
        </p:txBody>
      </p:sp>
      <p:sp>
        <p:nvSpPr>
          <p:cNvPr id="1481733" name="Text Box 5"/>
          <p:cNvSpPr txBox="1">
            <a:spLocks noChangeArrowheads="1"/>
          </p:cNvSpPr>
          <p:nvPr/>
        </p:nvSpPr>
        <p:spPr bwMode="auto">
          <a:xfrm>
            <a:off x="291207" y="2969573"/>
            <a:ext cx="8258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3050" indent="-27305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defRPr/>
            </a:pPr>
            <a:r>
              <a:rPr lang="it-IT" sz="2400" b="0" dirty="0" smtClean="0">
                <a:solidFill>
                  <a:schemeClr val="accent2"/>
                </a:solidFill>
                <a:latin typeface="Arial" panose="020B0604020202020204" pitchFamily="34" charset="0"/>
                <a:cs typeface="Arial" panose="020B0604020202020204" pitchFamily="34" charset="0"/>
              </a:rPr>
              <a:t>2. </a:t>
            </a:r>
            <a:r>
              <a:rPr lang="it-IT" sz="2400" b="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Pauli principle</a:t>
            </a:r>
            <a:r>
              <a:rPr lang="it-IT" sz="2400" b="0" dirty="0" smtClean="0">
                <a:solidFill>
                  <a:schemeClr val="accent2"/>
                </a:solidFill>
                <a:latin typeface="Arial" panose="020B0604020202020204" pitchFamily="34" charset="0"/>
                <a:cs typeface="Arial" panose="020B0604020202020204" pitchFamily="34" charset="0"/>
              </a:rPr>
              <a:t>: an orbital can be occupied by a maximum of </a:t>
            </a:r>
            <a:r>
              <a:rPr lang="it-IT" sz="2400" b="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2 electrons </a:t>
            </a:r>
            <a:r>
              <a:rPr lang="it-IT" sz="2400" b="0" dirty="0" smtClean="0">
                <a:solidFill>
                  <a:schemeClr val="accent2"/>
                </a:solidFill>
                <a:latin typeface="Arial" panose="020B0604020202020204" pitchFamily="34" charset="0"/>
                <a:cs typeface="Arial" panose="020B0604020202020204" pitchFamily="34" charset="0"/>
              </a:rPr>
              <a:t>with antiparallel </a:t>
            </a:r>
            <a:r>
              <a:rPr lang="it-IT" sz="2400" b="0" dirty="0" smtClean="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spin</a:t>
            </a:r>
            <a:endParaRPr lang="it-IT" sz="2400" dirty="0" smtClean="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481734" name="Text Box 6"/>
          <p:cNvSpPr txBox="1">
            <a:spLocks noChangeArrowheads="1"/>
          </p:cNvSpPr>
          <p:nvPr/>
        </p:nvSpPr>
        <p:spPr bwMode="auto">
          <a:xfrm>
            <a:off x="291207" y="4099048"/>
            <a:ext cx="82581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3050" indent="-27305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defRPr/>
            </a:pPr>
            <a:r>
              <a:rPr lang="it-IT" sz="2400" b="0" dirty="0" smtClean="0">
                <a:solidFill>
                  <a:schemeClr val="accent2"/>
                </a:solidFill>
                <a:latin typeface="Arial" panose="020B0604020202020204" pitchFamily="34" charset="0"/>
                <a:cs typeface="Arial" panose="020B0604020202020204" pitchFamily="34" charset="0"/>
              </a:rPr>
              <a:t>3. </a:t>
            </a:r>
            <a:r>
              <a:rPr lang="it-IT" sz="2400" b="0" dirty="0" smtClean="0">
                <a:solidFill>
                  <a:srgbClr val="FF0000"/>
                </a:solidFill>
                <a:latin typeface="Arial" panose="020B0604020202020204" pitchFamily="34" charset="0"/>
                <a:cs typeface="Arial" panose="020B0604020202020204" pitchFamily="34" charset="0"/>
              </a:rPr>
              <a:t>Hund’s rule</a:t>
            </a:r>
            <a:r>
              <a:rPr lang="it-IT" sz="2400" b="0" dirty="0" smtClean="0">
                <a:solidFill>
                  <a:schemeClr val="accent2"/>
                </a:solidFill>
                <a:latin typeface="Arial" panose="020B0604020202020204" pitchFamily="34" charset="0"/>
                <a:cs typeface="Arial" panose="020B0604020202020204" pitchFamily="34" charset="0"/>
              </a:rPr>
              <a:t>: orbitals having the same energy (degenerate) are completely filled only after all the other degenerate orbitals are half-filled (</a:t>
            </a:r>
            <a:r>
              <a:rPr lang="it-IT" sz="2400" b="0" dirty="0" smtClean="0">
                <a:solidFill>
                  <a:srgbClr val="FF0000"/>
                </a:solidFill>
                <a:latin typeface="Arial" panose="020B0604020202020204" pitchFamily="34" charset="0"/>
                <a:cs typeface="Arial" panose="020B0604020202020204" pitchFamily="34" charset="0"/>
              </a:rPr>
              <a:t>maximum multiplicity rule</a:t>
            </a:r>
            <a:r>
              <a:rPr lang="it-IT" sz="2400" b="0" dirty="0" smtClean="0">
                <a:solidFill>
                  <a:schemeClr val="accent2"/>
                </a:solidFill>
                <a:latin typeface="Arial" panose="020B0604020202020204" pitchFamily="34" charset="0"/>
                <a:cs typeface="Arial" panose="020B0604020202020204" pitchFamily="34" charset="0"/>
              </a:rPr>
              <a:t>)</a:t>
            </a:r>
            <a:endParaRPr lang="it-IT" sz="2400" dirty="0" smtClean="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nvGrpSpPr>
          <p:cNvPr id="22536" name="Group 7"/>
          <p:cNvGrpSpPr>
            <a:grpSpLocks/>
          </p:cNvGrpSpPr>
          <p:nvPr/>
        </p:nvGrpSpPr>
        <p:grpSpPr bwMode="auto">
          <a:xfrm>
            <a:off x="1050266" y="5825661"/>
            <a:ext cx="1714500" cy="477838"/>
            <a:chOff x="1653" y="3912"/>
            <a:chExt cx="1080" cy="301"/>
          </a:xfrm>
        </p:grpSpPr>
        <p:grpSp>
          <p:nvGrpSpPr>
            <p:cNvPr id="22547" name="Group 8"/>
            <p:cNvGrpSpPr>
              <a:grpSpLocks/>
            </p:cNvGrpSpPr>
            <p:nvPr/>
          </p:nvGrpSpPr>
          <p:grpSpPr bwMode="auto">
            <a:xfrm>
              <a:off x="1979" y="3912"/>
              <a:ext cx="754" cy="266"/>
              <a:chOff x="1186" y="3989"/>
              <a:chExt cx="591" cy="197"/>
            </a:xfrm>
          </p:grpSpPr>
          <p:sp>
            <p:nvSpPr>
              <p:cNvPr id="22552" name="Rectangle 9"/>
              <p:cNvSpPr>
                <a:spLocks noChangeArrowheads="1"/>
              </p:cNvSpPr>
              <p:nvPr/>
            </p:nvSpPr>
            <p:spPr bwMode="auto">
              <a:xfrm>
                <a:off x="1186" y="3989"/>
                <a:ext cx="198" cy="19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endParaRPr lang="it-IT" altLang="it-IT"/>
              </a:p>
            </p:txBody>
          </p:sp>
          <p:sp>
            <p:nvSpPr>
              <p:cNvPr id="22553" name="Rectangle 10"/>
              <p:cNvSpPr>
                <a:spLocks noChangeArrowheads="1"/>
              </p:cNvSpPr>
              <p:nvPr/>
            </p:nvSpPr>
            <p:spPr bwMode="auto">
              <a:xfrm>
                <a:off x="1382" y="3989"/>
                <a:ext cx="198" cy="19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endParaRPr lang="it-IT" altLang="it-IT"/>
              </a:p>
            </p:txBody>
          </p:sp>
          <p:sp>
            <p:nvSpPr>
              <p:cNvPr id="22554" name="Rectangle 11"/>
              <p:cNvSpPr>
                <a:spLocks noChangeArrowheads="1"/>
              </p:cNvSpPr>
              <p:nvPr/>
            </p:nvSpPr>
            <p:spPr bwMode="auto">
              <a:xfrm>
                <a:off x="1579" y="3989"/>
                <a:ext cx="198" cy="19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endParaRPr lang="it-IT" altLang="it-IT"/>
              </a:p>
            </p:txBody>
          </p:sp>
        </p:grpSp>
        <p:sp>
          <p:nvSpPr>
            <p:cNvPr id="22548" name="Text Box 12"/>
            <p:cNvSpPr txBox="1">
              <a:spLocks noChangeArrowheads="1"/>
            </p:cNvSpPr>
            <p:nvPr/>
          </p:nvSpPr>
          <p:spPr bwMode="auto">
            <a:xfrm>
              <a:off x="1653" y="3944"/>
              <a:ext cx="31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r>
                <a:rPr lang="it-IT" altLang="it-IT" sz="2200" b="0">
                  <a:latin typeface="Arial" charset="0"/>
                </a:rPr>
                <a:t>np</a:t>
              </a:r>
            </a:p>
          </p:txBody>
        </p:sp>
        <p:sp>
          <p:nvSpPr>
            <p:cNvPr id="22549" name="Line 13"/>
            <p:cNvSpPr>
              <a:spLocks noChangeShapeType="1"/>
            </p:cNvSpPr>
            <p:nvPr/>
          </p:nvSpPr>
          <p:spPr bwMode="auto">
            <a:xfrm rot="10800000">
              <a:off x="2099" y="3926"/>
              <a:ext cx="0" cy="223"/>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50" name="Line 14"/>
            <p:cNvSpPr>
              <a:spLocks noChangeShapeType="1"/>
            </p:cNvSpPr>
            <p:nvPr/>
          </p:nvSpPr>
          <p:spPr bwMode="auto">
            <a:xfrm rot="10800000">
              <a:off x="2348" y="3924"/>
              <a:ext cx="0" cy="223"/>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51" name="Line 15"/>
            <p:cNvSpPr>
              <a:spLocks noChangeShapeType="1"/>
            </p:cNvSpPr>
            <p:nvPr/>
          </p:nvSpPr>
          <p:spPr bwMode="auto">
            <a:xfrm rot="10800000">
              <a:off x="2597" y="3931"/>
              <a:ext cx="0" cy="223"/>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2537" name="Group 16"/>
          <p:cNvGrpSpPr>
            <a:grpSpLocks/>
          </p:cNvGrpSpPr>
          <p:nvPr/>
        </p:nvGrpSpPr>
        <p:grpSpPr bwMode="auto">
          <a:xfrm>
            <a:off x="6227103" y="5809786"/>
            <a:ext cx="1714500" cy="477838"/>
            <a:chOff x="3317" y="3920"/>
            <a:chExt cx="1080" cy="301"/>
          </a:xfrm>
        </p:grpSpPr>
        <p:grpSp>
          <p:nvGrpSpPr>
            <p:cNvPr id="22539" name="Group 17"/>
            <p:cNvGrpSpPr>
              <a:grpSpLocks/>
            </p:cNvGrpSpPr>
            <p:nvPr/>
          </p:nvGrpSpPr>
          <p:grpSpPr bwMode="auto">
            <a:xfrm>
              <a:off x="3643" y="3920"/>
              <a:ext cx="754" cy="266"/>
              <a:chOff x="1186" y="3989"/>
              <a:chExt cx="591" cy="197"/>
            </a:xfrm>
          </p:grpSpPr>
          <p:sp>
            <p:nvSpPr>
              <p:cNvPr id="22544" name="Rectangle 18"/>
              <p:cNvSpPr>
                <a:spLocks noChangeArrowheads="1"/>
              </p:cNvSpPr>
              <p:nvPr/>
            </p:nvSpPr>
            <p:spPr bwMode="auto">
              <a:xfrm>
                <a:off x="1186" y="3989"/>
                <a:ext cx="198" cy="19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endParaRPr lang="it-IT" altLang="it-IT"/>
              </a:p>
            </p:txBody>
          </p:sp>
          <p:sp>
            <p:nvSpPr>
              <p:cNvPr id="22545" name="Rectangle 19"/>
              <p:cNvSpPr>
                <a:spLocks noChangeArrowheads="1"/>
              </p:cNvSpPr>
              <p:nvPr/>
            </p:nvSpPr>
            <p:spPr bwMode="auto">
              <a:xfrm>
                <a:off x="1382" y="3989"/>
                <a:ext cx="198" cy="19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endParaRPr lang="it-IT" altLang="it-IT"/>
              </a:p>
            </p:txBody>
          </p:sp>
          <p:sp>
            <p:nvSpPr>
              <p:cNvPr id="22546" name="Rectangle 20"/>
              <p:cNvSpPr>
                <a:spLocks noChangeArrowheads="1"/>
              </p:cNvSpPr>
              <p:nvPr/>
            </p:nvSpPr>
            <p:spPr bwMode="auto">
              <a:xfrm>
                <a:off x="1579" y="3989"/>
                <a:ext cx="198" cy="19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endParaRPr lang="it-IT" altLang="it-IT"/>
              </a:p>
            </p:txBody>
          </p:sp>
        </p:grpSp>
        <p:sp>
          <p:nvSpPr>
            <p:cNvPr id="22540" name="Text Box 21"/>
            <p:cNvSpPr txBox="1">
              <a:spLocks noChangeArrowheads="1"/>
            </p:cNvSpPr>
            <p:nvPr/>
          </p:nvSpPr>
          <p:spPr bwMode="auto">
            <a:xfrm>
              <a:off x="3317" y="3952"/>
              <a:ext cx="31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r>
                <a:rPr lang="it-IT" altLang="it-IT" sz="2200" b="0">
                  <a:latin typeface="Arial" charset="0"/>
                </a:rPr>
                <a:t>np</a:t>
              </a:r>
            </a:p>
          </p:txBody>
        </p:sp>
        <p:sp>
          <p:nvSpPr>
            <p:cNvPr id="22541" name="Line 22"/>
            <p:cNvSpPr>
              <a:spLocks noChangeShapeType="1"/>
            </p:cNvSpPr>
            <p:nvPr/>
          </p:nvSpPr>
          <p:spPr bwMode="auto">
            <a:xfrm rot="10800000">
              <a:off x="3727" y="3934"/>
              <a:ext cx="0" cy="223"/>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2" name="Line 23"/>
            <p:cNvSpPr>
              <a:spLocks noChangeShapeType="1"/>
            </p:cNvSpPr>
            <p:nvPr/>
          </p:nvSpPr>
          <p:spPr bwMode="auto">
            <a:xfrm rot="10800000">
              <a:off x="4012" y="3932"/>
              <a:ext cx="0" cy="223"/>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3" name="Line 24"/>
            <p:cNvSpPr>
              <a:spLocks noChangeShapeType="1"/>
            </p:cNvSpPr>
            <p:nvPr/>
          </p:nvSpPr>
          <p:spPr bwMode="auto">
            <a:xfrm rot="10800000" flipV="1">
              <a:off x="3814" y="3948"/>
              <a:ext cx="0" cy="223"/>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22538" name="Text Box 25"/>
          <p:cNvSpPr txBox="1">
            <a:spLocks noChangeArrowheads="1"/>
          </p:cNvSpPr>
          <p:nvPr/>
        </p:nvSpPr>
        <p:spPr bwMode="auto">
          <a:xfrm>
            <a:off x="2898115" y="5809786"/>
            <a:ext cx="33361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r>
              <a:rPr lang="it-IT" altLang="it-IT" sz="2400" dirty="0" smtClean="0">
                <a:solidFill>
                  <a:srgbClr val="0000FF"/>
                </a:solidFill>
                <a:latin typeface="Arial" panose="020B0604020202020204" pitchFamily="34" charset="0"/>
                <a:cs typeface="Arial" panose="020B0604020202020204" pitchFamily="34" charset="0"/>
              </a:rPr>
              <a:t>has less energy than</a:t>
            </a:r>
            <a:endParaRPr lang="it-IT" altLang="it-IT" sz="2400" dirty="0">
              <a:solidFill>
                <a:srgbClr val="0000FF"/>
              </a:solidFill>
              <a:latin typeface="Arial" panose="020B0604020202020204" pitchFamily="34" charset="0"/>
              <a:cs typeface="Arial" panose="020B0604020202020204" pitchFamily="34" charset="0"/>
            </a:endParaRPr>
          </a:p>
        </p:txBody>
      </p:sp>
      <p:sp>
        <p:nvSpPr>
          <p:cNvPr id="27" name="Titolo 4"/>
          <p:cNvSpPr txBox="1">
            <a:spLocks/>
          </p:cNvSpPr>
          <p:nvPr/>
        </p:nvSpPr>
        <p:spPr>
          <a:xfrm>
            <a:off x="211085" y="109057"/>
            <a:ext cx="8404225" cy="49371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Multielectronic atoms: aufbau principle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8" name="Connettore diritto 9"/>
          <p:cNvCxnSpPr/>
          <p:nvPr/>
        </p:nvCxnSpPr>
        <p:spPr>
          <a:xfrm>
            <a:off x="289926" y="80962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343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4"/>
          <p:cNvSpPr>
            <a:spLocks noGrp="1"/>
          </p:cNvSpPr>
          <p:nvPr>
            <p:ph type="title"/>
          </p:nvPr>
        </p:nvSpPr>
        <p:spPr>
          <a:xfrm>
            <a:off x="368300" y="-293688"/>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spectrum of CO</a:t>
            </a:r>
            <a:r>
              <a:rPr lang="it-IT" altLang="en-US" sz="3500" baseline="-25000" dirty="0" smtClean="0">
                <a:solidFill>
                  <a:srgbClr val="3333FF"/>
                </a:solidFill>
                <a:latin typeface="Tahoma" panose="020B0604030504040204" pitchFamily="34" charset="0"/>
                <a:cs typeface="Tahoma" panose="020B0604030504040204" pitchFamily="34" charset="0"/>
              </a:rPr>
              <a:t>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49506" name="Picture 2" descr="Risultati immagini per CO2 vibrational modes"/>
          <p:cNvPicPr>
            <a:picLocks noChangeAspect="1" noChangeArrowheads="1"/>
          </p:cNvPicPr>
          <p:nvPr/>
        </p:nvPicPr>
        <p:blipFill rotWithShape="1">
          <a:blip r:embed="rId3">
            <a:extLst>
              <a:ext uri="{28A0092B-C50C-407E-A947-70E740481C1C}">
                <a14:useLocalDpi xmlns:a14="http://schemas.microsoft.com/office/drawing/2010/main" val="0"/>
              </a:ext>
            </a:extLst>
          </a:blip>
          <a:srcRect l="7661" t="3932" r="19296" b="13466"/>
          <a:stretch/>
        </p:blipFill>
        <p:spPr bwMode="auto">
          <a:xfrm>
            <a:off x="5415987" y="967473"/>
            <a:ext cx="3613765" cy="33187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00566" y="1404413"/>
            <a:ext cx="1598515" cy="430887"/>
          </a:xfrm>
          <a:prstGeom prst="rect">
            <a:avLst/>
          </a:prstGeom>
          <a:noFill/>
        </p:spPr>
        <p:txBody>
          <a:bodyPr wrap="none" rtlCol="0">
            <a:spAutoFit/>
          </a:bodyPr>
          <a:lstStyle/>
          <a:p>
            <a:r>
              <a:rPr lang="it-IT" sz="2200" b="1" dirty="0" smtClean="0">
                <a:solidFill>
                  <a:srgbClr val="FF0000"/>
                </a:solidFill>
              </a:rPr>
              <a:t>IR inactive</a:t>
            </a:r>
            <a:endParaRPr lang="en-US" sz="2200" b="1" dirty="0">
              <a:solidFill>
                <a:srgbClr val="FF0000"/>
              </a:solidFill>
            </a:endParaRPr>
          </a:p>
        </p:txBody>
      </p:sp>
      <p:pic>
        <p:nvPicPr>
          <p:cNvPr id="149508" name="Picture 4" descr="Line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8983" y="4565356"/>
            <a:ext cx="473392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49510" name="Picture 6" descr="Immagine correlata"/>
          <p:cNvPicPr>
            <a:picLocks noChangeAspect="1" noChangeArrowheads="1"/>
          </p:cNvPicPr>
          <p:nvPr/>
        </p:nvPicPr>
        <p:blipFill rotWithShape="1">
          <a:blip r:embed="rId5">
            <a:extLst>
              <a:ext uri="{28A0092B-C50C-407E-A947-70E740481C1C}">
                <a14:useLocalDpi xmlns:a14="http://schemas.microsoft.com/office/drawing/2010/main" val="0"/>
              </a:ext>
            </a:extLst>
          </a:blip>
          <a:srcRect t="11988" b="5868"/>
          <a:stretch/>
        </p:blipFill>
        <p:spPr bwMode="auto">
          <a:xfrm>
            <a:off x="5020208" y="4326801"/>
            <a:ext cx="3828665" cy="23588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0"/>
          <p:cNvSpPr txBox="1">
            <a:spLocks noChangeArrowheads="1"/>
          </p:cNvSpPr>
          <p:nvPr/>
        </p:nvSpPr>
        <p:spPr bwMode="auto">
          <a:xfrm>
            <a:off x="200998" y="2190825"/>
            <a:ext cx="547221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cs typeface="Tahoma" panose="020B0604030504040204" pitchFamily="34" charset="0"/>
              </a:rPr>
              <a:t>CO</a:t>
            </a:r>
            <a:r>
              <a:rPr lang="it-IT" altLang="en-US" sz="2200" baseline="-25000" dirty="0" smtClean="0">
                <a:latin typeface="Tahoma" panose="020B0604030504040204" pitchFamily="34" charset="0"/>
                <a:cs typeface="Tahoma" panose="020B0604030504040204" pitchFamily="34" charset="0"/>
              </a:rPr>
              <a:t>2</a:t>
            </a:r>
            <a:r>
              <a:rPr lang="it-IT" altLang="en-US" sz="2200" dirty="0" smtClean="0">
                <a:latin typeface="Tahoma" panose="020B0604030504040204" pitchFamily="34" charset="0"/>
                <a:cs typeface="Tahoma" panose="020B0604030504040204" pitchFamily="34" charset="0"/>
              </a:rPr>
              <a:t> has no permanent electric dipole moment (</a:t>
            </a:r>
            <a:r>
              <a:rPr lang="it-IT" altLang="en-US" sz="2200" dirty="0" smtClean="0">
                <a:solidFill>
                  <a:srgbClr val="FF0000"/>
                </a:solidFill>
                <a:latin typeface="Tahoma" panose="020B0604030504040204" pitchFamily="34" charset="0"/>
                <a:cs typeface="Tahoma" panose="020B0604030504040204" pitchFamily="34" charset="0"/>
                <a:sym typeface="Symbol" panose="05050102010706020507" pitchFamily="18" charset="2"/>
              </a:rPr>
              <a:t>=0</a:t>
            </a:r>
            <a:r>
              <a:rPr lang="it-IT" altLang="en-US" sz="2200" dirty="0" smtClean="0">
                <a:latin typeface="Tahoma" panose="020B0604030504040204" pitchFamily="34" charset="0"/>
                <a:cs typeface="Tahoma" panose="020B0604030504040204" pitchFamily="34" charset="0"/>
                <a:sym typeface="Symbol" panose="05050102010706020507" pitchFamily="18" charset="2"/>
              </a:rPr>
              <a:t>) for fixed atoms. </a:t>
            </a:r>
          </a:p>
          <a:p>
            <a:pPr>
              <a:spcBef>
                <a:spcPct val="0"/>
              </a:spcBef>
              <a:buFontTx/>
              <a:buNone/>
            </a:pPr>
            <a:r>
              <a:rPr lang="it-IT" altLang="en-US" sz="2200" dirty="0" smtClean="0">
                <a:latin typeface="Tahoma" panose="020B0604030504040204" pitchFamily="34" charset="0"/>
                <a:cs typeface="Tahoma" panose="020B0604030504040204" pitchFamily="34" charset="0"/>
                <a:sym typeface="Symbol" panose="05050102010706020507" pitchFamily="18" charset="2"/>
              </a:rPr>
              <a:t></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2</a:t>
            </a:r>
            <a:r>
              <a:rPr lang="it-IT" altLang="en-US" sz="2200" dirty="0" smtClean="0">
                <a:latin typeface="Tahoma" panose="020B0604030504040204" pitchFamily="34" charset="0"/>
                <a:cs typeface="Tahoma" panose="020B0604030504040204" pitchFamily="34" charset="0"/>
                <a:sym typeface="Symbol" panose="05050102010706020507" pitchFamily="18" charset="2"/>
              </a:rPr>
              <a:t> and </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3 </a:t>
            </a:r>
            <a:r>
              <a:rPr lang="it-IT" altLang="en-US" sz="2200" dirty="0" smtClean="0">
                <a:latin typeface="Tahoma" panose="020B0604030504040204" pitchFamily="34" charset="0"/>
                <a:cs typeface="Tahoma" panose="020B0604030504040204" pitchFamily="34" charset="0"/>
                <a:sym typeface="Symbol" panose="05050102010706020507" pitchFamily="18" charset="2"/>
              </a:rPr>
              <a:t>vibrational modes: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IR actives </a:t>
            </a:r>
            <a:r>
              <a:rPr lang="it-IT" altLang="en-US" sz="2200" dirty="0" smtClean="0">
                <a:latin typeface="Tahoma" panose="020B0604030504040204" pitchFamily="34" charset="0"/>
                <a:cs typeface="Tahoma" panose="020B0604030504040204" pitchFamily="34" charset="0"/>
                <a:sym typeface="Symbol" panose="05050102010706020507" pitchFamily="18" charset="2"/>
              </a:rPr>
              <a:t>(a dipole moment is generated that changes  during the vibration)</a:t>
            </a:r>
          </a:p>
          <a:p>
            <a:pPr>
              <a:spcBef>
                <a:spcPct val="0"/>
              </a:spcBef>
              <a:buFontTx/>
              <a:buNone/>
            </a:pPr>
            <a:r>
              <a:rPr lang="it-IT" altLang="en-US" sz="2200" dirty="0" smtClean="0">
                <a:latin typeface="Tahoma" panose="020B0604030504040204" pitchFamily="34" charset="0"/>
                <a:cs typeface="Tahoma" panose="020B0604030504040204" pitchFamily="34" charset="0"/>
                <a:sym typeface="Symbol" panose="05050102010706020507" pitchFamily="18" charset="2"/>
              </a:rPr>
              <a:t></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1</a:t>
            </a:r>
            <a:r>
              <a:rPr lang="it-IT" altLang="en-US" sz="2200" dirty="0" smtClean="0">
                <a:latin typeface="Tahoma" panose="020B0604030504040204" pitchFamily="34" charset="0"/>
                <a:cs typeface="Tahoma" panose="020B0604030504040204" pitchFamily="34" charset="0"/>
                <a:sym typeface="Symbol" panose="05050102010706020507" pitchFamily="18" charset="2"/>
              </a:rPr>
              <a:t> mode: </a:t>
            </a:r>
            <a:r>
              <a:rPr lang="it-IT" altLang="en-US" sz="2200" dirty="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IR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inactive </a:t>
            </a:r>
            <a:r>
              <a:rPr lang="it-IT" altLang="en-US" sz="2200" dirty="0" smtClean="0">
                <a:latin typeface="Tahoma" panose="020B0604030504040204" pitchFamily="34" charset="0"/>
                <a:cs typeface="Tahoma" panose="020B0604030504040204" pitchFamily="34" charset="0"/>
                <a:sym typeface="Symbol" panose="05050102010706020507" pitchFamily="18" charset="2"/>
              </a:rPr>
              <a:t>(no dipole moment is generated during the vibration)</a:t>
            </a:r>
            <a:endParaRPr lang="it-IT" altLang="en-US" sz="2200" dirty="0">
              <a:latin typeface="Tahoma" panose="020B0604030504040204" pitchFamily="34" charset="0"/>
              <a:cs typeface="Tahoma" panose="020B0604030504040204" pitchFamily="34" charset="0"/>
            </a:endParaRPr>
          </a:p>
        </p:txBody>
      </p:sp>
      <p:sp>
        <p:nvSpPr>
          <p:cNvPr id="20" name="Text Box 30"/>
          <p:cNvSpPr txBox="1">
            <a:spLocks noChangeArrowheads="1"/>
          </p:cNvSpPr>
          <p:nvPr/>
        </p:nvSpPr>
        <p:spPr bwMode="auto">
          <a:xfrm>
            <a:off x="5516030" y="4754352"/>
            <a:ext cx="14060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overtones/</a:t>
            </a:r>
          </a:p>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combinations</a:t>
            </a:r>
            <a:endParaRPr lang="it-IT" altLang="en-US" sz="1600" dirty="0">
              <a:solidFill>
                <a:srgbClr val="0000FF"/>
              </a:solidFill>
              <a:latin typeface="Tahoma" panose="020B0604030504040204" pitchFamily="34" charset="0"/>
              <a:cs typeface="Tahoma" panose="020B0604030504040204" pitchFamily="34" charset="0"/>
            </a:endParaRPr>
          </a:p>
        </p:txBody>
      </p:sp>
      <p:cxnSp>
        <p:nvCxnSpPr>
          <p:cNvPr id="27" name="Straight Arrow Connector 26"/>
          <p:cNvCxnSpPr>
            <a:stCxn id="20" idx="0"/>
          </p:cNvCxnSpPr>
          <p:nvPr/>
        </p:nvCxnSpPr>
        <p:spPr bwMode="auto">
          <a:xfrm flipH="1" flipV="1">
            <a:off x="5987369" y="4565356"/>
            <a:ext cx="231668" cy="188996"/>
          </a:xfrm>
          <a:prstGeom prst="straightConnector1">
            <a:avLst/>
          </a:prstGeom>
          <a:solidFill>
            <a:schemeClr val="accent1"/>
          </a:solidFill>
          <a:ln w="2857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5"/>
          <p:cNvGrpSpPr/>
          <p:nvPr/>
        </p:nvGrpSpPr>
        <p:grpSpPr>
          <a:xfrm>
            <a:off x="7105827" y="1170924"/>
            <a:ext cx="1493254" cy="3875816"/>
            <a:chOff x="7105827" y="1170924"/>
            <a:chExt cx="1493254" cy="3875816"/>
          </a:xfrm>
        </p:grpSpPr>
        <p:sp>
          <p:nvSpPr>
            <p:cNvPr id="17" name="TextBox 16"/>
            <p:cNvSpPr txBox="1"/>
            <p:nvPr/>
          </p:nvSpPr>
          <p:spPr>
            <a:xfrm>
              <a:off x="7105827" y="1170924"/>
              <a:ext cx="1023037" cy="307777"/>
            </a:xfrm>
            <a:prstGeom prst="rect">
              <a:avLst/>
            </a:prstGeom>
            <a:solidFill>
              <a:schemeClr val="bg1"/>
            </a:solidFill>
          </p:spPr>
          <p:txBody>
            <a:bodyPr wrap="none" rtlCol="0">
              <a:spAutoFit/>
            </a:bodyPr>
            <a:lstStyle/>
            <a:p>
              <a:r>
                <a:rPr lang="it-IT" sz="1400" dirty="0" smtClean="0">
                  <a:latin typeface="Symbol" panose="05050102010706020507" pitchFamily="18" charset="2"/>
                </a:rPr>
                <a:t>n</a:t>
              </a:r>
              <a:r>
                <a:rPr lang="it-IT" sz="1400" baseline="-25000" dirty="0" smtClean="0">
                  <a:latin typeface="Symbol" panose="05050102010706020507" pitchFamily="18" charset="2"/>
                </a:rPr>
                <a:t>1</a:t>
              </a:r>
              <a:r>
                <a:rPr lang="it-IT" sz="1400" dirty="0" smtClean="0"/>
                <a:t>=7.5 </a:t>
              </a:r>
              <a:r>
                <a:rPr lang="it-IT" sz="1400" dirty="0" smtClean="0">
                  <a:sym typeface="Symbol" panose="05050102010706020507" pitchFamily="18" charset="2"/>
                </a:rPr>
                <a:t>m</a:t>
              </a:r>
              <a:endParaRPr lang="en-US" sz="1400" dirty="0"/>
            </a:p>
          </p:txBody>
        </p:sp>
        <p:sp>
          <p:nvSpPr>
            <p:cNvPr id="18" name="TextBox 17"/>
            <p:cNvSpPr txBox="1"/>
            <p:nvPr/>
          </p:nvSpPr>
          <p:spPr>
            <a:xfrm>
              <a:off x="7615054" y="2595938"/>
              <a:ext cx="942887" cy="307777"/>
            </a:xfrm>
            <a:prstGeom prst="rect">
              <a:avLst/>
            </a:prstGeom>
            <a:solidFill>
              <a:schemeClr val="bg1"/>
            </a:solidFill>
          </p:spPr>
          <p:txBody>
            <a:bodyPr wrap="none" rtlCol="0">
              <a:spAutoFit/>
            </a:bodyPr>
            <a:lstStyle/>
            <a:p>
              <a:r>
                <a:rPr lang="it-IT" sz="1400" dirty="0" smtClean="0">
                  <a:latin typeface="Symbol" panose="05050102010706020507" pitchFamily="18" charset="2"/>
                </a:rPr>
                <a:t>n</a:t>
              </a:r>
              <a:r>
                <a:rPr lang="it-IT" sz="1400" baseline="-25000" dirty="0" smtClean="0">
                  <a:latin typeface="Symbol" panose="05050102010706020507" pitchFamily="18" charset="2"/>
                </a:rPr>
                <a:t>2</a:t>
              </a:r>
              <a:r>
                <a:rPr lang="it-IT" sz="1400" dirty="0" smtClean="0"/>
                <a:t>=15 </a:t>
              </a:r>
              <a:r>
                <a:rPr lang="it-IT" sz="1400" dirty="0" smtClean="0">
                  <a:sym typeface="Symbol" panose="05050102010706020507" pitchFamily="18" charset="2"/>
                </a:rPr>
                <a:t>m</a:t>
              </a:r>
              <a:endParaRPr lang="en-US" sz="1400" dirty="0"/>
            </a:p>
          </p:txBody>
        </p:sp>
        <p:cxnSp>
          <p:nvCxnSpPr>
            <p:cNvPr id="4" name="Straight Arrow Connector 3"/>
            <p:cNvCxnSpPr/>
            <p:nvPr/>
          </p:nvCxnSpPr>
          <p:spPr bwMode="auto">
            <a:xfrm>
              <a:off x="8128864" y="2920181"/>
              <a:ext cx="249048" cy="1548155"/>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4"/>
            <p:cNvSpPr/>
            <p:nvPr/>
          </p:nvSpPr>
          <p:spPr bwMode="auto">
            <a:xfrm>
              <a:off x="7573918" y="2569985"/>
              <a:ext cx="1025163" cy="340710"/>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cxnSp>
          <p:nvCxnSpPr>
            <p:cNvPr id="24" name="Straight Arrow Connector 23"/>
            <p:cNvCxnSpPr/>
            <p:nvPr/>
          </p:nvCxnSpPr>
          <p:spPr bwMode="auto">
            <a:xfrm flipH="1">
              <a:off x="7151858" y="4149962"/>
              <a:ext cx="575666" cy="896778"/>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7182317" y="3813835"/>
              <a:ext cx="992579" cy="307777"/>
            </a:xfrm>
            <a:prstGeom prst="rect">
              <a:avLst/>
            </a:prstGeom>
            <a:solidFill>
              <a:schemeClr val="bg1"/>
            </a:solidFill>
          </p:spPr>
          <p:txBody>
            <a:bodyPr wrap="none" rtlCol="0">
              <a:spAutoFit/>
            </a:bodyPr>
            <a:lstStyle/>
            <a:p>
              <a:r>
                <a:rPr lang="it-IT" sz="1400" dirty="0" smtClean="0">
                  <a:latin typeface="Symbol" panose="05050102010706020507" pitchFamily="18" charset="2"/>
                </a:rPr>
                <a:t>n</a:t>
              </a:r>
              <a:r>
                <a:rPr lang="it-IT" sz="1400" baseline="-25000" dirty="0" smtClean="0">
                  <a:latin typeface="Symbol" panose="05050102010706020507" pitchFamily="18" charset="2"/>
                </a:rPr>
                <a:t>3</a:t>
              </a:r>
              <a:r>
                <a:rPr lang="it-IT" sz="1400" dirty="0" smtClean="0"/>
                <a:t>=4.3 </a:t>
              </a:r>
              <a:r>
                <a:rPr lang="it-IT" sz="1400" dirty="0" smtClean="0">
                  <a:sym typeface="Symbol" panose="05050102010706020507" pitchFamily="18" charset="2"/>
                </a:rPr>
                <a:t>m</a:t>
              </a:r>
              <a:endParaRPr lang="en-US" sz="1400" dirty="0"/>
            </a:p>
          </p:txBody>
        </p:sp>
        <p:sp>
          <p:nvSpPr>
            <p:cNvPr id="23" name="Oval 22"/>
            <p:cNvSpPr/>
            <p:nvPr/>
          </p:nvSpPr>
          <p:spPr bwMode="auto">
            <a:xfrm>
              <a:off x="7151858" y="3804509"/>
              <a:ext cx="992579" cy="340710"/>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1" name="Text Box 30"/>
          <p:cNvSpPr txBox="1">
            <a:spLocks noChangeArrowheads="1"/>
          </p:cNvSpPr>
          <p:nvPr/>
        </p:nvSpPr>
        <p:spPr bwMode="auto">
          <a:xfrm>
            <a:off x="138983" y="935599"/>
            <a:ext cx="55342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a:solidFill>
                  <a:srgbClr val="FF0000"/>
                </a:solidFill>
                <a:latin typeface="Tahoma" panose="020B0604030504040204" pitchFamily="34" charset="0"/>
                <a:cs typeface="Tahoma" panose="020B0604030504040204" pitchFamily="34" charset="0"/>
              </a:rPr>
              <a:t>CO</a:t>
            </a:r>
            <a:r>
              <a:rPr lang="it-IT" altLang="en-US" sz="2400" baseline="-25000" dirty="0">
                <a:solidFill>
                  <a:srgbClr val="FF0000"/>
                </a:solidFill>
                <a:latin typeface="Tahoma" panose="020B0604030504040204" pitchFamily="34" charset="0"/>
                <a:cs typeface="Tahoma" panose="020B0604030504040204" pitchFamily="34" charset="0"/>
              </a:rPr>
              <a:t>2</a:t>
            </a:r>
            <a:r>
              <a:rPr lang="it-IT" altLang="en-US" sz="2400" dirty="0">
                <a:solidFill>
                  <a:srgbClr val="FF0000"/>
                </a:solidFill>
                <a:latin typeface="Tahoma" panose="020B0604030504040204" pitchFamily="34" charset="0"/>
                <a:cs typeface="Tahoma" panose="020B0604030504040204" pitchFamily="34" charset="0"/>
              </a:rPr>
              <a:t> </a:t>
            </a:r>
            <a:r>
              <a:rPr lang="it-IT" altLang="en-US" sz="2400" dirty="0">
                <a:latin typeface="Tahoma" panose="020B0604030504040204" pitchFamily="34" charset="0"/>
                <a:cs typeface="Tahoma" panose="020B0604030504040204" pitchFamily="34" charset="0"/>
              </a:rPr>
              <a:t>(n=3) hence </a:t>
            </a:r>
            <a:r>
              <a:rPr lang="it-IT" altLang="en-US" sz="2400" dirty="0" smtClean="0">
                <a:latin typeface="Tahoma" panose="020B0604030504040204" pitchFamily="34" charset="0"/>
                <a:cs typeface="Tahoma" panose="020B0604030504040204" pitchFamily="34" charset="0"/>
              </a:rPr>
              <a:t>3x3-5=4 </a:t>
            </a:r>
            <a:r>
              <a:rPr lang="it-IT" altLang="en-US" sz="2400" dirty="0">
                <a:latin typeface="Tahoma" panose="020B0604030504040204" pitchFamily="34" charset="0"/>
                <a:cs typeface="Tahoma" panose="020B0604030504040204" pitchFamily="34" charset="0"/>
              </a:rPr>
              <a:t>normal </a:t>
            </a:r>
            <a:r>
              <a:rPr lang="it-IT" altLang="en-US" sz="2400" dirty="0" smtClean="0">
                <a:latin typeface="Tahoma" panose="020B0604030504040204" pitchFamily="34" charset="0"/>
                <a:cs typeface="Tahoma" panose="020B0604030504040204" pitchFamily="34" charset="0"/>
              </a:rPr>
              <a:t>vibr. modes (of which 2 are degenerate, the </a:t>
            </a:r>
            <a:r>
              <a:rPr lang="it-IT" altLang="en-US" sz="2400" dirty="0" smtClean="0">
                <a:latin typeface="Tahoma" panose="020B0604030504040204" pitchFamily="34" charset="0"/>
                <a:cs typeface="Tahoma" panose="020B0604030504040204" pitchFamily="34" charset="0"/>
                <a:sym typeface="Symbol" panose="05050102010706020507" pitchFamily="18" charset="2"/>
              </a:rPr>
              <a:t></a:t>
            </a:r>
            <a:r>
              <a:rPr lang="it-IT" altLang="en-US" sz="2400" baseline="-25000" dirty="0">
                <a:latin typeface="Tahoma" panose="020B0604030504040204" pitchFamily="34" charset="0"/>
                <a:cs typeface="Tahoma" panose="020B0604030504040204" pitchFamily="34" charset="0"/>
                <a:sym typeface="Symbol" panose="05050102010706020507" pitchFamily="18" charset="2"/>
              </a:rPr>
              <a:t>2</a:t>
            </a:r>
            <a:r>
              <a:rPr lang="it-IT" altLang="en-US" sz="2400" dirty="0" smtClean="0">
                <a:latin typeface="Tahoma" panose="020B0604030504040204" pitchFamily="34" charset="0"/>
                <a:cs typeface="Tahoma" panose="020B0604030504040204" pitchFamily="34" charset="0"/>
              </a:rPr>
              <a:t> ) </a:t>
            </a:r>
            <a:endParaRPr lang="it-IT" altLang="en-US" sz="24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301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2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Immagine correlata"/>
          <p:cNvPicPr>
            <a:picLocks noChangeAspect="1" noChangeArrowheads="1"/>
          </p:cNvPicPr>
          <p:nvPr/>
        </p:nvPicPr>
        <p:blipFill rotWithShape="1">
          <a:blip r:embed="rId2">
            <a:extLst>
              <a:ext uri="{28A0092B-C50C-407E-A947-70E740481C1C}">
                <a14:useLocalDpi xmlns:a14="http://schemas.microsoft.com/office/drawing/2010/main" val="0"/>
              </a:ext>
            </a:extLst>
          </a:blip>
          <a:srcRect t="51891" b="23413"/>
          <a:stretch/>
        </p:blipFill>
        <p:spPr bwMode="auto">
          <a:xfrm>
            <a:off x="755326" y="3625036"/>
            <a:ext cx="7561757" cy="1400509"/>
          </a:xfrm>
          <a:prstGeom prst="rect">
            <a:avLst/>
          </a:prstGeom>
          <a:noFill/>
          <a:extLst>
            <a:ext uri="{909E8E84-426E-40DD-AFC4-6F175D3DCCD1}">
              <a14:hiddenFill xmlns:a14="http://schemas.microsoft.com/office/drawing/2010/main">
                <a:solidFill>
                  <a:srgbClr val="FFFFFF"/>
                </a:solidFill>
              </a14:hiddenFill>
            </a:ext>
          </a:extLst>
        </p:spPr>
      </p:pic>
      <p:pic>
        <p:nvPicPr>
          <p:cNvPr id="149506" name="Picture 2" descr="Immagine correlata"/>
          <p:cNvPicPr>
            <a:picLocks noChangeAspect="1" noChangeArrowheads="1"/>
          </p:cNvPicPr>
          <p:nvPr/>
        </p:nvPicPr>
        <p:blipFill rotWithShape="1">
          <a:blip r:embed="rId3">
            <a:extLst>
              <a:ext uri="{28A0092B-C50C-407E-A947-70E740481C1C}">
                <a14:useLocalDpi xmlns:a14="http://schemas.microsoft.com/office/drawing/2010/main" val="0"/>
              </a:ext>
            </a:extLst>
          </a:blip>
          <a:srcRect l="2840" t="-1" r="985" b="48914"/>
          <a:stretch/>
        </p:blipFill>
        <p:spPr bwMode="auto">
          <a:xfrm>
            <a:off x="895121" y="1575900"/>
            <a:ext cx="7109180" cy="2260318"/>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4"/>
          <p:cNvSpPr>
            <a:spLocks noGrp="1"/>
          </p:cNvSpPr>
          <p:nvPr>
            <p:ph type="title"/>
          </p:nvPr>
        </p:nvSpPr>
        <p:spPr>
          <a:xfrm>
            <a:off x="390334" y="-74221"/>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absorption spectrum of CO</a:t>
            </a:r>
            <a:r>
              <a:rPr lang="it-IT" altLang="en-US" sz="3500" baseline="-25000" dirty="0" smtClean="0">
                <a:solidFill>
                  <a:srgbClr val="3333FF"/>
                </a:solidFill>
                <a:latin typeface="Tahoma" panose="020B0604030504040204" pitchFamily="34" charset="0"/>
                <a:cs typeface="Tahoma" panose="020B0604030504040204" pitchFamily="34" charset="0"/>
              </a:rPr>
              <a:t>2 </a:t>
            </a:r>
            <a:r>
              <a:rPr lang="it-IT" altLang="en-US" sz="3500" dirty="0" smtClean="0">
                <a:solidFill>
                  <a:srgbClr val="3333FF"/>
                </a:solidFill>
                <a:latin typeface="Tahoma" panose="020B0604030504040204" pitchFamily="34" charset="0"/>
                <a:cs typeface="Tahoma" panose="020B0604030504040204" pitchFamily="34" charset="0"/>
              </a:rPr>
              <a:t>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512954" y="122845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84686" y="2769683"/>
            <a:ext cx="554467" cy="369332"/>
          </a:xfrm>
          <a:prstGeom prst="rect">
            <a:avLst/>
          </a:prstGeom>
          <a:solidFill>
            <a:schemeClr val="bg1"/>
          </a:solidFill>
        </p:spPr>
        <p:txBody>
          <a:bodyPr wrap="square" rtlCol="0">
            <a:spAutoFit/>
          </a:bodyPr>
          <a:lstStyle/>
          <a:p>
            <a:r>
              <a:rPr lang="it-IT" b="1" dirty="0">
                <a:solidFill>
                  <a:srgbClr val="FF0000"/>
                </a:solidFill>
                <a:latin typeface="Symbol" panose="05050102010706020507" pitchFamily="18" charset="2"/>
              </a:rPr>
              <a:t>n</a:t>
            </a:r>
            <a:r>
              <a:rPr lang="it-IT" b="1" baseline="-25000" dirty="0">
                <a:solidFill>
                  <a:srgbClr val="FF0000"/>
                </a:solidFill>
                <a:latin typeface="Symbol" panose="05050102010706020507" pitchFamily="18" charset="2"/>
              </a:rPr>
              <a:t>3</a:t>
            </a:r>
            <a:endParaRPr lang="en-US" b="1" dirty="0">
              <a:solidFill>
                <a:srgbClr val="FF0000"/>
              </a:solidFill>
            </a:endParaRPr>
          </a:p>
        </p:txBody>
      </p:sp>
      <p:sp>
        <p:nvSpPr>
          <p:cNvPr id="11" name="TextBox 10"/>
          <p:cNvSpPr txBox="1"/>
          <p:nvPr/>
        </p:nvSpPr>
        <p:spPr>
          <a:xfrm>
            <a:off x="6916519" y="2769683"/>
            <a:ext cx="381836" cy="369332"/>
          </a:xfrm>
          <a:prstGeom prst="rect">
            <a:avLst/>
          </a:prstGeom>
          <a:solidFill>
            <a:schemeClr val="bg1"/>
          </a:solidFill>
        </p:spPr>
        <p:txBody>
          <a:bodyPr wrap="none" rtlCol="0">
            <a:spAutoFit/>
          </a:bodyPr>
          <a:lstStyle/>
          <a:p>
            <a:r>
              <a:rPr lang="it-IT" b="1" dirty="0" smtClean="0">
                <a:solidFill>
                  <a:srgbClr val="FF0000"/>
                </a:solidFill>
                <a:latin typeface="Symbol" panose="05050102010706020507" pitchFamily="18" charset="2"/>
              </a:rPr>
              <a:t>n</a:t>
            </a:r>
            <a:r>
              <a:rPr lang="it-IT" b="1" baseline="-25000" dirty="0" smtClean="0">
                <a:solidFill>
                  <a:srgbClr val="FF0000"/>
                </a:solidFill>
                <a:latin typeface="Symbol" panose="05050102010706020507" pitchFamily="18" charset="2"/>
              </a:rPr>
              <a:t>2</a:t>
            </a:r>
            <a:endParaRPr lang="en-US" b="1" dirty="0">
              <a:solidFill>
                <a:srgbClr val="FF0000"/>
              </a:solidFill>
            </a:endParaRPr>
          </a:p>
        </p:txBody>
      </p:sp>
      <p:cxnSp>
        <p:nvCxnSpPr>
          <p:cNvPr id="12" name="Straight Arrow Connector 11"/>
          <p:cNvCxnSpPr/>
          <p:nvPr/>
        </p:nvCxnSpPr>
        <p:spPr bwMode="auto">
          <a:xfrm flipH="1">
            <a:off x="6039154" y="3004749"/>
            <a:ext cx="901472" cy="896778"/>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4879065" y="3108237"/>
            <a:ext cx="639456" cy="79329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512954" y="5265067"/>
            <a:ext cx="8388999" cy="1107996"/>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The </a:t>
            </a:r>
            <a:r>
              <a:rPr lang="en-US" sz="2200" dirty="0" smtClean="0">
                <a:latin typeface="Symbol" panose="05050102010706020507" pitchFamily="18" charset="2"/>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fundamental in CO</a:t>
            </a:r>
            <a:r>
              <a:rPr lang="en-US" sz="2200" baseline="-25000" dirty="0">
                <a:latin typeface="Tahoma" panose="020B0604030504040204" pitchFamily="34" charset="0"/>
                <a:ea typeface="Tahoma" panose="020B0604030504040204" pitchFamily="34" charset="0"/>
                <a:cs typeface="Tahoma" panose="020B0604030504040204" pitchFamily="34" charset="0"/>
              </a:rPr>
              <a:t>2</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is weaker than the </a:t>
            </a:r>
            <a:r>
              <a:rPr lang="en-US" sz="2200" dirty="0" smtClean="0">
                <a:latin typeface="Symbol" panose="05050102010706020507" pitchFamily="18" charset="2"/>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but it is most active in atmosphere due </a:t>
            </a:r>
            <a:r>
              <a:rPr lang="en-US" sz="2200" dirty="0">
                <a:latin typeface="Tahoma" panose="020B0604030504040204" pitchFamily="34" charset="0"/>
                <a:ea typeface="Tahoma" panose="020B0604030504040204" pitchFamily="34" charset="0"/>
                <a:cs typeface="Tahoma" panose="020B0604030504040204" pitchFamily="34" charset="0"/>
              </a:rPr>
              <a:t>to the better matching of </a:t>
            </a:r>
            <a:r>
              <a:rPr lang="en-US" sz="2200" dirty="0" smtClean="0">
                <a:latin typeface="Tahoma" panose="020B0604030504040204" pitchFamily="34" charset="0"/>
                <a:ea typeface="Tahoma" panose="020B0604030504040204" pitchFamily="34" charset="0"/>
                <a:cs typeface="Tahoma" panose="020B0604030504040204" pitchFamily="34" charset="0"/>
              </a:rPr>
              <a:t>its vibrational frequency </a:t>
            </a:r>
            <a:r>
              <a:rPr lang="en-US" sz="2200" dirty="0">
                <a:latin typeface="Tahoma" panose="020B0604030504040204" pitchFamily="34" charset="0"/>
                <a:ea typeface="Tahoma" panose="020B0604030504040204" pitchFamily="34" charset="0"/>
                <a:cs typeface="Tahoma" panose="020B0604030504040204" pitchFamily="34" charset="0"/>
              </a:rPr>
              <a:t>with solar and terrestrial Planck emission functions</a:t>
            </a:r>
          </a:p>
        </p:txBody>
      </p:sp>
    </p:spTree>
    <p:extLst>
      <p:ext uri="{BB962C8B-B14F-4D97-AF65-F5344CB8AC3E}">
        <p14:creationId xmlns:p14="http://schemas.microsoft.com/office/powerpoint/2010/main" val="12414260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4"/>
          <p:cNvSpPr>
            <a:spLocks noGrp="1"/>
          </p:cNvSpPr>
          <p:nvPr>
            <p:ph type="title"/>
          </p:nvPr>
        </p:nvSpPr>
        <p:spPr>
          <a:xfrm>
            <a:off x="368300" y="-326739"/>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spectrum of N</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O (nitrous oxide)</a:t>
            </a:r>
            <a:endParaRPr lang="en-GB" altLang="en-US" sz="3500" dirty="0" smtClean="0">
              <a:solidFill>
                <a:srgbClr val="3333FF"/>
              </a:solidFill>
              <a:latin typeface="Tahoma" panose="020B0604030504040204" pitchFamily="34" charset="0"/>
              <a:cs typeface="Tahoma" panose="020B0604030504040204" pitchFamily="34" charset="0"/>
            </a:endParaRPr>
          </a:p>
        </p:txBody>
      </p:sp>
      <p:pic>
        <p:nvPicPr>
          <p:cNvPr id="150530" name="Picture 2" descr="Nitrous oxide nu-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9226" y="801426"/>
            <a:ext cx="2615612" cy="1124323"/>
          </a:xfrm>
          <a:prstGeom prst="rect">
            <a:avLst/>
          </a:prstGeom>
          <a:noFill/>
          <a:extLst>
            <a:ext uri="{909E8E84-426E-40DD-AFC4-6F175D3DCCD1}">
              <a14:hiddenFill xmlns:a14="http://schemas.microsoft.com/office/drawing/2010/main">
                <a:solidFill>
                  <a:srgbClr val="FFFFFF"/>
                </a:solidFill>
              </a14:hiddenFill>
            </a:ext>
          </a:extLst>
        </p:spPr>
      </p:pic>
      <p:pic>
        <p:nvPicPr>
          <p:cNvPr id="150532" name="Picture 4" descr="Nitrous oxide nu-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34759" y="1747626"/>
            <a:ext cx="2679239" cy="1151674"/>
          </a:xfrm>
          <a:prstGeom prst="rect">
            <a:avLst/>
          </a:prstGeom>
          <a:noFill/>
          <a:extLst>
            <a:ext uri="{909E8E84-426E-40DD-AFC4-6F175D3DCCD1}">
              <a14:hiddenFill xmlns:a14="http://schemas.microsoft.com/office/drawing/2010/main">
                <a:solidFill>
                  <a:srgbClr val="FFFFFF"/>
                </a:solidFill>
              </a14:hiddenFill>
            </a:ext>
          </a:extLst>
        </p:spPr>
      </p:pic>
      <p:pic>
        <p:nvPicPr>
          <p:cNvPr id="150534" name="Picture 6" descr="Nitrous oxide nu-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9226" y="2720527"/>
            <a:ext cx="2764298" cy="11882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47887" y="1024459"/>
            <a:ext cx="2312885" cy="923330"/>
          </a:xfrm>
          <a:prstGeom prst="rect">
            <a:avLst/>
          </a:prstGeom>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symmetric stretch</a:t>
            </a:r>
          </a:p>
          <a:p>
            <a:r>
              <a:rPr lang="pt-BR" b="1" dirty="0" smtClean="0">
                <a:solidFill>
                  <a:srgbClr val="000000"/>
                </a:solidFill>
                <a:latin typeface="Symbol" panose="05050102010706020507" pitchFamily="18" charset="2"/>
              </a:rPr>
              <a:t>n</a:t>
            </a:r>
            <a:r>
              <a:rPr lang="pt-BR" b="1" baseline="-25000" dirty="0" smtClean="0">
                <a:solidFill>
                  <a:srgbClr val="000000"/>
                </a:solidFill>
                <a:latin typeface="Symbol" panose="05050102010706020507" pitchFamily="18" charset="2"/>
              </a:rPr>
              <a:t>1</a:t>
            </a:r>
            <a:r>
              <a:rPr lang="pt-BR" b="1" dirty="0">
                <a:solidFill>
                  <a:srgbClr val="000000"/>
                </a:solidFill>
                <a:latin typeface="Symbol" panose="05050102010706020507" pitchFamily="18" charset="2"/>
              </a:rPr>
              <a:t> </a:t>
            </a:r>
            <a:r>
              <a:rPr lang="pt-BR" b="1"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1298.3 </a:t>
            </a:r>
            <a:r>
              <a:rPr lang="pt-BR" dirty="0" smtClean="0">
                <a:solidFill>
                  <a:srgbClr val="000000"/>
                </a:solidFill>
                <a:latin typeface="Times New Roman" panose="02020603050405020304" pitchFamily="18" charset="0"/>
              </a:rPr>
              <a:t>cm</a:t>
            </a:r>
            <a:r>
              <a:rPr lang="pt-BR" baseline="30000" dirty="0" smtClean="0">
                <a:solidFill>
                  <a:srgbClr val="000000"/>
                </a:solidFill>
                <a:latin typeface="Times New Roman" panose="02020603050405020304" pitchFamily="18" charset="0"/>
              </a:rPr>
              <a:t>-1</a:t>
            </a:r>
          </a:p>
          <a:p>
            <a:r>
              <a:rPr lang="pt-BR" dirty="0" smtClean="0">
                <a:solidFill>
                  <a:srgbClr val="000000"/>
                </a:solidFill>
                <a:latin typeface="Times New Roman" panose="02020603050405020304" pitchFamily="18" charset="0"/>
              </a:rPr>
              <a:t>     = 7.8 </a:t>
            </a:r>
            <a:r>
              <a:rPr lang="pt-BR" dirty="0" smtClean="0">
                <a:solidFill>
                  <a:srgbClr val="000000"/>
                </a:solidFill>
                <a:latin typeface="Symbol" panose="05050102010706020507" pitchFamily="18" charset="2"/>
              </a:rPr>
              <a:t>m</a:t>
            </a:r>
            <a:r>
              <a:rPr lang="pt-BR" dirty="0" smtClean="0">
                <a:solidFill>
                  <a:srgbClr val="000000"/>
                </a:solidFill>
                <a:latin typeface="Times New Roman" panose="02020603050405020304" pitchFamily="18" charset="0"/>
              </a:rPr>
              <a:t>m</a:t>
            </a:r>
            <a:endParaRPr lang="pt-BR" dirty="0">
              <a:solidFill>
                <a:srgbClr val="000000"/>
              </a:solidFill>
              <a:latin typeface="Times New Roman" panose="02020603050405020304" pitchFamily="18" charset="0"/>
            </a:endParaRPr>
          </a:p>
        </p:txBody>
      </p:sp>
      <p:sp>
        <p:nvSpPr>
          <p:cNvPr id="3" name="Rectangle 2"/>
          <p:cNvSpPr/>
          <p:nvPr/>
        </p:nvSpPr>
        <p:spPr>
          <a:xfrm>
            <a:off x="7118365" y="2019400"/>
            <a:ext cx="1966159" cy="1200329"/>
          </a:xfrm>
          <a:prstGeom prst="rect">
            <a:avLst/>
          </a:prstGeom>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bending</a:t>
            </a:r>
            <a:endParaRPr lang="pt-BR" b="1" dirty="0" smtClean="0">
              <a:solidFill>
                <a:srgbClr val="000000"/>
              </a:solidFill>
              <a:latin typeface="Symbol" panose="05050102010706020507" pitchFamily="18" charset="2"/>
            </a:endParaRPr>
          </a:p>
          <a:p>
            <a:r>
              <a:rPr lang="pt-BR" b="1" dirty="0" smtClean="0">
                <a:solidFill>
                  <a:srgbClr val="000000"/>
                </a:solidFill>
                <a:latin typeface="Symbol" panose="05050102010706020507" pitchFamily="18" charset="2"/>
              </a:rPr>
              <a:t>n</a:t>
            </a:r>
            <a:r>
              <a:rPr lang="pl-PL" b="1" baseline="-25000" dirty="0" smtClean="0">
                <a:solidFill>
                  <a:srgbClr val="000000"/>
                </a:solidFill>
                <a:latin typeface="Times New Roman" panose="02020603050405020304" pitchFamily="18" charset="0"/>
              </a:rPr>
              <a:t>2</a:t>
            </a:r>
            <a:r>
              <a:rPr lang="pl-PL" b="1" dirty="0">
                <a:solidFill>
                  <a:srgbClr val="000000"/>
                </a:solidFill>
                <a:latin typeface="Times New Roman" panose="02020603050405020304" pitchFamily="18" charset="0"/>
              </a:rPr>
              <a:t> </a:t>
            </a:r>
            <a:r>
              <a:rPr lang="pl-PL" dirty="0">
                <a:solidFill>
                  <a:srgbClr val="000000"/>
                </a:solidFill>
                <a:latin typeface="Times New Roman" panose="02020603050405020304" pitchFamily="18" charset="0"/>
              </a:rPr>
              <a:t>= 596.3 </a:t>
            </a:r>
            <a:r>
              <a:rPr lang="pl-PL" dirty="0" smtClean="0">
                <a:solidFill>
                  <a:srgbClr val="000000"/>
                </a:solidFill>
                <a:latin typeface="Times New Roman" panose="02020603050405020304" pitchFamily="18" charset="0"/>
              </a:rPr>
              <a:t>cm</a:t>
            </a:r>
            <a:r>
              <a:rPr lang="it-IT" baseline="30000" dirty="0">
                <a:solidFill>
                  <a:srgbClr val="000000"/>
                </a:solidFill>
                <a:latin typeface="Times New Roman" panose="02020603050405020304" pitchFamily="18" charset="0"/>
              </a:rPr>
              <a:t>-</a:t>
            </a:r>
            <a:r>
              <a:rPr lang="pl-PL" baseline="30000" dirty="0" smtClean="0">
                <a:solidFill>
                  <a:srgbClr val="000000"/>
                </a:solidFill>
                <a:latin typeface="Times New Roman" panose="02020603050405020304" pitchFamily="18" charset="0"/>
              </a:rPr>
              <a:t>1</a:t>
            </a:r>
            <a:r>
              <a:rPr lang="pt-BR" dirty="0" smtClean="0">
                <a:solidFill>
                  <a:srgbClr val="000000"/>
                </a:solidFill>
                <a:latin typeface="Times New Roman" panose="02020603050405020304" pitchFamily="18" charset="0"/>
              </a:rPr>
              <a:t> </a:t>
            </a:r>
          </a:p>
          <a:p>
            <a:r>
              <a:rPr lang="pt-BR" dirty="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    =  17 </a:t>
            </a:r>
            <a:r>
              <a:rPr lang="pt-BR" dirty="0">
                <a:solidFill>
                  <a:srgbClr val="000000"/>
                </a:solidFill>
                <a:latin typeface="Symbol" panose="05050102010706020507" pitchFamily="18" charset="2"/>
              </a:rPr>
              <a:t>m</a:t>
            </a:r>
            <a:r>
              <a:rPr lang="pt-BR" dirty="0">
                <a:solidFill>
                  <a:srgbClr val="000000"/>
                </a:solidFill>
                <a:latin typeface="Times New Roman" panose="02020603050405020304" pitchFamily="18" charset="0"/>
              </a:rPr>
              <a:t>m</a:t>
            </a:r>
          </a:p>
          <a:p>
            <a:endParaRPr lang="pl-PL" dirty="0">
              <a:solidFill>
                <a:srgbClr val="000000"/>
              </a:solidFill>
              <a:latin typeface="Times New Roman" panose="02020603050405020304" pitchFamily="18" charset="0"/>
            </a:endParaRPr>
          </a:p>
        </p:txBody>
      </p:sp>
      <p:sp>
        <p:nvSpPr>
          <p:cNvPr id="4" name="Rectangle 3"/>
          <p:cNvSpPr/>
          <p:nvPr/>
        </p:nvSpPr>
        <p:spPr>
          <a:xfrm>
            <a:off x="7151482" y="2891363"/>
            <a:ext cx="1992517" cy="1200329"/>
          </a:xfrm>
          <a:prstGeom prst="rect">
            <a:avLst/>
          </a:prstGeom>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asymmetric stretch</a:t>
            </a:r>
            <a:endParaRPr lang="pt-BR" b="1" dirty="0" smtClean="0">
              <a:solidFill>
                <a:srgbClr val="000000"/>
              </a:solidFill>
              <a:latin typeface="Symbol" panose="05050102010706020507" pitchFamily="18" charset="2"/>
            </a:endParaRPr>
          </a:p>
          <a:p>
            <a:r>
              <a:rPr lang="pt-BR" b="1" dirty="0" smtClean="0">
                <a:solidFill>
                  <a:srgbClr val="000000"/>
                </a:solidFill>
                <a:latin typeface="Symbol" panose="05050102010706020507" pitchFamily="18" charset="2"/>
              </a:rPr>
              <a:t>n </a:t>
            </a:r>
            <a:r>
              <a:rPr lang="pt-BR" b="1" baseline="-25000" dirty="0" smtClean="0">
                <a:solidFill>
                  <a:srgbClr val="000000"/>
                </a:solidFill>
                <a:latin typeface="Times New Roman" panose="02020603050405020304" pitchFamily="18" charset="0"/>
              </a:rPr>
              <a:t>3</a:t>
            </a:r>
            <a:r>
              <a:rPr lang="pt-BR" b="1" dirty="0">
                <a:solidFill>
                  <a:srgbClr val="000000"/>
                </a:solidFill>
                <a:latin typeface="Times New Roman" panose="02020603050405020304" pitchFamily="18" charset="0"/>
              </a:rPr>
              <a:t> = </a:t>
            </a:r>
            <a:r>
              <a:rPr lang="pt-BR" dirty="0">
                <a:solidFill>
                  <a:srgbClr val="000000"/>
                </a:solidFill>
                <a:latin typeface="Times New Roman" panose="02020603050405020304" pitchFamily="18" charset="0"/>
              </a:rPr>
              <a:t>2282.2 </a:t>
            </a:r>
            <a:r>
              <a:rPr lang="pt-BR" dirty="0" smtClean="0">
                <a:solidFill>
                  <a:srgbClr val="000000"/>
                </a:solidFill>
                <a:latin typeface="Times New Roman" panose="02020603050405020304" pitchFamily="18" charset="0"/>
              </a:rPr>
              <a:t>cm</a:t>
            </a:r>
            <a:r>
              <a:rPr lang="pt-BR" baseline="30000" dirty="0" smtClean="0">
                <a:solidFill>
                  <a:srgbClr val="000000"/>
                </a:solidFill>
                <a:latin typeface="Times New Roman" panose="02020603050405020304" pitchFamily="18" charset="0"/>
              </a:rPr>
              <a:t>-1</a:t>
            </a:r>
          </a:p>
          <a:p>
            <a:r>
              <a:rPr lang="pt-BR" baseline="30000" dirty="0" smtClean="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 4.5 </a:t>
            </a:r>
            <a:r>
              <a:rPr lang="pt-BR" dirty="0" smtClean="0">
                <a:solidFill>
                  <a:srgbClr val="000000"/>
                </a:solidFill>
                <a:latin typeface="Symbol" panose="05050102010706020507" pitchFamily="18" charset="2"/>
              </a:rPr>
              <a:t>m</a:t>
            </a:r>
            <a:r>
              <a:rPr lang="pt-BR" dirty="0" smtClean="0">
                <a:solidFill>
                  <a:srgbClr val="000000"/>
                </a:solidFill>
                <a:latin typeface="Times New Roman" panose="02020603050405020304" pitchFamily="18" charset="0"/>
              </a:rPr>
              <a:t>m</a:t>
            </a:r>
            <a:endParaRPr lang="pt-BR" dirty="0">
              <a:solidFill>
                <a:srgbClr val="000000"/>
              </a:solidFill>
              <a:latin typeface="Times New Roman" panose="02020603050405020304" pitchFamily="18" charset="0"/>
            </a:endParaRPr>
          </a:p>
        </p:txBody>
      </p:sp>
      <p:cxnSp>
        <p:nvCxnSpPr>
          <p:cNvPr id="10" name="Connettore diritto 9"/>
          <p:cNvCxnSpPr/>
          <p:nvPr/>
        </p:nvCxnSpPr>
        <p:spPr>
          <a:xfrm>
            <a:off x="534988" y="7106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50536" name="Picture 8" descr="Risultati immagini per N2O IR spectrum gas phase"/>
          <p:cNvPicPr>
            <a:picLocks noChangeAspect="1" noChangeArrowheads="1"/>
          </p:cNvPicPr>
          <p:nvPr/>
        </p:nvPicPr>
        <p:blipFill rotWithShape="1">
          <a:blip r:embed="rId6">
            <a:extLst>
              <a:ext uri="{28A0092B-C50C-407E-A947-70E740481C1C}">
                <a14:useLocalDpi xmlns:a14="http://schemas.microsoft.com/office/drawing/2010/main" val="0"/>
              </a:ext>
            </a:extLst>
          </a:blip>
          <a:srcRect t="10024" r="4001" b="4643"/>
          <a:stretch/>
        </p:blipFill>
        <p:spPr bwMode="auto">
          <a:xfrm>
            <a:off x="1676623" y="3908764"/>
            <a:ext cx="5486400" cy="292608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634759" y="5371804"/>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3</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20" name="Rectangle 19"/>
          <p:cNvSpPr/>
          <p:nvPr/>
        </p:nvSpPr>
        <p:spPr>
          <a:xfrm>
            <a:off x="6697462" y="4518876"/>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2</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21" name="Rectangle 20"/>
          <p:cNvSpPr/>
          <p:nvPr/>
        </p:nvSpPr>
        <p:spPr>
          <a:xfrm>
            <a:off x="5737015" y="5089796"/>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1</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22" name="Text Box 30"/>
          <p:cNvSpPr txBox="1">
            <a:spLocks noChangeArrowheads="1"/>
          </p:cNvSpPr>
          <p:nvPr/>
        </p:nvSpPr>
        <p:spPr bwMode="auto">
          <a:xfrm>
            <a:off x="2512585" y="4744065"/>
            <a:ext cx="14060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overtones/</a:t>
            </a:r>
          </a:p>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combinations</a:t>
            </a:r>
            <a:endParaRPr lang="it-IT" altLang="en-US" sz="1600" dirty="0">
              <a:solidFill>
                <a:srgbClr val="0000FF"/>
              </a:solidFill>
              <a:latin typeface="Tahoma" panose="020B0604030504040204" pitchFamily="34" charset="0"/>
              <a:cs typeface="Tahoma" panose="020B0604030504040204" pitchFamily="34" charset="0"/>
            </a:endParaRPr>
          </a:p>
        </p:txBody>
      </p:sp>
      <p:cxnSp>
        <p:nvCxnSpPr>
          <p:cNvPr id="27" name="Straight Arrow Connector 26"/>
          <p:cNvCxnSpPr/>
          <p:nvPr/>
        </p:nvCxnSpPr>
        <p:spPr bwMode="auto">
          <a:xfrm flipH="1" flipV="1">
            <a:off x="3018264" y="4265032"/>
            <a:ext cx="197328" cy="470751"/>
          </a:xfrm>
          <a:prstGeom prst="straightConnector1">
            <a:avLst/>
          </a:prstGeom>
          <a:solidFill>
            <a:schemeClr val="accent1"/>
          </a:solidFill>
          <a:ln w="2857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V="1">
            <a:off x="3466093" y="4265032"/>
            <a:ext cx="543814" cy="479034"/>
          </a:xfrm>
          <a:prstGeom prst="straightConnector1">
            <a:avLst/>
          </a:prstGeom>
          <a:solidFill>
            <a:schemeClr val="accent1"/>
          </a:solidFill>
          <a:ln w="2857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0"/>
          <p:cNvSpPr txBox="1">
            <a:spLocks noChangeArrowheads="1"/>
          </p:cNvSpPr>
          <p:nvPr/>
        </p:nvSpPr>
        <p:spPr bwMode="auto">
          <a:xfrm>
            <a:off x="248106" y="2002585"/>
            <a:ext cx="51328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cs typeface="Tahoma" panose="020B0604030504040204" pitchFamily="34" charset="0"/>
              </a:rPr>
              <a:t>N</a:t>
            </a:r>
            <a:r>
              <a:rPr lang="it-IT" altLang="en-US" sz="2200" baseline="-25000" dirty="0" smtClean="0">
                <a:latin typeface="Tahoma" panose="020B0604030504040204" pitchFamily="34" charset="0"/>
                <a:cs typeface="Tahoma" panose="020B0604030504040204" pitchFamily="34" charset="0"/>
              </a:rPr>
              <a:t>2</a:t>
            </a:r>
            <a:r>
              <a:rPr lang="it-IT" altLang="en-US" sz="2200" dirty="0" smtClean="0">
                <a:latin typeface="Tahoma" panose="020B0604030504040204" pitchFamily="34" charset="0"/>
                <a:cs typeface="Tahoma" panose="020B0604030504040204" pitchFamily="34" charset="0"/>
              </a:rPr>
              <a:t>O has a permanent electric dipole moment (</a:t>
            </a:r>
            <a:r>
              <a:rPr lang="it-IT" altLang="en-US" sz="2200" dirty="0" smtClean="0">
                <a:solidFill>
                  <a:srgbClr val="FF0000"/>
                </a:solidFill>
                <a:latin typeface="Tahoma" panose="020B0604030504040204" pitchFamily="34" charset="0"/>
                <a:cs typeface="Tahoma" panose="020B0604030504040204" pitchFamily="34" charset="0"/>
                <a:sym typeface="Symbol" panose="05050102010706020507" pitchFamily="18" charset="2"/>
              </a:rPr>
              <a:t>0</a:t>
            </a:r>
            <a:r>
              <a:rPr lang="it-IT" altLang="en-US" sz="2200" dirty="0" smtClean="0">
                <a:latin typeface="Tahoma" panose="020B0604030504040204" pitchFamily="34" charset="0"/>
                <a:cs typeface="Tahoma" panose="020B0604030504040204" pitchFamily="34" charset="0"/>
                <a:sym typeface="Symbol" panose="05050102010706020507" pitchFamily="18" charset="2"/>
              </a:rPr>
              <a:t>) </a:t>
            </a:r>
          </a:p>
          <a:p>
            <a:pPr>
              <a:spcBef>
                <a:spcPct val="0"/>
              </a:spcBef>
              <a:buFontTx/>
              <a:buNone/>
            </a:pPr>
            <a:r>
              <a:rPr lang="it-IT" altLang="en-US" sz="2200" dirty="0" smtClean="0">
                <a:latin typeface="Tahoma" panose="020B0604030504040204" pitchFamily="34" charset="0"/>
                <a:cs typeface="Tahoma" panose="020B0604030504040204" pitchFamily="34" charset="0"/>
                <a:sym typeface="Symbol" panose="05050102010706020507" pitchFamily="18" charset="2"/>
              </a:rPr>
              <a:t>All </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1 </a:t>
            </a:r>
            <a:r>
              <a:rPr lang="it-IT" altLang="en-US" sz="2200" dirty="0" smtClean="0">
                <a:latin typeface="Tahoma" panose="020B0604030504040204" pitchFamily="34" charset="0"/>
                <a:cs typeface="Tahoma" panose="020B0604030504040204" pitchFamily="34" charset="0"/>
                <a:sym typeface="Symbol" panose="05050102010706020507" pitchFamily="18" charset="2"/>
              </a:rPr>
              <a:t>,</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2</a:t>
            </a:r>
            <a:r>
              <a:rPr lang="it-IT" altLang="en-US" sz="2200" dirty="0" smtClean="0">
                <a:latin typeface="Tahoma" panose="020B0604030504040204" pitchFamily="34" charset="0"/>
                <a:cs typeface="Tahoma" panose="020B0604030504040204" pitchFamily="34" charset="0"/>
                <a:sym typeface="Symbol" panose="05050102010706020507" pitchFamily="18" charset="2"/>
              </a:rPr>
              <a:t> and </a:t>
            </a:r>
            <a:r>
              <a:rPr lang="it-IT" altLang="en-US" sz="2200" baseline="-25000" dirty="0" smtClean="0">
                <a:latin typeface="Tahoma" panose="020B0604030504040204" pitchFamily="34" charset="0"/>
                <a:cs typeface="Tahoma" panose="020B0604030504040204" pitchFamily="34" charset="0"/>
                <a:sym typeface="Symbol" panose="05050102010706020507" pitchFamily="18" charset="2"/>
              </a:rPr>
              <a:t>3 </a:t>
            </a:r>
            <a:r>
              <a:rPr lang="it-IT" altLang="en-US" sz="2200" dirty="0" smtClean="0">
                <a:latin typeface="Tahoma" panose="020B0604030504040204" pitchFamily="34" charset="0"/>
                <a:cs typeface="Tahoma" panose="020B0604030504040204" pitchFamily="34" charset="0"/>
                <a:sym typeface="Symbol" panose="05050102010706020507" pitchFamily="18" charset="2"/>
              </a:rPr>
              <a:t>vibrational modes are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sym typeface="Symbol" panose="05050102010706020507" pitchFamily="18" charset="2"/>
              </a:rPr>
              <a:t>IR actives</a:t>
            </a:r>
            <a:r>
              <a:rPr lang="it-IT" altLang="en-US" sz="2200" dirty="0" smtClean="0">
                <a:latin typeface="Tahoma" panose="020B0604030504040204" pitchFamily="34" charset="0"/>
                <a:cs typeface="Tahoma" panose="020B0604030504040204" pitchFamily="34" charset="0"/>
                <a:sym typeface="Symbol" panose="05050102010706020507" pitchFamily="18" charset="2"/>
              </a:rPr>
              <a:t> due to the presence of changes in the dipole moment during the vibrations</a:t>
            </a:r>
            <a:endParaRPr lang="it-IT" altLang="en-US" sz="2200" dirty="0">
              <a:latin typeface="Tahoma" panose="020B0604030504040204" pitchFamily="34" charset="0"/>
              <a:cs typeface="Tahoma" panose="020B0604030504040204" pitchFamily="34" charset="0"/>
            </a:endParaRPr>
          </a:p>
        </p:txBody>
      </p:sp>
      <p:sp>
        <p:nvSpPr>
          <p:cNvPr id="16" name="Text Box 30"/>
          <p:cNvSpPr txBox="1">
            <a:spLocks noChangeArrowheads="1"/>
          </p:cNvSpPr>
          <p:nvPr/>
        </p:nvSpPr>
        <p:spPr bwMode="auto">
          <a:xfrm>
            <a:off x="248106" y="820595"/>
            <a:ext cx="51328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300" dirty="0">
                <a:solidFill>
                  <a:srgbClr val="FF0000"/>
                </a:solidFill>
                <a:latin typeface="Tahoma" panose="020B0604030504040204" pitchFamily="34" charset="0"/>
                <a:cs typeface="Tahoma" panose="020B0604030504040204" pitchFamily="34" charset="0"/>
              </a:rPr>
              <a:t>N</a:t>
            </a:r>
            <a:r>
              <a:rPr lang="it-IT" altLang="en-US" sz="2300" baseline="-25000" dirty="0">
                <a:solidFill>
                  <a:srgbClr val="FF0000"/>
                </a:solidFill>
                <a:latin typeface="Tahoma" panose="020B0604030504040204" pitchFamily="34" charset="0"/>
                <a:cs typeface="Tahoma" panose="020B0604030504040204" pitchFamily="34" charset="0"/>
              </a:rPr>
              <a:t>2</a:t>
            </a:r>
            <a:r>
              <a:rPr lang="it-IT" altLang="en-US" sz="2300" dirty="0">
                <a:solidFill>
                  <a:srgbClr val="FF0000"/>
                </a:solidFill>
                <a:latin typeface="Tahoma" panose="020B0604030504040204" pitchFamily="34" charset="0"/>
                <a:cs typeface="Tahoma" panose="020B0604030504040204" pitchFamily="34" charset="0"/>
              </a:rPr>
              <a:t>O </a:t>
            </a:r>
            <a:r>
              <a:rPr lang="it-IT" altLang="en-US" sz="2300" dirty="0">
                <a:latin typeface="Tahoma" panose="020B0604030504040204" pitchFamily="34" charset="0"/>
                <a:cs typeface="Tahoma" panose="020B0604030504040204" pitchFamily="34" charset="0"/>
              </a:rPr>
              <a:t>(n=3) hence </a:t>
            </a:r>
            <a:r>
              <a:rPr lang="it-IT" altLang="en-US" sz="2300" dirty="0" smtClean="0">
                <a:latin typeface="Tahoma" panose="020B0604030504040204" pitchFamily="34" charset="0"/>
                <a:cs typeface="Tahoma" panose="020B0604030504040204" pitchFamily="34" charset="0"/>
              </a:rPr>
              <a:t>3x3-5=4 </a:t>
            </a:r>
            <a:r>
              <a:rPr lang="it-IT" altLang="en-US" sz="2300" dirty="0">
                <a:latin typeface="Tahoma" panose="020B0604030504040204" pitchFamily="34" charset="0"/>
                <a:cs typeface="Tahoma" panose="020B0604030504040204" pitchFamily="34" charset="0"/>
              </a:rPr>
              <a:t>normal vibrational modes (of which 2 are degenerate, the </a:t>
            </a:r>
            <a:r>
              <a:rPr lang="it-IT" altLang="en-US" sz="2300" dirty="0">
                <a:latin typeface="Tahoma" panose="020B0604030504040204" pitchFamily="34" charset="0"/>
                <a:cs typeface="Tahoma" panose="020B0604030504040204" pitchFamily="34" charset="0"/>
                <a:sym typeface="Symbol" panose="05050102010706020507" pitchFamily="18" charset="2"/>
              </a:rPr>
              <a:t></a:t>
            </a:r>
            <a:r>
              <a:rPr lang="it-IT" altLang="en-US" sz="2300" baseline="-25000" dirty="0" smtClean="0">
                <a:latin typeface="Tahoma" panose="020B0604030504040204" pitchFamily="34" charset="0"/>
                <a:cs typeface="Tahoma" panose="020B0604030504040204" pitchFamily="34" charset="0"/>
                <a:sym typeface="Symbol" panose="05050102010706020507" pitchFamily="18" charset="2"/>
              </a:rPr>
              <a:t>2</a:t>
            </a:r>
            <a:r>
              <a:rPr lang="it-IT" altLang="en-US" sz="2300" dirty="0" smtClean="0">
                <a:latin typeface="Tahoma" panose="020B0604030504040204" pitchFamily="34" charset="0"/>
                <a:cs typeface="Tahoma" panose="020B0604030504040204" pitchFamily="34" charset="0"/>
              </a:rPr>
              <a:t>) </a:t>
            </a:r>
            <a:endParaRPr lang="it-IT" altLang="en-US" sz="2300" dirty="0">
              <a:latin typeface="Tahoma" panose="020B0604030504040204" pitchFamily="34" charset="0"/>
              <a:cs typeface="Tahoma" panose="020B0604030504040204" pitchFamily="34" charset="0"/>
            </a:endParaRPr>
          </a:p>
          <a:p>
            <a:pPr>
              <a:spcBef>
                <a:spcPct val="0"/>
              </a:spcBef>
              <a:buFontTx/>
              <a:buNone/>
            </a:pPr>
            <a:r>
              <a:rPr lang="it-IT" altLang="en-US" sz="2300" dirty="0" smtClean="0">
                <a:latin typeface="Tahoma" panose="020B0604030504040204" pitchFamily="34" charset="0"/>
                <a:cs typeface="Tahoma" panose="020B0604030504040204" pitchFamily="34" charset="0"/>
              </a:rPr>
              <a:t> </a:t>
            </a:r>
            <a:endParaRPr lang="it-IT" altLang="en-US" sz="23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439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5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05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5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5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9" grpId="0"/>
      <p:bldP spid="20" grpId="0"/>
      <p:bldP spid="21" grpId="0"/>
      <p:bldP spid="22" grpId="0"/>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4"/>
          <p:cNvSpPr>
            <a:spLocks noGrp="1"/>
          </p:cNvSpPr>
          <p:nvPr>
            <p:ph type="title"/>
          </p:nvPr>
        </p:nvSpPr>
        <p:spPr>
          <a:xfrm>
            <a:off x="366133" y="0"/>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absorption spectrum of N</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O 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30557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5" name="Picture 2" descr="Risultati immagini per IR absorption spectrum N2O"/>
          <p:cNvPicPr>
            <a:picLocks noChangeAspect="1" noChangeArrowheads="1"/>
          </p:cNvPicPr>
          <p:nvPr/>
        </p:nvPicPr>
        <p:blipFill rotWithShape="1">
          <a:blip r:embed="rId3">
            <a:extLst>
              <a:ext uri="{28A0092B-C50C-407E-A947-70E740481C1C}">
                <a14:useLocalDpi xmlns:a14="http://schemas.microsoft.com/office/drawing/2010/main" val="0"/>
              </a:ext>
            </a:extLst>
          </a:blip>
          <a:srcRect l="337" t="29312" r="5663" b="24021"/>
          <a:stretch/>
        </p:blipFill>
        <p:spPr bwMode="auto">
          <a:xfrm>
            <a:off x="162327" y="1625267"/>
            <a:ext cx="8811839" cy="328100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64315" y="5031603"/>
            <a:ext cx="8388999" cy="1446550"/>
          </a:xfrm>
          <a:prstGeom prst="rect">
            <a:avLst/>
          </a:prstGeom>
        </p:spPr>
        <p:txBody>
          <a:bodyPr wrap="square">
            <a:spAutoFit/>
          </a:bodyPr>
          <a:lstStyle/>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The </a:t>
            </a:r>
            <a:r>
              <a:rPr lang="en-US" sz="2200" dirty="0" smtClean="0">
                <a:latin typeface="Symbol" panose="05050102010706020507" pitchFamily="18" charset="2"/>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1</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fundamental </a:t>
            </a:r>
            <a:r>
              <a:rPr lang="en-US" sz="2200" dirty="0" smtClean="0">
                <a:latin typeface="Tahoma" panose="020B0604030504040204" pitchFamily="34" charset="0"/>
                <a:ea typeface="Tahoma" panose="020B0604030504040204" pitchFamily="34" charset="0"/>
                <a:cs typeface="Tahoma" panose="020B0604030504040204" pitchFamily="34" charset="0"/>
              </a:rPr>
              <a:t>at 7.8 </a:t>
            </a:r>
            <a:r>
              <a:rPr lang="en-US" sz="2200" dirty="0" smtClean="0">
                <a:latin typeface="Symbol" panose="05050102010706020507" pitchFamily="18" charset="2"/>
                <a:ea typeface="Tahoma" panose="020B0604030504040204" pitchFamily="34" charset="0"/>
                <a:cs typeface="Tahoma" panose="020B0604030504040204" pitchFamily="34" charset="0"/>
              </a:rPr>
              <a:t>m</a:t>
            </a:r>
            <a:r>
              <a:rPr lang="en-US" sz="2200" dirty="0" smtClean="0">
                <a:latin typeface="Tahoma" panose="020B0604030504040204" pitchFamily="34" charset="0"/>
                <a:ea typeface="Tahoma" panose="020B0604030504040204" pitchFamily="34" charset="0"/>
                <a:cs typeface="Tahoma" panose="020B0604030504040204" pitchFamily="34" charset="0"/>
              </a:rPr>
              <a:t>m adds up to the 7.6 </a:t>
            </a:r>
            <a:r>
              <a:rPr lang="en-US" sz="2200" dirty="0">
                <a:latin typeface="Symbol" panose="05050102010706020507" pitchFamily="18" charset="2"/>
                <a:ea typeface="Tahoma" panose="020B0604030504040204" pitchFamily="34" charset="0"/>
                <a:cs typeface="Tahoma" panose="020B0604030504040204" pitchFamily="34" charset="0"/>
              </a:rPr>
              <a:t>m</a:t>
            </a:r>
            <a:r>
              <a:rPr lang="en-US" sz="2200" dirty="0">
                <a:latin typeface="Tahoma" panose="020B0604030504040204" pitchFamily="34" charset="0"/>
                <a:ea typeface="Tahoma" panose="020B0604030504040204" pitchFamily="34" charset="0"/>
                <a:cs typeface="Tahoma" panose="020B0604030504040204" pitchFamily="34" charset="0"/>
              </a:rPr>
              <a:t>m </a:t>
            </a:r>
            <a:r>
              <a:rPr lang="en-US" sz="2200" dirty="0" smtClean="0">
                <a:latin typeface="Tahoma" panose="020B0604030504040204" pitchFamily="34" charset="0"/>
                <a:ea typeface="Tahoma" panose="020B0604030504040204" pitchFamily="34" charset="0"/>
                <a:cs typeface="Tahoma" panose="020B0604030504040204" pitchFamily="34" charset="0"/>
              </a:rPr>
              <a:t>from CH</a:t>
            </a:r>
            <a:r>
              <a:rPr lang="en-US" sz="2200" baseline="-25000" dirty="0" smtClean="0">
                <a:latin typeface="Tahoma" panose="020B0604030504040204" pitchFamily="34" charset="0"/>
                <a:ea typeface="Tahoma" panose="020B0604030504040204" pitchFamily="34" charset="0"/>
                <a:cs typeface="Tahoma" panose="020B0604030504040204" pitchFamily="34" charset="0"/>
              </a:rPr>
              <a:t>4 </a:t>
            </a:r>
            <a:r>
              <a:rPr lang="en-US" sz="2200" dirty="0" smtClean="0">
                <a:latin typeface="Tahoma" panose="020B0604030504040204" pitchFamily="34" charset="0"/>
                <a:ea typeface="Tahoma" panose="020B0604030504040204" pitchFamily="34" charset="0"/>
                <a:cs typeface="Tahoma" panose="020B0604030504040204" pitchFamily="34" charset="0"/>
              </a:rPr>
              <a:t>and broadens and strengthens absorption in this region</a:t>
            </a:r>
          </a:p>
          <a:p>
            <a:pPr marL="342900" indent="-342900">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rPr>
              <a:t>As for CO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 the </a:t>
            </a:r>
            <a:r>
              <a:rPr lang="en-US" sz="2200" dirty="0" smtClean="0">
                <a:latin typeface="Symbol" panose="05050102010706020507" pitchFamily="18" charset="2"/>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at 4.5 </a:t>
            </a:r>
            <a:r>
              <a:rPr lang="en-US" sz="2200" dirty="0">
                <a:latin typeface="Symbol" panose="05050102010706020507" pitchFamily="18" charset="2"/>
                <a:ea typeface="Tahoma" panose="020B0604030504040204" pitchFamily="34" charset="0"/>
                <a:cs typeface="Tahoma" panose="020B0604030504040204" pitchFamily="34" charset="0"/>
              </a:rPr>
              <a:t>m</a:t>
            </a:r>
            <a:r>
              <a:rPr lang="en-US" sz="2200" dirty="0">
                <a:latin typeface="Tahoma" panose="020B0604030504040204" pitchFamily="34" charset="0"/>
                <a:ea typeface="Tahoma" panose="020B0604030504040204" pitchFamily="34" charset="0"/>
                <a:cs typeface="Tahoma" panose="020B0604030504040204" pitchFamily="34" charset="0"/>
              </a:rPr>
              <a:t>m </a:t>
            </a:r>
            <a:r>
              <a:rPr lang="en-US" sz="2200" dirty="0" smtClean="0">
                <a:latin typeface="Tahoma" panose="020B0604030504040204" pitchFamily="34" charset="0"/>
                <a:ea typeface="Tahoma" panose="020B0604030504040204" pitchFamily="34" charset="0"/>
                <a:cs typeface="Tahoma" panose="020B0604030504040204" pitchFamily="34" charset="0"/>
              </a:rPr>
              <a:t>is less significant because at the edge of the Planck functions (for both Sun and Earth)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1658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6" name="Picture 10" descr="Risultati immagini per methane normal vibrational frequen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24" y="2036226"/>
            <a:ext cx="4202079" cy="4114739"/>
          </a:xfrm>
          <a:prstGeom prst="rect">
            <a:avLst/>
          </a:prstGeom>
          <a:noFill/>
          <a:extLst>
            <a:ext uri="{909E8E84-426E-40DD-AFC4-6F175D3DCCD1}">
              <a14:hiddenFill xmlns:a14="http://schemas.microsoft.com/office/drawing/2010/main">
                <a:solidFill>
                  <a:srgbClr val="FFFFFF"/>
                </a:solidFill>
              </a14:hiddenFill>
            </a:ext>
          </a:extLst>
        </p:spPr>
      </p:pic>
      <p:sp>
        <p:nvSpPr>
          <p:cNvPr id="105474" name="Titolo 4"/>
          <p:cNvSpPr>
            <a:spLocks noGrp="1"/>
          </p:cNvSpPr>
          <p:nvPr>
            <p:ph type="title"/>
          </p:nvPr>
        </p:nvSpPr>
        <p:spPr>
          <a:xfrm>
            <a:off x="368300" y="-326739"/>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spectrum of CH</a:t>
            </a:r>
            <a:r>
              <a:rPr lang="it-IT" altLang="en-US" sz="3500" baseline="-25000" dirty="0" smtClean="0">
                <a:solidFill>
                  <a:srgbClr val="3333FF"/>
                </a:solidFill>
                <a:latin typeface="Tahoma" panose="020B0604030504040204" pitchFamily="34" charset="0"/>
                <a:cs typeface="Tahoma" panose="020B0604030504040204" pitchFamily="34" charset="0"/>
              </a:rPr>
              <a:t>4</a:t>
            </a:r>
            <a:endParaRPr lang="en-GB" altLang="en-US" sz="3500" dirty="0" smtClean="0">
              <a:solidFill>
                <a:srgbClr val="3333FF"/>
              </a:solidFill>
              <a:latin typeface="Tahoma" panose="020B0604030504040204" pitchFamily="34" charset="0"/>
              <a:cs typeface="Tahoma" panose="020B0604030504040204" pitchFamily="34" charset="0"/>
            </a:endParaRPr>
          </a:p>
        </p:txBody>
      </p:sp>
      <p:sp>
        <p:nvSpPr>
          <p:cNvPr id="3" name="Rectangle 2"/>
          <p:cNvSpPr/>
          <p:nvPr/>
        </p:nvSpPr>
        <p:spPr>
          <a:xfrm>
            <a:off x="7469935" y="3009946"/>
            <a:ext cx="1975622" cy="923330"/>
          </a:xfrm>
          <a:prstGeom prst="rect">
            <a:avLst/>
          </a:prstGeom>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bending</a:t>
            </a:r>
            <a:endParaRPr lang="pt-BR" b="1" dirty="0" smtClean="0">
              <a:solidFill>
                <a:srgbClr val="000000"/>
              </a:solidFill>
              <a:latin typeface="Symbol" panose="05050102010706020507" pitchFamily="18" charset="2"/>
            </a:endParaRPr>
          </a:p>
          <a:p>
            <a:r>
              <a:rPr lang="pt-BR" dirty="0">
                <a:solidFill>
                  <a:srgbClr val="000000"/>
                </a:solidFill>
                <a:latin typeface="Symbol" panose="05050102010706020507" pitchFamily="18" charset="2"/>
                <a:sym typeface="Symbol" panose="05050102010706020507" pitchFamily="18" charset="2"/>
              </a:rPr>
              <a:t>n</a:t>
            </a:r>
            <a:r>
              <a:rPr lang="pt-BR" baseline="-25000" dirty="0" smtClean="0">
                <a:solidFill>
                  <a:srgbClr val="000000"/>
                </a:solidFill>
                <a:latin typeface="Times New Roman" panose="02020603050405020304" pitchFamily="18" charset="0"/>
                <a:sym typeface="Symbol" panose="05050102010706020507" pitchFamily="18" charset="2"/>
              </a:rPr>
              <a:t>4 </a:t>
            </a:r>
            <a:r>
              <a:rPr lang="pt-BR" dirty="0" smtClean="0">
                <a:solidFill>
                  <a:srgbClr val="000000"/>
                </a:solidFill>
                <a:latin typeface="Times New Roman" panose="02020603050405020304" pitchFamily="18" charset="0"/>
                <a:sym typeface="Symbol" panose="05050102010706020507" pitchFamily="18" charset="2"/>
              </a:rPr>
              <a:t>=</a:t>
            </a:r>
            <a:r>
              <a:rPr lang="pt-BR" dirty="0" smtClean="0">
                <a:solidFill>
                  <a:srgbClr val="000000"/>
                </a:solidFill>
                <a:latin typeface="Times New Roman" panose="02020603050405020304" pitchFamily="18" charset="0"/>
              </a:rPr>
              <a:t> </a:t>
            </a:r>
            <a:r>
              <a:rPr lang="it-IT" dirty="0" smtClean="0">
                <a:solidFill>
                  <a:srgbClr val="000000"/>
                </a:solidFill>
                <a:latin typeface="Times New Roman" panose="02020603050405020304" pitchFamily="18" charset="0"/>
              </a:rPr>
              <a:t>1306</a:t>
            </a:r>
            <a:r>
              <a:rPr lang="pl-PL" dirty="0" smtClean="0">
                <a:solidFill>
                  <a:srgbClr val="000000"/>
                </a:solidFill>
                <a:latin typeface="Times New Roman" panose="02020603050405020304" pitchFamily="18" charset="0"/>
              </a:rPr>
              <a:t> cm</a:t>
            </a:r>
            <a:r>
              <a:rPr lang="it-IT" baseline="30000" dirty="0">
                <a:solidFill>
                  <a:srgbClr val="000000"/>
                </a:solidFill>
                <a:latin typeface="Times New Roman" panose="02020603050405020304" pitchFamily="18" charset="0"/>
              </a:rPr>
              <a:t>-</a:t>
            </a:r>
            <a:r>
              <a:rPr lang="pl-PL" baseline="30000" dirty="0" smtClean="0">
                <a:solidFill>
                  <a:srgbClr val="000000"/>
                </a:solidFill>
                <a:latin typeface="Times New Roman" panose="02020603050405020304" pitchFamily="18" charset="0"/>
              </a:rPr>
              <a:t>1</a:t>
            </a:r>
            <a:endParaRPr lang="pt-BR" dirty="0" smtClean="0">
              <a:solidFill>
                <a:srgbClr val="000000"/>
              </a:solidFill>
              <a:latin typeface="Times New Roman" panose="02020603050405020304" pitchFamily="18" charset="0"/>
            </a:endParaRPr>
          </a:p>
          <a:p>
            <a:r>
              <a:rPr lang="pt-BR" dirty="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   = 7.6 </a:t>
            </a:r>
            <a:r>
              <a:rPr lang="pt-BR" dirty="0">
                <a:solidFill>
                  <a:srgbClr val="000000"/>
                </a:solidFill>
                <a:latin typeface="Times New Roman" panose="02020603050405020304" pitchFamily="18" charset="0"/>
                <a:sym typeface="Symbol" panose="05050102010706020507" pitchFamily="18" charset="2"/>
              </a:rPr>
              <a:t></a:t>
            </a:r>
            <a:r>
              <a:rPr lang="pt-BR" dirty="0">
                <a:solidFill>
                  <a:srgbClr val="000000"/>
                </a:solidFill>
                <a:latin typeface="Times New Roman" panose="02020603050405020304" pitchFamily="18" charset="0"/>
              </a:rPr>
              <a:t>m</a:t>
            </a:r>
            <a:r>
              <a:rPr lang="pt-BR" dirty="0" smtClean="0">
                <a:solidFill>
                  <a:srgbClr val="000000"/>
                </a:solidFill>
                <a:latin typeface="Times New Roman" panose="02020603050405020304" pitchFamily="18" charset="0"/>
              </a:rPr>
              <a:t> </a:t>
            </a:r>
          </a:p>
        </p:txBody>
      </p:sp>
      <p:sp>
        <p:nvSpPr>
          <p:cNvPr id="4" name="Rectangle 3"/>
          <p:cNvSpPr/>
          <p:nvPr/>
        </p:nvSpPr>
        <p:spPr>
          <a:xfrm>
            <a:off x="4538301" y="2926089"/>
            <a:ext cx="3029817" cy="923330"/>
          </a:xfrm>
          <a:prstGeom prst="rect">
            <a:avLst/>
          </a:prstGeom>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asymmetric C-H stretch</a:t>
            </a:r>
            <a:endParaRPr lang="pt-BR" b="1" dirty="0" smtClean="0">
              <a:solidFill>
                <a:srgbClr val="000000"/>
              </a:solidFill>
              <a:latin typeface="Symbol" panose="05050102010706020507" pitchFamily="18" charset="2"/>
            </a:endParaRPr>
          </a:p>
          <a:p>
            <a:r>
              <a:rPr lang="pt-BR" dirty="0" smtClean="0">
                <a:solidFill>
                  <a:srgbClr val="000000"/>
                </a:solidFill>
                <a:latin typeface="Symbol" panose="05050102010706020507" pitchFamily="18" charset="2"/>
                <a:sym typeface="Symbol" panose="05050102010706020507" pitchFamily="18" charset="2"/>
              </a:rPr>
              <a:t>n</a:t>
            </a:r>
            <a:r>
              <a:rPr lang="pt-BR" baseline="-25000" dirty="0" smtClean="0">
                <a:solidFill>
                  <a:srgbClr val="000000"/>
                </a:solidFill>
                <a:latin typeface="Times New Roman" panose="02020603050405020304" pitchFamily="18" charset="0"/>
                <a:sym typeface="Symbol" panose="05050102010706020507" pitchFamily="18" charset="2"/>
              </a:rPr>
              <a:t>3</a:t>
            </a:r>
            <a:r>
              <a:rPr lang="pt-BR" dirty="0" smtClean="0">
                <a:solidFill>
                  <a:srgbClr val="000000"/>
                </a:solidFill>
                <a:latin typeface="Times New Roman" panose="02020603050405020304" pitchFamily="18" charset="0"/>
                <a:sym typeface="Symbol" panose="05050102010706020507" pitchFamily="18" charset="2"/>
              </a:rPr>
              <a:t>=</a:t>
            </a:r>
            <a:r>
              <a:rPr lang="pt-BR" dirty="0" smtClean="0">
                <a:solidFill>
                  <a:srgbClr val="000000"/>
                </a:solidFill>
                <a:latin typeface="Times New Roman" panose="02020603050405020304" pitchFamily="18" charset="0"/>
              </a:rPr>
              <a:t> 3019 cm</a:t>
            </a:r>
            <a:r>
              <a:rPr lang="pt-BR" baseline="30000" dirty="0" smtClean="0">
                <a:solidFill>
                  <a:srgbClr val="000000"/>
                </a:solidFill>
                <a:latin typeface="Times New Roman" panose="02020603050405020304" pitchFamily="18" charset="0"/>
              </a:rPr>
              <a:t>-1</a:t>
            </a:r>
          </a:p>
          <a:p>
            <a:r>
              <a:rPr lang="pt-BR" dirty="0" smtClean="0">
                <a:solidFill>
                  <a:srgbClr val="000000"/>
                </a:solidFill>
                <a:latin typeface="Times New Roman" panose="02020603050405020304" pitchFamily="18" charset="0"/>
              </a:rPr>
              <a:t>    = 3.3 </a:t>
            </a:r>
            <a:r>
              <a:rPr lang="pt-BR" dirty="0" smtClean="0">
                <a:solidFill>
                  <a:srgbClr val="000000"/>
                </a:solidFill>
                <a:latin typeface="Times New Roman" panose="02020603050405020304" pitchFamily="18" charset="0"/>
                <a:sym typeface="Symbol" panose="05050102010706020507" pitchFamily="18" charset="2"/>
              </a:rPr>
              <a:t></a:t>
            </a:r>
            <a:r>
              <a:rPr lang="pt-BR" dirty="0" smtClean="0">
                <a:solidFill>
                  <a:srgbClr val="000000"/>
                </a:solidFill>
                <a:latin typeface="Times New Roman" panose="02020603050405020304" pitchFamily="18" charset="0"/>
              </a:rPr>
              <a:t>m</a:t>
            </a:r>
          </a:p>
        </p:txBody>
      </p:sp>
      <p:cxnSp>
        <p:nvCxnSpPr>
          <p:cNvPr id="10" name="Connettore diritto 9"/>
          <p:cNvCxnSpPr/>
          <p:nvPr/>
        </p:nvCxnSpPr>
        <p:spPr>
          <a:xfrm>
            <a:off x="534988" y="7106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 Box 30"/>
          <p:cNvSpPr txBox="1">
            <a:spLocks noChangeArrowheads="1"/>
          </p:cNvSpPr>
          <p:nvPr/>
        </p:nvSpPr>
        <p:spPr bwMode="auto">
          <a:xfrm>
            <a:off x="168176" y="801099"/>
            <a:ext cx="897582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FF0000"/>
                </a:solidFill>
                <a:latin typeface="Tahoma" panose="020B0604030504040204" pitchFamily="34" charset="0"/>
                <a:cs typeface="Tahoma" panose="020B0604030504040204" pitchFamily="34" charset="0"/>
              </a:rPr>
              <a:t>CH</a:t>
            </a:r>
            <a:r>
              <a:rPr lang="it-IT" altLang="en-US" sz="2200" baseline="-25000" dirty="0" smtClean="0">
                <a:solidFill>
                  <a:srgbClr val="FF0000"/>
                </a:solidFill>
                <a:latin typeface="Tahoma" panose="020B0604030504040204" pitchFamily="34" charset="0"/>
                <a:cs typeface="Tahoma" panose="020B0604030504040204" pitchFamily="34" charset="0"/>
              </a:rPr>
              <a:t>4</a:t>
            </a:r>
            <a:r>
              <a:rPr lang="it-IT" altLang="en-US" sz="2200" dirty="0" smtClean="0">
                <a:solidFill>
                  <a:srgbClr val="FF0000"/>
                </a:solidFill>
                <a:latin typeface="Tahoma" panose="020B0604030504040204" pitchFamily="34" charset="0"/>
                <a:cs typeface="Tahoma" panose="020B0604030504040204" pitchFamily="34" charset="0"/>
              </a:rPr>
              <a:t> </a:t>
            </a:r>
            <a:r>
              <a:rPr lang="it-IT" altLang="en-US" sz="2200" dirty="0">
                <a:latin typeface="Tahoma" panose="020B0604030504040204" pitchFamily="34" charset="0"/>
                <a:cs typeface="Tahoma" panose="020B0604030504040204" pitchFamily="34" charset="0"/>
              </a:rPr>
              <a:t>(</a:t>
            </a:r>
            <a:r>
              <a:rPr lang="it-IT" altLang="en-US" sz="2200" dirty="0" smtClean="0">
                <a:latin typeface="Tahoma" panose="020B0604030504040204" pitchFamily="34" charset="0"/>
                <a:cs typeface="Tahoma" panose="020B0604030504040204" pitchFamily="34" charset="0"/>
              </a:rPr>
              <a:t>n=5) </a:t>
            </a:r>
            <a:r>
              <a:rPr lang="it-IT" altLang="en-US" sz="2200" dirty="0">
                <a:latin typeface="Tahoma" panose="020B0604030504040204" pitchFamily="34" charset="0"/>
                <a:cs typeface="Tahoma" panose="020B0604030504040204" pitchFamily="34" charset="0"/>
              </a:rPr>
              <a:t>hence </a:t>
            </a:r>
            <a:r>
              <a:rPr lang="it-IT" altLang="en-US" sz="2200" dirty="0" smtClean="0">
                <a:latin typeface="Tahoma" panose="020B0604030504040204" pitchFamily="34" charset="0"/>
                <a:cs typeface="Tahoma" panose="020B0604030504040204" pitchFamily="34" charset="0"/>
              </a:rPr>
              <a:t>3x5-6=9 </a:t>
            </a:r>
            <a:r>
              <a:rPr lang="it-IT" altLang="en-US" sz="2200" dirty="0">
                <a:latin typeface="Tahoma" panose="020B0604030504040204" pitchFamily="34" charset="0"/>
                <a:cs typeface="Tahoma" panose="020B0604030504040204" pitchFamily="34" charset="0"/>
              </a:rPr>
              <a:t>normal vibrational </a:t>
            </a:r>
            <a:r>
              <a:rPr lang="it-IT" altLang="en-US" sz="2200" dirty="0" smtClean="0">
                <a:latin typeface="Tahoma" panose="020B0604030504040204" pitchFamily="34" charset="0"/>
                <a:cs typeface="Tahoma" panose="020B0604030504040204" pitchFamily="34" charset="0"/>
              </a:rPr>
              <a:t>modes. </a:t>
            </a:r>
            <a:r>
              <a:rPr lang="en-US" altLang="en-US" sz="2200" dirty="0">
                <a:latin typeface="Tahoma" panose="020B0604030504040204" pitchFamily="34" charset="0"/>
                <a:cs typeface="Tahoma" panose="020B0604030504040204" pitchFamily="34" charset="0"/>
              </a:rPr>
              <a:t>The highly symmetric shape of CH</a:t>
            </a:r>
            <a:r>
              <a:rPr lang="en-US" altLang="en-US" sz="2200" baseline="-25000" dirty="0">
                <a:latin typeface="Tahoma" panose="020B0604030504040204" pitchFamily="34" charset="0"/>
                <a:cs typeface="Tahoma" panose="020B0604030504040204" pitchFamily="34" charset="0"/>
              </a:rPr>
              <a:t>4</a:t>
            </a:r>
            <a:r>
              <a:rPr lang="en-US" altLang="en-US" sz="2200" dirty="0">
                <a:latin typeface="Tahoma" panose="020B0604030504040204" pitchFamily="34" charset="0"/>
                <a:cs typeface="Tahoma" panose="020B0604030504040204" pitchFamily="34" charset="0"/>
              </a:rPr>
              <a:t> means that some modes are degenerate (only 4 different </a:t>
            </a:r>
            <a:r>
              <a:rPr lang="en-US" altLang="en-US" sz="2200" dirty="0" smtClean="0">
                <a:latin typeface="Tahoma" panose="020B0604030504040204" pitchFamily="34" charset="0"/>
                <a:cs typeface="Tahoma" panose="020B0604030504040204" pitchFamily="34" charset="0"/>
              </a:rPr>
              <a:t>frequencies </a:t>
            </a:r>
            <a:r>
              <a:rPr lang="en-US" altLang="en-US" sz="2200" dirty="0" smtClean="0">
                <a:latin typeface="Symbol" panose="05050102010706020507" pitchFamily="18" charset="2"/>
                <a:cs typeface="Tahoma" panose="020B0604030504040204" pitchFamily="34" charset="0"/>
              </a:rPr>
              <a:t>n</a:t>
            </a:r>
            <a:r>
              <a:rPr lang="en-US" altLang="en-US" sz="2200" dirty="0" smtClean="0">
                <a:latin typeface="Tahoma" panose="020B0604030504040204" pitchFamily="34" charset="0"/>
                <a:cs typeface="Tahoma" panose="020B0604030504040204" pitchFamily="34" charset="0"/>
              </a:rPr>
              <a:t>)</a:t>
            </a:r>
            <a:r>
              <a:rPr lang="it-IT" altLang="en-US" sz="2200" dirty="0" smtClean="0">
                <a:latin typeface="Tahoma" panose="020B0604030504040204" pitchFamily="34" charset="0"/>
                <a:cs typeface="Tahoma" panose="020B0604030504040204" pitchFamily="34" charset="0"/>
              </a:rPr>
              <a:t> </a:t>
            </a:r>
            <a:endParaRPr lang="en-US" altLang="en-US" sz="2200" dirty="0">
              <a:latin typeface="Tahoma" panose="020B0604030504040204" pitchFamily="34" charset="0"/>
              <a:cs typeface="Tahoma" panose="020B0604030504040204" pitchFamily="34" charset="0"/>
            </a:endParaRPr>
          </a:p>
        </p:txBody>
      </p:sp>
      <p:pic>
        <p:nvPicPr>
          <p:cNvPr id="152582" name="Picture 6" descr="https://webbook.nist.gov/cgi/cbook.cgi?Spec=C74828&amp;Index=1&amp;Type=IR&amp;Large=on"/>
          <p:cNvPicPr>
            <a:picLocks noChangeAspect="1" noChangeArrowheads="1"/>
          </p:cNvPicPr>
          <p:nvPr/>
        </p:nvPicPr>
        <p:blipFill rotWithShape="1">
          <a:blip r:embed="rId4">
            <a:extLst>
              <a:ext uri="{28A0092B-C50C-407E-A947-70E740481C1C}">
                <a14:useLocalDpi xmlns:a14="http://schemas.microsoft.com/office/drawing/2010/main" val="0"/>
              </a:ext>
            </a:extLst>
          </a:blip>
          <a:srcRect l="1" t="10943" r="6399" b="5856"/>
          <a:stretch/>
        </p:blipFill>
        <p:spPr bwMode="auto">
          <a:xfrm>
            <a:off x="4067678" y="3904406"/>
            <a:ext cx="5053220" cy="278053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13972" y="2656525"/>
            <a:ext cx="1101266" cy="400110"/>
          </a:xfrm>
          <a:prstGeom prst="rect">
            <a:avLst/>
          </a:prstGeom>
          <a:noFill/>
        </p:spPr>
        <p:txBody>
          <a:bodyPr wrap="square" rtlCol="0">
            <a:spAutoFit/>
          </a:bodyPr>
          <a:lstStyle/>
          <a:p>
            <a:r>
              <a:rPr lang="it-IT" sz="2000" dirty="0" smtClean="0">
                <a:solidFill>
                  <a:srgbClr val="FF0000"/>
                </a:solidFill>
              </a:rPr>
              <a:t>inactive</a:t>
            </a:r>
            <a:endParaRPr lang="en-US" sz="2000" dirty="0">
              <a:solidFill>
                <a:srgbClr val="FF0000"/>
              </a:solidFill>
            </a:endParaRPr>
          </a:p>
        </p:txBody>
      </p:sp>
      <p:sp>
        <p:nvSpPr>
          <p:cNvPr id="5" name="Rectangle 4"/>
          <p:cNvSpPr/>
          <p:nvPr/>
        </p:nvSpPr>
        <p:spPr>
          <a:xfrm>
            <a:off x="168177" y="6189208"/>
            <a:ext cx="4607024" cy="584775"/>
          </a:xfrm>
          <a:prstGeom prst="rect">
            <a:avLst/>
          </a:prstGeom>
        </p:spPr>
        <p:txBody>
          <a:bodyPr wrap="square">
            <a:spAutoFit/>
          </a:bodyPr>
          <a:lstStyle/>
          <a:p>
            <a:r>
              <a:rPr lang="en-US" sz="1600" dirty="0" smtClean="0"/>
              <a:t>See the vibrational mode movie: </a:t>
            </a:r>
            <a:r>
              <a:rPr lang="en-US" sz="1600" dirty="0" smtClean="0">
                <a:solidFill>
                  <a:srgbClr val="FF0000"/>
                </a:solidFill>
              </a:rPr>
              <a:t>https</a:t>
            </a:r>
            <a:r>
              <a:rPr lang="en-US" sz="1600" dirty="0">
                <a:solidFill>
                  <a:srgbClr val="FF0000"/>
                </a:solidFill>
              </a:rPr>
              <a:t>://www.chem.purdue.edu/jmol/vibs/ch4.html</a:t>
            </a:r>
          </a:p>
        </p:txBody>
      </p:sp>
      <p:sp>
        <p:nvSpPr>
          <p:cNvPr id="19" name="Rectangle 18"/>
          <p:cNvSpPr/>
          <p:nvPr/>
        </p:nvSpPr>
        <p:spPr>
          <a:xfrm>
            <a:off x="5504710" y="5831671"/>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3</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21" name="Rectangle 20"/>
          <p:cNvSpPr/>
          <p:nvPr/>
        </p:nvSpPr>
        <p:spPr>
          <a:xfrm>
            <a:off x="7904157" y="5511234"/>
            <a:ext cx="539813" cy="415498"/>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4</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7" name="Rectangle 6"/>
          <p:cNvSpPr/>
          <p:nvPr/>
        </p:nvSpPr>
        <p:spPr>
          <a:xfrm>
            <a:off x="4409424" y="1512649"/>
            <a:ext cx="4572000" cy="1446550"/>
          </a:xfrm>
          <a:prstGeom prst="rect">
            <a:avLst/>
          </a:prstGeom>
        </p:spPr>
        <p:txBody>
          <a:bodyPr>
            <a:spAutoFit/>
          </a:bodyPr>
          <a:lstStyle/>
          <a:p>
            <a:r>
              <a:rPr lang="it-IT" altLang="en-US" sz="2200" dirty="0" smtClean="0">
                <a:latin typeface="Tahoma" panose="020B0604030504040204" pitchFamily="34" charset="0"/>
                <a:cs typeface="Tahoma" panose="020B0604030504040204" pitchFamily="34" charset="0"/>
              </a:rPr>
              <a:t>Due </a:t>
            </a:r>
            <a:r>
              <a:rPr lang="it-IT" altLang="en-US" sz="2200" dirty="0">
                <a:latin typeface="Tahoma" panose="020B0604030504040204" pitchFamily="34" charset="0"/>
                <a:cs typeface="Tahoma" panose="020B0604030504040204" pitchFamily="34" charset="0"/>
              </a:rPr>
              <a:t>to the absence of </a:t>
            </a:r>
            <a:r>
              <a:rPr lang="en-US" altLang="en-US" sz="2200" dirty="0">
                <a:latin typeface="Tahoma" panose="020B0604030504040204" pitchFamily="34" charset="0"/>
                <a:cs typeface="Tahoma" panose="020B0604030504040204" pitchFamily="34" charset="0"/>
              </a:rPr>
              <a:t>permanent electric dipole moment some modes are </a:t>
            </a:r>
            <a:r>
              <a:rPr lang="en-US" altLang="en-US" sz="2200" dirty="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IR inactive</a:t>
            </a:r>
            <a:r>
              <a:rPr lang="en-US" altLang="en-US" sz="2200" dirty="0">
                <a:latin typeface="Tahoma" panose="020B0604030504040204" pitchFamily="34" charset="0"/>
                <a:cs typeface="Tahoma" panose="020B0604030504040204" pitchFamily="34" charset="0"/>
              </a:rPr>
              <a:t>. </a:t>
            </a:r>
            <a:endParaRPr lang="en-US" altLang="en-US" sz="2200" dirty="0" smtClean="0">
              <a:latin typeface="Tahoma" panose="020B0604030504040204" pitchFamily="34" charset="0"/>
              <a:cs typeface="Tahoma" panose="020B0604030504040204" pitchFamily="34" charset="0"/>
            </a:endParaRPr>
          </a:p>
          <a:p>
            <a:r>
              <a:rPr lang="it-IT" altLang="en-US" sz="2200" dirty="0" smtClean="0">
                <a:latin typeface="Tahoma" panose="020B0604030504040204" pitchFamily="34" charset="0"/>
                <a:cs typeface="Tahoma" panose="020B0604030504040204" pitchFamily="34" charset="0"/>
              </a:rPr>
              <a:t>The active modes are:</a:t>
            </a:r>
            <a:endParaRPr lang="en-US" altLang="en-US" sz="2200" dirty="0">
              <a:latin typeface="Tahoma" panose="020B0604030504040204" pitchFamily="34" charset="0"/>
              <a:cs typeface="Tahoma" panose="020B0604030504040204" pitchFamily="34" charset="0"/>
            </a:endParaRPr>
          </a:p>
        </p:txBody>
      </p:sp>
      <p:sp>
        <p:nvSpPr>
          <p:cNvPr id="30" name="TextBox 29"/>
          <p:cNvSpPr txBox="1"/>
          <p:nvPr/>
        </p:nvSpPr>
        <p:spPr>
          <a:xfrm>
            <a:off x="2522223" y="2506640"/>
            <a:ext cx="1101266" cy="400110"/>
          </a:xfrm>
          <a:prstGeom prst="rect">
            <a:avLst/>
          </a:prstGeom>
          <a:noFill/>
        </p:spPr>
        <p:txBody>
          <a:bodyPr wrap="square" rtlCol="0">
            <a:spAutoFit/>
          </a:bodyPr>
          <a:lstStyle/>
          <a:p>
            <a:r>
              <a:rPr lang="it-IT" sz="2000" dirty="0" smtClean="0">
                <a:solidFill>
                  <a:srgbClr val="FF0000"/>
                </a:solidFill>
              </a:rPr>
              <a:t>inactive</a:t>
            </a:r>
            <a:endParaRPr lang="en-US" sz="2000" dirty="0">
              <a:solidFill>
                <a:srgbClr val="FF0000"/>
              </a:solidFill>
            </a:endParaRPr>
          </a:p>
        </p:txBody>
      </p:sp>
      <p:sp>
        <p:nvSpPr>
          <p:cNvPr id="31" name="TextBox 30"/>
          <p:cNvSpPr txBox="1"/>
          <p:nvPr/>
        </p:nvSpPr>
        <p:spPr>
          <a:xfrm>
            <a:off x="2360748" y="4128747"/>
            <a:ext cx="1262741" cy="400110"/>
          </a:xfrm>
          <a:prstGeom prst="rect">
            <a:avLst/>
          </a:prstGeom>
          <a:noFill/>
        </p:spPr>
        <p:txBody>
          <a:bodyPr wrap="square" rtlCol="0">
            <a:spAutoFit/>
          </a:bodyPr>
          <a:lstStyle/>
          <a:p>
            <a:r>
              <a:rPr lang="it-IT" sz="2000" dirty="0" smtClean="0">
                <a:solidFill>
                  <a:srgbClr val="FF0000"/>
                </a:solidFill>
              </a:rPr>
              <a:t>IR active</a:t>
            </a:r>
            <a:endParaRPr lang="en-US" sz="2000" dirty="0">
              <a:solidFill>
                <a:srgbClr val="FF0000"/>
              </a:solidFill>
            </a:endParaRPr>
          </a:p>
        </p:txBody>
      </p:sp>
      <p:sp>
        <p:nvSpPr>
          <p:cNvPr id="33" name="TextBox 32"/>
          <p:cNvSpPr txBox="1"/>
          <p:nvPr/>
        </p:nvSpPr>
        <p:spPr>
          <a:xfrm>
            <a:off x="2360747" y="5500266"/>
            <a:ext cx="1262741" cy="400110"/>
          </a:xfrm>
          <a:prstGeom prst="rect">
            <a:avLst/>
          </a:prstGeom>
          <a:noFill/>
        </p:spPr>
        <p:txBody>
          <a:bodyPr wrap="square" rtlCol="0">
            <a:spAutoFit/>
          </a:bodyPr>
          <a:lstStyle/>
          <a:p>
            <a:r>
              <a:rPr lang="it-IT" sz="2000" dirty="0" smtClean="0">
                <a:solidFill>
                  <a:srgbClr val="FF0000"/>
                </a:solidFill>
              </a:rPr>
              <a:t>IR active</a:t>
            </a:r>
            <a:endParaRPr lang="en-US" sz="2000" dirty="0">
              <a:solidFill>
                <a:srgbClr val="FF0000"/>
              </a:solidFill>
            </a:endParaRPr>
          </a:p>
        </p:txBody>
      </p:sp>
    </p:spTree>
    <p:extLst>
      <p:ext uri="{BB962C8B-B14F-4D97-AF65-F5344CB8AC3E}">
        <p14:creationId xmlns:p14="http://schemas.microsoft.com/office/powerpoint/2010/main" val="139799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2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P spid="19" grpId="0"/>
      <p:bldP spid="21" grpId="0"/>
      <p:bldP spid="7" grpId="0"/>
      <p:bldP spid="30" grpId="0"/>
      <p:bldP spid="31" grpId="0"/>
      <p:bldP spid="3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4"/>
          <p:cNvSpPr>
            <a:spLocks noGrp="1"/>
          </p:cNvSpPr>
          <p:nvPr>
            <p:ph type="title"/>
          </p:nvPr>
        </p:nvSpPr>
        <p:spPr>
          <a:xfrm>
            <a:off x="-314304" y="85794"/>
            <a:ext cx="9756843" cy="687878"/>
          </a:xfrm>
        </p:spPr>
        <p:txBody>
          <a:bodyPr/>
          <a:lstStyle/>
          <a:p>
            <a:pPr eaLnBrk="1" hangingPunct="1"/>
            <a:r>
              <a:rPr lang="it-IT" altLang="en-US" sz="3400" dirty="0" smtClean="0">
                <a:solidFill>
                  <a:srgbClr val="3333FF"/>
                </a:solidFill>
                <a:latin typeface="Tahoma" panose="020B0604030504040204" pitchFamily="34" charset="0"/>
                <a:cs typeface="Tahoma" panose="020B0604030504040204" pitchFamily="34" charset="0"/>
              </a:rPr>
              <a:t>IR absorption spectrum of CH</a:t>
            </a:r>
            <a:r>
              <a:rPr lang="it-IT" altLang="en-US" sz="3400" baseline="-25000" dirty="0" smtClean="0">
                <a:solidFill>
                  <a:srgbClr val="3333FF"/>
                </a:solidFill>
                <a:latin typeface="Tahoma" panose="020B0604030504040204" pitchFamily="34" charset="0"/>
                <a:cs typeface="Tahoma" panose="020B0604030504040204" pitchFamily="34" charset="0"/>
              </a:rPr>
              <a:t>4</a:t>
            </a:r>
            <a:r>
              <a:rPr lang="it-IT" altLang="en-US" sz="3400" dirty="0" smtClean="0">
                <a:solidFill>
                  <a:srgbClr val="3333FF"/>
                </a:solidFill>
                <a:latin typeface="Tahoma" panose="020B0604030504040204" pitchFamily="34" charset="0"/>
                <a:cs typeface="Tahoma" panose="020B0604030504040204" pitchFamily="34" charset="0"/>
              </a:rPr>
              <a:t> in atmosphere</a:t>
            </a:r>
            <a:endParaRPr lang="en-GB" altLang="en-US" sz="34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2891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59566" y="984691"/>
            <a:ext cx="8510792" cy="4247164"/>
            <a:chOff x="259566" y="1529446"/>
            <a:chExt cx="8510792" cy="4247164"/>
          </a:xfrm>
        </p:grpSpPr>
        <p:pic>
          <p:nvPicPr>
            <p:cNvPr id="6" name="Picture 2" descr="Risultati immagini per IR absorption spectrum CH4"/>
            <p:cNvPicPr>
              <a:picLocks noChangeAspect="1" noChangeArrowheads="1"/>
            </p:cNvPicPr>
            <p:nvPr/>
          </p:nvPicPr>
          <p:blipFill rotWithShape="1">
            <a:blip r:embed="rId3">
              <a:extLst>
                <a:ext uri="{28A0092B-C50C-407E-A947-70E740481C1C}">
                  <a14:useLocalDpi xmlns:a14="http://schemas.microsoft.com/office/drawing/2010/main" val="0"/>
                </a:ext>
              </a:extLst>
            </a:blip>
            <a:srcRect l="3959" t="27640" r="4042" b="14627"/>
            <a:stretch/>
          </p:blipFill>
          <p:spPr bwMode="auto">
            <a:xfrm>
              <a:off x="357878" y="1673352"/>
              <a:ext cx="8412480" cy="3959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59566" y="1529446"/>
              <a:ext cx="550843" cy="220337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bwMode="auto">
            <a:xfrm>
              <a:off x="309811" y="5398265"/>
              <a:ext cx="500598" cy="37834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4" name="TextBox 3"/>
          <p:cNvSpPr txBox="1"/>
          <p:nvPr/>
        </p:nvSpPr>
        <p:spPr>
          <a:xfrm>
            <a:off x="4649821" y="2149810"/>
            <a:ext cx="829073" cy="338554"/>
          </a:xfrm>
          <a:prstGeom prst="rect">
            <a:avLst/>
          </a:prstGeom>
          <a:noFill/>
        </p:spPr>
        <p:txBody>
          <a:bodyPr wrap="none" rtlCol="0">
            <a:spAutoFit/>
          </a:bodyPr>
          <a:lstStyle/>
          <a:p>
            <a:r>
              <a:rPr lang="it-IT" sz="1600" dirty="0" smtClean="0">
                <a:solidFill>
                  <a:srgbClr val="FF0000"/>
                </a:solidFill>
              </a:rPr>
              <a:t>3.3 </a:t>
            </a:r>
            <a:r>
              <a:rPr lang="it-IT" sz="1600" dirty="0" smtClean="0">
                <a:solidFill>
                  <a:srgbClr val="FF0000"/>
                </a:solidFill>
                <a:sym typeface="Symbol" panose="05050102010706020507" pitchFamily="18" charset="2"/>
              </a:rPr>
              <a:t>m</a:t>
            </a:r>
            <a:endParaRPr lang="en-US" sz="1600" dirty="0">
              <a:solidFill>
                <a:srgbClr val="FF0000"/>
              </a:solidFill>
            </a:endParaRPr>
          </a:p>
        </p:txBody>
      </p:sp>
      <p:sp>
        <p:nvSpPr>
          <p:cNvPr id="11" name="TextBox 10"/>
          <p:cNvSpPr txBox="1"/>
          <p:nvPr/>
        </p:nvSpPr>
        <p:spPr>
          <a:xfrm>
            <a:off x="6427987" y="2558354"/>
            <a:ext cx="829073" cy="338554"/>
          </a:xfrm>
          <a:prstGeom prst="rect">
            <a:avLst/>
          </a:prstGeom>
          <a:noFill/>
        </p:spPr>
        <p:txBody>
          <a:bodyPr wrap="none" rtlCol="0">
            <a:spAutoFit/>
          </a:bodyPr>
          <a:lstStyle/>
          <a:p>
            <a:r>
              <a:rPr lang="it-IT" sz="1600" dirty="0" smtClean="0">
                <a:solidFill>
                  <a:srgbClr val="FF0000"/>
                </a:solidFill>
              </a:rPr>
              <a:t>7.6 </a:t>
            </a:r>
            <a:r>
              <a:rPr lang="it-IT" sz="1600" dirty="0" smtClean="0">
                <a:solidFill>
                  <a:srgbClr val="FF0000"/>
                </a:solidFill>
                <a:sym typeface="Symbol" panose="05050102010706020507" pitchFamily="18" charset="2"/>
              </a:rPr>
              <a:t>m</a:t>
            </a:r>
            <a:endParaRPr lang="en-US" sz="1600" dirty="0">
              <a:solidFill>
                <a:srgbClr val="FF0000"/>
              </a:solidFill>
            </a:endParaRPr>
          </a:p>
        </p:txBody>
      </p:sp>
      <p:sp>
        <p:nvSpPr>
          <p:cNvPr id="12" name="Rectangle 11"/>
          <p:cNvSpPr/>
          <p:nvPr/>
        </p:nvSpPr>
        <p:spPr>
          <a:xfrm>
            <a:off x="669330" y="5568359"/>
            <a:ext cx="3902670"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Both </a:t>
            </a:r>
            <a:r>
              <a:rPr lang="en-US" sz="2200" dirty="0" smtClean="0">
                <a:latin typeface="Symbol" panose="05050102010706020507" pitchFamily="18" charset="2"/>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and </a:t>
            </a:r>
            <a:r>
              <a:rPr lang="en-US" sz="2200" dirty="0" smtClean="0">
                <a:latin typeface="Symbol" panose="05050102010706020507" pitchFamily="18" charset="2"/>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4</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are relevant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34533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4"/>
          <p:cNvSpPr>
            <a:spLocks noGrp="1"/>
          </p:cNvSpPr>
          <p:nvPr>
            <p:ph type="title"/>
          </p:nvPr>
        </p:nvSpPr>
        <p:spPr>
          <a:xfrm>
            <a:off x="368300" y="-326739"/>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spectrum of O</a:t>
            </a:r>
            <a:r>
              <a:rPr lang="it-IT" altLang="en-US" sz="3500" baseline="-25000" dirty="0" smtClean="0">
                <a:solidFill>
                  <a:srgbClr val="3333FF"/>
                </a:solidFill>
                <a:latin typeface="Tahoma" panose="020B0604030504040204" pitchFamily="34" charset="0"/>
                <a:cs typeface="Tahoma" panose="020B0604030504040204" pitchFamily="34" charset="0"/>
              </a:rPr>
              <a:t>3</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7106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 Box 30"/>
          <p:cNvSpPr txBox="1">
            <a:spLocks noChangeArrowheads="1"/>
          </p:cNvSpPr>
          <p:nvPr/>
        </p:nvSpPr>
        <p:spPr bwMode="auto">
          <a:xfrm>
            <a:off x="534988" y="827636"/>
            <a:ext cx="878127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smtClean="0">
                <a:solidFill>
                  <a:srgbClr val="FF0000"/>
                </a:solidFill>
                <a:latin typeface="Tahoma" panose="020B0604030504040204" pitchFamily="34" charset="0"/>
                <a:cs typeface="Tahoma" panose="020B0604030504040204" pitchFamily="34" charset="0"/>
              </a:rPr>
              <a:t>O</a:t>
            </a:r>
            <a:r>
              <a:rPr lang="it-IT" altLang="en-US" sz="2200" baseline="-25000" dirty="0" smtClean="0">
                <a:solidFill>
                  <a:srgbClr val="FF0000"/>
                </a:solidFill>
                <a:latin typeface="Tahoma" panose="020B0604030504040204" pitchFamily="34" charset="0"/>
                <a:cs typeface="Tahoma" panose="020B0604030504040204" pitchFamily="34" charset="0"/>
              </a:rPr>
              <a:t>3</a:t>
            </a:r>
            <a:r>
              <a:rPr lang="it-IT" altLang="en-US" sz="2200" dirty="0" smtClean="0">
                <a:solidFill>
                  <a:srgbClr val="FF0000"/>
                </a:solidFill>
                <a:latin typeface="Tahoma" panose="020B0604030504040204" pitchFamily="34" charset="0"/>
                <a:cs typeface="Tahoma" panose="020B0604030504040204" pitchFamily="34" charset="0"/>
              </a:rPr>
              <a:t> </a:t>
            </a:r>
            <a:r>
              <a:rPr lang="it-IT" altLang="en-US" sz="2200" dirty="0">
                <a:latin typeface="Tahoma" panose="020B0604030504040204" pitchFamily="34" charset="0"/>
                <a:cs typeface="Tahoma" panose="020B0604030504040204" pitchFamily="34" charset="0"/>
              </a:rPr>
              <a:t>(</a:t>
            </a:r>
            <a:r>
              <a:rPr lang="it-IT" altLang="en-US" sz="2200" dirty="0" smtClean="0">
                <a:latin typeface="Tahoma" panose="020B0604030504040204" pitchFamily="34" charset="0"/>
                <a:cs typeface="Tahoma" panose="020B0604030504040204" pitchFamily="34" charset="0"/>
              </a:rPr>
              <a:t>n=3) </a:t>
            </a:r>
            <a:r>
              <a:rPr lang="it-IT" altLang="en-US" sz="2200" dirty="0">
                <a:latin typeface="Tahoma" panose="020B0604030504040204" pitchFamily="34" charset="0"/>
                <a:cs typeface="Tahoma" panose="020B0604030504040204" pitchFamily="34" charset="0"/>
              </a:rPr>
              <a:t>hence </a:t>
            </a:r>
            <a:r>
              <a:rPr lang="it-IT" altLang="en-US" sz="2200" dirty="0" smtClean="0">
                <a:latin typeface="Tahoma" panose="020B0604030504040204" pitchFamily="34" charset="0"/>
                <a:cs typeface="Tahoma" panose="020B0604030504040204" pitchFamily="34" charset="0"/>
              </a:rPr>
              <a:t>3x3-6=3 </a:t>
            </a:r>
            <a:r>
              <a:rPr lang="it-IT" altLang="en-US" sz="2200" dirty="0">
                <a:latin typeface="Tahoma" panose="020B0604030504040204" pitchFamily="34" charset="0"/>
                <a:cs typeface="Tahoma" panose="020B0604030504040204" pitchFamily="34" charset="0"/>
              </a:rPr>
              <a:t>normal vibrational </a:t>
            </a:r>
            <a:r>
              <a:rPr lang="it-IT" altLang="en-US" sz="2200" dirty="0" smtClean="0">
                <a:latin typeface="Tahoma" panose="020B0604030504040204" pitchFamily="34" charset="0"/>
                <a:cs typeface="Tahoma" panose="020B0604030504040204" pitchFamily="34" charset="0"/>
              </a:rPr>
              <a:t>modes (non linear triatomic - asymm. top similar to H</a:t>
            </a:r>
            <a:r>
              <a:rPr lang="it-IT" altLang="en-US" sz="2200" baseline="-25000" dirty="0" smtClean="0">
                <a:latin typeface="Tahoma" panose="020B0604030504040204" pitchFamily="34" charset="0"/>
                <a:cs typeface="Tahoma" panose="020B0604030504040204" pitchFamily="34" charset="0"/>
              </a:rPr>
              <a:t>2</a:t>
            </a:r>
            <a:r>
              <a:rPr lang="it-IT" altLang="en-US" sz="2200" dirty="0" smtClean="0">
                <a:latin typeface="Tahoma" panose="020B0604030504040204" pitchFamily="34" charset="0"/>
                <a:cs typeface="Tahoma" panose="020B0604030504040204" pitchFamily="34" charset="0"/>
              </a:rPr>
              <a:t>O). All modes are </a:t>
            </a:r>
            <a:r>
              <a:rPr lang="it-IT" altLang="en-US" sz="2200" dirty="0" smtClean="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IR active</a:t>
            </a:r>
            <a:r>
              <a:rPr lang="it-IT" altLang="en-US" sz="2200" dirty="0" smtClean="0">
                <a:latin typeface="Tahoma" panose="020B0604030504040204" pitchFamily="34" charset="0"/>
                <a:cs typeface="Tahoma" panose="020B0604030504040204" pitchFamily="34" charset="0"/>
              </a:rPr>
              <a:t> </a:t>
            </a:r>
            <a:endParaRPr lang="en-US" altLang="en-US" sz="2200" dirty="0">
              <a:latin typeface="Tahoma" panose="020B0604030504040204" pitchFamily="34" charset="0"/>
              <a:cs typeface="Tahoma" panose="020B0604030504040204" pitchFamily="34" charset="0"/>
            </a:endParaRPr>
          </a:p>
        </p:txBody>
      </p:sp>
      <p:pic>
        <p:nvPicPr>
          <p:cNvPr id="18" name="Picture 2" descr="Risultati immagini per vibrational modes ozone"/>
          <p:cNvPicPr>
            <a:picLocks noChangeAspect="1" noChangeArrowheads="1"/>
          </p:cNvPicPr>
          <p:nvPr/>
        </p:nvPicPr>
        <p:blipFill rotWithShape="1">
          <a:blip r:embed="rId3">
            <a:extLst>
              <a:ext uri="{28A0092B-C50C-407E-A947-70E740481C1C}">
                <a14:useLocalDpi xmlns:a14="http://schemas.microsoft.com/office/drawing/2010/main" val="0"/>
              </a:ext>
            </a:extLst>
          </a:blip>
          <a:srcRect l="9775" t="43266" r="11223" b="34064"/>
          <a:stretch/>
        </p:blipFill>
        <p:spPr bwMode="auto">
          <a:xfrm>
            <a:off x="946969" y="1581895"/>
            <a:ext cx="722376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57700" name="Picture 4" descr="https://webbook.nist.gov/cgi/cbook.cgi?Spec=C10028156&amp;Index=0&amp;Type=IR&amp;Large=on"/>
          <p:cNvPicPr>
            <a:picLocks noChangeAspect="1" noChangeArrowheads="1"/>
          </p:cNvPicPr>
          <p:nvPr/>
        </p:nvPicPr>
        <p:blipFill rotWithShape="1">
          <a:blip r:embed="rId4">
            <a:extLst>
              <a:ext uri="{28A0092B-C50C-407E-A947-70E740481C1C}">
                <a14:useLocalDpi xmlns:a14="http://schemas.microsoft.com/office/drawing/2010/main" val="0"/>
              </a:ext>
            </a:extLst>
          </a:blip>
          <a:srcRect r="6234" b="5540"/>
          <a:stretch/>
        </p:blipFill>
        <p:spPr bwMode="auto">
          <a:xfrm>
            <a:off x="197865" y="3279109"/>
            <a:ext cx="4693225" cy="354599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304155" y="4377993"/>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2</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sp>
        <p:nvSpPr>
          <p:cNvPr id="32" name="Rectangle 31"/>
          <p:cNvSpPr/>
          <p:nvPr/>
        </p:nvSpPr>
        <p:spPr>
          <a:xfrm>
            <a:off x="3663315" y="6029668"/>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1</a:t>
            </a:r>
            <a:r>
              <a:rPr lang="pt-BR" dirty="0">
                <a:solidFill>
                  <a:srgbClr val="000000"/>
                </a:solidFill>
                <a:latin typeface="Symbol" panose="05050102010706020507" pitchFamily="18" charset="2"/>
              </a:rPr>
              <a:t> </a:t>
            </a:r>
            <a:endParaRPr lang="pt-BR" dirty="0">
              <a:solidFill>
                <a:srgbClr val="000000"/>
              </a:solidFill>
              <a:latin typeface="Times New Roman" panose="02020603050405020304" pitchFamily="18" charset="0"/>
            </a:endParaRPr>
          </a:p>
        </p:txBody>
      </p:sp>
      <p:sp>
        <p:nvSpPr>
          <p:cNvPr id="36" name="Rectangle 35"/>
          <p:cNvSpPr/>
          <p:nvPr/>
        </p:nvSpPr>
        <p:spPr>
          <a:xfrm>
            <a:off x="958784" y="2433603"/>
            <a:ext cx="2136579" cy="923330"/>
          </a:xfrm>
          <a:prstGeom prst="rect">
            <a:avLst/>
          </a:prstGeom>
          <a:solidFill>
            <a:schemeClr val="bg1"/>
          </a:solidFill>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symmetric stretch</a:t>
            </a:r>
            <a:endParaRPr lang="pt-BR" b="1" dirty="0" smtClean="0">
              <a:solidFill>
                <a:srgbClr val="000000"/>
              </a:solidFill>
              <a:latin typeface="Symbol" panose="05050102010706020507" pitchFamily="18" charset="2"/>
            </a:endParaRPr>
          </a:p>
          <a:p>
            <a:r>
              <a:rPr lang="pt-BR" b="1" dirty="0" smtClean="0">
                <a:solidFill>
                  <a:srgbClr val="000000"/>
                </a:solidFill>
                <a:latin typeface="Symbol" panose="05050102010706020507" pitchFamily="18" charset="2"/>
              </a:rPr>
              <a:t>n</a:t>
            </a:r>
            <a:r>
              <a:rPr lang="pt-BR" b="1" baseline="-25000" dirty="0" smtClean="0">
                <a:solidFill>
                  <a:srgbClr val="000000"/>
                </a:solidFill>
                <a:latin typeface="Times New Roman" panose="02020603050405020304" pitchFamily="18" charset="0"/>
              </a:rPr>
              <a:t>1</a:t>
            </a:r>
            <a:r>
              <a:rPr lang="pt-BR" b="1" dirty="0" smtClean="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1103 cm</a:t>
            </a:r>
            <a:r>
              <a:rPr lang="pt-BR" baseline="30000" dirty="0" smtClean="0">
                <a:solidFill>
                  <a:srgbClr val="000000"/>
                </a:solidFill>
                <a:latin typeface="Times New Roman" panose="02020603050405020304" pitchFamily="18" charset="0"/>
              </a:rPr>
              <a:t>-1</a:t>
            </a:r>
          </a:p>
          <a:p>
            <a:r>
              <a:rPr lang="pt-BR" b="1" dirty="0" smtClean="0">
                <a:solidFill>
                  <a:srgbClr val="000000"/>
                </a:solidFill>
                <a:latin typeface="Times New Roman" panose="02020603050405020304" pitchFamily="18" charset="0"/>
              </a:rPr>
              <a:t>   = </a:t>
            </a:r>
            <a:r>
              <a:rPr lang="pt-BR" dirty="0" smtClean="0">
                <a:solidFill>
                  <a:srgbClr val="000000"/>
                </a:solidFill>
                <a:latin typeface="Times New Roman" panose="02020603050405020304" pitchFamily="18" charset="0"/>
              </a:rPr>
              <a:t>9.01 </a:t>
            </a:r>
            <a:r>
              <a:rPr lang="pt-BR" dirty="0" smtClean="0">
                <a:solidFill>
                  <a:srgbClr val="000000"/>
                </a:solidFill>
                <a:latin typeface="Symbol" panose="05050102010706020507" pitchFamily="18" charset="2"/>
              </a:rPr>
              <a:t>m</a:t>
            </a:r>
            <a:r>
              <a:rPr lang="pt-BR" dirty="0" smtClean="0">
                <a:solidFill>
                  <a:srgbClr val="000000"/>
                </a:solidFill>
                <a:latin typeface="Times New Roman" panose="02020603050405020304" pitchFamily="18" charset="0"/>
              </a:rPr>
              <a:t>m</a:t>
            </a:r>
            <a:endParaRPr lang="pt-BR" baseline="30000" dirty="0" smtClean="0">
              <a:solidFill>
                <a:srgbClr val="000000"/>
              </a:solidFill>
              <a:latin typeface="Times New Roman" panose="02020603050405020304" pitchFamily="18" charset="0"/>
            </a:endParaRPr>
          </a:p>
        </p:txBody>
      </p:sp>
      <p:sp>
        <p:nvSpPr>
          <p:cNvPr id="37" name="Rectangle 36"/>
          <p:cNvSpPr/>
          <p:nvPr/>
        </p:nvSpPr>
        <p:spPr>
          <a:xfrm>
            <a:off x="3822801" y="2472340"/>
            <a:ext cx="2136579" cy="923330"/>
          </a:xfrm>
          <a:prstGeom prst="rect">
            <a:avLst/>
          </a:prstGeom>
          <a:solidFill>
            <a:schemeClr val="bg1"/>
          </a:solidFill>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bending</a:t>
            </a:r>
            <a:endParaRPr lang="pt-BR" b="1" dirty="0" smtClean="0">
              <a:solidFill>
                <a:srgbClr val="000000"/>
              </a:solidFill>
              <a:latin typeface="Symbol" panose="05050102010706020507" pitchFamily="18" charset="2"/>
            </a:endParaRPr>
          </a:p>
          <a:p>
            <a:r>
              <a:rPr lang="pt-BR" b="1" dirty="0" smtClean="0">
                <a:solidFill>
                  <a:srgbClr val="000000"/>
                </a:solidFill>
                <a:latin typeface="Symbol" panose="05050102010706020507" pitchFamily="18" charset="2"/>
              </a:rPr>
              <a:t>n</a:t>
            </a:r>
            <a:r>
              <a:rPr lang="pt-BR" b="1" baseline="-25000" dirty="0" smtClean="0">
                <a:solidFill>
                  <a:srgbClr val="000000"/>
                </a:solidFill>
                <a:latin typeface="Times New Roman" panose="02020603050405020304" pitchFamily="18" charset="0"/>
              </a:rPr>
              <a:t>2</a:t>
            </a:r>
            <a:r>
              <a:rPr lang="pt-BR" b="1" dirty="0" smtClean="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701 cm</a:t>
            </a:r>
            <a:r>
              <a:rPr lang="pt-BR" baseline="30000" dirty="0" smtClean="0">
                <a:solidFill>
                  <a:srgbClr val="000000"/>
                </a:solidFill>
                <a:latin typeface="Times New Roman" panose="02020603050405020304" pitchFamily="18" charset="0"/>
              </a:rPr>
              <a:t>-1</a:t>
            </a:r>
          </a:p>
          <a:p>
            <a:r>
              <a:rPr lang="pt-BR" b="1" dirty="0" smtClean="0">
                <a:solidFill>
                  <a:srgbClr val="000000"/>
                </a:solidFill>
                <a:latin typeface="Times New Roman" panose="02020603050405020304" pitchFamily="18" charset="0"/>
              </a:rPr>
              <a:t>   = </a:t>
            </a:r>
            <a:r>
              <a:rPr lang="pt-BR" dirty="0" smtClean="0">
                <a:solidFill>
                  <a:srgbClr val="000000"/>
                </a:solidFill>
                <a:latin typeface="Times New Roman" panose="02020603050405020304" pitchFamily="18" charset="0"/>
              </a:rPr>
              <a:t>14.3 </a:t>
            </a:r>
            <a:r>
              <a:rPr lang="pt-BR" dirty="0" smtClean="0">
                <a:solidFill>
                  <a:srgbClr val="000000"/>
                </a:solidFill>
                <a:latin typeface="Symbol" panose="05050102010706020507" pitchFamily="18" charset="2"/>
              </a:rPr>
              <a:t>m</a:t>
            </a:r>
            <a:r>
              <a:rPr lang="pt-BR" dirty="0" smtClean="0">
                <a:solidFill>
                  <a:srgbClr val="000000"/>
                </a:solidFill>
                <a:latin typeface="Times New Roman" panose="02020603050405020304" pitchFamily="18" charset="0"/>
              </a:rPr>
              <a:t>m</a:t>
            </a:r>
            <a:endParaRPr lang="pt-BR" baseline="30000" dirty="0" smtClean="0">
              <a:solidFill>
                <a:srgbClr val="000000"/>
              </a:solidFill>
              <a:latin typeface="Times New Roman" panose="02020603050405020304" pitchFamily="18" charset="0"/>
            </a:endParaRPr>
          </a:p>
        </p:txBody>
      </p:sp>
      <p:sp>
        <p:nvSpPr>
          <p:cNvPr id="38" name="Rectangle 37"/>
          <p:cNvSpPr/>
          <p:nvPr/>
        </p:nvSpPr>
        <p:spPr>
          <a:xfrm>
            <a:off x="6301396" y="2467740"/>
            <a:ext cx="2136579" cy="923330"/>
          </a:xfrm>
          <a:prstGeom prst="rect">
            <a:avLst/>
          </a:prstGeom>
          <a:solidFill>
            <a:schemeClr val="bg1"/>
          </a:solidFill>
        </p:spPr>
        <p:txBody>
          <a:bodyPr wrap="square">
            <a:spAutoFit/>
          </a:bodyPr>
          <a:lstStyle/>
          <a:p>
            <a:r>
              <a:rPr lang="pt-BR" dirty="0" smtClean="0">
                <a:solidFill>
                  <a:srgbClr val="000000"/>
                </a:solidFill>
                <a:latin typeface="Tahoma" panose="020B0604030504040204" pitchFamily="34" charset="0"/>
                <a:ea typeface="Tahoma" panose="020B0604030504040204" pitchFamily="34" charset="0"/>
                <a:cs typeface="Tahoma" panose="020B0604030504040204" pitchFamily="34" charset="0"/>
              </a:rPr>
              <a:t>asymmetric stretch </a:t>
            </a:r>
          </a:p>
          <a:p>
            <a:r>
              <a:rPr lang="pt-BR" b="1" dirty="0" smtClean="0">
                <a:solidFill>
                  <a:srgbClr val="000000"/>
                </a:solidFill>
                <a:latin typeface="Symbol" panose="05050102010706020507" pitchFamily="18" charset="2"/>
              </a:rPr>
              <a:t>n</a:t>
            </a:r>
            <a:r>
              <a:rPr lang="pt-BR" b="1" baseline="-25000" dirty="0" smtClean="0">
                <a:solidFill>
                  <a:srgbClr val="000000"/>
                </a:solidFill>
                <a:latin typeface="Times New Roman" panose="02020603050405020304" pitchFamily="18" charset="0"/>
              </a:rPr>
              <a:t>3</a:t>
            </a:r>
            <a:r>
              <a:rPr lang="pt-BR" b="1" dirty="0" smtClean="0">
                <a:solidFill>
                  <a:srgbClr val="000000"/>
                </a:solidFill>
                <a:latin typeface="Times New Roman" panose="02020603050405020304" pitchFamily="18" charset="0"/>
              </a:rPr>
              <a:t>= </a:t>
            </a:r>
            <a:r>
              <a:rPr lang="pt-BR" dirty="0" smtClean="0">
                <a:solidFill>
                  <a:srgbClr val="000000"/>
                </a:solidFill>
                <a:latin typeface="Times New Roman" panose="02020603050405020304" pitchFamily="18" charset="0"/>
              </a:rPr>
              <a:t>1042 cm</a:t>
            </a:r>
            <a:r>
              <a:rPr lang="pt-BR" baseline="30000" dirty="0" smtClean="0">
                <a:solidFill>
                  <a:srgbClr val="000000"/>
                </a:solidFill>
                <a:latin typeface="Times New Roman" panose="02020603050405020304" pitchFamily="18" charset="0"/>
              </a:rPr>
              <a:t>-1</a:t>
            </a:r>
          </a:p>
          <a:p>
            <a:r>
              <a:rPr lang="pt-BR" b="1" dirty="0" smtClean="0">
                <a:solidFill>
                  <a:srgbClr val="000000"/>
                </a:solidFill>
                <a:latin typeface="Times New Roman" panose="02020603050405020304" pitchFamily="18" charset="0"/>
              </a:rPr>
              <a:t>   = </a:t>
            </a:r>
            <a:r>
              <a:rPr lang="pt-BR" dirty="0" smtClean="0">
                <a:solidFill>
                  <a:srgbClr val="000000"/>
                </a:solidFill>
                <a:latin typeface="Times New Roman" panose="02020603050405020304" pitchFamily="18" charset="0"/>
              </a:rPr>
              <a:t>9.6 </a:t>
            </a:r>
            <a:r>
              <a:rPr lang="pt-BR" dirty="0" smtClean="0">
                <a:solidFill>
                  <a:srgbClr val="000000"/>
                </a:solidFill>
                <a:latin typeface="Symbol" panose="05050102010706020507" pitchFamily="18" charset="2"/>
              </a:rPr>
              <a:t>m</a:t>
            </a:r>
            <a:r>
              <a:rPr lang="pt-BR" dirty="0" smtClean="0">
                <a:solidFill>
                  <a:srgbClr val="000000"/>
                </a:solidFill>
                <a:latin typeface="Times New Roman" panose="02020603050405020304" pitchFamily="18" charset="0"/>
              </a:rPr>
              <a:t>m</a:t>
            </a:r>
            <a:endParaRPr lang="pt-BR" baseline="30000" dirty="0" smtClean="0">
              <a:solidFill>
                <a:srgbClr val="000000"/>
              </a:solidFill>
              <a:latin typeface="Times New Roman" panose="02020603050405020304" pitchFamily="18" charset="0"/>
            </a:endParaRPr>
          </a:p>
        </p:txBody>
      </p:sp>
      <p:sp>
        <p:nvSpPr>
          <p:cNvPr id="39" name="Text Box 30"/>
          <p:cNvSpPr txBox="1">
            <a:spLocks noChangeArrowheads="1"/>
          </p:cNvSpPr>
          <p:nvPr/>
        </p:nvSpPr>
        <p:spPr bwMode="auto">
          <a:xfrm>
            <a:off x="2625112" y="5505855"/>
            <a:ext cx="14060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overtones/</a:t>
            </a:r>
          </a:p>
          <a:p>
            <a:pPr algn="ctr">
              <a:spcBef>
                <a:spcPct val="0"/>
              </a:spcBef>
              <a:buFontTx/>
              <a:buNone/>
            </a:pPr>
            <a:r>
              <a:rPr lang="it-IT" altLang="en-US" sz="1600" dirty="0" smtClean="0">
                <a:solidFill>
                  <a:srgbClr val="0000FF"/>
                </a:solidFill>
                <a:latin typeface="Tahoma" panose="020B0604030504040204" pitchFamily="34" charset="0"/>
                <a:cs typeface="Tahoma" panose="020B0604030504040204" pitchFamily="34" charset="0"/>
                <a:sym typeface="Symbol" panose="05050102010706020507" pitchFamily="18" charset="2"/>
              </a:rPr>
              <a:t>combinations</a:t>
            </a:r>
            <a:endParaRPr lang="it-IT" altLang="en-US" sz="1600" dirty="0">
              <a:solidFill>
                <a:srgbClr val="0000FF"/>
              </a:solidFill>
              <a:latin typeface="Tahoma" panose="020B0604030504040204" pitchFamily="34" charset="0"/>
              <a:cs typeface="Tahoma" panose="020B0604030504040204" pitchFamily="34" charset="0"/>
            </a:endParaRPr>
          </a:p>
        </p:txBody>
      </p:sp>
      <p:cxnSp>
        <p:nvCxnSpPr>
          <p:cNvPr id="40" name="Straight Arrow Connector 39"/>
          <p:cNvCxnSpPr/>
          <p:nvPr/>
        </p:nvCxnSpPr>
        <p:spPr bwMode="auto">
          <a:xfrm flipV="1">
            <a:off x="3258402" y="4652673"/>
            <a:ext cx="151067" cy="853182"/>
          </a:xfrm>
          <a:prstGeom prst="straightConnector1">
            <a:avLst/>
          </a:prstGeom>
          <a:solidFill>
            <a:schemeClr val="accent1"/>
          </a:solidFill>
          <a:ln w="2857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p:nvPr/>
        </p:nvSpPr>
        <p:spPr>
          <a:xfrm>
            <a:off x="4057453" y="5926732"/>
            <a:ext cx="440033" cy="692497"/>
          </a:xfrm>
          <a:prstGeom prst="rect">
            <a:avLst/>
          </a:prstGeom>
        </p:spPr>
        <p:txBody>
          <a:bodyPr wrap="square">
            <a:spAutoFit/>
          </a:bodyPr>
          <a:lstStyle/>
          <a:p>
            <a:r>
              <a:rPr lang="pt-BR" sz="2100" b="1" dirty="0" smtClean="0">
                <a:solidFill>
                  <a:srgbClr val="0000FF"/>
                </a:solidFill>
                <a:latin typeface="Symbol" panose="05050102010706020507" pitchFamily="18" charset="2"/>
              </a:rPr>
              <a:t>n</a:t>
            </a:r>
            <a:r>
              <a:rPr lang="pt-BR" sz="2100" b="1" baseline="-25000" dirty="0" smtClean="0">
                <a:solidFill>
                  <a:srgbClr val="0000FF"/>
                </a:solidFill>
                <a:latin typeface="Symbol" panose="05050102010706020507" pitchFamily="18" charset="2"/>
              </a:rPr>
              <a:t>3</a:t>
            </a:r>
            <a:r>
              <a:rPr lang="pt-BR" b="1" dirty="0">
                <a:solidFill>
                  <a:srgbClr val="000000"/>
                </a:solidFill>
                <a:latin typeface="Symbol" panose="05050102010706020507" pitchFamily="18" charset="2"/>
              </a:rPr>
              <a:t> </a:t>
            </a:r>
            <a:endParaRPr lang="pt-BR" b="1" dirty="0">
              <a:solidFill>
                <a:srgbClr val="000000"/>
              </a:solidFill>
              <a:latin typeface="Times New Roman" panose="02020603050405020304" pitchFamily="18" charset="0"/>
            </a:endParaRPr>
          </a:p>
        </p:txBody>
      </p:sp>
      <p:cxnSp>
        <p:nvCxnSpPr>
          <p:cNvPr id="41" name="Straight Arrow Connector 40"/>
          <p:cNvCxnSpPr/>
          <p:nvPr/>
        </p:nvCxnSpPr>
        <p:spPr bwMode="auto">
          <a:xfrm flipV="1">
            <a:off x="1810083" y="4976492"/>
            <a:ext cx="440334" cy="375198"/>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 Box 30"/>
          <p:cNvSpPr txBox="1">
            <a:spLocks noChangeArrowheads="1"/>
          </p:cNvSpPr>
          <p:nvPr/>
        </p:nvSpPr>
        <p:spPr bwMode="auto">
          <a:xfrm>
            <a:off x="1191632" y="5257691"/>
            <a:ext cx="14060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1600" dirty="0" smtClean="0">
                <a:latin typeface="Tahoma" panose="020B0604030504040204" pitchFamily="34" charset="0"/>
                <a:cs typeface="Tahoma" panose="020B0604030504040204" pitchFamily="34" charset="0"/>
                <a:sym typeface="Symbol" panose="05050102010706020507" pitchFamily="18" charset="2"/>
              </a:rPr>
              <a:t>impurities</a:t>
            </a:r>
            <a:endParaRPr lang="it-IT" altLang="en-US" sz="1600" dirty="0">
              <a:latin typeface="Tahoma" panose="020B0604030504040204" pitchFamily="34" charset="0"/>
              <a:cs typeface="Tahoma" panose="020B0604030504040204" pitchFamily="34" charset="0"/>
            </a:endParaRPr>
          </a:p>
        </p:txBody>
      </p:sp>
      <p:sp>
        <p:nvSpPr>
          <p:cNvPr id="45" name="Oval 44"/>
          <p:cNvSpPr/>
          <p:nvPr/>
        </p:nvSpPr>
        <p:spPr bwMode="auto">
          <a:xfrm rot="16200000">
            <a:off x="1925441" y="4685642"/>
            <a:ext cx="1161136" cy="422015"/>
          </a:xfrm>
          <a:prstGeom prst="ellips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6" name="Text Box 30"/>
          <p:cNvSpPr txBox="1">
            <a:spLocks noChangeArrowheads="1"/>
          </p:cNvSpPr>
          <p:nvPr/>
        </p:nvSpPr>
        <p:spPr bwMode="auto">
          <a:xfrm>
            <a:off x="5069411" y="4445577"/>
            <a:ext cx="39252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it-IT" altLang="en-US" sz="2100" dirty="0">
                <a:latin typeface="Symbol" panose="05050102010706020507" pitchFamily="18" charset="2"/>
                <a:cs typeface="Tahoma" panose="020B0604030504040204" pitchFamily="34" charset="0"/>
              </a:rPr>
              <a:t>n</a:t>
            </a:r>
            <a:r>
              <a:rPr lang="it-IT" altLang="en-US" sz="2100" baseline="-25000" dirty="0" smtClean="0">
                <a:latin typeface="Tahoma" panose="020B0604030504040204" pitchFamily="34" charset="0"/>
                <a:cs typeface="Tahoma" panose="020B0604030504040204" pitchFamily="34" charset="0"/>
              </a:rPr>
              <a:t>1</a:t>
            </a:r>
            <a:r>
              <a:rPr lang="it-IT" altLang="en-US" sz="2100" dirty="0" smtClean="0">
                <a:latin typeface="Tahoma" panose="020B0604030504040204" pitchFamily="34" charset="0"/>
                <a:cs typeface="Tahoma" panose="020B0604030504040204" pitchFamily="34" charset="0"/>
              </a:rPr>
              <a:t> and </a:t>
            </a:r>
            <a:r>
              <a:rPr lang="it-IT" altLang="en-US" sz="2100" dirty="0" smtClean="0">
                <a:latin typeface="Symbol" panose="05050102010706020507" pitchFamily="18" charset="2"/>
                <a:cs typeface="Tahoma" panose="020B0604030504040204" pitchFamily="34" charset="0"/>
              </a:rPr>
              <a:t>n</a:t>
            </a:r>
            <a:r>
              <a:rPr lang="it-IT" altLang="en-US" sz="2100" baseline="-25000" dirty="0" smtClean="0">
                <a:latin typeface="Tahoma" panose="020B0604030504040204" pitchFamily="34" charset="0"/>
                <a:cs typeface="Tahoma" panose="020B0604030504040204" pitchFamily="34" charset="0"/>
              </a:rPr>
              <a:t>3</a:t>
            </a:r>
            <a:r>
              <a:rPr lang="it-IT" altLang="en-US" sz="2100" dirty="0" smtClean="0">
                <a:latin typeface="Tahoma" panose="020B0604030504040204" pitchFamily="34" charset="0"/>
                <a:cs typeface="Tahoma" panose="020B0604030504040204" pitchFamily="34" charset="0"/>
              </a:rPr>
              <a:t> are both strong and close in frequency</a:t>
            </a:r>
            <a:endParaRPr lang="en-US" altLang="en-US" sz="2100" dirty="0">
              <a:latin typeface="Tahoma" panose="020B0604030504040204" pitchFamily="34" charset="0"/>
              <a:cs typeface="Tahoma" panose="020B0604030504040204" pitchFamily="34" charset="0"/>
            </a:endParaRPr>
          </a:p>
        </p:txBody>
      </p:sp>
      <p:cxnSp>
        <p:nvCxnSpPr>
          <p:cNvPr id="47" name="Straight Arrow Connector 46"/>
          <p:cNvCxnSpPr/>
          <p:nvPr/>
        </p:nvCxnSpPr>
        <p:spPr bwMode="auto">
          <a:xfrm flipH="1" flipV="1">
            <a:off x="2792550" y="4898075"/>
            <a:ext cx="302813" cy="579143"/>
          </a:xfrm>
          <a:prstGeom prst="straightConnector1">
            <a:avLst/>
          </a:prstGeom>
          <a:solidFill>
            <a:schemeClr val="accent1"/>
          </a:solidFill>
          <a:ln w="2857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078551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9728" y="-48640"/>
            <a:ext cx="9406646" cy="722448"/>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IR absorption spectrum of 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71218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5649" y="4512357"/>
            <a:ext cx="8855892" cy="2123658"/>
          </a:xfrm>
          <a:prstGeom prst="rect">
            <a:avLst/>
          </a:prstGeom>
        </p:spPr>
        <p:txBody>
          <a:bodyPr wrap="square">
            <a:spAutoFit/>
          </a:bodyPr>
          <a:lstStyle/>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The </a:t>
            </a:r>
            <a:r>
              <a:rPr lang="en-US" sz="2200" dirty="0" smtClean="0">
                <a:latin typeface="Symbol" panose="05050102010706020507" pitchFamily="18" charset="2"/>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fundamental </a:t>
            </a:r>
            <a:r>
              <a:rPr lang="en-US" sz="2200" dirty="0" smtClean="0">
                <a:latin typeface="Tahoma" panose="020B0604030504040204" pitchFamily="34" charset="0"/>
                <a:ea typeface="Tahoma" panose="020B0604030504040204" pitchFamily="34" charset="0"/>
                <a:cs typeface="Tahoma" panose="020B0604030504040204" pitchFamily="34" charset="0"/>
              </a:rPr>
              <a:t>at 14.3 </a:t>
            </a:r>
            <a:r>
              <a:rPr lang="en-US" sz="2200" dirty="0" smtClean="0">
                <a:latin typeface="Symbol" panose="05050102010706020507" pitchFamily="18" charset="2"/>
                <a:ea typeface="Tahoma" panose="020B0604030504040204" pitchFamily="34" charset="0"/>
                <a:cs typeface="Tahoma" panose="020B0604030504040204" pitchFamily="34" charset="0"/>
              </a:rPr>
              <a:t>m</a:t>
            </a:r>
            <a:r>
              <a:rPr lang="en-US" sz="2200" dirty="0" smtClean="0">
                <a:latin typeface="Tahoma" panose="020B0604030504040204" pitchFamily="34" charset="0"/>
                <a:ea typeface="Tahoma" panose="020B0604030504040204" pitchFamily="34" charset="0"/>
                <a:cs typeface="Tahoma" panose="020B0604030504040204" pitchFamily="34" charset="0"/>
              </a:rPr>
              <a:t>m is masked by the 15 </a:t>
            </a:r>
            <a:r>
              <a:rPr lang="en-US" sz="2200" dirty="0" smtClean="0">
                <a:latin typeface="Symbol" panose="05050102010706020507" pitchFamily="18" charset="2"/>
                <a:ea typeface="Tahoma" panose="020B0604030504040204" pitchFamily="34" charset="0"/>
                <a:cs typeface="Tahoma" panose="020B0604030504040204" pitchFamily="34" charset="0"/>
              </a:rPr>
              <a:t>m</a:t>
            </a:r>
            <a:r>
              <a:rPr lang="en-US" sz="2200" dirty="0" smtClean="0">
                <a:latin typeface="Tahoma" panose="020B0604030504040204" pitchFamily="34" charset="0"/>
                <a:ea typeface="Tahoma" panose="020B0604030504040204" pitchFamily="34" charset="0"/>
                <a:cs typeface="Tahoma" panose="020B0604030504040204" pitchFamily="34" charset="0"/>
              </a:rPr>
              <a:t>m CO</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 band.</a:t>
            </a:r>
          </a:p>
          <a:p>
            <a:pPr marL="342900" indent="-342900">
              <a:buFont typeface="Arial" panose="020B0604020202020204" pitchFamily="34" charset="0"/>
              <a:buChar char="•"/>
            </a:pPr>
            <a:r>
              <a:rPr lang="it-IT" altLang="en-US" sz="2200" dirty="0">
                <a:latin typeface="Symbol" panose="05050102010706020507" pitchFamily="18" charset="2"/>
                <a:cs typeface="Tahoma" panose="020B0604030504040204" pitchFamily="34" charset="0"/>
              </a:rPr>
              <a:t>n</a:t>
            </a:r>
            <a:r>
              <a:rPr lang="it-IT" altLang="en-US" sz="2200" baseline="-25000" dirty="0">
                <a:latin typeface="Tahoma" panose="020B0604030504040204" pitchFamily="34" charset="0"/>
                <a:cs typeface="Tahoma" panose="020B0604030504040204" pitchFamily="34" charset="0"/>
              </a:rPr>
              <a:t>1</a:t>
            </a:r>
            <a:r>
              <a:rPr lang="it-IT" altLang="en-US" sz="2200" dirty="0">
                <a:latin typeface="Tahoma" panose="020B0604030504040204" pitchFamily="34" charset="0"/>
                <a:cs typeface="Tahoma" panose="020B0604030504040204" pitchFamily="34" charset="0"/>
              </a:rPr>
              <a:t> and </a:t>
            </a:r>
            <a:r>
              <a:rPr lang="it-IT" altLang="en-US" sz="2200" dirty="0">
                <a:latin typeface="Symbol" panose="05050102010706020507" pitchFamily="18" charset="2"/>
                <a:cs typeface="Tahoma" panose="020B0604030504040204" pitchFamily="34" charset="0"/>
              </a:rPr>
              <a:t>n</a:t>
            </a:r>
            <a:r>
              <a:rPr lang="it-IT" altLang="en-US" sz="2200" baseline="-25000" dirty="0">
                <a:latin typeface="Tahoma" panose="020B0604030504040204" pitchFamily="34" charset="0"/>
                <a:cs typeface="Tahoma" panose="020B0604030504040204" pitchFamily="34" charset="0"/>
              </a:rPr>
              <a:t>3</a:t>
            </a:r>
            <a:r>
              <a:rPr lang="it-IT" altLang="en-US" sz="2200" dirty="0">
                <a:latin typeface="Tahoma" panose="020B0604030504040204" pitchFamily="34" charset="0"/>
                <a:cs typeface="Tahoma" panose="020B0604030504040204" pitchFamily="34" charset="0"/>
              </a:rPr>
              <a:t> are both strong and close in </a:t>
            </a:r>
            <a:r>
              <a:rPr lang="it-IT" altLang="en-US" sz="2200" dirty="0" smtClean="0">
                <a:latin typeface="Tahoma" panose="020B0604030504040204" pitchFamily="34" charset="0"/>
                <a:cs typeface="Tahoma" panose="020B0604030504040204" pitchFamily="34" charset="0"/>
              </a:rPr>
              <a:t>frequency, often seen as one band at </a:t>
            </a:r>
            <a:r>
              <a:rPr lang="en-US" sz="2200" dirty="0" smtClean="0">
                <a:latin typeface="Tahoma" panose="020B0604030504040204" pitchFamily="34" charset="0"/>
                <a:ea typeface="Tahoma" panose="020B0604030504040204" pitchFamily="34" charset="0"/>
                <a:cs typeface="Tahoma" panose="020B0604030504040204" pitchFamily="34" charset="0"/>
              </a:rPr>
              <a:t>9.6 </a:t>
            </a:r>
            <a:r>
              <a:rPr lang="en-US" sz="2200" dirty="0" smtClean="0">
                <a:latin typeface="Symbol" panose="05050102010706020507" pitchFamily="18" charset="2"/>
                <a:ea typeface="Tahoma" panose="020B0604030504040204" pitchFamily="34" charset="0"/>
                <a:cs typeface="Tahoma" panose="020B0604030504040204" pitchFamily="34" charset="0"/>
              </a:rPr>
              <a:t>m</a:t>
            </a:r>
            <a:r>
              <a:rPr lang="en-US" sz="2200" dirty="0" smtClean="0">
                <a:latin typeface="Tahoma" panose="020B0604030504040204" pitchFamily="34" charset="0"/>
                <a:ea typeface="Tahoma" panose="020B0604030504040204" pitchFamily="34" charset="0"/>
                <a:cs typeface="Tahoma" panose="020B0604030504040204" pitchFamily="34" charset="0"/>
              </a:rPr>
              <a:t>m</a:t>
            </a:r>
          </a:p>
          <a:p>
            <a:pPr marL="342900" indent="-342900">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rPr>
              <a:t>The </a:t>
            </a:r>
            <a:r>
              <a:rPr lang="en-US" sz="2200" dirty="0">
                <a:latin typeface="Tahoma" panose="020B0604030504040204" pitchFamily="34" charset="0"/>
                <a:ea typeface="Tahoma" panose="020B0604030504040204" pitchFamily="34" charset="0"/>
                <a:cs typeface="Tahoma" panose="020B0604030504040204" pitchFamily="34" charset="0"/>
              </a:rPr>
              <a:t>9.6 </a:t>
            </a:r>
            <a:r>
              <a:rPr lang="en-US" sz="2200" dirty="0" smtClean="0">
                <a:latin typeface="Symbol" panose="05050102010706020507" pitchFamily="18" charset="2"/>
                <a:ea typeface="Tahoma" panose="020B0604030504040204" pitchFamily="34" charset="0"/>
                <a:cs typeface="Tahoma" panose="020B0604030504040204" pitchFamily="34" charset="0"/>
              </a:rPr>
              <a:t>m</a:t>
            </a:r>
            <a:r>
              <a:rPr lang="en-US" sz="2200" dirty="0" smtClean="0">
                <a:latin typeface="Tahoma" panose="020B0604030504040204" pitchFamily="34" charset="0"/>
                <a:ea typeface="Tahoma" panose="020B0604030504040204" pitchFamily="34" charset="0"/>
                <a:cs typeface="Tahoma" panose="020B0604030504040204" pitchFamily="34" charset="0"/>
              </a:rPr>
              <a:t>m band sits in the middle of 8-12 </a:t>
            </a:r>
            <a:r>
              <a:rPr lang="en-US" sz="2200" dirty="0" smtClean="0">
                <a:latin typeface="Symbol" panose="05050102010706020507" pitchFamily="18" charset="2"/>
                <a:ea typeface="Tahoma" panose="020B0604030504040204" pitchFamily="34" charset="0"/>
                <a:cs typeface="Tahoma" panose="020B0604030504040204" pitchFamily="34" charset="0"/>
              </a:rPr>
              <a:t>m</a:t>
            </a:r>
            <a:r>
              <a:rPr lang="en-US" sz="2200" dirty="0" smtClean="0">
                <a:latin typeface="Tahoma" panose="020B0604030504040204" pitchFamily="34" charset="0"/>
                <a:ea typeface="Tahoma" panose="020B0604030504040204" pitchFamily="34" charset="0"/>
                <a:cs typeface="Tahoma" panose="020B0604030504040204" pitchFamily="34" charset="0"/>
              </a:rPr>
              <a:t>m H</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O  window and near peak of the Earth’s Planck function</a:t>
            </a: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Quite strong 4.7 </a:t>
            </a:r>
            <a:r>
              <a:rPr lang="en-US" sz="2200" dirty="0" smtClean="0">
                <a:latin typeface="Symbol" panose="05050102010706020507" pitchFamily="18" charset="2"/>
                <a:ea typeface="Tahoma" panose="020B0604030504040204" pitchFamily="34" charset="0"/>
                <a:cs typeface="Tahoma" panose="020B0604030504040204" pitchFamily="34" charset="0"/>
              </a:rPr>
              <a:t>m</a:t>
            </a:r>
            <a:r>
              <a:rPr lang="en-US" sz="2200" dirty="0" smtClean="0">
                <a:latin typeface="Tahoma" panose="020B0604030504040204" pitchFamily="34" charset="0"/>
                <a:ea typeface="Tahoma" panose="020B0604030504040204" pitchFamily="34" charset="0"/>
                <a:cs typeface="Tahoma" panose="020B0604030504040204" pitchFamily="34" charset="0"/>
              </a:rPr>
              <a:t>m band but near edge of Planck functions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grpSp>
        <p:nvGrpSpPr>
          <p:cNvPr id="9" name="Group 8"/>
          <p:cNvGrpSpPr/>
          <p:nvPr/>
        </p:nvGrpSpPr>
        <p:grpSpPr>
          <a:xfrm>
            <a:off x="379379" y="1001948"/>
            <a:ext cx="8314061" cy="3391394"/>
            <a:chOff x="379379" y="1040860"/>
            <a:chExt cx="8314061" cy="3391394"/>
          </a:xfrm>
        </p:grpSpPr>
        <p:pic>
          <p:nvPicPr>
            <p:cNvPr id="160770" name="Picture 2" descr="https://slideplayer.com/slide/5151101/16/images/27/IR+Absorption+Spectrum+of+O3.jpg"/>
            <p:cNvPicPr>
              <a:picLocks noChangeAspect="1" noChangeArrowheads="1"/>
            </p:cNvPicPr>
            <p:nvPr/>
          </p:nvPicPr>
          <p:blipFill rotWithShape="1">
            <a:blip r:embed="rId2">
              <a:extLst>
                <a:ext uri="{28A0092B-C50C-407E-A947-70E740481C1C}">
                  <a14:useLocalDpi xmlns:a14="http://schemas.microsoft.com/office/drawing/2010/main" val="0"/>
                </a:ext>
              </a:extLst>
            </a:blip>
            <a:srcRect l="1832" t="35320" r="5168" b="14945"/>
            <a:stretch/>
          </p:blipFill>
          <p:spPr bwMode="auto">
            <a:xfrm>
              <a:off x="450560" y="1126239"/>
              <a:ext cx="8242880" cy="33060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379379" y="1040860"/>
              <a:ext cx="476655" cy="212062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3041843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itolo 4"/>
          <p:cNvSpPr>
            <a:spLocks noGrp="1"/>
          </p:cNvSpPr>
          <p:nvPr>
            <p:ph type="title"/>
          </p:nvPr>
        </p:nvSpPr>
        <p:spPr>
          <a:xfrm>
            <a:off x="368300" y="-293688"/>
            <a:ext cx="8404225" cy="1325563"/>
          </a:xfrm>
        </p:spPr>
        <p:txBody>
          <a:bodyPr/>
          <a:lstStyle/>
          <a:p>
            <a:pPr eaLnBrk="1" hangingPunct="1"/>
            <a:r>
              <a:rPr lang="it-IT" altLang="en-US" sz="3500" smtClean="0">
                <a:solidFill>
                  <a:srgbClr val="3333FF"/>
                </a:solidFill>
                <a:latin typeface="Tahoma" panose="020B0604030504040204" pitchFamily="34" charset="0"/>
                <a:cs typeface="Tahoma" panose="020B0604030504040204" pitchFamily="34" charset="0"/>
              </a:rPr>
              <a:t>The IR spectrum of H</a:t>
            </a:r>
            <a:r>
              <a:rPr lang="it-IT" altLang="en-US" sz="3500" baseline="-25000" smtClean="0">
                <a:solidFill>
                  <a:srgbClr val="3333FF"/>
                </a:solidFill>
                <a:latin typeface="Tahoma" panose="020B0604030504040204" pitchFamily="34" charset="0"/>
                <a:cs typeface="Tahoma" panose="020B0604030504040204" pitchFamily="34" charset="0"/>
              </a:rPr>
              <a:t>2</a:t>
            </a:r>
            <a:r>
              <a:rPr lang="it-IT" altLang="en-US" sz="3500" smtClean="0">
                <a:solidFill>
                  <a:srgbClr val="3333FF"/>
                </a:solidFill>
                <a:latin typeface="Tahoma" panose="020B0604030504040204" pitchFamily="34" charset="0"/>
                <a:cs typeface="Tahoma" panose="020B0604030504040204" pitchFamily="34" charset="0"/>
              </a:rPr>
              <a:t>O</a:t>
            </a:r>
            <a:endParaRPr lang="en-GB" altLang="en-US" sz="350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318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03429" name="Picture 2" descr="http://senseair.senseair.com/wp-content/uploads/2011/09/IRspectrum_w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1031875"/>
            <a:ext cx="5826950" cy="436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Text Box 34"/>
          <p:cNvSpPr txBox="1">
            <a:spLocks noChangeArrowheads="1"/>
          </p:cNvSpPr>
          <p:nvPr/>
        </p:nvSpPr>
        <p:spPr bwMode="auto">
          <a:xfrm>
            <a:off x="6207974" y="3838377"/>
            <a:ext cx="2987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dirty="0">
                <a:solidFill>
                  <a:srgbClr val="0000FF"/>
                </a:solidFill>
                <a:latin typeface="Tahoma" panose="020B0604030504040204" pitchFamily="34" charset="0"/>
              </a:rPr>
              <a:t>Gas phase</a:t>
            </a:r>
            <a:endParaRPr lang="en-US" altLang="en-US" sz="2500" dirty="0">
              <a:solidFill>
                <a:srgbClr val="0000FF"/>
              </a:solidFill>
              <a:latin typeface="Tahoma" panose="020B0604030504040204" pitchFamily="34" charset="0"/>
            </a:endParaRPr>
          </a:p>
        </p:txBody>
      </p:sp>
      <p:sp>
        <p:nvSpPr>
          <p:cNvPr id="103432" name="Right Arrow 1"/>
          <p:cNvSpPr>
            <a:spLocks noChangeArrowheads="1"/>
          </p:cNvSpPr>
          <p:nvPr/>
        </p:nvSpPr>
        <p:spPr bwMode="auto">
          <a:xfrm rot="10800000">
            <a:off x="6881992" y="3294706"/>
            <a:ext cx="885825" cy="454025"/>
          </a:xfrm>
          <a:prstGeom prst="rightArrow">
            <a:avLst>
              <a:gd name="adj1" fmla="val 50000"/>
              <a:gd name="adj2" fmla="val 50104"/>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1" name="TextBox 10"/>
          <p:cNvSpPr txBox="1"/>
          <p:nvPr/>
        </p:nvSpPr>
        <p:spPr>
          <a:xfrm>
            <a:off x="1874862" y="3994952"/>
            <a:ext cx="359033" cy="246221"/>
          </a:xfrm>
          <a:prstGeom prst="rect">
            <a:avLst/>
          </a:prstGeom>
          <a:noFill/>
        </p:spPr>
        <p:txBody>
          <a:bodyPr wrap="square" lIns="0" tIns="0" rIns="0" bIns="0" rtlCol="0">
            <a:spAutoFit/>
          </a:bodyPr>
          <a:lstStyle/>
          <a:p>
            <a:r>
              <a:rPr lang="it-IT" sz="1600" b="1" dirty="0" smtClean="0">
                <a:solidFill>
                  <a:srgbClr val="0000FF"/>
                </a:solidFill>
                <a:latin typeface="Symbol" panose="05050102010706020507" pitchFamily="18" charset="2"/>
              </a:rPr>
              <a:t>n</a:t>
            </a:r>
            <a:r>
              <a:rPr lang="it-IT" sz="1600" b="1" baseline="-25000" dirty="0" smtClean="0">
                <a:solidFill>
                  <a:srgbClr val="0000FF"/>
                </a:solidFill>
                <a:latin typeface="Symbol" panose="05050102010706020507" pitchFamily="18" charset="2"/>
              </a:rPr>
              <a:t>1</a:t>
            </a:r>
            <a:endParaRPr lang="en-US" sz="1600" b="1" dirty="0">
              <a:solidFill>
                <a:srgbClr val="0000FF"/>
              </a:solidFill>
            </a:endParaRPr>
          </a:p>
        </p:txBody>
      </p:sp>
      <p:sp>
        <p:nvSpPr>
          <p:cNvPr id="12" name="TextBox 11"/>
          <p:cNvSpPr txBox="1"/>
          <p:nvPr/>
        </p:nvSpPr>
        <p:spPr>
          <a:xfrm>
            <a:off x="3950182" y="3748731"/>
            <a:ext cx="200073" cy="246221"/>
          </a:xfrm>
          <a:prstGeom prst="rect">
            <a:avLst/>
          </a:prstGeom>
          <a:noFill/>
        </p:spPr>
        <p:txBody>
          <a:bodyPr wrap="square" lIns="0" tIns="0" rIns="0" bIns="0" rtlCol="0">
            <a:spAutoFit/>
          </a:bodyPr>
          <a:lstStyle/>
          <a:p>
            <a:r>
              <a:rPr lang="it-IT" sz="1600" b="1" dirty="0" smtClean="0">
                <a:solidFill>
                  <a:srgbClr val="0000FF"/>
                </a:solidFill>
                <a:latin typeface="Symbol" panose="05050102010706020507" pitchFamily="18" charset="2"/>
              </a:rPr>
              <a:t>n</a:t>
            </a:r>
            <a:r>
              <a:rPr lang="it-IT" sz="1600" b="1" baseline="-25000" dirty="0" smtClean="0">
                <a:solidFill>
                  <a:srgbClr val="0000FF"/>
                </a:solidFill>
                <a:latin typeface="Symbol" panose="05050102010706020507" pitchFamily="18" charset="2"/>
              </a:rPr>
              <a:t>2</a:t>
            </a:r>
            <a:endParaRPr lang="en-US" sz="1600" b="1" dirty="0">
              <a:solidFill>
                <a:srgbClr val="0000FF"/>
              </a:solidFill>
            </a:endParaRPr>
          </a:p>
        </p:txBody>
      </p:sp>
      <p:sp>
        <p:nvSpPr>
          <p:cNvPr id="13" name="TextBox 12"/>
          <p:cNvSpPr txBox="1"/>
          <p:nvPr/>
        </p:nvSpPr>
        <p:spPr>
          <a:xfrm>
            <a:off x="1067542" y="4118063"/>
            <a:ext cx="359033" cy="246221"/>
          </a:xfrm>
          <a:prstGeom prst="rect">
            <a:avLst/>
          </a:prstGeom>
          <a:noFill/>
        </p:spPr>
        <p:txBody>
          <a:bodyPr wrap="square" lIns="0" tIns="0" rIns="0" bIns="0" rtlCol="0">
            <a:spAutoFit/>
          </a:bodyPr>
          <a:lstStyle/>
          <a:p>
            <a:r>
              <a:rPr lang="it-IT" sz="1600" b="1" dirty="0" smtClean="0">
                <a:solidFill>
                  <a:srgbClr val="0000FF"/>
                </a:solidFill>
                <a:latin typeface="Symbol" panose="05050102010706020507" pitchFamily="18" charset="2"/>
              </a:rPr>
              <a:t>n</a:t>
            </a:r>
            <a:r>
              <a:rPr lang="it-IT" sz="1600" b="1" baseline="-25000" dirty="0" smtClean="0">
                <a:solidFill>
                  <a:srgbClr val="0000FF"/>
                </a:solidFill>
                <a:latin typeface="Symbol" panose="05050102010706020507" pitchFamily="18" charset="2"/>
              </a:rPr>
              <a:t>3</a:t>
            </a:r>
            <a:endParaRPr lang="en-US" sz="1600" b="1" dirty="0">
              <a:solidFill>
                <a:srgbClr val="0000FF"/>
              </a:solidFill>
            </a:endParaRPr>
          </a:p>
        </p:txBody>
      </p:sp>
    </p:spTree>
    <p:extLst>
      <p:ext uri="{BB962C8B-B14F-4D97-AF65-F5344CB8AC3E}">
        <p14:creationId xmlns:p14="http://schemas.microsoft.com/office/powerpoint/2010/main" val="29015311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66133" y="0"/>
            <a:ext cx="840422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IR absorption spectrum of H</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O 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130557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10253" y="1556425"/>
            <a:ext cx="8715983" cy="3368173"/>
            <a:chOff x="243191" y="2159540"/>
            <a:chExt cx="8715983" cy="3368173"/>
          </a:xfrm>
        </p:grpSpPr>
        <p:pic>
          <p:nvPicPr>
            <p:cNvPr id="155650" name="Picture 2" descr="Risultati immagini per absorption spectrum of H2O"/>
            <p:cNvPicPr>
              <a:picLocks noChangeAspect="1" noChangeArrowheads="1"/>
            </p:cNvPicPr>
            <p:nvPr/>
          </p:nvPicPr>
          <p:blipFill rotWithShape="1">
            <a:blip r:embed="rId2">
              <a:extLst>
                <a:ext uri="{28A0092B-C50C-407E-A947-70E740481C1C}">
                  <a14:useLocalDpi xmlns:a14="http://schemas.microsoft.com/office/drawing/2010/main" val="0"/>
                </a:ext>
              </a:extLst>
            </a:blip>
            <a:srcRect l="4477" t="32368" r="2524" b="20297"/>
            <a:stretch/>
          </p:blipFill>
          <p:spPr bwMode="auto">
            <a:xfrm>
              <a:off x="366133" y="2281593"/>
              <a:ext cx="8503920" cy="3246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43191" y="2159540"/>
              <a:ext cx="535022" cy="204280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bwMode="auto">
            <a:xfrm>
              <a:off x="8770358" y="4085616"/>
              <a:ext cx="188816" cy="95979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2" name="Rectangle 11"/>
          <p:cNvSpPr/>
          <p:nvPr/>
        </p:nvSpPr>
        <p:spPr>
          <a:xfrm>
            <a:off x="442829" y="5138324"/>
            <a:ext cx="8388999" cy="1107996"/>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All three fundamentals give strong contribution (saturation) + overtones and combinations. Absorption at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&gt; 10-15 m is due to pure rotational spectrum</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101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8" name="Group 7"/>
          <p:cNvGrpSpPr>
            <a:grpSpLocks/>
          </p:cNvGrpSpPr>
          <p:nvPr/>
        </p:nvGrpSpPr>
        <p:grpSpPr bwMode="auto">
          <a:xfrm>
            <a:off x="620624" y="638175"/>
            <a:ext cx="7702550" cy="5610225"/>
            <a:chOff x="378" y="768"/>
            <a:chExt cx="4852" cy="3534"/>
          </a:xfrm>
        </p:grpSpPr>
        <p:pic>
          <p:nvPicPr>
            <p:cNvPr id="266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 y="768"/>
              <a:ext cx="4852" cy="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Rectangle 5"/>
            <p:cNvSpPr>
              <a:spLocks noChangeArrowheads="1"/>
            </p:cNvSpPr>
            <p:nvPr/>
          </p:nvSpPr>
          <p:spPr bwMode="auto">
            <a:xfrm>
              <a:off x="645" y="4134"/>
              <a:ext cx="2716" cy="1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endParaRPr lang="it-IT" altLang="it-IT"/>
            </a:p>
          </p:txBody>
        </p:sp>
        <p:sp>
          <p:nvSpPr>
            <p:cNvPr id="26631" name="Rectangle 6"/>
            <p:cNvSpPr>
              <a:spLocks noChangeArrowheads="1"/>
            </p:cNvSpPr>
            <p:nvPr/>
          </p:nvSpPr>
          <p:spPr bwMode="auto">
            <a:xfrm>
              <a:off x="4573" y="4112"/>
              <a:ext cx="413" cy="1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spcBef>
                  <a:spcPct val="0"/>
                </a:spcBef>
                <a:spcAft>
                  <a:spcPct val="0"/>
                </a:spcAft>
                <a:defRPr b="1">
                  <a:solidFill>
                    <a:schemeClr val="tx1"/>
                  </a:solidFill>
                  <a:latin typeface="Comic Sans MS" pitchFamily="66" charset="0"/>
                </a:defRPr>
              </a:lvl6pPr>
              <a:lvl7pPr marL="2971800" indent="-228600" algn="ctr" eaLnBrk="0" fontAlgn="base" hangingPunct="0">
                <a:spcBef>
                  <a:spcPct val="0"/>
                </a:spcBef>
                <a:spcAft>
                  <a:spcPct val="0"/>
                </a:spcAft>
                <a:defRPr b="1">
                  <a:solidFill>
                    <a:schemeClr val="tx1"/>
                  </a:solidFill>
                  <a:latin typeface="Comic Sans MS" pitchFamily="66" charset="0"/>
                </a:defRPr>
              </a:lvl7pPr>
              <a:lvl8pPr marL="3429000" indent="-228600" algn="ctr" eaLnBrk="0" fontAlgn="base" hangingPunct="0">
                <a:spcBef>
                  <a:spcPct val="0"/>
                </a:spcBef>
                <a:spcAft>
                  <a:spcPct val="0"/>
                </a:spcAft>
                <a:defRPr b="1">
                  <a:solidFill>
                    <a:schemeClr val="tx1"/>
                  </a:solidFill>
                  <a:latin typeface="Comic Sans MS" pitchFamily="66" charset="0"/>
                </a:defRPr>
              </a:lvl8pPr>
              <a:lvl9pPr marL="3886200" indent="-228600" algn="ctr" eaLnBrk="0" fontAlgn="base" hangingPunct="0">
                <a:spcBef>
                  <a:spcPct val="0"/>
                </a:spcBef>
                <a:spcAft>
                  <a:spcPct val="0"/>
                </a:spcAft>
                <a:defRPr b="1">
                  <a:solidFill>
                    <a:schemeClr val="tx1"/>
                  </a:solidFill>
                  <a:latin typeface="Comic Sans MS" pitchFamily="66" charset="0"/>
                </a:defRPr>
              </a:lvl9pPr>
            </a:lstStyle>
            <a:p>
              <a:pPr eaLnBrk="1" hangingPunct="1"/>
              <a:endParaRPr lang="it-IT" altLang="it-IT"/>
            </a:p>
          </p:txBody>
        </p:sp>
      </p:grpSp>
      <p:sp>
        <p:nvSpPr>
          <p:cNvPr id="2" name="Rectangle 1"/>
          <p:cNvSpPr/>
          <p:nvPr/>
        </p:nvSpPr>
        <p:spPr bwMode="auto">
          <a:xfrm>
            <a:off x="1460094" y="538163"/>
            <a:ext cx="6023610" cy="514350"/>
          </a:xfrm>
          <a:prstGeom prst="rect">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anose="020B0604020202020204" pitchFamily="34" charset="0"/>
              </a:rPr>
              <a:t>SECOND PERIOD ELEMENTS</a:t>
            </a:r>
          </a:p>
        </p:txBody>
      </p:sp>
      <p:sp>
        <p:nvSpPr>
          <p:cNvPr id="7" name="Rectangle 6"/>
          <p:cNvSpPr/>
          <p:nvPr/>
        </p:nvSpPr>
        <p:spPr bwMode="auto">
          <a:xfrm>
            <a:off x="6699391" y="1703069"/>
            <a:ext cx="1507349" cy="427673"/>
          </a:xfrm>
          <a:prstGeom prst="rect">
            <a:avLst/>
          </a:prstGeom>
          <a:solidFill>
            <a:srgbClr val="FFFF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anose="020B0604020202020204" pitchFamily="34" charset="0"/>
              </a:rPr>
              <a:t>Oxigen</a:t>
            </a:r>
            <a:endParaRPr kumimoji="0" lang="en-US" sz="2400" b="1"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bwMode="auto">
          <a:xfrm>
            <a:off x="2458067" y="1760219"/>
            <a:ext cx="1507349" cy="427673"/>
          </a:xfrm>
          <a:prstGeom prst="rect">
            <a:avLst/>
          </a:prstGeom>
          <a:solidFill>
            <a:srgbClr val="CCFF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t>Nitrogen</a:t>
            </a:r>
            <a:endParaRPr kumimoji="0" lang="en-US" sz="24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04750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bwMode="auto">
          <a:xfrm>
            <a:off x="361950" y="46038"/>
            <a:ext cx="84042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Bibliography on atomic and molecular spectroscopy</a:t>
            </a:r>
            <a:endParaRPr lang="en-GB" altLang="en-US" sz="3500" dirty="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27050" y="135697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 name="Rettangolo 3"/>
          <p:cNvSpPr>
            <a:spLocks noChangeArrowheads="1"/>
          </p:cNvSpPr>
          <p:nvPr/>
        </p:nvSpPr>
        <p:spPr bwMode="auto">
          <a:xfrm>
            <a:off x="361950" y="4103400"/>
            <a:ext cx="8570913"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en-GB" altLang="en-US" sz="2300" dirty="0" smtClean="0">
                <a:solidFill>
                  <a:srgbClr val="FF0000"/>
                </a:solidFill>
                <a:latin typeface="Arial" panose="020B0604020202020204" pitchFamily="34" charset="0"/>
              </a:rPr>
              <a:t>G. Herzberg</a:t>
            </a:r>
            <a:r>
              <a:rPr lang="en-GB" altLang="en-US" sz="2300" dirty="0" smtClean="0">
                <a:latin typeface="Arial" panose="020B0604020202020204" pitchFamily="34" charset="0"/>
              </a:rPr>
              <a:t>, “Atomic spectra and atomic structure” 1944</a:t>
            </a:r>
          </a:p>
          <a:p>
            <a:pPr marL="342900" indent="-342900">
              <a:spcBef>
                <a:spcPct val="0"/>
              </a:spcBef>
            </a:pPr>
            <a:r>
              <a:rPr lang="en-GB" altLang="en-US" sz="2300" dirty="0" smtClean="0">
                <a:solidFill>
                  <a:srgbClr val="FF0000"/>
                </a:solidFill>
                <a:latin typeface="Arial" panose="020B0604020202020204" pitchFamily="34" charset="0"/>
              </a:rPr>
              <a:t>G</a:t>
            </a:r>
            <a:r>
              <a:rPr lang="en-GB" altLang="en-US" sz="2300" dirty="0">
                <a:solidFill>
                  <a:srgbClr val="FF0000"/>
                </a:solidFill>
                <a:latin typeface="Arial" panose="020B0604020202020204" pitchFamily="34" charset="0"/>
              </a:rPr>
              <a:t>. </a:t>
            </a:r>
            <a:r>
              <a:rPr lang="en-GB" altLang="en-US" sz="2300" dirty="0" smtClean="0">
                <a:solidFill>
                  <a:srgbClr val="FF0000"/>
                </a:solidFill>
                <a:latin typeface="Arial" panose="020B0604020202020204" pitchFamily="34" charset="0"/>
              </a:rPr>
              <a:t>Herzberg</a:t>
            </a:r>
            <a:r>
              <a:rPr lang="en-GB" altLang="en-US" sz="2300" dirty="0" smtClean="0">
                <a:latin typeface="Arial" panose="020B0604020202020204" pitchFamily="34" charset="0"/>
              </a:rPr>
              <a:t>, “Molecular Spectra and Molecular Structure” 3 book series (1939-1950)</a:t>
            </a:r>
          </a:p>
          <a:p>
            <a:pPr marL="1085850" lvl="1" indent="-342900">
              <a:spcBef>
                <a:spcPct val="0"/>
              </a:spcBef>
            </a:pPr>
            <a:r>
              <a:rPr lang="en-GB" altLang="en-US" sz="2000" dirty="0" smtClean="0">
                <a:latin typeface="Arial" panose="020B0604020202020204" pitchFamily="34" charset="0"/>
              </a:rPr>
              <a:t>I. Spectra of diatomic molecules</a:t>
            </a:r>
          </a:p>
          <a:p>
            <a:pPr marL="1085850" lvl="1" indent="-342900">
              <a:spcBef>
                <a:spcPct val="0"/>
              </a:spcBef>
            </a:pPr>
            <a:r>
              <a:rPr lang="en-GB" altLang="en-US" sz="2000" dirty="0" smtClean="0">
                <a:latin typeface="Arial" panose="020B0604020202020204" pitchFamily="34" charset="0"/>
              </a:rPr>
              <a:t>II. IR and Raman spectra of polyatomic molecules</a:t>
            </a:r>
          </a:p>
          <a:p>
            <a:pPr marL="1085850" lvl="1" indent="-342900">
              <a:spcBef>
                <a:spcPct val="0"/>
              </a:spcBef>
            </a:pPr>
            <a:r>
              <a:rPr lang="en-GB" altLang="en-US" sz="2000" dirty="0" smtClean="0">
                <a:latin typeface="Arial" panose="020B0604020202020204" pitchFamily="34" charset="0"/>
              </a:rPr>
              <a:t>III. Electronic spectra and electronic structure of polyatomic molecules</a:t>
            </a:r>
          </a:p>
          <a:p>
            <a:pPr marL="342900" indent="-342900">
              <a:spcBef>
                <a:spcPct val="0"/>
              </a:spcBef>
            </a:pPr>
            <a:r>
              <a:rPr lang="en-GB" altLang="en-US" sz="2400" dirty="0" smtClean="0">
                <a:solidFill>
                  <a:srgbClr val="FF0000"/>
                </a:solidFill>
                <a:latin typeface="Arial" panose="020B0604020202020204" pitchFamily="34" charset="0"/>
              </a:rPr>
              <a:t>J.M. Hollas</a:t>
            </a:r>
            <a:r>
              <a:rPr lang="en-GB" altLang="en-US" sz="2400" dirty="0" smtClean="0">
                <a:latin typeface="Arial" panose="020B0604020202020204" pitchFamily="34" charset="0"/>
              </a:rPr>
              <a:t>, Modern Spectroscopy, Wiley 2004</a:t>
            </a:r>
            <a:endParaRPr lang="en-GB" altLang="en-US" sz="2400" dirty="0">
              <a:latin typeface="Arial" panose="020B0604020202020204" pitchFamily="34" charset="0"/>
            </a:endParaRPr>
          </a:p>
        </p:txBody>
      </p:sp>
      <p:sp>
        <p:nvSpPr>
          <p:cNvPr id="5" name="Rettangolo 3"/>
          <p:cNvSpPr>
            <a:spLocks noChangeArrowheads="1"/>
          </p:cNvSpPr>
          <p:nvPr/>
        </p:nvSpPr>
        <p:spPr bwMode="auto">
          <a:xfrm>
            <a:off x="195262" y="1983447"/>
            <a:ext cx="857091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en-GB" altLang="en-US" sz="2300" dirty="0" smtClean="0">
                <a:solidFill>
                  <a:srgbClr val="FF0000"/>
                </a:solidFill>
                <a:latin typeface="Arial" panose="020B0604020202020204" pitchFamily="34" charset="0"/>
              </a:rPr>
              <a:t>P. Atkins &amp; J. de Paula</a:t>
            </a:r>
            <a:r>
              <a:rPr lang="en-GB" altLang="en-US" sz="2300" dirty="0">
                <a:latin typeface="Arial" panose="020B0604020202020204" pitchFamily="34" charset="0"/>
              </a:rPr>
              <a:t> </a:t>
            </a:r>
            <a:r>
              <a:rPr lang="en-GB" altLang="en-US" sz="2300" dirty="0" smtClean="0">
                <a:latin typeface="Arial" panose="020B0604020202020204" pitchFamily="34" charset="0"/>
              </a:rPr>
              <a:t>“Atkins’ Physical Chemistry” ed. 8</a:t>
            </a:r>
            <a:r>
              <a:rPr lang="en-GB" altLang="en-US" sz="2300" baseline="30000" dirty="0" smtClean="0">
                <a:latin typeface="Arial" panose="020B0604020202020204" pitchFamily="34" charset="0"/>
              </a:rPr>
              <a:t>th</a:t>
            </a:r>
            <a:r>
              <a:rPr lang="en-GB" altLang="en-US" sz="2300" baseline="30000" dirty="0">
                <a:latin typeface="Arial" panose="020B0604020202020204" pitchFamily="34" charset="0"/>
              </a:rPr>
              <a:t> </a:t>
            </a:r>
            <a:r>
              <a:rPr lang="en-GB" altLang="en-US" sz="2300" dirty="0" smtClean="0">
                <a:latin typeface="Arial" panose="020B0604020202020204" pitchFamily="34" charset="0"/>
              </a:rPr>
              <a:t> (or any other edition) – Section Structure </a:t>
            </a:r>
          </a:p>
          <a:p>
            <a:pPr>
              <a:spcBef>
                <a:spcPct val="0"/>
              </a:spcBef>
              <a:buNone/>
            </a:pPr>
            <a:r>
              <a:rPr lang="en-GB" altLang="en-US" sz="2300" dirty="0">
                <a:latin typeface="Arial" panose="020B0604020202020204" pitchFamily="34" charset="0"/>
              </a:rPr>
              <a:t> </a:t>
            </a:r>
            <a:r>
              <a:rPr lang="en-GB" altLang="en-US" sz="2300" dirty="0" smtClean="0">
                <a:latin typeface="Arial" panose="020B0604020202020204" pitchFamily="34" charset="0"/>
              </a:rPr>
              <a:t>   –Molecular spectroscopy 1: rotational and vibrational spectra</a:t>
            </a:r>
          </a:p>
          <a:p>
            <a:pPr>
              <a:spcBef>
                <a:spcPct val="0"/>
              </a:spcBef>
              <a:buNone/>
            </a:pPr>
            <a:r>
              <a:rPr lang="en-GB" altLang="en-US" sz="2300" dirty="0" smtClean="0">
                <a:latin typeface="Arial" panose="020B0604020202020204" pitchFamily="34" charset="0"/>
              </a:rPr>
              <a:t>    –</a:t>
            </a:r>
            <a:r>
              <a:rPr lang="en-GB" altLang="en-US" sz="2300" dirty="0">
                <a:latin typeface="Arial" panose="020B0604020202020204" pitchFamily="34" charset="0"/>
              </a:rPr>
              <a:t>Molecular spectroscopy </a:t>
            </a:r>
            <a:r>
              <a:rPr lang="en-GB" altLang="en-US" sz="2300" dirty="0" smtClean="0">
                <a:latin typeface="Arial" panose="020B0604020202020204" pitchFamily="34" charset="0"/>
              </a:rPr>
              <a:t>2: electronic transitions</a:t>
            </a:r>
          </a:p>
        </p:txBody>
      </p:sp>
      <p:sp>
        <p:nvSpPr>
          <p:cNvPr id="6" name="Text Box 34"/>
          <p:cNvSpPr txBox="1">
            <a:spLocks noChangeArrowheads="1"/>
          </p:cNvSpPr>
          <p:nvPr/>
        </p:nvSpPr>
        <p:spPr bwMode="auto">
          <a:xfrm>
            <a:off x="1437229" y="1457589"/>
            <a:ext cx="6253666" cy="477054"/>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dirty="0" smtClean="0">
                <a:solidFill>
                  <a:srgbClr val="0000FF"/>
                </a:solidFill>
                <a:latin typeface="Tahoma" panose="020B0604030504040204" pitchFamily="34" charset="0"/>
              </a:rPr>
              <a:t>General text on molecular spectroscopy:</a:t>
            </a:r>
            <a:endParaRPr lang="en-US" altLang="en-US" sz="2500" dirty="0">
              <a:solidFill>
                <a:srgbClr val="0000FF"/>
              </a:solidFill>
              <a:latin typeface="Tahoma" panose="020B0604030504040204" pitchFamily="34" charset="0"/>
            </a:endParaRPr>
          </a:p>
        </p:txBody>
      </p:sp>
      <p:sp>
        <p:nvSpPr>
          <p:cNvPr id="7" name="Text Box 34"/>
          <p:cNvSpPr txBox="1">
            <a:spLocks noChangeArrowheads="1"/>
          </p:cNvSpPr>
          <p:nvPr/>
        </p:nvSpPr>
        <p:spPr bwMode="auto">
          <a:xfrm>
            <a:off x="1353885" y="3558949"/>
            <a:ext cx="6253666" cy="477054"/>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2500" dirty="0" smtClean="0">
                <a:solidFill>
                  <a:srgbClr val="0000FF"/>
                </a:solidFill>
                <a:latin typeface="Tahoma" panose="020B0604030504040204" pitchFamily="34" charset="0"/>
              </a:rPr>
              <a:t>More specific texts:</a:t>
            </a:r>
            <a:endParaRPr lang="en-US" altLang="en-US" sz="2500" dirty="0">
              <a:solidFill>
                <a:srgbClr val="0000FF"/>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8316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203289" y="195123"/>
            <a:ext cx="8737420" cy="641523"/>
          </a:xfrm>
        </p:spPr>
        <p:txBody>
          <a:bodyPr/>
          <a:lstStyle/>
          <a:p>
            <a:pPr eaLnBrk="1" hangingPunct="1"/>
            <a:r>
              <a:rPr lang="it-IT" altLang="en-US" sz="3200" dirty="0" smtClean="0">
                <a:solidFill>
                  <a:srgbClr val="3333FF"/>
                </a:solidFill>
                <a:latin typeface="Tahoma" panose="020B0604030504040204" pitchFamily="34" charset="0"/>
                <a:cs typeface="Tahoma" panose="020B0604030504040204" pitchFamily="34" charset="0"/>
              </a:rPr>
              <a:t>Measurements techniques for atmospheric gases</a:t>
            </a:r>
            <a:endParaRPr lang="en-GB" altLang="en-US" sz="32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7" y="1167322"/>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906466" y="1297674"/>
            <a:ext cx="7492674" cy="3117544"/>
          </a:xfrm>
          <a:prstGeom prst="rect">
            <a:avLst/>
          </a:prstGeom>
        </p:spPr>
      </p:pic>
      <p:sp>
        <p:nvSpPr>
          <p:cNvPr id="3" name="Rectangle 2"/>
          <p:cNvSpPr/>
          <p:nvPr/>
        </p:nvSpPr>
        <p:spPr bwMode="auto">
          <a:xfrm>
            <a:off x="1240971" y="1519618"/>
            <a:ext cx="2122715" cy="326571"/>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bwMode="auto">
          <a:xfrm>
            <a:off x="1240972" y="2068133"/>
            <a:ext cx="1981200" cy="272017"/>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p:nvPr/>
        </p:nvSpPr>
        <p:spPr>
          <a:xfrm>
            <a:off x="1277167" y="4545569"/>
            <a:ext cx="7663542" cy="2123658"/>
          </a:xfrm>
          <a:prstGeom prst="rect">
            <a:avLst/>
          </a:prstGeom>
        </p:spPr>
        <p:txBody>
          <a:bodyPr wrap="square">
            <a:spAutoFit/>
          </a:bodyPr>
          <a:lstStyle/>
          <a:p>
            <a:r>
              <a:rPr lang="en-US" sz="2200" dirty="0" smtClean="0">
                <a:solidFill>
                  <a:srgbClr val="FF0000"/>
                </a:solidFill>
              </a:rPr>
              <a:t>Spectroscopic </a:t>
            </a:r>
            <a:r>
              <a:rPr lang="en-US" sz="2200" dirty="0">
                <a:solidFill>
                  <a:srgbClr val="FF0000"/>
                </a:solidFill>
              </a:rPr>
              <a:t>techniques</a:t>
            </a:r>
            <a:r>
              <a:rPr lang="en-US" sz="2200" dirty="0"/>
              <a:t> are </a:t>
            </a:r>
            <a:r>
              <a:rPr lang="en-US" sz="2200" dirty="0" smtClean="0"/>
              <a:t>a </a:t>
            </a:r>
            <a:r>
              <a:rPr lang="en-US" sz="2200" dirty="0"/>
              <a:t>powerful </a:t>
            </a:r>
            <a:r>
              <a:rPr lang="en-US" sz="2200" dirty="0" smtClean="0"/>
              <a:t>variety:</a:t>
            </a:r>
          </a:p>
          <a:p>
            <a:pPr marL="285750" indent="-285750">
              <a:buFont typeface="Arial" panose="020B0604020202020204" pitchFamily="34" charset="0"/>
              <a:buChar char="•"/>
            </a:pPr>
            <a:r>
              <a:rPr lang="en-US" sz="2200" dirty="0" smtClean="0"/>
              <a:t>highly sensitive</a:t>
            </a:r>
          </a:p>
          <a:p>
            <a:pPr marL="285750" indent="-285750">
              <a:buFont typeface="Arial" panose="020B0604020202020204" pitchFamily="34" charset="0"/>
              <a:buChar char="•"/>
            </a:pPr>
            <a:r>
              <a:rPr lang="en-US" sz="2200" dirty="0" smtClean="0"/>
              <a:t>very specific</a:t>
            </a:r>
          </a:p>
          <a:p>
            <a:pPr marL="285750" indent="-285750">
              <a:buFont typeface="Arial" panose="020B0604020202020204" pitchFamily="34" charset="0"/>
              <a:buChar char="•"/>
            </a:pPr>
            <a:r>
              <a:rPr lang="en-US" sz="2200" dirty="0" smtClean="0"/>
              <a:t>universally usable</a:t>
            </a:r>
          </a:p>
          <a:p>
            <a:pPr marL="285750" indent="-285750">
              <a:buFont typeface="Arial" panose="020B0604020202020204" pitchFamily="34" charset="0"/>
              <a:buChar char="•"/>
            </a:pPr>
            <a:r>
              <a:rPr lang="en-US" sz="2200" dirty="0" smtClean="0"/>
              <a:t>give absolute results</a:t>
            </a:r>
          </a:p>
          <a:p>
            <a:pPr marL="285750" indent="-285750">
              <a:buFont typeface="Arial" panose="020B0604020202020204" pitchFamily="34" charset="0"/>
              <a:buChar char="•"/>
            </a:pPr>
            <a:r>
              <a:rPr lang="en-US" sz="2200" dirty="0" smtClean="0"/>
              <a:t>potential </a:t>
            </a:r>
            <a:r>
              <a:rPr lang="en-US" sz="2200" dirty="0"/>
              <a:t>for remote </a:t>
            </a:r>
            <a:r>
              <a:rPr lang="en-US" sz="2200" dirty="0" smtClean="0"/>
              <a:t>sensing</a:t>
            </a:r>
            <a:endParaRPr lang="en-US" sz="2200" dirty="0"/>
          </a:p>
        </p:txBody>
      </p:sp>
    </p:spTree>
    <p:extLst>
      <p:ext uri="{BB962C8B-B14F-4D97-AF65-F5344CB8AC3E}">
        <p14:creationId xmlns:p14="http://schemas.microsoft.com/office/powerpoint/2010/main" val="295952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203290" y="53608"/>
            <a:ext cx="8737420" cy="641523"/>
          </a:xfrm>
        </p:spPr>
        <p:txBody>
          <a:bodyPr/>
          <a:lstStyle/>
          <a:p>
            <a:pPr eaLnBrk="1" hangingPunct="1"/>
            <a:r>
              <a:rPr lang="it-IT" altLang="en-US" sz="3200" dirty="0" smtClean="0">
                <a:solidFill>
                  <a:srgbClr val="3333FF"/>
                </a:solidFill>
                <a:latin typeface="Tahoma" panose="020B0604030504040204" pitchFamily="34" charset="0"/>
                <a:cs typeface="Tahoma" panose="020B0604030504040204" pitchFamily="34" charset="0"/>
              </a:rPr>
              <a:t>Spectroscopic techniques for chemical analysis</a:t>
            </a:r>
            <a:endParaRPr lang="en-GB" altLang="en-US" sz="32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9169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404974" y="1024566"/>
            <a:ext cx="6486451" cy="5723267"/>
          </a:xfrm>
          <a:prstGeom prst="rect">
            <a:avLst/>
          </a:prstGeom>
        </p:spPr>
      </p:pic>
    </p:spTree>
    <p:extLst>
      <p:ext uri="{BB962C8B-B14F-4D97-AF65-F5344CB8AC3E}">
        <p14:creationId xmlns:p14="http://schemas.microsoft.com/office/powerpoint/2010/main" val="5049812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203290" y="53608"/>
            <a:ext cx="8737420" cy="641523"/>
          </a:xfrm>
        </p:spPr>
        <p:txBody>
          <a:bodyPr/>
          <a:lstStyle/>
          <a:p>
            <a:pPr eaLnBrk="1" hangingPunct="1"/>
            <a:r>
              <a:rPr lang="it-IT" altLang="en-US" sz="3200" dirty="0" smtClean="0">
                <a:solidFill>
                  <a:srgbClr val="3333FF"/>
                </a:solidFill>
                <a:latin typeface="Tahoma" panose="020B0604030504040204" pitchFamily="34" charset="0"/>
                <a:cs typeface="Tahoma" panose="020B0604030504040204" pitchFamily="34" charset="0"/>
              </a:rPr>
              <a:t>Spectroscopic techniques for chemical analysis</a:t>
            </a:r>
            <a:endParaRPr lang="en-GB" altLang="en-US" sz="32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9169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782254" y="1248387"/>
            <a:ext cx="7493923" cy="5119755"/>
          </a:xfrm>
          <a:prstGeom prst="rect">
            <a:avLst/>
          </a:prstGeom>
        </p:spPr>
      </p:pic>
    </p:spTree>
    <p:extLst>
      <p:ext uri="{BB962C8B-B14F-4D97-AF65-F5344CB8AC3E}">
        <p14:creationId xmlns:p14="http://schemas.microsoft.com/office/powerpoint/2010/main" val="3379619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203290" y="53608"/>
            <a:ext cx="8737420" cy="64152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200" smtClean="0">
                <a:solidFill>
                  <a:srgbClr val="3333FF"/>
                </a:solidFill>
                <a:latin typeface="Tahoma" panose="020B0604030504040204" pitchFamily="34" charset="0"/>
                <a:cs typeface="Tahoma" panose="020B0604030504040204" pitchFamily="34" charset="0"/>
              </a:rPr>
              <a:t>Spectroscopic techniques for chemical analysis</a:t>
            </a:r>
            <a:endParaRPr lang="en-GB" altLang="en-US" sz="32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34988" y="9169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1150688" y="3766457"/>
            <a:ext cx="6842623" cy="2612571"/>
          </a:xfrm>
          <a:prstGeom prst="rect">
            <a:avLst/>
          </a:prstGeom>
        </p:spPr>
      </p:pic>
      <p:sp>
        <p:nvSpPr>
          <p:cNvPr id="5" name="Rectangle 4"/>
          <p:cNvSpPr/>
          <p:nvPr/>
        </p:nvSpPr>
        <p:spPr>
          <a:xfrm>
            <a:off x="2447971" y="1022733"/>
            <a:ext cx="3604486" cy="430887"/>
          </a:xfrm>
          <a:prstGeom prst="rect">
            <a:avLst/>
          </a:prstGeom>
        </p:spPr>
        <p:txBody>
          <a:bodyPr wrap="square">
            <a:spAutoFit/>
          </a:bodyPr>
          <a:lstStyle/>
          <a:p>
            <a:pPr algn="ct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Frequency range</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945471" y="1751492"/>
            <a:ext cx="7663542" cy="769441"/>
          </a:xfrm>
          <a:prstGeom prst="rect">
            <a:avLst/>
          </a:prstGeom>
        </p:spPr>
        <p:txBody>
          <a:bodyPr wrap="square">
            <a:spAutoFit/>
          </a:bodyPr>
          <a:lstStyle/>
          <a:p>
            <a:pPr marL="285750" indent="-285750">
              <a:buFont typeface="Arial" panose="020B0604020202020204" pitchFamily="34" charset="0"/>
              <a:buChar char="•"/>
            </a:pPr>
            <a:r>
              <a:rPr lang="en-US" sz="2200" dirty="0" smtClean="0"/>
              <a:t>IR spectroscopy</a:t>
            </a:r>
          </a:p>
          <a:p>
            <a:pPr marL="285750" indent="-285750">
              <a:buFont typeface="Arial" panose="020B0604020202020204" pitchFamily="34" charset="0"/>
              <a:buChar char="•"/>
            </a:pPr>
            <a:r>
              <a:rPr lang="en-US" sz="2200" dirty="0" smtClean="0"/>
              <a:t>UV/VIS absorption spectroscopy</a:t>
            </a:r>
            <a:endParaRPr lang="en-US" sz="2200" dirty="0"/>
          </a:p>
        </p:txBody>
      </p:sp>
      <p:sp>
        <p:nvSpPr>
          <p:cNvPr id="7" name="Rectangle 6"/>
          <p:cNvSpPr/>
          <p:nvPr/>
        </p:nvSpPr>
        <p:spPr>
          <a:xfrm>
            <a:off x="1472100" y="3026223"/>
            <a:ext cx="5556227" cy="430887"/>
          </a:xfrm>
          <a:prstGeom prst="rect">
            <a:avLst/>
          </a:prstGeom>
        </p:spPr>
        <p:txBody>
          <a:bodyPr wrap="square">
            <a:spAutoFit/>
          </a:bodyPr>
          <a:lstStyle/>
          <a:p>
            <a:pPr algn="ct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Spectroscopic technique/instruments</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25289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33195" y="108037"/>
            <a:ext cx="8404225" cy="641523"/>
          </a:xfrm>
        </p:spPr>
        <p:txBody>
          <a:bodyPr/>
          <a:lstStyle/>
          <a:p>
            <a:pPr eaLnBrk="1" hangingPunct="1"/>
            <a:r>
              <a:rPr lang="it-IT" altLang="en-US" sz="3200" dirty="0" smtClean="0">
                <a:solidFill>
                  <a:srgbClr val="3333FF"/>
                </a:solidFill>
                <a:latin typeface="Tahoma" panose="020B0604030504040204" pitchFamily="34" charset="0"/>
                <a:cs typeface="Tahoma" panose="020B0604030504040204" pitchFamily="34" charset="0"/>
              </a:rPr>
              <a:t>Spectroscopic techniques for chemical analysis: DOAS </a:t>
            </a:r>
            <a:endParaRPr lang="en-GB" altLang="en-US" sz="32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9169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2870" y="1063241"/>
            <a:ext cx="9029700" cy="1446550"/>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a:t>
            </a:r>
            <a:r>
              <a:rPr lang="en-US" sz="2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Differential Optical Absorption Spectroscopy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DOAS</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p>
          <a:p>
            <a:pPr algn="ct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method to determine the concentrations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of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atmospheric trace gases from remote sensing measurements of light in the UV, visible, and NIR spectral range. </a:t>
            </a:r>
            <a:endPar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9" name="Rectangle 8"/>
          <p:cNvSpPr/>
          <p:nvPr/>
        </p:nvSpPr>
        <p:spPr>
          <a:xfrm>
            <a:off x="20457" y="2492304"/>
            <a:ext cx="9029700" cy="1107996"/>
          </a:xfrm>
          <a:prstGeom prst="rect">
            <a:avLst/>
          </a:prstGeom>
        </p:spPr>
        <p:txBody>
          <a:bodyPr wrap="square">
            <a:spAutoFit/>
          </a:bodyPr>
          <a:lstStyle/>
          <a:p>
            <a:pPr algn="ct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Absorption spectroscopy</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light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travelling through the atmosphere is partly absorbed by trace constituents along the way following </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Lambert Beer's law of absorption</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51554" name="Picture 2" descr="http://www.iup.uni-bremen.de/doas/education/doas/lambert_be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95" y="4019913"/>
            <a:ext cx="3810000"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58466" y="4104208"/>
            <a:ext cx="4572000" cy="369332"/>
          </a:xfrm>
          <a:prstGeom prst="rect">
            <a:avLst/>
          </a:prstGeom>
        </p:spPr>
        <p:txBody>
          <a:bodyPr>
            <a:spAutoFit/>
          </a:bodyPr>
          <a:lstStyle/>
          <a:p>
            <a:r>
              <a:rPr lang="en-US" dirty="0"/>
              <a:t>:</a:t>
            </a:r>
            <a:r>
              <a:rPr lang="en-US" dirty="0" smtClean="0"/>
              <a:t> </a:t>
            </a:r>
            <a:r>
              <a:rPr lang="en-US" dirty="0"/>
              <a:t>intensity </a:t>
            </a:r>
            <a:r>
              <a:rPr lang="en-US" dirty="0" smtClean="0"/>
              <a:t>at </a:t>
            </a:r>
            <a:r>
              <a:rPr lang="en-US" dirty="0"/>
              <a:t>the end of a light </a:t>
            </a:r>
            <a:r>
              <a:rPr lang="en-US" dirty="0" smtClean="0"/>
              <a:t>path</a:t>
            </a:r>
            <a:endParaRPr lang="en-US" dirty="0"/>
          </a:p>
        </p:txBody>
      </p:sp>
      <p:graphicFrame>
        <p:nvGraphicFramePr>
          <p:cNvPr id="13" name="Object 6"/>
          <p:cNvGraphicFramePr>
            <a:graphicFrameLocks noChangeAspect="1"/>
          </p:cNvGraphicFramePr>
          <p:nvPr>
            <p:extLst>
              <p:ext uri="{D42A27DB-BD31-4B8C-83A1-F6EECF244321}">
                <p14:modId xmlns:p14="http://schemas.microsoft.com/office/powerpoint/2010/main" val="2817785206"/>
              </p:ext>
            </p:extLst>
          </p:nvPr>
        </p:nvGraphicFramePr>
        <p:xfrm>
          <a:off x="3270276" y="3557111"/>
          <a:ext cx="4108038" cy="532258"/>
        </p:xfrm>
        <a:graphic>
          <a:graphicData uri="http://schemas.openxmlformats.org/presentationml/2006/ole">
            <mc:AlternateContent xmlns:mc="http://schemas.openxmlformats.org/markup-compatibility/2006">
              <mc:Choice xmlns:v="urn:schemas-microsoft-com:vml" Requires="v">
                <p:oleObj spid="_x0000_s151810" name="Equation" r:id="rId5" imgW="1765080" imgH="228600" progId="Equation.3">
                  <p:embed/>
                </p:oleObj>
              </mc:Choice>
              <mc:Fallback>
                <p:oleObj name="Equation" r:id="rId5" imgW="1765080" imgH="228600" progId="Equation.3">
                  <p:embed/>
                  <p:pic>
                    <p:nvPicPr>
                      <p:cNvPr id="111622" name="Object 6"/>
                      <p:cNvPicPr>
                        <a:picLocks noChangeAspect="1" noChangeArrowheads="1"/>
                      </p:cNvPicPr>
                      <p:nvPr/>
                    </p:nvPicPr>
                    <p:blipFill>
                      <a:blip r:embed="rId6"/>
                      <a:srcRect/>
                      <a:stretch>
                        <a:fillRect/>
                      </a:stretch>
                    </p:blipFill>
                    <p:spPr bwMode="auto">
                      <a:xfrm>
                        <a:off x="3270276" y="3557111"/>
                        <a:ext cx="4108038" cy="532258"/>
                      </a:xfrm>
                      <a:prstGeom prst="rect">
                        <a:avLst/>
                      </a:prstGeom>
                      <a:noFill/>
                      <a:ln>
                        <a:noFill/>
                      </a:ln>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4170685346"/>
              </p:ext>
            </p:extLst>
          </p:nvPr>
        </p:nvGraphicFramePr>
        <p:xfrm>
          <a:off x="4404677" y="4101559"/>
          <a:ext cx="788988" cy="393871"/>
        </p:xfrm>
        <a:graphic>
          <a:graphicData uri="http://schemas.openxmlformats.org/presentationml/2006/ole">
            <mc:AlternateContent xmlns:mc="http://schemas.openxmlformats.org/markup-compatibility/2006">
              <mc:Choice xmlns:v="urn:schemas-microsoft-com:vml" Requires="v">
                <p:oleObj spid="_x0000_s151811" name="Equation" r:id="rId7" imgW="431640" imgH="215640" progId="Equation.3">
                  <p:embed/>
                </p:oleObj>
              </mc:Choice>
              <mc:Fallback>
                <p:oleObj name="Equation" r:id="rId7" imgW="431640" imgH="215640" progId="Equation.3">
                  <p:embed/>
                  <p:pic>
                    <p:nvPicPr>
                      <p:cNvPr id="13" name="Object 6"/>
                      <p:cNvPicPr>
                        <a:picLocks noChangeAspect="1" noChangeArrowheads="1"/>
                      </p:cNvPicPr>
                      <p:nvPr/>
                    </p:nvPicPr>
                    <p:blipFill>
                      <a:blip r:embed="rId8"/>
                      <a:srcRect/>
                      <a:stretch>
                        <a:fillRect/>
                      </a:stretch>
                    </p:blipFill>
                    <p:spPr bwMode="auto">
                      <a:xfrm>
                        <a:off x="4404677" y="4101559"/>
                        <a:ext cx="788988" cy="393871"/>
                      </a:xfrm>
                      <a:prstGeom prst="rect">
                        <a:avLst/>
                      </a:prstGeom>
                      <a:noFill/>
                      <a:ln>
                        <a:noFill/>
                      </a:ln>
                      <a:extLst/>
                    </p:spPr>
                  </p:pic>
                </p:oleObj>
              </mc:Fallback>
            </mc:AlternateContent>
          </a:graphicData>
        </a:graphic>
      </p:graphicFrame>
      <p:sp>
        <p:nvSpPr>
          <p:cNvPr id="16" name="Rectangle 15"/>
          <p:cNvSpPr/>
          <p:nvPr/>
        </p:nvSpPr>
        <p:spPr>
          <a:xfrm>
            <a:off x="5022894" y="4505463"/>
            <a:ext cx="3927423" cy="646331"/>
          </a:xfrm>
          <a:prstGeom prst="rect">
            <a:avLst/>
          </a:prstGeom>
        </p:spPr>
        <p:txBody>
          <a:bodyPr wrap="square">
            <a:spAutoFit/>
          </a:bodyPr>
          <a:lstStyle/>
          <a:p>
            <a:r>
              <a:rPr lang="en-US" dirty="0" smtClean="0"/>
              <a:t>: absorption </a:t>
            </a:r>
            <a:r>
              <a:rPr lang="en-US" dirty="0"/>
              <a:t>strength of the species of interest at </a:t>
            </a:r>
            <a:r>
              <a:rPr lang="en-US" dirty="0" smtClean="0"/>
              <a:t>wavelength </a:t>
            </a:r>
            <a:r>
              <a:rPr lang="en-US" dirty="0"/>
              <a:t>λ </a:t>
            </a:r>
            <a:endParaRPr lang="en-US" dirty="0" smtClean="0"/>
          </a:p>
        </p:txBody>
      </p:sp>
      <p:graphicFrame>
        <p:nvGraphicFramePr>
          <p:cNvPr id="17" name="Object 6"/>
          <p:cNvGraphicFramePr>
            <a:graphicFrameLocks noChangeAspect="1"/>
          </p:cNvGraphicFramePr>
          <p:nvPr>
            <p:extLst>
              <p:ext uri="{D42A27DB-BD31-4B8C-83A1-F6EECF244321}">
                <p14:modId xmlns:p14="http://schemas.microsoft.com/office/powerpoint/2010/main" val="584602752"/>
              </p:ext>
            </p:extLst>
          </p:nvPr>
        </p:nvGraphicFramePr>
        <p:xfrm>
          <a:off x="4404677" y="4538767"/>
          <a:ext cx="650875" cy="369887"/>
        </p:xfrm>
        <a:graphic>
          <a:graphicData uri="http://schemas.openxmlformats.org/presentationml/2006/ole">
            <mc:AlternateContent xmlns:mc="http://schemas.openxmlformats.org/markup-compatibility/2006">
              <mc:Choice xmlns:v="urn:schemas-microsoft-com:vml" Requires="v">
                <p:oleObj spid="_x0000_s151812" name="Equation" r:id="rId9" imgW="355320" imgH="203040" progId="Equation.3">
                  <p:embed/>
                </p:oleObj>
              </mc:Choice>
              <mc:Fallback>
                <p:oleObj name="Equation" r:id="rId9" imgW="355320" imgH="203040" progId="Equation.3">
                  <p:embed/>
                  <p:pic>
                    <p:nvPicPr>
                      <p:cNvPr id="15" name="Object 6"/>
                      <p:cNvPicPr>
                        <a:picLocks noChangeAspect="1" noChangeArrowheads="1"/>
                      </p:cNvPicPr>
                      <p:nvPr/>
                    </p:nvPicPr>
                    <p:blipFill>
                      <a:blip r:embed="rId10"/>
                      <a:srcRect/>
                      <a:stretch>
                        <a:fillRect/>
                      </a:stretch>
                    </p:blipFill>
                    <p:spPr bwMode="auto">
                      <a:xfrm>
                        <a:off x="4404677" y="4538767"/>
                        <a:ext cx="650875" cy="369887"/>
                      </a:xfrm>
                      <a:prstGeom prst="rect">
                        <a:avLst/>
                      </a:prstGeom>
                      <a:noFill/>
                      <a:ln>
                        <a:noFill/>
                      </a:ln>
                      <a:extLst/>
                    </p:spPr>
                  </p:pic>
                </p:oleObj>
              </mc:Fallback>
            </mc:AlternateContent>
          </a:graphicData>
        </a:graphic>
      </p:graphicFrame>
      <p:sp>
        <p:nvSpPr>
          <p:cNvPr id="18" name="Rectangle 17"/>
          <p:cNvSpPr/>
          <p:nvPr/>
        </p:nvSpPr>
        <p:spPr>
          <a:xfrm>
            <a:off x="4695416" y="5127462"/>
            <a:ext cx="2598086" cy="369332"/>
          </a:xfrm>
          <a:prstGeom prst="rect">
            <a:avLst/>
          </a:prstGeom>
        </p:spPr>
        <p:txBody>
          <a:bodyPr wrap="square">
            <a:spAutoFit/>
          </a:bodyPr>
          <a:lstStyle/>
          <a:p>
            <a:r>
              <a:rPr lang="en-US" dirty="0" smtClean="0"/>
              <a:t>: initial intensity</a:t>
            </a:r>
            <a:endParaRPr lang="en-US" dirty="0"/>
          </a:p>
        </p:txBody>
      </p:sp>
      <p:graphicFrame>
        <p:nvGraphicFramePr>
          <p:cNvPr id="19" name="Object 6"/>
          <p:cNvGraphicFramePr>
            <a:graphicFrameLocks noChangeAspect="1"/>
          </p:cNvGraphicFramePr>
          <p:nvPr>
            <p:extLst>
              <p:ext uri="{D42A27DB-BD31-4B8C-83A1-F6EECF244321}">
                <p14:modId xmlns:p14="http://schemas.microsoft.com/office/powerpoint/2010/main" val="3136421756"/>
              </p:ext>
            </p:extLst>
          </p:nvPr>
        </p:nvGraphicFramePr>
        <p:xfrm>
          <a:off x="4404677" y="5140733"/>
          <a:ext cx="301625" cy="415925"/>
        </p:xfrm>
        <a:graphic>
          <a:graphicData uri="http://schemas.openxmlformats.org/presentationml/2006/ole">
            <mc:AlternateContent xmlns:mc="http://schemas.openxmlformats.org/markup-compatibility/2006">
              <mc:Choice xmlns:v="urn:schemas-microsoft-com:vml" Requires="v">
                <p:oleObj spid="_x0000_s151813" name="Equation" r:id="rId11" imgW="164880" imgH="228600" progId="Equation.3">
                  <p:embed/>
                </p:oleObj>
              </mc:Choice>
              <mc:Fallback>
                <p:oleObj name="Equation" r:id="rId11" imgW="164880" imgH="228600" progId="Equation.3">
                  <p:embed/>
                  <p:pic>
                    <p:nvPicPr>
                      <p:cNvPr id="17" name="Object 6"/>
                      <p:cNvPicPr>
                        <a:picLocks noChangeAspect="1" noChangeArrowheads="1"/>
                      </p:cNvPicPr>
                      <p:nvPr/>
                    </p:nvPicPr>
                    <p:blipFill>
                      <a:blip r:embed="rId12"/>
                      <a:srcRect/>
                      <a:stretch>
                        <a:fillRect/>
                      </a:stretch>
                    </p:blipFill>
                    <p:spPr bwMode="auto">
                      <a:xfrm>
                        <a:off x="4404677" y="5140733"/>
                        <a:ext cx="301625" cy="415925"/>
                      </a:xfrm>
                      <a:prstGeom prst="rect">
                        <a:avLst/>
                      </a:prstGeom>
                      <a:noFill/>
                      <a:ln>
                        <a:noFill/>
                      </a:ln>
                      <a:extLst/>
                    </p:spPr>
                  </p:pic>
                </p:oleObj>
              </mc:Fallback>
            </mc:AlternateContent>
          </a:graphicData>
        </a:graphic>
      </p:graphicFrame>
      <p:sp>
        <p:nvSpPr>
          <p:cNvPr id="21" name="Rectangle 20"/>
          <p:cNvSpPr/>
          <p:nvPr/>
        </p:nvSpPr>
        <p:spPr>
          <a:xfrm>
            <a:off x="4404677" y="5550252"/>
            <a:ext cx="2755413" cy="369332"/>
          </a:xfrm>
          <a:prstGeom prst="rect">
            <a:avLst/>
          </a:prstGeom>
        </p:spPr>
        <p:txBody>
          <a:bodyPr wrap="square">
            <a:spAutoFit/>
          </a:bodyPr>
          <a:lstStyle/>
          <a:p>
            <a:r>
              <a:rPr lang="en-US" i="1" dirty="0" smtClean="0"/>
              <a:t>s</a:t>
            </a:r>
            <a:r>
              <a:rPr lang="en-US" dirty="0" smtClean="0"/>
              <a:t>: length </a:t>
            </a:r>
            <a:r>
              <a:rPr lang="en-US" dirty="0"/>
              <a:t>of the light </a:t>
            </a:r>
            <a:r>
              <a:rPr lang="en-US" dirty="0" smtClean="0"/>
              <a:t>path</a:t>
            </a:r>
            <a:endParaRPr lang="en-US" dirty="0"/>
          </a:p>
        </p:txBody>
      </p:sp>
      <p:graphicFrame>
        <p:nvGraphicFramePr>
          <p:cNvPr id="22" name="Object 6"/>
          <p:cNvGraphicFramePr>
            <a:graphicFrameLocks noChangeAspect="1"/>
          </p:cNvGraphicFramePr>
          <p:nvPr>
            <p:extLst>
              <p:ext uri="{D42A27DB-BD31-4B8C-83A1-F6EECF244321}">
                <p14:modId xmlns:p14="http://schemas.microsoft.com/office/powerpoint/2010/main" val="86084613"/>
              </p:ext>
            </p:extLst>
          </p:nvPr>
        </p:nvGraphicFramePr>
        <p:xfrm>
          <a:off x="4404677" y="5973161"/>
          <a:ext cx="279400" cy="301625"/>
        </p:xfrm>
        <a:graphic>
          <a:graphicData uri="http://schemas.openxmlformats.org/presentationml/2006/ole">
            <mc:AlternateContent xmlns:mc="http://schemas.openxmlformats.org/markup-compatibility/2006">
              <mc:Choice xmlns:v="urn:schemas-microsoft-com:vml" Requires="v">
                <p:oleObj spid="_x0000_s151814" name="Equation" r:id="rId13" imgW="152280" imgH="164880" progId="Equation.3">
                  <p:embed/>
                </p:oleObj>
              </mc:Choice>
              <mc:Fallback>
                <p:oleObj name="Equation" r:id="rId13" imgW="152280" imgH="164880" progId="Equation.3">
                  <p:embed/>
                  <p:pic>
                    <p:nvPicPr>
                      <p:cNvPr id="17" name="Object 6"/>
                      <p:cNvPicPr>
                        <a:picLocks noChangeAspect="1" noChangeArrowheads="1"/>
                      </p:cNvPicPr>
                      <p:nvPr/>
                    </p:nvPicPr>
                    <p:blipFill>
                      <a:blip r:embed="rId14"/>
                      <a:srcRect/>
                      <a:stretch>
                        <a:fillRect/>
                      </a:stretch>
                    </p:blipFill>
                    <p:spPr bwMode="auto">
                      <a:xfrm>
                        <a:off x="4404677" y="5973161"/>
                        <a:ext cx="279400" cy="301625"/>
                      </a:xfrm>
                      <a:prstGeom prst="rect">
                        <a:avLst/>
                      </a:prstGeom>
                      <a:noFill/>
                      <a:ln>
                        <a:noFill/>
                      </a:ln>
                      <a:extLst/>
                    </p:spPr>
                  </p:pic>
                </p:oleObj>
              </mc:Fallback>
            </mc:AlternateContent>
          </a:graphicData>
        </a:graphic>
      </p:graphicFrame>
      <p:sp>
        <p:nvSpPr>
          <p:cNvPr id="23" name="Rectangle 22"/>
          <p:cNvSpPr/>
          <p:nvPr/>
        </p:nvSpPr>
        <p:spPr>
          <a:xfrm>
            <a:off x="4565013" y="5892324"/>
            <a:ext cx="3369310" cy="369332"/>
          </a:xfrm>
          <a:prstGeom prst="rect">
            <a:avLst/>
          </a:prstGeom>
        </p:spPr>
        <p:txBody>
          <a:bodyPr wrap="square">
            <a:spAutoFit/>
          </a:bodyPr>
          <a:lstStyle/>
          <a:p>
            <a:r>
              <a:rPr lang="en-US" dirty="0" smtClean="0"/>
              <a:t>: concentration </a:t>
            </a:r>
            <a:r>
              <a:rPr lang="en-US" dirty="0"/>
              <a:t>of the absorber</a:t>
            </a:r>
          </a:p>
        </p:txBody>
      </p:sp>
      <p:graphicFrame>
        <p:nvGraphicFramePr>
          <p:cNvPr id="24" name="Object 6"/>
          <p:cNvGraphicFramePr>
            <a:graphicFrameLocks noChangeAspect="1"/>
          </p:cNvGraphicFramePr>
          <p:nvPr>
            <p:extLst>
              <p:ext uri="{D42A27DB-BD31-4B8C-83A1-F6EECF244321}">
                <p14:modId xmlns:p14="http://schemas.microsoft.com/office/powerpoint/2010/main" val="122123645"/>
              </p:ext>
            </p:extLst>
          </p:nvPr>
        </p:nvGraphicFramePr>
        <p:xfrm>
          <a:off x="4353516" y="6293461"/>
          <a:ext cx="373063" cy="301625"/>
        </p:xfrm>
        <a:graphic>
          <a:graphicData uri="http://schemas.openxmlformats.org/presentationml/2006/ole">
            <mc:AlternateContent xmlns:mc="http://schemas.openxmlformats.org/markup-compatibility/2006">
              <mc:Choice xmlns:v="urn:schemas-microsoft-com:vml" Requires="v">
                <p:oleObj spid="_x0000_s151815" name="Equation" r:id="rId15" imgW="203040" imgH="164880" progId="Equation.3">
                  <p:embed/>
                </p:oleObj>
              </mc:Choice>
              <mc:Fallback>
                <p:oleObj name="Equation" r:id="rId15" imgW="203040" imgH="164880" progId="Equation.3">
                  <p:embed/>
                  <p:pic>
                    <p:nvPicPr>
                      <p:cNvPr id="22" name="Object 6"/>
                      <p:cNvPicPr>
                        <a:picLocks noChangeAspect="1" noChangeArrowheads="1"/>
                      </p:cNvPicPr>
                      <p:nvPr/>
                    </p:nvPicPr>
                    <p:blipFill>
                      <a:blip r:embed="rId16"/>
                      <a:srcRect/>
                      <a:stretch>
                        <a:fillRect/>
                      </a:stretch>
                    </p:blipFill>
                    <p:spPr bwMode="auto">
                      <a:xfrm>
                        <a:off x="4353516" y="6293461"/>
                        <a:ext cx="373063" cy="301625"/>
                      </a:xfrm>
                      <a:prstGeom prst="rect">
                        <a:avLst/>
                      </a:prstGeom>
                      <a:noFill/>
                      <a:ln>
                        <a:noFill/>
                      </a:ln>
                      <a:extLst/>
                    </p:spPr>
                  </p:pic>
                </p:oleObj>
              </mc:Fallback>
            </mc:AlternateContent>
          </a:graphicData>
        </a:graphic>
      </p:graphicFrame>
      <p:sp>
        <p:nvSpPr>
          <p:cNvPr id="25" name="Rectangle 24"/>
          <p:cNvSpPr/>
          <p:nvPr/>
        </p:nvSpPr>
        <p:spPr>
          <a:xfrm>
            <a:off x="4658856" y="6216284"/>
            <a:ext cx="4485144" cy="646331"/>
          </a:xfrm>
          <a:prstGeom prst="rect">
            <a:avLst/>
          </a:prstGeom>
        </p:spPr>
        <p:txBody>
          <a:bodyPr wrap="square">
            <a:spAutoFit/>
          </a:bodyPr>
          <a:lstStyle/>
          <a:p>
            <a:r>
              <a:rPr lang="en-US" dirty="0" smtClean="0"/>
              <a:t>: total amount of </a:t>
            </a:r>
            <a:r>
              <a:rPr lang="en-US" dirty="0"/>
              <a:t>the </a:t>
            </a:r>
            <a:r>
              <a:rPr lang="en-US" dirty="0" smtClean="0"/>
              <a:t>absorber along the light path</a:t>
            </a:r>
            <a:endParaRPr lang="en-US" dirty="0"/>
          </a:p>
        </p:txBody>
      </p:sp>
    </p:spTree>
    <p:extLst>
      <p:ext uri="{BB962C8B-B14F-4D97-AF65-F5344CB8AC3E}">
        <p14:creationId xmlns:p14="http://schemas.microsoft.com/office/powerpoint/2010/main" val="11703927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33195" y="108037"/>
            <a:ext cx="8404225" cy="67405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Application to remote sensing: DOAS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34988" y="91695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632857" y="1017393"/>
            <a:ext cx="5779770" cy="430887"/>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The </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Absorption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cross section:</a:t>
            </a:r>
            <a:endPar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2" name="Rectangle 1"/>
          <p:cNvSpPr/>
          <p:nvPr/>
        </p:nvSpPr>
        <p:spPr>
          <a:xfrm>
            <a:off x="534988" y="1451231"/>
            <a:ext cx="8322673" cy="1107996"/>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The ability </a:t>
            </a:r>
            <a:r>
              <a:rPr lang="en-US" sz="2200" dirty="0">
                <a:latin typeface="Tahoma" panose="020B0604030504040204" pitchFamily="34" charset="0"/>
                <a:ea typeface="Tahoma" panose="020B0604030504040204" pitchFamily="34" charset="0"/>
                <a:cs typeface="Tahoma" panose="020B0604030504040204" pitchFamily="34" charset="0"/>
              </a:rPr>
              <a:t>to absorb </a:t>
            </a:r>
            <a:r>
              <a:rPr lang="en-US" sz="2200" dirty="0" smtClean="0">
                <a:latin typeface="Tahoma" panose="020B0604030504040204" pitchFamily="34" charset="0"/>
                <a:ea typeface="Tahoma" panose="020B0604030504040204" pitchFamily="34" charset="0"/>
                <a:cs typeface="Tahoma" panose="020B0604030504040204" pitchFamily="34" charset="0"/>
              </a:rPr>
              <a:t>photons (at various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 can </a:t>
            </a:r>
            <a:r>
              <a:rPr lang="en-US" sz="2200" dirty="0">
                <a:latin typeface="Tahoma" panose="020B0604030504040204" pitchFamily="34" charset="0"/>
                <a:ea typeface="Tahoma" panose="020B0604030504040204" pitchFamily="34" charset="0"/>
                <a:cs typeface="Tahoma" panose="020B0604030504040204" pitchFamily="34" charset="0"/>
              </a:rPr>
              <a:t>be determined in the </a:t>
            </a:r>
            <a:r>
              <a:rPr lang="en-US" sz="2200" dirty="0" smtClean="0">
                <a:latin typeface="Tahoma" panose="020B0604030504040204" pitchFamily="34" charset="0"/>
                <a:ea typeface="Tahoma" panose="020B0604030504040204" pitchFamily="34" charset="0"/>
                <a:cs typeface="Tahoma" panose="020B0604030504040204" pitchFamily="34" charset="0"/>
              </a:rPr>
              <a:t>lab. It </a:t>
            </a:r>
            <a:r>
              <a:rPr lang="en-US" sz="2200" dirty="0">
                <a:latin typeface="Tahoma" panose="020B0604030504040204" pitchFamily="34" charset="0"/>
                <a:ea typeface="Tahoma" panose="020B0604030504040204" pitchFamily="34" charset="0"/>
                <a:cs typeface="Tahoma" panose="020B0604030504040204" pitchFamily="34" charset="0"/>
              </a:rPr>
              <a:t>usually depends on </a:t>
            </a:r>
            <a:r>
              <a:rPr lang="en-US" sz="2200" dirty="0" smtClean="0">
                <a:latin typeface="Tahoma" panose="020B0604030504040204" pitchFamily="34" charset="0"/>
                <a:ea typeface="Tahoma" panose="020B0604030504040204" pitchFamily="34" charset="0"/>
                <a:cs typeface="Tahoma" panose="020B0604030504040204" pitchFamily="34" charset="0"/>
              </a:rPr>
              <a:t>T and </a:t>
            </a:r>
            <a:r>
              <a:rPr lang="en-US" sz="2200" dirty="0">
                <a:latin typeface="Tahoma" panose="020B0604030504040204" pitchFamily="34" charset="0"/>
                <a:ea typeface="Tahoma" panose="020B0604030504040204" pitchFamily="34" charset="0"/>
                <a:cs typeface="Tahoma" panose="020B0604030504040204" pitchFamily="34" charset="0"/>
              </a:rPr>
              <a:t>often also on pressure which has to be taken into account in the data analysis. </a:t>
            </a:r>
            <a:endParaRPr lang="en-US" sz="22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53602" name="Picture 2" descr="http://www.iup.uni-bremen.de/doas/education/doas/no2_xsec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177" y="3740361"/>
            <a:ext cx="4762500" cy="279082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86340" y="2688129"/>
            <a:ext cx="8322673" cy="923330"/>
          </a:xfrm>
          <a:prstGeom prst="rect">
            <a:avLst/>
          </a:prstGeom>
        </p:spPr>
        <p:txBody>
          <a:bodyPr wrap="square">
            <a:spAutoFit/>
          </a:bodyPr>
          <a:lstStyle/>
          <a:p>
            <a:r>
              <a:rPr lang="en-US" dirty="0" smtClean="0">
                <a:solidFill>
                  <a:srgbClr val="FF0000"/>
                </a:solidFill>
              </a:rPr>
              <a:t>Example:</a:t>
            </a:r>
          </a:p>
          <a:p>
            <a:r>
              <a:rPr lang="en-US" dirty="0" smtClean="0"/>
              <a:t>NO</a:t>
            </a:r>
            <a:r>
              <a:rPr lang="en-US" baseline="-25000" dirty="0" smtClean="0"/>
              <a:t>2</a:t>
            </a:r>
            <a:r>
              <a:rPr lang="en-US" dirty="0" smtClean="0"/>
              <a:t> overall absorption cross section and highlight of </a:t>
            </a:r>
            <a:r>
              <a:rPr lang="en-US" dirty="0"/>
              <a:t>the region </a:t>
            </a:r>
            <a:r>
              <a:rPr lang="en-US" dirty="0" smtClean="0"/>
              <a:t>used </a:t>
            </a:r>
            <a:r>
              <a:rPr lang="en-US" dirty="0"/>
              <a:t>for NO</a:t>
            </a:r>
            <a:r>
              <a:rPr lang="en-US" baseline="-25000" dirty="0"/>
              <a:t>2</a:t>
            </a:r>
            <a:r>
              <a:rPr lang="en-US" dirty="0"/>
              <a:t> retrieval (inset</a:t>
            </a:r>
            <a:r>
              <a:rPr lang="en-US" dirty="0" smtClean="0"/>
              <a:t>). Only the rapidly changing features in the spectrum are used</a:t>
            </a:r>
            <a:r>
              <a:rPr lang="en-US" dirty="0"/>
              <a:t>.</a:t>
            </a:r>
            <a:endParaRPr lang="en-US" dirty="0" smtClean="0"/>
          </a:p>
        </p:txBody>
      </p:sp>
      <p:sp>
        <p:nvSpPr>
          <p:cNvPr id="27" name="Rectangle 26"/>
          <p:cNvSpPr/>
          <p:nvPr/>
        </p:nvSpPr>
        <p:spPr>
          <a:xfrm>
            <a:off x="155124" y="3914532"/>
            <a:ext cx="4081053" cy="2031325"/>
          </a:xfrm>
          <a:prstGeom prst="rect">
            <a:avLst/>
          </a:prstGeom>
        </p:spPr>
        <p:txBody>
          <a:bodyPr wrap="square">
            <a:spAutoFit/>
          </a:bodyPr>
          <a:lstStyle/>
          <a:p>
            <a:pPr algn="ctr"/>
            <a:r>
              <a:rPr lang="it-IT" dirty="0" smtClean="0">
                <a:solidFill>
                  <a:srgbClr val="FF0000"/>
                </a:solidFill>
              </a:rPr>
              <a:t>Why?</a:t>
            </a:r>
            <a:endParaRPr lang="en-US" dirty="0">
              <a:solidFill>
                <a:srgbClr val="FF0000"/>
              </a:solidFill>
            </a:endParaRPr>
          </a:p>
          <a:p>
            <a:pPr algn="ctr"/>
            <a:r>
              <a:rPr lang="en-GB" altLang="en-US" dirty="0"/>
              <a:t>to avoid problems with extinction by scattering or changes in the instrument throughput, only signals that vary rapidly with wavelength are analysed (thus the </a:t>
            </a:r>
            <a:r>
              <a:rPr lang="en-GB" altLang="en-US" i="1" dirty="0"/>
              <a:t>differential in DOAS</a:t>
            </a:r>
            <a:r>
              <a:rPr lang="en-GB" altLang="en-US" dirty="0" smtClean="0"/>
              <a:t>)</a:t>
            </a:r>
            <a:endParaRPr lang="en-GB" altLang="en-US" dirty="0"/>
          </a:p>
        </p:txBody>
      </p:sp>
    </p:spTree>
    <p:extLst>
      <p:ext uri="{BB962C8B-B14F-4D97-AF65-F5344CB8AC3E}">
        <p14:creationId xmlns:p14="http://schemas.microsoft.com/office/powerpoint/2010/main" val="21778361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24" y="-3651"/>
            <a:ext cx="7772400" cy="1143000"/>
          </a:xfrm>
        </p:spPr>
        <p:txBody>
          <a:bodyPr/>
          <a:lstStyle/>
          <a:p>
            <a:r>
              <a:rPr lang="en-US" dirty="0" smtClean="0"/>
              <a:t>IR of CH4</a:t>
            </a:r>
            <a:endParaRPr lang="en-US" dirty="0"/>
          </a:p>
        </p:txBody>
      </p:sp>
      <p:sp>
        <p:nvSpPr>
          <p:cNvPr id="7" name="TextBox 6"/>
          <p:cNvSpPr txBox="1"/>
          <p:nvPr/>
        </p:nvSpPr>
        <p:spPr>
          <a:xfrm>
            <a:off x="1968243" y="1914332"/>
            <a:ext cx="4014817" cy="369332"/>
          </a:xfrm>
          <a:prstGeom prst="rect">
            <a:avLst/>
          </a:prstGeom>
          <a:noFill/>
        </p:spPr>
        <p:txBody>
          <a:bodyPr wrap="none" rtlCol="0">
            <a:spAutoFit/>
          </a:bodyPr>
          <a:lstStyle/>
          <a:p>
            <a:r>
              <a:rPr lang="en-US" dirty="0">
                <a:hlinkClick r:id="rId2"/>
              </a:rPr>
              <a:t>https://slideplayer.com/slide/5151101/</a:t>
            </a:r>
            <a:endParaRPr lang="en-US" dirty="0"/>
          </a:p>
        </p:txBody>
      </p:sp>
      <p:sp>
        <p:nvSpPr>
          <p:cNvPr id="8" name="TextBox 7"/>
          <p:cNvSpPr txBox="1"/>
          <p:nvPr/>
        </p:nvSpPr>
        <p:spPr>
          <a:xfrm>
            <a:off x="222385" y="3427979"/>
            <a:ext cx="12367553" cy="1477328"/>
          </a:xfrm>
          <a:prstGeom prst="rect">
            <a:avLst/>
          </a:prstGeom>
          <a:noFill/>
        </p:spPr>
        <p:txBody>
          <a:bodyPr wrap="none" rtlCol="0">
            <a:spAutoFit/>
          </a:bodyPr>
          <a:lstStyle/>
          <a:p>
            <a:r>
              <a:rPr lang="it-IT" dirty="0" smtClean="0"/>
              <a:t>For air pollution monitoring with IR spectroscopy see:</a:t>
            </a:r>
          </a:p>
          <a:p>
            <a:endParaRPr lang="it-IT" dirty="0" smtClean="0"/>
          </a:p>
          <a:p>
            <a:r>
              <a:rPr lang="en-US" dirty="0">
                <a:hlinkClick r:id="rId3"/>
              </a:rPr>
              <a:t>https://</a:t>
            </a:r>
            <a:r>
              <a:rPr lang="en-US" dirty="0" smtClean="0">
                <a:hlinkClick r:id="rId3"/>
              </a:rPr>
              <a:t>www.azocleantech.com/article.aspx?ArticleID=849</a:t>
            </a:r>
            <a:endParaRPr lang="en-US" dirty="0" smtClean="0"/>
          </a:p>
          <a:p>
            <a:endParaRPr lang="it-IT" dirty="0"/>
          </a:p>
          <a:p>
            <a:r>
              <a:rPr lang="en-US" dirty="0">
                <a:hlinkClick r:id="rId4"/>
              </a:rPr>
              <a:t>https://www.osa-opn.org/home/articles/volume_26/november_2015/features/air-quality_monitoring_in_the_mid-infrared/</a:t>
            </a:r>
            <a:endParaRPr lang="en-US" dirty="0"/>
          </a:p>
        </p:txBody>
      </p:sp>
      <p:sp>
        <p:nvSpPr>
          <p:cNvPr id="9" name="Content Placeholder 2"/>
          <p:cNvSpPr txBox="1">
            <a:spLocks/>
          </p:cNvSpPr>
          <p:nvPr/>
        </p:nvSpPr>
        <p:spPr bwMode="auto">
          <a:xfrm>
            <a:off x="588524" y="5495624"/>
            <a:ext cx="7772400" cy="7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hlinkClick r:id="rId5"/>
              </a:rPr>
              <a:t>https://slideplayer.com/slide/4178834/</a:t>
            </a:r>
            <a:endParaRPr lang="en-US" dirty="0"/>
          </a:p>
        </p:txBody>
      </p:sp>
    </p:spTree>
    <p:extLst>
      <p:ext uri="{BB962C8B-B14F-4D97-AF65-F5344CB8AC3E}">
        <p14:creationId xmlns:p14="http://schemas.microsoft.com/office/powerpoint/2010/main" val="3960374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31426</TotalTime>
  <Words>9949</Words>
  <Application>Microsoft Office PowerPoint</Application>
  <PresentationFormat>On-screen Show (4:3)</PresentationFormat>
  <Paragraphs>1068</Paragraphs>
  <Slides>98</Slides>
  <Notes>86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98</vt:i4>
      </vt:variant>
    </vt:vector>
  </HeadingPairs>
  <TitlesOfParts>
    <vt:vector size="110" baseType="lpstr">
      <vt:lpstr>Arial</vt:lpstr>
      <vt:lpstr>Calibri</vt:lpstr>
      <vt:lpstr>CMR10</vt:lpstr>
      <vt:lpstr>Comic Sans MS</vt:lpstr>
      <vt:lpstr>Symbol</vt:lpstr>
      <vt:lpstr>Tahoma</vt:lpstr>
      <vt:lpstr>Times New Roman</vt:lpstr>
      <vt:lpstr>Wingdings</vt:lpstr>
      <vt:lpstr>Struttura predefinita</vt:lpstr>
      <vt:lpstr>Equazione</vt:lpstr>
      <vt:lpstr>Equation</vt:lpstr>
      <vt:lpstr>Microsoft Equation 3.0</vt:lpstr>
      <vt:lpstr>University of Trento Master of Science in Environmental Meteorology https://international.unitn.it/environmental-meteorology</vt:lpstr>
      <vt:lpstr>Quantum structure of atoms &amp;molecules</vt:lpstr>
      <vt:lpstr>Quantum structure of atoms &amp; molecules</vt:lpstr>
      <vt:lpstr>PowerPoint Presentation</vt:lpstr>
      <vt:lpstr>PowerPoint Presentation</vt:lpstr>
      <vt:lpstr>PowerPoint Presentation</vt:lpstr>
      <vt:lpstr>PowerPoint Presentation</vt:lpstr>
      <vt:lpstr>PowerPoint Presentation</vt:lpstr>
      <vt:lpstr>PowerPoint Presentation</vt:lpstr>
      <vt:lpstr>Multielectronic atoms and term symbols</vt:lpstr>
      <vt:lpstr>Multielectronic atoms and term symbols</vt:lpstr>
      <vt:lpstr>Multielectronic atoms and term symbols</vt:lpstr>
      <vt:lpstr>Term symbols: the N atom</vt:lpstr>
      <vt:lpstr>Term symbols: the O atoms</vt:lpstr>
      <vt:lpstr>Exercise n. 1</vt:lpstr>
      <vt:lpstr>Atomic spectra</vt:lpstr>
      <vt:lpstr>Molecular energy levels</vt:lpstr>
      <vt:lpstr>Molecular energy levels</vt:lpstr>
      <vt:lpstr>Molecular vibrations (diatomic molecules)</vt:lpstr>
      <vt:lpstr>Electric dipole moment in molecules</vt:lpstr>
      <vt:lpstr>Molecular vibrations (diatomic molecules)</vt:lpstr>
      <vt:lpstr>Molecular vibrations (diatomic molecules)</vt:lpstr>
      <vt:lpstr>Effect of IR radiation</vt:lpstr>
      <vt:lpstr>Energy distribution of gases</vt:lpstr>
      <vt:lpstr>Molecular rotation (diatomic molecules)</vt:lpstr>
      <vt:lpstr>Molecular rotation (diatomic molecules)</vt:lpstr>
      <vt:lpstr>Molecular rotation (diatomic molecules)</vt:lpstr>
      <vt:lpstr>Effect of MW/IR radiation</vt:lpstr>
      <vt:lpstr>Exercise n. 2</vt:lpstr>
      <vt:lpstr>Exercise n. 2</vt:lpstr>
      <vt:lpstr>Vibration and rotations</vt:lpstr>
      <vt:lpstr>Vibration-rotation</vt:lpstr>
      <vt:lpstr>Electronic transitions (diatomics)</vt:lpstr>
      <vt:lpstr>Electronic transitions (diatomics)</vt:lpstr>
      <vt:lpstr>Effect of VISIBLE radiation</vt:lpstr>
      <vt:lpstr>Potential energy curves for electronic transitions</vt:lpstr>
      <vt:lpstr>PowerPoint Presentation</vt:lpstr>
      <vt:lpstr>PowerPoint Presentation</vt:lpstr>
      <vt:lpstr>Electronic transitions (diatomics)</vt:lpstr>
      <vt:lpstr>Polyatomic molecules: rotations</vt:lpstr>
      <vt:lpstr>Polyatomic molecules: rotations</vt:lpstr>
      <vt:lpstr>Polyatomic molecules: rotations</vt:lpstr>
      <vt:lpstr>Polyatomic molecules: rotations</vt:lpstr>
      <vt:lpstr>Polyatomic molecules: vibrations</vt:lpstr>
      <vt:lpstr>Polyatomic molecules: vibrations</vt:lpstr>
      <vt:lpstr>Polyatomic molecules: vibrations</vt:lpstr>
      <vt:lpstr>Polyatomic molecules: vibrations</vt:lpstr>
      <vt:lpstr>Polyatomic molecules: vibrations</vt:lpstr>
      <vt:lpstr>Spectra of polyatomic molecules</vt:lpstr>
      <vt:lpstr>Exercise n. 3</vt:lpstr>
      <vt:lpstr>Exercise n. 3</vt:lpstr>
      <vt:lpstr>The IR spectrum of H2O</vt:lpstr>
      <vt:lpstr>The IR spectrum of H2O</vt:lpstr>
      <vt:lpstr>The IR spectrum of H2O</vt:lpstr>
      <vt:lpstr>The IR spectrum of CO2</vt:lpstr>
      <vt:lpstr>Polyatomic molecules: vibrations</vt:lpstr>
      <vt:lpstr>The IR spectrum of N2O (nitrous oxide)</vt:lpstr>
      <vt:lpstr>The IR spectrum of CH4</vt:lpstr>
      <vt:lpstr>The IR spectrum of CH4</vt:lpstr>
      <vt:lpstr>The IR spectrum of O3</vt:lpstr>
      <vt:lpstr>Spectroscopy and greenhouse potential</vt:lpstr>
      <vt:lpstr>Effect of UV radiation</vt:lpstr>
      <vt:lpstr>Light absorption: Lambert-Beer law</vt:lpstr>
      <vt:lpstr>Light absorption: Lambert-Beer law</vt:lpstr>
      <vt:lpstr>Physical interpretation of </vt:lpstr>
      <vt:lpstr>Measurement of absorption cross sections</vt:lpstr>
      <vt:lpstr>Justification of Lambert-Beer law</vt:lpstr>
      <vt:lpstr>Exercise n. 4</vt:lpstr>
      <vt:lpstr>Exercise n. 4</vt:lpstr>
      <vt:lpstr>Light absorption in the atmosphere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IR absorption spectrum for the atmosphere</vt:lpstr>
      <vt:lpstr>The IR spectrum of CO2</vt:lpstr>
      <vt:lpstr>The IR absorption spectrum of CO2 in atmosphere</vt:lpstr>
      <vt:lpstr>The IR spectrum of N2O (nitrous oxide)</vt:lpstr>
      <vt:lpstr>The IR absorption spectrum of N2O in atmosphere</vt:lpstr>
      <vt:lpstr>The IR spectrum of CH4</vt:lpstr>
      <vt:lpstr>IR absorption spectrum of CH4 in atmosphere</vt:lpstr>
      <vt:lpstr>The IR spectrum of O3</vt:lpstr>
      <vt:lpstr>IR absorption spectrum of O3 in atmosphere</vt:lpstr>
      <vt:lpstr>The IR spectrum of H2O</vt:lpstr>
      <vt:lpstr>The IR absorption spectrum of H2O in atmosphere</vt:lpstr>
      <vt:lpstr>PowerPoint Presentation</vt:lpstr>
      <vt:lpstr>PowerPoint Presentation</vt:lpstr>
      <vt:lpstr>Measurements techniques for atmospheric gases</vt:lpstr>
      <vt:lpstr>Spectroscopic techniques for chemical analysis</vt:lpstr>
      <vt:lpstr>Spectroscopic techniques for chemical analysis</vt:lpstr>
      <vt:lpstr>PowerPoint Presentation</vt:lpstr>
      <vt:lpstr>Spectroscopic techniques for chemical analysis: DOAS </vt:lpstr>
      <vt:lpstr>Application to remote sensing: DOAS </vt:lpstr>
      <vt:lpstr>IR of CH4</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623</cp:revision>
  <cp:lastPrinted>2022-10-03T12:29:47Z</cp:lastPrinted>
  <dcterms:created xsi:type="dcterms:W3CDTF">1998-08-05T16:21:57Z</dcterms:created>
  <dcterms:modified xsi:type="dcterms:W3CDTF">2023-11-10T09:29:06Z</dcterms:modified>
</cp:coreProperties>
</file>