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383" r:id="rId2"/>
    <p:sldId id="483" r:id="rId3"/>
    <p:sldId id="484" r:id="rId4"/>
    <p:sldId id="485" r:id="rId5"/>
    <p:sldId id="384" r:id="rId6"/>
    <p:sldId id="385" r:id="rId7"/>
    <p:sldId id="388" r:id="rId8"/>
    <p:sldId id="389" r:id="rId9"/>
    <p:sldId id="392" r:id="rId10"/>
    <p:sldId id="391" r:id="rId11"/>
    <p:sldId id="502" r:id="rId12"/>
    <p:sldId id="504" r:id="rId13"/>
    <p:sldId id="487" r:id="rId14"/>
    <p:sldId id="488" r:id="rId15"/>
    <p:sldId id="489" r:id="rId16"/>
    <p:sldId id="505" r:id="rId17"/>
    <p:sldId id="393" r:id="rId18"/>
    <p:sldId id="394" r:id="rId19"/>
    <p:sldId id="491" r:id="rId20"/>
    <p:sldId id="401" r:id="rId21"/>
    <p:sldId id="467" r:id="rId22"/>
    <p:sldId id="469" r:id="rId23"/>
    <p:sldId id="402" r:id="rId24"/>
    <p:sldId id="403" r:id="rId25"/>
    <p:sldId id="496" r:id="rId26"/>
    <p:sldId id="497" r:id="rId27"/>
    <p:sldId id="406" r:id="rId28"/>
    <p:sldId id="404" r:id="rId29"/>
    <p:sldId id="507" r:id="rId30"/>
    <p:sldId id="508" r:id="rId31"/>
    <p:sldId id="407" r:id="rId32"/>
    <p:sldId id="408" r:id="rId33"/>
    <p:sldId id="409" r:id="rId34"/>
    <p:sldId id="410" r:id="rId35"/>
    <p:sldId id="412" r:id="rId36"/>
    <p:sldId id="413" r:id="rId37"/>
    <p:sldId id="411" r:id="rId38"/>
    <p:sldId id="498" r:id="rId39"/>
    <p:sldId id="499" r:id="rId40"/>
    <p:sldId id="500" r:id="rId41"/>
    <p:sldId id="414" r:id="rId42"/>
    <p:sldId id="415" r:id="rId43"/>
    <p:sldId id="416" r:id="rId44"/>
    <p:sldId id="417" r:id="rId45"/>
    <p:sldId id="494" r:id="rId46"/>
    <p:sldId id="509" r:id="rId47"/>
    <p:sldId id="513" r:id="rId48"/>
    <p:sldId id="514" r:id="rId49"/>
    <p:sldId id="510" r:id="rId50"/>
    <p:sldId id="511" r:id="rId51"/>
    <p:sldId id="512" r:id="rId52"/>
  </p:sldIdLst>
  <p:sldSz cx="9144000" cy="6858000" type="screen4x3"/>
  <p:notesSz cx="7104063" cy="102346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0000FF"/>
    <a:srgbClr val="000099"/>
    <a:srgbClr val="FFCC00"/>
    <a:srgbClr val="FFFF00"/>
    <a:srgbClr val="6699FF"/>
    <a:srgbClr val="66FF33"/>
    <a:srgbClr val="3399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3932" autoAdjust="0"/>
  </p:normalViewPr>
  <p:slideViewPr>
    <p:cSldViewPr snapToGrid="0">
      <p:cViewPr varScale="1">
        <p:scale>
          <a:sx n="96" d="100"/>
          <a:sy n="96" d="100"/>
        </p:scale>
        <p:origin x="133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736" cy="5127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786" y="0"/>
            <a:ext cx="3078736" cy="512747"/>
          </a:xfrm>
          <a:prstGeom prst="rect">
            <a:avLst/>
          </a:prstGeom>
        </p:spPr>
        <p:txBody>
          <a:bodyPr vert="horz" lIns="91440" tIns="45720" rIns="91440" bIns="45720" rtlCol="0"/>
          <a:lstStyle>
            <a:lvl1pPr algn="r">
              <a:defRPr sz="1200"/>
            </a:lvl1pPr>
          </a:lstStyle>
          <a:p>
            <a:fld id="{BD301CBF-BC71-4CC2-B3EB-2652394AF983}" type="datetimeFigureOut">
              <a:rPr lang="en-US" smtClean="0"/>
              <a:t>20/10/23</a:t>
            </a:fld>
            <a:endParaRPr lang="en-US"/>
          </a:p>
        </p:txBody>
      </p:sp>
      <p:sp>
        <p:nvSpPr>
          <p:cNvPr id="4" name="Footer Placeholder 3"/>
          <p:cNvSpPr>
            <a:spLocks noGrp="1"/>
          </p:cNvSpPr>
          <p:nvPr>
            <p:ph type="ftr" sz="quarter" idx="2"/>
          </p:nvPr>
        </p:nvSpPr>
        <p:spPr>
          <a:xfrm>
            <a:off x="0" y="9721868"/>
            <a:ext cx="3078736" cy="5127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786" y="9721868"/>
            <a:ext cx="3078736" cy="512745"/>
          </a:xfrm>
          <a:prstGeom prst="rect">
            <a:avLst/>
          </a:prstGeom>
        </p:spPr>
        <p:txBody>
          <a:bodyPr vert="horz" lIns="91440" tIns="45720" rIns="91440" bIns="45720" rtlCol="0" anchor="b"/>
          <a:lstStyle>
            <a:lvl1pPr algn="r">
              <a:defRPr sz="1200"/>
            </a:lvl1pPr>
          </a:lstStyle>
          <a:p>
            <a:fld id="{5A120D2A-27F4-4C91-8879-4ADC8626E1B1}" type="slidenum">
              <a:rPr lang="en-US" smtClean="0"/>
              <a:t>‹#›</a:t>
            </a:fld>
            <a:endParaRPr lang="en-US"/>
          </a:p>
        </p:txBody>
      </p:sp>
    </p:spTree>
    <p:extLst>
      <p:ext uri="{BB962C8B-B14F-4D97-AF65-F5344CB8AC3E}">
        <p14:creationId xmlns:p14="http://schemas.microsoft.com/office/powerpoint/2010/main" val="3641383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6661" tIns="48331" rIns="96661" bIns="48331" rtlCol="0"/>
          <a:lstStyle>
            <a:lvl1pPr algn="l">
              <a:defRPr sz="1300"/>
            </a:lvl1pPr>
          </a:lstStyle>
          <a:p>
            <a:pPr>
              <a:defRPr/>
            </a:pPr>
            <a:endParaRPr lang="en-GB"/>
          </a:p>
        </p:txBody>
      </p:sp>
      <p:sp>
        <p:nvSpPr>
          <p:cNvPr id="3" name="Segnaposto data 2"/>
          <p:cNvSpPr>
            <a:spLocks noGrp="1"/>
          </p:cNvSpPr>
          <p:nvPr>
            <p:ph type="dt" idx="1"/>
          </p:nvPr>
        </p:nvSpPr>
        <p:spPr>
          <a:xfrm>
            <a:off x="4023992" y="0"/>
            <a:ext cx="3078427" cy="513508"/>
          </a:xfrm>
          <a:prstGeom prst="rect">
            <a:avLst/>
          </a:prstGeom>
        </p:spPr>
        <p:txBody>
          <a:bodyPr vert="horz" lIns="96661" tIns="48331" rIns="96661" bIns="48331" rtlCol="0"/>
          <a:lstStyle>
            <a:lvl1pPr algn="r">
              <a:defRPr sz="1300"/>
            </a:lvl1pPr>
          </a:lstStyle>
          <a:p>
            <a:pPr>
              <a:defRPr/>
            </a:pPr>
            <a:fld id="{5B8EC8DC-168A-44AE-BDE1-AB8A86CBA961}" type="datetimeFigureOut">
              <a:rPr lang="en-GB"/>
              <a:pPr>
                <a:defRPr/>
              </a:pPr>
              <a:t>20/10/2023</a:t>
            </a:fld>
            <a:endParaRPr lang="en-GB"/>
          </a:p>
        </p:txBody>
      </p:sp>
      <p:sp>
        <p:nvSpPr>
          <p:cNvPr id="4" name="Segnaposto immagine diapositiva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6661" tIns="48331" rIns="96661" bIns="48331" rtlCol="0" anchor="ctr"/>
          <a:lstStyle/>
          <a:p>
            <a:pPr lvl="0"/>
            <a:endParaRPr lang="en-GB" noProof="0" smtClean="0"/>
          </a:p>
        </p:txBody>
      </p:sp>
      <p:sp>
        <p:nvSpPr>
          <p:cNvPr id="5" name="Segnaposto note 4"/>
          <p:cNvSpPr>
            <a:spLocks noGrp="1"/>
          </p:cNvSpPr>
          <p:nvPr>
            <p:ph type="body" sz="quarter" idx="3"/>
          </p:nvPr>
        </p:nvSpPr>
        <p:spPr>
          <a:xfrm>
            <a:off x="710407" y="4925408"/>
            <a:ext cx="5683250" cy="4029879"/>
          </a:xfrm>
          <a:prstGeom prst="rect">
            <a:avLst/>
          </a:prstGeom>
        </p:spPr>
        <p:txBody>
          <a:bodyPr vert="horz" lIns="96661" tIns="48331" rIns="96661" bIns="48331" rtlCol="0"/>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smtClean="0"/>
          </a:p>
        </p:txBody>
      </p:sp>
      <p:sp>
        <p:nvSpPr>
          <p:cNvPr id="6" name="Segnaposto piè di pagina 5"/>
          <p:cNvSpPr>
            <a:spLocks noGrp="1"/>
          </p:cNvSpPr>
          <p:nvPr>
            <p:ph type="ftr" sz="quarter" idx="4"/>
          </p:nvPr>
        </p:nvSpPr>
        <p:spPr>
          <a:xfrm>
            <a:off x="0" y="9721106"/>
            <a:ext cx="3078427" cy="513507"/>
          </a:xfrm>
          <a:prstGeom prst="rect">
            <a:avLst/>
          </a:prstGeom>
        </p:spPr>
        <p:txBody>
          <a:bodyPr vert="horz" lIns="96661" tIns="48331" rIns="96661" bIns="48331" rtlCol="0" anchor="b"/>
          <a:lstStyle>
            <a:lvl1pPr algn="l">
              <a:defRPr sz="1300"/>
            </a:lvl1pPr>
          </a:lstStyle>
          <a:p>
            <a:pPr>
              <a:defRPr/>
            </a:pPr>
            <a:endParaRPr lang="en-GB"/>
          </a:p>
        </p:txBody>
      </p:sp>
      <p:sp>
        <p:nvSpPr>
          <p:cNvPr id="7" name="Segnaposto numero diapositiva 6"/>
          <p:cNvSpPr>
            <a:spLocks noGrp="1"/>
          </p:cNvSpPr>
          <p:nvPr>
            <p:ph type="sldNum" sz="quarter" idx="5"/>
          </p:nvPr>
        </p:nvSpPr>
        <p:spPr>
          <a:xfrm>
            <a:off x="4023992" y="9721106"/>
            <a:ext cx="3078427" cy="513507"/>
          </a:xfrm>
          <a:prstGeom prst="rect">
            <a:avLst/>
          </a:prstGeom>
        </p:spPr>
        <p:txBody>
          <a:bodyPr vert="horz" lIns="96661" tIns="48331" rIns="96661" bIns="48331" rtlCol="0" anchor="b"/>
          <a:lstStyle>
            <a:lvl1pPr algn="r">
              <a:defRPr sz="1300"/>
            </a:lvl1pPr>
          </a:lstStyle>
          <a:p>
            <a:pPr>
              <a:defRPr/>
            </a:pPr>
            <a:fld id="{27B0AB3D-4010-42C2-B4F4-F5D81536C9A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en.wikipedia.org/wiki/Planck's_law" TargetMode="External"/><Relationship Id="rId3" Type="http://schemas.openxmlformats.org/officeDocument/2006/relationships/hyperlink" Target="https://en.wikipedia.org/wiki/Blow_torch" TargetMode="External"/><Relationship Id="rId7" Type="http://schemas.openxmlformats.org/officeDocument/2006/relationships/hyperlink" Target="https://en.wikipedia.org/wiki/Wavelength"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n.wikipedia.org/wiki/Black_body_radiation" TargetMode="External"/><Relationship Id="rId11" Type="http://schemas.openxmlformats.org/officeDocument/2006/relationships/hyperlink" Target="https://en.wikipedia.org/wiki/Radiant_flux#units" TargetMode="External"/><Relationship Id="rId5" Type="http://schemas.openxmlformats.org/officeDocument/2006/relationships/hyperlink" Target="https://en.wikipedia.org/wiki/Infrared" TargetMode="External"/><Relationship Id="rId10" Type="http://schemas.openxmlformats.org/officeDocument/2006/relationships/hyperlink" Target="https://en.wikipedia.org/wiki/Max_Planck" TargetMode="External"/><Relationship Id="rId4" Type="http://schemas.openxmlformats.org/officeDocument/2006/relationships/hyperlink" Target="https://en.wikipedia.org/wiki/Visible_wavelength" TargetMode="External"/><Relationship Id="rId9" Type="http://schemas.openxmlformats.org/officeDocument/2006/relationships/hyperlink" Target="https://en.wikipedia.org/wiki/Wilhelm_Wien"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en.wikipedia.org/wiki/Radiant_flux#units" TargetMode="External"/><Relationship Id="rId3" Type="http://schemas.openxmlformats.org/officeDocument/2006/relationships/hyperlink" Target="https://en.wikipedia.org/wiki/Black_body_radiation" TargetMode="External"/><Relationship Id="rId7" Type="http://schemas.openxmlformats.org/officeDocument/2006/relationships/hyperlink" Target="https://en.wikipedia.org/wiki/Max_Planck" TargetMode="External"/><Relationship Id="rId12" Type="http://schemas.openxmlformats.org/officeDocument/2006/relationships/hyperlink" Target="https://en.wikipedia.org/wiki/Wien_approximation"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Wilhelm_Wien" TargetMode="External"/><Relationship Id="rId11" Type="http://schemas.openxmlformats.org/officeDocument/2006/relationships/hyperlink" Target="https://en.wikipedia.org/wiki/Wien's_displacement_law#cite_note-physconst-bwien-1" TargetMode="External"/><Relationship Id="rId5" Type="http://schemas.openxmlformats.org/officeDocument/2006/relationships/hyperlink" Target="https://en.wikipedia.org/wiki/Planck's_law" TargetMode="External"/><Relationship Id="rId10" Type="http://schemas.openxmlformats.org/officeDocument/2006/relationships/hyperlink" Target="https://en.wikipedia.org/wiki/Proportionality_constant" TargetMode="External"/><Relationship Id="rId4" Type="http://schemas.openxmlformats.org/officeDocument/2006/relationships/hyperlink" Target="https://en.wikipedia.org/wiki/Wavelength" TargetMode="External"/><Relationship Id="rId9" Type="http://schemas.openxmlformats.org/officeDocument/2006/relationships/hyperlink" Target="https://en.wikipedia.org/wiki/Kelvin"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en.wikipedia.org/wiki/Radiant_flux#units" TargetMode="External"/><Relationship Id="rId3" Type="http://schemas.openxmlformats.org/officeDocument/2006/relationships/hyperlink" Target="https://en.wikipedia.org/wiki/Black_body_radiation" TargetMode="External"/><Relationship Id="rId7" Type="http://schemas.openxmlformats.org/officeDocument/2006/relationships/hyperlink" Target="https://en.wikipedia.org/wiki/Max_Planck" TargetMode="External"/><Relationship Id="rId12" Type="http://schemas.openxmlformats.org/officeDocument/2006/relationships/hyperlink" Target="https://en.wikipedia.org/wiki/Wien_approximation"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Wilhelm_Wien" TargetMode="External"/><Relationship Id="rId11" Type="http://schemas.openxmlformats.org/officeDocument/2006/relationships/hyperlink" Target="https://en.wikipedia.org/wiki/Wien's_displacement_law#cite_note-physconst-bwien-1" TargetMode="External"/><Relationship Id="rId5" Type="http://schemas.openxmlformats.org/officeDocument/2006/relationships/hyperlink" Target="https://en.wikipedia.org/wiki/Planck's_law" TargetMode="External"/><Relationship Id="rId10" Type="http://schemas.openxmlformats.org/officeDocument/2006/relationships/hyperlink" Target="https://en.wikipedia.org/wiki/Proportionality_constant" TargetMode="External"/><Relationship Id="rId4" Type="http://schemas.openxmlformats.org/officeDocument/2006/relationships/hyperlink" Target="https://en.wikipedia.org/wiki/Wavelength" TargetMode="External"/><Relationship Id="rId9" Type="http://schemas.openxmlformats.org/officeDocument/2006/relationships/hyperlink" Target="https://en.wikipedia.org/wiki/Kelvin"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en.wikipedia.org/wiki/Solid_angle" TargetMode="External"/><Relationship Id="rId13" Type="http://schemas.openxmlformats.org/officeDocument/2006/relationships/hyperlink" Target="https://en.wikipedia.org/wiki/Lambert's_cosine_law" TargetMode="External"/><Relationship Id="rId18" Type="http://schemas.openxmlformats.org/officeDocument/2006/relationships/hyperlink" Target="https://en.wikipedia.org/wiki/Convex_set" TargetMode="External"/><Relationship Id="rId3" Type="http://schemas.openxmlformats.org/officeDocument/2006/relationships/hyperlink" Target="https://en.wikipedia.org/wiki/Planck's_law" TargetMode="External"/><Relationship Id="rId7" Type="http://schemas.openxmlformats.org/officeDocument/2006/relationships/hyperlink" Target="https://en.wikipedia.org/wiki/Surface_area" TargetMode="External"/><Relationship Id="rId12" Type="http://schemas.openxmlformats.org/officeDocument/2006/relationships/hyperlink" Target="https://en.wikipedia.org/wiki/Boltzmann's_constant" TargetMode="External"/><Relationship Id="rId17" Type="http://schemas.openxmlformats.org/officeDocument/2006/relationships/hyperlink" Target="https://en.wikipedia.org/wiki/Differentiable_manifold" TargetMode="External"/><Relationship Id="rId2" Type="http://schemas.openxmlformats.org/officeDocument/2006/relationships/slide" Target="../slides/slide32.xml"/><Relationship Id="rId16" Type="http://schemas.openxmlformats.org/officeDocument/2006/relationships/hyperlink" Target="https://en.wikipedia.org/wiki/Polylogarithm" TargetMode="External"/><Relationship Id="rId1" Type="http://schemas.openxmlformats.org/officeDocument/2006/relationships/notesMaster" Target="../notesMasters/notesMaster1.xml"/><Relationship Id="rId6" Type="http://schemas.openxmlformats.org/officeDocument/2006/relationships/hyperlink" Target="https://en.wikipedia.org/wiki/Power_(physics)" TargetMode="External"/><Relationship Id="rId11" Type="http://schemas.openxmlformats.org/officeDocument/2006/relationships/hyperlink" Target="https://en.wikipedia.org/wiki/Speed_of_light" TargetMode="External"/><Relationship Id="rId5" Type="http://schemas.openxmlformats.org/officeDocument/2006/relationships/hyperlink" Target="https://en.wikipedia.org/wiki/Spherical_coordinates" TargetMode="External"/><Relationship Id="rId15" Type="http://schemas.openxmlformats.org/officeDocument/2006/relationships/hyperlink" Target="https://en.wikipedia.org/wiki/Riemann_zeta_function" TargetMode="External"/><Relationship Id="rId10" Type="http://schemas.openxmlformats.org/officeDocument/2006/relationships/hyperlink" Target="https://en.wikipedia.org/wiki/Planck's_constant" TargetMode="External"/><Relationship Id="rId19" Type="http://schemas.openxmlformats.org/officeDocument/2006/relationships/hyperlink" Target="https://en.wikipedia.org/wiki/Convex_hull" TargetMode="External"/><Relationship Id="rId4" Type="http://schemas.openxmlformats.org/officeDocument/2006/relationships/hyperlink" Target="https://en.wikipedia.org/wiki/Black_body" TargetMode="External"/><Relationship Id="rId9" Type="http://schemas.openxmlformats.org/officeDocument/2006/relationships/hyperlink" Target="https://en.wikipedia.org/wiki/Frequency" TargetMode="External"/><Relationship Id="rId14" Type="http://schemas.openxmlformats.org/officeDocument/2006/relationships/hyperlink" Target="https://en.wikipedia.org/wiki/Bose-Einstein_integra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68951DF-D016-4D32-AB2C-55518AB24B25}" type="slidenum">
              <a:rPr lang="en-GB" altLang="en-US" smtClean="0"/>
              <a:pPr/>
              <a:t>2</a:t>
            </a:fld>
            <a:endParaRPr lang="en-GB" altLang="en-US" smtClean="0"/>
          </a:p>
        </p:txBody>
      </p:sp>
    </p:spTree>
    <p:extLst>
      <p:ext uri="{BB962C8B-B14F-4D97-AF65-F5344CB8AC3E}">
        <p14:creationId xmlns:p14="http://schemas.microsoft.com/office/powerpoint/2010/main" val="1497915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12</a:t>
            </a:fld>
            <a:endParaRPr lang="en-GB" altLang="en-US" smtClean="0"/>
          </a:p>
        </p:txBody>
      </p:sp>
    </p:spTree>
    <p:extLst>
      <p:ext uri="{BB962C8B-B14F-4D97-AF65-F5344CB8AC3E}">
        <p14:creationId xmlns:p14="http://schemas.microsoft.com/office/powerpoint/2010/main" val="259124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smtClean="0"/>
              <a:t>Frequency and wavelenght are inversely proportional</a:t>
            </a:r>
            <a:endParaRPr lang="en-GB" altLang="en-US" smtClean="0"/>
          </a:p>
        </p:txBody>
      </p:sp>
      <p:sp>
        <p:nvSpPr>
          <p:cNvPr id="163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4D2A9C0-A980-47B7-BBF5-2F4FD74BE4E9}" type="slidenum">
              <a:rPr lang="en-GB" altLang="en-US" smtClean="0"/>
              <a:pPr/>
              <a:t>13</a:t>
            </a:fld>
            <a:endParaRPr lang="en-GB" altLang="en-US" smtClean="0"/>
          </a:p>
        </p:txBody>
      </p:sp>
    </p:spTree>
    <p:extLst>
      <p:ext uri="{BB962C8B-B14F-4D97-AF65-F5344CB8AC3E}">
        <p14:creationId xmlns:p14="http://schemas.microsoft.com/office/powerpoint/2010/main" val="1344828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en-US" smtClean="0">
                <a:latin typeface="Tahoma" panose="020B0604030504040204" pitchFamily="34" charset="0"/>
                <a:sym typeface="Symbol" panose="05050102010706020507" pitchFamily="18" charset="2"/>
              </a:rPr>
              <a:t>This light interacts with molecules in the atmosphere that can absorb the energy carried by the radiation and transfer it to other molecules (e.g. via collisions) or </a:t>
            </a:r>
            <a:endParaRPr lang="en-GB" altLang="en-US" smtClean="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8CA19655-CCA0-48FA-BA54-6057BEED0738}" type="slidenum">
              <a:rPr lang="en-GB" altLang="en-US" smtClean="0"/>
              <a:pPr/>
              <a:t>14</a:t>
            </a:fld>
            <a:endParaRPr lang="en-GB" altLang="en-US" smtClean="0"/>
          </a:p>
        </p:txBody>
      </p:sp>
    </p:spTree>
    <p:extLst>
      <p:ext uri="{BB962C8B-B14F-4D97-AF65-F5344CB8AC3E}">
        <p14:creationId xmlns:p14="http://schemas.microsoft.com/office/powerpoint/2010/main" val="118868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en-US" dirty="0" smtClean="0"/>
              <a:t>Example 1:</a:t>
            </a:r>
          </a:p>
          <a:p>
            <a:pPr>
              <a:spcBef>
                <a:spcPct val="0"/>
              </a:spcBef>
            </a:pPr>
            <a:r>
              <a:rPr lang="it-IT" altLang="en-US" dirty="0" smtClean="0"/>
              <a:t>NO2 dissociates to two reactive species (radicals). Important reaction: it is the only anthropogenic source of ozone in the troposphere, due to the reaction of O atoms with oxygen mediated by collisions with a third body. This is the starting point of a series of chemical processes that created the well known photochemical smog. Emission of NO2 from car exhauts or combustion processes in air</a:t>
            </a:r>
          </a:p>
          <a:p>
            <a:pPr>
              <a:spcBef>
                <a:spcPct val="0"/>
              </a:spcBef>
            </a:pPr>
            <a:r>
              <a:rPr lang="it-IT" altLang="en-US" dirty="0" smtClean="0"/>
              <a:t>Example 2:</a:t>
            </a:r>
          </a:p>
          <a:p>
            <a:pPr>
              <a:spcBef>
                <a:spcPct val="0"/>
              </a:spcBef>
            </a:pPr>
            <a:r>
              <a:rPr lang="it-IT" altLang="en-US" dirty="0" smtClean="0"/>
              <a:t>O3 dissociation in the troposphere is occurring by light absorption in the UV to generate O atom in an electronically excited state. This process is very important in the troposphere because is the mayor source for production of the OH radical (both in clean and polluted air). The OH is one of the main player in pollution chemistry because it oxidises organic compounds and VOC in a series of chain reactions.</a:t>
            </a:r>
            <a:r>
              <a:rPr lang="it-IT" altLang="en-US" baseline="0" dirty="0" smtClean="0"/>
              <a:t> </a:t>
            </a:r>
            <a:r>
              <a:rPr lang="it-IT" altLang="en-US" dirty="0" smtClean="0"/>
              <a:t>Since OH is photogenerated is a mayor oxidant primarily during day-light hours</a:t>
            </a:r>
          </a:p>
          <a:p>
            <a:pPr>
              <a:spcBef>
                <a:spcPct val="0"/>
              </a:spcBef>
            </a:pPr>
            <a:endParaRPr lang="en-GB" altLang="en-US" dirty="0" smtClean="0"/>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6E0754B9-5931-4948-9567-104137329B8C}" type="slidenum">
              <a:rPr lang="en-GB" altLang="en-US" smtClean="0"/>
              <a:pPr/>
              <a:t>15</a:t>
            </a:fld>
            <a:endParaRPr lang="en-GB" altLang="en-US" smtClean="0"/>
          </a:p>
        </p:txBody>
      </p:sp>
    </p:spTree>
    <p:extLst>
      <p:ext uri="{BB962C8B-B14F-4D97-AF65-F5344CB8AC3E}">
        <p14:creationId xmlns:p14="http://schemas.microsoft.com/office/powerpoint/2010/main" val="150808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327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8BA7BD6-C342-4CF3-A2F1-1DD665240707}" type="slidenum">
              <a:rPr lang="en-GB" altLang="en-US" smtClean="0"/>
              <a:pPr/>
              <a:t>16</a:t>
            </a:fld>
            <a:endParaRPr lang="en-GB" altLang="en-US" smtClean="0"/>
          </a:p>
        </p:txBody>
      </p:sp>
    </p:spTree>
    <p:extLst>
      <p:ext uri="{BB962C8B-B14F-4D97-AF65-F5344CB8AC3E}">
        <p14:creationId xmlns:p14="http://schemas.microsoft.com/office/powerpoint/2010/main" val="3813462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ARRIVATA QUI IL 27 </a:t>
            </a:r>
            <a:r>
              <a:rPr lang="en-GB" altLang="en-US" dirty="0" err="1" smtClean="0"/>
              <a:t>settembre</a:t>
            </a:r>
            <a:r>
              <a:rPr lang="en-GB" altLang="en-US" dirty="0" smtClean="0"/>
              <a:t> 2022</a:t>
            </a:r>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937E12E2-B962-4D19-9FEE-860D4341D5D5}" type="slidenum">
              <a:rPr lang="en-GB" altLang="en-US" smtClean="0"/>
              <a:pPr/>
              <a:t>17</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
        <p:nvSpPr>
          <p:cNvPr id="204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4BFD38A-6297-4E48-A0BA-95DE600E228A}" type="slidenum">
              <a:rPr lang="en-GB" altLang="en-US" smtClean="0"/>
              <a:pPr/>
              <a:t>18</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Sun -&gt;� </a:t>
            </a:r>
            <a:r>
              <a:rPr lang="en-GB" altLang="en-US" b="1" smtClean="0"/>
              <a:t>1.7 x 10</a:t>
            </a:r>
            <a:r>
              <a:rPr lang="en-GB" altLang="en-US" b="1" baseline="30000" smtClean="0"/>
              <a:t>17</a:t>
            </a:r>
            <a:r>
              <a:rPr lang="en-GB" altLang="en-US" b="1" smtClean="0"/>
              <a:t> W</a:t>
            </a:r>
            <a:r>
              <a:rPr lang="en-GB" altLang="en-US" smtClean="0"/>
              <a:t> to Earth, of which 60% reaches the surface.</a:t>
            </a:r>
          </a:p>
          <a:p>
            <a:r>
              <a:rPr lang="en-GB" altLang="en-US" smtClean="0"/>
              <a:t>Earth heat -&gt; </a:t>
            </a:r>
            <a:r>
              <a:rPr lang="en-GB" altLang="en-US" b="1" smtClean="0"/>
              <a:t>4 x 10</a:t>
            </a:r>
            <a:r>
              <a:rPr lang="en-GB" altLang="en-US" b="1" baseline="30000" smtClean="0"/>
              <a:t>13</a:t>
            </a:r>
            <a:r>
              <a:rPr lang="en-GB" altLang="en-US" b="1" smtClean="0"/>
              <a:t> W</a:t>
            </a:r>
            <a:r>
              <a:rPr lang="en-GB" altLang="en-US" smtClean="0"/>
              <a:t> to surface.  i.e. ~4500 times more energy from Sun than from Earth's interior!</a:t>
            </a:r>
          </a:p>
          <a:p>
            <a:pPr>
              <a:spcBef>
                <a:spcPct val="0"/>
              </a:spcBef>
            </a:pPr>
            <a:r>
              <a:rPr lang="it-IT" altLang="en-US" smtClean="0">
                <a:latin typeface="Tahoma" panose="020B0604030504040204" pitchFamily="34" charset="0"/>
                <a:sym typeface="Symbol" panose="05050102010706020507" pitchFamily="18" charset="2"/>
              </a:rPr>
              <a:t>Light in the atmosphere comes from the Sun (and it has a distrubution in wavelenght that is peaked in the visible region) or it is reflected/emitted from Earth. </a:t>
            </a:r>
            <a:endParaRPr lang="en-GB" altLang="en-US" smtClean="0"/>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9A3E8644-80EE-4D44-B851-199B43306040}" type="slidenum">
              <a:rPr lang="en-GB" altLang="en-US" smtClean="0"/>
              <a:pPr/>
              <a:t>19</a:t>
            </a:fld>
            <a:endParaRPr lang="en-GB" altLang="en-US" smtClean="0"/>
          </a:p>
        </p:txBody>
      </p:sp>
    </p:spTree>
    <p:extLst>
      <p:ext uri="{BB962C8B-B14F-4D97-AF65-F5344CB8AC3E}">
        <p14:creationId xmlns:p14="http://schemas.microsoft.com/office/powerpoint/2010/main" val="1880037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smtClean="0"/>
              <a:t>Arrivata qui 17 ottobre 2023</a:t>
            </a:r>
          </a:p>
          <a:p>
            <a:pPr eaLnBrk="1" hangingPunct="1">
              <a:spcBef>
                <a:spcPct val="0"/>
              </a:spcBef>
            </a:pPr>
            <a:endParaRPr lang="it-IT" altLang="en-US" smtClean="0"/>
          </a:p>
          <a:p>
            <a:pPr eaLnBrk="1" hangingPunct="1">
              <a:spcBef>
                <a:spcPct val="0"/>
              </a:spcBef>
            </a:pPr>
            <a:r>
              <a:rPr lang="it-IT" altLang="en-US" dirty="0" smtClean="0"/>
              <a:t>Sun: spherical light source of diameter 1.4x10^6 km located 1.5x10^8 km away.  </a:t>
            </a:r>
            <a:r>
              <a:rPr lang="en-GB" altLang="en-US" dirty="0" smtClean="0"/>
              <a:t>Matter emits radiation if its temperature is above 0 K (absolute zero). </a:t>
            </a:r>
            <a:r>
              <a:rPr lang="en-GB" altLang="en-US" i="1" dirty="0" smtClean="0"/>
              <a:t>An object</a:t>
            </a:r>
          </a:p>
          <a:p>
            <a:r>
              <a:rPr lang="en-GB" altLang="en-US" i="1" dirty="0" smtClean="0"/>
              <a:t>that absorbs radiation at all wavelengths incident on it necessarily emits radiation at all wavelengths</a:t>
            </a:r>
            <a:r>
              <a:rPr lang="en-GB" altLang="en-US" dirty="0" smtClean="0"/>
              <a:t>. This ideal material is called a </a:t>
            </a:r>
            <a:r>
              <a:rPr lang="en-GB" altLang="en-US" b="1" dirty="0" smtClean="0"/>
              <a:t>black body</a:t>
            </a:r>
            <a:r>
              <a:rPr lang="en-GB" altLang="en-US" dirty="0" smtClean="0"/>
              <a:t>; solid objects, such as the </a:t>
            </a:r>
            <a:r>
              <a:rPr lang="en-GB" altLang="en-US" dirty="0" err="1" smtClean="0"/>
              <a:t>the</a:t>
            </a:r>
            <a:r>
              <a:rPr lang="en-GB" altLang="en-US" dirty="0" smtClean="0"/>
              <a:t> earth, or liquid water, behave almost as black bodies. Planck showed that the intensity of light that is emitted from a black body as a function of wavelength (") or frequency (#), is given by the following function</a:t>
            </a:r>
          </a:p>
          <a:p>
            <a:r>
              <a:rPr lang="en-GB" altLang="en-US" dirty="0" smtClean="0"/>
              <a:t>(now called the </a:t>
            </a:r>
            <a:r>
              <a:rPr lang="en-GB" altLang="en-US" b="1" i="1" dirty="0" smtClean="0"/>
              <a:t>Planck function</a:t>
            </a:r>
            <a:r>
              <a:rPr lang="en-GB" altLang="en-US" dirty="0" smtClean="0"/>
              <a:t>):</a:t>
            </a:r>
          </a:p>
          <a:p>
            <a:r>
              <a:rPr lang="en-GB" altLang="en-US" dirty="0" smtClean="0"/>
              <a:t>(units: Watts m-2 m-1; 1 W % 1 J s-1) is the amount of energy in light with lambda between l and </a:t>
            </a:r>
            <a:r>
              <a:rPr lang="en-GB" altLang="en-US" dirty="0" err="1" smtClean="0"/>
              <a:t>l+dl</a:t>
            </a:r>
            <a:r>
              <a:rPr lang="en-GB" altLang="en-US" dirty="0" smtClean="0"/>
              <a:t> passing through surface with area 1 m2 each second.</a:t>
            </a:r>
          </a:p>
          <a:p>
            <a:r>
              <a:rPr lang="en-GB" altLang="en-US" dirty="0" smtClean="0"/>
              <a:t>Planck’s Law indicates that </a:t>
            </a:r>
            <a:r>
              <a:rPr lang="en-GB" altLang="en-US" i="1" dirty="0" smtClean="0"/>
              <a:t>the temperature of an object determines the intensity of radiation emitted by the object at any wavelength</a:t>
            </a:r>
            <a:r>
              <a:rPr lang="en-GB" altLang="en-US" dirty="0" smtClean="0"/>
              <a:t>, provided that the object can absorb radiation at that wavelength.</a:t>
            </a:r>
            <a:endParaRPr lang="it-IT" altLang="en-US" dirty="0" smtClean="0"/>
          </a:p>
          <a:p>
            <a:pPr eaLnBrk="1" hangingPunct="1">
              <a:spcBef>
                <a:spcPct val="0"/>
              </a:spcBef>
            </a:pPr>
            <a:endParaRPr lang="it-IT" altLang="en-US" dirty="0" smtClean="0"/>
          </a:p>
          <a:p>
            <a:pPr eaLnBrk="1" hangingPunct="1">
              <a:spcBef>
                <a:spcPct val="0"/>
              </a:spcBef>
            </a:pPr>
            <a:endParaRPr lang="en-GB" altLang="en-US" dirty="0" smtClean="0"/>
          </a:p>
          <a:p>
            <a:r>
              <a:rPr lang="en-US" altLang="en-US" dirty="0" smtClean="0"/>
              <a:t>The amount of energy radiated from a body depends largely on the temperature of</a:t>
            </a:r>
            <a:r>
              <a:rPr lang="en-US" altLang="en-US" baseline="0" dirty="0" smtClean="0"/>
              <a:t> </a:t>
            </a:r>
            <a:r>
              <a:rPr lang="en-US" altLang="en-US" dirty="0" smtClean="0"/>
              <a:t>the body. It has been demonstrated experimentally that at a given temperature there is a</a:t>
            </a:r>
          </a:p>
          <a:p>
            <a:r>
              <a:rPr lang="en-US" altLang="en-US" dirty="0" smtClean="0"/>
              <a:t>maximum amount of radiant energy that can be emitted per unit time per unit area of a</a:t>
            </a:r>
            <a:r>
              <a:rPr lang="en-US" altLang="en-US" baseline="0" dirty="0" smtClean="0"/>
              <a:t> </a:t>
            </a:r>
            <a:r>
              <a:rPr lang="en-US" altLang="en-US" dirty="0" smtClean="0"/>
              <a:t>body. This maximum amount of radiation for a certain temperature is called the</a:t>
            </a:r>
          </a:p>
          <a:p>
            <a:r>
              <a:rPr lang="en-US" altLang="en-US" i="1" dirty="0" smtClean="0"/>
              <a:t>blackbody radiation.</a:t>
            </a:r>
            <a:endParaRPr lang="en-GB" altLang="en-US" dirty="0" smtClean="0"/>
          </a:p>
          <a:p>
            <a:pPr>
              <a:spcBef>
                <a:spcPct val="0"/>
              </a:spcBef>
            </a:pPr>
            <a:endParaRPr lang="en-GB" altLang="en-US" dirty="0" smtClean="0"/>
          </a:p>
        </p:txBody>
      </p:sp>
      <p:sp>
        <p:nvSpPr>
          <p:cNvPr id="348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F54FD7F-9B13-4BD7-A929-B068E92C19C0}" type="slidenum">
              <a:rPr lang="en-GB" altLang="en-US" smtClean="0"/>
              <a:pPr/>
              <a:t>20</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This ideal material is called a </a:t>
            </a:r>
            <a:r>
              <a:rPr lang="en-GB" altLang="en-US" b="1" dirty="0" smtClean="0"/>
              <a:t>black body</a:t>
            </a:r>
            <a:r>
              <a:rPr lang="en-GB" altLang="en-US" dirty="0" smtClean="0"/>
              <a:t>; solid objects, such as the </a:t>
            </a:r>
            <a:r>
              <a:rPr lang="en-GB" altLang="en-US" dirty="0" err="1" smtClean="0"/>
              <a:t>the</a:t>
            </a:r>
            <a:r>
              <a:rPr lang="en-GB" altLang="en-US" dirty="0" smtClean="0"/>
              <a:t> earth, or liquid water, behave almost as black bodies. Planck showed that the intensity of light that is emitted from a black body as a function of wavelength (") or frequency (#), is given by the following function</a:t>
            </a:r>
          </a:p>
          <a:p>
            <a:r>
              <a:rPr lang="en-GB" altLang="en-US" dirty="0" smtClean="0"/>
              <a:t>(now called the </a:t>
            </a:r>
            <a:r>
              <a:rPr lang="en-GB" altLang="en-US" b="1" i="1" dirty="0" smtClean="0"/>
              <a:t>Planck function</a:t>
            </a:r>
            <a:r>
              <a:rPr lang="en-GB" altLang="en-US" dirty="0" smtClean="0"/>
              <a:t>):</a:t>
            </a:r>
          </a:p>
          <a:p>
            <a:r>
              <a:rPr lang="en-GB" altLang="en-US" dirty="0" smtClean="0"/>
              <a:t>(units: Watts m-2 m-1; 1 W % 1 J s-1) is the amount of energy in light with lambda between l and </a:t>
            </a:r>
            <a:r>
              <a:rPr lang="en-GB" altLang="en-US" dirty="0" err="1" smtClean="0"/>
              <a:t>l+dl</a:t>
            </a:r>
            <a:r>
              <a:rPr lang="en-GB" altLang="en-US" dirty="0" smtClean="0"/>
              <a:t> passing through surface with area 1 m2 each second.</a:t>
            </a:r>
          </a:p>
          <a:p>
            <a:r>
              <a:rPr lang="en-GB" altLang="en-US" dirty="0" smtClean="0"/>
              <a:t>Planck’s Law indicates that </a:t>
            </a:r>
            <a:r>
              <a:rPr lang="en-GB" altLang="en-US" i="1" dirty="0" smtClean="0"/>
              <a:t>the temperature of an object determines the intensity of radiation emitted by the object at any wavelength</a:t>
            </a:r>
            <a:r>
              <a:rPr lang="en-GB" altLang="en-US" dirty="0" smtClean="0"/>
              <a:t>, provided that the object can absorb radiation at that wavelength.</a:t>
            </a:r>
          </a:p>
          <a:p>
            <a:endParaRPr lang="en-GB" altLang="en-US" dirty="0" smtClean="0"/>
          </a:p>
          <a:p>
            <a:r>
              <a:rPr lang="en-US" altLang="en-US" dirty="0" smtClean="0"/>
              <a:t>The amount of energy radiated from a body depends largely on the temperature of</a:t>
            </a:r>
            <a:r>
              <a:rPr lang="en-US" altLang="en-US" baseline="0" dirty="0" smtClean="0"/>
              <a:t> </a:t>
            </a:r>
            <a:r>
              <a:rPr lang="en-US" altLang="en-US" dirty="0" smtClean="0"/>
              <a:t>the body. It has been demonstrated experimentally that at a given temperature there is a</a:t>
            </a:r>
            <a:r>
              <a:rPr lang="en-US" altLang="en-US" baseline="0" dirty="0" smtClean="0"/>
              <a:t> </a:t>
            </a:r>
            <a:r>
              <a:rPr lang="en-US" altLang="en-US" dirty="0" smtClean="0"/>
              <a:t>maximum amount of radiant energy that can be emitted per unit time per unit area of a</a:t>
            </a:r>
            <a:r>
              <a:rPr lang="en-US" altLang="en-US" baseline="0" dirty="0" smtClean="0"/>
              <a:t> </a:t>
            </a:r>
            <a:r>
              <a:rPr lang="en-US" altLang="en-US" dirty="0" smtClean="0"/>
              <a:t>body. This maximum amount of radiation for a certain temperature is called the</a:t>
            </a:r>
          </a:p>
          <a:p>
            <a:r>
              <a:rPr lang="en-US" altLang="en-US" i="1" dirty="0" smtClean="0"/>
              <a:t>blackbody radiation.</a:t>
            </a:r>
            <a:endParaRPr lang="en-GB" altLang="en-US" dirty="0" smtClean="0"/>
          </a:p>
          <a:p>
            <a:endParaRPr lang="it-IT" altLang="en-US" dirty="0" smtClean="0"/>
          </a:p>
          <a:p>
            <a:pPr eaLnBrk="1" hangingPunct="1">
              <a:spcBef>
                <a:spcPct val="0"/>
              </a:spcBef>
            </a:pPr>
            <a:endParaRPr lang="it-IT" altLang="en-US" dirty="0" smtClean="0"/>
          </a:p>
          <a:p>
            <a:pPr>
              <a:spcBef>
                <a:spcPct val="0"/>
              </a:spcBef>
            </a:pPr>
            <a:endParaRPr lang="en-GB" altLang="en-US" dirty="0" smtClean="0"/>
          </a:p>
        </p:txBody>
      </p:sp>
      <p:sp>
        <p:nvSpPr>
          <p:cNvPr id="348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F54FD7F-9B13-4BD7-A929-B068E92C19C0}" type="slidenum">
              <a:rPr lang="en-GB" altLang="en-US" smtClean="0"/>
              <a:pPr/>
              <a:t>21</a:t>
            </a:fld>
            <a:endParaRPr lang="en-GB" altLang="en-US" smtClean="0"/>
          </a:p>
        </p:txBody>
      </p:sp>
    </p:spTree>
    <p:extLst>
      <p:ext uri="{BB962C8B-B14F-4D97-AF65-F5344CB8AC3E}">
        <p14:creationId xmlns:p14="http://schemas.microsoft.com/office/powerpoint/2010/main" val="142675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68951DF-D016-4D32-AB2C-55518AB24B25}" type="slidenum">
              <a:rPr lang="en-GB" altLang="en-US" smtClean="0"/>
              <a:pPr/>
              <a:t>3</a:t>
            </a:fld>
            <a:endParaRPr lang="en-GB" altLang="en-US" smtClean="0"/>
          </a:p>
        </p:txBody>
      </p:sp>
    </p:spTree>
    <p:extLst>
      <p:ext uri="{BB962C8B-B14F-4D97-AF65-F5344CB8AC3E}">
        <p14:creationId xmlns:p14="http://schemas.microsoft.com/office/powerpoint/2010/main" val="1134185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It is an ideal emitter: at every frequency, it emits as much energy as – or more energy than – any other body at the same temperature.</a:t>
            </a:r>
          </a:p>
          <a:p>
            <a:r>
              <a:rPr lang="en-US" sz="1300" dirty="0"/>
              <a:t>2. It is a diffuse emitter: the energy is radiated </a:t>
            </a:r>
            <a:r>
              <a:rPr lang="en-US" sz="1300" dirty="0" err="1"/>
              <a:t>isotropically</a:t>
            </a:r>
            <a:r>
              <a:rPr lang="en-US" sz="1300" dirty="0"/>
              <a:t>, independent of direction.  </a:t>
            </a:r>
            <a:endParaRPr lang="en-US" sz="1300" dirty="0" smtClean="0"/>
          </a:p>
          <a:p>
            <a:r>
              <a:rPr lang="en-US" sz="1300" dirty="0"/>
              <a:t>      </a:t>
            </a:r>
          </a:p>
          <a:p>
            <a:r>
              <a:rPr lang="en-US" sz="1300" dirty="0"/>
              <a:t>A star or planet often is modeled as a black body, and </a:t>
            </a:r>
            <a:r>
              <a:rPr lang="en-US" sz="1300" dirty="0" smtClean="0"/>
              <a:t>EM radiation </a:t>
            </a:r>
            <a:r>
              <a:rPr lang="en-US" sz="1300" dirty="0"/>
              <a:t>emitted from these bodies as black-body radiation. The figure shows a highly schematic cross-section to illustrate the idea. The </a:t>
            </a:r>
            <a:r>
              <a:rPr lang="en-US" sz="1300" dirty="0" err="1"/>
              <a:t>photosphereof</a:t>
            </a:r>
            <a:r>
              <a:rPr lang="en-US" sz="1300" dirty="0"/>
              <a:t> the star, where the emitted light is generated, is idealized as a layer within which the photons of light interact with the material in the photosphere and achieve a common temperature </a:t>
            </a:r>
            <a:r>
              <a:rPr lang="en-US" sz="1300" i="1" dirty="0"/>
              <a:t>T</a:t>
            </a:r>
            <a:r>
              <a:rPr lang="en-US" sz="1300" dirty="0"/>
              <a:t> that is maintained over a long period of time. Some photons escape and are emitted into space, but the energy they carry away is replaced by energy from within the star, so that the temperature of the photosphere is nearly steady. Changes in the core lead to changes in the supply of energy to the photosphere, but such changes are slow on the time scale of interest here. Assuming these circumstances can be realized, the outer layer of the star is somewhat analogous to the example of an enclosure with a small hole in it, with the hole replaced by the limited transmission into space at the outside of the photosphere. With all these assumptions in place, the star emits black-body radiation at the temperature of the photosphere</a:t>
            </a:r>
            <a:r>
              <a:rPr lang="en-US" sz="1300" dirty="0" smtClean="0"/>
              <a:t>. Using </a:t>
            </a:r>
            <a:r>
              <a:rPr lang="en-US" sz="1300" dirty="0"/>
              <a:t>this model the effective temperature of stars is estimated, defined as the temperature of a black body that yields the same surface flux of energy as the star. If a star were a black body, the same effective temperature would result from any region of the spectrum. For example, comparisons in the </a:t>
            </a:r>
            <a:r>
              <a:rPr lang="en-US" sz="1300" i="1" dirty="0"/>
              <a:t>B</a:t>
            </a:r>
            <a:r>
              <a:rPr lang="en-US" sz="1300" dirty="0"/>
              <a:t> (blue) or </a:t>
            </a:r>
            <a:r>
              <a:rPr lang="en-US" sz="1300" i="1" dirty="0"/>
              <a:t>V</a:t>
            </a:r>
            <a:r>
              <a:rPr lang="en-US" sz="1300" dirty="0"/>
              <a:t>(visible) range lead to the so-called </a:t>
            </a:r>
            <a:r>
              <a:rPr lang="en-US" sz="1300" i="1" dirty="0"/>
              <a:t>B-V</a:t>
            </a:r>
            <a:r>
              <a:rPr lang="en-US" sz="1300" dirty="0"/>
              <a:t> color index, which increases the redder the star,[37]with the Sun having an index of +0.648 ± 0.006.[38] Combining the </a:t>
            </a:r>
            <a:r>
              <a:rPr lang="en-US" sz="1300" i="1" dirty="0"/>
              <a:t>U</a:t>
            </a:r>
            <a:r>
              <a:rPr lang="en-US" sz="1300" dirty="0"/>
              <a:t> (ultraviolet) and the </a:t>
            </a:r>
            <a:r>
              <a:rPr lang="en-US" sz="1300" i="1" dirty="0"/>
              <a:t>B</a:t>
            </a:r>
            <a:r>
              <a:rPr lang="en-US" sz="1300" dirty="0"/>
              <a:t> indices leads to the </a:t>
            </a:r>
            <a:r>
              <a:rPr lang="en-US" sz="1300" i="1" dirty="0"/>
              <a:t>U-B</a:t>
            </a:r>
            <a:r>
              <a:rPr lang="en-US" sz="1300" dirty="0"/>
              <a:t> index, which becomes more negative the hotter the star and the more the UV radiation. Assuming the Sun is a type G2 V star, its </a:t>
            </a:r>
            <a:r>
              <a:rPr lang="en-US" sz="1300" i="1" dirty="0"/>
              <a:t>U-B</a:t>
            </a:r>
            <a:r>
              <a:rPr lang="en-US" sz="1300" dirty="0"/>
              <a:t> index is +0.12.[39] The two indices for two types of stars are compared in the figure with the effective surface temperature of the stars assuming they are black bodies. It can be seen that there is only a rough correlation. For example, for a given </a:t>
            </a:r>
            <a:r>
              <a:rPr lang="en-US" sz="1300" i="1" dirty="0"/>
              <a:t>B-</a:t>
            </a:r>
            <a:r>
              <a:rPr lang="en-US" sz="1300" i="1" dirty="0" err="1"/>
              <a:t>V</a:t>
            </a:r>
            <a:r>
              <a:rPr lang="en-US" sz="1300" dirty="0" err="1"/>
              <a:t>index</a:t>
            </a:r>
            <a:r>
              <a:rPr lang="en-US" sz="1300" dirty="0"/>
              <a:t> from the blue-visible region of the spectrum., the curves for both types of star lie below the corresponding black-body </a:t>
            </a:r>
            <a:r>
              <a:rPr lang="en-US" sz="1300" i="1" dirty="0"/>
              <a:t>U-B</a:t>
            </a:r>
            <a:r>
              <a:rPr lang="en-US" sz="1300" dirty="0"/>
              <a:t> index that includes the ultraviolet spectrum, showing that both types of star emit less ultraviolet light than a black body with the same </a:t>
            </a:r>
            <a:r>
              <a:rPr lang="en-US" sz="1300" i="1" dirty="0"/>
              <a:t>B-V</a:t>
            </a:r>
            <a:r>
              <a:rPr lang="en-US" sz="1300" dirty="0"/>
              <a:t> index. It is perhaps surprising that they fit a black body curve as well as they do, considering that stars have greatly different temperatures at different depths.[40] For example, the Sun has an effective temperature of 5780 K,[41] which can be compared to the temperature of </a:t>
            </a:r>
            <a:r>
              <a:rPr lang="en-US" sz="1300" dirty="0" err="1"/>
              <a:t>thephotosphere</a:t>
            </a:r>
            <a:r>
              <a:rPr lang="en-US" sz="1300" dirty="0"/>
              <a:t> of the Sun (the region generating the light), which ranges from about 5000 K at its outer boundary with the chromosphere to about 9500 K at its inner boundary with </a:t>
            </a:r>
            <a:r>
              <a:rPr lang="en-US" sz="1300" dirty="0" err="1"/>
              <a:t>theconvection</a:t>
            </a:r>
            <a:r>
              <a:rPr lang="en-US" sz="1300" dirty="0"/>
              <a:t> zone approximately 500 km (310 mi) deep.   </a:t>
            </a:r>
            <a:r>
              <a:rPr lang="en-US" sz="1300" dirty="0" smtClean="0"/>
              <a:t>(from Wikipedia)</a:t>
            </a:r>
            <a:r>
              <a:rPr lang="en-US" sz="1300" dirty="0"/>
              <a:t>                                      </a:t>
            </a:r>
            <a:endParaRPr lang="en-GB" altLang="en-US" dirty="0" smtClean="0"/>
          </a:p>
        </p:txBody>
      </p:sp>
      <p:sp>
        <p:nvSpPr>
          <p:cNvPr id="348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F54FD7F-9B13-4BD7-A929-B068E92C19C0}" type="slidenum">
              <a:rPr lang="en-GB" altLang="en-US" smtClean="0"/>
              <a:pPr/>
              <a:t>22</a:t>
            </a:fld>
            <a:endParaRPr lang="en-GB" altLang="en-US" smtClean="0"/>
          </a:p>
        </p:txBody>
      </p:sp>
    </p:spTree>
    <p:extLst>
      <p:ext uri="{BB962C8B-B14F-4D97-AF65-F5344CB8AC3E}">
        <p14:creationId xmlns:p14="http://schemas.microsoft.com/office/powerpoint/2010/main" val="146124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 piece of metal heated by a </a:t>
            </a:r>
            <a:r>
              <a:rPr lang="en-GB" altLang="en-US" dirty="0" smtClean="0">
                <a:hlinkClick r:id="rId3" tooltip="Blow torch"/>
              </a:rPr>
              <a:t>blow torch</a:t>
            </a:r>
            <a:r>
              <a:rPr lang="en-GB" altLang="en-US" dirty="0" smtClean="0"/>
              <a:t> first becomes "red hot" as the very longest </a:t>
            </a:r>
            <a:r>
              <a:rPr lang="en-GB" altLang="en-US" dirty="0" smtClean="0">
                <a:hlinkClick r:id="rId4" tooltip="Visible wavelength"/>
              </a:rPr>
              <a:t>visible wavelengths</a:t>
            </a:r>
            <a:r>
              <a:rPr lang="en-GB" altLang="en-US" dirty="0" smtClean="0"/>
              <a:t> appear red, then becomes more orange-red as the temperature is increased, and at very high temperatures would be described as "white hot" as shorter and shorter wavelengths come to predominate the black body emission spectrum. Before it had even reached the red hot temperature, the thermal emission was mainly at longer </a:t>
            </a:r>
            <a:r>
              <a:rPr lang="en-GB" altLang="en-US" dirty="0" smtClean="0">
                <a:hlinkClick r:id="rId5" tooltip="Infrared"/>
              </a:rPr>
              <a:t>infrared</a:t>
            </a:r>
            <a:r>
              <a:rPr lang="en-GB" altLang="en-US" dirty="0" smtClean="0"/>
              <a:t> wavelengths, which are not visible; nevertheless, that radiation could be felt as it warms one's nearby skin.</a:t>
            </a:r>
            <a:endParaRPr lang="it-IT" altLang="en-US" b="1" dirty="0" smtClean="0"/>
          </a:p>
          <a:p>
            <a:endParaRPr lang="en-GB" altLang="en-US" b="1" dirty="0" smtClean="0"/>
          </a:p>
          <a:p>
            <a:r>
              <a:rPr lang="en-GB" altLang="en-US" b="1" dirty="0" smtClean="0"/>
              <a:t>Wien's displacement law</a:t>
            </a:r>
            <a:r>
              <a:rPr lang="en-GB" altLang="en-US" dirty="0" smtClean="0"/>
              <a:t> states that the </a:t>
            </a:r>
            <a:r>
              <a:rPr lang="en-GB" altLang="en-US" dirty="0" smtClean="0">
                <a:hlinkClick r:id="rId6" tooltip="Black body radiation"/>
              </a:rPr>
              <a:t>black body radiation</a:t>
            </a:r>
            <a:r>
              <a:rPr lang="en-GB" altLang="en-US" dirty="0" smtClean="0"/>
              <a:t> curve for different temperature peaks at a </a:t>
            </a:r>
            <a:r>
              <a:rPr lang="en-GB" altLang="en-US" dirty="0" smtClean="0">
                <a:hlinkClick r:id="rId7" tooltip="Wavelength"/>
              </a:rPr>
              <a:t>wavelength</a:t>
            </a:r>
            <a:r>
              <a:rPr lang="en-GB" altLang="en-US" dirty="0" smtClean="0"/>
              <a:t> is inversely proportional to the temperature. The shift of that peak is a direct consequence of the </a:t>
            </a:r>
            <a:r>
              <a:rPr lang="en-GB" altLang="en-US" dirty="0" smtClean="0">
                <a:hlinkClick r:id="rId8" tooltip="Planck's law"/>
              </a:rPr>
              <a:t>Planck radiation law</a:t>
            </a:r>
            <a:r>
              <a:rPr lang="en-GB" altLang="en-US" dirty="0" smtClean="0"/>
              <a:t>, which describes the spectral brightness of black body radiation as a function of wavelength at any given temperature. However, it had been discovered by </a:t>
            </a:r>
            <a:r>
              <a:rPr lang="en-GB" altLang="en-US" dirty="0" smtClean="0">
                <a:hlinkClick r:id="rId9" tooltip="Wilhelm Wien"/>
              </a:rPr>
              <a:t>Wilhelm Wien</a:t>
            </a:r>
            <a:r>
              <a:rPr lang="en-GB" altLang="en-US" dirty="0" smtClean="0"/>
              <a:t> several years before </a:t>
            </a:r>
            <a:r>
              <a:rPr lang="en-GB" altLang="en-US" dirty="0" smtClean="0">
                <a:hlinkClick r:id="rId10" tooltip="Max Planck"/>
              </a:rPr>
              <a:t>Max Planck</a:t>
            </a:r>
            <a:r>
              <a:rPr lang="en-GB" altLang="en-US" dirty="0" smtClean="0"/>
              <a:t> developed that more general equation, and describes the entire shift of the spectrum of black body radiation toward shorter wavelengths as temperature increases.</a:t>
            </a:r>
          </a:p>
          <a:p>
            <a:r>
              <a:rPr lang="en-GB" altLang="en-US" dirty="0" smtClean="0"/>
              <a:t>Formally, Wien's displacement law states that the </a:t>
            </a:r>
            <a:r>
              <a:rPr lang="en-GB" altLang="en-US" dirty="0" smtClean="0">
                <a:hlinkClick r:id="rId11" tooltip="Radiant flux"/>
              </a:rPr>
              <a:t>spectral radiance</a:t>
            </a:r>
            <a:r>
              <a:rPr lang="en-GB" altLang="en-US" dirty="0" smtClean="0"/>
              <a:t> of black body radiation per unit wavelength, peaks at the wavelength </a:t>
            </a:r>
            <a:r>
              <a:rPr lang="en-GB" altLang="en-US" dirty="0" err="1" smtClean="0"/>
              <a:t>λ</a:t>
            </a:r>
            <a:r>
              <a:rPr lang="en-GB" altLang="en-US" baseline="-25000" dirty="0" err="1" smtClean="0"/>
              <a:t>max</a:t>
            </a:r>
            <a:r>
              <a:rPr lang="en-GB" altLang="en-US" dirty="0" smtClean="0"/>
              <a:t> given by:</a:t>
            </a:r>
          </a:p>
        </p:txBody>
      </p:sp>
      <p:sp>
        <p:nvSpPr>
          <p:cNvPr id="368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B74EF1C7-3FD1-4B72-B3CB-63BEF6C0ADF9}" type="slidenum">
              <a:rPr lang="en-GB" altLang="en-US" smtClean="0"/>
              <a:pPr/>
              <a:t>23</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position of the maximum with lambda can be calculated by finding the zero of the derivative of the Planck function. </a:t>
            </a:r>
            <a:endParaRPr lang="en-GB" altLang="en-US" b="1" dirty="0" smtClean="0"/>
          </a:p>
          <a:p>
            <a:r>
              <a:rPr lang="en-GB" altLang="en-US" b="1" dirty="0" smtClean="0"/>
              <a:t>Wien's displacement law</a:t>
            </a:r>
            <a:r>
              <a:rPr lang="en-GB" altLang="en-US" dirty="0" smtClean="0"/>
              <a:t> states that the </a:t>
            </a:r>
            <a:r>
              <a:rPr lang="en-GB" altLang="en-US" dirty="0" smtClean="0">
                <a:hlinkClick r:id="rId3" tooltip="Black body radiation"/>
              </a:rPr>
              <a:t>black body radiation</a:t>
            </a:r>
            <a:r>
              <a:rPr lang="en-GB" altLang="en-US" dirty="0" smtClean="0"/>
              <a:t> curve for different temperature peaks at a </a:t>
            </a:r>
            <a:r>
              <a:rPr lang="en-GB" altLang="en-US" dirty="0" smtClean="0">
                <a:hlinkClick r:id="rId4" tooltip="Wavelength"/>
              </a:rPr>
              <a:t>wavelength</a:t>
            </a:r>
            <a:r>
              <a:rPr lang="en-GB" altLang="en-US" dirty="0" smtClean="0"/>
              <a:t> is inversely proportional to the temperature. The shift of that peak is a direct consequence of the </a:t>
            </a:r>
            <a:r>
              <a:rPr lang="en-GB" altLang="en-US" dirty="0" smtClean="0">
                <a:hlinkClick r:id="rId5" tooltip="Planck's law"/>
              </a:rPr>
              <a:t>Planck radiation law</a:t>
            </a:r>
            <a:r>
              <a:rPr lang="en-GB" altLang="en-US" dirty="0" smtClean="0"/>
              <a:t>, which describes the spectral brightness of black body radiation as a function of wavelength at any given temperature. However, it had been discovered by </a:t>
            </a:r>
            <a:r>
              <a:rPr lang="en-GB" altLang="en-US" dirty="0" smtClean="0">
                <a:hlinkClick r:id="rId6" tooltip="Wilhelm Wien"/>
              </a:rPr>
              <a:t>Wilhelm Wien</a:t>
            </a:r>
            <a:r>
              <a:rPr lang="en-GB" altLang="en-US" dirty="0" smtClean="0"/>
              <a:t> several years before </a:t>
            </a:r>
            <a:r>
              <a:rPr lang="en-GB" altLang="en-US" dirty="0" smtClean="0">
                <a:hlinkClick r:id="rId7" tooltip="Max Planck"/>
              </a:rPr>
              <a:t>Max Planck</a:t>
            </a:r>
            <a:r>
              <a:rPr lang="en-GB" altLang="en-US" dirty="0" smtClean="0"/>
              <a:t> developed that more general equation, and describes the entire shift of the spectrum of black body radiation toward shorter wavelengths as temperature increases.</a:t>
            </a:r>
          </a:p>
          <a:p>
            <a:r>
              <a:rPr lang="en-GB" altLang="en-US" dirty="0" smtClean="0"/>
              <a:t>Formally, Wien's displacement law states that the </a:t>
            </a:r>
            <a:r>
              <a:rPr lang="en-GB" altLang="en-US" dirty="0" smtClean="0">
                <a:hlinkClick r:id="rId8" tooltip="Radiant flux"/>
              </a:rPr>
              <a:t>spectral radiance</a:t>
            </a:r>
            <a:r>
              <a:rPr lang="en-GB" altLang="en-US" dirty="0" smtClean="0"/>
              <a:t> of black body radiation per unit wavelength, peaks at the wavelength </a:t>
            </a:r>
            <a:r>
              <a:rPr lang="en-GB" altLang="en-US" dirty="0" err="1" smtClean="0"/>
              <a:t>λ</a:t>
            </a:r>
            <a:r>
              <a:rPr lang="en-GB" altLang="en-US" baseline="-25000" dirty="0" err="1" smtClean="0"/>
              <a:t>max</a:t>
            </a:r>
            <a:r>
              <a:rPr lang="en-GB" altLang="en-US" dirty="0" smtClean="0"/>
              <a:t> given by:</a:t>
            </a:r>
          </a:p>
          <a:p>
            <a:endParaRPr lang="it-IT" altLang="en-US" dirty="0" smtClean="0"/>
          </a:p>
          <a:p>
            <a:r>
              <a:rPr lang="en-GB" altLang="en-US" dirty="0" smtClean="0"/>
              <a:t>here </a:t>
            </a:r>
            <a:r>
              <a:rPr lang="en-GB" altLang="en-US" i="1" dirty="0" smtClean="0"/>
              <a:t>T</a:t>
            </a:r>
            <a:r>
              <a:rPr lang="en-GB" altLang="en-US" dirty="0" smtClean="0"/>
              <a:t> is the absolute temperature in </a:t>
            </a:r>
            <a:r>
              <a:rPr lang="en-GB" altLang="en-US" dirty="0" smtClean="0">
                <a:hlinkClick r:id="rId9" tooltip="Kelvin"/>
              </a:rPr>
              <a:t>kelvins</a:t>
            </a:r>
            <a:r>
              <a:rPr lang="en-GB" altLang="en-US" dirty="0" smtClean="0"/>
              <a:t>. </a:t>
            </a:r>
            <a:r>
              <a:rPr lang="en-GB" altLang="en-US" i="1" dirty="0" smtClean="0"/>
              <a:t>b</a:t>
            </a:r>
            <a:r>
              <a:rPr lang="en-GB" altLang="en-US" dirty="0" smtClean="0"/>
              <a:t> is a </a:t>
            </a:r>
            <a:r>
              <a:rPr lang="en-GB" altLang="en-US" dirty="0" smtClean="0">
                <a:hlinkClick r:id="rId10" tooltip="Proportionality constant"/>
              </a:rPr>
              <a:t>constant of proportionality</a:t>
            </a:r>
            <a:r>
              <a:rPr lang="en-GB" altLang="en-US" dirty="0" smtClean="0"/>
              <a:t> called </a:t>
            </a:r>
            <a:r>
              <a:rPr lang="en-GB" altLang="en-US" i="1" dirty="0" smtClean="0"/>
              <a:t>Wien's displacement constant</a:t>
            </a:r>
            <a:r>
              <a:rPr lang="en-GB" altLang="en-US" dirty="0" smtClean="0"/>
              <a:t>, equal to 2.8977729(17)×10</a:t>
            </a:r>
            <a:r>
              <a:rPr lang="en-GB" altLang="en-US" baseline="30000" dirty="0" smtClean="0"/>
              <a:t>−3</a:t>
            </a:r>
            <a:r>
              <a:rPr lang="en-GB" altLang="en-US" dirty="0" smtClean="0"/>
              <a:t> </a:t>
            </a:r>
            <a:r>
              <a:rPr lang="en-GB" altLang="en-US" dirty="0" err="1" smtClean="0"/>
              <a:t>m⋅K</a:t>
            </a:r>
            <a:r>
              <a:rPr lang="en-GB" altLang="en-US" baseline="30000" dirty="0" smtClean="0">
                <a:hlinkClick r:id="rId11"/>
              </a:rPr>
              <a:t>[1]</a:t>
            </a:r>
            <a:r>
              <a:rPr lang="en-GB" altLang="en-US" dirty="0" smtClean="0"/>
              <a:t>, or to obtain wavelength in </a:t>
            </a:r>
            <a:r>
              <a:rPr lang="en-GB" altLang="en-US" dirty="0" err="1" smtClean="0"/>
              <a:t>micrometers</a:t>
            </a:r>
            <a:r>
              <a:rPr lang="en-GB" altLang="en-US" dirty="0" smtClean="0"/>
              <a:t>, </a:t>
            </a:r>
            <a:r>
              <a:rPr lang="en-GB" altLang="en-US" i="1" dirty="0" smtClean="0"/>
              <a:t>b</a:t>
            </a:r>
            <a:r>
              <a:rPr lang="en-GB" altLang="en-US" dirty="0" smtClean="0"/>
              <a:t> ≈ 2900 </a:t>
            </a:r>
            <a:r>
              <a:rPr lang="en-GB" altLang="en-US" dirty="0" err="1" smtClean="0"/>
              <a:t>μm·K</a:t>
            </a:r>
            <a:r>
              <a:rPr lang="en-GB" altLang="en-US" dirty="0" smtClean="0"/>
              <a:t>. If one is considering the peak of black body emission per unit frequency or per proportional bandwidth, one must use a different proportionality constant. However, the form of the law remains the same: the peak wavelength is inversely proportional to temperature, and the peak frequency is directly proportional to temperature.</a:t>
            </a:r>
          </a:p>
          <a:p>
            <a:r>
              <a:rPr lang="en-GB" altLang="en-US" dirty="0" smtClean="0"/>
              <a:t>Wien's displacement law may be referred to as "Wien's law", a term which is also used for the </a:t>
            </a:r>
            <a:r>
              <a:rPr lang="en-GB" altLang="en-US" dirty="0" smtClean="0">
                <a:hlinkClick r:id="rId12" tooltip="Wien approximation"/>
              </a:rPr>
              <a:t>Wien approximation</a:t>
            </a:r>
            <a:r>
              <a:rPr lang="en-GB" altLang="en-US" dirty="0" smtClean="0"/>
              <a:t>.</a:t>
            </a:r>
          </a:p>
          <a:p>
            <a:endParaRPr lang="en-GB" altLang="en-US" dirty="0" smtClean="0"/>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E6275A0-A7F1-4C38-BD17-7BD853AE5426}" type="slidenum">
              <a:rPr lang="en-GB" altLang="en-US" smtClean="0"/>
              <a:pPr/>
              <a:t>24</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Real substances are generally not perfect emitters. Instead, they usually emit a fraction of the radiance that a blackbody emits. The radiance (W m−2 μm−1 sr−1)</a:t>
            </a:r>
          </a:p>
          <a:p>
            <a:r>
              <a:rPr lang="en-US" sz="1200" b="0" i="0" u="none" strike="noStrike" kern="1200" baseline="0" dirty="0" smtClean="0">
                <a:solidFill>
                  <a:schemeClr val="tx1"/>
                </a:solidFill>
                <a:latin typeface="+mn-lt"/>
                <a:ea typeface="+mn-ea"/>
                <a:cs typeface="+mn-cs"/>
              </a:rPr>
              <a:t>actually emitted by any substance is approximately</a:t>
            </a:r>
          </a:p>
          <a:p>
            <a:r>
              <a:rPr lang="en-US" dirty="0" smtClean="0">
                <a:latin typeface="Tahoma" panose="020B0604030504040204" pitchFamily="34" charset="0"/>
                <a:ea typeface="Tahoma" panose="020B0604030504040204" pitchFamily="34" charset="0"/>
                <a:cs typeface="Tahoma" panose="020B0604030504040204" pitchFamily="34" charset="0"/>
              </a:rPr>
              <a:t>The table gives </a:t>
            </a:r>
            <a:r>
              <a:rPr lang="en-US" dirty="0" err="1" smtClean="0">
                <a:latin typeface="Tahoma" panose="020B0604030504040204" pitchFamily="34" charset="0"/>
                <a:ea typeface="Tahoma" panose="020B0604030504040204" pitchFamily="34" charset="0"/>
                <a:cs typeface="Tahoma" panose="020B0604030504040204" pitchFamily="34" charset="0"/>
              </a:rPr>
              <a:t>emissivities</a:t>
            </a:r>
            <a:r>
              <a:rPr lang="en-US" dirty="0" smtClean="0">
                <a:latin typeface="Tahoma" panose="020B0604030504040204" pitchFamily="34" charset="0"/>
                <a:ea typeface="Tahoma" panose="020B0604030504040204" pitchFamily="34" charset="0"/>
                <a:cs typeface="Tahoma" panose="020B0604030504040204" pitchFamily="34" charset="0"/>
              </a:rPr>
              <a:t> for some surface types in the infrared part of the electromagnetic</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spectrum.</a:t>
            </a:r>
          </a:p>
          <a:p>
            <a:endParaRPr lang="en-GB" altLang="en-US" dirty="0" smtClean="0"/>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E6275A0-A7F1-4C38-BD17-7BD853AE5426}" type="slidenum">
              <a:rPr lang="en-GB" altLang="en-US" smtClean="0"/>
              <a:pPr/>
              <a:t>25</a:t>
            </a:fld>
            <a:endParaRPr lang="en-GB" altLang="en-US" smtClean="0"/>
          </a:p>
        </p:txBody>
      </p:sp>
    </p:spTree>
    <p:extLst>
      <p:ext uri="{BB962C8B-B14F-4D97-AF65-F5344CB8AC3E}">
        <p14:creationId xmlns:p14="http://schemas.microsoft.com/office/powerpoint/2010/main" val="3311878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None/>
            </a:pPr>
            <a:r>
              <a:rPr lang="en-US" sz="1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Suppose a blackbody object is placed in a vacuum enclosed by blackbody walls. Over time, the temperatures of the object and walls equalize. If </a:t>
            </a:r>
            <a:r>
              <a:rPr lang="en-US" sz="1200" dirty="0" err="1"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Kirchoff’s</a:t>
            </a:r>
            <a:r>
              <a:rPr lang="en-US" sz="1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law did not hold at this point, a net heat transfer would occur between the object and the walls</a:t>
            </a:r>
          </a:p>
          <a:p>
            <a:pPr>
              <a:spcBef>
                <a:spcPct val="0"/>
              </a:spcBef>
              <a:buFontTx/>
              <a:buNone/>
            </a:pPr>
            <a:r>
              <a:rPr lang="en-US" sz="1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even though the object and w0all temperatures are the same. Such a heat transfer violates the second law of thermodynamics. Thus, the absorptivity and emissivity of a substance must equal each other in equilibrium.</a:t>
            </a:r>
            <a:endParaRPr lang="en-GB" altLang="en-US" sz="1200" dirty="0" smtClean="0">
              <a:latin typeface="Tahoma" panose="020B0604030504040204" pitchFamily="34" charset="0"/>
              <a:ea typeface="Tahoma" panose="020B0604030504040204" pitchFamily="34" charset="0"/>
              <a:cs typeface="Tahoma" panose="020B0604030504040204" pitchFamily="34" charset="0"/>
            </a:endParaRPr>
          </a:p>
          <a:p>
            <a:endParaRPr lang="en-GB" altLang="en-US" dirty="0" smtClean="0"/>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E6275A0-A7F1-4C38-BD17-7BD853AE5426}" type="slidenum">
              <a:rPr lang="en-GB" altLang="en-US" smtClean="0"/>
              <a:pPr/>
              <a:t>26</a:t>
            </a:fld>
            <a:endParaRPr lang="en-GB" altLang="en-US" smtClean="0"/>
          </a:p>
        </p:txBody>
      </p:sp>
    </p:spTree>
    <p:extLst>
      <p:ext uri="{BB962C8B-B14F-4D97-AF65-F5344CB8AC3E}">
        <p14:creationId xmlns:p14="http://schemas.microsoft.com/office/powerpoint/2010/main" val="2257483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position of the maximum with lambda can be calculated by finding the zero of the derivative of the Planck function. </a:t>
            </a:r>
            <a:endParaRPr lang="en-GB" altLang="en-US" b="1" smtClean="0"/>
          </a:p>
          <a:p>
            <a:r>
              <a:rPr lang="en-GB" altLang="en-US" b="1" smtClean="0"/>
              <a:t>Wien's displacement law</a:t>
            </a:r>
            <a:r>
              <a:rPr lang="en-GB" altLang="en-US" smtClean="0"/>
              <a:t> states that the </a:t>
            </a:r>
            <a:r>
              <a:rPr lang="en-GB" altLang="en-US" smtClean="0">
                <a:hlinkClick r:id="rId3" tooltip="Black body radiation"/>
              </a:rPr>
              <a:t>black body radiation</a:t>
            </a:r>
            <a:r>
              <a:rPr lang="en-GB" altLang="en-US" smtClean="0"/>
              <a:t> curve for different temperature peaks at a </a:t>
            </a:r>
            <a:r>
              <a:rPr lang="en-GB" altLang="en-US" smtClean="0">
                <a:hlinkClick r:id="rId4" tooltip="Wavelength"/>
              </a:rPr>
              <a:t>wavelength</a:t>
            </a:r>
            <a:r>
              <a:rPr lang="en-GB" altLang="en-US" smtClean="0"/>
              <a:t> is inversely proportional to the temperature. The shift of that peak is a direct consequence of the </a:t>
            </a:r>
            <a:r>
              <a:rPr lang="en-GB" altLang="en-US" smtClean="0">
                <a:hlinkClick r:id="rId5" tooltip="Planck's law"/>
              </a:rPr>
              <a:t>Planck radiation law</a:t>
            </a:r>
            <a:r>
              <a:rPr lang="en-GB" altLang="en-US" smtClean="0"/>
              <a:t>, which describes the spectral brightness of black body radiation as a function of wavelength at any given temperature. However, it had been discovered by </a:t>
            </a:r>
            <a:r>
              <a:rPr lang="en-GB" altLang="en-US" smtClean="0">
                <a:hlinkClick r:id="rId6" tooltip="Wilhelm Wien"/>
              </a:rPr>
              <a:t>Wilhelm Wien</a:t>
            </a:r>
            <a:r>
              <a:rPr lang="en-GB" altLang="en-US" smtClean="0"/>
              <a:t> several years before </a:t>
            </a:r>
            <a:r>
              <a:rPr lang="en-GB" altLang="en-US" smtClean="0">
                <a:hlinkClick r:id="rId7" tooltip="Max Planck"/>
              </a:rPr>
              <a:t>Max Planck</a:t>
            </a:r>
            <a:r>
              <a:rPr lang="en-GB" altLang="en-US" smtClean="0"/>
              <a:t> developed that more general equation, and describes the entire shift of the spectrum of black body radiation toward shorter wavelengths as temperature increases.</a:t>
            </a:r>
          </a:p>
          <a:p>
            <a:r>
              <a:rPr lang="en-GB" altLang="en-US" smtClean="0"/>
              <a:t>Formally, Wien's displacement law states that the </a:t>
            </a:r>
            <a:r>
              <a:rPr lang="en-GB" altLang="en-US" smtClean="0">
                <a:hlinkClick r:id="rId8" tooltip="Radiant flux"/>
              </a:rPr>
              <a:t>spectral radiance</a:t>
            </a:r>
            <a:r>
              <a:rPr lang="en-GB" altLang="en-US" smtClean="0"/>
              <a:t> of black body radiation per unit wavelength, peaks at the wavelength λ</a:t>
            </a:r>
            <a:r>
              <a:rPr lang="en-GB" altLang="en-US" baseline="-25000" smtClean="0"/>
              <a:t>max</a:t>
            </a:r>
            <a:r>
              <a:rPr lang="en-GB" altLang="en-US" smtClean="0"/>
              <a:t> given by:</a:t>
            </a:r>
          </a:p>
          <a:p>
            <a:endParaRPr lang="it-IT" altLang="en-US" smtClean="0"/>
          </a:p>
          <a:p>
            <a:r>
              <a:rPr lang="en-GB" altLang="en-US" smtClean="0"/>
              <a:t>here </a:t>
            </a:r>
            <a:r>
              <a:rPr lang="en-GB" altLang="en-US" i="1" smtClean="0"/>
              <a:t>T</a:t>
            </a:r>
            <a:r>
              <a:rPr lang="en-GB" altLang="en-US" smtClean="0"/>
              <a:t> is the absolute temperature in </a:t>
            </a:r>
            <a:r>
              <a:rPr lang="en-GB" altLang="en-US" smtClean="0">
                <a:hlinkClick r:id="rId9" tooltip="Kelvin"/>
              </a:rPr>
              <a:t>kelvins</a:t>
            </a:r>
            <a:r>
              <a:rPr lang="en-GB" altLang="en-US" smtClean="0"/>
              <a:t>. </a:t>
            </a:r>
            <a:r>
              <a:rPr lang="en-GB" altLang="en-US" i="1" smtClean="0"/>
              <a:t>b</a:t>
            </a:r>
            <a:r>
              <a:rPr lang="en-GB" altLang="en-US" smtClean="0"/>
              <a:t> is a </a:t>
            </a:r>
            <a:r>
              <a:rPr lang="en-GB" altLang="en-US" smtClean="0">
                <a:hlinkClick r:id="rId10" tooltip="Proportionality constant"/>
              </a:rPr>
              <a:t>constant of proportionality</a:t>
            </a:r>
            <a:r>
              <a:rPr lang="en-GB" altLang="en-US" smtClean="0"/>
              <a:t> called </a:t>
            </a:r>
            <a:r>
              <a:rPr lang="en-GB" altLang="en-US" i="1" smtClean="0"/>
              <a:t>Wien's displacement constant</a:t>
            </a:r>
            <a:r>
              <a:rPr lang="en-GB" altLang="en-US" smtClean="0"/>
              <a:t>, equal to 2.8977729(17)×10</a:t>
            </a:r>
            <a:r>
              <a:rPr lang="en-GB" altLang="en-US" baseline="30000" smtClean="0"/>
              <a:t>−3</a:t>
            </a:r>
            <a:r>
              <a:rPr lang="en-GB" altLang="en-US" smtClean="0"/>
              <a:t> m⋅K</a:t>
            </a:r>
            <a:r>
              <a:rPr lang="en-GB" altLang="en-US" baseline="30000" smtClean="0">
                <a:hlinkClick r:id="rId11"/>
              </a:rPr>
              <a:t>[1]</a:t>
            </a:r>
            <a:r>
              <a:rPr lang="en-GB" altLang="en-US" smtClean="0"/>
              <a:t>, or to obtain wavelength in micrometers, </a:t>
            </a:r>
            <a:r>
              <a:rPr lang="en-GB" altLang="en-US" i="1" smtClean="0"/>
              <a:t>b</a:t>
            </a:r>
            <a:r>
              <a:rPr lang="en-GB" altLang="en-US" smtClean="0"/>
              <a:t> ≈ 2900 μm·K. If one is considering the peak of black body emission per unit frequency or per proportional bandwidth, one must use a different proportionality constant. However, the form of the law remains the same: the peak wavelength is inversely proportional to temperature, and the peak frequency is directly proportional to temperature.</a:t>
            </a:r>
          </a:p>
          <a:p>
            <a:r>
              <a:rPr lang="en-GB" altLang="en-US" smtClean="0"/>
              <a:t>Wien's displacement law may be referred to as "Wien's law", a term which is also used for the </a:t>
            </a:r>
            <a:r>
              <a:rPr lang="en-GB" altLang="en-US" smtClean="0">
                <a:hlinkClick r:id="rId12" tooltip="Wien approximation"/>
              </a:rPr>
              <a:t>Wien approximation</a:t>
            </a:r>
            <a:r>
              <a:rPr lang="en-GB" altLang="en-US" smtClean="0"/>
              <a:t>.</a:t>
            </a:r>
          </a:p>
          <a:p>
            <a:endParaRPr lang="en-GB" altLang="en-US" smtClean="0"/>
          </a:p>
        </p:txBody>
      </p:sp>
      <p:sp>
        <p:nvSpPr>
          <p:cNvPr id="409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C2AF839-BC20-4307-8174-3A4B58136A95}" type="slidenum">
              <a:rPr lang="en-GB" altLang="en-US" smtClean="0"/>
              <a:pPr/>
              <a:t>27</a:t>
            </a:fld>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Earth's global mean surface/atmospheric temperature is </a:t>
            </a:r>
            <a:r>
              <a:rPr lang="en-GB" altLang="en-US" i="1" dirty="0" smtClean="0"/>
              <a:t>T </a:t>
            </a:r>
            <a:r>
              <a:rPr lang="en-GB" altLang="en-US" dirty="0" smtClean="0"/>
              <a:t>~ 255 K -- The peak wavelength of the radiation emitted by the Earth is l ~ 10 mm , in the infrared range not visible</a:t>
            </a:r>
          </a:p>
          <a:p>
            <a:r>
              <a:rPr lang="en-GB" altLang="en-US" dirty="0" smtClean="0"/>
              <a:t>to human eyes. That Earth is at all visible from space is because it reflects sun light, which contains a substantial visible band</a:t>
            </a:r>
          </a:p>
          <a:p>
            <a:r>
              <a:rPr lang="en-GB" altLang="en-US" dirty="0" smtClean="0"/>
              <a:t>Human body (T ~ 300K) also emits infrared radiation not visible to human eyes; We cannot "see" each other at night (unless aided by artificial light, or by a pair of infrared goggles)</a:t>
            </a:r>
          </a:p>
        </p:txBody>
      </p:sp>
      <p:sp>
        <p:nvSpPr>
          <p:cNvPr id="430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BDD84EE8-4165-47EF-BA1E-1C973E810B85}" type="slidenum">
              <a:rPr lang="en-GB" altLang="en-US" smtClean="0"/>
              <a:pPr/>
              <a:t>28</a:t>
            </a:fld>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29</a:t>
            </a:fld>
            <a:endParaRPr lang="en-GB" altLang="en-US" smtClean="0"/>
          </a:p>
        </p:txBody>
      </p:sp>
    </p:spTree>
    <p:extLst>
      <p:ext uri="{BB962C8B-B14F-4D97-AF65-F5344CB8AC3E}">
        <p14:creationId xmlns:p14="http://schemas.microsoft.com/office/powerpoint/2010/main" val="2575155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30</a:t>
            </a:fld>
            <a:endParaRPr lang="en-GB" altLang="en-US" smtClean="0"/>
          </a:p>
        </p:txBody>
      </p:sp>
    </p:spTree>
    <p:extLst>
      <p:ext uri="{BB962C8B-B14F-4D97-AF65-F5344CB8AC3E}">
        <p14:creationId xmlns:p14="http://schemas.microsoft.com/office/powerpoint/2010/main" val="1777339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observing spectral emission/absorption features in a planetary atmosphere, one must consider the primary sources of the continuum spectra. </a:t>
            </a:r>
          </a:p>
          <a:p>
            <a:r>
              <a:rPr lang="en-US" dirty="0" smtClean="0"/>
              <a:t>Reflected sunlight is</a:t>
            </a:r>
            <a:r>
              <a:rPr lang="en-US" baseline="0" dirty="0" smtClean="0"/>
              <a:t> </a:t>
            </a:r>
            <a:r>
              <a:rPr lang="en-US" dirty="0" smtClean="0"/>
              <a:t>generally in the UV, visible and near-infrared wavelengths. Example: Uranus and Neptune appear green/blue due to the presence of methane in their atmospheres. Methane absorbs the red part of the visible spectrum, causing mostly green/blue light to be reflected. </a:t>
            </a:r>
          </a:p>
          <a:p>
            <a:r>
              <a:rPr lang="en-US" dirty="0" smtClean="0"/>
              <a:t>Thermal radiation: From the ‘surface’ or deeper atmospheric layers of the planet, generally peaks in the infrared and radio wavelengths due to the temperature of the ‘surface’ generating a black body radiation curve. </a:t>
            </a:r>
            <a:endParaRPr lang="en-GB" altLang="en-US" dirty="0" smtClean="0"/>
          </a:p>
        </p:txBody>
      </p:sp>
      <p:sp>
        <p:nvSpPr>
          <p:cNvPr id="450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E8B8726-79E4-449A-B9DB-2B550D6988C1}" type="slidenum">
              <a:rPr lang="en-GB" altLang="en-US" smtClean="0"/>
              <a:pPr/>
              <a:t>31</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68951DF-D016-4D32-AB2C-55518AB24B25}" type="slidenum">
              <a:rPr lang="en-GB" altLang="en-US" smtClean="0"/>
              <a:pPr/>
              <a:t>4</a:t>
            </a:fld>
            <a:endParaRPr lang="en-GB" altLang="en-US" smtClean="0"/>
          </a:p>
        </p:txBody>
      </p:sp>
    </p:spTree>
    <p:extLst>
      <p:ext uri="{BB962C8B-B14F-4D97-AF65-F5344CB8AC3E}">
        <p14:creationId xmlns:p14="http://schemas.microsoft.com/office/powerpoint/2010/main" val="1690150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a:p>
            <a:r>
              <a:rPr lang="en-GB" altLang="en-US" dirty="0" smtClean="0"/>
              <a:t>Deriving the Stefan–Boltzmann Law using the </a:t>
            </a:r>
            <a:r>
              <a:rPr lang="en-GB" altLang="en-US" dirty="0" smtClean="0">
                <a:hlinkClick r:id="rId3" tooltip="Planck's law"/>
              </a:rPr>
              <a:t>Planck's law</a:t>
            </a:r>
            <a:r>
              <a:rPr lang="en-GB" altLang="en-US" dirty="0" smtClean="0"/>
              <a:t>.</a:t>
            </a:r>
          </a:p>
          <a:p>
            <a:r>
              <a:rPr lang="en-GB" altLang="en-US" dirty="0" smtClean="0"/>
              <a:t>The law can be derived by considering a small flat </a:t>
            </a:r>
            <a:r>
              <a:rPr lang="en-GB" altLang="en-US" dirty="0" smtClean="0">
                <a:hlinkClick r:id="rId4" tooltip="Black body"/>
              </a:rPr>
              <a:t>black body</a:t>
            </a:r>
            <a:r>
              <a:rPr lang="en-GB" altLang="en-US" dirty="0" smtClean="0"/>
              <a:t> surface radiating out into a half-sphere. This derivation uses </a:t>
            </a:r>
            <a:r>
              <a:rPr lang="en-GB" altLang="en-US" dirty="0" smtClean="0">
                <a:hlinkClick r:id="rId5" tooltip="Spherical coordinates"/>
              </a:rPr>
              <a:t>spherical coordinates</a:t>
            </a:r>
            <a:r>
              <a:rPr lang="en-GB" altLang="en-US" dirty="0" smtClean="0"/>
              <a:t>, with </a:t>
            </a:r>
            <a:r>
              <a:rPr lang="el-GR" altLang="en-US" i="1" dirty="0" smtClean="0"/>
              <a:t>φ</a:t>
            </a:r>
            <a:r>
              <a:rPr lang="el-GR" altLang="en-US" dirty="0" smtClean="0"/>
              <a:t> </a:t>
            </a:r>
            <a:r>
              <a:rPr lang="en-GB" altLang="en-US" dirty="0" smtClean="0"/>
              <a:t>as the zenith angle and </a:t>
            </a:r>
            <a:r>
              <a:rPr lang="el-GR" altLang="en-US" i="1" dirty="0" smtClean="0"/>
              <a:t>θ</a:t>
            </a:r>
            <a:r>
              <a:rPr lang="el-GR" altLang="en-US" dirty="0" smtClean="0"/>
              <a:t> </a:t>
            </a:r>
            <a:r>
              <a:rPr lang="en-GB" altLang="en-US" dirty="0" smtClean="0"/>
              <a:t>as the azimuthal angle; and the small flat blackbody surface lies on the </a:t>
            </a:r>
            <a:r>
              <a:rPr lang="en-GB" altLang="en-US" dirty="0" err="1" smtClean="0"/>
              <a:t>xy</a:t>
            </a:r>
            <a:r>
              <a:rPr lang="en-GB" altLang="en-US" dirty="0" smtClean="0"/>
              <a:t>-plane, where </a:t>
            </a:r>
            <a:r>
              <a:rPr lang="el-GR" altLang="en-US" i="1" dirty="0" smtClean="0"/>
              <a:t>φ</a:t>
            </a:r>
            <a:r>
              <a:rPr lang="el-GR" altLang="en-US" dirty="0" smtClean="0"/>
              <a:t> = </a:t>
            </a:r>
            <a:r>
              <a:rPr lang="el-GR" altLang="en-US" baseline="30000" dirty="0" smtClean="0"/>
              <a:t>π</a:t>
            </a:r>
            <a:r>
              <a:rPr lang="el-GR" altLang="en-US" dirty="0" smtClean="0"/>
              <a:t>/</a:t>
            </a:r>
            <a:r>
              <a:rPr lang="el-GR" altLang="en-US" baseline="-25000" dirty="0" smtClean="0"/>
              <a:t>2</a:t>
            </a:r>
            <a:r>
              <a:rPr lang="el-GR" altLang="en-US" dirty="0" smtClean="0"/>
              <a:t>.</a:t>
            </a:r>
          </a:p>
          <a:p>
            <a:r>
              <a:rPr lang="en-GB" altLang="en-US" dirty="0" smtClean="0"/>
              <a:t>The intensity of the light emitted from the blackbody surface is given by </a:t>
            </a:r>
            <a:r>
              <a:rPr lang="en-GB" altLang="en-US" dirty="0" smtClean="0">
                <a:hlinkClick r:id="rId3" tooltip="Planck's law"/>
              </a:rPr>
              <a:t>Planck's law</a:t>
            </a:r>
            <a:r>
              <a:rPr lang="en-GB" altLang="en-US" dirty="0" smtClean="0"/>
              <a:t> :</a:t>
            </a:r>
          </a:p>
          <a:p>
            <a:r>
              <a:rPr lang="en-GB" altLang="en-US" dirty="0" smtClean="0"/>
              <a:t>{\</a:t>
            </a:r>
            <a:r>
              <a:rPr lang="en-GB" altLang="en-US" dirty="0" err="1" smtClean="0"/>
              <a:t>displaystyle</a:t>
            </a:r>
            <a:r>
              <a:rPr lang="en-GB" altLang="en-US" dirty="0" smtClean="0"/>
              <a:t> I(\nu ,T)={\</a:t>
            </a:r>
            <a:r>
              <a:rPr lang="en-GB" altLang="en-US" dirty="0" err="1" smtClean="0"/>
              <a:t>frac</a:t>
            </a:r>
            <a:r>
              <a:rPr lang="en-GB" altLang="en-US" dirty="0" smtClean="0"/>
              <a:t> {2h\nu ^{3}}{c^{2}}}{\</a:t>
            </a:r>
            <a:r>
              <a:rPr lang="en-GB" altLang="en-US" dirty="0" err="1" smtClean="0"/>
              <a:t>frac</a:t>
            </a:r>
            <a:r>
              <a:rPr lang="en-GB" altLang="en-US" dirty="0" smtClean="0"/>
              <a:t> {1}{e^{\</a:t>
            </a:r>
            <a:r>
              <a:rPr lang="en-GB" altLang="en-US" dirty="0" err="1" smtClean="0"/>
              <a:t>frac</a:t>
            </a:r>
            <a:r>
              <a:rPr lang="en-GB" altLang="en-US" dirty="0" smtClean="0"/>
              <a:t> {h\nu }{</a:t>
            </a:r>
            <a:r>
              <a:rPr lang="en-GB" altLang="en-US" dirty="0" err="1" smtClean="0"/>
              <a:t>kT</a:t>
            </a:r>
            <a:r>
              <a:rPr lang="en-GB" altLang="en-US" dirty="0" smtClean="0"/>
              <a:t>}}-1}}.}where{\</a:t>
            </a:r>
            <a:r>
              <a:rPr lang="en-GB" altLang="en-US" dirty="0" err="1" smtClean="0"/>
              <a:t>displaystyle</a:t>
            </a:r>
            <a:r>
              <a:rPr lang="en-GB" altLang="en-US" dirty="0" smtClean="0"/>
              <a:t> I(\nu ,T)\,} is the amount of </a:t>
            </a:r>
            <a:r>
              <a:rPr lang="en-GB" altLang="en-US" dirty="0" smtClean="0">
                <a:hlinkClick r:id="rId6" tooltip="Power (physics)"/>
              </a:rPr>
              <a:t>power</a:t>
            </a:r>
            <a:r>
              <a:rPr lang="en-GB" altLang="en-US" dirty="0" smtClean="0"/>
              <a:t> per unit </a:t>
            </a:r>
            <a:r>
              <a:rPr lang="en-GB" altLang="en-US" dirty="0" smtClean="0">
                <a:hlinkClick r:id="rId7" tooltip="Surface area"/>
              </a:rPr>
              <a:t>surface area</a:t>
            </a:r>
            <a:r>
              <a:rPr lang="en-GB" altLang="en-US" dirty="0" smtClean="0"/>
              <a:t> per unit </a:t>
            </a:r>
            <a:r>
              <a:rPr lang="en-GB" altLang="en-US" dirty="0" smtClean="0">
                <a:hlinkClick r:id="rId8" tooltip="Solid angle"/>
              </a:rPr>
              <a:t>solid angle</a:t>
            </a:r>
            <a:r>
              <a:rPr lang="en-GB" altLang="en-US" dirty="0" smtClean="0"/>
              <a:t> per unit </a:t>
            </a:r>
            <a:r>
              <a:rPr lang="en-GB" altLang="en-US" dirty="0" smtClean="0">
                <a:hlinkClick r:id="rId9" tooltip="Frequency"/>
              </a:rPr>
              <a:t>frequency</a:t>
            </a:r>
            <a:r>
              <a:rPr lang="en-GB" altLang="en-US" dirty="0" smtClean="0"/>
              <a:t> emitted at a frequency {\</a:t>
            </a:r>
            <a:r>
              <a:rPr lang="en-GB" altLang="en-US" dirty="0" err="1" smtClean="0"/>
              <a:t>displaystyle</a:t>
            </a:r>
            <a:r>
              <a:rPr lang="en-GB" altLang="en-US" dirty="0" smtClean="0"/>
              <a:t> \nu \,} by a black body at temperature </a:t>
            </a:r>
            <a:r>
              <a:rPr lang="en-GB" altLang="en-US" i="1" dirty="0" smtClean="0"/>
              <a:t>T</a:t>
            </a:r>
            <a:r>
              <a:rPr lang="en-GB" altLang="en-US" dirty="0" smtClean="0"/>
              <a:t>.</a:t>
            </a:r>
          </a:p>
          <a:p>
            <a:r>
              <a:rPr lang="en-GB" altLang="en-US" dirty="0" smtClean="0"/>
              <a:t>{\</a:t>
            </a:r>
            <a:r>
              <a:rPr lang="en-GB" altLang="en-US" dirty="0" err="1" smtClean="0"/>
              <a:t>displaystyle</a:t>
            </a:r>
            <a:r>
              <a:rPr lang="en-GB" altLang="en-US" dirty="0" smtClean="0"/>
              <a:t> h\,} is </a:t>
            </a:r>
            <a:r>
              <a:rPr lang="en-GB" altLang="en-US" dirty="0" smtClean="0">
                <a:hlinkClick r:id="rId10" tooltip="Planck's constant"/>
              </a:rPr>
              <a:t>Planck's constant</a:t>
            </a:r>
            <a:endParaRPr lang="en-GB" altLang="en-US" dirty="0" smtClean="0"/>
          </a:p>
          <a:p>
            <a:r>
              <a:rPr lang="en-GB" altLang="en-US" dirty="0" smtClean="0"/>
              <a:t>{\</a:t>
            </a:r>
            <a:r>
              <a:rPr lang="en-GB" altLang="en-US" dirty="0" err="1" smtClean="0"/>
              <a:t>displaystyle</a:t>
            </a:r>
            <a:r>
              <a:rPr lang="en-GB" altLang="en-US" dirty="0" smtClean="0"/>
              <a:t> c\,} is the </a:t>
            </a:r>
            <a:r>
              <a:rPr lang="en-GB" altLang="en-US" dirty="0" smtClean="0">
                <a:hlinkClick r:id="rId11" tooltip="Speed of light"/>
              </a:rPr>
              <a:t>speed of light</a:t>
            </a:r>
            <a:r>
              <a:rPr lang="en-GB" altLang="en-US" dirty="0" smtClean="0"/>
              <a:t>, and</a:t>
            </a:r>
          </a:p>
          <a:p>
            <a:r>
              <a:rPr lang="en-GB" altLang="en-US" dirty="0" smtClean="0"/>
              <a:t>{\</a:t>
            </a:r>
            <a:r>
              <a:rPr lang="en-GB" altLang="en-US" dirty="0" err="1" smtClean="0"/>
              <a:t>displaystyle</a:t>
            </a:r>
            <a:r>
              <a:rPr lang="en-GB" altLang="en-US" dirty="0" smtClean="0"/>
              <a:t> k\,} is </a:t>
            </a:r>
            <a:r>
              <a:rPr lang="en-GB" altLang="en-US" dirty="0" smtClean="0">
                <a:hlinkClick r:id="rId12" tooltip="Boltzmann's constant"/>
              </a:rPr>
              <a:t>Boltzmann's constant</a:t>
            </a:r>
            <a:r>
              <a:rPr lang="en-GB" altLang="en-US" dirty="0" smtClean="0"/>
              <a:t>.</a:t>
            </a:r>
          </a:p>
          <a:p>
            <a:r>
              <a:rPr lang="en-GB" altLang="en-US" dirty="0" smtClean="0"/>
              <a:t>The quantity {\</a:t>
            </a:r>
            <a:r>
              <a:rPr lang="en-GB" altLang="en-US" dirty="0" err="1" smtClean="0"/>
              <a:t>displaystyle</a:t>
            </a:r>
            <a:r>
              <a:rPr lang="en-GB" altLang="en-US" dirty="0" smtClean="0"/>
              <a:t> I(\nu ,T)~</a:t>
            </a:r>
            <a:r>
              <a:rPr lang="en-GB" altLang="en-US" dirty="0" err="1" smtClean="0"/>
              <a:t>A~d</a:t>
            </a:r>
            <a:r>
              <a:rPr lang="en-GB" altLang="en-US" dirty="0" smtClean="0"/>
              <a:t>\nu ~d\Omega } is the </a:t>
            </a:r>
            <a:r>
              <a:rPr lang="en-GB" altLang="en-US" dirty="0" smtClean="0">
                <a:hlinkClick r:id="rId6" tooltip="Power (physics)"/>
              </a:rPr>
              <a:t>power</a:t>
            </a:r>
            <a:r>
              <a:rPr lang="en-GB" altLang="en-US" dirty="0" smtClean="0"/>
              <a:t> radiated by a surface of area A through a </a:t>
            </a:r>
            <a:r>
              <a:rPr lang="en-GB" altLang="en-US" dirty="0" smtClean="0">
                <a:hlinkClick r:id="rId8" tooltip="Solid angle"/>
              </a:rPr>
              <a:t>solid angle</a:t>
            </a:r>
            <a:r>
              <a:rPr lang="en-GB" altLang="en-US" dirty="0" smtClean="0"/>
              <a:t> </a:t>
            </a:r>
            <a:r>
              <a:rPr lang="en-GB" altLang="en-US" i="1" dirty="0" smtClean="0"/>
              <a:t>d</a:t>
            </a:r>
            <a:r>
              <a:rPr lang="el-GR" altLang="en-US" i="1" dirty="0" smtClean="0"/>
              <a:t>Ω</a:t>
            </a:r>
            <a:r>
              <a:rPr lang="el-GR" altLang="en-US" dirty="0" smtClean="0"/>
              <a:t> </a:t>
            </a:r>
            <a:r>
              <a:rPr lang="en-GB" altLang="en-US" dirty="0" smtClean="0"/>
              <a:t>in the frequency range between </a:t>
            </a:r>
            <a:r>
              <a:rPr lang="el-GR" altLang="en-US" i="1" dirty="0" smtClean="0"/>
              <a:t>ν</a:t>
            </a:r>
            <a:r>
              <a:rPr lang="el-GR" altLang="en-US" dirty="0" smtClean="0"/>
              <a:t> </a:t>
            </a:r>
            <a:r>
              <a:rPr lang="en-GB" altLang="en-US" dirty="0" smtClean="0"/>
              <a:t>and </a:t>
            </a:r>
            <a:r>
              <a:rPr lang="el-GR" altLang="en-US" i="1" dirty="0" smtClean="0"/>
              <a:t>ν</a:t>
            </a:r>
            <a:r>
              <a:rPr lang="el-GR" altLang="en-US" dirty="0" smtClean="0"/>
              <a:t> + </a:t>
            </a:r>
            <a:r>
              <a:rPr lang="en-GB" altLang="en-US" i="1" dirty="0" smtClean="0"/>
              <a:t>d</a:t>
            </a:r>
            <a:r>
              <a:rPr lang="el-GR" altLang="en-US" i="1" dirty="0" smtClean="0"/>
              <a:t>ν</a:t>
            </a:r>
            <a:r>
              <a:rPr lang="el-GR" altLang="en-US" dirty="0" smtClean="0"/>
              <a:t>.</a:t>
            </a:r>
          </a:p>
          <a:p>
            <a:r>
              <a:rPr lang="en-GB" altLang="en-US" dirty="0" smtClean="0"/>
              <a:t>The Stefan–Boltzmann law gives the power emitted per unit area of the emitting body,</a:t>
            </a:r>
          </a:p>
          <a:p>
            <a:r>
              <a:rPr lang="en-GB" altLang="en-US" dirty="0" smtClean="0"/>
              <a:t>{\</a:t>
            </a:r>
            <a:r>
              <a:rPr lang="en-GB" altLang="en-US" dirty="0" err="1" smtClean="0"/>
              <a:t>displaystyle</a:t>
            </a:r>
            <a:r>
              <a:rPr lang="en-GB" altLang="en-US" dirty="0" smtClean="0"/>
              <a:t> {\</a:t>
            </a:r>
            <a:r>
              <a:rPr lang="en-GB" altLang="en-US" dirty="0" err="1" smtClean="0"/>
              <a:t>frac</a:t>
            </a:r>
            <a:r>
              <a:rPr lang="en-GB" altLang="en-US" dirty="0" smtClean="0"/>
              <a:t> {P}{A}}=\</a:t>
            </a:r>
            <a:r>
              <a:rPr lang="en-GB" altLang="en-US" dirty="0" err="1" smtClean="0"/>
              <a:t>int</a:t>
            </a:r>
            <a:r>
              <a:rPr lang="en-GB" altLang="en-US" dirty="0" smtClean="0"/>
              <a:t> _{0}^{\</a:t>
            </a:r>
            <a:r>
              <a:rPr lang="en-GB" altLang="en-US" dirty="0" err="1" smtClean="0"/>
              <a:t>infty</a:t>
            </a:r>
            <a:r>
              <a:rPr lang="en-GB" altLang="en-US" dirty="0" smtClean="0"/>
              <a:t> }I(\nu ,T)d\nu \</a:t>
            </a:r>
            <a:r>
              <a:rPr lang="en-GB" altLang="en-US" dirty="0" err="1" smtClean="0"/>
              <a:t>int</a:t>
            </a:r>
            <a:r>
              <a:rPr lang="en-GB" altLang="en-US" dirty="0" smtClean="0"/>
              <a:t> d\Omega \,}To derive the Stefan–Boltzmann law, we must integrate </a:t>
            </a:r>
            <a:r>
              <a:rPr lang="el-GR" altLang="en-US" i="1" dirty="0" smtClean="0"/>
              <a:t>Ω</a:t>
            </a:r>
            <a:r>
              <a:rPr lang="el-GR" altLang="en-US" dirty="0" smtClean="0"/>
              <a:t> </a:t>
            </a:r>
            <a:r>
              <a:rPr lang="en-GB" altLang="en-US" dirty="0" smtClean="0"/>
              <a:t>over the half-sphere and integrate </a:t>
            </a:r>
            <a:r>
              <a:rPr lang="el-GR" altLang="en-US" i="1" dirty="0" smtClean="0"/>
              <a:t>ν</a:t>
            </a:r>
            <a:r>
              <a:rPr lang="el-GR" altLang="en-US" dirty="0" smtClean="0"/>
              <a:t> </a:t>
            </a:r>
            <a:r>
              <a:rPr lang="en-GB" altLang="en-US" dirty="0" smtClean="0"/>
              <a:t>from 0 to ∞. Furthermore, because black bodies are </a:t>
            </a:r>
            <a:r>
              <a:rPr lang="en-GB" altLang="en-US" i="1" dirty="0" err="1" smtClean="0"/>
              <a:t>Lambertian</a:t>
            </a:r>
            <a:r>
              <a:rPr lang="en-GB" altLang="en-US" dirty="0" smtClean="0"/>
              <a:t> (i.e. they obey </a:t>
            </a:r>
            <a:r>
              <a:rPr lang="en-GB" altLang="en-US" dirty="0" smtClean="0">
                <a:hlinkClick r:id="rId13" tooltip="Lambert's cosine law"/>
              </a:rPr>
              <a:t>Lambert's cosine law</a:t>
            </a:r>
            <a:r>
              <a:rPr lang="en-GB" altLang="en-US" dirty="0" smtClean="0"/>
              <a:t>), the intensity observed along the sphere will be the actual intensity times the cosine of the zenith angle </a:t>
            </a:r>
            <a:r>
              <a:rPr lang="el-GR" altLang="en-US" i="1" dirty="0" smtClean="0"/>
              <a:t>φ</a:t>
            </a:r>
            <a:r>
              <a:rPr lang="el-GR" altLang="en-US" dirty="0" smtClean="0"/>
              <a:t>, </a:t>
            </a:r>
            <a:r>
              <a:rPr lang="en-GB" altLang="en-US" dirty="0" smtClean="0"/>
              <a:t>and in spherical coordinates, </a:t>
            </a:r>
            <a:r>
              <a:rPr lang="en-GB" altLang="en-US" i="1" dirty="0" smtClean="0"/>
              <a:t>d</a:t>
            </a:r>
            <a:r>
              <a:rPr lang="el-GR" altLang="en-US" i="1" dirty="0" smtClean="0"/>
              <a:t>Ω</a:t>
            </a:r>
            <a:r>
              <a:rPr lang="el-GR" altLang="en-US" dirty="0" smtClean="0"/>
              <a:t> = </a:t>
            </a:r>
            <a:r>
              <a:rPr lang="en-GB" altLang="en-US" dirty="0" smtClean="0"/>
              <a:t>sin(</a:t>
            </a:r>
            <a:r>
              <a:rPr lang="el-GR" altLang="en-US" i="1" dirty="0" smtClean="0"/>
              <a:t>φ</a:t>
            </a:r>
            <a:r>
              <a:rPr lang="el-GR" altLang="en-US" dirty="0" smtClean="0"/>
              <a:t>) </a:t>
            </a:r>
            <a:r>
              <a:rPr lang="en-GB" altLang="en-US" i="1" dirty="0" smtClean="0"/>
              <a:t>d</a:t>
            </a:r>
            <a:r>
              <a:rPr lang="el-GR" altLang="en-US" i="1" dirty="0" smtClean="0"/>
              <a:t>φ </a:t>
            </a:r>
            <a:r>
              <a:rPr lang="en-GB" altLang="en-US" i="1" dirty="0" smtClean="0"/>
              <a:t>d</a:t>
            </a:r>
            <a:r>
              <a:rPr lang="el-GR" altLang="en-US" i="1" dirty="0" smtClean="0"/>
              <a:t>θ</a:t>
            </a:r>
            <a:r>
              <a:rPr lang="el-GR" altLang="en-US" dirty="0" smtClean="0"/>
              <a:t>.</a:t>
            </a:r>
          </a:p>
          <a:p>
            <a:r>
              <a:rPr lang="el-GR" altLang="en-US" dirty="0" smtClean="0"/>
              <a:t>{\</a:t>
            </a:r>
            <a:r>
              <a:rPr lang="en-GB" altLang="en-US" dirty="0" err="1" smtClean="0"/>
              <a:t>displaystyle</a:t>
            </a:r>
            <a:r>
              <a:rPr lang="en-GB" altLang="en-US" dirty="0" smtClean="0"/>
              <a:t> {\begin{aligned}{\</a:t>
            </a:r>
            <a:r>
              <a:rPr lang="en-GB" altLang="en-US" dirty="0" err="1" smtClean="0"/>
              <a:t>frac</a:t>
            </a:r>
            <a:r>
              <a:rPr lang="en-GB" altLang="en-US" dirty="0" smtClean="0"/>
              <a:t> {P}{A}}&amp;=\</a:t>
            </a:r>
            <a:r>
              <a:rPr lang="en-GB" altLang="en-US" dirty="0" err="1" smtClean="0"/>
              <a:t>int</a:t>
            </a:r>
            <a:r>
              <a:rPr lang="en-GB" altLang="en-US" dirty="0" smtClean="0"/>
              <a:t> _{0}^{\</a:t>
            </a:r>
            <a:r>
              <a:rPr lang="en-GB" altLang="en-US" dirty="0" err="1" smtClean="0"/>
              <a:t>infty</a:t>
            </a:r>
            <a:r>
              <a:rPr lang="en-GB" altLang="en-US" dirty="0" smtClean="0"/>
              <a:t> }I(\nu ,T)\,d\nu \</a:t>
            </a:r>
            <a:r>
              <a:rPr lang="en-GB" altLang="en-US" dirty="0" err="1" smtClean="0"/>
              <a:t>int</a:t>
            </a:r>
            <a:r>
              <a:rPr lang="en-GB" altLang="en-US" dirty="0" smtClean="0"/>
              <a:t> _{0}^{2\pi }\,d\theta \</a:t>
            </a:r>
            <a:r>
              <a:rPr lang="en-GB" altLang="en-US" dirty="0" err="1" smtClean="0"/>
              <a:t>int</a:t>
            </a:r>
            <a:r>
              <a:rPr lang="en-GB" altLang="en-US" dirty="0" smtClean="0"/>
              <a:t> _{0}^{\pi /2}\cos \phi \sin \phi \,d\phi \\&amp;=\pi \</a:t>
            </a:r>
            <a:r>
              <a:rPr lang="en-GB" altLang="en-US" dirty="0" err="1" smtClean="0"/>
              <a:t>int</a:t>
            </a:r>
            <a:r>
              <a:rPr lang="en-GB" altLang="en-US" dirty="0" smtClean="0"/>
              <a:t> _{0}^{\</a:t>
            </a:r>
            <a:r>
              <a:rPr lang="en-GB" altLang="en-US" dirty="0" err="1" smtClean="0"/>
              <a:t>infty</a:t>
            </a:r>
            <a:r>
              <a:rPr lang="en-GB" altLang="en-US" dirty="0" smtClean="0"/>
              <a:t> }I(\nu ,T)\,d\nu \end{aligned}}}Then we plug in for </a:t>
            </a:r>
            <a:r>
              <a:rPr lang="en-GB" altLang="en-US" i="1" dirty="0" smtClean="0"/>
              <a:t>I</a:t>
            </a:r>
            <a:r>
              <a:rPr lang="en-GB" altLang="en-US" dirty="0" smtClean="0"/>
              <a:t>:</a:t>
            </a:r>
          </a:p>
          <a:p>
            <a:r>
              <a:rPr lang="en-GB" altLang="en-US" dirty="0" smtClean="0"/>
              <a:t>{\</a:t>
            </a:r>
            <a:r>
              <a:rPr lang="en-GB" altLang="en-US" dirty="0" err="1" smtClean="0"/>
              <a:t>displaystyle</a:t>
            </a:r>
            <a:r>
              <a:rPr lang="en-GB" altLang="en-US" dirty="0" smtClean="0"/>
              <a:t> {\</a:t>
            </a:r>
            <a:r>
              <a:rPr lang="en-GB" altLang="en-US" dirty="0" err="1" smtClean="0"/>
              <a:t>frac</a:t>
            </a:r>
            <a:r>
              <a:rPr lang="en-GB" altLang="en-US" dirty="0" smtClean="0"/>
              <a:t> {P}{A}}={\</a:t>
            </a:r>
            <a:r>
              <a:rPr lang="en-GB" altLang="en-US" dirty="0" err="1" smtClean="0"/>
              <a:t>frac</a:t>
            </a:r>
            <a:r>
              <a:rPr lang="en-GB" altLang="en-US" dirty="0" smtClean="0"/>
              <a:t> {2\pi h}{c^{2}}}\</a:t>
            </a:r>
            <a:r>
              <a:rPr lang="en-GB" altLang="en-US" dirty="0" err="1" smtClean="0"/>
              <a:t>int</a:t>
            </a:r>
            <a:r>
              <a:rPr lang="en-GB" altLang="en-US" dirty="0" smtClean="0"/>
              <a:t> _{0}^{\</a:t>
            </a:r>
            <a:r>
              <a:rPr lang="en-GB" altLang="en-US" dirty="0" err="1" smtClean="0"/>
              <a:t>infty</a:t>
            </a:r>
            <a:r>
              <a:rPr lang="en-GB" altLang="en-US" dirty="0" smtClean="0"/>
              <a:t> }{\</a:t>
            </a:r>
            <a:r>
              <a:rPr lang="en-GB" altLang="en-US" dirty="0" err="1" smtClean="0"/>
              <a:t>frac</a:t>
            </a:r>
            <a:r>
              <a:rPr lang="en-GB" altLang="en-US" dirty="0" smtClean="0"/>
              <a:t> {\nu ^{3}}{e^{\</a:t>
            </a:r>
            <a:r>
              <a:rPr lang="en-GB" altLang="en-US" dirty="0" err="1" smtClean="0"/>
              <a:t>frac</a:t>
            </a:r>
            <a:r>
              <a:rPr lang="en-GB" altLang="en-US" dirty="0" smtClean="0"/>
              <a:t> {h\nu }{</a:t>
            </a:r>
            <a:r>
              <a:rPr lang="en-GB" altLang="en-US" dirty="0" err="1" smtClean="0"/>
              <a:t>kT</a:t>
            </a:r>
            <a:r>
              <a:rPr lang="en-GB" altLang="en-US" dirty="0" smtClean="0"/>
              <a:t>}}-1}}d\nu \,}To do this integral, do a substitution,</a:t>
            </a:r>
          </a:p>
          <a:p>
            <a:r>
              <a:rPr lang="en-GB" altLang="en-US" dirty="0" smtClean="0"/>
              <a:t>{\</a:t>
            </a:r>
            <a:r>
              <a:rPr lang="en-GB" altLang="en-US" dirty="0" err="1" smtClean="0"/>
              <a:t>displaystyle</a:t>
            </a:r>
            <a:r>
              <a:rPr lang="en-GB" altLang="en-US" dirty="0" smtClean="0"/>
              <a:t> u={\</a:t>
            </a:r>
            <a:r>
              <a:rPr lang="en-GB" altLang="en-US" dirty="0" err="1" smtClean="0"/>
              <a:t>frac</a:t>
            </a:r>
            <a:r>
              <a:rPr lang="en-GB" altLang="en-US" dirty="0" smtClean="0"/>
              <a:t> {h\nu }{</a:t>
            </a:r>
            <a:r>
              <a:rPr lang="en-GB" altLang="en-US" dirty="0" err="1" smtClean="0"/>
              <a:t>kT</a:t>
            </a:r>
            <a:r>
              <a:rPr lang="en-GB" altLang="en-US" dirty="0" smtClean="0"/>
              <a:t>}}\,}</a:t>
            </a:r>
            <a:br>
              <a:rPr lang="en-GB" altLang="en-US" dirty="0" smtClean="0"/>
            </a:br>
            <a:endParaRPr lang="en-GB" altLang="en-US" dirty="0" smtClean="0"/>
          </a:p>
          <a:p>
            <a:r>
              <a:rPr lang="en-GB" altLang="en-US" dirty="0" smtClean="0"/>
              <a:t>{\</a:t>
            </a:r>
            <a:r>
              <a:rPr lang="en-GB" altLang="en-US" dirty="0" err="1" smtClean="0"/>
              <a:t>displaystyle</a:t>
            </a:r>
            <a:r>
              <a:rPr lang="en-GB" altLang="en-US" dirty="0" smtClean="0"/>
              <a:t> du={\</a:t>
            </a:r>
            <a:r>
              <a:rPr lang="en-GB" altLang="en-US" dirty="0" err="1" smtClean="0"/>
              <a:t>frac</a:t>
            </a:r>
            <a:r>
              <a:rPr lang="en-GB" altLang="en-US" dirty="0" smtClean="0"/>
              <a:t> {h}{</a:t>
            </a:r>
            <a:r>
              <a:rPr lang="en-GB" altLang="en-US" dirty="0" err="1" smtClean="0"/>
              <a:t>kT</a:t>
            </a:r>
            <a:r>
              <a:rPr lang="en-GB" altLang="en-US" dirty="0" smtClean="0"/>
              <a:t>}}\,d\nu }which gives:</a:t>
            </a:r>
          </a:p>
          <a:p>
            <a:r>
              <a:rPr lang="en-GB" altLang="en-US" dirty="0" smtClean="0"/>
              <a:t>{\</a:t>
            </a:r>
            <a:r>
              <a:rPr lang="en-GB" altLang="en-US" dirty="0" err="1" smtClean="0"/>
              <a:t>displaystyle</a:t>
            </a:r>
            <a:r>
              <a:rPr lang="en-GB" altLang="en-US" dirty="0" smtClean="0"/>
              <a:t> {\</a:t>
            </a:r>
            <a:r>
              <a:rPr lang="en-GB" altLang="en-US" dirty="0" err="1" smtClean="0"/>
              <a:t>frac</a:t>
            </a:r>
            <a:r>
              <a:rPr lang="en-GB" altLang="en-US" dirty="0" smtClean="0"/>
              <a:t> {P}{A}}={\</a:t>
            </a:r>
            <a:r>
              <a:rPr lang="en-GB" altLang="en-US" dirty="0" err="1" smtClean="0"/>
              <a:t>frac</a:t>
            </a:r>
            <a:r>
              <a:rPr lang="en-GB" altLang="en-US" dirty="0" smtClean="0"/>
              <a:t> {2\pi h}{c^{2}}}\left({\</a:t>
            </a:r>
            <a:r>
              <a:rPr lang="en-GB" altLang="en-US" dirty="0" err="1" smtClean="0"/>
              <a:t>frac</a:t>
            </a:r>
            <a:r>
              <a:rPr lang="en-GB" altLang="en-US" dirty="0" smtClean="0"/>
              <a:t> {</a:t>
            </a:r>
            <a:r>
              <a:rPr lang="en-GB" altLang="en-US" dirty="0" err="1" smtClean="0"/>
              <a:t>kT</a:t>
            </a:r>
            <a:r>
              <a:rPr lang="en-GB" altLang="en-US" dirty="0" smtClean="0"/>
              <a:t>}{h}}\right)^{4}\</a:t>
            </a:r>
            <a:r>
              <a:rPr lang="en-GB" altLang="en-US" dirty="0" err="1" smtClean="0"/>
              <a:t>int</a:t>
            </a:r>
            <a:r>
              <a:rPr lang="en-GB" altLang="en-US" dirty="0" smtClean="0"/>
              <a:t> _{0}^{\</a:t>
            </a:r>
            <a:r>
              <a:rPr lang="en-GB" altLang="en-US" dirty="0" err="1" smtClean="0"/>
              <a:t>infty</a:t>
            </a:r>
            <a:r>
              <a:rPr lang="en-GB" altLang="en-US" dirty="0" smtClean="0"/>
              <a:t> }{\</a:t>
            </a:r>
            <a:r>
              <a:rPr lang="en-GB" altLang="en-US" dirty="0" err="1" smtClean="0"/>
              <a:t>frac</a:t>
            </a:r>
            <a:r>
              <a:rPr lang="en-GB" altLang="en-US" dirty="0" smtClean="0"/>
              <a:t> {u^{3}}{e^{u}-1}}\,du.}The integral on the right is standard and goes by many names: it is a particular case of a </a:t>
            </a:r>
            <a:r>
              <a:rPr lang="en-GB" altLang="en-US" dirty="0" smtClean="0">
                <a:hlinkClick r:id="rId14" tooltip="Bose-Einstein integral"/>
              </a:rPr>
              <a:t>Bose-Einstein integral</a:t>
            </a:r>
            <a:r>
              <a:rPr lang="en-GB" altLang="en-US" dirty="0" smtClean="0"/>
              <a:t>, or the </a:t>
            </a:r>
            <a:r>
              <a:rPr lang="en-GB" altLang="en-US" dirty="0" smtClean="0">
                <a:hlinkClick r:id="rId15" tooltip="Riemann zeta function"/>
              </a:rPr>
              <a:t>Riemann zeta function</a:t>
            </a:r>
            <a:r>
              <a:rPr lang="en-GB" altLang="en-US" dirty="0" smtClean="0"/>
              <a:t>, {\</a:t>
            </a:r>
            <a:r>
              <a:rPr lang="en-GB" altLang="en-US" dirty="0" err="1" smtClean="0"/>
              <a:t>displaystyle</a:t>
            </a:r>
            <a:r>
              <a:rPr lang="en-GB" altLang="en-US" dirty="0" smtClean="0"/>
              <a:t> \zeta (4)}, or the </a:t>
            </a:r>
            <a:r>
              <a:rPr lang="en-GB" altLang="en-US" dirty="0" err="1" smtClean="0">
                <a:hlinkClick r:id="rId16" tooltip="Polylogarithm"/>
              </a:rPr>
              <a:t>Polylogarithm</a:t>
            </a:r>
            <a:r>
              <a:rPr lang="en-GB" altLang="en-US" dirty="0" smtClean="0"/>
              <a:t>. The value of the integral is {\</a:t>
            </a:r>
            <a:r>
              <a:rPr lang="en-GB" altLang="en-US" dirty="0" err="1" smtClean="0"/>
              <a:t>displaystyle</a:t>
            </a:r>
            <a:r>
              <a:rPr lang="en-GB" altLang="en-US" dirty="0" smtClean="0"/>
              <a:t> {\</a:t>
            </a:r>
            <a:r>
              <a:rPr lang="en-GB" altLang="en-US" dirty="0" err="1" smtClean="0"/>
              <a:t>frac</a:t>
            </a:r>
            <a:r>
              <a:rPr lang="en-GB" altLang="en-US" dirty="0" smtClean="0"/>
              <a:t> {\pi ^{4}}{15}}}, giving the result that, for a perfect blackbody surface:</a:t>
            </a:r>
          </a:p>
          <a:p>
            <a:r>
              <a:rPr lang="en-GB" altLang="en-US" dirty="0" smtClean="0"/>
              <a:t>{\</a:t>
            </a:r>
            <a:r>
              <a:rPr lang="en-GB" altLang="en-US" dirty="0" err="1" smtClean="0"/>
              <a:t>displaystyle</a:t>
            </a:r>
            <a:r>
              <a:rPr lang="en-GB" altLang="en-US" dirty="0" smtClean="0"/>
              <a:t> j^{\star }=\sigma T^{4}~,~~\sigma ={\</a:t>
            </a:r>
            <a:r>
              <a:rPr lang="en-GB" altLang="en-US" dirty="0" err="1" smtClean="0"/>
              <a:t>frac</a:t>
            </a:r>
            <a:r>
              <a:rPr lang="en-GB" altLang="en-US" dirty="0" smtClean="0"/>
              <a:t> {2\pi ^{5}k^{4}}{15c^{2}h^{3}}}={\</a:t>
            </a:r>
            <a:r>
              <a:rPr lang="en-GB" altLang="en-US" dirty="0" err="1" smtClean="0"/>
              <a:t>frac</a:t>
            </a:r>
            <a:r>
              <a:rPr lang="en-GB" altLang="en-US" dirty="0" smtClean="0"/>
              <a:t> {\pi ^{2}k^{4}}{60\</a:t>
            </a:r>
            <a:r>
              <a:rPr lang="en-GB" altLang="en-US" dirty="0" err="1" smtClean="0"/>
              <a:t>hbar</a:t>
            </a:r>
            <a:r>
              <a:rPr lang="en-GB" altLang="en-US" dirty="0" smtClean="0"/>
              <a:t> ^{3}c^{2}}}.}Finally, this proof started out only considering a small flat surface. However, any </a:t>
            </a:r>
            <a:r>
              <a:rPr lang="en-GB" altLang="en-US" dirty="0" smtClean="0">
                <a:hlinkClick r:id="rId17" tooltip="Differentiable manifold"/>
              </a:rPr>
              <a:t>differentiable</a:t>
            </a:r>
            <a:r>
              <a:rPr lang="en-GB" altLang="en-US" dirty="0" smtClean="0"/>
              <a:t> surface can be approximated by a bunch of small flat surfaces. So long as the geometry of the surface does not cause the blackbody to reabsorb its own radiation, the total energy radiated is just the sum of the energies radiated by each surface; and the total surface area is just the sum of the areas of each surface—so this law holds for all </a:t>
            </a:r>
            <a:r>
              <a:rPr lang="en-GB" altLang="en-US" dirty="0" smtClean="0">
                <a:hlinkClick r:id="rId18" tooltip="Convex set"/>
              </a:rPr>
              <a:t>convex</a:t>
            </a:r>
            <a:r>
              <a:rPr lang="en-GB" altLang="en-US" dirty="0" smtClean="0"/>
              <a:t> blackbodies, too, so long as the surface has the same temperature throughout. The law extends to radiation from non-convex bodies by using the fact that the </a:t>
            </a:r>
            <a:r>
              <a:rPr lang="en-GB" altLang="en-US" dirty="0" smtClean="0">
                <a:hlinkClick r:id="rId19" tooltip="Convex hull"/>
              </a:rPr>
              <a:t>convex hull</a:t>
            </a:r>
            <a:r>
              <a:rPr lang="en-GB" altLang="en-US" dirty="0" smtClean="0"/>
              <a:t> of a black body radiates as though it were itself a black body.</a:t>
            </a:r>
          </a:p>
          <a:p>
            <a:endParaRPr lang="en-GB" altLang="en-US" dirty="0" smtClean="0"/>
          </a:p>
        </p:txBody>
      </p:sp>
      <p:sp>
        <p:nvSpPr>
          <p:cNvPr id="471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2A5A4125-3141-4BD5-9108-50C57D150506}" type="slidenum">
              <a:rPr lang="en-GB" altLang="en-US" smtClean="0"/>
              <a:pPr/>
              <a:t>32</a:t>
            </a:fld>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a:p>
            <a:endParaRPr lang="en-GB" altLang="en-US" dirty="0" smtClean="0"/>
          </a:p>
        </p:txBody>
      </p:sp>
      <p:sp>
        <p:nvSpPr>
          <p:cNvPr id="491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89D17A47-74B2-4118-8E2C-95BC2C160DAB}" type="slidenum">
              <a:rPr lang="en-GB" altLang="en-US" smtClean="0"/>
              <a:pPr/>
              <a:t>33</a:t>
            </a:fld>
            <a:endParaRPr lang="en-GB"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800" dirty="0" smtClean="0"/>
              <a:t>Solar radiation has an average intensity of</a:t>
            </a:r>
            <a:r>
              <a:rPr lang="en-GB" altLang="en-US" sz="800" baseline="0" dirty="0" smtClean="0"/>
              <a:t> </a:t>
            </a:r>
            <a:r>
              <a:rPr lang="en-GB" altLang="en-US" sz="800" dirty="0" smtClean="0"/>
              <a:t>approximately 1370 W m−2 at the distance of the</a:t>
            </a:r>
            <a:r>
              <a:rPr lang="en-GB" altLang="en-US" sz="800" baseline="0" dirty="0" smtClean="0"/>
              <a:t> </a:t>
            </a:r>
            <a:r>
              <a:rPr lang="en-GB" altLang="en-US" sz="800" dirty="0" smtClean="0"/>
              <a:t>Earth from the Sun, often referred to as the solar</a:t>
            </a:r>
          </a:p>
          <a:p>
            <a:r>
              <a:rPr lang="en-GB" altLang="en-US" sz="800" dirty="0" smtClean="0"/>
              <a:t>constant, </a:t>
            </a:r>
            <a:r>
              <a:rPr lang="en-GB" altLang="en-US" sz="800" i="1" dirty="0" smtClean="0"/>
              <a:t>S</a:t>
            </a:r>
            <a:r>
              <a:rPr lang="en-GB" altLang="en-US" sz="800" dirty="0" smtClean="0"/>
              <a:t>, but varies with time on a wide variety</a:t>
            </a:r>
          </a:p>
          <a:p>
            <a:r>
              <a:rPr lang="en-GB" altLang="en-US" sz="800" dirty="0" smtClean="0"/>
              <a:t>of scales.</a:t>
            </a:r>
          </a:p>
        </p:txBody>
      </p:sp>
      <p:sp>
        <p:nvSpPr>
          <p:cNvPr id="512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8AA5B2E7-3878-457D-B034-82587B945D96}" type="slidenum">
              <a:rPr lang="en-GB" altLang="en-US" smtClean="0"/>
              <a:pPr/>
              <a:t>34</a:t>
            </a:fld>
            <a:endParaRPr lang="en-GB"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Solar radiation has an average intensity of approximately 1370 W m−2 at the distance of the Earth from the Sun, often referred to as the solar</a:t>
            </a:r>
            <a:r>
              <a:rPr lang="en-GB" altLang="en-US" baseline="0" dirty="0" smtClean="0"/>
              <a:t> </a:t>
            </a:r>
            <a:r>
              <a:rPr lang="en-GB" altLang="en-US" dirty="0" smtClean="0"/>
              <a:t>constant, </a:t>
            </a:r>
            <a:r>
              <a:rPr lang="en-GB" altLang="en-US" i="1" dirty="0" smtClean="0"/>
              <a:t>S</a:t>
            </a:r>
            <a:r>
              <a:rPr lang="en-GB" altLang="en-US" dirty="0" smtClean="0"/>
              <a:t>, but varies with time on a wide variety of scales.</a:t>
            </a:r>
          </a:p>
          <a:p>
            <a:endParaRPr lang="it-IT" altLang="en-US" dirty="0" smtClean="0"/>
          </a:p>
          <a:p>
            <a:r>
              <a:rPr lang="en-GB" altLang="en-US" dirty="0" smtClean="0"/>
              <a:t>The Sun rotates with a period of 27 days and both active, brighter regions known as </a:t>
            </a:r>
            <a:r>
              <a:rPr lang="en-GB" altLang="en-US" b="1" dirty="0" smtClean="0"/>
              <a:t>faculae </a:t>
            </a:r>
            <a:r>
              <a:rPr lang="en-GB" altLang="en-US" dirty="0" smtClean="0"/>
              <a:t>and less active, darker regions known as </a:t>
            </a:r>
            <a:r>
              <a:rPr lang="en-GB" altLang="en-US" b="1" dirty="0" smtClean="0"/>
              <a:t>sunspots </a:t>
            </a:r>
            <a:r>
              <a:rPr lang="en-GB" altLang="en-US" dirty="0" smtClean="0"/>
              <a:t>face the Earth during each rotation. The output</a:t>
            </a:r>
          </a:p>
          <a:p>
            <a:r>
              <a:rPr lang="en-GB" altLang="en-US" dirty="0" smtClean="0"/>
              <a:t>from these different regions of the Sun varies by between 0.1 to 0.3% of the total </a:t>
            </a:r>
            <a:r>
              <a:rPr lang="en-GB" altLang="en-US" dirty="0" err="1" smtClean="0"/>
              <a:t>fl</a:t>
            </a:r>
            <a:r>
              <a:rPr lang="en-GB" altLang="en-US" dirty="0" smtClean="0"/>
              <a:t> ux. The number of sunspots on the surface of the Sun varies with</a:t>
            </a:r>
          </a:p>
          <a:p>
            <a:r>
              <a:rPr lang="en-GB" altLang="en-US" dirty="0" smtClean="0"/>
              <a:t>a cycle of 11 years, causing variations in radiative flux at the top of the Earth’s atmosphere of the order of 1%. Lower frequency variations in the solar flux, again of the order of 1–2%, have</a:t>
            </a:r>
          </a:p>
          <a:p>
            <a:r>
              <a:rPr lang="en-GB" altLang="en-US" dirty="0" smtClean="0"/>
              <a:t>also been inferred from isotopic abundance measurements.</a:t>
            </a:r>
          </a:p>
          <a:p>
            <a:endParaRPr lang="en-US" altLang="en-US" dirty="0" smtClean="0"/>
          </a:p>
          <a:p>
            <a:r>
              <a:rPr lang="en-US" altLang="en-US" dirty="0" smtClean="0"/>
              <a:t>From Seinfeld-</a:t>
            </a:r>
            <a:r>
              <a:rPr lang="en-US" altLang="en-US" dirty="0" err="1" smtClean="0"/>
              <a:t>Pandis</a:t>
            </a:r>
            <a:r>
              <a:rPr lang="en-US" altLang="en-US" dirty="0" smtClean="0"/>
              <a:t>:</a:t>
            </a:r>
          </a:p>
          <a:p>
            <a:r>
              <a:rPr lang="en-US" altLang="en-US" dirty="0" smtClean="0"/>
              <a:t>The amount of solar radiation reaching Earth and Earth's changing orientation to the Sun have been the major causes for climatic change throughout its history. If the Sun's radiation intensity declined by 5-10% and there were no other compensating factors, ice would engulf the planet in less than a century. Although no theory exists to predict future changes in solar output, the effect of changes in Earth's orbit as it travels around the Sun is beginning to be understood. During the past million years, Earth has experienced 10 major and 40 minor episodes of glaciation. All appear to have been controlled by three so-called orbital elements that vary cyclically over time:</a:t>
            </a:r>
          </a:p>
          <a:p>
            <a:r>
              <a:rPr lang="en-US" altLang="en-US" dirty="0" smtClean="0"/>
              <a:t>1. Earth's tilt changes from 22° to 24.5° and back again every 41,000 years.</a:t>
            </a:r>
          </a:p>
          <a:p>
            <a:r>
              <a:rPr lang="en-US" altLang="en-US" dirty="0" smtClean="0"/>
              <a:t>2. The month when Earth is closest to the Sun also varies over cycles of 19,000 and 24,000 years. Currently, Earth is closest to the Sun in January. This month-of-closest-approach factor can make a difference of 10% in the amount of</a:t>
            </a:r>
            <a:r>
              <a:rPr lang="en-US" altLang="en-US" baseline="0" dirty="0" smtClean="0"/>
              <a:t> </a:t>
            </a:r>
            <a:r>
              <a:rPr lang="en-US" altLang="en-US" dirty="0" smtClean="0"/>
              <a:t>solar radiation reaching a particular location in a given season.</a:t>
            </a:r>
          </a:p>
          <a:p>
            <a:r>
              <a:rPr lang="en-US" altLang="en-US" dirty="0" smtClean="0"/>
              <a:t>3. The shape of Earth's orbit varies from being nearly circular to being more elliptical with a period of 100,000 years.</a:t>
            </a:r>
            <a:endParaRPr lang="en-GB" altLang="en-US" dirty="0" smtClean="0"/>
          </a:p>
        </p:txBody>
      </p:sp>
      <p:sp>
        <p:nvSpPr>
          <p:cNvPr id="532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F2B9DE5-456C-4F78-A8E0-87C7F2ADF20F}" type="slidenum">
              <a:rPr lang="en-GB" altLang="en-US" smtClean="0"/>
              <a:pPr/>
              <a:t>35</a:t>
            </a:fld>
            <a:endParaRPr lang="en-GB"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effective area of the Earth receiving sunlight at any one time is given by pi</a:t>
            </a:r>
            <a:r>
              <a:rPr lang="en-GB" altLang="en-US" i="1" smtClean="0"/>
              <a:t>R</a:t>
            </a:r>
            <a:r>
              <a:rPr lang="en-GB" altLang="en-US" smtClean="0"/>
              <a:t>2, where </a:t>
            </a:r>
            <a:r>
              <a:rPr lang="en-GB" altLang="en-US" i="1" smtClean="0"/>
              <a:t>R </a:t>
            </a:r>
            <a:r>
              <a:rPr lang="en-GB" altLang="en-US" smtClean="0"/>
              <a:t>is the radius of the Earth, yet the total area of the Earth is 4p</a:t>
            </a:r>
            <a:r>
              <a:rPr lang="en-GB" altLang="en-US" i="1" smtClean="0"/>
              <a:t>R</a:t>
            </a:r>
            <a:r>
              <a:rPr lang="en-GB" altLang="en-US" smtClean="0"/>
              <a:t>2, so the average</a:t>
            </a:r>
          </a:p>
          <a:p>
            <a:r>
              <a:rPr lang="en-GB" altLang="en-US" smtClean="0"/>
              <a:t>radiant flux over the Earth is given by </a:t>
            </a:r>
            <a:r>
              <a:rPr lang="en-GB" altLang="en-US" i="1" smtClean="0"/>
              <a:t>S</a:t>
            </a:r>
            <a:r>
              <a:rPr lang="en-GB" altLang="en-US" smtClean="0"/>
              <a:t>/4.</a:t>
            </a:r>
          </a:p>
          <a:p>
            <a:r>
              <a:rPr lang="it-IT" altLang="en-US" smtClean="0"/>
              <a:t>NB 342 Wm2 is the </a:t>
            </a:r>
            <a:endParaRPr lang="en-GB" altLang="en-US"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E35E1FA-6DC1-4F24-B9E5-EDA90954099C}" type="slidenum">
              <a:rPr lang="en-GB" altLang="en-US" smtClean="0"/>
              <a:pPr/>
              <a:t>36</a:t>
            </a:fld>
            <a:endParaRPr lang="en-GB"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Solar radiation has an average intensity of</a:t>
            </a:r>
            <a:r>
              <a:rPr lang="en-GB" altLang="en-US" baseline="0" dirty="0" smtClean="0"/>
              <a:t> </a:t>
            </a:r>
            <a:r>
              <a:rPr lang="en-GB" altLang="en-US" dirty="0" smtClean="0"/>
              <a:t>approximately 1370 W m−2 at the distance of the</a:t>
            </a:r>
            <a:r>
              <a:rPr lang="en-GB" altLang="en-US" baseline="0" dirty="0" smtClean="0"/>
              <a:t> </a:t>
            </a:r>
            <a:r>
              <a:rPr lang="en-GB" altLang="en-US" dirty="0" smtClean="0"/>
              <a:t>Earth from the Sun, often referred to as the solar</a:t>
            </a:r>
            <a:r>
              <a:rPr lang="en-GB" altLang="en-US" baseline="0" dirty="0" smtClean="0"/>
              <a:t> </a:t>
            </a:r>
            <a:r>
              <a:rPr lang="en-GB" altLang="en-US" dirty="0" smtClean="0"/>
              <a:t>constant, </a:t>
            </a:r>
            <a:r>
              <a:rPr lang="en-GB" altLang="en-US" i="1" dirty="0" smtClean="0"/>
              <a:t>S</a:t>
            </a:r>
            <a:r>
              <a:rPr lang="en-GB" altLang="en-US" dirty="0" smtClean="0"/>
              <a:t>, but varies with time on a wide variety</a:t>
            </a:r>
          </a:p>
          <a:p>
            <a:r>
              <a:rPr lang="en-GB" altLang="en-US" dirty="0" smtClean="0"/>
              <a:t>of scales.</a:t>
            </a:r>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3C60768-1E9C-4101-A97A-E03F8E393C72}" type="slidenum">
              <a:rPr lang="en-GB" altLang="en-US" smtClean="0"/>
              <a:pPr/>
              <a:t>37</a:t>
            </a:fld>
            <a:endParaRPr lang="en-GB"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Once emitted, radiation passes through space or air to another body. Upon reaching the second body, the radiation can be reflected, scattered, absorbed, refracted,</a:t>
            </a:r>
          </a:p>
          <a:p>
            <a:r>
              <a:rPr lang="en-US" sz="1200" b="0" i="0" u="none" strike="noStrike" kern="1200" baseline="0" dirty="0" smtClean="0">
                <a:solidFill>
                  <a:schemeClr val="tx1"/>
                </a:solidFill>
                <a:latin typeface="+mn-lt"/>
                <a:ea typeface="+mn-ea"/>
                <a:cs typeface="+mn-cs"/>
              </a:rPr>
              <a:t>dispersed, or transmitted. Each of these processes is discussed in this chapter.</a:t>
            </a:r>
            <a:endParaRPr lang="it-IT" altLang="en-US" dirty="0" smtClean="0"/>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8D93A88E-8893-494C-AB79-FFA7A1338CCF}" type="slidenum">
              <a:rPr lang="en-GB" altLang="en-US" smtClean="0"/>
              <a:pPr/>
              <a:t>38</a:t>
            </a:fld>
            <a:endParaRPr lang="en-GB" altLang="en-US" smtClean="0"/>
          </a:p>
        </p:txBody>
      </p:sp>
    </p:spTree>
    <p:extLst>
      <p:ext uri="{BB962C8B-B14F-4D97-AF65-F5344CB8AC3E}">
        <p14:creationId xmlns:p14="http://schemas.microsoft.com/office/powerpoint/2010/main" val="2830340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dirty="0" smtClean="0"/>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8D93A88E-8893-494C-AB79-FFA7A1338CCF}" type="slidenum">
              <a:rPr lang="en-GB" altLang="en-US" smtClean="0"/>
              <a:pPr/>
              <a:t>39</a:t>
            </a:fld>
            <a:endParaRPr lang="en-GB" altLang="en-US" smtClean="0"/>
          </a:p>
        </p:txBody>
      </p:sp>
    </p:spTree>
    <p:extLst>
      <p:ext uri="{BB962C8B-B14F-4D97-AF65-F5344CB8AC3E}">
        <p14:creationId xmlns:p14="http://schemas.microsoft.com/office/powerpoint/2010/main" val="2222994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dirty="0" smtClean="0"/>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8D93A88E-8893-494C-AB79-FFA7A1338CCF}" type="slidenum">
              <a:rPr lang="en-GB" altLang="en-US" smtClean="0"/>
              <a:pPr/>
              <a:t>40</a:t>
            </a:fld>
            <a:endParaRPr lang="en-GB" altLang="en-US" smtClean="0"/>
          </a:p>
        </p:txBody>
      </p:sp>
    </p:spTree>
    <p:extLst>
      <p:ext uri="{BB962C8B-B14F-4D97-AF65-F5344CB8AC3E}">
        <p14:creationId xmlns:p14="http://schemas.microsoft.com/office/powerpoint/2010/main" val="3425533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earth’s albedo (fraction of solar radiation *reflected* to space) was first measured by observing earthshine on the moon, reflected back to earth and visible just after the new moon. It is now</a:t>
            </a:r>
          </a:p>
          <a:p>
            <a:r>
              <a:rPr lang="en-GB" altLang="en-US" smtClean="0"/>
              <a:t>measured from spacecraft. About 33% of the solar energy incident on the earth is reflected back to space, A=0.33.</a:t>
            </a:r>
          </a:p>
          <a:p>
            <a:r>
              <a:rPr lang="en-GB" altLang="en-US" b="1" smtClean="0"/>
              <a:t>Most of the reflection of solar radiation from earth is due to clouds, </a:t>
            </a:r>
            <a:r>
              <a:rPr lang="en-GB" altLang="en-US" smtClean="0"/>
              <a:t>with help from sea ice and glacial ice in Antarctica and Greenland, plus snow and deserts (albedo 0.6—0.9).</a:t>
            </a:r>
          </a:p>
          <a:p>
            <a:r>
              <a:rPr lang="en-GB" altLang="en-US" smtClean="0"/>
              <a:t>The albedo of the earth’s </a:t>
            </a:r>
            <a:r>
              <a:rPr lang="en-GB" altLang="en-US" i="1" smtClean="0"/>
              <a:t>surface </a:t>
            </a:r>
            <a:r>
              <a:rPr lang="en-GB" altLang="en-US" smtClean="0"/>
              <a:t>is mostly much lower than 0.33, about .07 for land with vegetation, 0.05-0.1 for the ocean.).</a:t>
            </a:r>
          </a:p>
          <a:p>
            <a:r>
              <a:rPr lang="en-GB" altLang="en-US" b="1" smtClean="0"/>
              <a:t>Thus the albedo, and the entire energy budget of earth, is sensitive to cloudiness and ice cover, factors that change on both weather and climate time scales (short and long times).</a:t>
            </a:r>
            <a:endParaRPr lang="en-GB" altLang="en-US"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29AAD8F-939D-44AC-9BF0-393A0B914274}" type="slidenum">
              <a:rPr lang="en-GB" altLang="en-US" smtClean="0"/>
              <a:pPr/>
              <a:t>41</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smtClean="0"/>
              <a:t>Wavelenght= distance betweem 2 consecutive peaks (or valley)</a:t>
            </a:r>
          </a:p>
          <a:p>
            <a:pPr eaLnBrk="1" hangingPunct="1"/>
            <a:r>
              <a:rPr lang="it-IT" altLang="en-US" smtClean="0"/>
              <a:t>Frequency= number of complete cicles passing a fixed point in  1 sec</a:t>
            </a:r>
            <a:endParaRPr lang="en-GB" altLang="en-US" smtClean="0"/>
          </a:p>
        </p:txBody>
      </p:sp>
      <p:sp>
        <p:nvSpPr>
          <p:cNvPr id="51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0FEF3AE-1C33-454F-9474-8EE415DA9119}" type="slidenum">
              <a:rPr lang="en-GB" altLang="en-US" smtClean="0"/>
              <a:pPr/>
              <a:t>5</a:t>
            </a:fld>
            <a:endParaRPr lang="en-GB"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How to estimate Earth’s albedo: two-thirds of Earth’s surface is covered with water, which has an albedo of 5–20 percent (typical value of 8 percent), depending largely on the angle of the Sun. Soils and forests also have low albedos. Much of the Earth–atmosphere reflectivity is due to clouds and ice, which have high albedos.</a:t>
            </a:r>
            <a:endParaRPr lang="en-GB" altLang="en-US" dirty="0" smtClean="0"/>
          </a:p>
        </p:txBody>
      </p:sp>
      <p:sp>
        <p:nvSpPr>
          <p:cNvPr id="614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73D0A9CE-6672-40B5-8E43-CE17D61C2506}" type="slidenum">
              <a:rPr lang="en-GB" altLang="en-US" smtClean="0"/>
              <a:pPr/>
              <a:t>42</a:t>
            </a:fld>
            <a:endParaRPr lang="en-GB"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Surface albedo, defined as the ratio between shortwave radiation reflected by Earth's surface and shortwave radiation incident at the surface, is a function of both solar illumination and the reflective properties of the Earth's surface.</a:t>
            </a:r>
          </a:p>
        </p:txBody>
      </p:sp>
      <p:sp>
        <p:nvSpPr>
          <p:cNvPr id="634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62AB2FB-C713-49CB-84E1-41343D1833A2}" type="slidenum">
              <a:rPr lang="en-GB" altLang="en-US" smtClean="0"/>
              <a:pPr/>
              <a:t>43</a:t>
            </a:fld>
            <a:endParaRPr lang="en-GB"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The atmosphere absorbs solar and terrestrial radiation in a highly wavelength-dependent manner. </a:t>
            </a:r>
            <a:r>
              <a:rPr lang="en-GB" altLang="en-US" smtClean="0"/>
              <a:t>This has many important implications for</a:t>
            </a:r>
          </a:p>
          <a:p>
            <a:r>
              <a:rPr lang="en-GB" altLang="en-US" smtClean="0"/>
              <a:t>Earth's global environment and life on earth in general.</a:t>
            </a:r>
          </a:p>
          <a:p>
            <a:pPr eaLnBrk="1" hangingPunct="1">
              <a:spcBef>
                <a:spcPct val="0"/>
              </a:spcBef>
            </a:pPr>
            <a:r>
              <a:rPr lang="it-IT" altLang="en-US" smtClean="0"/>
              <a:t>Solar flux spectrum outside the atmosphere is very close to a blackbody emission spectrum at 5770 K. The same spectrum at sea level presents some holes where the intensity drops down quite sharply. This is due to the fact that molecules present in the atmosphere absorb the radiation </a:t>
            </a:r>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8D93A88E-8893-494C-AB79-FFA7A1338CCF}" type="slidenum">
              <a:rPr lang="en-GB" altLang="en-US" smtClean="0"/>
              <a:pPr/>
              <a:t>44</a:t>
            </a:fld>
            <a:endParaRPr lang="en-GB"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a:p>
            <a:pPr eaLnBrk="1" hangingPunct="1">
              <a:spcBef>
                <a:spcPct val="0"/>
              </a:spcBef>
            </a:pPr>
            <a:r>
              <a:rPr lang="it-IT" altLang="en-US" dirty="0" smtClean="0"/>
              <a:t>Spica (Virgo  constellation) and Antares (Scorpione)</a:t>
            </a:r>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8D93A88E-8893-494C-AB79-FFA7A1338CCF}" type="slidenum">
              <a:rPr lang="en-GB" altLang="en-US" smtClean="0"/>
              <a:pPr/>
              <a:t>45</a:t>
            </a:fld>
            <a:endParaRPr lang="en-GB" altLang="en-US" smtClean="0"/>
          </a:p>
        </p:txBody>
      </p:sp>
    </p:spTree>
    <p:extLst>
      <p:ext uri="{BB962C8B-B14F-4D97-AF65-F5344CB8AC3E}">
        <p14:creationId xmlns:p14="http://schemas.microsoft.com/office/powerpoint/2010/main" val="979111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en-US" dirty="0" smtClean="0">
                <a:latin typeface="Tahoma" panose="020B0604030504040204" pitchFamily="34" charset="0"/>
                <a:sym typeface="Symbol" panose="05050102010706020507" pitchFamily="18" charset="2"/>
              </a:rPr>
              <a:t>This light interacts with molecules in the atmosphere that can absorb the energy carried by the radiation and transfer it to other molecules (e.g. via collisions) or </a:t>
            </a:r>
          </a:p>
          <a:p>
            <a:pPr>
              <a:spcBef>
                <a:spcPct val="0"/>
              </a:spcBef>
            </a:pPr>
            <a:endParaRPr lang="it-IT" altLang="en-US" dirty="0" smtClean="0">
              <a:latin typeface="Tahoma" panose="020B0604030504040204" pitchFamily="34" charset="0"/>
              <a:sym typeface="Symbol" panose="05050102010706020507" pitchFamily="18" charset="2"/>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altLang="en-US" dirty="0" smtClean="0"/>
              <a:t>In order to calculate the rate at which atmospheric molecules are excited, it is necessary to know what radiation is available at various altitudes in the atmosphere. For</a:t>
            </a:r>
            <a:r>
              <a:rPr lang="en-GB" altLang="en-US" baseline="0" dirty="0" smtClean="0"/>
              <a:t> </a:t>
            </a:r>
            <a:r>
              <a:rPr lang="en-GB" altLang="en-US" dirty="0" smtClean="0"/>
              <a:t>this, a knowledge of the solar spectrum is required, </a:t>
            </a:r>
            <a:r>
              <a:rPr lang="en-GB" altLang="en-US" b="1" dirty="0" smtClean="0"/>
              <a:t>as </a:t>
            </a:r>
            <a:r>
              <a:rPr lang="en-GB" altLang="en-US" dirty="0" smtClean="0"/>
              <a:t>well as an understanding of how this radiation is attenuated as it penetrates the Earth’s atmosphere. </a:t>
            </a:r>
          </a:p>
          <a:p>
            <a:pPr>
              <a:spcBef>
                <a:spcPct val="0"/>
              </a:spcBef>
            </a:pPr>
            <a:endParaRPr lang="en-GB" altLang="en-US" dirty="0" smtClean="0"/>
          </a:p>
        </p:txBody>
      </p:sp>
      <p:sp>
        <p:nvSpPr>
          <p:cNvPr id="266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92CF6DA6-AE86-4B03-BE29-235D6214779C}" type="slidenum">
              <a:rPr lang="en-GB" altLang="en-US" smtClean="0"/>
              <a:pPr/>
              <a:t>46</a:t>
            </a:fld>
            <a:endParaRPr lang="en-GB" altLang="en-US" smtClean="0"/>
          </a:p>
        </p:txBody>
      </p:sp>
    </p:spTree>
    <p:extLst>
      <p:ext uri="{BB962C8B-B14F-4D97-AF65-F5344CB8AC3E}">
        <p14:creationId xmlns:p14="http://schemas.microsoft.com/office/powerpoint/2010/main" val="1620693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47</a:t>
            </a:fld>
            <a:endParaRPr lang="en-GB" altLang="en-US" smtClean="0"/>
          </a:p>
        </p:txBody>
      </p:sp>
    </p:spTree>
    <p:extLst>
      <p:ext uri="{BB962C8B-B14F-4D97-AF65-F5344CB8AC3E}">
        <p14:creationId xmlns:p14="http://schemas.microsoft.com/office/powerpoint/2010/main" val="3773510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48</a:t>
            </a:fld>
            <a:endParaRPr lang="en-GB" altLang="en-US" smtClean="0"/>
          </a:p>
        </p:txBody>
      </p:sp>
    </p:spTree>
    <p:extLst>
      <p:ext uri="{BB962C8B-B14F-4D97-AF65-F5344CB8AC3E}">
        <p14:creationId xmlns:p14="http://schemas.microsoft.com/office/powerpoint/2010/main" val="10071742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Photodissociation, the breaking apart of molecules by solar radiation, plays a fundamental role in the chemistry of the atmosphere. The photodissociation</a:t>
            </a:r>
          </a:p>
          <a:p>
            <a:r>
              <a:rPr lang="en-US" altLang="en-US" smtClean="0"/>
              <a:t>of trace species such as ozone and formaldehyde contributes to their removal from the atmosphere, but probably the most important role played by these photoprocesses is the generation</a:t>
            </a:r>
          </a:p>
          <a:p>
            <a:r>
              <a:rPr lang="en-US" altLang="en-US" smtClean="0"/>
              <a:t>of highly reactive atoms and radicals. </a:t>
            </a:r>
          </a:p>
          <a:p>
            <a:r>
              <a:rPr lang="en-US" altLang="en-US" smtClean="0"/>
              <a:t>Photodissociation of trace species and the subsequent reaction of the photoproducts with other molecules is</a:t>
            </a:r>
          </a:p>
          <a:p>
            <a:r>
              <a:rPr lang="en-US" altLang="en-US" smtClean="0"/>
              <a:t>the prime initiator and driver for the bulk of atmospheric chemistry.</a:t>
            </a:r>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21999" indent="-277692">
              <a:defRPr>
                <a:solidFill>
                  <a:schemeClr val="tx1"/>
                </a:solidFill>
                <a:latin typeface="Arial" panose="020B0604020202020204" pitchFamily="34" charset="0"/>
              </a:defRPr>
            </a:lvl2pPr>
            <a:lvl3pPr marL="1110767" indent="-222153">
              <a:defRPr>
                <a:solidFill>
                  <a:schemeClr val="tx1"/>
                </a:solidFill>
                <a:latin typeface="Arial" panose="020B0604020202020204" pitchFamily="34" charset="0"/>
              </a:defRPr>
            </a:lvl3pPr>
            <a:lvl4pPr marL="1555074" indent="-222153">
              <a:defRPr>
                <a:solidFill>
                  <a:schemeClr val="tx1"/>
                </a:solidFill>
                <a:latin typeface="Arial" panose="020B0604020202020204" pitchFamily="34" charset="0"/>
              </a:defRPr>
            </a:lvl4pPr>
            <a:lvl5pPr marL="1999381" indent="-222153">
              <a:defRPr>
                <a:solidFill>
                  <a:schemeClr val="tx1"/>
                </a:solidFill>
                <a:latin typeface="Arial" panose="020B0604020202020204" pitchFamily="34" charset="0"/>
              </a:defRPr>
            </a:lvl5pPr>
            <a:lvl6pPr marL="2443688" indent="-222153" eaLnBrk="0" fontAlgn="base" hangingPunct="0">
              <a:spcBef>
                <a:spcPct val="0"/>
              </a:spcBef>
              <a:spcAft>
                <a:spcPct val="0"/>
              </a:spcAft>
              <a:defRPr>
                <a:solidFill>
                  <a:schemeClr val="tx1"/>
                </a:solidFill>
                <a:latin typeface="Arial" panose="020B0604020202020204" pitchFamily="34" charset="0"/>
              </a:defRPr>
            </a:lvl6pPr>
            <a:lvl7pPr marL="2887995" indent="-222153" eaLnBrk="0" fontAlgn="base" hangingPunct="0">
              <a:spcBef>
                <a:spcPct val="0"/>
              </a:spcBef>
              <a:spcAft>
                <a:spcPct val="0"/>
              </a:spcAft>
              <a:defRPr>
                <a:solidFill>
                  <a:schemeClr val="tx1"/>
                </a:solidFill>
                <a:latin typeface="Arial" panose="020B0604020202020204" pitchFamily="34" charset="0"/>
              </a:defRPr>
            </a:lvl7pPr>
            <a:lvl8pPr marL="3332302" indent="-222153" eaLnBrk="0" fontAlgn="base" hangingPunct="0">
              <a:spcBef>
                <a:spcPct val="0"/>
              </a:spcBef>
              <a:spcAft>
                <a:spcPct val="0"/>
              </a:spcAft>
              <a:defRPr>
                <a:solidFill>
                  <a:schemeClr val="tx1"/>
                </a:solidFill>
                <a:latin typeface="Arial" panose="020B0604020202020204" pitchFamily="34" charset="0"/>
              </a:defRPr>
            </a:lvl8pPr>
            <a:lvl9pPr marL="3776609" indent="-222153"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49</a:t>
            </a:fld>
            <a:endParaRPr lang="en-GB" altLang="en-US" smtClean="0"/>
          </a:p>
        </p:txBody>
      </p:sp>
    </p:spTree>
    <p:extLst>
      <p:ext uri="{BB962C8B-B14F-4D97-AF65-F5344CB8AC3E}">
        <p14:creationId xmlns:p14="http://schemas.microsoft.com/office/powerpoint/2010/main" val="1044053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Photodissociation, the breaking apart of molecules by solar radiation, plays a fundamental role in the chemistry of the atmosphere. The photodissociation</a:t>
            </a:r>
          </a:p>
          <a:p>
            <a:r>
              <a:rPr lang="en-US" altLang="en-US" smtClean="0"/>
              <a:t>of trace species such as ozone and formaldehyde contributes to their removal from the atmosphere, but probably the most important role played by these photoprocesses is the generation</a:t>
            </a:r>
          </a:p>
          <a:p>
            <a:r>
              <a:rPr lang="en-US" altLang="en-US" smtClean="0"/>
              <a:t>of highly reactive atoms and radicals. </a:t>
            </a:r>
          </a:p>
          <a:p>
            <a:r>
              <a:rPr lang="en-US" altLang="en-US" smtClean="0"/>
              <a:t>Photodissociation of trace species and the subsequent reaction of the photoproducts with other molecules is</a:t>
            </a:r>
          </a:p>
          <a:p>
            <a:r>
              <a:rPr lang="en-US" altLang="en-US" smtClean="0"/>
              <a:t>the prime initiator and driver for the bulk of atmospheric chemistry.</a:t>
            </a:r>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21999" indent="-277692">
              <a:defRPr>
                <a:solidFill>
                  <a:schemeClr val="tx1"/>
                </a:solidFill>
                <a:latin typeface="Arial" panose="020B0604020202020204" pitchFamily="34" charset="0"/>
              </a:defRPr>
            </a:lvl2pPr>
            <a:lvl3pPr marL="1110767" indent="-222153">
              <a:defRPr>
                <a:solidFill>
                  <a:schemeClr val="tx1"/>
                </a:solidFill>
                <a:latin typeface="Arial" panose="020B0604020202020204" pitchFamily="34" charset="0"/>
              </a:defRPr>
            </a:lvl3pPr>
            <a:lvl4pPr marL="1555074" indent="-222153">
              <a:defRPr>
                <a:solidFill>
                  <a:schemeClr val="tx1"/>
                </a:solidFill>
                <a:latin typeface="Arial" panose="020B0604020202020204" pitchFamily="34" charset="0"/>
              </a:defRPr>
            </a:lvl4pPr>
            <a:lvl5pPr marL="1999381" indent="-222153">
              <a:defRPr>
                <a:solidFill>
                  <a:schemeClr val="tx1"/>
                </a:solidFill>
                <a:latin typeface="Arial" panose="020B0604020202020204" pitchFamily="34" charset="0"/>
              </a:defRPr>
            </a:lvl5pPr>
            <a:lvl6pPr marL="2443688" indent="-222153" eaLnBrk="0" fontAlgn="base" hangingPunct="0">
              <a:spcBef>
                <a:spcPct val="0"/>
              </a:spcBef>
              <a:spcAft>
                <a:spcPct val="0"/>
              </a:spcAft>
              <a:defRPr>
                <a:solidFill>
                  <a:schemeClr val="tx1"/>
                </a:solidFill>
                <a:latin typeface="Arial" panose="020B0604020202020204" pitchFamily="34" charset="0"/>
              </a:defRPr>
            </a:lvl6pPr>
            <a:lvl7pPr marL="2887995" indent="-222153" eaLnBrk="0" fontAlgn="base" hangingPunct="0">
              <a:spcBef>
                <a:spcPct val="0"/>
              </a:spcBef>
              <a:spcAft>
                <a:spcPct val="0"/>
              </a:spcAft>
              <a:defRPr>
                <a:solidFill>
                  <a:schemeClr val="tx1"/>
                </a:solidFill>
                <a:latin typeface="Arial" panose="020B0604020202020204" pitchFamily="34" charset="0"/>
              </a:defRPr>
            </a:lvl7pPr>
            <a:lvl8pPr marL="3332302" indent="-222153" eaLnBrk="0" fontAlgn="base" hangingPunct="0">
              <a:spcBef>
                <a:spcPct val="0"/>
              </a:spcBef>
              <a:spcAft>
                <a:spcPct val="0"/>
              </a:spcAft>
              <a:defRPr>
                <a:solidFill>
                  <a:schemeClr val="tx1"/>
                </a:solidFill>
                <a:latin typeface="Arial" panose="020B0604020202020204" pitchFamily="34" charset="0"/>
              </a:defRPr>
            </a:lvl8pPr>
            <a:lvl9pPr marL="3776609" indent="-222153"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50</a:t>
            </a:fld>
            <a:endParaRPr lang="en-GB" altLang="en-US" smtClean="0"/>
          </a:p>
        </p:txBody>
      </p:sp>
    </p:spTree>
    <p:extLst>
      <p:ext uri="{BB962C8B-B14F-4D97-AF65-F5344CB8AC3E}">
        <p14:creationId xmlns:p14="http://schemas.microsoft.com/office/powerpoint/2010/main" val="17749888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Photodissociation, the breaking apart of molecules by solar radiation, plays a fundamental role in the chemistry of the atmosphere. The photodissociation</a:t>
            </a:r>
          </a:p>
          <a:p>
            <a:r>
              <a:rPr lang="en-US" altLang="en-US" smtClean="0"/>
              <a:t>of trace species such as ozone and formaldehyde contributes to their removal from the atmosphere, but probably the most important role played by these photoprocesses is the generation</a:t>
            </a:r>
          </a:p>
          <a:p>
            <a:r>
              <a:rPr lang="en-US" altLang="en-US" smtClean="0"/>
              <a:t>of highly reactive atoms and radicals. </a:t>
            </a:r>
          </a:p>
          <a:p>
            <a:r>
              <a:rPr lang="en-US" altLang="en-US" smtClean="0"/>
              <a:t>Photodissociation of trace species and the subsequent reaction of the photoproducts with other molecules is</a:t>
            </a:r>
          </a:p>
          <a:p>
            <a:r>
              <a:rPr lang="en-US" altLang="en-US" smtClean="0"/>
              <a:t>the prime initiator and driver for the bulk of atmospheric chemistry.</a:t>
            </a:r>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21999" indent="-277692">
              <a:defRPr>
                <a:solidFill>
                  <a:schemeClr val="tx1"/>
                </a:solidFill>
                <a:latin typeface="Arial" panose="020B0604020202020204" pitchFamily="34" charset="0"/>
              </a:defRPr>
            </a:lvl2pPr>
            <a:lvl3pPr marL="1110767" indent="-222153">
              <a:defRPr>
                <a:solidFill>
                  <a:schemeClr val="tx1"/>
                </a:solidFill>
                <a:latin typeface="Arial" panose="020B0604020202020204" pitchFamily="34" charset="0"/>
              </a:defRPr>
            </a:lvl3pPr>
            <a:lvl4pPr marL="1555074" indent="-222153">
              <a:defRPr>
                <a:solidFill>
                  <a:schemeClr val="tx1"/>
                </a:solidFill>
                <a:latin typeface="Arial" panose="020B0604020202020204" pitchFamily="34" charset="0"/>
              </a:defRPr>
            </a:lvl4pPr>
            <a:lvl5pPr marL="1999381" indent="-222153">
              <a:defRPr>
                <a:solidFill>
                  <a:schemeClr val="tx1"/>
                </a:solidFill>
                <a:latin typeface="Arial" panose="020B0604020202020204" pitchFamily="34" charset="0"/>
              </a:defRPr>
            </a:lvl5pPr>
            <a:lvl6pPr marL="2443688" indent="-222153" eaLnBrk="0" fontAlgn="base" hangingPunct="0">
              <a:spcBef>
                <a:spcPct val="0"/>
              </a:spcBef>
              <a:spcAft>
                <a:spcPct val="0"/>
              </a:spcAft>
              <a:defRPr>
                <a:solidFill>
                  <a:schemeClr val="tx1"/>
                </a:solidFill>
                <a:latin typeface="Arial" panose="020B0604020202020204" pitchFamily="34" charset="0"/>
              </a:defRPr>
            </a:lvl6pPr>
            <a:lvl7pPr marL="2887995" indent="-222153" eaLnBrk="0" fontAlgn="base" hangingPunct="0">
              <a:spcBef>
                <a:spcPct val="0"/>
              </a:spcBef>
              <a:spcAft>
                <a:spcPct val="0"/>
              </a:spcAft>
              <a:defRPr>
                <a:solidFill>
                  <a:schemeClr val="tx1"/>
                </a:solidFill>
                <a:latin typeface="Arial" panose="020B0604020202020204" pitchFamily="34" charset="0"/>
              </a:defRPr>
            </a:lvl7pPr>
            <a:lvl8pPr marL="3332302" indent="-222153" eaLnBrk="0" fontAlgn="base" hangingPunct="0">
              <a:spcBef>
                <a:spcPct val="0"/>
              </a:spcBef>
              <a:spcAft>
                <a:spcPct val="0"/>
              </a:spcAft>
              <a:defRPr>
                <a:solidFill>
                  <a:schemeClr val="tx1"/>
                </a:solidFill>
                <a:latin typeface="Arial" panose="020B0604020202020204" pitchFamily="34" charset="0"/>
              </a:defRPr>
            </a:lvl8pPr>
            <a:lvl9pPr marL="3776609" indent="-222153"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51</a:t>
            </a:fld>
            <a:endParaRPr lang="en-GB" altLang="en-US" smtClean="0"/>
          </a:p>
        </p:txBody>
      </p:sp>
    </p:spTree>
    <p:extLst>
      <p:ext uri="{BB962C8B-B14F-4D97-AF65-F5344CB8AC3E}">
        <p14:creationId xmlns:p14="http://schemas.microsoft.com/office/powerpoint/2010/main" val="189938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smtClean="0"/>
              <a:t>Frequency and wavelenght are inversely proportional</a:t>
            </a:r>
            <a:endParaRPr lang="en-GB" altLang="en-US"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84AF520-5A3B-4BC5-9D27-05CC2E56DF14}" type="slidenum">
              <a:rPr lang="en-GB" altLang="en-US" smtClean="0"/>
              <a:pPr/>
              <a:t>6</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Observation: when certain metals are exposed to light, and electric current can be made to flow in a circuit. Only wavelengths shorter than a threshold make this happen. The energy in each electron is proportional to 1/lambda, and the number of electrons depends on the intensity of the light. This is how a solar cell works</a:t>
            </a:r>
            <a:endParaRPr lang="it-IT" altLang="en-US" dirty="0" smtClean="0"/>
          </a:p>
          <a:p>
            <a:pPr eaLnBrk="1" hangingPunct="1">
              <a:spcBef>
                <a:spcPct val="0"/>
              </a:spcBef>
            </a:pPr>
            <a:r>
              <a:rPr lang="it-IT" altLang="en-US" dirty="0" smtClean="0"/>
              <a:t>Aggiungere particle like:</a:t>
            </a:r>
          </a:p>
          <a:p>
            <a:pPr eaLnBrk="1" hangingPunct="1">
              <a:spcBef>
                <a:spcPct val="0"/>
              </a:spcBef>
            </a:pPr>
            <a:r>
              <a:rPr lang="it-IT" altLang="en-US" dirty="0" smtClean="0"/>
              <a:t>The energy of a quantum of light (photon) is related to its frequency by the Planck relation E=hv=hc/lambda</a:t>
            </a:r>
          </a:p>
          <a:p>
            <a:pPr eaLnBrk="1" hangingPunct="1"/>
            <a:endParaRPr lang="en-GB" altLang="en-US" dirty="0" smtClean="0"/>
          </a:p>
        </p:txBody>
      </p:sp>
      <p:sp>
        <p:nvSpPr>
          <p:cNvPr id="122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B0EC654D-8EE8-42B6-A8D6-1C0E7514B9F5}" type="slidenum">
              <a:rPr lang="en-GB" altLang="en-US" smtClean="0"/>
              <a:pPr/>
              <a:t>8</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smtClean="0"/>
              <a:t>Frequency and wavelenght are inversely proportional</a:t>
            </a:r>
            <a:endParaRPr lang="en-GB" altLang="en-US" smtClean="0"/>
          </a:p>
        </p:txBody>
      </p:sp>
      <p:sp>
        <p:nvSpPr>
          <p:cNvPr id="163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4D2A9C0-A980-47B7-BBF5-2F4FD74BE4E9}" type="slidenum">
              <a:rPr lang="en-GB" altLang="en-US" smtClean="0"/>
              <a:pPr/>
              <a:t>9</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smtClean="0"/>
              <a:t>Frequency and wavelenght are inversely proportional</a:t>
            </a:r>
            <a:endParaRPr lang="en-GB" altLang="en-US" smtClean="0"/>
          </a:p>
        </p:txBody>
      </p:sp>
      <p:sp>
        <p:nvSpPr>
          <p:cNvPr id="143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832932FC-0C86-41A8-BA3D-36F42284B25E}" type="slidenum">
              <a:rPr lang="en-GB" altLang="en-US" smtClean="0"/>
              <a:pPr/>
              <a:t>10</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11</a:t>
            </a:fld>
            <a:endParaRPr lang="en-GB" altLang="en-US" smtClean="0"/>
          </a:p>
        </p:txBody>
      </p:sp>
    </p:spTree>
    <p:extLst>
      <p:ext uri="{BB962C8B-B14F-4D97-AF65-F5344CB8AC3E}">
        <p14:creationId xmlns:p14="http://schemas.microsoft.com/office/powerpoint/2010/main" val="1118343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B3CAC1-174F-4228-A92C-53517BE09B27}" type="slidenum">
              <a:rPr lang="en-US" altLang="en-US"/>
              <a:pPr>
                <a:defRPr/>
              </a:pPr>
              <a:t>‹#›</a:t>
            </a:fld>
            <a:endParaRPr lang="en-US" altLang="en-US"/>
          </a:p>
        </p:txBody>
      </p:sp>
    </p:spTree>
    <p:extLst>
      <p:ext uri="{BB962C8B-B14F-4D97-AF65-F5344CB8AC3E}">
        <p14:creationId xmlns:p14="http://schemas.microsoft.com/office/powerpoint/2010/main" val="160449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F9DF49-18D4-42DB-860C-F3DD3EF13C29}" type="slidenum">
              <a:rPr lang="en-US" altLang="en-US"/>
              <a:pPr>
                <a:defRPr/>
              </a:pPr>
              <a:t>‹#›</a:t>
            </a:fld>
            <a:endParaRPr lang="en-US" altLang="en-US"/>
          </a:p>
        </p:txBody>
      </p:sp>
    </p:spTree>
    <p:extLst>
      <p:ext uri="{BB962C8B-B14F-4D97-AF65-F5344CB8AC3E}">
        <p14:creationId xmlns:p14="http://schemas.microsoft.com/office/powerpoint/2010/main" val="71041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795376-82ED-467A-983F-82BB82F816AA}" type="slidenum">
              <a:rPr lang="en-US" altLang="en-US"/>
              <a:pPr>
                <a:defRPr/>
              </a:pPr>
              <a:t>‹#›</a:t>
            </a:fld>
            <a:endParaRPr lang="en-US" altLang="en-US"/>
          </a:p>
        </p:txBody>
      </p:sp>
    </p:spTree>
    <p:extLst>
      <p:ext uri="{BB962C8B-B14F-4D97-AF65-F5344CB8AC3E}">
        <p14:creationId xmlns:p14="http://schemas.microsoft.com/office/powerpoint/2010/main" val="241678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3DBBD5-1740-4E8E-A394-A896FD7A1205}" type="slidenum">
              <a:rPr lang="en-US" altLang="en-US"/>
              <a:pPr>
                <a:defRPr/>
              </a:pPr>
              <a:t>‹#›</a:t>
            </a:fld>
            <a:endParaRPr lang="en-US" altLang="en-US"/>
          </a:p>
        </p:txBody>
      </p:sp>
    </p:spTree>
    <p:extLst>
      <p:ext uri="{BB962C8B-B14F-4D97-AF65-F5344CB8AC3E}">
        <p14:creationId xmlns:p14="http://schemas.microsoft.com/office/powerpoint/2010/main" val="334276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6944F17-3059-4A71-94EF-C01577A5A77F}" type="slidenum">
              <a:rPr lang="en-US" altLang="en-US"/>
              <a:pPr>
                <a:defRPr/>
              </a:pPr>
              <a:t>‹#›</a:t>
            </a:fld>
            <a:endParaRPr lang="en-US" altLang="en-US"/>
          </a:p>
        </p:txBody>
      </p:sp>
    </p:spTree>
    <p:extLst>
      <p:ext uri="{BB962C8B-B14F-4D97-AF65-F5344CB8AC3E}">
        <p14:creationId xmlns:p14="http://schemas.microsoft.com/office/powerpoint/2010/main" val="2235424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858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B9E90AA-75A8-4C55-8E45-3BCC2B37BC7D}" type="slidenum">
              <a:rPr lang="en-US" altLang="en-US"/>
              <a:pPr>
                <a:defRPr/>
              </a:pPr>
              <a:t>‹#›</a:t>
            </a:fld>
            <a:endParaRPr lang="en-US" altLang="en-US"/>
          </a:p>
        </p:txBody>
      </p:sp>
    </p:spTree>
    <p:extLst>
      <p:ext uri="{BB962C8B-B14F-4D97-AF65-F5344CB8AC3E}">
        <p14:creationId xmlns:p14="http://schemas.microsoft.com/office/powerpoint/2010/main" val="347981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474A579-8DED-4656-9AEC-DE4CA02FBB7F}" type="slidenum">
              <a:rPr lang="en-US" altLang="en-US"/>
              <a:pPr>
                <a:defRPr/>
              </a:pPr>
              <a:t>‹#›</a:t>
            </a:fld>
            <a:endParaRPr lang="en-US" altLang="en-US"/>
          </a:p>
        </p:txBody>
      </p:sp>
    </p:spTree>
    <p:extLst>
      <p:ext uri="{BB962C8B-B14F-4D97-AF65-F5344CB8AC3E}">
        <p14:creationId xmlns:p14="http://schemas.microsoft.com/office/powerpoint/2010/main" val="285235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9C5D947-932B-4CB1-BA89-9D9CD7F2B92B}" type="slidenum">
              <a:rPr lang="en-US" altLang="en-US"/>
              <a:pPr>
                <a:defRPr/>
              </a:pPr>
              <a:t>‹#›</a:t>
            </a:fld>
            <a:endParaRPr lang="en-US" altLang="en-US"/>
          </a:p>
        </p:txBody>
      </p:sp>
    </p:spTree>
    <p:extLst>
      <p:ext uri="{BB962C8B-B14F-4D97-AF65-F5344CB8AC3E}">
        <p14:creationId xmlns:p14="http://schemas.microsoft.com/office/powerpoint/2010/main" val="286411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F0BAC3D-B4BC-4CDC-A769-473F66615B5F}" type="slidenum">
              <a:rPr lang="en-US" altLang="en-US"/>
              <a:pPr>
                <a:defRPr/>
              </a:pPr>
              <a:t>‹#›</a:t>
            </a:fld>
            <a:endParaRPr lang="en-US" altLang="en-US"/>
          </a:p>
        </p:txBody>
      </p:sp>
    </p:spTree>
    <p:extLst>
      <p:ext uri="{BB962C8B-B14F-4D97-AF65-F5344CB8AC3E}">
        <p14:creationId xmlns:p14="http://schemas.microsoft.com/office/powerpoint/2010/main" val="221967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88B1B9-9B82-4510-8208-5290B8B2861D}" type="slidenum">
              <a:rPr lang="en-US" altLang="en-US"/>
              <a:pPr>
                <a:defRPr/>
              </a:pPr>
              <a:t>‹#›</a:t>
            </a:fld>
            <a:endParaRPr lang="en-US" altLang="en-US"/>
          </a:p>
        </p:txBody>
      </p:sp>
    </p:spTree>
    <p:extLst>
      <p:ext uri="{BB962C8B-B14F-4D97-AF65-F5344CB8AC3E}">
        <p14:creationId xmlns:p14="http://schemas.microsoft.com/office/powerpoint/2010/main" val="120986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7BF0404-4D0A-41D6-88E6-55FD0EC75C08}" type="slidenum">
              <a:rPr lang="en-US" altLang="en-US"/>
              <a:pPr>
                <a:defRPr/>
              </a:pPr>
              <a:t>‹#›</a:t>
            </a:fld>
            <a:endParaRPr lang="en-US" altLang="en-US"/>
          </a:p>
        </p:txBody>
      </p:sp>
    </p:spTree>
    <p:extLst>
      <p:ext uri="{BB962C8B-B14F-4D97-AF65-F5344CB8AC3E}">
        <p14:creationId xmlns:p14="http://schemas.microsoft.com/office/powerpoint/2010/main" val="260750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Fare clic per modificare gli stili del testo dello schema</a:t>
            </a:r>
          </a:p>
          <a:p>
            <a:pPr lvl="1"/>
            <a:r>
              <a:rPr lang="en-US" altLang="en-US" smtClean="0"/>
              <a:t>Secondo livello</a:t>
            </a:r>
          </a:p>
          <a:p>
            <a:pPr lvl="2"/>
            <a:r>
              <a:rPr lang="en-US" altLang="en-US" smtClean="0"/>
              <a:t>Terzo livello</a:t>
            </a:r>
          </a:p>
          <a:p>
            <a:pPr lvl="3"/>
            <a:r>
              <a:rPr lang="en-US" altLang="en-US" smtClean="0"/>
              <a:t>Quarto livello</a:t>
            </a:r>
          </a:p>
          <a:p>
            <a:pPr lvl="4"/>
            <a:r>
              <a:rPr lang="en-US" altLang="en-US"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3414FD3-CF4C-4E17-8BBE-764142561B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10.xml"/><Relationship Id="rId7" Type="http://schemas.openxmlformats.org/officeDocument/2006/relationships/oleObject" Target="../embeddings/oleObject2.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6.wmf"/><Relationship Id="rId4" Type="http://schemas.openxmlformats.org/officeDocument/2006/relationships/image" Target="../media/image13.jpeg"/><Relationship Id="rId9"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emf"/><Relationship Id="rId5" Type="http://schemas.openxmlformats.org/officeDocument/2006/relationships/image" Target="../media/image27.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6.bin"/><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28.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3.wmf"/><Relationship Id="rId5" Type="http://schemas.openxmlformats.org/officeDocument/2006/relationships/oleObject" Target="../embeddings/oleObject7.bin"/><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30.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0.emf"/><Relationship Id="rId5" Type="http://schemas.openxmlformats.org/officeDocument/2006/relationships/image" Target="../media/image38.wmf"/><Relationship Id="rId4"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31.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41.wmf"/><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17.bin"/><Relationship Id="rId3" Type="http://schemas.openxmlformats.org/officeDocument/2006/relationships/notesSlide" Target="../notesSlides/notesSlide32.xml"/><Relationship Id="rId7" Type="http://schemas.openxmlformats.org/officeDocument/2006/relationships/image" Target="../media/image45.wmf"/><Relationship Id="rId12" Type="http://schemas.openxmlformats.org/officeDocument/2006/relationships/image" Target="../media/image50.emf"/><Relationship Id="rId17" Type="http://schemas.openxmlformats.org/officeDocument/2006/relationships/image" Target="../media/image51.jpeg"/><Relationship Id="rId2" Type="http://schemas.openxmlformats.org/officeDocument/2006/relationships/slideLayout" Target="../slideLayouts/slideLayout2.xml"/><Relationship Id="rId16" Type="http://schemas.openxmlformats.org/officeDocument/2006/relationships/image" Target="../media/image49.wmf"/><Relationship Id="rId1" Type="http://schemas.openxmlformats.org/officeDocument/2006/relationships/vmlDrawing" Target="../drawings/vmlDrawing7.vml"/><Relationship Id="rId6" Type="http://schemas.openxmlformats.org/officeDocument/2006/relationships/oleObject" Target="../embeddings/oleObject14.bin"/><Relationship Id="rId11" Type="http://schemas.openxmlformats.org/officeDocument/2006/relationships/image" Target="../media/image47.wmf"/><Relationship Id="rId5" Type="http://schemas.openxmlformats.org/officeDocument/2006/relationships/image" Target="../media/image44.wmf"/><Relationship Id="rId15" Type="http://schemas.openxmlformats.org/officeDocument/2006/relationships/oleObject" Target="../embeddings/oleObject18.bin"/><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46.wmf"/><Relationship Id="rId14" Type="http://schemas.openxmlformats.org/officeDocument/2006/relationships/image" Target="../media/image48.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34.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2.wmf"/><Relationship Id="rId11" Type="http://schemas.openxmlformats.org/officeDocument/2006/relationships/image" Target="../media/image54.wmf"/><Relationship Id="rId5" Type="http://schemas.openxmlformats.org/officeDocument/2006/relationships/oleObject" Target="../embeddings/oleObject19.bin"/><Relationship Id="rId10" Type="http://schemas.openxmlformats.org/officeDocument/2006/relationships/oleObject" Target="../embeddings/oleObject22.bin"/><Relationship Id="rId4" Type="http://schemas.openxmlformats.org/officeDocument/2006/relationships/image" Target="../media/image55.emf"/><Relationship Id="rId9" Type="http://schemas.openxmlformats.org/officeDocument/2006/relationships/image" Target="../media/image53.wmf"/></Relationships>
</file>

<file path=ppt/slides/_rels/slide3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1.wmf"/><Relationship Id="rId5" Type="http://schemas.openxmlformats.org/officeDocument/2006/relationships/oleObject" Target="../embeddings/oleObject23.bin"/><Relationship Id="rId4" Type="http://schemas.openxmlformats.org/officeDocument/2006/relationships/image" Target="../media/image62.emf"/></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8.wmf"/><Relationship Id="rId5" Type="http://schemas.openxmlformats.org/officeDocument/2006/relationships/oleObject" Target="../embeddings/oleObject24.bin"/><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46.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9.wmf"/><Relationship Id="rId5" Type="http://schemas.openxmlformats.org/officeDocument/2006/relationships/oleObject" Target="../embeddings/oleObject25.bin"/><Relationship Id="rId4" Type="http://schemas.openxmlformats.org/officeDocument/2006/relationships/image" Target="../media/image13.jpeg"/></Relationships>
</file>

<file path=ppt/slides/_rels/slide4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3.emf"/></Relationships>
</file>

<file path=ppt/slides/_rels/slide51.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ter of Science in Environmental Meteor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85800" y="288012"/>
            <a:ext cx="7772400" cy="1143000"/>
          </a:xfrm>
        </p:spPr>
        <p:txBody>
          <a:bodyPr rtlCol="0">
            <a:normAutofit fontScale="90000"/>
          </a:bodyPr>
          <a:lstStyle/>
          <a:p>
            <a:pPr eaLnBrk="1" fontAlgn="auto" hangingPunct="1">
              <a:spcAft>
                <a:spcPts val="0"/>
              </a:spcAft>
              <a:defRPr/>
            </a:pPr>
            <a:r>
              <a:rPr lang="it-IT" sz="2400"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University</a:t>
            </a:r>
            <a: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Trento</a:t>
            </a:r>
            <a:b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 of Science in Environmental </a:t>
            </a:r>
            <a: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Meteorology</a:t>
            </a:r>
            <a:b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https://international.unitn.it/environmental-meteorology</a:t>
            </a:r>
            <a:endParaRPr lang="en-GB" sz="2400"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076" name="Titolo 1"/>
          <p:cNvSpPr txBox="1">
            <a:spLocks/>
          </p:cNvSpPr>
          <p:nvPr/>
        </p:nvSpPr>
        <p:spPr bwMode="auto">
          <a:xfrm>
            <a:off x="776288"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514350" indent="-171450">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4200" b="1" dirty="0">
                <a:solidFill>
                  <a:srgbClr val="FF0000"/>
                </a:solidFill>
                <a:latin typeface="Tahoma" panose="020B0604030504040204" pitchFamily="34" charset="0"/>
                <a:cs typeface="Tahoma" panose="020B0604030504040204" pitchFamily="34" charset="0"/>
              </a:rPr>
              <a:t>Environmental Physical Chemistry</a:t>
            </a:r>
          </a:p>
        </p:txBody>
      </p:sp>
      <p:sp>
        <p:nvSpPr>
          <p:cNvPr id="3077" name="Titolo 4"/>
          <p:cNvSpPr txBox="1">
            <a:spLocks/>
          </p:cNvSpPr>
          <p:nvPr/>
        </p:nvSpPr>
        <p:spPr bwMode="auto">
          <a:xfrm>
            <a:off x="719138" y="3917837"/>
            <a:ext cx="78867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4000" b="1" dirty="0" smtClean="0">
                <a:solidFill>
                  <a:srgbClr val="3333FF"/>
                </a:solidFill>
                <a:latin typeface="Tahoma" panose="020B0604030504040204" pitchFamily="34" charset="0"/>
                <a:cs typeface="Tahoma" panose="020B0604030504040204" pitchFamily="34" charset="0"/>
              </a:rPr>
              <a:t>Light/matter interaction and basic </a:t>
            </a:r>
            <a:r>
              <a:rPr lang="it-IT" altLang="en-US" sz="4000" b="1" dirty="0">
                <a:solidFill>
                  <a:srgbClr val="3333FF"/>
                </a:solidFill>
                <a:latin typeface="Tahoma" panose="020B0604030504040204" pitchFamily="34" charset="0"/>
                <a:cs typeface="Tahoma" panose="020B0604030504040204" pitchFamily="34" charset="0"/>
              </a:rPr>
              <a:t>principles of spectroscopy</a:t>
            </a:r>
            <a:endParaRPr lang="en-GB" altLang="en-US" sz="4000" b="1" dirty="0">
              <a:solidFill>
                <a:srgbClr val="3333FF"/>
              </a:solidFill>
              <a:latin typeface="Tahoma" panose="020B0604030504040204" pitchFamily="34" charset="0"/>
              <a:cs typeface="Tahoma" panose="020B0604030504040204" pitchFamily="34" charset="0"/>
            </a:endParaRPr>
          </a:p>
        </p:txBody>
      </p:sp>
      <p:sp>
        <p:nvSpPr>
          <p:cNvPr id="6" name="Text Box 3"/>
          <p:cNvSpPr txBox="1">
            <a:spLocks noChangeArrowheads="1"/>
          </p:cNvSpPr>
          <p:nvPr/>
        </p:nvSpPr>
        <p:spPr bwMode="auto">
          <a:xfrm>
            <a:off x="1693701" y="5732238"/>
            <a:ext cx="57565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Daniela Ascenzi</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Dept. Physics, University of Trento, Italy</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e-mail: daniela.ascenzi@unitn.it</a:t>
            </a:r>
          </a:p>
        </p:txBody>
      </p:sp>
      <p:sp>
        <p:nvSpPr>
          <p:cNvPr id="7" name="Text Box 3"/>
          <p:cNvSpPr txBox="1">
            <a:spLocks noChangeArrowheads="1"/>
          </p:cNvSpPr>
          <p:nvPr/>
        </p:nvSpPr>
        <p:spPr bwMode="auto">
          <a:xfrm>
            <a:off x="3532013" y="1459987"/>
            <a:ext cx="22609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 2023-24</a:t>
            </a:r>
          </a:p>
          <a:p>
            <a:pPr algn="ctr"/>
            <a:endPar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The electromegnatic spectrum</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9683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3316"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 y="2181225"/>
            <a:ext cx="899795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2"/>
          <p:cNvSpPr txBox="1">
            <a:spLocks noChangeArrowheads="1"/>
          </p:cNvSpPr>
          <p:nvPr/>
        </p:nvSpPr>
        <p:spPr bwMode="auto">
          <a:xfrm>
            <a:off x="146050" y="1054100"/>
            <a:ext cx="890428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a:solidFill>
                  <a:srgbClr val="FF0000"/>
                </a:solidFill>
                <a:latin typeface="Tahoma" panose="020B0604030504040204" pitchFamily="34" charset="0"/>
              </a:rPr>
              <a:t>Typical wavelenghts, frequencies, wavenumbers and energies for various regions of the EM spectrum</a:t>
            </a:r>
            <a:endParaRPr lang="it-IT" altLang="en-US" sz="2400">
              <a:solidFill>
                <a:srgbClr val="FF0000"/>
              </a:solidFill>
              <a:latin typeface="Tahoma" panose="020B0604030504040204" pitchFamily="34" charset="0"/>
              <a:sym typeface="Symbol" panose="05050102010706020507" pitchFamily="18" charset="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CasellaDiTesto 19"/>
          <p:cNvSpPr txBox="1">
            <a:spLocks noChangeArrowheads="1"/>
          </p:cNvSpPr>
          <p:nvPr/>
        </p:nvSpPr>
        <p:spPr bwMode="auto">
          <a:xfrm>
            <a:off x="473654" y="2024817"/>
            <a:ext cx="8203184"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500" baseline="30000" dirty="0" smtClean="0">
                <a:latin typeface="Tahoma" panose="020B0604030504040204" pitchFamily="34" charset="0"/>
                <a:cs typeface="Tahoma" panose="020B0604030504040204" pitchFamily="34" charset="0"/>
              </a:rPr>
              <a:t>Calculate</a:t>
            </a:r>
            <a:r>
              <a:rPr lang="en-US" altLang="en-US" sz="3500" dirty="0" smtClean="0">
                <a:latin typeface="Tahoma" panose="020B0604030504040204" pitchFamily="34" charset="0"/>
                <a:cs typeface="Tahoma" panose="020B0604030504040204" pitchFamily="34" charset="0"/>
              </a:rPr>
              <a:t> </a:t>
            </a:r>
            <a:r>
              <a:rPr lang="en-US" altLang="en-US" sz="3500" baseline="30000" dirty="0" smtClean="0">
                <a:latin typeface="Tahoma" panose="020B0604030504040204" pitchFamily="34" charset="0"/>
                <a:cs typeface="Tahoma" panose="020B0604030504040204" pitchFamily="34" charset="0"/>
              </a:rPr>
              <a:t>the </a:t>
            </a:r>
            <a:r>
              <a:rPr lang="en-US" altLang="en-US" sz="3500" baseline="30000" dirty="0">
                <a:latin typeface="Tahoma" panose="020B0604030504040204" pitchFamily="34" charset="0"/>
                <a:cs typeface="Tahoma" panose="020B0604030504040204" pitchFamily="34" charset="0"/>
              </a:rPr>
              <a:t>frequency (</a:t>
            </a:r>
            <a:r>
              <a:rPr lang="en-US" altLang="en-US" sz="3500" baseline="30000" dirty="0">
                <a:latin typeface="Symbol" panose="05050102010706020507" pitchFamily="18" charset="2"/>
                <a:cs typeface="Tahoma" panose="020B0604030504040204" pitchFamily="34" charset="0"/>
              </a:rPr>
              <a:t>n</a:t>
            </a:r>
            <a:r>
              <a:rPr lang="en-US" altLang="en-US" sz="3500" baseline="30000" dirty="0">
                <a:latin typeface="Tahoma" panose="020B0604030504040204" pitchFamily="34" charset="0"/>
                <a:cs typeface="Tahoma" panose="020B0604030504040204" pitchFamily="34" charset="0"/>
              </a:rPr>
              <a:t>), energy (E) and wavenumber </a:t>
            </a:r>
            <a:r>
              <a:rPr lang="en-US" altLang="en-US" sz="3500" baseline="30000" dirty="0" smtClean="0">
                <a:latin typeface="Tahoma" panose="020B0604030504040204" pitchFamily="34" charset="0"/>
                <a:cs typeface="Tahoma" panose="020B0604030504040204" pitchFamily="34" charset="0"/>
              </a:rPr>
              <a:t>(</a:t>
            </a:r>
            <a:r>
              <a:rPr lang="en-US" altLang="en-US" sz="3500" baseline="30000" dirty="0" smtClean="0">
                <a:latin typeface="Tahoma" panose="020B0604030504040204" pitchFamily="34" charset="0"/>
                <a:cs typeface="Tahoma" panose="020B0604030504040204" pitchFamily="34" charset="0"/>
                <a:sym typeface="Symbol" panose="05050102010706020507" pitchFamily="18" charset="2"/>
              </a:rPr>
              <a:t></a:t>
            </a:r>
            <a:r>
              <a:rPr lang="en-US" altLang="en-US" sz="3500" baseline="30000" dirty="0" smtClean="0">
                <a:latin typeface="Tahoma" panose="020B0604030504040204" pitchFamily="34" charset="0"/>
                <a:cs typeface="Tahoma" panose="020B0604030504040204" pitchFamily="34" charset="0"/>
              </a:rPr>
              <a:t>) </a:t>
            </a:r>
            <a:r>
              <a:rPr lang="en-US" altLang="en-US" sz="3500" baseline="30000" dirty="0">
                <a:latin typeface="Tahoma" panose="020B0604030504040204" pitchFamily="34" charset="0"/>
                <a:cs typeface="Tahoma" panose="020B0604030504040204" pitchFamily="34" charset="0"/>
              </a:rPr>
              <a:t>of a green </a:t>
            </a:r>
            <a:r>
              <a:rPr lang="en-US" altLang="en-US" sz="3500" baseline="30000" dirty="0" smtClean="0">
                <a:latin typeface="Tahoma" panose="020B0604030504040204" pitchFamily="34" charset="0"/>
                <a:cs typeface="Tahoma" panose="020B0604030504040204" pitchFamily="34" charset="0"/>
              </a:rPr>
              <a:t>photon, having a wavelength </a:t>
            </a:r>
            <a:r>
              <a:rPr lang="en-US" altLang="en-US" sz="3500" baseline="30000" dirty="0">
                <a:latin typeface="Symbol" panose="05050102010706020507" pitchFamily="18" charset="2"/>
                <a:cs typeface="Tahoma" panose="020B0604030504040204" pitchFamily="34" charset="0"/>
              </a:rPr>
              <a:t>l </a:t>
            </a:r>
            <a:r>
              <a:rPr lang="en-US" altLang="en-US" sz="3500" baseline="30000" dirty="0" smtClean="0">
                <a:latin typeface="Tahoma" panose="020B0604030504040204" pitchFamily="34" charset="0"/>
                <a:cs typeface="Tahoma" panose="020B0604030504040204" pitchFamily="34" charset="0"/>
              </a:rPr>
              <a:t>=</a:t>
            </a:r>
            <a:r>
              <a:rPr lang="en-US" altLang="en-US" sz="3500" baseline="30000" dirty="0">
                <a:latin typeface="Tahoma" panose="020B0604030504040204" pitchFamily="34" charset="0"/>
                <a:cs typeface="Tahoma" panose="020B0604030504040204" pitchFamily="34" charset="0"/>
              </a:rPr>
              <a:t>530 </a:t>
            </a:r>
            <a:r>
              <a:rPr lang="en-US" altLang="en-US" sz="3500" baseline="30000" dirty="0" smtClean="0">
                <a:latin typeface="Tahoma" panose="020B0604030504040204" pitchFamily="34" charset="0"/>
                <a:cs typeface="Tahoma" panose="020B0604030504040204" pitchFamily="34" charset="0"/>
              </a:rPr>
              <a:t>nm</a:t>
            </a:r>
            <a:endParaRPr lang="en-US" altLang="en-US" sz="3500" baseline="30000" dirty="0">
              <a:latin typeface="Tahoma" panose="020B0604030504040204" pitchFamily="34" charset="0"/>
              <a:cs typeface="Tahoma" panose="020B0604030504040204" pitchFamily="34" charset="0"/>
            </a:endParaRPr>
          </a:p>
        </p:txBody>
      </p: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186613" y="4273870"/>
            <a:ext cx="8701422" cy="430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rPr>
              <a:t>frequency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 </a:t>
            </a:r>
            <a:r>
              <a:rPr lang="it-IT" altLang="en-US" sz="2200" dirty="0" smtClean="0">
                <a:latin typeface="Tahoma" panose="020B0604030504040204" pitchFamily="34" charset="0"/>
                <a:sym typeface="Symbol" panose="05050102010706020507" pitchFamily="18" charset="2"/>
              </a:rPr>
              <a:t>= c/</a:t>
            </a:r>
            <a:r>
              <a:rPr lang="it-IT" altLang="en-US" sz="2200" dirty="0" smtClean="0">
                <a:latin typeface="Symbol" panose="05050102010706020507" pitchFamily="18" charset="2"/>
                <a:sym typeface="Symbol" panose="05050102010706020507" pitchFamily="18" charset="2"/>
              </a:rPr>
              <a:t>l</a:t>
            </a:r>
            <a:r>
              <a:rPr lang="it-IT" altLang="en-US" sz="2200" dirty="0" smtClean="0">
                <a:latin typeface="Tahoma" panose="020B0604030504040204" pitchFamily="34" charset="0"/>
                <a:sym typeface="Symbol" panose="05050102010706020507" pitchFamily="18" charset="2"/>
              </a:rPr>
              <a:t> = 3.00</a:t>
            </a:r>
            <a:r>
              <a:rPr lang="it-IT" altLang="en-US" sz="2200" dirty="0">
                <a:latin typeface="Tahoma" panose="020B0604030504040204" pitchFamily="34" charset="0"/>
                <a:cs typeface="Tahoma" panose="020B0604030504040204" pitchFamily="34" charset="0"/>
                <a:sym typeface="Symbol" panose="05050102010706020507" pitchFamily="18" charset="2"/>
              </a:rPr>
              <a:t> 10</a:t>
            </a:r>
            <a:r>
              <a:rPr lang="it-IT" altLang="en-US" sz="2200" baseline="30000" dirty="0">
                <a:latin typeface="Tahoma" panose="020B0604030504040204" pitchFamily="34" charset="0"/>
                <a:cs typeface="Tahoma" panose="020B0604030504040204" pitchFamily="34" charset="0"/>
                <a:sym typeface="Symbol" panose="05050102010706020507" pitchFamily="18" charset="2"/>
              </a:rPr>
              <a:t>8</a:t>
            </a:r>
            <a:r>
              <a:rPr lang="it-IT" altLang="en-US" sz="2200" dirty="0">
                <a:latin typeface="Tahoma" panose="020B0604030504040204" pitchFamily="34" charset="0"/>
                <a:cs typeface="Tahoma" panose="020B0604030504040204" pitchFamily="34" charset="0"/>
                <a:sym typeface="Symbol" panose="05050102010706020507" pitchFamily="18" charset="2"/>
              </a:rPr>
              <a:t> </a:t>
            </a:r>
            <a:r>
              <a:rPr lang="it-IT" altLang="en-US" sz="2200" dirty="0" smtClean="0">
                <a:latin typeface="Tahoma" panose="020B0604030504040204" pitchFamily="34" charset="0"/>
                <a:cs typeface="Tahoma" panose="020B0604030504040204" pitchFamily="34" charset="0"/>
                <a:sym typeface="Symbol" panose="05050102010706020507" pitchFamily="18" charset="2"/>
              </a:rPr>
              <a:t>m·s</a:t>
            </a:r>
            <a:r>
              <a:rPr lang="it-IT" altLang="en-US" sz="2200" baseline="30000" dirty="0" smtClean="0">
                <a:latin typeface="Tahoma" panose="020B0604030504040204" pitchFamily="34" charset="0"/>
                <a:cs typeface="Tahoma" panose="020B0604030504040204" pitchFamily="34" charset="0"/>
                <a:sym typeface="Symbol" panose="05050102010706020507" pitchFamily="18" charset="2"/>
              </a:rPr>
              <a:t>-1</a:t>
            </a:r>
            <a:r>
              <a:rPr lang="it-IT" altLang="en-US" sz="2200" dirty="0" smtClean="0">
                <a:latin typeface="Tahoma" panose="020B0604030504040204" pitchFamily="34" charset="0"/>
                <a:cs typeface="Tahoma" panose="020B0604030504040204" pitchFamily="34" charset="0"/>
                <a:sym typeface="Symbol" panose="05050102010706020507" pitchFamily="18" charset="2"/>
              </a:rPr>
              <a:t> /</a:t>
            </a:r>
            <a:r>
              <a:rPr lang="it-IT" altLang="en-US" sz="2200" dirty="0">
                <a:latin typeface="Tahoma" panose="020B0604030504040204" pitchFamily="34" charset="0"/>
              </a:rPr>
              <a:t>5.3</a:t>
            </a:r>
            <a:r>
              <a:rPr lang="it-IT" altLang="en-US" sz="2200" dirty="0">
                <a:latin typeface="Tahoma" panose="020B0604030504040204" pitchFamily="34" charset="0"/>
                <a:cs typeface="Tahoma" panose="020B0604030504040204" pitchFamily="34" charset="0"/>
                <a:sym typeface="Symbol" panose="05050102010706020507" pitchFamily="18" charset="2"/>
              </a:rPr>
              <a:t>10</a:t>
            </a:r>
            <a:r>
              <a:rPr lang="it-IT" altLang="en-US" sz="2200" baseline="30000" dirty="0">
                <a:latin typeface="Tahoma" panose="020B0604030504040204" pitchFamily="34" charset="0"/>
                <a:cs typeface="Tahoma" panose="020B0604030504040204" pitchFamily="34" charset="0"/>
                <a:sym typeface="Symbol" panose="05050102010706020507" pitchFamily="18" charset="2"/>
              </a:rPr>
              <a:t>-7</a:t>
            </a:r>
            <a:r>
              <a:rPr lang="it-IT" altLang="en-US" sz="2200" dirty="0">
                <a:latin typeface="Tahoma" panose="020B0604030504040204" pitchFamily="34" charset="0"/>
                <a:cs typeface="Tahoma" panose="020B0604030504040204" pitchFamily="34" charset="0"/>
                <a:sym typeface="Symbol" panose="05050102010706020507" pitchFamily="18" charset="2"/>
              </a:rPr>
              <a:t> </a:t>
            </a:r>
            <a:r>
              <a:rPr lang="it-IT" altLang="en-US" sz="2200" dirty="0" smtClean="0">
                <a:latin typeface="Tahoma" panose="020B0604030504040204" pitchFamily="34" charset="0"/>
                <a:cs typeface="Tahoma" panose="020B0604030504040204" pitchFamily="34" charset="0"/>
                <a:sym typeface="Symbol" panose="05050102010706020507" pitchFamily="18" charset="2"/>
              </a:rPr>
              <a:t>m</a:t>
            </a:r>
            <a:r>
              <a:rPr lang="en-US" altLang="en-US" sz="2200" dirty="0" smtClean="0">
                <a:latin typeface="Tahoma" panose="020B0604030504040204" pitchFamily="34" charset="0"/>
                <a:sym typeface="Symbol" panose="05050102010706020507" pitchFamily="18" charset="2"/>
              </a:rPr>
              <a:t>=5.66</a:t>
            </a:r>
            <a:r>
              <a:rPr lang="it-IT" altLang="en-US" sz="2200" dirty="0" smtClean="0">
                <a:latin typeface="Tahoma" panose="020B0604030504040204" pitchFamily="34" charset="0"/>
                <a:cs typeface="Tahoma" panose="020B0604030504040204" pitchFamily="34" charset="0"/>
                <a:sym typeface="Symbol" panose="05050102010706020507" pitchFamily="18" charset="2"/>
              </a:rPr>
              <a:t>10</a:t>
            </a:r>
            <a:r>
              <a:rPr lang="it-IT" altLang="en-US" sz="2200" baseline="30000" dirty="0" smtClean="0">
                <a:latin typeface="Tahoma" panose="020B0604030504040204" pitchFamily="34" charset="0"/>
                <a:cs typeface="Tahoma" panose="020B0604030504040204" pitchFamily="34" charset="0"/>
                <a:sym typeface="Symbol" panose="05050102010706020507" pitchFamily="18" charset="2"/>
              </a:rPr>
              <a:t>14</a:t>
            </a:r>
            <a:r>
              <a:rPr lang="it-IT" altLang="en-US" sz="2200" dirty="0" smtClean="0">
                <a:latin typeface="Tahoma" panose="020B0604030504040204" pitchFamily="34" charset="0"/>
                <a:cs typeface="Tahoma" panose="020B0604030504040204" pitchFamily="34" charset="0"/>
                <a:sym typeface="Symbol" panose="05050102010706020507" pitchFamily="18" charset="2"/>
              </a:rPr>
              <a:t> Hz (s</a:t>
            </a:r>
            <a:r>
              <a:rPr lang="it-IT" altLang="en-US" sz="2200" baseline="30000" dirty="0" smtClean="0">
                <a:latin typeface="Tahoma" panose="020B0604030504040204" pitchFamily="34" charset="0"/>
                <a:cs typeface="Tahoma" panose="020B0604030504040204" pitchFamily="34" charset="0"/>
                <a:sym typeface="Symbol" panose="05050102010706020507" pitchFamily="18" charset="2"/>
              </a:rPr>
              <a:t>-1</a:t>
            </a:r>
            <a:r>
              <a:rPr lang="it-IT" altLang="en-US" sz="2200" dirty="0" smtClean="0">
                <a:latin typeface="Tahoma" panose="020B0604030504040204" pitchFamily="34" charset="0"/>
                <a:cs typeface="Tahoma" panose="020B0604030504040204" pitchFamily="34" charset="0"/>
                <a:sym typeface="Symbol" panose="05050102010706020507" pitchFamily="18" charset="2"/>
              </a:rPr>
              <a:t>)</a:t>
            </a:r>
            <a:endParaRPr lang="en-US" altLang="en-US" sz="2200" dirty="0">
              <a:latin typeface="Tahoma" panose="020B0604030504040204" pitchFamily="34" charset="0"/>
            </a:endParaRPr>
          </a:p>
        </p:txBody>
      </p:sp>
      <p:sp>
        <p:nvSpPr>
          <p:cNvPr id="7" name="Text Box 4"/>
          <p:cNvSpPr txBox="1">
            <a:spLocks noChangeArrowheads="1"/>
          </p:cNvSpPr>
          <p:nvPr/>
        </p:nvSpPr>
        <p:spPr bwMode="auto">
          <a:xfrm>
            <a:off x="213976" y="3700933"/>
            <a:ext cx="6146041" cy="430887"/>
          </a:xfrm>
          <a:prstGeom prst="rect">
            <a:avLst/>
          </a:prstGeom>
          <a:noFill/>
          <a:ln>
            <a:noFill/>
          </a:ln>
          <a:effectLs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dirty="0" smtClean="0">
                <a:latin typeface="Tahoma" panose="020B0604030504040204" pitchFamily="34" charset="0"/>
              </a:rPr>
              <a:t>wavelength 530 nm = 5.3</a:t>
            </a:r>
            <a:r>
              <a:rPr lang="it-IT" altLang="en-US" sz="2200" dirty="0" smtClean="0">
                <a:latin typeface="Tahoma" panose="020B0604030504040204" pitchFamily="34" charset="0"/>
                <a:cs typeface="Tahoma" panose="020B0604030504040204" pitchFamily="34" charset="0"/>
                <a:sym typeface="Symbol" panose="05050102010706020507" pitchFamily="18" charset="2"/>
              </a:rPr>
              <a:t>10</a:t>
            </a:r>
            <a:r>
              <a:rPr lang="it-IT" altLang="en-US" sz="2200" baseline="30000" dirty="0" smtClean="0">
                <a:latin typeface="Tahoma" panose="020B0604030504040204" pitchFamily="34" charset="0"/>
                <a:cs typeface="Tahoma" panose="020B0604030504040204" pitchFamily="34" charset="0"/>
                <a:sym typeface="Symbol" panose="05050102010706020507" pitchFamily="18" charset="2"/>
              </a:rPr>
              <a:t>-7</a:t>
            </a:r>
            <a:r>
              <a:rPr lang="it-IT" altLang="en-US" sz="2200" dirty="0" smtClean="0">
                <a:latin typeface="Tahoma" panose="020B0604030504040204" pitchFamily="34" charset="0"/>
                <a:cs typeface="Tahoma" panose="020B0604030504040204" pitchFamily="34" charset="0"/>
                <a:sym typeface="Symbol" panose="05050102010706020507" pitchFamily="18" charset="2"/>
              </a:rPr>
              <a:t> m=</a:t>
            </a:r>
            <a:r>
              <a:rPr lang="it-IT" altLang="en-US" sz="2200" dirty="0">
                <a:latin typeface="Tahoma" panose="020B0604030504040204" pitchFamily="34" charset="0"/>
              </a:rPr>
              <a:t> 5.3</a:t>
            </a:r>
            <a:r>
              <a:rPr lang="it-IT" altLang="en-US" sz="2200" dirty="0">
                <a:latin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cs typeface="Tahoma" panose="020B0604030504040204" pitchFamily="34" charset="0"/>
                <a:sym typeface="Symbol" panose="05050102010706020507" pitchFamily="18" charset="2"/>
              </a:rPr>
              <a:t>10</a:t>
            </a:r>
            <a:r>
              <a:rPr lang="it-IT" altLang="en-US" sz="2200" baseline="30000" dirty="0" smtClean="0">
                <a:latin typeface="Tahoma" panose="020B0604030504040204" pitchFamily="34" charset="0"/>
                <a:cs typeface="Tahoma" panose="020B0604030504040204" pitchFamily="34" charset="0"/>
                <a:sym typeface="Symbol" panose="05050102010706020507" pitchFamily="18" charset="2"/>
              </a:rPr>
              <a:t>-5</a:t>
            </a:r>
            <a:r>
              <a:rPr lang="it-IT" altLang="en-US" sz="2200" dirty="0" smtClean="0">
                <a:latin typeface="Tahoma" panose="020B0604030504040204" pitchFamily="34" charset="0"/>
                <a:cs typeface="Tahoma" panose="020B0604030504040204" pitchFamily="34" charset="0"/>
                <a:sym typeface="Symbol" panose="05050102010706020507" pitchFamily="18" charset="2"/>
              </a:rPr>
              <a:t> cm</a:t>
            </a:r>
            <a:endParaRPr lang="en-US" altLang="en-US" sz="2200" baseline="-25000" dirty="0">
              <a:latin typeface="Tahoma" panose="020B0604030504040204" pitchFamily="34" charset="0"/>
            </a:endParaRPr>
          </a:p>
        </p:txBody>
      </p:sp>
      <p:sp>
        <p:nvSpPr>
          <p:cNvPr id="8" name="Text Box 2"/>
          <p:cNvSpPr txBox="1">
            <a:spLocks noChangeArrowheads="1"/>
          </p:cNvSpPr>
          <p:nvPr/>
        </p:nvSpPr>
        <p:spPr bwMode="auto">
          <a:xfrm>
            <a:off x="213976" y="3233268"/>
            <a:ext cx="3375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dirty="0" smtClean="0">
                <a:solidFill>
                  <a:srgbClr val="FF0000"/>
                </a:solidFill>
                <a:latin typeface="Tahoma" panose="020B0604030504040204" pitchFamily="34" charset="0"/>
                <a:sym typeface="Symbol" panose="05050102010706020507" pitchFamily="18" charset="2"/>
              </a:rPr>
              <a:t>Solution:</a:t>
            </a:r>
            <a:endParaRPr lang="it-IT" altLang="en-US" sz="2500" dirty="0">
              <a:solidFill>
                <a:srgbClr val="FF0000"/>
              </a:solidFill>
              <a:latin typeface="Tahoma" panose="020B0604030504040204" pitchFamily="34" charset="0"/>
              <a:sym typeface="Symbol" panose="05050102010706020507" pitchFamily="18" charset="2"/>
            </a:endParaRPr>
          </a:p>
        </p:txBody>
      </p:sp>
      <p:sp>
        <p:nvSpPr>
          <p:cNvPr id="9" name="Text Box 5"/>
          <p:cNvSpPr txBox="1">
            <a:spLocks noChangeArrowheads="1"/>
          </p:cNvSpPr>
          <p:nvPr/>
        </p:nvSpPr>
        <p:spPr bwMode="auto">
          <a:xfrm>
            <a:off x="241930" y="5963795"/>
            <a:ext cx="7676208" cy="430887"/>
          </a:xfrm>
          <a:prstGeom prst="rect">
            <a:avLst/>
          </a:prstGeom>
          <a:no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it-IT" altLang="en-US" sz="2200" dirty="0">
                <a:solidFill>
                  <a:srgbClr val="FF00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wavenumber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a:t>
            </a:r>
            <a:r>
              <a:rPr lang="it-IT" altLang="en-US" sz="2200" dirty="0" smtClean="0">
                <a:latin typeface="Tahoma" panose="020B0604030504040204" pitchFamily="34" charset="0"/>
                <a:sym typeface="Symbol" panose="05050102010706020507" pitchFamily="18" charset="2"/>
              </a:rPr>
              <a:t> = 1/ = 1/</a:t>
            </a:r>
            <a:r>
              <a:rPr lang="it-IT" altLang="en-US" sz="2200" dirty="0">
                <a:latin typeface="Tahoma" panose="020B0604030504040204" pitchFamily="34" charset="0"/>
              </a:rPr>
              <a:t>5.3</a:t>
            </a:r>
            <a:r>
              <a:rPr lang="it-IT" altLang="en-US" sz="2200" dirty="0">
                <a:latin typeface="Tahoma" panose="020B0604030504040204" pitchFamily="34" charset="0"/>
                <a:cs typeface="Tahoma" panose="020B0604030504040204" pitchFamily="34" charset="0"/>
                <a:sym typeface="Symbol" panose="05050102010706020507" pitchFamily="18" charset="2"/>
              </a:rPr>
              <a:t>10</a:t>
            </a:r>
            <a:r>
              <a:rPr lang="it-IT" altLang="en-US" sz="2200" baseline="30000" dirty="0">
                <a:latin typeface="Tahoma" panose="020B0604030504040204" pitchFamily="34" charset="0"/>
                <a:cs typeface="Tahoma" panose="020B0604030504040204" pitchFamily="34" charset="0"/>
                <a:sym typeface="Symbol" panose="05050102010706020507" pitchFamily="18" charset="2"/>
              </a:rPr>
              <a:t>-5</a:t>
            </a:r>
            <a:r>
              <a:rPr lang="it-IT" altLang="en-US" sz="2200" dirty="0">
                <a:latin typeface="Tahoma" panose="020B0604030504040204" pitchFamily="34" charset="0"/>
                <a:cs typeface="Tahoma" panose="020B0604030504040204" pitchFamily="34" charset="0"/>
                <a:sym typeface="Symbol" panose="05050102010706020507" pitchFamily="18" charset="2"/>
              </a:rPr>
              <a:t> </a:t>
            </a:r>
            <a:r>
              <a:rPr lang="it-IT" altLang="en-US" sz="2200" dirty="0" smtClean="0">
                <a:latin typeface="Tahoma" panose="020B0604030504040204" pitchFamily="34" charset="0"/>
                <a:cs typeface="Tahoma" panose="020B0604030504040204" pitchFamily="34" charset="0"/>
                <a:sym typeface="Symbol" panose="05050102010706020507" pitchFamily="18" charset="2"/>
              </a:rPr>
              <a:t>cm</a:t>
            </a:r>
            <a:r>
              <a:rPr lang="en-US" altLang="en-US" sz="2200" dirty="0" smtClean="0">
                <a:latin typeface="Tahoma" panose="020B0604030504040204" pitchFamily="34" charset="0"/>
                <a:sym typeface="Symbol" panose="05050102010706020507" pitchFamily="18" charset="2"/>
              </a:rPr>
              <a:t>=</a:t>
            </a:r>
            <a:r>
              <a:rPr lang="it-IT" altLang="en-US" sz="2200" dirty="0" smtClean="0">
                <a:latin typeface="Tahoma" panose="020B0604030504040204" pitchFamily="34" charset="0"/>
                <a:sym typeface="Symbol" panose="05050102010706020507" pitchFamily="18" charset="2"/>
              </a:rPr>
              <a:t> 18868 cm</a:t>
            </a:r>
            <a:r>
              <a:rPr lang="it-IT" altLang="en-US" sz="2200" baseline="30000" dirty="0" smtClean="0">
                <a:latin typeface="Tahoma" panose="020B0604030504040204" pitchFamily="34" charset="0"/>
                <a:sym typeface="Symbol" panose="05050102010706020507" pitchFamily="18" charset="2"/>
              </a:rPr>
              <a:t>-1</a:t>
            </a:r>
            <a:endParaRPr lang="en-US" altLang="en-US" sz="2200" baseline="-25000" dirty="0">
              <a:latin typeface="Tahoma" panose="020B0604030504040204" pitchFamily="34" charset="0"/>
            </a:endParaRPr>
          </a:p>
        </p:txBody>
      </p:sp>
      <p:sp>
        <p:nvSpPr>
          <p:cNvPr id="11" name="Text Box 4"/>
          <p:cNvSpPr txBox="1">
            <a:spLocks noChangeArrowheads="1"/>
          </p:cNvSpPr>
          <p:nvPr/>
        </p:nvSpPr>
        <p:spPr bwMode="auto">
          <a:xfrm>
            <a:off x="1366224" y="5387052"/>
            <a:ext cx="6040693" cy="430887"/>
          </a:xfrm>
          <a:prstGeom prst="rect">
            <a:avLst/>
          </a:prstGeom>
          <a:noFill/>
          <a:ln>
            <a:noFill/>
          </a:ln>
          <a:effectLs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it-IT" altLang="en-US" sz="2200" dirty="0" smtClean="0">
                <a:latin typeface="Tahoma" panose="020B0604030504040204" pitchFamily="34" charset="0"/>
              </a:rPr>
              <a:t>energy (of 1 mole) = </a:t>
            </a:r>
            <a:r>
              <a:rPr lang="it-IT" altLang="en-US" sz="2200" dirty="0" smtClean="0">
                <a:latin typeface="Tahoma" panose="020B0604030504040204" pitchFamily="34" charset="0"/>
                <a:cs typeface="Tahoma" panose="020B0604030504040204" pitchFamily="34" charset="0"/>
                <a:sym typeface="Symbol" panose="05050102010706020507" pitchFamily="18" charset="2"/>
              </a:rPr>
              <a:t>2.3496.49=226 </a:t>
            </a:r>
            <a:r>
              <a:rPr lang="it-IT" altLang="en-US" sz="2200" dirty="0" smtClean="0">
                <a:latin typeface="Tahoma" panose="020B0604030504040204" pitchFamily="34" charset="0"/>
                <a:sym typeface="Symbol" panose="05050102010706020507" pitchFamily="18" charset="2"/>
              </a:rPr>
              <a:t>kJ</a:t>
            </a:r>
            <a:r>
              <a:rPr lang="it-IT" altLang="en-US" sz="2200" dirty="0" smtClean="0">
                <a:latin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sym typeface="Symbol" panose="05050102010706020507" pitchFamily="18" charset="2"/>
              </a:rPr>
              <a:t>mol</a:t>
            </a:r>
            <a:r>
              <a:rPr lang="it-IT" altLang="en-US" sz="2200" baseline="30000" dirty="0" smtClean="0">
                <a:latin typeface="Tahoma" panose="020B0604030504040204" pitchFamily="34" charset="0"/>
                <a:sym typeface="Symbol" panose="05050102010706020507" pitchFamily="18" charset="2"/>
              </a:rPr>
              <a:t>-1</a:t>
            </a:r>
            <a:endParaRPr lang="it-IT" altLang="en-US" sz="2200" baseline="30000" dirty="0">
              <a:latin typeface="Tahoma" panose="020B0604030504040204" pitchFamily="34" charset="0"/>
              <a:sym typeface="Symbol" panose="05050102010706020507" pitchFamily="18" charset="2"/>
            </a:endParaRPr>
          </a:p>
        </p:txBody>
      </p:sp>
      <p:sp>
        <p:nvSpPr>
          <p:cNvPr id="13" name="Text Box 4"/>
          <p:cNvSpPr txBox="1">
            <a:spLocks noChangeArrowheads="1"/>
          </p:cNvSpPr>
          <p:nvPr/>
        </p:nvSpPr>
        <p:spPr bwMode="auto">
          <a:xfrm>
            <a:off x="213976" y="4968556"/>
            <a:ext cx="9102107" cy="430887"/>
          </a:xfrm>
          <a:prstGeom prst="rect">
            <a:avLst/>
          </a:prstGeom>
          <a:noFill/>
          <a:ln>
            <a:noFill/>
          </a:ln>
          <a:effectLs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rPr>
              <a:t>energy E </a:t>
            </a:r>
            <a:r>
              <a:rPr lang="it-IT" altLang="en-US" sz="2200" dirty="0">
                <a:latin typeface="Tahoma" panose="020B0604030504040204" pitchFamily="34" charset="0"/>
              </a:rPr>
              <a:t>= h</a:t>
            </a:r>
            <a:r>
              <a:rPr lang="it-IT" altLang="en-US" sz="2200" dirty="0" smtClean="0">
                <a:latin typeface="Tahoma" panose="020B0604030504040204" pitchFamily="34" charset="0"/>
                <a:sym typeface="Symbol" panose="05050102010706020507" pitchFamily="18" charset="2"/>
              </a:rPr>
              <a:t>=6.626x10</a:t>
            </a:r>
            <a:r>
              <a:rPr lang="it-IT" altLang="en-US" sz="2200" baseline="30000" dirty="0" smtClean="0">
                <a:latin typeface="Tahoma" panose="020B0604030504040204" pitchFamily="34" charset="0"/>
                <a:sym typeface="Symbol" panose="05050102010706020507" pitchFamily="18" charset="2"/>
              </a:rPr>
              <a:t>-34</a:t>
            </a:r>
            <a:r>
              <a:rPr lang="it-IT" altLang="en-US" sz="2200" dirty="0" smtClean="0">
                <a:latin typeface="Tahoma" panose="020B0604030504040204" pitchFamily="34" charset="0"/>
                <a:sym typeface="Symbol" panose="05050102010706020507" pitchFamily="18" charset="2"/>
              </a:rPr>
              <a:t> J</a:t>
            </a:r>
            <a:r>
              <a:rPr lang="it-IT" altLang="en-US" sz="2200" dirty="0" smtClean="0">
                <a:latin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sym typeface="Symbol" panose="05050102010706020507" pitchFamily="18" charset="2"/>
              </a:rPr>
              <a:t>s </a:t>
            </a:r>
            <a:r>
              <a:rPr lang="it-IT" altLang="en-US" sz="2200" dirty="0" smtClean="0">
                <a:latin typeface="Tahoma" panose="020B0604030504040204" pitchFamily="34" charset="0"/>
                <a:cs typeface="Tahoma" panose="020B0604030504040204" pitchFamily="34" charset="0"/>
                <a:sym typeface="Symbol" panose="05050102010706020507" pitchFamily="18" charset="2"/>
              </a:rPr>
              <a:t>· </a:t>
            </a:r>
            <a:r>
              <a:rPr lang="en-US" altLang="en-US" sz="2200" dirty="0" smtClean="0">
                <a:latin typeface="Tahoma" panose="020B0604030504040204" pitchFamily="34" charset="0"/>
                <a:sym typeface="Symbol" panose="05050102010706020507" pitchFamily="18" charset="2"/>
              </a:rPr>
              <a:t>5.66</a:t>
            </a:r>
            <a:r>
              <a:rPr lang="it-IT" altLang="en-US" sz="2200" dirty="0">
                <a:latin typeface="Tahoma" panose="020B0604030504040204" pitchFamily="34" charset="0"/>
                <a:cs typeface="Tahoma" panose="020B0604030504040204" pitchFamily="34" charset="0"/>
                <a:sym typeface="Symbol" panose="05050102010706020507" pitchFamily="18" charset="2"/>
              </a:rPr>
              <a:t>10</a:t>
            </a:r>
            <a:r>
              <a:rPr lang="it-IT" altLang="en-US" sz="2200" baseline="30000" dirty="0">
                <a:latin typeface="Tahoma" panose="020B0604030504040204" pitchFamily="34" charset="0"/>
                <a:cs typeface="Tahoma" panose="020B0604030504040204" pitchFamily="34" charset="0"/>
                <a:sym typeface="Symbol" panose="05050102010706020507" pitchFamily="18" charset="2"/>
              </a:rPr>
              <a:t>14</a:t>
            </a:r>
            <a:r>
              <a:rPr lang="it-IT" altLang="en-US" sz="2200" dirty="0">
                <a:latin typeface="Tahoma" panose="020B0604030504040204" pitchFamily="34" charset="0"/>
                <a:cs typeface="Tahoma" panose="020B0604030504040204" pitchFamily="34" charset="0"/>
                <a:sym typeface="Symbol" panose="05050102010706020507" pitchFamily="18" charset="2"/>
              </a:rPr>
              <a:t> </a:t>
            </a:r>
            <a:r>
              <a:rPr lang="it-IT" altLang="en-US" sz="2200" dirty="0" smtClean="0">
                <a:latin typeface="Tahoma" panose="020B0604030504040204" pitchFamily="34" charset="0"/>
                <a:cs typeface="Tahoma" panose="020B0604030504040204" pitchFamily="34" charset="0"/>
                <a:sym typeface="Symbol" panose="05050102010706020507" pitchFamily="18" charset="2"/>
              </a:rPr>
              <a:t>s</a:t>
            </a:r>
            <a:r>
              <a:rPr lang="it-IT" altLang="en-US" sz="2200" baseline="30000" dirty="0" smtClean="0">
                <a:latin typeface="Tahoma" panose="020B0604030504040204" pitchFamily="34" charset="0"/>
                <a:cs typeface="Tahoma" panose="020B0604030504040204" pitchFamily="34" charset="0"/>
                <a:sym typeface="Symbol" panose="05050102010706020507" pitchFamily="18" charset="2"/>
              </a:rPr>
              <a:t>-1</a:t>
            </a:r>
            <a:r>
              <a:rPr lang="it-IT" altLang="en-US" sz="2200" dirty="0" smtClean="0">
                <a:latin typeface="Tahoma" panose="020B0604030504040204" pitchFamily="34" charset="0"/>
                <a:cs typeface="Tahoma" panose="020B0604030504040204" pitchFamily="34" charset="0"/>
                <a:sym typeface="Symbol" panose="05050102010706020507" pitchFamily="18" charset="2"/>
              </a:rPr>
              <a:t>=</a:t>
            </a:r>
            <a:r>
              <a:rPr lang="en-US" altLang="en-US" sz="2200" dirty="0">
                <a:latin typeface="Tahoma" panose="020B0604030504040204" pitchFamily="34" charset="0"/>
                <a:sym typeface="Symbol" panose="05050102010706020507" pitchFamily="18" charset="2"/>
              </a:rPr>
              <a:t> </a:t>
            </a:r>
            <a:r>
              <a:rPr lang="en-US" altLang="en-US" sz="2200" dirty="0" smtClean="0">
                <a:latin typeface="Tahoma" panose="020B0604030504040204" pitchFamily="34" charset="0"/>
                <a:sym typeface="Symbol" panose="05050102010706020507" pitchFamily="18" charset="2"/>
              </a:rPr>
              <a:t>3.75</a:t>
            </a:r>
            <a:r>
              <a:rPr lang="it-IT" altLang="en-US" sz="2200" dirty="0" smtClean="0">
                <a:latin typeface="Tahoma" panose="020B0604030504040204" pitchFamily="34" charset="0"/>
                <a:cs typeface="Tahoma" panose="020B0604030504040204" pitchFamily="34" charset="0"/>
                <a:sym typeface="Symbol" panose="05050102010706020507" pitchFamily="18" charset="2"/>
              </a:rPr>
              <a:t>10</a:t>
            </a:r>
            <a:r>
              <a:rPr lang="it-IT" altLang="en-US" sz="2200" baseline="30000" dirty="0" smtClean="0">
                <a:latin typeface="Tahoma" panose="020B0604030504040204" pitchFamily="34" charset="0"/>
                <a:cs typeface="Tahoma" panose="020B0604030504040204" pitchFamily="34" charset="0"/>
                <a:sym typeface="Symbol" panose="05050102010706020507" pitchFamily="18" charset="2"/>
              </a:rPr>
              <a:t>-19</a:t>
            </a:r>
            <a:r>
              <a:rPr lang="it-IT" altLang="en-US" sz="2200" dirty="0" smtClean="0">
                <a:latin typeface="Tahoma" panose="020B0604030504040204" pitchFamily="34" charset="0"/>
                <a:cs typeface="Tahoma" panose="020B0604030504040204" pitchFamily="34" charset="0"/>
                <a:sym typeface="Symbol" panose="05050102010706020507" pitchFamily="18" charset="2"/>
              </a:rPr>
              <a:t> J = 2.34 eV</a:t>
            </a:r>
            <a:r>
              <a:rPr lang="it-IT" altLang="en-US" sz="2200" dirty="0" smtClean="0">
                <a:latin typeface="Tahoma" panose="020B0604030504040204" pitchFamily="34" charset="0"/>
                <a:sym typeface="Symbol" panose="05050102010706020507" pitchFamily="18" charset="2"/>
              </a:rPr>
              <a:t> </a:t>
            </a:r>
            <a:endParaRPr lang="it-IT" altLang="en-US" sz="2200" dirty="0">
              <a:latin typeface="Tahoma" panose="020B0604030504040204" pitchFamily="34" charset="0"/>
              <a:sym typeface="Symbol" panose="05050102010706020507" pitchFamily="18" charset="2"/>
            </a:endParaRPr>
          </a:p>
        </p:txBody>
      </p:sp>
      <p:sp>
        <p:nvSpPr>
          <p:cNvPr id="14" name="Titolo 4"/>
          <p:cNvSpPr txBox="1">
            <a:spLocks/>
          </p:cNvSpPr>
          <p:nvPr/>
        </p:nvSpPr>
        <p:spPr bwMode="auto">
          <a:xfrm>
            <a:off x="473654" y="765779"/>
            <a:ext cx="6478476"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lgn="l" eaLnBrk="1" hangingPunct="1"/>
            <a:r>
              <a:rPr lang="it-IT" altLang="en-US" sz="3300" smtClean="0">
                <a:solidFill>
                  <a:srgbClr val="3333FF"/>
                </a:solidFill>
                <a:latin typeface="Tahoma" panose="020B0604030504040204" pitchFamily="34" charset="0"/>
                <a:cs typeface="Tahoma" panose="020B0604030504040204" pitchFamily="34" charset="0"/>
              </a:rPr>
              <a:t>Photons: energy, frequency, wavelengths and conversions</a:t>
            </a:r>
            <a:endParaRPr lang="en-GB" altLang="en-US" sz="3300" dirty="0" smtClean="0">
              <a:solidFill>
                <a:srgbClr val="3333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326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2</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534988" y="1640793"/>
            <a:ext cx="7246937"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a:latin typeface="Tahoma" panose="020B0604030504040204" pitchFamily="34" charset="0"/>
              </a:rPr>
              <a:t>Calculate the energy carried by a mole of photons having a wavelength </a:t>
            </a:r>
            <a:r>
              <a:rPr lang="it-IT" altLang="en-US" sz="2500" dirty="0">
                <a:latin typeface="Symbol" panose="05050102010706020507" pitchFamily="18" charset="2"/>
              </a:rPr>
              <a:t>l </a:t>
            </a:r>
            <a:r>
              <a:rPr lang="it-IT" altLang="en-US" sz="2500" dirty="0">
                <a:latin typeface="Tahoma" panose="020B0604030504040204" pitchFamily="34" charset="0"/>
                <a:cs typeface="Tahoma" panose="020B0604030504040204" pitchFamily="34" charset="0"/>
              </a:rPr>
              <a:t>=320 nm (near UV)</a:t>
            </a:r>
          </a:p>
        </p:txBody>
      </p:sp>
      <p:sp>
        <p:nvSpPr>
          <p:cNvPr id="16" name="Text Box 2"/>
          <p:cNvSpPr txBox="1">
            <a:spLocks noChangeArrowheads="1"/>
          </p:cNvSpPr>
          <p:nvPr/>
        </p:nvSpPr>
        <p:spPr bwMode="auto">
          <a:xfrm>
            <a:off x="563563" y="2805281"/>
            <a:ext cx="3375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dirty="0" smtClean="0">
                <a:solidFill>
                  <a:srgbClr val="FF0000"/>
                </a:solidFill>
                <a:latin typeface="Tahoma" panose="020B0604030504040204" pitchFamily="34" charset="0"/>
                <a:sym typeface="Symbol" panose="05050102010706020507" pitchFamily="18" charset="2"/>
              </a:rPr>
              <a:t>Solution:</a:t>
            </a:r>
            <a:endParaRPr lang="it-IT" altLang="en-US" sz="2500" dirty="0">
              <a:solidFill>
                <a:srgbClr val="FF0000"/>
              </a:solidFill>
              <a:latin typeface="Tahoma" panose="020B0604030504040204" pitchFamily="34" charset="0"/>
              <a:sym typeface="Symbol" panose="05050102010706020507" pitchFamily="18" charset="2"/>
            </a:endParaRPr>
          </a:p>
        </p:txBody>
      </p:sp>
      <p:sp>
        <p:nvSpPr>
          <p:cNvPr id="17" name="Text Box 4"/>
          <p:cNvSpPr txBox="1">
            <a:spLocks noChangeArrowheads="1"/>
          </p:cNvSpPr>
          <p:nvPr/>
        </p:nvSpPr>
        <p:spPr bwMode="auto">
          <a:xfrm>
            <a:off x="3682785" y="4825130"/>
            <a:ext cx="1258887" cy="461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sym typeface="Symbol" panose="05050102010706020507" pitchFamily="18" charset="2"/>
              </a:rPr>
              <a:t> in nm</a:t>
            </a:r>
            <a:endParaRPr lang="en-US" altLang="en-US" sz="2400" baseline="-25000">
              <a:latin typeface="Tahoma" panose="020B0604030504040204" pitchFamily="34" charset="0"/>
            </a:endParaRPr>
          </a:p>
        </p:txBody>
      </p:sp>
      <p:sp>
        <p:nvSpPr>
          <p:cNvPr id="18" name="Text Box 4"/>
          <p:cNvSpPr txBox="1">
            <a:spLocks noChangeArrowheads="1"/>
          </p:cNvSpPr>
          <p:nvPr/>
        </p:nvSpPr>
        <p:spPr bwMode="auto">
          <a:xfrm>
            <a:off x="600076" y="3410341"/>
            <a:ext cx="3559175" cy="460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rPr>
              <a:t>Photon energy per mole:</a:t>
            </a:r>
            <a:endParaRPr lang="en-US" altLang="en-US" sz="2400" baseline="-25000" dirty="0">
              <a:latin typeface="Tahoma" panose="020B0604030504040204" pitchFamily="34" charset="0"/>
            </a:endParaRPr>
          </a:p>
        </p:txBody>
      </p:sp>
      <p:graphicFrame>
        <p:nvGraphicFramePr>
          <p:cNvPr id="19" name="Object 41"/>
          <p:cNvGraphicFramePr>
            <a:graphicFrameLocks noChangeAspect="1"/>
          </p:cNvGraphicFramePr>
          <p:nvPr>
            <p:extLst>
              <p:ext uri="{D42A27DB-BD31-4B8C-83A1-F6EECF244321}">
                <p14:modId xmlns:p14="http://schemas.microsoft.com/office/powerpoint/2010/main" val="2170252608"/>
              </p:ext>
            </p:extLst>
          </p:nvPr>
        </p:nvGraphicFramePr>
        <p:xfrm>
          <a:off x="868363" y="3825875"/>
          <a:ext cx="7537450" cy="763588"/>
        </p:xfrm>
        <a:graphic>
          <a:graphicData uri="http://schemas.openxmlformats.org/presentationml/2006/ole">
            <mc:AlternateContent xmlns:mc="http://schemas.openxmlformats.org/markup-compatibility/2006">
              <mc:Choice xmlns:v="urn:schemas-microsoft-com:vml" Requires="v">
                <p:oleObj spid="_x0000_s137250" name="Equation" r:id="rId5" imgW="4254480" imgH="431640" progId="Equation.3">
                  <p:embed/>
                </p:oleObj>
              </mc:Choice>
              <mc:Fallback>
                <p:oleObj name="Equation" r:id="rId5" imgW="4254480" imgH="431640" progId="Equation.3">
                  <p:embed/>
                  <p:pic>
                    <p:nvPicPr>
                      <p:cNvPr id="31752" name="Object 41"/>
                      <p:cNvPicPr>
                        <a:picLocks noChangeAspect="1" noChangeArrowheads="1"/>
                      </p:cNvPicPr>
                      <p:nvPr/>
                    </p:nvPicPr>
                    <p:blipFill>
                      <a:blip r:embed="rId6"/>
                      <a:srcRect/>
                      <a:stretch>
                        <a:fillRect/>
                      </a:stretch>
                    </p:blipFill>
                    <p:spPr bwMode="auto">
                      <a:xfrm>
                        <a:off x="868363" y="3825875"/>
                        <a:ext cx="753745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41"/>
          <p:cNvGraphicFramePr>
            <a:graphicFrameLocks noChangeAspect="1"/>
          </p:cNvGraphicFramePr>
          <p:nvPr>
            <p:extLst>
              <p:ext uri="{D42A27DB-BD31-4B8C-83A1-F6EECF244321}">
                <p14:modId xmlns:p14="http://schemas.microsoft.com/office/powerpoint/2010/main" val="3889120054"/>
              </p:ext>
            </p:extLst>
          </p:nvPr>
        </p:nvGraphicFramePr>
        <p:xfrm>
          <a:off x="1052297" y="4613993"/>
          <a:ext cx="2249488" cy="706437"/>
        </p:xfrm>
        <a:graphic>
          <a:graphicData uri="http://schemas.openxmlformats.org/presentationml/2006/ole">
            <mc:AlternateContent xmlns:mc="http://schemas.openxmlformats.org/markup-compatibility/2006">
              <mc:Choice xmlns:v="urn:schemas-microsoft-com:vml" Requires="v">
                <p:oleObj spid="_x0000_s137251" name="Equazione" r:id="rId7" imgW="1333500" imgH="419100" progId="Equation.3">
                  <p:embed/>
                </p:oleObj>
              </mc:Choice>
              <mc:Fallback>
                <p:oleObj name="Equazione" r:id="rId7" imgW="1333500" imgH="419100" progId="Equation.3">
                  <p:embed/>
                  <p:pic>
                    <p:nvPicPr>
                      <p:cNvPr id="31753"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2297" y="4613993"/>
                        <a:ext cx="22494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1" name="Connettore 2 2"/>
          <p:cNvCxnSpPr>
            <a:cxnSpLocks noChangeShapeType="1"/>
          </p:cNvCxnSpPr>
          <p:nvPr/>
        </p:nvCxnSpPr>
        <p:spPr bwMode="auto">
          <a:xfrm flipH="1">
            <a:off x="1993685" y="5107705"/>
            <a:ext cx="1606550" cy="112713"/>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2" name="Object 41"/>
          <p:cNvGraphicFramePr>
            <a:graphicFrameLocks noChangeAspect="1"/>
          </p:cNvGraphicFramePr>
          <p:nvPr>
            <p:extLst>
              <p:ext uri="{D42A27DB-BD31-4B8C-83A1-F6EECF244321}">
                <p14:modId xmlns:p14="http://schemas.microsoft.com/office/powerpoint/2010/main" val="413347151"/>
              </p:ext>
            </p:extLst>
          </p:nvPr>
        </p:nvGraphicFramePr>
        <p:xfrm>
          <a:off x="893547" y="5329955"/>
          <a:ext cx="3148013" cy="704850"/>
        </p:xfrm>
        <a:graphic>
          <a:graphicData uri="http://schemas.openxmlformats.org/presentationml/2006/ole">
            <mc:AlternateContent xmlns:mc="http://schemas.openxmlformats.org/markup-compatibility/2006">
              <mc:Choice xmlns:v="urn:schemas-microsoft-com:vml" Requires="v">
                <p:oleObj spid="_x0000_s137252" name="Equazione" r:id="rId9" imgW="1866900" imgH="419100" progId="Equation.3">
                  <p:embed/>
                </p:oleObj>
              </mc:Choice>
              <mc:Fallback>
                <p:oleObj name="Equazione" r:id="rId9" imgW="1866900" imgH="419100" progId="Equation.3">
                  <p:embed/>
                  <p:pic>
                    <p:nvPicPr>
                      <p:cNvPr id="31755" name="Object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3547" y="5329955"/>
                        <a:ext cx="314801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41"/>
          <p:cNvGraphicFramePr>
            <a:graphicFrameLocks noChangeAspect="1"/>
          </p:cNvGraphicFramePr>
          <p:nvPr>
            <p:extLst>
              <p:ext uri="{D42A27DB-BD31-4B8C-83A1-F6EECF244321}">
                <p14:modId xmlns:p14="http://schemas.microsoft.com/office/powerpoint/2010/main" val="3954885319"/>
              </p:ext>
            </p:extLst>
          </p:nvPr>
        </p:nvGraphicFramePr>
        <p:xfrm>
          <a:off x="5783263" y="4734316"/>
          <a:ext cx="2825750" cy="385763"/>
        </p:xfrm>
        <a:graphic>
          <a:graphicData uri="http://schemas.openxmlformats.org/presentationml/2006/ole">
            <mc:AlternateContent xmlns:mc="http://schemas.openxmlformats.org/markup-compatibility/2006">
              <mc:Choice xmlns:v="urn:schemas-microsoft-com:vml" Requires="v">
                <p:oleObj spid="_x0000_s137253" name="Equazione" r:id="rId11" imgW="1676400" imgH="228600" progId="Equation.3">
                  <p:embed/>
                </p:oleObj>
              </mc:Choice>
              <mc:Fallback>
                <p:oleObj name="Equazione" r:id="rId11" imgW="1676400" imgH="228600" progId="Equation.3">
                  <p:embed/>
                  <p:pic>
                    <p:nvPicPr>
                      <p:cNvPr id="26" name="Object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83263" y="4734316"/>
                        <a:ext cx="28257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4" name="Connettore 2 26"/>
          <p:cNvCxnSpPr>
            <a:cxnSpLocks noChangeShapeType="1"/>
          </p:cNvCxnSpPr>
          <p:nvPr/>
        </p:nvCxnSpPr>
        <p:spPr bwMode="auto">
          <a:xfrm flipV="1">
            <a:off x="7173913" y="5064516"/>
            <a:ext cx="196850" cy="35560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4"/>
          <p:cNvSpPr txBox="1">
            <a:spLocks noChangeArrowheads="1"/>
          </p:cNvSpPr>
          <p:nvPr/>
        </p:nvSpPr>
        <p:spPr bwMode="auto">
          <a:xfrm>
            <a:off x="6989763" y="5342329"/>
            <a:ext cx="1419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sym typeface="Symbol" panose="05050102010706020507" pitchFamily="18" charset="2"/>
              </a:rPr>
              <a:t> in cm</a:t>
            </a:r>
            <a:r>
              <a:rPr lang="it-IT" altLang="en-US" sz="2400" baseline="30000">
                <a:latin typeface="Tahoma" panose="020B0604030504040204" pitchFamily="34" charset="0"/>
                <a:sym typeface="Symbol" panose="05050102010706020507" pitchFamily="18" charset="2"/>
              </a:rPr>
              <a:t>-1</a:t>
            </a:r>
            <a:endParaRPr lang="en-US" altLang="en-US" sz="2400" baseline="30000">
              <a:latin typeface="Tahoma" panose="020B0604030504040204" pitchFamily="34" charset="0"/>
            </a:endParaRPr>
          </a:p>
        </p:txBody>
      </p:sp>
    </p:spTree>
    <p:extLst>
      <p:ext uri="{BB962C8B-B14F-4D97-AF65-F5344CB8AC3E}">
        <p14:creationId xmlns:p14="http://schemas.microsoft.com/office/powerpoint/2010/main" val="292763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4"/>
          <p:cNvSpPr>
            <a:spLocks noGrp="1"/>
          </p:cNvSpPr>
          <p:nvPr>
            <p:ph type="title"/>
          </p:nvPr>
        </p:nvSpPr>
        <p:spPr>
          <a:xfrm>
            <a:off x="472239" y="-187242"/>
            <a:ext cx="7886700" cy="132556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Types of radiation important in lower atmosphere</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flipV="1">
            <a:off x="227105" y="1054098"/>
            <a:ext cx="8713453"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ext Box 5"/>
          <p:cNvSpPr txBox="1">
            <a:spLocks noChangeArrowheads="1"/>
          </p:cNvSpPr>
          <p:nvPr/>
        </p:nvSpPr>
        <p:spPr bwMode="auto">
          <a:xfrm>
            <a:off x="213978" y="1162385"/>
            <a:ext cx="693278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smtClean="0">
                <a:solidFill>
                  <a:srgbClr val="FF0000"/>
                </a:solidFill>
                <a:latin typeface="Tahoma" panose="020B0604030504040204" pitchFamily="34" charset="0"/>
              </a:rPr>
              <a:t>UV and visible radiation (</a:t>
            </a:r>
            <a:r>
              <a:rPr lang="it-IT" altLang="en-US" sz="2500" dirty="0" smtClean="0">
                <a:solidFill>
                  <a:srgbClr val="FF0000"/>
                </a:solidFill>
                <a:latin typeface="Symbol" panose="05050102010706020507" pitchFamily="18" charset="2"/>
              </a:rPr>
              <a:t>l</a:t>
            </a:r>
            <a:r>
              <a:rPr lang="it-IT" altLang="en-US" sz="2500" dirty="0" smtClean="0">
                <a:solidFill>
                  <a:srgbClr val="FF0000"/>
                </a:solidFill>
                <a:latin typeface="Tahoma" panose="020B0604030504040204" pitchFamily="34" charset="0"/>
              </a:rPr>
              <a:t>=100-800 nm)</a:t>
            </a:r>
            <a:endParaRPr lang="it-IT" altLang="en-US" sz="2500" dirty="0">
              <a:solidFill>
                <a:srgbClr val="FF0000"/>
              </a:solidFill>
              <a:latin typeface="Tahoma" panose="020B0604030504040204" pitchFamily="34" charset="0"/>
            </a:endParaRPr>
          </a:p>
        </p:txBody>
      </p:sp>
      <p:sp>
        <p:nvSpPr>
          <p:cNvPr id="8" name="Text Box 5"/>
          <p:cNvSpPr txBox="1">
            <a:spLocks noChangeArrowheads="1"/>
          </p:cNvSpPr>
          <p:nvPr/>
        </p:nvSpPr>
        <p:spPr bwMode="auto">
          <a:xfrm>
            <a:off x="213978" y="3550754"/>
            <a:ext cx="693278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smtClean="0">
                <a:solidFill>
                  <a:srgbClr val="FF0000"/>
                </a:solidFill>
                <a:latin typeface="Tahoma" panose="020B0604030504040204" pitchFamily="34" charset="0"/>
              </a:rPr>
              <a:t>IR radiation (</a:t>
            </a:r>
            <a:r>
              <a:rPr lang="it-IT" altLang="en-US" sz="2500" dirty="0" smtClean="0">
                <a:solidFill>
                  <a:srgbClr val="FF0000"/>
                </a:solidFill>
                <a:latin typeface="Symbol" panose="05050102010706020507" pitchFamily="18" charset="2"/>
              </a:rPr>
              <a:t>l</a:t>
            </a:r>
            <a:r>
              <a:rPr lang="it-IT" altLang="en-US" sz="2500" dirty="0" smtClean="0">
                <a:solidFill>
                  <a:srgbClr val="FF0000"/>
                </a:solidFill>
                <a:latin typeface="Tahoma" panose="020B0604030504040204" pitchFamily="34" charset="0"/>
              </a:rPr>
              <a:t>=0.8 - 300 </a:t>
            </a:r>
            <a:r>
              <a:rPr lang="it-IT" altLang="en-US" sz="2500" dirty="0" smtClean="0">
                <a:solidFill>
                  <a:srgbClr val="FF0000"/>
                </a:solidFill>
                <a:latin typeface="Symbol" panose="05050102010706020507" pitchFamily="18" charset="2"/>
              </a:rPr>
              <a:t>m</a:t>
            </a:r>
            <a:r>
              <a:rPr lang="it-IT" altLang="en-US" sz="2500" dirty="0" smtClean="0">
                <a:solidFill>
                  <a:srgbClr val="FF0000"/>
                </a:solidFill>
                <a:latin typeface="Tahoma" panose="020B0604030504040204" pitchFamily="34" charset="0"/>
              </a:rPr>
              <a:t>m)</a:t>
            </a:r>
            <a:endParaRPr lang="it-IT" altLang="en-US" sz="2500" dirty="0">
              <a:solidFill>
                <a:srgbClr val="FF0000"/>
              </a:solidFill>
              <a:latin typeface="Tahoma" panose="020B0604030504040204" pitchFamily="34" charset="0"/>
            </a:endParaRPr>
          </a:p>
        </p:txBody>
      </p:sp>
      <p:sp>
        <p:nvSpPr>
          <p:cNvPr id="9" name="Text Box 5"/>
          <p:cNvSpPr txBox="1">
            <a:spLocks noChangeArrowheads="1"/>
          </p:cNvSpPr>
          <p:nvPr/>
        </p:nvSpPr>
        <p:spPr bwMode="auto">
          <a:xfrm>
            <a:off x="213978" y="5331431"/>
            <a:ext cx="693278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smtClean="0">
                <a:solidFill>
                  <a:srgbClr val="FF0000"/>
                </a:solidFill>
                <a:latin typeface="Tahoma" panose="020B0604030504040204" pitchFamily="34" charset="0"/>
              </a:rPr>
              <a:t>MW radiation (</a:t>
            </a:r>
            <a:r>
              <a:rPr lang="it-IT" altLang="en-US" sz="2500" dirty="0" smtClean="0">
                <a:solidFill>
                  <a:srgbClr val="FF0000"/>
                </a:solidFill>
                <a:latin typeface="Symbol" panose="05050102010706020507" pitchFamily="18" charset="2"/>
              </a:rPr>
              <a:t>l </a:t>
            </a:r>
            <a:r>
              <a:rPr lang="it-IT" altLang="en-US" sz="2500" dirty="0" smtClean="0">
                <a:solidFill>
                  <a:srgbClr val="FF0000"/>
                </a:solidFill>
                <a:latin typeface="Tahoma" panose="020B0604030504040204" pitchFamily="34" charset="0"/>
              </a:rPr>
              <a:t>= 0.5 - 300 mm)</a:t>
            </a:r>
            <a:endParaRPr lang="it-IT" altLang="en-US" sz="2500" dirty="0">
              <a:solidFill>
                <a:srgbClr val="FF0000"/>
              </a:solidFill>
              <a:latin typeface="Tahoma" panose="020B0604030504040204" pitchFamily="34" charset="0"/>
            </a:endParaRPr>
          </a:p>
        </p:txBody>
      </p:sp>
      <p:sp>
        <p:nvSpPr>
          <p:cNvPr id="11" name="Text Box 5"/>
          <p:cNvSpPr txBox="1">
            <a:spLocks noChangeArrowheads="1"/>
          </p:cNvSpPr>
          <p:nvPr/>
        </p:nvSpPr>
        <p:spPr bwMode="auto">
          <a:xfrm>
            <a:off x="227105" y="1555219"/>
            <a:ext cx="8604072" cy="1938992"/>
          </a:xfrm>
          <a:prstGeom prst="rect">
            <a:avLst/>
          </a:prstGeom>
          <a:no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lgn="just" eaLnBrk="1" hangingPunct="1">
              <a:spcBef>
                <a:spcPct val="0"/>
              </a:spcBef>
              <a:buFont typeface="Arial" panose="020B0604020202020204" pitchFamily="34" charset="0"/>
              <a:buChar char="•"/>
              <a:defRPr/>
            </a:pPr>
            <a:r>
              <a:rPr lang="it-IT" altLang="en-US" sz="2400" dirty="0" smtClean="0">
                <a:latin typeface="Tahoma" panose="020B0604030504040204" pitchFamily="34" charset="0"/>
              </a:rPr>
              <a:t>excites bonding electrons in molecules</a:t>
            </a:r>
          </a:p>
          <a:p>
            <a:pPr marL="457200" indent="-457200" algn="just" eaLnBrk="1" hangingPunct="1">
              <a:spcBef>
                <a:spcPct val="0"/>
              </a:spcBef>
              <a:buFont typeface="Arial" panose="020B0604020202020204" pitchFamily="34" charset="0"/>
              <a:buChar char="•"/>
              <a:defRPr/>
            </a:pPr>
            <a:r>
              <a:rPr lang="it-IT" altLang="en-US" sz="2400" dirty="0" smtClean="0">
                <a:latin typeface="Tahoma" panose="020B0604030504040204" pitchFamily="34" charset="0"/>
              </a:rPr>
              <a:t>capable of </a:t>
            </a:r>
            <a:r>
              <a:rPr lang="it-IT" altLang="en-US" sz="2400" dirty="0" smtClean="0">
                <a:solidFill>
                  <a:srgbClr val="FF0000"/>
                </a:solidFill>
                <a:effectLst>
                  <a:outerShdw blurRad="38100" dist="38100" dir="2700000" algn="tl">
                    <a:srgbClr val="000000">
                      <a:alpha val="43137"/>
                    </a:srgbClr>
                  </a:outerShdw>
                </a:effectLst>
                <a:latin typeface="Tahoma" panose="020B0604030504040204" pitchFamily="34" charset="0"/>
              </a:rPr>
              <a:t>breaking bonds in molecules </a:t>
            </a:r>
            <a:r>
              <a:rPr lang="it-IT" altLang="en-US" sz="2400" dirty="0" smtClean="0">
                <a:latin typeface="Tahoma" panose="020B0604030504040204" pitchFamily="34" charset="0"/>
              </a:rPr>
              <a:t>(</a:t>
            </a:r>
            <a:r>
              <a:rPr lang="it-IT" altLang="en-US" sz="2400" dirty="0" smtClean="0">
                <a:latin typeface="Tahoma" panose="020B0604030504040204" pitchFamily="34" charset="0"/>
                <a:sym typeface="Symbol" panose="05050102010706020507" pitchFamily="18" charset="2"/>
              </a:rPr>
              <a:t> photodissociation) </a:t>
            </a:r>
            <a:endParaRPr lang="it-IT" altLang="en-US" sz="2400" dirty="0" smtClean="0">
              <a:latin typeface="Tahoma" panose="020B0604030504040204" pitchFamily="34" charset="0"/>
            </a:endParaRPr>
          </a:p>
          <a:p>
            <a:pPr marL="457200" indent="-457200" algn="just" eaLnBrk="1" hangingPunct="1">
              <a:spcBef>
                <a:spcPct val="0"/>
              </a:spcBef>
              <a:buFont typeface="Arial" panose="020B0604020202020204" pitchFamily="34" charset="0"/>
              <a:buChar char="•"/>
              <a:defRPr/>
            </a:pPr>
            <a:r>
              <a:rPr lang="it-IT" altLang="en-US" sz="2400" dirty="0" smtClean="0">
                <a:latin typeface="Tahoma" panose="020B0604030504040204" pitchFamily="34" charset="0"/>
              </a:rPr>
              <a:t>UV photons (</a:t>
            </a:r>
            <a:r>
              <a:rPr lang="it-IT" altLang="en-US" sz="2400" dirty="0" smtClean="0">
                <a:latin typeface="Symbol" panose="05050102010706020507" pitchFamily="18" charset="2"/>
              </a:rPr>
              <a:t>l</a:t>
            </a:r>
            <a:r>
              <a:rPr lang="it-IT" altLang="en-US" sz="2400" dirty="0" smtClean="0">
                <a:latin typeface="Tahoma" panose="020B0604030504040204" pitchFamily="34" charset="0"/>
              </a:rPr>
              <a:t>=100-300 nm) have most energy, can break stronger bonds</a:t>
            </a:r>
          </a:p>
        </p:txBody>
      </p:sp>
      <p:sp>
        <p:nvSpPr>
          <p:cNvPr id="12" name="Text Box 5"/>
          <p:cNvSpPr txBox="1">
            <a:spLocks noChangeArrowheads="1"/>
          </p:cNvSpPr>
          <p:nvPr/>
        </p:nvSpPr>
        <p:spPr bwMode="auto">
          <a:xfrm>
            <a:off x="213978" y="4014710"/>
            <a:ext cx="8604072" cy="1200329"/>
          </a:xfrm>
          <a:prstGeom prst="rect">
            <a:avLst/>
          </a:prstGeom>
          <a:no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lgn="just" eaLnBrk="1" hangingPunct="1">
              <a:spcBef>
                <a:spcPct val="0"/>
              </a:spcBef>
              <a:buFont typeface="Arial" panose="020B0604020202020204" pitchFamily="34" charset="0"/>
              <a:buChar char="•"/>
              <a:defRPr/>
            </a:pPr>
            <a:r>
              <a:rPr lang="it-IT" altLang="en-US" sz="2400" dirty="0" smtClean="0">
                <a:latin typeface="Tahoma" panose="020B0604030504040204" pitchFamily="34" charset="0"/>
              </a:rPr>
              <a:t>excites vibrational motions in molecules</a:t>
            </a:r>
          </a:p>
          <a:p>
            <a:pPr marL="457200" indent="-457200" algn="just" eaLnBrk="1" hangingPunct="1">
              <a:spcBef>
                <a:spcPct val="0"/>
              </a:spcBef>
              <a:buFont typeface="Arial" panose="020B0604020202020204" pitchFamily="34" charset="0"/>
              <a:buChar char="•"/>
              <a:defRPr/>
            </a:pPr>
            <a:r>
              <a:rPr lang="it-IT" altLang="en-US" sz="2400" dirty="0" smtClean="0">
                <a:latin typeface="Tahoma" panose="020B0604030504040204" pitchFamily="34" charset="0"/>
              </a:rPr>
              <a:t>With very few exceptions IR is not energetic enough to break bonds and initiate photochemical processes</a:t>
            </a:r>
          </a:p>
        </p:txBody>
      </p:sp>
      <p:sp>
        <p:nvSpPr>
          <p:cNvPr id="13" name="Text Box 5"/>
          <p:cNvSpPr txBox="1">
            <a:spLocks noChangeArrowheads="1"/>
          </p:cNvSpPr>
          <p:nvPr/>
        </p:nvSpPr>
        <p:spPr bwMode="auto">
          <a:xfrm>
            <a:off x="213978" y="5727124"/>
            <a:ext cx="8604072" cy="461665"/>
          </a:xfrm>
          <a:prstGeom prst="rect">
            <a:avLst/>
          </a:prstGeom>
          <a:no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lgn="just" eaLnBrk="1" hangingPunct="1">
              <a:spcBef>
                <a:spcPct val="0"/>
              </a:spcBef>
              <a:buFont typeface="Arial" panose="020B0604020202020204" pitchFamily="34" charset="0"/>
              <a:buChar char="•"/>
              <a:defRPr/>
            </a:pPr>
            <a:r>
              <a:rPr lang="it-IT" altLang="en-US" sz="2400" dirty="0" smtClean="0">
                <a:latin typeface="Tahoma" panose="020B0604030504040204" pitchFamily="34" charset="0"/>
              </a:rPr>
              <a:t>excites rotational motions in molecules</a:t>
            </a:r>
          </a:p>
        </p:txBody>
      </p:sp>
    </p:spTree>
    <p:extLst>
      <p:ext uri="{BB962C8B-B14F-4D97-AF65-F5344CB8AC3E}">
        <p14:creationId xmlns:p14="http://schemas.microsoft.com/office/powerpoint/2010/main" val="795004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4"/>
          <p:cNvSpPr>
            <a:spLocks noGrp="1"/>
          </p:cNvSpPr>
          <p:nvPr>
            <p:ph type="title"/>
          </p:nvPr>
        </p:nvSpPr>
        <p:spPr>
          <a:xfrm>
            <a:off x="628650" y="-415845"/>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Photophysical and chemical processes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3934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27652" name="Gruppo 3"/>
          <p:cNvGrpSpPr>
            <a:grpSpLocks noChangeAspect="1"/>
          </p:cNvGrpSpPr>
          <p:nvPr/>
        </p:nvGrpSpPr>
        <p:grpSpPr bwMode="auto">
          <a:xfrm>
            <a:off x="902475" y="4616911"/>
            <a:ext cx="1682750" cy="1133475"/>
            <a:chOff x="1038225" y="981075"/>
            <a:chExt cx="3404305" cy="2292350"/>
          </a:xfrm>
        </p:grpSpPr>
        <p:grpSp>
          <p:nvGrpSpPr>
            <p:cNvPr id="27737" name="Group 1026"/>
            <p:cNvGrpSpPr>
              <a:grpSpLocks/>
            </p:cNvGrpSpPr>
            <p:nvPr/>
          </p:nvGrpSpPr>
          <p:grpSpPr bwMode="auto">
            <a:xfrm>
              <a:off x="3367088" y="1412875"/>
              <a:ext cx="728662" cy="1687513"/>
              <a:chOff x="3732" y="1537"/>
              <a:chExt cx="915" cy="2124"/>
            </a:xfrm>
          </p:grpSpPr>
          <p:sp>
            <p:nvSpPr>
              <p:cNvPr id="27752" name="Line 1027"/>
              <p:cNvSpPr>
                <a:spLocks noChangeShapeType="1"/>
              </p:cNvSpPr>
              <p:nvPr/>
            </p:nvSpPr>
            <p:spPr bwMode="auto">
              <a:xfrm flipH="1">
                <a:off x="4190" y="2237"/>
                <a:ext cx="1" cy="76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1028"/>
              <p:cNvSpPr>
                <a:spLocks noChangeArrowheads="1"/>
              </p:cNvSpPr>
              <p:nvPr/>
            </p:nvSpPr>
            <p:spPr bwMode="auto">
              <a:xfrm>
                <a:off x="3735" y="1535"/>
                <a:ext cx="911" cy="913"/>
              </a:xfrm>
              <a:prstGeom prst="ellipse">
                <a:avLst/>
              </a:prstGeom>
              <a:gradFill rotWithShape="0">
                <a:gsLst>
                  <a:gs pos="0">
                    <a:schemeClr val="accent1"/>
                  </a:gs>
                  <a:gs pos="100000">
                    <a:schemeClr val="accent1">
                      <a:gamma/>
                      <a:shade val="74118"/>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27754" name="Oval 1029"/>
              <p:cNvSpPr>
                <a:spLocks noChangeArrowheads="1"/>
              </p:cNvSpPr>
              <p:nvPr/>
            </p:nvSpPr>
            <p:spPr bwMode="auto">
              <a:xfrm>
                <a:off x="3732" y="2749"/>
                <a:ext cx="912" cy="912"/>
              </a:xfrm>
              <a:prstGeom prst="ellipse">
                <a:avLst/>
              </a:prstGeom>
              <a:gradFill rotWithShape="0">
                <a:gsLst>
                  <a:gs pos="0">
                    <a:srgbClr val="FF0000"/>
                  </a:gs>
                  <a:gs pos="100000">
                    <a:srgbClr val="9A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nvGrpSpPr>
            <p:cNvPr id="27738" name="Group 1031"/>
            <p:cNvGrpSpPr>
              <a:grpSpLocks/>
            </p:cNvGrpSpPr>
            <p:nvPr/>
          </p:nvGrpSpPr>
          <p:grpSpPr bwMode="auto">
            <a:xfrm>
              <a:off x="1038225" y="1741488"/>
              <a:ext cx="2414588" cy="881062"/>
              <a:chOff x="260" y="1778"/>
              <a:chExt cx="3035" cy="1110"/>
            </a:xfrm>
          </p:grpSpPr>
          <p:grpSp>
            <p:nvGrpSpPr>
              <p:cNvPr id="27742" name="Group 1032"/>
              <p:cNvGrpSpPr>
                <a:grpSpLocks/>
              </p:cNvGrpSpPr>
              <p:nvPr/>
            </p:nvGrpSpPr>
            <p:grpSpPr bwMode="auto">
              <a:xfrm>
                <a:off x="260" y="1778"/>
                <a:ext cx="2281" cy="1110"/>
                <a:chOff x="260" y="1778"/>
                <a:chExt cx="2281" cy="1110"/>
              </a:xfrm>
            </p:grpSpPr>
            <p:sp>
              <p:nvSpPr>
                <p:cNvPr id="27744" name="Arc 1033"/>
                <p:cNvSpPr>
                  <a:spLocks/>
                </p:cNvSpPr>
                <p:nvPr/>
              </p:nvSpPr>
              <p:spPr bwMode="auto">
                <a:xfrm flipV="1">
                  <a:off x="260" y="2164"/>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5" name="Arc 1034"/>
                <p:cNvSpPr>
                  <a:spLocks/>
                </p:cNvSpPr>
                <p:nvPr/>
              </p:nvSpPr>
              <p:spPr bwMode="auto">
                <a:xfrm>
                  <a:off x="542" y="1783"/>
                  <a:ext cx="285" cy="724"/>
                </a:xfrm>
                <a:custGeom>
                  <a:avLst/>
                  <a:gdLst>
                    <a:gd name="T0" fmla="*/ 0 w 41994"/>
                    <a:gd name="T1" fmla="*/ 0 h 21600"/>
                    <a:gd name="T2" fmla="*/ 0 w 41994"/>
                    <a:gd name="T3" fmla="*/ 0 h 21600"/>
                    <a:gd name="T4" fmla="*/ 0 w 41994"/>
                    <a:gd name="T5" fmla="*/ 0 h 21600"/>
                    <a:gd name="T6" fmla="*/ 0 60000 65536"/>
                    <a:gd name="T7" fmla="*/ 0 60000 65536"/>
                    <a:gd name="T8" fmla="*/ 0 60000 65536"/>
                  </a:gdLst>
                  <a:ahLst/>
                  <a:cxnLst>
                    <a:cxn ang="T6">
                      <a:pos x="T0" y="T1"/>
                    </a:cxn>
                    <a:cxn ang="T7">
                      <a:pos x="T2" y="T3"/>
                    </a:cxn>
                    <a:cxn ang="T8">
                      <a:pos x="T4" y="T5"/>
                    </a:cxn>
                  </a:cxnLst>
                  <a:rect l="0" t="0" r="r" b="b"/>
                  <a:pathLst>
                    <a:path w="41994" h="21600" fill="none" extrusionOk="0">
                      <a:moveTo>
                        <a:pt x="-1" y="16863"/>
                      </a:moveTo>
                      <a:cubicBezTo>
                        <a:pt x="2215" y="7005"/>
                        <a:pt x="10969" y="0"/>
                        <a:pt x="21074" y="0"/>
                      </a:cubicBezTo>
                      <a:cubicBezTo>
                        <a:pt x="30932" y="0"/>
                        <a:pt x="39539" y="6674"/>
                        <a:pt x="41994" y="16222"/>
                      </a:cubicBezTo>
                    </a:path>
                    <a:path w="41994" h="21600" stroke="0" extrusionOk="0">
                      <a:moveTo>
                        <a:pt x="-1" y="16863"/>
                      </a:moveTo>
                      <a:cubicBezTo>
                        <a:pt x="2215" y="7005"/>
                        <a:pt x="10969" y="0"/>
                        <a:pt x="21074" y="0"/>
                      </a:cubicBezTo>
                      <a:cubicBezTo>
                        <a:pt x="30932" y="0"/>
                        <a:pt x="39539" y="6674"/>
                        <a:pt x="41994" y="16222"/>
                      </a:cubicBezTo>
                      <a:lnTo>
                        <a:pt x="21074" y="21600"/>
                      </a:lnTo>
                      <a:lnTo>
                        <a:pt x="-1" y="16863"/>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6" name="Arc 1035"/>
                <p:cNvSpPr>
                  <a:spLocks/>
                </p:cNvSpPr>
                <p:nvPr/>
              </p:nvSpPr>
              <p:spPr bwMode="auto">
                <a:xfrm flipV="1">
                  <a:off x="824" y="2163"/>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7" name="Arc 1036"/>
                <p:cNvSpPr>
                  <a:spLocks/>
                </p:cNvSpPr>
                <p:nvPr/>
              </p:nvSpPr>
              <p:spPr bwMode="auto">
                <a:xfrm>
                  <a:off x="1107" y="1780"/>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8" name="Arc 1037"/>
                <p:cNvSpPr>
                  <a:spLocks/>
                </p:cNvSpPr>
                <p:nvPr/>
              </p:nvSpPr>
              <p:spPr bwMode="auto">
                <a:xfrm flipV="1">
                  <a:off x="1390" y="2162"/>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9" name="Arc 1038"/>
                <p:cNvSpPr>
                  <a:spLocks/>
                </p:cNvSpPr>
                <p:nvPr/>
              </p:nvSpPr>
              <p:spPr bwMode="auto">
                <a:xfrm>
                  <a:off x="1676" y="1779"/>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0" name="Arc 1039"/>
                <p:cNvSpPr>
                  <a:spLocks/>
                </p:cNvSpPr>
                <p:nvPr/>
              </p:nvSpPr>
              <p:spPr bwMode="auto">
                <a:xfrm flipV="1">
                  <a:off x="1964" y="2161"/>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1" name="Arc 1040"/>
                <p:cNvSpPr>
                  <a:spLocks/>
                </p:cNvSpPr>
                <p:nvPr/>
              </p:nvSpPr>
              <p:spPr bwMode="auto">
                <a:xfrm>
                  <a:off x="2257" y="1778"/>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743" name="AutoShape 1041"/>
              <p:cNvSpPr>
                <a:spLocks noChangeArrowheads="1"/>
              </p:cNvSpPr>
              <p:nvPr/>
            </p:nvSpPr>
            <p:spPr bwMode="auto">
              <a:xfrm>
                <a:off x="2677" y="2205"/>
                <a:ext cx="618" cy="349"/>
              </a:xfrm>
              <a:prstGeom prst="rightArrow">
                <a:avLst>
                  <a:gd name="adj1" fmla="val 50000"/>
                  <a:gd name="adj2" fmla="val 44269"/>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
          <p:nvSpPr>
            <p:cNvPr id="27739" name="AutoShape 1043"/>
            <p:cNvSpPr>
              <a:spLocks noChangeArrowheads="1"/>
            </p:cNvSpPr>
            <p:nvPr/>
          </p:nvSpPr>
          <p:spPr bwMode="auto">
            <a:xfrm>
              <a:off x="3616325" y="981075"/>
              <a:ext cx="225425" cy="220663"/>
            </a:xfrm>
            <a:prstGeom prst="plus">
              <a:avLst>
                <a:gd name="adj" fmla="val 38435"/>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27740" name="Rectangle 1044"/>
            <p:cNvSpPr>
              <a:spLocks noChangeArrowheads="1"/>
            </p:cNvSpPr>
            <p:nvPr/>
          </p:nvSpPr>
          <p:spPr bwMode="auto">
            <a:xfrm>
              <a:off x="3662363" y="3208338"/>
              <a:ext cx="180975" cy="65087"/>
            </a:xfrm>
            <a:prstGeom prst="rect">
              <a:avLst/>
            </a:prstGeom>
            <a:solidFill>
              <a:srgbClr val="FFFF00"/>
            </a:solid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en-US" sz="1800" b="1">
                <a:solidFill>
                  <a:schemeClr val="hlink"/>
                </a:solidFill>
                <a:latin typeface="Arial" panose="020B0604020202020204" pitchFamily="34" charset="0"/>
              </a:endParaRPr>
            </a:p>
          </p:txBody>
        </p:sp>
        <p:sp>
          <p:nvSpPr>
            <p:cNvPr id="27741" name="AutoShape 1046"/>
            <p:cNvSpPr>
              <a:spLocks noChangeArrowheads="1"/>
            </p:cNvSpPr>
            <p:nvPr/>
          </p:nvSpPr>
          <p:spPr bwMode="auto">
            <a:xfrm rot="5400000">
              <a:off x="3845630" y="2083990"/>
              <a:ext cx="923925" cy="269875"/>
            </a:xfrm>
            <a:prstGeom prst="leftRightArrow">
              <a:avLst>
                <a:gd name="adj1" fmla="val 50000"/>
                <a:gd name="adj2" fmla="val 68471"/>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nvGrpSpPr>
          <p:cNvPr id="27653" name="Gruppo 6"/>
          <p:cNvGrpSpPr>
            <a:grpSpLocks noChangeAspect="1"/>
          </p:cNvGrpSpPr>
          <p:nvPr/>
        </p:nvGrpSpPr>
        <p:grpSpPr bwMode="auto">
          <a:xfrm>
            <a:off x="558721" y="698201"/>
            <a:ext cx="2187575" cy="1565275"/>
            <a:chOff x="3316607" y="958891"/>
            <a:chExt cx="6750050" cy="4826000"/>
          </a:xfrm>
        </p:grpSpPr>
        <p:grpSp>
          <p:nvGrpSpPr>
            <p:cNvPr id="27720" name="Group 4"/>
            <p:cNvGrpSpPr>
              <a:grpSpLocks/>
            </p:cNvGrpSpPr>
            <p:nvPr/>
          </p:nvGrpSpPr>
          <p:grpSpPr bwMode="auto">
            <a:xfrm>
              <a:off x="3316607" y="3117891"/>
              <a:ext cx="2147888" cy="1762125"/>
              <a:chOff x="260" y="1778"/>
              <a:chExt cx="2281" cy="1110"/>
            </a:xfrm>
          </p:grpSpPr>
          <p:sp>
            <p:nvSpPr>
              <p:cNvPr id="27729" name="Arc 5"/>
              <p:cNvSpPr>
                <a:spLocks/>
              </p:cNvSpPr>
              <p:nvPr/>
            </p:nvSpPr>
            <p:spPr bwMode="auto">
              <a:xfrm flipV="1">
                <a:off x="260" y="2164"/>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0" name="Arc 6"/>
              <p:cNvSpPr>
                <a:spLocks/>
              </p:cNvSpPr>
              <p:nvPr/>
            </p:nvSpPr>
            <p:spPr bwMode="auto">
              <a:xfrm>
                <a:off x="542" y="1783"/>
                <a:ext cx="285" cy="724"/>
              </a:xfrm>
              <a:custGeom>
                <a:avLst/>
                <a:gdLst>
                  <a:gd name="T0" fmla="*/ 0 w 41994"/>
                  <a:gd name="T1" fmla="*/ 0 h 21600"/>
                  <a:gd name="T2" fmla="*/ 0 w 41994"/>
                  <a:gd name="T3" fmla="*/ 0 h 21600"/>
                  <a:gd name="T4" fmla="*/ 0 w 41994"/>
                  <a:gd name="T5" fmla="*/ 0 h 21600"/>
                  <a:gd name="T6" fmla="*/ 0 60000 65536"/>
                  <a:gd name="T7" fmla="*/ 0 60000 65536"/>
                  <a:gd name="T8" fmla="*/ 0 60000 65536"/>
                </a:gdLst>
                <a:ahLst/>
                <a:cxnLst>
                  <a:cxn ang="T6">
                    <a:pos x="T0" y="T1"/>
                  </a:cxn>
                  <a:cxn ang="T7">
                    <a:pos x="T2" y="T3"/>
                  </a:cxn>
                  <a:cxn ang="T8">
                    <a:pos x="T4" y="T5"/>
                  </a:cxn>
                </a:cxnLst>
                <a:rect l="0" t="0" r="r" b="b"/>
                <a:pathLst>
                  <a:path w="41994" h="21600" fill="none" extrusionOk="0">
                    <a:moveTo>
                      <a:pt x="-1" y="16863"/>
                    </a:moveTo>
                    <a:cubicBezTo>
                      <a:pt x="2215" y="7005"/>
                      <a:pt x="10969" y="0"/>
                      <a:pt x="21074" y="0"/>
                    </a:cubicBezTo>
                    <a:cubicBezTo>
                      <a:pt x="30932" y="0"/>
                      <a:pt x="39539" y="6674"/>
                      <a:pt x="41994" y="16222"/>
                    </a:cubicBezTo>
                  </a:path>
                  <a:path w="41994" h="21600" stroke="0" extrusionOk="0">
                    <a:moveTo>
                      <a:pt x="-1" y="16863"/>
                    </a:moveTo>
                    <a:cubicBezTo>
                      <a:pt x="2215" y="7005"/>
                      <a:pt x="10969" y="0"/>
                      <a:pt x="21074" y="0"/>
                    </a:cubicBezTo>
                    <a:cubicBezTo>
                      <a:pt x="30932" y="0"/>
                      <a:pt x="39539" y="6674"/>
                      <a:pt x="41994" y="16222"/>
                    </a:cubicBezTo>
                    <a:lnTo>
                      <a:pt x="21074" y="21600"/>
                    </a:lnTo>
                    <a:lnTo>
                      <a:pt x="-1" y="16863"/>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1" name="Arc 7"/>
              <p:cNvSpPr>
                <a:spLocks/>
              </p:cNvSpPr>
              <p:nvPr/>
            </p:nvSpPr>
            <p:spPr bwMode="auto">
              <a:xfrm flipV="1">
                <a:off x="824" y="2163"/>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2" name="Arc 8"/>
              <p:cNvSpPr>
                <a:spLocks/>
              </p:cNvSpPr>
              <p:nvPr/>
            </p:nvSpPr>
            <p:spPr bwMode="auto">
              <a:xfrm>
                <a:off x="1107" y="1780"/>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3" name="Arc 9"/>
              <p:cNvSpPr>
                <a:spLocks/>
              </p:cNvSpPr>
              <p:nvPr/>
            </p:nvSpPr>
            <p:spPr bwMode="auto">
              <a:xfrm flipV="1">
                <a:off x="1390" y="2162"/>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4" name="Arc 10"/>
              <p:cNvSpPr>
                <a:spLocks/>
              </p:cNvSpPr>
              <p:nvPr/>
            </p:nvSpPr>
            <p:spPr bwMode="auto">
              <a:xfrm>
                <a:off x="1676" y="1779"/>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5" name="Arc 11"/>
              <p:cNvSpPr>
                <a:spLocks/>
              </p:cNvSpPr>
              <p:nvPr/>
            </p:nvSpPr>
            <p:spPr bwMode="auto">
              <a:xfrm flipV="1">
                <a:off x="1964" y="2161"/>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6" name="Arc 12"/>
              <p:cNvSpPr>
                <a:spLocks/>
              </p:cNvSpPr>
              <p:nvPr/>
            </p:nvSpPr>
            <p:spPr bwMode="auto">
              <a:xfrm>
                <a:off x="2257" y="1778"/>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721" name="AutoShape 13"/>
            <p:cNvSpPr>
              <a:spLocks noChangeArrowheads="1"/>
            </p:cNvSpPr>
            <p:nvPr/>
          </p:nvSpPr>
          <p:spPr bwMode="auto">
            <a:xfrm>
              <a:off x="5629595" y="3732254"/>
              <a:ext cx="981075" cy="554038"/>
            </a:xfrm>
            <a:prstGeom prst="rightArrow">
              <a:avLst>
                <a:gd name="adj1" fmla="val 50000"/>
                <a:gd name="adj2" fmla="val 44269"/>
              </a:avLst>
            </a:prstGeom>
            <a:solidFill>
              <a:srgbClr val="FF00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27722" name="Line 15"/>
            <p:cNvSpPr>
              <a:spLocks noChangeAspect="1" noChangeShapeType="1"/>
            </p:cNvSpPr>
            <p:nvPr/>
          </p:nvSpPr>
          <p:spPr bwMode="auto">
            <a:xfrm flipH="1">
              <a:off x="7502845" y="3524291"/>
              <a:ext cx="1587" cy="12160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16"/>
            <p:cNvSpPr>
              <a:spLocks noChangeAspect="1" noChangeArrowheads="1"/>
            </p:cNvSpPr>
            <p:nvPr/>
          </p:nvSpPr>
          <p:spPr bwMode="auto">
            <a:xfrm>
              <a:off x="6779802" y="2412563"/>
              <a:ext cx="1449938" cy="1448779"/>
            </a:xfrm>
            <a:prstGeom prst="ellipse">
              <a:avLst/>
            </a:prstGeom>
            <a:gradFill rotWithShape="0">
              <a:gsLst>
                <a:gs pos="0">
                  <a:schemeClr val="accent1"/>
                </a:gs>
                <a:gs pos="100000">
                  <a:schemeClr val="accent1">
                    <a:gamma/>
                    <a:shade val="74118"/>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27724" name="Oval 17"/>
            <p:cNvSpPr>
              <a:spLocks noChangeAspect="1" noChangeArrowheads="1"/>
            </p:cNvSpPr>
            <p:nvPr/>
          </p:nvSpPr>
          <p:spPr bwMode="auto">
            <a:xfrm>
              <a:off x="6775770" y="4337091"/>
              <a:ext cx="1447800" cy="1447800"/>
            </a:xfrm>
            <a:prstGeom prst="ellipse">
              <a:avLst/>
            </a:prstGeom>
            <a:gradFill rotWithShape="0">
              <a:gsLst>
                <a:gs pos="0">
                  <a:srgbClr val="FF0000"/>
                </a:gs>
                <a:gs pos="100000">
                  <a:srgbClr val="9A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27725" name="Line 19"/>
            <p:cNvSpPr>
              <a:spLocks noChangeShapeType="1"/>
            </p:cNvSpPr>
            <p:nvPr/>
          </p:nvSpPr>
          <p:spPr bwMode="auto">
            <a:xfrm flipV="1">
              <a:off x="8148957" y="1393866"/>
              <a:ext cx="1614488" cy="11239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21"/>
            <p:cNvSpPr>
              <a:spLocks noChangeArrowheads="1"/>
            </p:cNvSpPr>
            <p:nvPr/>
          </p:nvSpPr>
          <p:spPr bwMode="auto">
            <a:xfrm>
              <a:off x="9856023" y="1228088"/>
              <a:ext cx="127359" cy="127258"/>
            </a:xfrm>
            <a:prstGeom prst="ellipse">
              <a:avLst/>
            </a:prstGeom>
            <a:gradFill rotWithShape="0">
              <a:gsLst>
                <a:gs pos="0">
                  <a:schemeClr val="tx2">
                    <a:gamma/>
                    <a:tint val="0"/>
                    <a:invGamma/>
                  </a:schemeClr>
                </a:gs>
                <a:gs pos="100000">
                  <a:schemeClr val="tx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27727" name="AutoShape 23"/>
            <p:cNvSpPr>
              <a:spLocks noChangeArrowheads="1"/>
            </p:cNvSpPr>
            <p:nvPr/>
          </p:nvSpPr>
          <p:spPr bwMode="auto">
            <a:xfrm>
              <a:off x="7660007" y="2517816"/>
              <a:ext cx="252413" cy="246063"/>
            </a:xfrm>
            <a:prstGeom prst="plus">
              <a:avLst>
                <a:gd name="adj" fmla="val 38435"/>
              </a:avLst>
            </a:prstGeom>
            <a:solidFill>
              <a:schemeClr val="tx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27728" name="Rectangle 24"/>
            <p:cNvSpPr>
              <a:spLocks noChangeArrowheads="1"/>
            </p:cNvSpPr>
            <p:nvPr/>
          </p:nvSpPr>
          <p:spPr bwMode="auto">
            <a:xfrm>
              <a:off x="9857107" y="958891"/>
              <a:ext cx="209550" cy="74613"/>
            </a:xfrm>
            <a:prstGeom prst="rect">
              <a:avLst/>
            </a:prstGeom>
            <a:solidFill>
              <a:schemeClr val="tx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en-US" sz="2400"/>
            </a:p>
          </p:txBody>
        </p:sp>
      </p:grpSp>
      <p:grpSp>
        <p:nvGrpSpPr>
          <p:cNvPr id="27654" name="Gruppo 68"/>
          <p:cNvGrpSpPr>
            <a:grpSpLocks noChangeAspect="1"/>
          </p:cNvGrpSpPr>
          <p:nvPr/>
        </p:nvGrpSpPr>
        <p:grpSpPr bwMode="auto">
          <a:xfrm>
            <a:off x="616120" y="2386868"/>
            <a:ext cx="1306512" cy="1050925"/>
            <a:chOff x="1600200" y="1924051"/>
            <a:chExt cx="4886331" cy="3925891"/>
          </a:xfrm>
        </p:grpSpPr>
        <p:grpSp>
          <p:nvGrpSpPr>
            <p:cNvPr id="27703" name="Group 3"/>
            <p:cNvGrpSpPr>
              <a:grpSpLocks/>
            </p:cNvGrpSpPr>
            <p:nvPr/>
          </p:nvGrpSpPr>
          <p:grpSpPr bwMode="auto">
            <a:xfrm>
              <a:off x="1600200" y="2873379"/>
              <a:ext cx="3294063" cy="1762127"/>
              <a:chOff x="1008" y="1810"/>
              <a:chExt cx="2075" cy="1110"/>
            </a:xfrm>
          </p:grpSpPr>
          <p:grpSp>
            <p:nvGrpSpPr>
              <p:cNvPr id="27710" name="Group 4"/>
              <p:cNvGrpSpPr>
                <a:grpSpLocks/>
              </p:cNvGrpSpPr>
              <p:nvPr/>
            </p:nvGrpSpPr>
            <p:grpSpPr bwMode="auto">
              <a:xfrm>
                <a:off x="1008" y="1810"/>
                <a:ext cx="1353" cy="1110"/>
                <a:chOff x="260" y="1778"/>
                <a:chExt cx="2281" cy="1110"/>
              </a:xfrm>
            </p:grpSpPr>
            <p:sp>
              <p:nvSpPr>
                <p:cNvPr id="27712" name="Arc 5"/>
                <p:cNvSpPr>
                  <a:spLocks/>
                </p:cNvSpPr>
                <p:nvPr/>
              </p:nvSpPr>
              <p:spPr bwMode="auto">
                <a:xfrm flipV="1">
                  <a:off x="260" y="2164"/>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3" name="Arc 6"/>
                <p:cNvSpPr>
                  <a:spLocks/>
                </p:cNvSpPr>
                <p:nvPr/>
              </p:nvSpPr>
              <p:spPr bwMode="auto">
                <a:xfrm>
                  <a:off x="542" y="1783"/>
                  <a:ext cx="285" cy="724"/>
                </a:xfrm>
                <a:custGeom>
                  <a:avLst/>
                  <a:gdLst>
                    <a:gd name="T0" fmla="*/ 0 w 41994"/>
                    <a:gd name="T1" fmla="*/ 0 h 21600"/>
                    <a:gd name="T2" fmla="*/ 0 w 41994"/>
                    <a:gd name="T3" fmla="*/ 0 h 21600"/>
                    <a:gd name="T4" fmla="*/ 0 w 41994"/>
                    <a:gd name="T5" fmla="*/ 0 h 21600"/>
                    <a:gd name="T6" fmla="*/ 0 60000 65536"/>
                    <a:gd name="T7" fmla="*/ 0 60000 65536"/>
                    <a:gd name="T8" fmla="*/ 0 60000 65536"/>
                  </a:gdLst>
                  <a:ahLst/>
                  <a:cxnLst>
                    <a:cxn ang="T6">
                      <a:pos x="T0" y="T1"/>
                    </a:cxn>
                    <a:cxn ang="T7">
                      <a:pos x="T2" y="T3"/>
                    </a:cxn>
                    <a:cxn ang="T8">
                      <a:pos x="T4" y="T5"/>
                    </a:cxn>
                  </a:cxnLst>
                  <a:rect l="0" t="0" r="r" b="b"/>
                  <a:pathLst>
                    <a:path w="41994" h="21600" fill="none" extrusionOk="0">
                      <a:moveTo>
                        <a:pt x="-1" y="16863"/>
                      </a:moveTo>
                      <a:cubicBezTo>
                        <a:pt x="2215" y="7005"/>
                        <a:pt x="10969" y="0"/>
                        <a:pt x="21074" y="0"/>
                      </a:cubicBezTo>
                      <a:cubicBezTo>
                        <a:pt x="30932" y="0"/>
                        <a:pt x="39539" y="6674"/>
                        <a:pt x="41994" y="16222"/>
                      </a:cubicBezTo>
                    </a:path>
                    <a:path w="41994" h="21600" stroke="0" extrusionOk="0">
                      <a:moveTo>
                        <a:pt x="-1" y="16863"/>
                      </a:moveTo>
                      <a:cubicBezTo>
                        <a:pt x="2215" y="7005"/>
                        <a:pt x="10969" y="0"/>
                        <a:pt x="21074" y="0"/>
                      </a:cubicBezTo>
                      <a:cubicBezTo>
                        <a:pt x="30932" y="0"/>
                        <a:pt x="39539" y="6674"/>
                        <a:pt x="41994" y="16222"/>
                      </a:cubicBezTo>
                      <a:lnTo>
                        <a:pt x="21074" y="21600"/>
                      </a:lnTo>
                      <a:lnTo>
                        <a:pt x="-1" y="16863"/>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4" name="Arc 7"/>
                <p:cNvSpPr>
                  <a:spLocks/>
                </p:cNvSpPr>
                <p:nvPr/>
              </p:nvSpPr>
              <p:spPr bwMode="auto">
                <a:xfrm flipV="1">
                  <a:off x="824" y="2163"/>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5" name="Arc 8"/>
                <p:cNvSpPr>
                  <a:spLocks/>
                </p:cNvSpPr>
                <p:nvPr/>
              </p:nvSpPr>
              <p:spPr bwMode="auto">
                <a:xfrm>
                  <a:off x="1107" y="1780"/>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6" name="Arc 9"/>
                <p:cNvSpPr>
                  <a:spLocks/>
                </p:cNvSpPr>
                <p:nvPr/>
              </p:nvSpPr>
              <p:spPr bwMode="auto">
                <a:xfrm flipV="1">
                  <a:off x="1390" y="2162"/>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7" name="Arc 10"/>
                <p:cNvSpPr>
                  <a:spLocks/>
                </p:cNvSpPr>
                <p:nvPr/>
              </p:nvSpPr>
              <p:spPr bwMode="auto">
                <a:xfrm>
                  <a:off x="1676" y="1779"/>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8" name="Arc 11"/>
                <p:cNvSpPr>
                  <a:spLocks/>
                </p:cNvSpPr>
                <p:nvPr/>
              </p:nvSpPr>
              <p:spPr bwMode="auto">
                <a:xfrm flipV="1">
                  <a:off x="1964" y="2161"/>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9" name="Arc 12"/>
                <p:cNvSpPr>
                  <a:spLocks/>
                </p:cNvSpPr>
                <p:nvPr/>
              </p:nvSpPr>
              <p:spPr bwMode="auto">
                <a:xfrm>
                  <a:off x="2257" y="1778"/>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711" name="AutoShape 13"/>
              <p:cNvSpPr>
                <a:spLocks noChangeArrowheads="1"/>
              </p:cNvSpPr>
              <p:nvPr/>
            </p:nvSpPr>
            <p:spPr bwMode="auto">
              <a:xfrm>
                <a:off x="2465" y="2197"/>
                <a:ext cx="618" cy="349"/>
              </a:xfrm>
              <a:prstGeom prst="rightArrow">
                <a:avLst>
                  <a:gd name="adj1" fmla="val 50000"/>
                  <a:gd name="adj2" fmla="val 44269"/>
                </a:avLst>
              </a:prstGeom>
              <a:solidFill>
                <a:srgbClr val="FF00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nvGrpSpPr>
            <p:cNvPr id="27704" name="Group 36"/>
            <p:cNvGrpSpPr>
              <a:grpSpLocks/>
            </p:cNvGrpSpPr>
            <p:nvPr/>
          </p:nvGrpSpPr>
          <p:grpSpPr bwMode="auto">
            <a:xfrm>
              <a:off x="5033967" y="1924051"/>
              <a:ext cx="1452564" cy="3925891"/>
              <a:chOff x="3171" y="1212"/>
              <a:chExt cx="915" cy="2473"/>
            </a:xfrm>
          </p:grpSpPr>
          <p:sp>
            <p:nvSpPr>
              <p:cNvPr id="27705" name="Line 15"/>
              <p:cNvSpPr>
                <a:spLocks noChangeShapeType="1"/>
              </p:cNvSpPr>
              <p:nvPr/>
            </p:nvSpPr>
            <p:spPr bwMode="auto">
              <a:xfrm flipH="1">
                <a:off x="3629" y="1545"/>
                <a:ext cx="1" cy="76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Oval 16"/>
              <p:cNvSpPr>
                <a:spLocks noChangeArrowheads="1"/>
              </p:cNvSpPr>
              <p:nvPr/>
            </p:nvSpPr>
            <p:spPr bwMode="auto">
              <a:xfrm>
                <a:off x="3173" y="1212"/>
                <a:ext cx="913" cy="911"/>
              </a:xfrm>
              <a:prstGeom prst="ellipse">
                <a:avLst/>
              </a:prstGeom>
              <a:gradFill rotWithShape="0">
                <a:gsLst>
                  <a:gs pos="0">
                    <a:schemeClr val="accent1"/>
                  </a:gs>
                  <a:gs pos="100000">
                    <a:schemeClr val="accent1">
                      <a:gamma/>
                      <a:shade val="74118"/>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27707" name="Line 25"/>
              <p:cNvSpPr>
                <a:spLocks noChangeShapeType="1"/>
              </p:cNvSpPr>
              <p:nvPr/>
            </p:nvSpPr>
            <p:spPr bwMode="auto">
              <a:xfrm flipH="1">
                <a:off x="3627" y="2584"/>
                <a:ext cx="1" cy="76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8" name="Oval 17"/>
              <p:cNvSpPr>
                <a:spLocks noChangeArrowheads="1"/>
              </p:cNvSpPr>
              <p:nvPr/>
            </p:nvSpPr>
            <p:spPr bwMode="auto">
              <a:xfrm>
                <a:off x="3171" y="2773"/>
                <a:ext cx="912" cy="912"/>
              </a:xfrm>
              <a:prstGeom prst="ellipse">
                <a:avLst/>
              </a:prstGeom>
              <a:gradFill rotWithShape="0">
                <a:gsLst>
                  <a:gs pos="0">
                    <a:srgbClr val="FF0000"/>
                  </a:gs>
                  <a:gs pos="100000">
                    <a:srgbClr val="9A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27709" name="AutoShape 26"/>
              <p:cNvSpPr>
                <a:spLocks noChangeArrowheads="1"/>
              </p:cNvSpPr>
              <p:nvPr/>
            </p:nvSpPr>
            <p:spPr bwMode="auto">
              <a:xfrm rot="473468">
                <a:off x="3262" y="2307"/>
                <a:ext cx="781" cy="279"/>
              </a:xfrm>
              <a:prstGeom prst="irregularSeal2">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grpSp>
        <p:nvGrpSpPr>
          <p:cNvPr id="27655" name="Gruppo 86"/>
          <p:cNvGrpSpPr>
            <a:grpSpLocks noChangeAspect="1"/>
          </p:cNvGrpSpPr>
          <p:nvPr/>
        </p:nvGrpSpPr>
        <p:grpSpPr bwMode="auto">
          <a:xfrm>
            <a:off x="864351" y="3498939"/>
            <a:ext cx="1592262" cy="900112"/>
            <a:chOff x="609600" y="1211263"/>
            <a:chExt cx="4718050" cy="2667000"/>
          </a:xfrm>
        </p:grpSpPr>
        <p:grpSp>
          <p:nvGrpSpPr>
            <p:cNvPr id="27687" name="Group 15"/>
            <p:cNvGrpSpPr>
              <a:grpSpLocks/>
            </p:cNvGrpSpPr>
            <p:nvPr/>
          </p:nvGrpSpPr>
          <p:grpSpPr bwMode="auto">
            <a:xfrm>
              <a:off x="609600" y="1828800"/>
              <a:ext cx="3343275" cy="1335088"/>
              <a:chOff x="260" y="1778"/>
              <a:chExt cx="2701" cy="1110"/>
            </a:xfrm>
          </p:grpSpPr>
          <p:grpSp>
            <p:nvGrpSpPr>
              <p:cNvPr id="27693" name="Group 4"/>
              <p:cNvGrpSpPr>
                <a:grpSpLocks/>
              </p:cNvGrpSpPr>
              <p:nvPr/>
            </p:nvGrpSpPr>
            <p:grpSpPr bwMode="auto">
              <a:xfrm>
                <a:off x="260" y="1778"/>
                <a:ext cx="1817" cy="1110"/>
                <a:chOff x="260" y="1778"/>
                <a:chExt cx="2281" cy="1110"/>
              </a:xfrm>
            </p:grpSpPr>
            <p:sp>
              <p:nvSpPr>
                <p:cNvPr id="27695" name="Arc 5"/>
                <p:cNvSpPr>
                  <a:spLocks/>
                </p:cNvSpPr>
                <p:nvPr/>
              </p:nvSpPr>
              <p:spPr bwMode="auto">
                <a:xfrm flipV="1">
                  <a:off x="260" y="2164"/>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6" name="Arc 6"/>
                <p:cNvSpPr>
                  <a:spLocks/>
                </p:cNvSpPr>
                <p:nvPr/>
              </p:nvSpPr>
              <p:spPr bwMode="auto">
                <a:xfrm>
                  <a:off x="542" y="1783"/>
                  <a:ext cx="285" cy="724"/>
                </a:xfrm>
                <a:custGeom>
                  <a:avLst/>
                  <a:gdLst>
                    <a:gd name="T0" fmla="*/ 0 w 41994"/>
                    <a:gd name="T1" fmla="*/ 0 h 21600"/>
                    <a:gd name="T2" fmla="*/ 0 w 41994"/>
                    <a:gd name="T3" fmla="*/ 0 h 21600"/>
                    <a:gd name="T4" fmla="*/ 0 w 41994"/>
                    <a:gd name="T5" fmla="*/ 0 h 21600"/>
                    <a:gd name="T6" fmla="*/ 0 60000 65536"/>
                    <a:gd name="T7" fmla="*/ 0 60000 65536"/>
                    <a:gd name="T8" fmla="*/ 0 60000 65536"/>
                  </a:gdLst>
                  <a:ahLst/>
                  <a:cxnLst>
                    <a:cxn ang="T6">
                      <a:pos x="T0" y="T1"/>
                    </a:cxn>
                    <a:cxn ang="T7">
                      <a:pos x="T2" y="T3"/>
                    </a:cxn>
                    <a:cxn ang="T8">
                      <a:pos x="T4" y="T5"/>
                    </a:cxn>
                  </a:cxnLst>
                  <a:rect l="0" t="0" r="r" b="b"/>
                  <a:pathLst>
                    <a:path w="41994" h="21600" fill="none" extrusionOk="0">
                      <a:moveTo>
                        <a:pt x="-1" y="16863"/>
                      </a:moveTo>
                      <a:cubicBezTo>
                        <a:pt x="2215" y="7005"/>
                        <a:pt x="10969" y="0"/>
                        <a:pt x="21074" y="0"/>
                      </a:cubicBezTo>
                      <a:cubicBezTo>
                        <a:pt x="30932" y="0"/>
                        <a:pt x="39539" y="6674"/>
                        <a:pt x="41994" y="16222"/>
                      </a:cubicBezTo>
                    </a:path>
                    <a:path w="41994" h="21600" stroke="0" extrusionOk="0">
                      <a:moveTo>
                        <a:pt x="-1" y="16863"/>
                      </a:moveTo>
                      <a:cubicBezTo>
                        <a:pt x="2215" y="7005"/>
                        <a:pt x="10969" y="0"/>
                        <a:pt x="21074" y="0"/>
                      </a:cubicBezTo>
                      <a:cubicBezTo>
                        <a:pt x="30932" y="0"/>
                        <a:pt x="39539" y="6674"/>
                        <a:pt x="41994" y="16222"/>
                      </a:cubicBezTo>
                      <a:lnTo>
                        <a:pt x="21074" y="21600"/>
                      </a:lnTo>
                      <a:lnTo>
                        <a:pt x="-1" y="16863"/>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7" name="Arc 7"/>
                <p:cNvSpPr>
                  <a:spLocks/>
                </p:cNvSpPr>
                <p:nvPr/>
              </p:nvSpPr>
              <p:spPr bwMode="auto">
                <a:xfrm flipV="1">
                  <a:off x="824" y="2163"/>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8" name="Arc 8"/>
                <p:cNvSpPr>
                  <a:spLocks/>
                </p:cNvSpPr>
                <p:nvPr/>
              </p:nvSpPr>
              <p:spPr bwMode="auto">
                <a:xfrm>
                  <a:off x="1107" y="1780"/>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9" name="Arc 9"/>
                <p:cNvSpPr>
                  <a:spLocks/>
                </p:cNvSpPr>
                <p:nvPr/>
              </p:nvSpPr>
              <p:spPr bwMode="auto">
                <a:xfrm flipV="1">
                  <a:off x="1390" y="2162"/>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0" name="Arc 10"/>
                <p:cNvSpPr>
                  <a:spLocks/>
                </p:cNvSpPr>
                <p:nvPr/>
              </p:nvSpPr>
              <p:spPr bwMode="auto">
                <a:xfrm>
                  <a:off x="1676" y="1779"/>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1" name="Arc 11"/>
                <p:cNvSpPr>
                  <a:spLocks/>
                </p:cNvSpPr>
                <p:nvPr/>
              </p:nvSpPr>
              <p:spPr bwMode="auto">
                <a:xfrm flipV="1">
                  <a:off x="1964" y="2161"/>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2" name="Arc 12"/>
                <p:cNvSpPr>
                  <a:spLocks/>
                </p:cNvSpPr>
                <p:nvPr/>
              </p:nvSpPr>
              <p:spPr bwMode="auto">
                <a:xfrm>
                  <a:off x="2257" y="1778"/>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694" name="AutoShape 13"/>
              <p:cNvSpPr>
                <a:spLocks noChangeArrowheads="1"/>
              </p:cNvSpPr>
              <p:nvPr/>
            </p:nvSpPr>
            <p:spPr bwMode="auto">
              <a:xfrm>
                <a:off x="2343" y="2189"/>
                <a:ext cx="618" cy="349"/>
              </a:xfrm>
              <a:prstGeom prst="rightArrow">
                <a:avLst>
                  <a:gd name="adj1" fmla="val 50000"/>
                  <a:gd name="adj2" fmla="val 44269"/>
                </a:avLst>
              </a:prstGeom>
              <a:solidFill>
                <a:srgbClr val="66FF33"/>
              </a:solidFill>
              <a:ln w="9525">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nvGrpSpPr>
            <p:cNvPr id="27688" name="Group 16"/>
            <p:cNvGrpSpPr>
              <a:grpSpLocks/>
            </p:cNvGrpSpPr>
            <p:nvPr/>
          </p:nvGrpSpPr>
          <p:grpSpPr bwMode="auto">
            <a:xfrm>
              <a:off x="4081463" y="1322388"/>
              <a:ext cx="1131887" cy="2555875"/>
              <a:chOff x="3732" y="1537"/>
              <a:chExt cx="915" cy="2124"/>
            </a:xfrm>
          </p:grpSpPr>
          <p:sp>
            <p:nvSpPr>
              <p:cNvPr id="27690" name="Line 17"/>
              <p:cNvSpPr>
                <a:spLocks noChangeShapeType="1"/>
              </p:cNvSpPr>
              <p:nvPr/>
            </p:nvSpPr>
            <p:spPr bwMode="auto">
              <a:xfrm flipH="1">
                <a:off x="4190" y="2237"/>
                <a:ext cx="1" cy="76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Oval 18"/>
              <p:cNvSpPr>
                <a:spLocks noChangeArrowheads="1"/>
              </p:cNvSpPr>
              <p:nvPr/>
            </p:nvSpPr>
            <p:spPr bwMode="auto">
              <a:xfrm>
                <a:off x="3736" y="1538"/>
                <a:ext cx="916" cy="911"/>
              </a:xfrm>
              <a:prstGeom prst="ellipse">
                <a:avLst/>
              </a:prstGeom>
              <a:gradFill rotWithShape="0">
                <a:gsLst>
                  <a:gs pos="0">
                    <a:schemeClr val="accent1"/>
                  </a:gs>
                  <a:gs pos="100000">
                    <a:schemeClr val="accent1">
                      <a:gamma/>
                      <a:shade val="74118"/>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27692" name="Oval 19"/>
              <p:cNvSpPr>
                <a:spLocks noChangeArrowheads="1"/>
              </p:cNvSpPr>
              <p:nvPr/>
            </p:nvSpPr>
            <p:spPr bwMode="auto">
              <a:xfrm>
                <a:off x="3732" y="2749"/>
                <a:ext cx="912" cy="912"/>
              </a:xfrm>
              <a:prstGeom prst="ellipse">
                <a:avLst/>
              </a:prstGeom>
              <a:gradFill rotWithShape="0">
                <a:gsLst>
                  <a:gs pos="0">
                    <a:srgbClr val="FF0000"/>
                  </a:gs>
                  <a:gs pos="100000">
                    <a:srgbClr val="9A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
          <p:nvSpPr>
            <p:cNvPr id="27689" name="Oval 25"/>
            <p:cNvSpPr>
              <a:spLocks noChangeArrowheads="1"/>
            </p:cNvSpPr>
            <p:nvPr/>
          </p:nvSpPr>
          <p:spPr bwMode="auto">
            <a:xfrm>
              <a:off x="3965575" y="1211263"/>
              <a:ext cx="1362075" cy="1323975"/>
            </a:xfrm>
            <a:prstGeom prst="ellipse">
              <a:avLst/>
            </a:prstGeom>
            <a:gradFill rotWithShape="0">
              <a:gsLst>
                <a:gs pos="0">
                  <a:srgbClr val="CCFF33"/>
                </a:gs>
                <a:gs pos="100000">
                  <a:srgbClr val="97BD2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nvGrpSpPr>
          <p:cNvPr id="27656" name="Gruppo 103"/>
          <p:cNvGrpSpPr>
            <a:grpSpLocks noChangeAspect="1"/>
          </p:cNvGrpSpPr>
          <p:nvPr/>
        </p:nvGrpSpPr>
        <p:grpSpPr bwMode="auto">
          <a:xfrm>
            <a:off x="707104" y="5935242"/>
            <a:ext cx="1863725" cy="849313"/>
            <a:chOff x="844550" y="1752600"/>
            <a:chExt cx="3581400" cy="1631950"/>
          </a:xfrm>
        </p:grpSpPr>
        <p:grpSp>
          <p:nvGrpSpPr>
            <p:cNvPr id="27669" name="Group 7"/>
            <p:cNvGrpSpPr>
              <a:grpSpLocks noChangeAspect="1"/>
            </p:cNvGrpSpPr>
            <p:nvPr/>
          </p:nvGrpSpPr>
          <p:grpSpPr bwMode="auto">
            <a:xfrm>
              <a:off x="844550" y="2200275"/>
              <a:ext cx="2281238" cy="779463"/>
              <a:chOff x="260" y="1778"/>
              <a:chExt cx="3035" cy="1110"/>
            </a:xfrm>
          </p:grpSpPr>
          <p:grpSp>
            <p:nvGrpSpPr>
              <p:cNvPr id="27677" name="Group 8"/>
              <p:cNvGrpSpPr>
                <a:grpSpLocks noChangeAspect="1"/>
              </p:cNvGrpSpPr>
              <p:nvPr/>
            </p:nvGrpSpPr>
            <p:grpSpPr bwMode="auto">
              <a:xfrm>
                <a:off x="260" y="1778"/>
                <a:ext cx="2281" cy="1110"/>
                <a:chOff x="260" y="1778"/>
                <a:chExt cx="2281" cy="1110"/>
              </a:xfrm>
            </p:grpSpPr>
            <p:sp>
              <p:nvSpPr>
                <p:cNvPr id="27679" name="Arc 9"/>
                <p:cNvSpPr>
                  <a:spLocks noChangeAspect="1"/>
                </p:cNvSpPr>
                <p:nvPr/>
              </p:nvSpPr>
              <p:spPr bwMode="auto">
                <a:xfrm flipV="1">
                  <a:off x="260" y="2164"/>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0" name="Arc 10"/>
                <p:cNvSpPr>
                  <a:spLocks noChangeAspect="1"/>
                </p:cNvSpPr>
                <p:nvPr/>
              </p:nvSpPr>
              <p:spPr bwMode="auto">
                <a:xfrm>
                  <a:off x="542" y="1783"/>
                  <a:ext cx="285" cy="724"/>
                </a:xfrm>
                <a:custGeom>
                  <a:avLst/>
                  <a:gdLst>
                    <a:gd name="T0" fmla="*/ 0 w 41994"/>
                    <a:gd name="T1" fmla="*/ 0 h 21600"/>
                    <a:gd name="T2" fmla="*/ 0 w 41994"/>
                    <a:gd name="T3" fmla="*/ 0 h 21600"/>
                    <a:gd name="T4" fmla="*/ 0 w 41994"/>
                    <a:gd name="T5" fmla="*/ 0 h 21600"/>
                    <a:gd name="T6" fmla="*/ 0 60000 65536"/>
                    <a:gd name="T7" fmla="*/ 0 60000 65536"/>
                    <a:gd name="T8" fmla="*/ 0 60000 65536"/>
                  </a:gdLst>
                  <a:ahLst/>
                  <a:cxnLst>
                    <a:cxn ang="T6">
                      <a:pos x="T0" y="T1"/>
                    </a:cxn>
                    <a:cxn ang="T7">
                      <a:pos x="T2" y="T3"/>
                    </a:cxn>
                    <a:cxn ang="T8">
                      <a:pos x="T4" y="T5"/>
                    </a:cxn>
                  </a:cxnLst>
                  <a:rect l="0" t="0" r="r" b="b"/>
                  <a:pathLst>
                    <a:path w="41994" h="21600" fill="none" extrusionOk="0">
                      <a:moveTo>
                        <a:pt x="-1" y="16863"/>
                      </a:moveTo>
                      <a:cubicBezTo>
                        <a:pt x="2215" y="7005"/>
                        <a:pt x="10969" y="0"/>
                        <a:pt x="21074" y="0"/>
                      </a:cubicBezTo>
                      <a:cubicBezTo>
                        <a:pt x="30932" y="0"/>
                        <a:pt x="39539" y="6674"/>
                        <a:pt x="41994" y="16222"/>
                      </a:cubicBezTo>
                    </a:path>
                    <a:path w="41994" h="21600" stroke="0" extrusionOk="0">
                      <a:moveTo>
                        <a:pt x="-1" y="16863"/>
                      </a:moveTo>
                      <a:cubicBezTo>
                        <a:pt x="2215" y="7005"/>
                        <a:pt x="10969" y="0"/>
                        <a:pt x="21074" y="0"/>
                      </a:cubicBezTo>
                      <a:cubicBezTo>
                        <a:pt x="30932" y="0"/>
                        <a:pt x="39539" y="6674"/>
                        <a:pt x="41994" y="16222"/>
                      </a:cubicBezTo>
                      <a:lnTo>
                        <a:pt x="21074" y="21600"/>
                      </a:lnTo>
                      <a:lnTo>
                        <a:pt x="-1" y="16863"/>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1" name="Arc 11"/>
                <p:cNvSpPr>
                  <a:spLocks noChangeAspect="1"/>
                </p:cNvSpPr>
                <p:nvPr/>
              </p:nvSpPr>
              <p:spPr bwMode="auto">
                <a:xfrm flipV="1">
                  <a:off x="824" y="2163"/>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2" name="Arc 12"/>
                <p:cNvSpPr>
                  <a:spLocks noChangeAspect="1"/>
                </p:cNvSpPr>
                <p:nvPr/>
              </p:nvSpPr>
              <p:spPr bwMode="auto">
                <a:xfrm>
                  <a:off x="1107" y="1780"/>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3" name="Arc 13"/>
                <p:cNvSpPr>
                  <a:spLocks noChangeAspect="1"/>
                </p:cNvSpPr>
                <p:nvPr/>
              </p:nvSpPr>
              <p:spPr bwMode="auto">
                <a:xfrm flipV="1">
                  <a:off x="1390" y="2162"/>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4" name="Arc 14"/>
                <p:cNvSpPr>
                  <a:spLocks noChangeAspect="1"/>
                </p:cNvSpPr>
                <p:nvPr/>
              </p:nvSpPr>
              <p:spPr bwMode="auto">
                <a:xfrm>
                  <a:off x="1676" y="1779"/>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5" name="Arc 15"/>
                <p:cNvSpPr>
                  <a:spLocks noChangeAspect="1"/>
                </p:cNvSpPr>
                <p:nvPr/>
              </p:nvSpPr>
              <p:spPr bwMode="auto">
                <a:xfrm flipV="1">
                  <a:off x="1964" y="2161"/>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6" name="Arc 16"/>
                <p:cNvSpPr>
                  <a:spLocks noChangeAspect="1"/>
                </p:cNvSpPr>
                <p:nvPr/>
              </p:nvSpPr>
              <p:spPr bwMode="auto">
                <a:xfrm>
                  <a:off x="2257" y="1778"/>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678" name="AutoShape 17"/>
              <p:cNvSpPr>
                <a:spLocks noChangeAspect="1" noChangeArrowheads="1"/>
              </p:cNvSpPr>
              <p:nvPr/>
            </p:nvSpPr>
            <p:spPr bwMode="auto">
              <a:xfrm>
                <a:off x="2677" y="2205"/>
                <a:ext cx="618" cy="349"/>
              </a:xfrm>
              <a:prstGeom prst="rightArrow">
                <a:avLst>
                  <a:gd name="adj1" fmla="val 50000"/>
                  <a:gd name="adj2" fmla="val 44269"/>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nvGrpSpPr>
            <p:cNvPr id="27670" name="Group 34"/>
            <p:cNvGrpSpPr>
              <a:grpSpLocks/>
            </p:cNvGrpSpPr>
            <p:nvPr/>
          </p:nvGrpSpPr>
          <p:grpSpPr bwMode="auto">
            <a:xfrm>
              <a:off x="3271838" y="1752600"/>
              <a:ext cx="1154112" cy="1631950"/>
              <a:chOff x="3129" y="1152"/>
              <a:chExt cx="727" cy="1028"/>
            </a:xfrm>
          </p:grpSpPr>
          <p:sp>
            <p:nvSpPr>
              <p:cNvPr id="27671" name="Line 4"/>
              <p:cNvSpPr>
                <a:spLocks noChangeAspect="1" noChangeShapeType="1"/>
              </p:cNvSpPr>
              <p:nvPr/>
            </p:nvSpPr>
            <p:spPr bwMode="auto">
              <a:xfrm flipH="1">
                <a:off x="3510" y="1511"/>
                <a:ext cx="1" cy="33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Oval 5"/>
              <p:cNvSpPr>
                <a:spLocks noChangeAspect="1" noChangeArrowheads="1"/>
              </p:cNvSpPr>
              <p:nvPr/>
            </p:nvSpPr>
            <p:spPr bwMode="auto">
              <a:xfrm>
                <a:off x="3264" y="1152"/>
                <a:ext cx="430" cy="404"/>
              </a:xfrm>
              <a:prstGeom prst="ellipse">
                <a:avLst/>
              </a:prstGeom>
              <a:gradFill rotWithShape="0">
                <a:gsLst>
                  <a:gs pos="0">
                    <a:schemeClr val="accent1"/>
                  </a:gs>
                  <a:gs pos="100000">
                    <a:schemeClr val="accent1">
                      <a:gamma/>
                      <a:shade val="74118"/>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27673" name="Oval 6"/>
              <p:cNvSpPr>
                <a:spLocks noChangeAspect="1" noChangeArrowheads="1"/>
              </p:cNvSpPr>
              <p:nvPr/>
            </p:nvSpPr>
            <p:spPr bwMode="auto">
              <a:xfrm>
                <a:off x="3312" y="1776"/>
                <a:ext cx="432" cy="404"/>
              </a:xfrm>
              <a:prstGeom prst="ellipse">
                <a:avLst/>
              </a:prstGeom>
              <a:gradFill rotWithShape="0">
                <a:gsLst>
                  <a:gs pos="0">
                    <a:srgbClr val="FF0000"/>
                  </a:gs>
                  <a:gs pos="100000">
                    <a:srgbClr val="9A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27674" name="Arc 19"/>
              <p:cNvSpPr>
                <a:spLocks noChangeAspect="1"/>
              </p:cNvSpPr>
              <p:nvPr/>
            </p:nvSpPr>
            <p:spPr bwMode="auto">
              <a:xfrm>
                <a:off x="3684" y="1419"/>
                <a:ext cx="88" cy="223"/>
              </a:xfrm>
              <a:custGeom>
                <a:avLst/>
                <a:gdLst>
                  <a:gd name="T0" fmla="*/ 0 w 15746"/>
                  <a:gd name="T1" fmla="*/ 0 h 21600"/>
                  <a:gd name="T2" fmla="*/ 0 w 15746"/>
                  <a:gd name="T3" fmla="*/ 0 h 21600"/>
                  <a:gd name="T4" fmla="*/ 0 w 15746"/>
                  <a:gd name="T5" fmla="*/ 0 h 21600"/>
                  <a:gd name="T6" fmla="*/ 0 60000 65536"/>
                  <a:gd name="T7" fmla="*/ 0 60000 65536"/>
                  <a:gd name="T8" fmla="*/ 0 60000 65536"/>
                </a:gdLst>
                <a:ahLst/>
                <a:cxnLst>
                  <a:cxn ang="T6">
                    <a:pos x="T0" y="T1"/>
                  </a:cxn>
                  <a:cxn ang="T7">
                    <a:pos x="T2" y="T3"/>
                  </a:cxn>
                  <a:cxn ang="T8">
                    <a:pos x="T4" y="T5"/>
                  </a:cxn>
                </a:cxnLst>
                <a:rect l="0" t="0" r="r" b="b"/>
                <a:pathLst>
                  <a:path w="15746" h="21600" fill="none" extrusionOk="0">
                    <a:moveTo>
                      <a:pt x="0" y="0"/>
                    </a:moveTo>
                    <a:cubicBezTo>
                      <a:pt x="5964" y="0"/>
                      <a:pt x="11663" y="2466"/>
                      <a:pt x="15745" y="6814"/>
                    </a:cubicBezTo>
                  </a:path>
                  <a:path w="15746" h="21600" stroke="0" extrusionOk="0">
                    <a:moveTo>
                      <a:pt x="0" y="0"/>
                    </a:moveTo>
                    <a:cubicBezTo>
                      <a:pt x="5964" y="0"/>
                      <a:pt x="11663" y="2466"/>
                      <a:pt x="15745" y="6814"/>
                    </a:cubicBezTo>
                    <a:lnTo>
                      <a:pt x="0" y="21600"/>
                    </a:lnTo>
                    <a:lnTo>
                      <a:pt x="0" y="0"/>
                    </a:lnTo>
                    <a:close/>
                  </a:path>
                </a:pathLst>
              </a:custGeom>
              <a:noFill/>
              <a:ln w="2857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5" name="Arc 20"/>
              <p:cNvSpPr>
                <a:spLocks noChangeAspect="1"/>
              </p:cNvSpPr>
              <p:nvPr/>
            </p:nvSpPr>
            <p:spPr bwMode="auto">
              <a:xfrm flipH="1" flipV="1">
                <a:off x="3198" y="1818"/>
                <a:ext cx="116" cy="1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857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6" name="Oval 25"/>
              <p:cNvSpPr>
                <a:spLocks noChangeAspect="1" noChangeArrowheads="1"/>
              </p:cNvSpPr>
              <p:nvPr/>
            </p:nvSpPr>
            <p:spPr bwMode="auto">
              <a:xfrm>
                <a:off x="3129" y="1349"/>
                <a:ext cx="727" cy="659"/>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sp>
        <p:nvSpPr>
          <p:cNvPr id="27657" name="Text Box 5"/>
          <p:cNvSpPr txBox="1">
            <a:spLocks noChangeArrowheads="1"/>
          </p:cNvSpPr>
          <p:nvPr/>
        </p:nvSpPr>
        <p:spPr bwMode="auto">
          <a:xfrm>
            <a:off x="3101142" y="6104688"/>
            <a:ext cx="172243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a:latin typeface="Tahoma" panose="020B0604030504040204" pitchFamily="34" charset="0"/>
              </a:rPr>
              <a:t>rotation</a:t>
            </a:r>
          </a:p>
        </p:txBody>
      </p:sp>
      <p:sp>
        <p:nvSpPr>
          <p:cNvPr id="27658" name="Text Box 5"/>
          <p:cNvSpPr txBox="1">
            <a:spLocks noChangeArrowheads="1"/>
          </p:cNvSpPr>
          <p:nvPr/>
        </p:nvSpPr>
        <p:spPr bwMode="auto">
          <a:xfrm>
            <a:off x="3101142" y="4980420"/>
            <a:ext cx="1722438"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a:latin typeface="Tahoma" panose="020B0604030504040204" pitchFamily="34" charset="0"/>
              </a:rPr>
              <a:t>vibration</a:t>
            </a:r>
          </a:p>
        </p:txBody>
      </p:sp>
      <p:sp>
        <p:nvSpPr>
          <p:cNvPr id="27659" name="Text Box 5"/>
          <p:cNvSpPr txBox="1">
            <a:spLocks noChangeArrowheads="1"/>
          </p:cNvSpPr>
          <p:nvPr/>
        </p:nvSpPr>
        <p:spPr bwMode="auto">
          <a:xfrm>
            <a:off x="3101142" y="3700581"/>
            <a:ext cx="1722438"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a:latin typeface="Tahoma" panose="020B0604030504040204" pitchFamily="34" charset="0"/>
              </a:rPr>
              <a:t>electronic excitation</a:t>
            </a:r>
          </a:p>
        </p:txBody>
      </p:sp>
      <p:sp>
        <p:nvSpPr>
          <p:cNvPr id="27660" name="Text Box 5"/>
          <p:cNvSpPr txBox="1">
            <a:spLocks noChangeArrowheads="1"/>
          </p:cNvSpPr>
          <p:nvPr/>
        </p:nvSpPr>
        <p:spPr bwMode="auto">
          <a:xfrm>
            <a:off x="3101142" y="2458423"/>
            <a:ext cx="300672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a:latin typeface="Tahoma" panose="020B0604030504040204" pitchFamily="34" charset="0"/>
              </a:rPr>
              <a:t>photodissociation (bond breaking)</a:t>
            </a:r>
          </a:p>
        </p:txBody>
      </p:sp>
      <p:sp>
        <p:nvSpPr>
          <p:cNvPr id="27661" name="Text Box 5"/>
          <p:cNvSpPr txBox="1">
            <a:spLocks noChangeArrowheads="1"/>
          </p:cNvSpPr>
          <p:nvPr/>
        </p:nvSpPr>
        <p:spPr bwMode="auto">
          <a:xfrm>
            <a:off x="3101142" y="1298898"/>
            <a:ext cx="272415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a:latin typeface="Tahoma" panose="020B0604030504040204" pitchFamily="34" charset="0"/>
              </a:rPr>
              <a:t>photoionization (e</a:t>
            </a:r>
            <a:r>
              <a:rPr lang="it-IT" altLang="en-US" sz="2500" baseline="30000" dirty="0">
                <a:latin typeface="Tahoma" panose="020B0604030504040204" pitchFamily="34" charset="0"/>
              </a:rPr>
              <a:t>-</a:t>
            </a:r>
            <a:r>
              <a:rPr lang="it-IT" altLang="en-US" sz="2500" dirty="0">
                <a:latin typeface="Tahoma" panose="020B0604030504040204" pitchFamily="34" charset="0"/>
              </a:rPr>
              <a:t> emission)</a:t>
            </a:r>
          </a:p>
        </p:txBody>
      </p:sp>
      <p:cxnSp>
        <p:nvCxnSpPr>
          <p:cNvPr id="27662" name="Connettore 2 19455"/>
          <p:cNvCxnSpPr>
            <a:cxnSpLocks noChangeShapeType="1"/>
          </p:cNvCxnSpPr>
          <p:nvPr/>
        </p:nvCxnSpPr>
        <p:spPr bwMode="auto">
          <a:xfrm flipV="1">
            <a:off x="5996657" y="1313142"/>
            <a:ext cx="0" cy="5415091"/>
          </a:xfrm>
          <a:prstGeom prst="straightConnector1">
            <a:avLst/>
          </a:prstGeom>
          <a:noFill/>
          <a:ln w="38100" algn="ctr">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63" name="Text Box 5"/>
          <p:cNvSpPr txBox="1">
            <a:spLocks noChangeArrowheads="1"/>
          </p:cNvSpPr>
          <p:nvPr/>
        </p:nvSpPr>
        <p:spPr bwMode="auto">
          <a:xfrm>
            <a:off x="5169800" y="692634"/>
            <a:ext cx="2418054"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a:solidFill>
                  <a:srgbClr val="0000FF"/>
                </a:solidFill>
                <a:latin typeface="Tahoma" panose="020B0604030504040204" pitchFamily="34" charset="0"/>
              </a:rPr>
              <a:t>energy </a:t>
            </a:r>
            <a:r>
              <a:rPr lang="it-IT" altLang="en-US" sz="2500" dirty="0" smtClean="0">
                <a:solidFill>
                  <a:srgbClr val="0000FF"/>
                </a:solidFill>
                <a:latin typeface="Tahoma" panose="020B0604030504040204" pitchFamily="34" charset="0"/>
              </a:rPr>
              <a:t>(h</a:t>
            </a:r>
            <a:r>
              <a:rPr lang="it-IT" altLang="en-US" sz="2500" dirty="0" smtClean="0">
                <a:solidFill>
                  <a:srgbClr val="0000FF"/>
                </a:solidFill>
                <a:latin typeface="Symbol" panose="05050102010706020507" pitchFamily="18" charset="2"/>
              </a:rPr>
              <a:t>n)</a:t>
            </a:r>
            <a:endParaRPr lang="it-IT" altLang="en-US" sz="2500" dirty="0">
              <a:solidFill>
                <a:srgbClr val="0000FF"/>
              </a:solidFill>
              <a:latin typeface="Symbol" panose="05050102010706020507" pitchFamily="18" charset="2"/>
            </a:endParaRPr>
          </a:p>
        </p:txBody>
      </p:sp>
      <p:sp>
        <p:nvSpPr>
          <p:cNvPr id="27664" name="Text Box 5"/>
          <p:cNvSpPr txBox="1">
            <a:spLocks noChangeArrowheads="1"/>
          </p:cNvSpPr>
          <p:nvPr/>
        </p:nvSpPr>
        <p:spPr bwMode="auto">
          <a:xfrm>
            <a:off x="6378827" y="6084467"/>
            <a:ext cx="226218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a:solidFill>
                  <a:srgbClr val="FF0000"/>
                </a:solidFill>
                <a:latin typeface="Tahoma" panose="020B0604030504040204" pitchFamily="34" charset="0"/>
              </a:rPr>
              <a:t>microwaves</a:t>
            </a:r>
          </a:p>
        </p:txBody>
      </p:sp>
      <p:sp>
        <p:nvSpPr>
          <p:cNvPr id="27665" name="Text Box 5"/>
          <p:cNvSpPr txBox="1">
            <a:spLocks noChangeArrowheads="1"/>
          </p:cNvSpPr>
          <p:nvPr/>
        </p:nvSpPr>
        <p:spPr bwMode="auto">
          <a:xfrm>
            <a:off x="6378827" y="4972090"/>
            <a:ext cx="22621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a:solidFill>
                  <a:srgbClr val="FF0000"/>
                </a:solidFill>
                <a:latin typeface="Tahoma" panose="020B0604030504040204" pitchFamily="34" charset="0"/>
              </a:rPr>
              <a:t>infrared (IR)</a:t>
            </a:r>
          </a:p>
        </p:txBody>
      </p:sp>
      <p:sp>
        <p:nvSpPr>
          <p:cNvPr id="27666" name="Text Box 5"/>
          <p:cNvSpPr txBox="1">
            <a:spLocks noChangeArrowheads="1"/>
          </p:cNvSpPr>
          <p:nvPr/>
        </p:nvSpPr>
        <p:spPr bwMode="auto">
          <a:xfrm>
            <a:off x="6378827" y="3787519"/>
            <a:ext cx="22621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a:solidFill>
                  <a:srgbClr val="FF0000"/>
                </a:solidFill>
                <a:latin typeface="Tahoma" panose="020B0604030504040204" pitchFamily="34" charset="0"/>
              </a:rPr>
              <a:t>visible (VIS)</a:t>
            </a:r>
          </a:p>
        </p:txBody>
      </p:sp>
      <p:sp>
        <p:nvSpPr>
          <p:cNvPr id="27667" name="Text Box 5"/>
          <p:cNvSpPr txBox="1">
            <a:spLocks noChangeArrowheads="1"/>
          </p:cNvSpPr>
          <p:nvPr/>
        </p:nvSpPr>
        <p:spPr bwMode="auto">
          <a:xfrm>
            <a:off x="6378827" y="2637457"/>
            <a:ext cx="1285875"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a:solidFill>
                  <a:srgbClr val="FF0000"/>
                </a:solidFill>
                <a:latin typeface="Tahoma" panose="020B0604030504040204" pitchFamily="34" charset="0"/>
              </a:rPr>
              <a:t>UV-VIS</a:t>
            </a:r>
          </a:p>
        </p:txBody>
      </p:sp>
      <p:sp>
        <p:nvSpPr>
          <p:cNvPr id="27668" name="Text Box 5"/>
          <p:cNvSpPr txBox="1">
            <a:spLocks noChangeArrowheads="1"/>
          </p:cNvSpPr>
          <p:nvPr/>
        </p:nvSpPr>
        <p:spPr bwMode="auto">
          <a:xfrm>
            <a:off x="6378827" y="1463330"/>
            <a:ext cx="2295525"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a:solidFill>
                  <a:srgbClr val="FF0000"/>
                </a:solidFill>
                <a:latin typeface="Tahoma" panose="020B0604030504040204" pitchFamily="34" charset="0"/>
              </a:rPr>
              <a:t>UV-VIS and UV</a:t>
            </a:r>
          </a:p>
        </p:txBody>
      </p:sp>
    </p:spTree>
    <p:extLst>
      <p:ext uri="{BB962C8B-B14F-4D97-AF65-F5344CB8AC3E}">
        <p14:creationId xmlns:p14="http://schemas.microsoft.com/office/powerpoint/2010/main" val="3798896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Photochemical processes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9700" name="Text Box 5"/>
          <p:cNvSpPr txBox="1">
            <a:spLocks noChangeArrowheads="1"/>
          </p:cNvSpPr>
          <p:nvPr/>
        </p:nvSpPr>
        <p:spPr bwMode="auto">
          <a:xfrm>
            <a:off x="758825" y="1054100"/>
            <a:ext cx="72469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a:latin typeface="Tahoma" panose="020B0604030504040204" pitchFamily="34" charset="0"/>
              </a:rPr>
              <a:t>Several important chemical processes in the atmosphere are initiated by light absorption</a:t>
            </a:r>
          </a:p>
        </p:txBody>
      </p:sp>
      <p:sp>
        <p:nvSpPr>
          <p:cNvPr id="29701" name="Text Box 5"/>
          <p:cNvSpPr txBox="1">
            <a:spLocks noChangeArrowheads="1"/>
          </p:cNvSpPr>
          <p:nvPr/>
        </p:nvSpPr>
        <p:spPr bwMode="auto">
          <a:xfrm>
            <a:off x="758825" y="2311400"/>
            <a:ext cx="724693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a:solidFill>
                  <a:srgbClr val="FF0000"/>
                </a:solidFill>
                <a:latin typeface="Tahoma" panose="020B0604030504040204" pitchFamily="34" charset="0"/>
              </a:rPr>
              <a:t>Example 1</a:t>
            </a:r>
          </a:p>
        </p:txBody>
      </p:sp>
      <p:sp>
        <p:nvSpPr>
          <p:cNvPr id="29702" name="Text Box 5"/>
          <p:cNvSpPr txBox="1">
            <a:spLocks noChangeArrowheads="1"/>
          </p:cNvSpPr>
          <p:nvPr/>
        </p:nvSpPr>
        <p:spPr bwMode="auto">
          <a:xfrm>
            <a:off x="1458913" y="2855913"/>
            <a:ext cx="724693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a:latin typeface="Tahoma" panose="020B0604030504040204" pitchFamily="34" charset="0"/>
              </a:rPr>
              <a:t>NO</a:t>
            </a:r>
            <a:r>
              <a:rPr lang="it-IT" altLang="en-US" sz="2500" baseline="-25000">
                <a:latin typeface="Tahoma" panose="020B0604030504040204" pitchFamily="34" charset="0"/>
              </a:rPr>
              <a:t>2</a:t>
            </a:r>
            <a:r>
              <a:rPr lang="it-IT" altLang="en-US" sz="2500">
                <a:latin typeface="Tahoma" panose="020B0604030504040204" pitchFamily="34" charset="0"/>
              </a:rPr>
              <a:t> + h</a:t>
            </a:r>
            <a:r>
              <a:rPr lang="it-IT" altLang="en-US" sz="2500">
                <a:latin typeface="Symbol" panose="05050102010706020507" pitchFamily="18" charset="2"/>
              </a:rPr>
              <a:t>n</a:t>
            </a:r>
            <a:r>
              <a:rPr lang="it-IT" altLang="en-US" sz="2500">
                <a:latin typeface="Tahoma" panose="020B0604030504040204" pitchFamily="34" charset="0"/>
              </a:rPr>
              <a:t> (</a:t>
            </a:r>
            <a:r>
              <a:rPr lang="it-IT" altLang="en-US" sz="2500">
                <a:latin typeface="Symbol" panose="05050102010706020507" pitchFamily="18" charset="2"/>
              </a:rPr>
              <a:t>l</a:t>
            </a:r>
            <a:r>
              <a:rPr lang="it-IT" altLang="en-US" sz="2500">
                <a:latin typeface="Tahoma" panose="020B0604030504040204" pitchFamily="34" charset="0"/>
              </a:rPr>
              <a:t>&lt; 420 nm) </a:t>
            </a:r>
            <a:r>
              <a:rPr lang="it-IT" altLang="en-US" sz="2500">
                <a:latin typeface="Tahoma" panose="020B0604030504040204" pitchFamily="34" charset="0"/>
                <a:sym typeface="Symbol" panose="05050102010706020507" pitchFamily="18" charset="2"/>
              </a:rPr>
              <a:t> NO</a:t>
            </a:r>
            <a:r>
              <a:rPr lang="it-IT" altLang="en-US" sz="2500" baseline="30000">
                <a:latin typeface="Tahoma" panose="020B0604030504040204" pitchFamily="34" charset="0"/>
                <a:sym typeface="Symbol" panose="05050102010706020507" pitchFamily="18" charset="2"/>
              </a:rPr>
              <a:t></a:t>
            </a:r>
            <a:r>
              <a:rPr lang="it-IT" altLang="en-US" sz="2500">
                <a:latin typeface="Tahoma" panose="020B0604030504040204" pitchFamily="34" charset="0"/>
                <a:sym typeface="Symbol" panose="05050102010706020507" pitchFamily="18" charset="2"/>
              </a:rPr>
              <a:t> + O</a:t>
            </a:r>
            <a:r>
              <a:rPr lang="it-IT" altLang="en-US" sz="2500" baseline="30000">
                <a:latin typeface="Tahoma" panose="020B0604030504040204" pitchFamily="34" charset="0"/>
                <a:sym typeface="Symbol" panose="05050102010706020507" pitchFamily="18" charset="2"/>
              </a:rPr>
              <a:t></a:t>
            </a:r>
          </a:p>
          <a:p>
            <a:pPr algn="just" eaLnBrk="1" hangingPunct="1">
              <a:spcBef>
                <a:spcPct val="0"/>
              </a:spcBef>
              <a:buFontTx/>
              <a:buNone/>
            </a:pPr>
            <a:endParaRPr lang="it-IT" altLang="en-US" sz="1200">
              <a:latin typeface="Tahoma" panose="020B0604030504040204" pitchFamily="34" charset="0"/>
              <a:sym typeface="Symbol" panose="05050102010706020507" pitchFamily="18" charset="2"/>
            </a:endParaRPr>
          </a:p>
          <a:p>
            <a:pPr algn="just" eaLnBrk="1" hangingPunct="1">
              <a:spcBef>
                <a:spcPct val="0"/>
              </a:spcBef>
              <a:buFontTx/>
              <a:buNone/>
            </a:pPr>
            <a:r>
              <a:rPr lang="it-IT" altLang="en-US" sz="2500">
                <a:latin typeface="Tahoma" panose="020B0604030504040204" pitchFamily="34" charset="0"/>
                <a:sym typeface="Symbol" panose="05050102010706020507" pitchFamily="18" charset="2"/>
              </a:rPr>
              <a:t>O</a:t>
            </a:r>
            <a:r>
              <a:rPr lang="it-IT" altLang="en-US" sz="2500" baseline="30000">
                <a:latin typeface="Tahoma" panose="020B0604030504040204" pitchFamily="34" charset="0"/>
                <a:sym typeface="Symbol" panose="05050102010706020507" pitchFamily="18" charset="2"/>
              </a:rPr>
              <a:t> </a:t>
            </a:r>
            <a:r>
              <a:rPr lang="it-IT" altLang="en-US" sz="2500">
                <a:latin typeface="Tahoma" panose="020B0604030504040204" pitchFamily="34" charset="0"/>
              </a:rPr>
              <a:t> + O</a:t>
            </a:r>
            <a:r>
              <a:rPr lang="it-IT" altLang="en-US" sz="2500" baseline="-25000">
                <a:latin typeface="Tahoma" panose="020B0604030504040204" pitchFamily="34" charset="0"/>
              </a:rPr>
              <a:t>2</a:t>
            </a:r>
            <a:r>
              <a:rPr lang="it-IT" altLang="en-US" sz="2500">
                <a:latin typeface="Tahoma" panose="020B0604030504040204" pitchFamily="34" charset="0"/>
              </a:rPr>
              <a:t> + M </a:t>
            </a:r>
            <a:r>
              <a:rPr lang="it-IT" altLang="en-US" sz="2500">
                <a:latin typeface="Tahoma" panose="020B0604030504040204" pitchFamily="34" charset="0"/>
                <a:sym typeface="Symbol" panose="05050102010706020507" pitchFamily="18" charset="2"/>
              </a:rPr>
              <a:t> O</a:t>
            </a:r>
            <a:r>
              <a:rPr lang="it-IT" altLang="en-US" sz="2500" baseline="-25000">
                <a:latin typeface="Tahoma" panose="020B0604030504040204" pitchFamily="34" charset="0"/>
                <a:sym typeface="Symbol" panose="05050102010706020507" pitchFamily="18" charset="2"/>
              </a:rPr>
              <a:t>3</a:t>
            </a:r>
          </a:p>
        </p:txBody>
      </p:sp>
      <p:sp>
        <p:nvSpPr>
          <p:cNvPr id="29703" name="Text Box 5"/>
          <p:cNvSpPr txBox="1">
            <a:spLocks noChangeArrowheads="1"/>
          </p:cNvSpPr>
          <p:nvPr/>
        </p:nvSpPr>
        <p:spPr bwMode="auto">
          <a:xfrm>
            <a:off x="758825" y="4335463"/>
            <a:ext cx="72469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a:solidFill>
                  <a:srgbClr val="FF0000"/>
                </a:solidFill>
                <a:latin typeface="Tahoma" panose="020B0604030504040204" pitchFamily="34" charset="0"/>
              </a:rPr>
              <a:t>Example 2</a:t>
            </a:r>
          </a:p>
        </p:txBody>
      </p:sp>
      <p:sp>
        <p:nvSpPr>
          <p:cNvPr id="29704" name="Fumetto 2 2"/>
          <p:cNvSpPr>
            <a:spLocks noChangeArrowheads="1"/>
          </p:cNvSpPr>
          <p:nvPr/>
        </p:nvSpPr>
        <p:spPr bwMode="auto">
          <a:xfrm>
            <a:off x="2444750" y="2901950"/>
            <a:ext cx="2425700" cy="438150"/>
          </a:xfrm>
          <a:prstGeom prst="wedgeRoundRectCallout">
            <a:avLst>
              <a:gd name="adj1" fmla="val -4528"/>
              <a:gd name="adj2" fmla="val -176366"/>
              <a:gd name="adj3" fmla="val 16667"/>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29705" name="Text Box 5"/>
          <p:cNvSpPr txBox="1">
            <a:spLocks noChangeArrowheads="1"/>
          </p:cNvSpPr>
          <p:nvPr/>
        </p:nvSpPr>
        <p:spPr bwMode="auto">
          <a:xfrm>
            <a:off x="3560763" y="2085975"/>
            <a:ext cx="17160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200">
                <a:solidFill>
                  <a:srgbClr val="0000FF"/>
                </a:solidFill>
                <a:latin typeface="Tahoma" panose="020B0604030504040204" pitchFamily="34" charset="0"/>
              </a:rPr>
              <a:t>VIS-UV light</a:t>
            </a:r>
          </a:p>
        </p:txBody>
      </p:sp>
      <p:sp>
        <p:nvSpPr>
          <p:cNvPr id="29706" name="Fumetto 2 138"/>
          <p:cNvSpPr>
            <a:spLocks noChangeArrowheads="1"/>
          </p:cNvSpPr>
          <p:nvPr/>
        </p:nvSpPr>
        <p:spPr bwMode="auto">
          <a:xfrm>
            <a:off x="5216525" y="2901950"/>
            <a:ext cx="1557338" cy="434975"/>
          </a:xfrm>
          <a:prstGeom prst="wedgeRoundRectCallout">
            <a:avLst>
              <a:gd name="adj1" fmla="val -2727"/>
              <a:gd name="adj2" fmla="val -157028"/>
              <a:gd name="adj3" fmla="val 16667"/>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29707" name="Text Box 5"/>
          <p:cNvSpPr txBox="1">
            <a:spLocks noChangeArrowheads="1"/>
          </p:cNvSpPr>
          <p:nvPr/>
        </p:nvSpPr>
        <p:spPr bwMode="auto">
          <a:xfrm>
            <a:off x="5994400" y="2143125"/>
            <a:ext cx="12922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200">
                <a:solidFill>
                  <a:srgbClr val="0000FF"/>
                </a:solidFill>
                <a:latin typeface="Tahoma" panose="020B0604030504040204" pitchFamily="34" charset="0"/>
              </a:rPr>
              <a:t>radicals</a:t>
            </a:r>
          </a:p>
        </p:txBody>
      </p:sp>
      <p:sp>
        <p:nvSpPr>
          <p:cNvPr id="29708" name="Text Box 5"/>
          <p:cNvSpPr txBox="1">
            <a:spLocks noChangeArrowheads="1"/>
          </p:cNvSpPr>
          <p:nvPr/>
        </p:nvSpPr>
        <p:spPr bwMode="auto">
          <a:xfrm>
            <a:off x="5187950" y="3689350"/>
            <a:ext cx="294798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200">
                <a:solidFill>
                  <a:srgbClr val="FF0000"/>
                </a:solidFill>
                <a:latin typeface="Tahoma" panose="020B0604030504040204" pitchFamily="34" charset="0"/>
              </a:rPr>
              <a:t>photochemical smog</a:t>
            </a:r>
          </a:p>
        </p:txBody>
      </p:sp>
      <p:sp>
        <p:nvSpPr>
          <p:cNvPr id="29709" name="Text Box 5"/>
          <p:cNvSpPr txBox="1">
            <a:spLocks noChangeArrowheads="1"/>
          </p:cNvSpPr>
          <p:nvPr/>
        </p:nvSpPr>
        <p:spPr bwMode="auto">
          <a:xfrm>
            <a:off x="1458913" y="5084763"/>
            <a:ext cx="724693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a:latin typeface="Tahoma" panose="020B0604030504040204" pitchFamily="34" charset="0"/>
              </a:rPr>
              <a:t>O</a:t>
            </a:r>
            <a:r>
              <a:rPr lang="it-IT" altLang="en-US" sz="2500" baseline="-25000" dirty="0">
                <a:latin typeface="Tahoma" panose="020B0604030504040204" pitchFamily="34" charset="0"/>
              </a:rPr>
              <a:t>3</a:t>
            </a:r>
            <a:r>
              <a:rPr lang="it-IT" altLang="en-US" sz="2500" dirty="0">
                <a:latin typeface="Tahoma" panose="020B0604030504040204" pitchFamily="34" charset="0"/>
              </a:rPr>
              <a:t> + h</a:t>
            </a:r>
            <a:r>
              <a:rPr lang="it-IT" altLang="en-US" sz="2500" dirty="0">
                <a:latin typeface="Symbol" panose="05050102010706020507" pitchFamily="18" charset="2"/>
              </a:rPr>
              <a:t>n</a:t>
            </a:r>
            <a:r>
              <a:rPr lang="it-IT" altLang="en-US" sz="2500" dirty="0">
                <a:latin typeface="Tahoma" panose="020B0604030504040204" pitchFamily="34" charset="0"/>
              </a:rPr>
              <a:t> (</a:t>
            </a:r>
            <a:r>
              <a:rPr lang="it-IT" altLang="en-US" sz="2500" dirty="0">
                <a:latin typeface="Symbol" panose="05050102010706020507" pitchFamily="18" charset="2"/>
              </a:rPr>
              <a:t>l</a:t>
            </a:r>
            <a:r>
              <a:rPr lang="it-IT" altLang="en-US" sz="2500" dirty="0">
                <a:latin typeface="Tahoma" panose="020B0604030504040204" pitchFamily="34" charset="0"/>
              </a:rPr>
              <a:t>&lt; 336 nm) </a:t>
            </a:r>
            <a:r>
              <a:rPr lang="it-IT" altLang="en-US" sz="2500" dirty="0">
                <a:latin typeface="Tahoma" panose="020B0604030504040204" pitchFamily="34" charset="0"/>
                <a:sym typeface="Symbol" panose="05050102010706020507" pitchFamily="18" charset="2"/>
              </a:rPr>
              <a:t> O(</a:t>
            </a:r>
            <a:r>
              <a:rPr lang="it-IT" altLang="en-US" sz="2500" baseline="30000" dirty="0">
                <a:latin typeface="Tahoma" panose="020B0604030504040204" pitchFamily="34" charset="0"/>
                <a:sym typeface="Symbol" panose="05050102010706020507" pitchFamily="18" charset="2"/>
              </a:rPr>
              <a:t>1</a:t>
            </a:r>
            <a:r>
              <a:rPr lang="it-IT" altLang="en-US" sz="2500" dirty="0">
                <a:latin typeface="Tahoma" panose="020B0604030504040204" pitchFamily="34" charset="0"/>
                <a:sym typeface="Symbol" panose="05050102010706020507" pitchFamily="18" charset="2"/>
              </a:rPr>
              <a:t>D) + O</a:t>
            </a:r>
            <a:r>
              <a:rPr lang="it-IT" altLang="en-US" sz="2500" baseline="-25000" dirty="0">
                <a:latin typeface="Tahoma" panose="020B0604030504040204" pitchFamily="34" charset="0"/>
                <a:sym typeface="Symbol" panose="05050102010706020507" pitchFamily="18" charset="2"/>
              </a:rPr>
              <a:t>2</a:t>
            </a:r>
          </a:p>
          <a:p>
            <a:pPr algn="just" eaLnBrk="1" hangingPunct="1">
              <a:spcBef>
                <a:spcPct val="0"/>
              </a:spcBef>
              <a:buFontTx/>
              <a:buNone/>
            </a:pPr>
            <a:endParaRPr lang="it-IT" altLang="en-US" sz="1200" dirty="0">
              <a:latin typeface="Tahoma" panose="020B0604030504040204" pitchFamily="34" charset="0"/>
              <a:sym typeface="Symbol" panose="05050102010706020507" pitchFamily="18" charset="2"/>
            </a:endParaRPr>
          </a:p>
          <a:p>
            <a:pPr algn="just" eaLnBrk="1" hangingPunct="1">
              <a:spcBef>
                <a:spcPct val="0"/>
              </a:spcBef>
              <a:buFontTx/>
              <a:buNone/>
            </a:pPr>
            <a:r>
              <a:rPr lang="it-IT" altLang="en-US" sz="2500" dirty="0">
                <a:latin typeface="Tahoma" panose="020B0604030504040204" pitchFamily="34" charset="0"/>
                <a:sym typeface="Symbol" panose="05050102010706020507" pitchFamily="18" charset="2"/>
              </a:rPr>
              <a:t>O(</a:t>
            </a:r>
            <a:r>
              <a:rPr lang="it-IT" altLang="en-US" sz="2500" baseline="30000" dirty="0">
                <a:latin typeface="Tahoma" panose="020B0604030504040204" pitchFamily="34" charset="0"/>
                <a:sym typeface="Symbol" panose="05050102010706020507" pitchFamily="18" charset="2"/>
              </a:rPr>
              <a:t>1</a:t>
            </a:r>
            <a:r>
              <a:rPr lang="it-IT" altLang="en-US" sz="2500" dirty="0">
                <a:latin typeface="Tahoma" panose="020B0604030504040204" pitchFamily="34" charset="0"/>
                <a:sym typeface="Symbol" panose="05050102010706020507" pitchFamily="18" charset="2"/>
              </a:rPr>
              <a:t>D)</a:t>
            </a:r>
            <a:r>
              <a:rPr lang="it-IT" altLang="en-US" sz="2500" dirty="0">
                <a:latin typeface="Tahoma" panose="020B0604030504040204" pitchFamily="34" charset="0"/>
              </a:rPr>
              <a:t> + H</a:t>
            </a:r>
            <a:r>
              <a:rPr lang="it-IT" altLang="en-US" sz="2500" baseline="-25000" dirty="0">
                <a:latin typeface="Tahoma" panose="020B0604030504040204" pitchFamily="34" charset="0"/>
              </a:rPr>
              <a:t>2</a:t>
            </a:r>
            <a:r>
              <a:rPr lang="it-IT" altLang="en-US" sz="2500" dirty="0">
                <a:latin typeface="Tahoma" panose="020B0604030504040204" pitchFamily="34" charset="0"/>
              </a:rPr>
              <a:t>O </a:t>
            </a:r>
            <a:r>
              <a:rPr lang="it-IT" altLang="en-US" sz="2500" dirty="0">
                <a:latin typeface="Tahoma" panose="020B0604030504040204" pitchFamily="34" charset="0"/>
                <a:sym typeface="Symbol" panose="05050102010706020507" pitchFamily="18" charset="2"/>
              </a:rPr>
              <a:t> 2OH</a:t>
            </a:r>
            <a:r>
              <a:rPr lang="it-IT" altLang="en-US" sz="2500" baseline="30000" dirty="0">
                <a:latin typeface="Tahoma" panose="020B0604030504040204" pitchFamily="34" charset="0"/>
                <a:sym typeface="Symbol" panose="05050102010706020507" pitchFamily="18" charset="2"/>
              </a:rPr>
              <a:t></a:t>
            </a:r>
            <a:endParaRPr lang="it-IT" altLang="en-US" sz="2500" baseline="-25000" dirty="0">
              <a:latin typeface="Tahoma" panose="020B0604030504040204" pitchFamily="34" charset="0"/>
              <a:sym typeface="Symbol" panose="05050102010706020507" pitchFamily="18" charset="2"/>
            </a:endParaRPr>
          </a:p>
        </p:txBody>
      </p:sp>
      <p:sp>
        <p:nvSpPr>
          <p:cNvPr id="29710" name="Fumetto 2 142"/>
          <p:cNvSpPr>
            <a:spLocks noChangeArrowheads="1"/>
          </p:cNvSpPr>
          <p:nvPr/>
        </p:nvSpPr>
        <p:spPr bwMode="auto">
          <a:xfrm>
            <a:off x="2251075" y="5137150"/>
            <a:ext cx="2427288" cy="438150"/>
          </a:xfrm>
          <a:prstGeom prst="wedgeRoundRectCallout">
            <a:avLst>
              <a:gd name="adj1" fmla="val -4528"/>
              <a:gd name="adj2" fmla="val -176366"/>
              <a:gd name="adj3" fmla="val 16667"/>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29711" name="Text Box 5"/>
          <p:cNvSpPr txBox="1">
            <a:spLocks noChangeArrowheads="1"/>
          </p:cNvSpPr>
          <p:nvPr/>
        </p:nvSpPr>
        <p:spPr bwMode="auto">
          <a:xfrm>
            <a:off x="3473450" y="4335463"/>
            <a:ext cx="13970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200">
                <a:solidFill>
                  <a:srgbClr val="0000FF"/>
                </a:solidFill>
                <a:latin typeface="Tahoma" panose="020B0604030504040204" pitchFamily="34" charset="0"/>
              </a:rPr>
              <a:t>UV light</a:t>
            </a:r>
          </a:p>
        </p:txBody>
      </p:sp>
      <p:sp>
        <p:nvSpPr>
          <p:cNvPr id="29712" name="Text Box 5"/>
          <p:cNvSpPr txBox="1">
            <a:spLocks noChangeArrowheads="1"/>
          </p:cNvSpPr>
          <p:nvPr/>
        </p:nvSpPr>
        <p:spPr bwMode="auto">
          <a:xfrm>
            <a:off x="5216525" y="5607050"/>
            <a:ext cx="2947988"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200">
                <a:solidFill>
                  <a:srgbClr val="FF0000"/>
                </a:solidFill>
                <a:latin typeface="Tahoma" panose="020B0604030504040204" pitchFamily="34" charset="0"/>
              </a:rPr>
              <a:t>Major source of OH (primary oxidant for organics, VOC)  </a:t>
            </a:r>
          </a:p>
        </p:txBody>
      </p:sp>
    </p:spTree>
    <p:extLst>
      <p:ext uri="{BB962C8B-B14F-4D97-AF65-F5344CB8AC3E}">
        <p14:creationId xmlns:p14="http://schemas.microsoft.com/office/powerpoint/2010/main" val="79838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9" grpId="0"/>
      <p:bldP spid="29710" grpId="0" animBg="1"/>
      <p:bldP spid="29711" grpId="0"/>
      <p:bldP spid="297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4"/>
          <p:cNvSpPr>
            <a:spLocks noGrp="1"/>
          </p:cNvSpPr>
          <p:nvPr>
            <p:ph type="title"/>
          </p:nvPr>
        </p:nvSpPr>
        <p:spPr>
          <a:xfrm>
            <a:off x="628650" y="-204788"/>
            <a:ext cx="7886700" cy="1325563"/>
          </a:xfrm>
        </p:spPr>
        <p:txBody>
          <a:bodyPr/>
          <a:lstStyle/>
          <a:p>
            <a:pPr eaLnBrk="1" hangingPunct="1"/>
            <a:r>
              <a:rPr lang="it-IT" altLang="en-US" sz="3400" smtClean="0">
                <a:solidFill>
                  <a:srgbClr val="3333FF"/>
                </a:solidFill>
                <a:latin typeface="Tahoma" panose="020B0604030504040204" pitchFamily="34" charset="0"/>
                <a:cs typeface="Tahoma" panose="020B0604030504040204" pitchFamily="34" charset="0"/>
              </a:rPr>
              <a:t>Photon energies and bond dissociation energies</a:t>
            </a:r>
            <a:endParaRPr lang="en-GB" altLang="en-US" sz="34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1001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 Box 4"/>
          <p:cNvSpPr txBox="1">
            <a:spLocks noChangeArrowheads="1"/>
          </p:cNvSpPr>
          <p:nvPr/>
        </p:nvSpPr>
        <p:spPr bwMode="auto">
          <a:xfrm>
            <a:off x="534988" y="1514228"/>
            <a:ext cx="8746799" cy="861774"/>
          </a:xfrm>
          <a:prstGeom prst="rect">
            <a:avLst/>
          </a:prstGeom>
          <a:no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dirty="0" smtClean="0">
                <a:latin typeface="Tahoma" panose="020B0604030504040204" pitchFamily="34" charset="0"/>
              </a:rPr>
              <a:t>One mole of photons in the near UV (</a:t>
            </a:r>
            <a:r>
              <a:rPr lang="it-IT" altLang="en-US" sz="2500" dirty="0">
                <a:latin typeface="Symbol" panose="05050102010706020507" pitchFamily="18" charset="2"/>
              </a:rPr>
              <a:t>l </a:t>
            </a:r>
            <a:r>
              <a:rPr lang="it-IT" altLang="en-US" sz="2500" dirty="0">
                <a:latin typeface="Tahoma" panose="020B0604030504040204" pitchFamily="34" charset="0"/>
                <a:cs typeface="Tahoma" panose="020B0604030504040204" pitchFamily="34" charset="0"/>
              </a:rPr>
              <a:t>=320 </a:t>
            </a:r>
            <a:r>
              <a:rPr lang="it-IT" altLang="en-US" sz="2500" dirty="0" smtClean="0">
                <a:latin typeface="Tahoma" panose="020B0604030504040204" pitchFamily="34" charset="0"/>
                <a:cs typeface="Tahoma" panose="020B0604030504040204" pitchFamily="34" charset="0"/>
              </a:rPr>
              <a:t>nm) carries</a:t>
            </a:r>
          </a:p>
          <a:p>
            <a:pPr eaLnBrk="1" hangingPunct="1">
              <a:spcBef>
                <a:spcPct val="0"/>
              </a:spcBef>
              <a:buFontTx/>
              <a:buNone/>
            </a:pPr>
            <a:r>
              <a:rPr lang="it-IT" altLang="en-US" sz="2500" dirty="0" smtClean="0">
                <a:latin typeface="Tahoma" panose="020B0604030504040204" pitchFamily="34" charset="0"/>
                <a:cs typeface="Tahoma" panose="020B0604030504040204" pitchFamily="34" charset="0"/>
              </a:rPr>
              <a:t>an energy of </a:t>
            </a:r>
            <a:r>
              <a:rPr lang="it-IT" altLang="en-US" sz="2500" dirty="0" smtClean="0">
                <a:latin typeface="Tahoma" panose="020B0604030504040204" pitchFamily="34" charset="0"/>
              </a:rPr>
              <a:t>374 kJ mol</a:t>
            </a:r>
            <a:r>
              <a:rPr lang="it-IT" altLang="en-US" sz="2500" baseline="30000" dirty="0" smtClean="0">
                <a:latin typeface="Tahoma" panose="020B0604030504040204" pitchFamily="34" charset="0"/>
              </a:rPr>
              <a:t>-1</a:t>
            </a:r>
            <a:r>
              <a:rPr lang="it-IT" altLang="en-US" sz="2500" dirty="0" smtClean="0">
                <a:latin typeface="Tahoma" panose="020B0604030504040204" pitchFamily="34" charset="0"/>
              </a:rPr>
              <a:t> (see exercise 2)</a:t>
            </a:r>
            <a:endParaRPr lang="en-US" altLang="en-US" sz="2500" baseline="-25000" dirty="0">
              <a:latin typeface="Tahoma" panose="020B0604030504040204" pitchFamily="34" charset="0"/>
            </a:endParaRPr>
          </a:p>
        </p:txBody>
      </p:sp>
      <p:sp>
        <p:nvSpPr>
          <p:cNvPr id="25" name="Text Box 5"/>
          <p:cNvSpPr txBox="1">
            <a:spLocks noChangeArrowheads="1"/>
          </p:cNvSpPr>
          <p:nvPr/>
        </p:nvSpPr>
        <p:spPr bwMode="auto">
          <a:xfrm>
            <a:off x="628650" y="3000179"/>
            <a:ext cx="8391525"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defRPr/>
            </a:pPr>
            <a:r>
              <a:rPr lang="it-IT" altLang="en-US" sz="2500" dirty="0" smtClean="0">
                <a:solidFill>
                  <a:srgbClr val="0000FF"/>
                </a:solidFill>
                <a:latin typeface="Tahoma" panose="020B0604030504040204" pitchFamily="34" charset="0"/>
              </a:rPr>
              <a:t>This energy is sufficient to break:</a:t>
            </a:r>
          </a:p>
          <a:p>
            <a:pPr marL="342900" indent="-342900" algn="just" eaLnBrk="1" hangingPunct="1">
              <a:spcBef>
                <a:spcPct val="0"/>
              </a:spcBef>
              <a:defRPr/>
            </a:pPr>
            <a:r>
              <a:rPr lang="it-IT" altLang="en-US" sz="2500" dirty="0" err="1" smtClean="0">
                <a:solidFill>
                  <a:srgbClr val="0000FF"/>
                </a:solidFill>
                <a:latin typeface="Tahoma" panose="020B0604030504040204" pitchFamily="34" charset="0"/>
              </a:rPr>
              <a:t>weak</a:t>
            </a:r>
            <a:r>
              <a:rPr lang="it-IT" altLang="en-US" sz="2500" dirty="0" smtClean="0">
                <a:solidFill>
                  <a:srgbClr val="0000FF"/>
                </a:solidFill>
                <a:latin typeface="Tahoma" panose="020B0604030504040204" pitchFamily="34" charset="0"/>
              </a:rPr>
              <a:t> </a:t>
            </a:r>
            <a:r>
              <a:rPr lang="it-IT" altLang="en-US" sz="2500" dirty="0" err="1" smtClean="0">
                <a:solidFill>
                  <a:srgbClr val="0000FF"/>
                </a:solidFill>
                <a:latin typeface="Tahoma" panose="020B0604030504040204" pitchFamily="34" charset="0"/>
              </a:rPr>
              <a:t>chemical</a:t>
            </a:r>
            <a:r>
              <a:rPr lang="it-IT" altLang="en-US" sz="2500" dirty="0" smtClean="0">
                <a:solidFill>
                  <a:srgbClr val="0000FF"/>
                </a:solidFill>
                <a:latin typeface="Tahoma" panose="020B0604030504040204" pitchFamily="34" charset="0"/>
              </a:rPr>
              <a:t> bonds (e.g. O</a:t>
            </a:r>
            <a:r>
              <a:rPr lang="it-IT" altLang="en-US" sz="2500" baseline="-25000" dirty="0" smtClean="0">
                <a:solidFill>
                  <a:srgbClr val="0000FF"/>
                </a:solidFill>
                <a:latin typeface="Tahoma" panose="020B0604030504040204" pitchFamily="34" charset="0"/>
              </a:rPr>
              <a:t>2</a:t>
            </a:r>
            <a:r>
              <a:rPr lang="it-IT" altLang="en-US" sz="2500" dirty="0" smtClean="0">
                <a:solidFill>
                  <a:srgbClr val="0000FF"/>
                </a:solidFill>
                <a:latin typeface="Tahoma" panose="020B0604030504040204" pitchFamily="34" charset="0"/>
              </a:rPr>
              <a:t>-O in ozone </a:t>
            </a:r>
            <a:r>
              <a:rPr lang="it-IT" altLang="en-US" sz="2500" dirty="0" smtClean="0">
                <a:solidFill>
                  <a:srgbClr val="0000FF"/>
                </a:solidFill>
                <a:latin typeface="Tahoma" panose="020B0604030504040204" pitchFamily="34" charset="0"/>
                <a:sym typeface="Symbol" panose="05050102010706020507" pitchFamily="18" charset="2"/>
              </a:rPr>
              <a:t>100kJ/mol)</a:t>
            </a:r>
          </a:p>
          <a:p>
            <a:pPr marL="342900" indent="-342900" algn="just" eaLnBrk="1" hangingPunct="1">
              <a:spcBef>
                <a:spcPct val="0"/>
              </a:spcBef>
              <a:defRPr/>
            </a:pPr>
            <a:endParaRPr lang="it-IT" altLang="en-US" sz="2500" dirty="0">
              <a:solidFill>
                <a:srgbClr val="0000FF"/>
              </a:solidFill>
              <a:latin typeface="Tahoma" panose="020B0604030504040204" pitchFamily="34" charset="0"/>
              <a:sym typeface="Symbol" panose="05050102010706020507" pitchFamily="18" charset="2"/>
            </a:endParaRPr>
          </a:p>
          <a:p>
            <a:pPr marL="342900" indent="-342900" algn="just" eaLnBrk="1" hangingPunct="1">
              <a:spcBef>
                <a:spcPct val="0"/>
              </a:spcBef>
              <a:defRPr/>
            </a:pPr>
            <a:endParaRPr lang="it-IT" altLang="en-US" sz="2500" dirty="0" smtClean="0">
              <a:solidFill>
                <a:srgbClr val="0000FF"/>
              </a:solidFill>
              <a:latin typeface="Tahoma" panose="020B0604030504040204" pitchFamily="34" charset="0"/>
              <a:sym typeface="Symbol" panose="05050102010706020507" pitchFamily="18" charset="2"/>
            </a:endParaRPr>
          </a:p>
          <a:p>
            <a:pPr marL="342900" indent="-342900" algn="just" eaLnBrk="1" hangingPunct="1">
              <a:spcBef>
                <a:spcPct val="0"/>
              </a:spcBef>
              <a:defRPr/>
            </a:pPr>
            <a:r>
              <a:rPr lang="it-IT" altLang="en-US" sz="2500" dirty="0" err="1"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moderately</a:t>
            </a:r>
            <a:r>
              <a:rPr lang="it-IT" altLang="en-US" sz="25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strong C-H bonds (e.g. </a:t>
            </a:r>
            <a:r>
              <a:rPr lang="it-IT" altLang="en-US" sz="2500" dirty="0" err="1"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formaldehyde</a:t>
            </a:r>
            <a:r>
              <a:rPr lang="it-IT" altLang="en-US" sz="25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500" dirty="0" smtClean="0">
                <a:solidFill>
                  <a:srgbClr val="0000FF"/>
                </a:solidFill>
                <a:latin typeface="Tahoma" panose="020B0604030504040204" pitchFamily="34" charset="0"/>
                <a:sym typeface="Symbol" panose="05050102010706020507" pitchFamily="18" charset="2"/>
              </a:rPr>
              <a:t>368 </a:t>
            </a:r>
            <a:r>
              <a:rPr lang="it-IT" altLang="en-US" sz="2500" dirty="0" err="1" smtClean="0">
                <a:solidFill>
                  <a:srgbClr val="0000FF"/>
                </a:solidFill>
                <a:latin typeface="Tahoma" panose="020B0604030504040204" pitchFamily="34" charset="0"/>
                <a:sym typeface="Symbol" panose="05050102010706020507" pitchFamily="18" charset="2"/>
              </a:rPr>
              <a:t>kJ</a:t>
            </a:r>
            <a:r>
              <a:rPr lang="it-IT" altLang="en-US" sz="2500" dirty="0" smtClean="0">
                <a:solidFill>
                  <a:srgbClr val="0000FF"/>
                </a:solidFill>
                <a:latin typeface="Tahoma" panose="020B0604030504040204" pitchFamily="34" charset="0"/>
                <a:sym typeface="Symbol" panose="05050102010706020507" pitchFamily="18" charset="2"/>
              </a:rPr>
              <a:t>/</a:t>
            </a:r>
            <a:r>
              <a:rPr lang="it-IT" altLang="en-US" sz="2500" dirty="0" err="1" smtClean="0">
                <a:solidFill>
                  <a:srgbClr val="0000FF"/>
                </a:solidFill>
                <a:latin typeface="Tahoma" panose="020B0604030504040204" pitchFamily="34" charset="0"/>
                <a:sym typeface="Symbol" panose="05050102010706020507" pitchFamily="18" charset="2"/>
              </a:rPr>
              <a:t>mol</a:t>
            </a:r>
            <a:r>
              <a:rPr lang="it-IT" altLang="en-US" sz="2500" dirty="0" smtClean="0">
                <a:solidFill>
                  <a:srgbClr val="0000FF"/>
                </a:solidFill>
                <a:latin typeface="Tahoma" panose="020B0604030504040204" pitchFamily="34" charset="0"/>
                <a:sym typeface="Symbol" panose="05050102010706020507" pitchFamily="18" charset="2"/>
              </a:rPr>
              <a:t>)</a:t>
            </a:r>
            <a:endParaRPr lang="it-IT" altLang="en-US" sz="2500"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 Box 5"/>
          <p:cNvSpPr txBox="1">
            <a:spLocks noChangeArrowheads="1"/>
          </p:cNvSpPr>
          <p:nvPr/>
        </p:nvSpPr>
        <p:spPr bwMode="auto">
          <a:xfrm>
            <a:off x="948531" y="3961980"/>
            <a:ext cx="724693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a:latin typeface="Tahoma" panose="020B0604030504040204" pitchFamily="34" charset="0"/>
              </a:rPr>
              <a:t>O</a:t>
            </a:r>
            <a:r>
              <a:rPr lang="it-IT" altLang="en-US" sz="2500" baseline="-25000" dirty="0">
                <a:latin typeface="Tahoma" panose="020B0604030504040204" pitchFamily="34" charset="0"/>
              </a:rPr>
              <a:t>3</a:t>
            </a:r>
            <a:r>
              <a:rPr lang="it-IT" altLang="en-US" sz="2500" dirty="0">
                <a:latin typeface="Tahoma" panose="020B0604030504040204" pitchFamily="34" charset="0"/>
              </a:rPr>
              <a:t> + h</a:t>
            </a:r>
            <a:r>
              <a:rPr lang="it-IT" altLang="en-US" sz="2500" dirty="0">
                <a:latin typeface="Symbol" panose="05050102010706020507" pitchFamily="18" charset="2"/>
              </a:rPr>
              <a:t>n</a:t>
            </a:r>
            <a:r>
              <a:rPr lang="it-IT" altLang="en-US" sz="2500" dirty="0">
                <a:latin typeface="Tahoma" panose="020B0604030504040204" pitchFamily="34" charset="0"/>
              </a:rPr>
              <a:t> (</a:t>
            </a:r>
            <a:r>
              <a:rPr lang="it-IT" altLang="en-US" sz="2500" dirty="0">
                <a:latin typeface="Symbol" panose="05050102010706020507" pitchFamily="18" charset="2"/>
              </a:rPr>
              <a:t>l</a:t>
            </a:r>
            <a:r>
              <a:rPr lang="it-IT" altLang="en-US" sz="2500" dirty="0">
                <a:latin typeface="Tahoma" panose="020B0604030504040204" pitchFamily="34" charset="0"/>
              </a:rPr>
              <a:t>&lt; 336 nm) </a:t>
            </a:r>
            <a:r>
              <a:rPr lang="it-IT" altLang="en-US" sz="2500" dirty="0">
                <a:latin typeface="Tahoma" panose="020B0604030504040204" pitchFamily="34" charset="0"/>
                <a:sym typeface="Symbol" panose="05050102010706020507" pitchFamily="18" charset="2"/>
              </a:rPr>
              <a:t> O(</a:t>
            </a:r>
            <a:r>
              <a:rPr lang="it-IT" altLang="en-US" sz="2500" baseline="30000" dirty="0">
                <a:latin typeface="Tahoma" panose="020B0604030504040204" pitchFamily="34" charset="0"/>
                <a:sym typeface="Symbol" panose="05050102010706020507" pitchFamily="18" charset="2"/>
              </a:rPr>
              <a:t>1</a:t>
            </a:r>
            <a:r>
              <a:rPr lang="it-IT" altLang="en-US" sz="2500" dirty="0">
                <a:latin typeface="Tahoma" panose="020B0604030504040204" pitchFamily="34" charset="0"/>
                <a:sym typeface="Symbol" panose="05050102010706020507" pitchFamily="18" charset="2"/>
              </a:rPr>
              <a:t>D) + </a:t>
            </a:r>
            <a:r>
              <a:rPr lang="it-IT" altLang="en-US" sz="2500" dirty="0" smtClean="0">
                <a:latin typeface="Tahoma" panose="020B0604030504040204" pitchFamily="34" charset="0"/>
                <a:sym typeface="Symbol" panose="05050102010706020507" pitchFamily="18" charset="2"/>
              </a:rPr>
              <a:t>O</a:t>
            </a:r>
            <a:r>
              <a:rPr lang="it-IT" altLang="en-US" sz="2500" baseline="-25000" dirty="0" smtClean="0">
                <a:latin typeface="Tahoma" panose="020B0604030504040204" pitchFamily="34" charset="0"/>
                <a:sym typeface="Symbol" panose="05050102010706020507" pitchFamily="18" charset="2"/>
              </a:rPr>
              <a:t>2</a:t>
            </a:r>
            <a:endParaRPr lang="it-IT" altLang="en-US" sz="2500" baseline="-25000" dirty="0">
              <a:latin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3158456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Light-matter interaction</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7412" name="Picture 2" descr="ELETTRO6"/>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a:stretch>
            <a:fillRect/>
          </a:stretch>
        </p:blipFill>
        <p:spPr bwMode="auto">
          <a:xfrm>
            <a:off x="233363" y="1641475"/>
            <a:ext cx="8910637"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3"/>
          <p:cNvGrpSpPr>
            <a:grpSpLocks/>
          </p:cNvGrpSpPr>
          <p:nvPr/>
        </p:nvGrpSpPr>
        <p:grpSpPr bwMode="auto">
          <a:xfrm>
            <a:off x="5064125" y="2779713"/>
            <a:ext cx="1628775" cy="1309687"/>
            <a:chOff x="3190" y="1023"/>
            <a:chExt cx="1026" cy="825"/>
          </a:xfrm>
        </p:grpSpPr>
        <p:grpSp>
          <p:nvGrpSpPr>
            <p:cNvPr id="17429" name="Group 4"/>
            <p:cNvGrpSpPr>
              <a:grpSpLocks/>
            </p:cNvGrpSpPr>
            <p:nvPr/>
          </p:nvGrpSpPr>
          <p:grpSpPr bwMode="auto">
            <a:xfrm>
              <a:off x="3190" y="1023"/>
              <a:ext cx="1026" cy="825"/>
              <a:chOff x="3360" y="2688"/>
              <a:chExt cx="1026" cy="825"/>
            </a:xfrm>
          </p:grpSpPr>
          <p:sp>
            <p:nvSpPr>
              <p:cNvPr id="17432" name="Line 5"/>
              <p:cNvSpPr>
                <a:spLocks noChangeShapeType="1"/>
              </p:cNvSpPr>
              <p:nvPr/>
            </p:nvSpPr>
            <p:spPr bwMode="auto">
              <a:xfrm>
                <a:off x="3758" y="3402"/>
                <a:ext cx="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3" name="Line 6"/>
              <p:cNvSpPr>
                <a:spLocks noChangeShapeType="1"/>
              </p:cNvSpPr>
              <p:nvPr/>
            </p:nvSpPr>
            <p:spPr bwMode="auto">
              <a:xfrm>
                <a:off x="3731" y="2797"/>
                <a:ext cx="6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4" name="Line 7"/>
              <p:cNvSpPr>
                <a:spLocks noChangeShapeType="1"/>
              </p:cNvSpPr>
              <p:nvPr/>
            </p:nvSpPr>
            <p:spPr bwMode="auto">
              <a:xfrm>
                <a:off x="3731" y="2967"/>
                <a:ext cx="6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5" name="Line 8"/>
              <p:cNvSpPr>
                <a:spLocks noChangeShapeType="1"/>
              </p:cNvSpPr>
              <p:nvPr/>
            </p:nvSpPr>
            <p:spPr bwMode="auto">
              <a:xfrm>
                <a:off x="3901" y="2992"/>
                <a:ext cx="0" cy="39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6" name="Line 9"/>
              <p:cNvSpPr>
                <a:spLocks noChangeShapeType="1"/>
              </p:cNvSpPr>
              <p:nvPr/>
            </p:nvSpPr>
            <p:spPr bwMode="auto">
              <a:xfrm>
                <a:off x="4188" y="2804"/>
                <a:ext cx="0" cy="587"/>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7" name="Text Box 10"/>
              <p:cNvSpPr txBox="1">
                <a:spLocks noChangeArrowheads="1"/>
              </p:cNvSpPr>
              <p:nvPr/>
            </p:nvSpPr>
            <p:spPr bwMode="auto">
              <a:xfrm>
                <a:off x="3369" y="3282"/>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n=1</a:t>
                </a:r>
                <a:endParaRPr lang="it-IT" altLang="en-US" sz="1800">
                  <a:latin typeface="Tahoma" panose="020B0604030504040204" pitchFamily="34" charset="0"/>
                </a:endParaRPr>
              </a:p>
            </p:txBody>
          </p:sp>
          <p:sp>
            <p:nvSpPr>
              <p:cNvPr id="17438" name="Text Box 11"/>
              <p:cNvSpPr txBox="1">
                <a:spLocks noChangeArrowheads="1"/>
              </p:cNvSpPr>
              <p:nvPr/>
            </p:nvSpPr>
            <p:spPr bwMode="auto">
              <a:xfrm>
                <a:off x="3364" y="2832"/>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n=2</a:t>
                </a:r>
                <a:endParaRPr lang="it-IT" altLang="en-US" sz="1800">
                  <a:latin typeface="Tahoma" panose="020B0604030504040204" pitchFamily="34" charset="0"/>
                </a:endParaRPr>
              </a:p>
            </p:txBody>
          </p:sp>
          <p:sp>
            <p:nvSpPr>
              <p:cNvPr id="17439" name="Text Box 12"/>
              <p:cNvSpPr txBox="1">
                <a:spLocks noChangeArrowheads="1"/>
              </p:cNvSpPr>
              <p:nvPr/>
            </p:nvSpPr>
            <p:spPr bwMode="auto">
              <a:xfrm>
                <a:off x="3360" y="2688"/>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n=3</a:t>
                </a:r>
                <a:endParaRPr lang="it-IT" altLang="en-US" sz="1800">
                  <a:latin typeface="Tahoma" panose="020B0604030504040204" pitchFamily="34" charset="0"/>
                </a:endParaRPr>
              </a:p>
            </p:txBody>
          </p:sp>
        </p:grpSp>
        <p:sp>
          <p:nvSpPr>
            <p:cNvPr id="17430" name="Oval 13"/>
            <p:cNvSpPr>
              <a:spLocks noChangeArrowheads="1"/>
            </p:cNvSpPr>
            <p:nvPr/>
          </p:nvSpPr>
          <p:spPr bwMode="auto">
            <a:xfrm>
              <a:off x="3987" y="1098"/>
              <a:ext cx="56" cy="5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7431" name="Oval 14"/>
            <p:cNvSpPr>
              <a:spLocks noChangeArrowheads="1"/>
            </p:cNvSpPr>
            <p:nvPr/>
          </p:nvSpPr>
          <p:spPr bwMode="auto">
            <a:xfrm>
              <a:off x="3698" y="1257"/>
              <a:ext cx="56" cy="5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nvGrpSpPr>
          <p:cNvPr id="17414" name="Group 15"/>
          <p:cNvGrpSpPr>
            <a:grpSpLocks/>
          </p:cNvGrpSpPr>
          <p:nvPr/>
        </p:nvGrpSpPr>
        <p:grpSpPr bwMode="auto">
          <a:xfrm>
            <a:off x="5173663" y="5356225"/>
            <a:ext cx="1628775" cy="1309688"/>
            <a:chOff x="3259" y="2646"/>
            <a:chExt cx="1026" cy="825"/>
          </a:xfrm>
        </p:grpSpPr>
        <p:sp>
          <p:nvSpPr>
            <p:cNvPr id="17419" name="Line 16"/>
            <p:cNvSpPr>
              <a:spLocks noChangeShapeType="1"/>
            </p:cNvSpPr>
            <p:nvPr/>
          </p:nvSpPr>
          <p:spPr bwMode="auto">
            <a:xfrm>
              <a:off x="3657" y="3360"/>
              <a:ext cx="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Line 17"/>
            <p:cNvSpPr>
              <a:spLocks noChangeShapeType="1"/>
            </p:cNvSpPr>
            <p:nvPr/>
          </p:nvSpPr>
          <p:spPr bwMode="auto">
            <a:xfrm>
              <a:off x="3630" y="2755"/>
              <a:ext cx="6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8"/>
            <p:cNvSpPr>
              <a:spLocks noChangeShapeType="1"/>
            </p:cNvSpPr>
            <p:nvPr/>
          </p:nvSpPr>
          <p:spPr bwMode="auto">
            <a:xfrm>
              <a:off x="3630" y="2925"/>
              <a:ext cx="6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Line 19"/>
            <p:cNvSpPr>
              <a:spLocks noChangeShapeType="1"/>
            </p:cNvSpPr>
            <p:nvPr/>
          </p:nvSpPr>
          <p:spPr bwMode="auto">
            <a:xfrm flipV="1">
              <a:off x="3800" y="2950"/>
              <a:ext cx="0" cy="39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20"/>
            <p:cNvSpPr>
              <a:spLocks noChangeShapeType="1"/>
            </p:cNvSpPr>
            <p:nvPr/>
          </p:nvSpPr>
          <p:spPr bwMode="auto">
            <a:xfrm flipV="1">
              <a:off x="4087" y="2762"/>
              <a:ext cx="0" cy="587"/>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Text Box 21"/>
            <p:cNvSpPr txBox="1">
              <a:spLocks noChangeArrowheads="1"/>
            </p:cNvSpPr>
            <p:nvPr/>
          </p:nvSpPr>
          <p:spPr bwMode="auto">
            <a:xfrm>
              <a:off x="3268" y="3240"/>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n=1</a:t>
              </a:r>
              <a:endParaRPr lang="it-IT" altLang="en-US" sz="1800">
                <a:latin typeface="Tahoma" panose="020B0604030504040204" pitchFamily="34" charset="0"/>
              </a:endParaRPr>
            </a:p>
          </p:txBody>
        </p:sp>
        <p:sp>
          <p:nvSpPr>
            <p:cNvPr id="17425" name="Text Box 22"/>
            <p:cNvSpPr txBox="1">
              <a:spLocks noChangeArrowheads="1"/>
            </p:cNvSpPr>
            <p:nvPr/>
          </p:nvSpPr>
          <p:spPr bwMode="auto">
            <a:xfrm>
              <a:off x="3263" y="2790"/>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n=2</a:t>
              </a:r>
              <a:endParaRPr lang="it-IT" altLang="en-US" sz="1800">
                <a:latin typeface="Tahoma" panose="020B0604030504040204" pitchFamily="34" charset="0"/>
              </a:endParaRPr>
            </a:p>
          </p:txBody>
        </p:sp>
        <p:sp>
          <p:nvSpPr>
            <p:cNvPr id="17426" name="Text Box 23"/>
            <p:cNvSpPr txBox="1">
              <a:spLocks noChangeArrowheads="1"/>
            </p:cNvSpPr>
            <p:nvPr/>
          </p:nvSpPr>
          <p:spPr bwMode="auto">
            <a:xfrm>
              <a:off x="3259" y="2646"/>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n=3</a:t>
              </a:r>
              <a:endParaRPr lang="it-IT" altLang="en-US" sz="1800">
                <a:latin typeface="Tahoma" panose="020B0604030504040204" pitchFamily="34" charset="0"/>
              </a:endParaRPr>
            </a:p>
          </p:txBody>
        </p:sp>
        <p:sp>
          <p:nvSpPr>
            <p:cNvPr id="17427" name="Oval 24"/>
            <p:cNvSpPr>
              <a:spLocks noChangeArrowheads="1"/>
            </p:cNvSpPr>
            <p:nvPr/>
          </p:nvSpPr>
          <p:spPr bwMode="auto">
            <a:xfrm>
              <a:off x="4060" y="3328"/>
              <a:ext cx="56" cy="5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7428" name="Oval 25"/>
            <p:cNvSpPr>
              <a:spLocks noChangeArrowheads="1"/>
            </p:cNvSpPr>
            <p:nvPr/>
          </p:nvSpPr>
          <p:spPr bwMode="auto">
            <a:xfrm>
              <a:off x="3780" y="3323"/>
              <a:ext cx="56" cy="5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
        <p:nvSpPr>
          <p:cNvPr id="17415" name="Text Box 27"/>
          <p:cNvSpPr txBox="1">
            <a:spLocks noChangeArrowheads="1"/>
          </p:cNvSpPr>
          <p:nvPr/>
        </p:nvSpPr>
        <p:spPr bwMode="auto">
          <a:xfrm>
            <a:off x="6934200" y="5703888"/>
            <a:ext cx="128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Tahoma" panose="020B0604030504040204" pitchFamily="34" charset="0"/>
                <a:sym typeface="Symbol" panose="05050102010706020507" pitchFamily="18" charset="2"/>
              </a:rPr>
              <a:t></a:t>
            </a:r>
            <a:r>
              <a:rPr lang="it-IT" altLang="en-US" sz="2400">
                <a:latin typeface="Tahoma" panose="020B0604030504040204" pitchFamily="34" charset="0"/>
                <a:sym typeface="Symbol" panose="05050102010706020507" pitchFamily="18" charset="2"/>
              </a:rPr>
              <a:t>E = h</a:t>
            </a:r>
            <a:r>
              <a:rPr lang="en-US" altLang="en-US" sz="2400">
                <a:latin typeface="Tahoma" panose="020B0604030504040204" pitchFamily="34" charset="0"/>
                <a:sym typeface="Symbol" panose="05050102010706020507" pitchFamily="18" charset="2"/>
              </a:rPr>
              <a:t></a:t>
            </a:r>
            <a:endParaRPr lang="en-US" altLang="en-US" sz="2400">
              <a:latin typeface="Tahoma" panose="020B0604030504040204" pitchFamily="34" charset="0"/>
            </a:endParaRPr>
          </a:p>
        </p:txBody>
      </p:sp>
      <p:sp>
        <p:nvSpPr>
          <p:cNvPr id="17416" name="Line 28"/>
          <p:cNvSpPr>
            <a:spLocks noChangeShapeType="1"/>
          </p:cNvSpPr>
          <p:nvPr/>
        </p:nvSpPr>
        <p:spPr bwMode="auto">
          <a:xfrm>
            <a:off x="6923088" y="5499100"/>
            <a:ext cx="0" cy="1001713"/>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Text Box 2"/>
          <p:cNvSpPr txBox="1">
            <a:spLocks noChangeArrowheads="1"/>
          </p:cNvSpPr>
          <p:nvPr/>
        </p:nvSpPr>
        <p:spPr bwMode="auto">
          <a:xfrm>
            <a:off x="233363" y="1054100"/>
            <a:ext cx="3375025"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a:solidFill>
                  <a:srgbClr val="FF0000"/>
                </a:solidFill>
                <a:latin typeface="Tahoma" panose="020B0604030504040204" pitchFamily="34" charset="0"/>
              </a:rPr>
              <a:t>Emissions of photons</a:t>
            </a:r>
            <a:endParaRPr lang="it-IT" altLang="en-US" sz="2500">
              <a:solidFill>
                <a:srgbClr val="FF0000"/>
              </a:solidFill>
              <a:latin typeface="Tahoma" panose="020B0604030504040204" pitchFamily="34" charset="0"/>
              <a:sym typeface="Symbol" panose="05050102010706020507" pitchFamily="18" charset="2"/>
            </a:endParaRPr>
          </a:p>
        </p:txBody>
      </p:sp>
      <p:sp>
        <p:nvSpPr>
          <p:cNvPr id="17418" name="Text Box 2"/>
          <p:cNvSpPr txBox="1">
            <a:spLocks noChangeArrowheads="1"/>
          </p:cNvSpPr>
          <p:nvPr/>
        </p:nvSpPr>
        <p:spPr bwMode="auto">
          <a:xfrm>
            <a:off x="169863" y="6088063"/>
            <a:ext cx="3375025" cy="477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a:solidFill>
                  <a:srgbClr val="FF0000"/>
                </a:solidFill>
                <a:latin typeface="Tahoma" panose="020B0604030504040204" pitchFamily="34" charset="0"/>
              </a:rPr>
              <a:t>Absorption of photons</a:t>
            </a:r>
            <a:endParaRPr lang="it-IT" altLang="en-US" sz="2500">
              <a:solidFill>
                <a:srgbClr val="FF0000"/>
              </a:solidFill>
              <a:latin typeface="Tahoma" panose="020B0604030504040204" pitchFamily="34" charset="0"/>
              <a:sym typeface="Symbol" panose="05050102010706020507" pitchFamily="18" charset="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Light-matter interaction</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9460" name="Group 3"/>
          <p:cNvGrpSpPr>
            <a:grpSpLocks/>
          </p:cNvGrpSpPr>
          <p:nvPr/>
        </p:nvGrpSpPr>
        <p:grpSpPr bwMode="auto">
          <a:xfrm>
            <a:off x="4960938" y="5311775"/>
            <a:ext cx="1628775" cy="1309688"/>
            <a:chOff x="3190" y="1023"/>
            <a:chExt cx="1026" cy="825"/>
          </a:xfrm>
        </p:grpSpPr>
        <p:grpSp>
          <p:nvGrpSpPr>
            <p:cNvPr id="19480" name="Group 4"/>
            <p:cNvGrpSpPr>
              <a:grpSpLocks/>
            </p:cNvGrpSpPr>
            <p:nvPr/>
          </p:nvGrpSpPr>
          <p:grpSpPr bwMode="auto">
            <a:xfrm>
              <a:off x="3190" y="1023"/>
              <a:ext cx="1026" cy="825"/>
              <a:chOff x="3360" y="2688"/>
              <a:chExt cx="1026" cy="825"/>
            </a:xfrm>
          </p:grpSpPr>
          <p:sp>
            <p:nvSpPr>
              <p:cNvPr id="19483" name="Line 5"/>
              <p:cNvSpPr>
                <a:spLocks noChangeShapeType="1"/>
              </p:cNvSpPr>
              <p:nvPr/>
            </p:nvSpPr>
            <p:spPr bwMode="auto">
              <a:xfrm>
                <a:off x="3758" y="3402"/>
                <a:ext cx="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4" name="Line 6"/>
              <p:cNvSpPr>
                <a:spLocks noChangeShapeType="1"/>
              </p:cNvSpPr>
              <p:nvPr/>
            </p:nvSpPr>
            <p:spPr bwMode="auto">
              <a:xfrm>
                <a:off x="3731" y="2797"/>
                <a:ext cx="6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5" name="Line 7"/>
              <p:cNvSpPr>
                <a:spLocks noChangeShapeType="1"/>
              </p:cNvSpPr>
              <p:nvPr/>
            </p:nvSpPr>
            <p:spPr bwMode="auto">
              <a:xfrm>
                <a:off x="3731" y="2967"/>
                <a:ext cx="6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6" name="Line 8"/>
              <p:cNvSpPr>
                <a:spLocks noChangeShapeType="1"/>
              </p:cNvSpPr>
              <p:nvPr/>
            </p:nvSpPr>
            <p:spPr bwMode="auto">
              <a:xfrm>
                <a:off x="3901" y="2992"/>
                <a:ext cx="0" cy="39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7" name="Line 9"/>
              <p:cNvSpPr>
                <a:spLocks noChangeShapeType="1"/>
              </p:cNvSpPr>
              <p:nvPr/>
            </p:nvSpPr>
            <p:spPr bwMode="auto">
              <a:xfrm>
                <a:off x="4188" y="2804"/>
                <a:ext cx="0" cy="587"/>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8" name="Text Box 10"/>
              <p:cNvSpPr txBox="1">
                <a:spLocks noChangeArrowheads="1"/>
              </p:cNvSpPr>
              <p:nvPr/>
            </p:nvSpPr>
            <p:spPr bwMode="auto">
              <a:xfrm>
                <a:off x="3369" y="3282"/>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n=1</a:t>
                </a:r>
                <a:endParaRPr lang="it-IT" altLang="en-US" sz="1800">
                  <a:latin typeface="Tahoma" panose="020B0604030504040204" pitchFamily="34" charset="0"/>
                </a:endParaRPr>
              </a:p>
            </p:txBody>
          </p:sp>
          <p:sp>
            <p:nvSpPr>
              <p:cNvPr id="19489" name="Text Box 11"/>
              <p:cNvSpPr txBox="1">
                <a:spLocks noChangeArrowheads="1"/>
              </p:cNvSpPr>
              <p:nvPr/>
            </p:nvSpPr>
            <p:spPr bwMode="auto">
              <a:xfrm>
                <a:off x="3364" y="2832"/>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n=2</a:t>
                </a:r>
                <a:endParaRPr lang="it-IT" altLang="en-US" sz="1800">
                  <a:latin typeface="Tahoma" panose="020B0604030504040204" pitchFamily="34" charset="0"/>
                </a:endParaRPr>
              </a:p>
            </p:txBody>
          </p:sp>
          <p:sp>
            <p:nvSpPr>
              <p:cNvPr id="19490" name="Text Box 12"/>
              <p:cNvSpPr txBox="1">
                <a:spLocks noChangeArrowheads="1"/>
              </p:cNvSpPr>
              <p:nvPr/>
            </p:nvSpPr>
            <p:spPr bwMode="auto">
              <a:xfrm>
                <a:off x="3360" y="2688"/>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n=3</a:t>
                </a:r>
                <a:endParaRPr lang="it-IT" altLang="en-US" sz="1800">
                  <a:latin typeface="Tahoma" panose="020B0604030504040204" pitchFamily="34" charset="0"/>
                </a:endParaRPr>
              </a:p>
            </p:txBody>
          </p:sp>
        </p:grpSp>
        <p:sp>
          <p:nvSpPr>
            <p:cNvPr id="19481" name="Oval 13"/>
            <p:cNvSpPr>
              <a:spLocks noChangeArrowheads="1"/>
            </p:cNvSpPr>
            <p:nvPr/>
          </p:nvSpPr>
          <p:spPr bwMode="auto">
            <a:xfrm>
              <a:off x="3987" y="1098"/>
              <a:ext cx="56" cy="5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9482" name="Oval 14"/>
            <p:cNvSpPr>
              <a:spLocks noChangeArrowheads="1"/>
            </p:cNvSpPr>
            <p:nvPr/>
          </p:nvSpPr>
          <p:spPr bwMode="auto">
            <a:xfrm>
              <a:off x="3698" y="1257"/>
              <a:ext cx="56" cy="5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nvGrpSpPr>
          <p:cNvPr id="19461" name="Group 15"/>
          <p:cNvGrpSpPr>
            <a:grpSpLocks/>
          </p:cNvGrpSpPr>
          <p:nvPr/>
        </p:nvGrpSpPr>
        <p:grpSpPr bwMode="auto">
          <a:xfrm>
            <a:off x="6080125" y="2587625"/>
            <a:ext cx="1628775" cy="1309688"/>
            <a:chOff x="3259" y="2646"/>
            <a:chExt cx="1026" cy="825"/>
          </a:xfrm>
        </p:grpSpPr>
        <p:sp>
          <p:nvSpPr>
            <p:cNvPr id="19470" name="Line 16"/>
            <p:cNvSpPr>
              <a:spLocks noChangeShapeType="1"/>
            </p:cNvSpPr>
            <p:nvPr/>
          </p:nvSpPr>
          <p:spPr bwMode="auto">
            <a:xfrm>
              <a:off x="3657" y="3360"/>
              <a:ext cx="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Line 17"/>
            <p:cNvSpPr>
              <a:spLocks noChangeShapeType="1"/>
            </p:cNvSpPr>
            <p:nvPr/>
          </p:nvSpPr>
          <p:spPr bwMode="auto">
            <a:xfrm>
              <a:off x="3630" y="2755"/>
              <a:ext cx="6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Line 18"/>
            <p:cNvSpPr>
              <a:spLocks noChangeShapeType="1"/>
            </p:cNvSpPr>
            <p:nvPr/>
          </p:nvSpPr>
          <p:spPr bwMode="auto">
            <a:xfrm>
              <a:off x="3630" y="2925"/>
              <a:ext cx="6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3" name="Line 19"/>
            <p:cNvSpPr>
              <a:spLocks noChangeShapeType="1"/>
            </p:cNvSpPr>
            <p:nvPr/>
          </p:nvSpPr>
          <p:spPr bwMode="auto">
            <a:xfrm flipV="1">
              <a:off x="3800" y="2950"/>
              <a:ext cx="0" cy="39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4" name="Line 20"/>
            <p:cNvSpPr>
              <a:spLocks noChangeShapeType="1"/>
            </p:cNvSpPr>
            <p:nvPr/>
          </p:nvSpPr>
          <p:spPr bwMode="auto">
            <a:xfrm flipV="1">
              <a:off x="4087" y="2762"/>
              <a:ext cx="0" cy="587"/>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5" name="Text Box 21"/>
            <p:cNvSpPr txBox="1">
              <a:spLocks noChangeArrowheads="1"/>
            </p:cNvSpPr>
            <p:nvPr/>
          </p:nvSpPr>
          <p:spPr bwMode="auto">
            <a:xfrm>
              <a:off x="3268" y="3240"/>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n=1</a:t>
              </a:r>
              <a:endParaRPr lang="it-IT" altLang="en-US" sz="1800">
                <a:latin typeface="Tahoma" panose="020B0604030504040204" pitchFamily="34" charset="0"/>
              </a:endParaRPr>
            </a:p>
          </p:txBody>
        </p:sp>
        <p:sp>
          <p:nvSpPr>
            <p:cNvPr id="19476" name="Text Box 22"/>
            <p:cNvSpPr txBox="1">
              <a:spLocks noChangeArrowheads="1"/>
            </p:cNvSpPr>
            <p:nvPr/>
          </p:nvSpPr>
          <p:spPr bwMode="auto">
            <a:xfrm>
              <a:off x="3263" y="2790"/>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n=2</a:t>
              </a:r>
              <a:endParaRPr lang="it-IT" altLang="en-US" sz="1800">
                <a:latin typeface="Tahoma" panose="020B0604030504040204" pitchFamily="34" charset="0"/>
              </a:endParaRPr>
            </a:p>
          </p:txBody>
        </p:sp>
        <p:sp>
          <p:nvSpPr>
            <p:cNvPr id="19477" name="Text Box 23"/>
            <p:cNvSpPr txBox="1">
              <a:spLocks noChangeArrowheads="1"/>
            </p:cNvSpPr>
            <p:nvPr/>
          </p:nvSpPr>
          <p:spPr bwMode="auto">
            <a:xfrm>
              <a:off x="3259" y="2646"/>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n=3</a:t>
              </a:r>
              <a:endParaRPr lang="it-IT" altLang="en-US" sz="1800">
                <a:latin typeface="Tahoma" panose="020B0604030504040204" pitchFamily="34" charset="0"/>
              </a:endParaRPr>
            </a:p>
          </p:txBody>
        </p:sp>
        <p:sp>
          <p:nvSpPr>
            <p:cNvPr id="19478" name="Oval 24"/>
            <p:cNvSpPr>
              <a:spLocks noChangeArrowheads="1"/>
            </p:cNvSpPr>
            <p:nvPr/>
          </p:nvSpPr>
          <p:spPr bwMode="auto">
            <a:xfrm>
              <a:off x="4060" y="3328"/>
              <a:ext cx="56" cy="5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9479" name="Oval 25"/>
            <p:cNvSpPr>
              <a:spLocks noChangeArrowheads="1"/>
            </p:cNvSpPr>
            <p:nvPr/>
          </p:nvSpPr>
          <p:spPr bwMode="auto">
            <a:xfrm>
              <a:off x="3780" y="3323"/>
              <a:ext cx="56" cy="5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
        <p:nvSpPr>
          <p:cNvPr id="19462" name="Text Box 27"/>
          <p:cNvSpPr txBox="1">
            <a:spLocks noChangeArrowheads="1"/>
          </p:cNvSpPr>
          <p:nvPr/>
        </p:nvSpPr>
        <p:spPr bwMode="auto">
          <a:xfrm>
            <a:off x="7793038" y="2978150"/>
            <a:ext cx="128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Tahoma" panose="020B0604030504040204" pitchFamily="34" charset="0"/>
                <a:sym typeface="Symbol" panose="05050102010706020507" pitchFamily="18" charset="2"/>
              </a:rPr>
              <a:t></a:t>
            </a:r>
            <a:r>
              <a:rPr lang="it-IT" altLang="en-US" sz="2400">
                <a:latin typeface="Tahoma" panose="020B0604030504040204" pitchFamily="34" charset="0"/>
                <a:sym typeface="Symbol" panose="05050102010706020507" pitchFamily="18" charset="2"/>
              </a:rPr>
              <a:t>E = h</a:t>
            </a:r>
            <a:r>
              <a:rPr lang="en-US" altLang="en-US" sz="2400">
                <a:latin typeface="Tahoma" panose="020B0604030504040204" pitchFamily="34" charset="0"/>
                <a:sym typeface="Symbol" panose="05050102010706020507" pitchFamily="18" charset="2"/>
              </a:rPr>
              <a:t></a:t>
            </a:r>
            <a:endParaRPr lang="en-US" altLang="en-US" sz="2400">
              <a:latin typeface="Tahoma" panose="020B0604030504040204" pitchFamily="34" charset="0"/>
            </a:endParaRPr>
          </a:p>
        </p:txBody>
      </p:sp>
      <p:sp>
        <p:nvSpPr>
          <p:cNvPr id="19463" name="Line 28"/>
          <p:cNvSpPr>
            <a:spLocks noChangeShapeType="1"/>
          </p:cNvSpPr>
          <p:nvPr/>
        </p:nvSpPr>
        <p:spPr bwMode="auto">
          <a:xfrm>
            <a:off x="7834313" y="2757488"/>
            <a:ext cx="0" cy="1001712"/>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Text Box 2"/>
          <p:cNvSpPr txBox="1">
            <a:spLocks noChangeArrowheads="1"/>
          </p:cNvSpPr>
          <p:nvPr/>
        </p:nvSpPr>
        <p:spPr bwMode="auto">
          <a:xfrm>
            <a:off x="339725" y="3538538"/>
            <a:ext cx="3375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dirty="0">
                <a:solidFill>
                  <a:srgbClr val="FF0000"/>
                </a:solidFill>
                <a:latin typeface="Tahoma" panose="020B0604030504040204" pitchFamily="34" charset="0"/>
              </a:rPr>
              <a:t>Emission</a:t>
            </a:r>
            <a:endParaRPr lang="it-IT" altLang="en-US" sz="2500" dirty="0">
              <a:solidFill>
                <a:srgbClr val="FF0000"/>
              </a:solidFill>
              <a:latin typeface="Tahoma" panose="020B0604030504040204" pitchFamily="34" charset="0"/>
              <a:sym typeface="Symbol" panose="05050102010706020507" pitchFamily="18" charset="2"/>
            </a:endParaRPr>
          </a:p>
        </p:txBody>
      </p:sp>
      <p:sp>
        <p:nvSpPr>
          <p:cNvPr id="19465" name="Text Box 2"/>
          <p:cNvSpPr txBox="1">
            <a:spLocks noChangeArrowheads="1"/>
          </p:cNvSpPr>
          <p:nvPr/>
        </p:nvSpPr>
        <p:spPr bwMode="auto">
          <a:xfrm>
            <a:off x="284163" y="968375"/>
            <a:ext cx="3375025" cy="476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a:solidFill>
                  <a:srgbClr val="FF0000"/>
                </a:solidFill>
                <a:latin typeface="Tahoma" panose="020B0604030504040204" pitchFamily="34" charset="0"/>
              </a:rPr>
              <a:t>Absorption</a:t>
            </a:r>
            <a:endParaRPr lang="it-IT" altLang="en-US" sz="2500">
              <a:solidFill>
                <a:srgbClr val="FF0000"/>
              </a:solidFill>
              <a:latin typeface="Tahoma" panose="020B0604030504040204" pitchFamily="34" charset="0"/>
              <a:sym typeface="Symbol" panose="05050102010706020507" pitchFamily="18" charset="2"/>
            </a:endParaRPr>
          </a:p>
        </p:txBody>
      </p:sp>
      <p:sp>
        <p:nvSpPr>
          <p:cNvPr id="19466" name="Text Box 5"/>
          <p:cNvSpPr txBox="1">
            <a:spLocks noChangeArrowheads="1"/>
          </p:cNvSpPr>
          <p:nvPr/>
        </p:nvSpPr>
        <p:spPr bwMode="auto">
          <a:xfrm>
            <a:off x="284163" y="1419225"/>
            <a:ext cx="85867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latin typeface="Tahoma" panose="020B0604030504040204" pitchFamily="34" charset="0"/>
              </a:rPr>
              <a:t>Atoms/molecules in the gas phase </a:t>
            </a:r>
            <a:r>
              <a:rPr lang="it-IT" altLang="en-US" sz="2400">
                <a:solidFill>
                  <a:srgbClr val="FF0000"/>
                </a:solidFill>
                <a:latin typeface="Tahoma" panose="020B0604030504040204" pitchFamily="34" charset="0"/>
              </a:rPr>
              <a:t>absorb</a:t>
            </a:r>
            <a:r>
              <a:rPr lang="it-IT" altLang="en-US" sz="2400">
                <a:latin typeface="Tahoma" panose="020B0604030504040204" pitchFamily="34" charset="0"/>
              </a:rPr>
              <a:t> light when the energy carried by the photons matches a difference in the internal energy levels of the atom/molecule</a:t>
            </a:r>
            <a:endParaRPr lang="en-US" altLang="en-US" sz="2400">
              <a:latin typeface="Tahoma" panose="020B0604030504040204" pitchFamily="34" charset="0"/>
            </a:endParaRPr>
          </a:p>
        </p:txBody>
      </p:sp>
      <p:sp>
        <p:nvSpPr>
          <p:cNvPr id="19467" name="Text Box 5"/>
          <p:cNvSpPr txBox="1">
            <a:spLocks noChangeArrowheads="1"/>
          </p:cNvSpPr>
          <p:nvPr/>
        </p:nvSpPr>
        <p:spPr bwMode="auto">
          <a:xfrm>
            <a:off x="339725" y="4014788"/>
            <a:ext cx="8586788"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a:latin typeface="Tahoma" panose="020B0604030504040204" pitchFamily="34" charset="0"/>
              </a:rPr>
              <a:t>Atoms/molecules in the gas phase </a:t>
            </a:r>
            <a:r>
              <a:rPr lang="it-IT" altLang="en-US" sz="2400">
                <a:solidFill>
                  <a:srgbClr val="FF0000"/>
                </a:solidFill>
                <a:latin typeface="Tahoma" panose="020B0604030504040204" pitchFamily="34" charset="0"/>
              </a:rPr>
              <a:t>emit</a:t>
            </a:r>
            <a:r>
              <a:rPr lang="it-IT" altLang="en-US" sz="2400">
                <a:latin typeface="Tahoma" panose="020B0604030504040204" pitchFamily="34" charset="0"/>
              </a:rPr>
              <a:t> light at defined energies (frequencies) corresponding to differences in the internal energy levels of the atom/molecule</a:t>
            </a:r>
            <a:endParaRPr lang="en-US" altLang="en-US" sz="2400">
              <a:latin typeface="Tahoma" panose="020B0604030504040204" pitchFamily="34" charset="0"/>
            </a:endParaRPr>
          </a:p>
        </p:txBody>
      </p:sp>
      <p:sp>
        <p:nvSpPr>
          <p:cNvPr id="19468" name="Text Box 27"/>
          <p:cNvSpPr txBox="1">
            <a:spLocks noChangeArrowheads="1"/>
          </p:cNvSpPr>
          <p:nvPr/>
        </p:nvSpPr>
        <p:spPr bwMode="auto">
          <a:xfrm>
            <a:off x="6748463" y="5668963"/>
            <a:ext cx="128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Tahoma" panose="020B0604030504040204" pitchFamily="34" charset="0"/>
                <a:sym typeface="Symbol" panose="05050102010706020507" pitchFamily="18" charset="2"/>
              </a:rPr>
              <a:t></a:t>
            </a:r>
            <a:r>
              <a:rPr lang="it-IT" altLang="en-US" sz="2400">
                <a:latin typeface="Tahoma" panose="020B0604030504040204" pitchFamily="34" charset="0"/>
                <a:sym typeface="Symbol" panose="05050102010706020507" pitchFamily="18" charset="2"/>
              </a:rPr>
              <a:t>E = h</a:t>
            </a:r>
            <a:r>
              <a:rPr lang="en-US" altLang="en-US" sz="2400">
                <a:latin typeface="Tahoma" panose="020B0604030504040204" pitchFamily="34" charset="0"/>
                <a:sym typeface="Symbol" panose="05050102010706020507" pitchFamily="18" charset="2"/>
              </a:rPr>
              <a:t></a:t>
            </a:r>
            <a:endParaRPr lang="en-US" altLang="en-US" sz="2400">
              <a:latin typeface="Tahoma" panose="020B0604030504040204" pitchFamily="34" charset="0"/>
            </a:endParaRPr>
          </a:p>
        </p:txBody>
      </p:sp>
      <p:sp>
        <p:nvSpPr>
          <p:cNvPr id="19469" name="Line 28"/>
          <p:cNvSpPr>
            <a:spLocks noChangeShapeType="1"/>
          </p:cNvSpPr>
          <p:nvPr/>
        </p:nvSpPr>
        <p:spPr bwMode="auto">
          <a:xfrm>
            <a:off x="6791325" y="5448300"/>
            <a:ext cx="0" cy="1001713"/>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Radiation balance</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7724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3556" name="Text Box 5"/>
          <p:cNvSpPr txBox="1">
            <a:spLocks noChangeArrowheads="1"/>
          </p:cNvSpPr>
          <p:nvPr/>
        </p:nvSpPr>
        <p:spPr bwMode="auto">
          <a:xfrm>
            <a:off x="2470150" y="1973263"/>
            <a:ext cx="66738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200" dirty="0">
                <a:latin typeface="Tahoma" panose="020B0604030504040204" pitchFamily="34" charset="0"/>
              </a:rPr>
              <a:t>Total energy from the Sun 	</a:t>
            </a:r>
            <a:r>
              <a:rPr lang="it-IT" altLang="en-US" sz="2200" dirty="0">
                <a:latin typeface="Tahoma" panose="020B0604030504040204" pitchFamily="34" charset="0"/>
                <a:sym typeface="Symbol" panose="05050102010706020507" pitchFamily="18" charset="2"/>
              </a:rPr>
              <a:t> 1.7x10</a:t>
            </a:r>
            <a:r>
              <a:rPr lang="it-IT" altLang="en-US" sz="2200" baseline="30000" dirty="0">
                <a:latin typeface="Tahoma" panose="020B0604030504040204" pitchFamily="34" charset="0"/>
                <a:sym typeface="Symbol" panose="05050102010706020507" pitchFamily="18" charset="2"/>
              </a:rPr>
              <a:t>17</a:t>
            </a:r>
            <a:r>
              <a:rPr lang="it-IT" altLang="en-US" sz="2200" dirty="0">
                <a:latin typeface="Tahoma" panose="020B0604030504040204" pitchFamily="34" charset="0"/>
                <a:sym typeface="Symbol" panose="05050102010706020507" pitchFamily="18" charset="2"/>
              </a:rPr>
              <a:t> W (J/s)</a:t>
            </a:r>
          </a:p>
          <a:p>
            <a:pPr algn="just" eaLnBrk="1" hangingPunct="1">
              <a:spcBef>
                <a:spcPct val="0"/>
              </a:spcBef>
              <a:buFontTx/>
              <a:buNone/>
            </a:pPr>
            <a:r>
              <a:rPr lang="it-IT" altLang="en-US" sz="2200" dirty="0">
                <a:latin typeface="Tahoma" panose="020B0604030504040204" pitchFamily="34" charset="0"/>
              </a:rPr>
              <a:t>Internal heat of the Earth 	</a:t>
            </a:r>
            <a:r>
              <a:rPr lang="it-IT" altLang="en-US" sz="2200" dirty="0">
                <a:latin typeface="Tahoma" panose="020B0604030504040204" pitchFamily="34" charset="0"/>
                <a:sym typeface="Symbol" panose="05050102010706020507" pitchFamily="18" charset="2"/>
              </a:rPr>
              <a:t> 4x10</a:t>
            </a:r>
            <a:r>
              <a:rPr lang="it-IT" altLang="en-US" sz="2200" baseline="30000" dirty="0">
                <a:latin typeface="Tahoma" panose="020B0604030504040204" pitchFamily="34" charset="0"/>
                <a:sym typeface="Symbol" panose="05050102010706020507" pitchFamily="18" charset="2"/>
              </a:rPr>
              <a:t>13</a:t>
            </a:r>
            <a:r>
              <a:rPr lang="it-IT" altLang="en-US" sz="2200" dirty="0">
                <a:latin typeface="Tahoma" panose="020B0604030504040204" pitchFamily="34" charset="0"/>
                <a:sym typeface="Symbol" panose="05050102010706020507" pitchFamily="18" charset="2"/>
              </a:rPr>
              <a:t> W (J/s</a:t>
            </a:r>
            <a:r>
              <a:rPr lang="it-IT" altLang="en-US" sz="2200" dirty="0" smtClean="0">
                <a:latin typeface="Tahoma" panose="020B0604030504040204" pitchFamily="34" charset="0"/>
                <a:sym typeface="Symbol" panose="05050102010706020507" pitchFamily="18" charset="2"/>
              </a:rPr>
              <a:t>)</a:t>
            </a:r>
            <a:endParaRPr lang="it-IT" altLang="en-US" sz="2200" dirty="0">
              <a:latin typeface="Tahoma" panose="020B0604030504040204" pitchFamily="34" charset="0"/>
              <a:sym typeface="Symbol" panose="05050102010706020507" pitchFamily="18" charset="2"/>
            </a:endParaRPr>
          </a:p>
        </p:txBody>
      </p:sp>
      <p:pic>
        <p:nvPicPr>
          <p:cNvPr id="23557" name="Picture 4" descr="Risultati immagini per sun"/>
          <p:cNvPicPr>
            <a:picLocks noChangeAspect="1" noChangeArrowheads="1"/>
          </p:cNvPicPr>
          <p:nvPr/>
        </p:nvPicPr>
        <p:blipFill>
          <a:blip r:embed="rId3">
            <a:extLst>
              <a:ext uri="{28A0092B-C50C-407E-A947-70E740481C1C}">
                <a14:useLocalDpi xmlns:a14="http://schemas.microsoft.com/office/drawing/2010/main" val="0"/>
              </a:ext>
            </a:extLst>
          </a:blip>
          <a:srcRect l="13963" t="9404" r="13660" b="4330"/>
          <a:stretch>
            <a:fillRect/>
          </a:stretch>
        </p:blipFill>
        <p:spPr bwMode="auto">
          <a:xfrm>
            <a:off x="55563" y="968375"/>
            <a:ext cx="23764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5"/>
          <p:cNvSpPr txBox="1">
            <a:spLocks noChangeArrowheads="1"/>
          </p:cNvSpPr>
          <p:nvPr/>
        </p:nvSpPr>
        <p:spPr bwMode="auto">
          <a:xfrm>
            <a:off x="2640013" y="968375"/>
            <a:ext cx="6170612"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600">
                <a:solidFill>
                  <a:srgbClr val="FF0000"/>
                </a:solidFill>
                <a:latin typeface="Tahoma" panose="020B0604030504040204" pitchFamily="34" charset="0"/>
              </a:rPr>
              <a:t>&gt;99.9% of the energy on Earth comes from the Sun</a:t>
            </a:r>
          </a:p>
        </p:txBody>
      </p:sp>
      <p:pic>
        <p:nvPicPr>
          <p:cNvPr id="23559"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314700"/>
            <a:ext cx="4637087"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5"/>
          <p:cNvSpPr txBox="1">
            <a:spLocks noChangeArrowheads="1"/>
          </p:cNvSpPr>
          <p:nvPr/>
        </p:nvSpPr>
        <p:spPr bwMode="auto">
          <a:xfrm>
            <a:off x="5176838" y="3998913"/>
            <a:ext cx="382428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a:latin typeface="Tahoma" panose="020B0604030504040204" pitchFamily="34" charset="0"/>
                <a:sym typeface="Symbol" panose="05050102010706020507" pitchFamily="18" charset="2"/>
              </a:rPr>
              <a:t>Light in the atmosphere comes </a:t>
            </a:r>
            <a:r>
              <a:rPr lang="it-IT" altLang="en-US" sz="2200" dirty="0">
                <a:solidFill>
                  <a:srgbClr val="FFFF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from the Sun (shortwavelenght)</a:t>
            </a:r>
            <a:r>
              <a:rPr lang="it-IT" altLang="en-US" sz="2200" dirty="0">
                <a:latin typeface="Tahoma" panose="020B0604030504040204" pitchFamily="34" charset="0"/>
                <a:sym typeface="Symbol" panose="05050102010706020507" pitchFamily="18" charset="2"/>
              </a:rPr>
              <a:t> or from </a:t>
            </a:r>
            <a:r>
              <a:rPr lang="it-IT" altLang="en-US" sz="2200" dirty="0">
                <a:solidFill>
                  <a:srgbClr val="FF00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reflection/emission from Earth (longwavelenght)</a:t>
            </a:r>
          </a:p>
        </p:txBody>
      </p:sp>
      <p:sp>
        <p:nvSpPr>
          <p:cNvPr id="23561" name="Freccia in giù 3"/>
          <p:cNvSpPr>
            <a:spLocks noChangeArrowheads="1"/>
          </p:cNvSpPr>
          <p:nvPr/>
        </p:nvSpPr>
        <p:spPr bwMode="auto">
          <a:xfrm>
            <a:off x="1243013" y="4438650"/>
            <a:ext cx="161925" cy="735013"/>
          </a:xfrm>
          <a:prstGeom prst="downArrow">
            <a:avLst>
              <a:gd name="adj1" fmla="val 50000"/>
              <a:gd name="adj2" fmla="val 50036"/>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23562" name="Freccia in giù 14"/>
          <p:cNvSpPr>
            <a:spLocks noChangeArrowheads="1"/>
          </p:cNvSpPr>
          <p:nvPr/>
        </p:nvSpPr>
        <p:spPr bwMode="auto">
          <a:xfrm flipV="1">
            <a:off x="3981450" y="5557838"/>
            <a:ext cx="180975" cy="450850"/>
          </a:xfrm>
          <a:prstGeom prst="downArrow">
            <a:avLst>
              <a:gd name="adj1" fmla="val 50000"/>
              <a:gd name="adj2" fmla="val 50136"/>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Tree>
    <p:extLst>
      <p:ext uri="{BB962C8B-B14F-4D97-AF65-F5344CB8AC3E}">
        <p14:creationId xmlns:p14="http://schemas.microsoft.com/office/powerpoint/2010/main" val="29080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23561" grpId="0" animBg="1"/>
      <p:bldP spid="235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4"/>
          <p:cNvSpPr>
            <a:spLocks noGrp="1"/>
          </p:cNvSpPr>
          <p:nvPr>
            <p:ph type="title"/>
          </p:nvPr>
        </p:nvSpPr>
        <p:spPr>
          <a:xfrm>
            <a:off x="-256478" y="-305594"/>
            <a:ext cx="9857678" cy="1325563"/>
          </a:xfrm>
        </p:spPr>
        <p:txBody>
          <a:bodyPr/>
          <a:lstStyle/>
          <a:p>
            <a:pPr eaLnBrk="1" hangingPunct="1"/>
            <a:r>
              <a:rPr lang="it-IT" altLang="en-US" sz="3400" dirty="0" smtClean="0">
                <a:solidFill>
                  <a:srgbClr val="3333FF"/>
                </a:solidFill>
                <a:latin typeface="Tahoma" panose="020B0604030504040204" pitchFamily="34" charset="0"/>
                <a:cs typeface="Tahoma" panose="020B0604030504040204" pitchFamily="34" charset="0"/>
              </a:rPr>
              <a:t>Importance of spectroscopy &amp; photochemistry</a:t>
            </a:r>
            <a:endParaRPr lang="en-GB" altLang="en-US" sz="34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1508" name="Text Box 5"/>
          <p:cNvSpPr txBox="1">
            <a:spLocks noChangeArrowheads="1"/>
          </p:cNvSpPr>
          <p:nvPr/>
        </p:nvSpPr>
        <p:spPr bwMode="auto">
          <a:xfrm>
            <a:off x="266654" y="867594"/>
            <a:ext cx="81857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eaLnBrk="1" hangingPunct="1">
              <a:spcBef>
                <a:spcPct val="0"/>
              </a:spcBef>
              <a:buNone/>
            </a:pPr>
            <a:r>
              <a:rPr lang="it-IT" altLang="en-US" sz="2500" dirty="0" smtClean="0">
                <a:solidFill>
                  <a:srgbClr val="FF0000"/>
                </a:solidFill>
                <a:latin typeface="Tahoma" panose="020B0604030504040204" pitchFamily="34" charset="0"/>
              </a:rPr>
              <a:t>1. Most chemical processes in the atmosphere are initiated by light</a:t>
            </a:r>
            <a:endParaRPr lang="en-US" altLang="en-US" sz="2500" dirty="0">
              <a:solidFill>
                <a:srgbClr val="FF0000"/>
              </a:solidFill>
              <a:latin typeface="Tahoma" panose="020B0604030504040204" pitchFamily="34" charset="0"/>
            </a:endParaRPr>
          </a:p>
        </p:txBody>
      </p:sp>
      <p:sp>
        <p:nvSpPr>
          <p:cNvPr id="36" name="Text Box 5"/>
          <p:cNvSpPr txBox="1">
            <a:spLocks noChangeArrowheads="1"/>
          </p:cNvSpPr>
          <p:nvPr/>
        </p:nvSpPr>
        <p:spPr bwMode="auto">
          <a:xfrm>
            <a:off x="253891" y="1703255"/>
            <a:ext cx="84946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lgn="just" eaLnBrk="1" hangingPunct="1">
              <a:spcBef>
                <a:spcPct val="0"/>
              </a:spcBef>
              <a:buFont typeface="Arial" panose="020B0604020202020204" pitchFamily="34" charset="0"/>
              <a:buChar char="•"/>
              <a:defRPr/>
            </a:pPr>
            <a:r>
              <a:rPr lang="it-IT" altLang="en-US" sz="2400" dirty="0" smtClean="0">
                <a:latin typeface="Tahoma" panose="020B0604030504040204" pitchFamily="34" charset="0"/>
              </a:rPr>
              <a:t>photolysis of O</a:t>
            </a:r>
            <a:r>
              <a:rPr lang="it-IT" altLang="en-US" sz="2400" baseline="-25000" dirty="0" smtClean="0">
                <a:latin typeface="Tahoma" panose="020B0604030504040204" pitchFamily="34" charset="0"/>
              </a:rPr>
              <a:t>3</a:t>
            </a:r>
            <a:r>
              <a:rPr lang="it-IT" altLang="en-US" sz="2400" dirty="0" smtClean="0">
                <a:latin typeface="Tahoma" panose="020B0604030504040204" pitchFamily="34" charset="0"/>
              </a:rPr>
              <a:t> generates OH, the most important atmospheric oxidizer</a:t>
            </a:r>
          </a:p>
        </p:txBody>
      </p:sp>
      <p:sp>
        <p:nvSpPr>
          <p:cNvPr id="7" name="Text Box 5"/>
          <p:cNvSpPr txBox="1">
            <a:spLocks noChangeArrowheads="1"/>
          </p:cNvSpPr>
          <p:nvPr/>
        </p:nvSpPr>
        <p:spPr bwMode="auto">
          <a:xfrm>
            <a:off x="3847199" y="2054684"/>
            <a:ext cx="47618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dirty="0" smtClean="0">
                <a:latin typeface="Tahoma" panose="020B0604030504040204" pitchFamily="34" charset="0"/>
                <a:sym typeface="Symbol" panose="05050102010706020507" pitchFamily="18" charset="2"/>
              </a:rPr>
              <a:t>O</a:t>
            </a:r>
            <a:r>
              <a:rPr lang="it-IT" altLang="en-US" sz="2400" baseline="-25000" dirty="0" smtClean="0">
                <a:latin typeface="Tahoma" panose="020B0604030504040204" pitchFamily="34" charset="0"/>
                <a:sym typeface="Symbol" panose="05050102010706020507" pitchFamily="18" charset="2"/>
              </a:rPr>
              <a:t>3</a:t>
            </a:r>
            <a:r>
              <a:rPr lang="it-IT" altLang="en-US" sz="2400" dirty="0" smtClean="0">
                <a:latin typeface="Tahoma" panose="020B0604030504040204" pitchFamily="34" charset="0"/>
                <a:sym typeface="Symbol" panose="05050102010706020507" pitchFamily="18" charset="2"/>
              </a:rPr>
              <a:t> </a:t>
            </a:r>
            <a:r>
              <a:rPr lang="it-IT" altLang="en-US" sz="2400" dirty="0">
                <a:latin typeface="Tahoma" panose="020B0604030504040204" pitchFamily="34" charset="0"/>
                <a:sym typeface="Symbol" panose="05050102010706020507" pitchFamily="18" charset="2"/>
              </a:rPr>
              <a:t>+ </a:t>
            </a:r>
            <a:r>
              <a:rPr lang="it-IT" altLang="en-US" sz="2400" dirty="0" smtClean="0">
                <a:latin typeface="Tahoma" panose="020B0604030504040204" pitchFamily="34" charset="0"/>
                <a:sym typeface="Symbol" panose="05050102010706020507" pitchFamily="18" charset="2"/>
              </a:rPr>
              <a:t>h</a:t>
            </a:r>
            <a:r>
              <a:rPr lang="it-IT" altLang="en-US" sz="2400" dirty="0" smtClean="0">
                <a:latin typeface="Symbol" panose="05050102010706020507" pitchFamily="18" charset="2"/>
                <a:sym typeface="Symbol" panose="05050102010706020507" pitchFamily="18" charset="2"/>
              </a:rPr>
              <a:t>n</a:t>
            </a:r>
            <a:r>
              <a:rPr lang="it-IT" altLang="en-US" sz="2400" dirty="0" smtClean="0">
                <a:latin typeface="Tahoma" panose="020B0604030504040204" pitchFamily="34" charset="0"/>
                <a:sym typeface="Symbol" panose="05050102010706020507" pitchFamily="18" charset="2"/>
              </a:rPr>
              <a:t> </a:t>
            </a:r>
            <a:r>
              <a:rPr lang="it-IT" altLang="en-US" sz="2400" dirty="0">
                <a:latin typeface="Tahoma" panose="020B0604030504040204" pitchFamily="34" charset="0"/>
                <a:sym typeface="Symbol" panose="05050102010706020507" pitchFamily="18" charset="2"/>
              </a:rPr>
              <a:t> </a:t>
            </a:r>
            <a:r>
              <a:rPr lang="it-IT" altLang="en-US" sz="2400" dirty="0" smtClean="0">
                <a:latin typeface="Tahoma" panose="020B0604030504040204" pitchFamily="34" charset="0"/>
                <a:sym typeface="Symbol" panose="05050102010706020507" pitchFamily="18" charset="2"/>
              </a:rPr>
              <a:t>O</a:t>
            </a:r>
            <a:r>
              <a:rPr lang="it-IT" altLang="en-US" sz="2400" baseline="-25000" dirty="0" smtClean="0">
                <a:latin typeface="Tahoma" panose="020B0604030504040204" pitchFamily="34" charset="0"/>
                <a:sym typeface="Symbol" panose="05050102010706020507" pitchFamily="18" charset="2"/>
              </a:rPr>
              <a:t>2</a:t>
            </a:r>
            <a:r>
              <a:rPr lang="it-IT" altLang="en-US" sz="2400" dirty="0" smtClean="0">
                <a:latin typeface="Tahoma" panose="020B0604030504040204" pitchFamily="34" charset="0"/>
                <a:sym typeface="Symbol" panose="05050102010706020507" pitchFamily="18" charset="2"/>
              </a:rPr>
              <a:t> + O(</a:t>
            </a:r>
            <a:r>
              <a:rPr lang="it-IT" altLang="en-US" sz="2400" baseline="30000" dirty="0" smtClean="0">
                <a:latin typeface="Tahoma" panose="020B0604030504040204" pitchFamily="34" charset="0"/>
                <a:sym typeface="Symbol" panose="05050102010706020507" pitchFamily="18" charset="2"/>
              </a:rPr>
              <a:t>1</a:t>
            </a:r>
            <a:r>
              <a:rPr lang="it-IT" altLang="en-US" sz="2400" dirty="0" smtClean="0">
                <a:latin typeface="Tahoma" panose="020B0604030504040204" pitchFamily="34" charset="0"/>
                <a:sym typeface="Symbol" panose="05050102010706020507" pitchFamily="18" charset="2"/>
              </a:rPr>
              <a:t>D)</a:t>
            </a:r>
          </a:p>
          <a:p>
            <a:pPr algn="just" eaLnBrk="1" hangingPunct="1">
              <a:spcBef>
                <a:spcPct val="0"/>
              </a:spcBef>
              <a:buFontTx/>
              <a:buNone/>
            </a:pPr>
            <a:r>
              <a:rPr lang="it-IT" altLang="en-US" sz="2400" dirty="0">
                <a:latin typeface="Tahoma" panose="020B0604030504040204" pitchFamily="34" charset="0"/>
                <a:sym typeface="Symbol" panose="05050102010706020507" pitchFamily="18" charset="2"/>
              </a:rPr>
              <a:t>O(</a:t>
            </a:r>
            <a:r>
              <a:rPr lang="it-IT" altLang="en-US" sz="2400" baseline="30000" dirty="0">
                <a:latin typeface="Tahoma" panose="020B0604030504040204" pitchFamily="34" charset="0"/>
                <a:sym typeface="Symbol" panose="05050102010706020507" pitchFamily="18" charset="2"/>
              </a:rPr>
              <a:t>1</a:t>
            </a:r>
            <a:r>
              <a:rPr lang="it-IT" altLang="en-US" sz="2400" dirty="0">
                <a:latin typeface="Tahoma" panose="020B0604030504040204" pitchFamily="34" charset="0"/>
                <a:sym typeface="Symbol" panose="05050102010706020507" pitchFamily="18" charset="2"/>
              </a:rPr>
              <a:t>D)</a:t>
            </a:r>
            <a:r>
              <a:rPr lang="it-IT" altLang="en-US" sz="2400" dirty="0" smtClean="0">
                <a:latin typeface="Tahoma" panose="020B0604030504040204" pitchFamily="34" charset="0"/>
                <a:sym typeface="Symbol" panose="05050102010706020507" pitchFamily="18" charset="2"/>
              </a:rPr>
              <a:t> + H</a:t>
            </a:r>
            <a:r>
              <a:rPr lang="it-IT" altLang="en-US" sz="2400" baseline="-25000" dirty="0" smtClean="0">
                <a:latin typeface="Tahoma" panose="020B0604030504040204" pitchFamily="34" charset="0"/>
                <a:sym typeface="Symbol" panose="05050102010706020507" pitchFamily="18" charset="2"/>
              </a:rPr>
              <a:t>2</a:t>
            </a:r>
            <a:r>
              <a:rPr lang="it-IT" altLang="en-US" sz="2400" dirty="0" smtClean="0">
                <a:latin typeface="Tahoma" panose="020B0604030504040204" pitchFamily="34" charset="0"/>
                <a:sym typeface="Symbol" panose="05050102010706020507" pitchFamily="18" charset="2"/>
              </a:rPr>
              <a:t>O </a:t>
            </a:r>
            <a:r>
              <a:rPr lang="it-IT" altLang="en-US" sz="2400" dirty="0">
                <a:latin typeface="Tahoma" panose="020B0604030504040204" pitchFamily="34" charset="0"/>
                <a:sym typeface="Symbol" panose="05050102010706020507" pitchFamily="18" charset="2"/>
              </a:rPr>
              <a:t> </a:t>
            </a:r>
            <a:r>
              <a:rPr lang="it-IT" altLang="en-US" sz="2400" dirty="0" smtClean="0">
                <a:latin typeface="Tahoma" panose="020B0604030504040204" pitchFamily="34" charset="0"/>
                <a:sym typeface="Symbol" panose="05050102010706020507" pitchFamily="18" charset="2"/>
              </a:rPr>
              <a:t>2 OH</a:t>
            </a:r>
            <a:endParaRPr lang="it-IT" altLang="en-US" sz="2400" dirty="0">
              <a:latin typeface="Tahoma" panose="020B0604030504040204" pitchFamily="34" charset="0"/>
            </a:endParaRPr>
          </a:p>
        </p:txBody>
      </p:sp>
      <p:pic>
        <p:nvPicPr>
          <p:cNvPr id="2" name="Picture 1"/>
          <p:cNvPicPr>
            <a:picLocks noChangeAspect="1"/>
          </p:cNvPicPr>
          <p:nvPr/>
        </p:nvPicPr>
        <p:blipFill>
          <a:blip r:embed="rId3"/>
          <a:stretch>
            <a:fillRect/>
          </a:stretch>
        </p:blipFill>
        <p:spPr>
          <a:xfrm>
            <a:off x="739524" y="4187640"/>
            <a:ext cx="8237046" cy="2465656"/>
          </a:xfrm>
          <a:prstGeom prst="rect">
            <a:avLst/>
          </a:prstGeom>
        </p:spPr>
      </p:pic>
      <p:sp>
        <p:nvSpPr>
          <p:cNvPr id="9" name="Text Box 5"/>
          <p:cNvSpPr txBox="1">
            <a:spLocks noChangeArrowheads="1"/>
          </p:cNvSpPr>
          <p:nvPr/>
        </p:nvSpPr>
        <p:spPr bwMode="auto">
          <a:xfrm>
            <a:off x="271202" y="2885681"/>
            <a:ext cx="860159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lgn="just" eaLnBrk="1" hangingPunct="1">
              <a:spcBef>
                <a:spcPct val="0"/>
              </a:spcBef>
              <a:buFont typeface="Arial" panose="020B0604020202020204" pitchFamily="34" charset="0"/>
              <a:buChar char="•"/>
              <a:defRPr/>
            </a:pPr>
            <a:r>
              <a:rPr lang="it-IT" altLang="en-US" sz="2400" dirty="0" smtClean="0">
                <a:latin typeface="Tahoma" panose="020B0604030504040204" pitchFamily="34" charset="0"/>
              </a:rPr>
              <a:t>solar photodissociation of many atmospheric molecules is often </a:t>
            </a:r>
            <a:r>
              <a:rPr lang="it-IT" altLang="en-US" sz="2400" dirty="0" smtClean="0">
                <a:solidFill>
                  <a:srgbClr val="FF0000"/>
                </a:solidFill>
                <a:effectLst>
                  <a:outerShdw blurRad="38100" dist="38100" dir="2700000" algn="tl">
                    <a:srgbClr val="000000">
                      <a:alpha val="43137"/>
                    </a:srgbClr>
                  </a:outerShdw>
                </a:effectLst>
                <a:latin typeface="Tahoma" panose="020B0604030504040204" pitchFamily="34" charset="0"/>
              </a:rPr>
              <a:t>much faster</a:t>
            </a:r>
            <a:r>
              <a:rPr lang="it-IT" altLang="en-US" sz="2400" dirty="0" smtClean="0">
                <a:latin typeface="Tahoma" panose="020B0604030504040204" pitchFamily="34" charset="0"/>
              </a:rPr>
              <a:t> than any other chemical reactions involving them. Some examples:</a:t>
            </a:r>
            <a:endParaRPr lang="it-IT" altLang="en-US" sz="2600" dirty="0" smtClean="0">
              <a:latin typeface="Tahoma" panose="020B0604030504040204" pitchFamily="34" charset="0"/>
            </a:endParaRPr>
          </a:p>
          <a:p>
            <a:pPr marL="457200" indent="-457200" algn="just" eaLnBrk="1" hangingPunct="1">
              <a:spcBef>
                <a:spcPct val="0"/>
              </a:spcBef>
              <a:defRPr/>
            </a:pPr>
            <a:endParaRPr lang="en-US" altLang="en-US" sz="2600" dirty="0" smtClean="0">
              <a:latin typeface="Tahoma" panose="020B0604030504040204" pitchFamily="34" charset="0"/>
            </a:endParaRPr>
          </a:p>
        </p:txBody>
      </p:sp>
    </p:spTree>
    <p:extLst>
      <p:ext uri="{BB962C8B-B14F-4D97-AF65-F5344CB8AC3E}">
        <p14:creationId xmlns:p14="http://schemas.microsoft.com/office/powerpoint/2010/main" val="13963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Solar radiation: black-body emission</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3796" name="Text Box 5"/>
          <p:cNvSpPr txBox="1">
            <a:spLocks noChangeArrowheads="1"/>
          </p:cNvSpPr>
          <p:nvPr/>
        </p:nvSpPr>
        <p:spPr bwMode="auto">
          <a:xfrm>
            <a:off x="339726" y="939800"/>
            <a:ext cx="82692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dirty="0">
                <a:latin typeface="Tahoma" panose="020B0604030504040204" pitchFamily="34" charset="0"/>
              </a:rPr>
              <a:t>The Sun: a </a:t>
            </a:r>
            <a:r>
              <a:rPr lang="it-IT" altLang="en-US" sz="2400" dirty="0">
                <a:solidFill>
                  <a:srgbClr val="FF0000"/>
                </a:solidFill>
                <a:latin typeface="Tahoma" panose="020B0604030504040204" pitchFamily="34" charset="0"/>
              </a:rPr>
              <a:t>spherical light source </a:t>
            </a:r>
            <a:r>
              <a:rPr lang="it-IT" altLang="en-US" sz="2400" dirty="0">
                <a:latin typeface="Tahoma" panose="020B0604030504040204" pitchFamily="34" charset="0"/>
              </a:rPr>
              <a:t>of </a:t>
            </a:r>
            <a:r>
              <a:rPr lang="it-IT" altLang="en-US" sz="2400" dirty="0" smtClean="0">
                <a:latin typeface="Tahoma" panose="020B0604030504040204" pitchFamily="34" charset="0"/>
              </a:rPr>
              <a:t>diam=1.4x10</a:t>
            </a:r>
            <a:r>
              <a:rPr lang="it-IT" altLang="en-US" sz="2400" baseline="30000" dirty="0" smtClean="0">
                <a:latin typeface="Tahoma" panose="020B0604030504040204" pitchFamily="34" charset="0"/>
              </a:rPr>
              <a:t>6</a:t>
            </a:r>
            <a:r>
              <a:rPr lang="it-IT" altLang="en-US" sz="2400" dirty="0" smtClean="0">
                <a:latin typeface="Tahoma" panose="020B0604030504040204" pitchFamily="34" charset="0"/>
              </a:rPr>
              <a:t> </a:t>
            </a:r>
            <a:r>
              <a:rPr lang="it-IT" altLang="en-US" sz="2400" dirty="0">
                <a:latin typeface="Tahoma" panose="020B0604030504040204" pitchFamily="34" charset="0"/>
              </a:rPr>
              <a:t>km located 1.5x10</a:t>
            </a:r>
            <a:r>
              <a:rPr lang="it-IT" altLang="en-US" sz="2400" baseline="30000" dirty="0">
                <a:latin typeface="Tahoma" panose="020B0604030504040204" pitchFamily="34" charset="0"/>
              </a:rPr>
              <a:t>8</a:t>
            </a:r>
            <a:r>
              <a:rPr lang="it-IT" altLang="en-US" sz="2400" dirty="0">
                <a:latin typeface="Tahoma" panose="020B0604030504040204" pitchFamily="34" charset="0"/>
              </a:rPr>
              <a:t> km away – parallel beams (collimation angle </a:t>
            </a:r>
            <a:r>
              <a:rPr lang="it-IT" altLang="en-US" sz="2400" dirty="0">
                <a:latin typeface="Tahoma" panose="020B0604030504040204" pitchFamily="34" charset="0"/>
                <a:sym typeface="Symbol" panose="05050102010706020507" pitchFamily="18" charset="2"/>
              </a:rPr>
              <a:t>0.25</a:t>
            </a:r>
            <a:r>
              <a:rPr lang="it-IT" altLang="en-US" sz="2400" dirty="0" smtClean="0">
                <a:latin typeface="Tahoma" panose="020B0604030504040204" pitchFamily="34" charset="0"/>
                <a:sym typeface="Symbol" panose="05050102010706020507" pitchFamily="18" charset="2"/>
              </a:rPr>
              <a:t>°, see later)</a:t>
            </a:r>
            <a:endParaRPr lang="it-IT" altLang="en-US" sz="2400" dirty="0">
              <a:latin typeface="Tahoma" panose="020B0604030504040204" pitchFamily="34" charset="0"/>
              <a:sym typeface="Symbol" panose="05050102010706020507" pitchFamily="18" charset="2"/>
            </a:endParaRPr>
          </a:p>
        </p:txBody>
      </p:sp>
      <p:sp>
        <p:nvSpPr>
          <p:cNvPr id="15" name="Text Box 5"/>
          <p:cNvSpPr txBox="1">
            <a:spLocks noChangeArrowheads="1"/>
          </p:cNvSpPr>
          <p:nvPr/>
        </p:nvSpPr>
        <p:spPr bwMode="auto">
          <a:xfrm>
            <a:off x="386558" y="2422088"/>
            <a:ext cx="8175624"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500" dirty="0" smtClean="0">
                <a:solidFill>
                  <a:srgbClr val="FF0000"/>
                </a:solidFill>
                <a:latin typeface="Tahoma" panose="020B0604030504040204" pitchFamily="34" charset="0"/>
              </a:rPr>
              <a:t>The radiation spectrum emitted by the Sun (or any star) can be approximated to a black body emission at a certain temperature T</a:t>
            </a:r>
            <a:endParaRPr lang="it-IT" altLang="en-US" sz="2500" dirty="0">
              <a:solidFill>
                <a:srgbClr val="FF0000"/>
              </a:solidFill>
              <a:latin typeface="Tahoma" panose="020B0604030504040204" pitchFamily="34" charset="0"/>
              <a:sym typeface="Symbol" panose="05050102010706020507" pitchFamily="18" charset="2"/>
            </a:endParaRPr>
          </a:p>
        </p:txBody>
      </p:sp>
      <p:pic>
        <p:nvPicPr>
          <p:cNvPr id="129026" name="Picture 2" descr="Risultati immagini per star colors and tempera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599" y="3950543"/>
            <a:ext cx="5082988" cy="2151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4"/>
          <p:cNvSpPr>
            <a:spLocks noGrp="1"/>
          </p:cNvSpPr>
          <p:nvPr>
            <p:ph type="title"/>
          </p:nvPr>
        </p:nvSpPr>
        <p:spPr>
          <a:xfrm>
            <a:off x="628650" y="-271463"/>
            <a:ext cx="7886700"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What is a black body?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ext Box 5"/>
          <p:cNvSpPr txBox="1">
            <a:spLocks noChangeArrowheads="1"/>
          </p:cNvSpPr>
          <p:nvPr/>
        </p:nvSpPr>
        <p:spPr bwMode="auto">
          <a:xfrm>
            <a:off x="164183" y="1054100"/>
            <a:ext cx="4496717"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pPr>
            <a:r>
              <a:rPr lang="it-IT" altLang="en-US" sz="2500" dirty="0" smtClean="0">
                <a:latin typeface="Tahoma" panose="020B0604030504040204" pitchFamily="34" charset="0"/>
              </a:rPr>
              <a:t>An idealized physical system that  absorbs EM radiation at all frequencies completely and at any incidence angle</a:t>
            </a:r>
          </a:p>
          <a:p>
            <a:pPr marL="342900" indent="-342900" eaLnBrk="1" hangingPunct="1">
              <a:spcBef>
                <a:spcPct val="0"/>
              </a:spcBef>
            </a:pPr>
            <a:r>
              <a:rPr lang="it-IT" altLang="en-US" sz="2500" dirty="0" smtClean="0">
                <a:latin typeface="Tahoma" panose="020B0604030504040204" pitchFamily="34" charset="0"/>
                <a:sym typeface="Symbol" panose="05050102010706020507" pitchFamily="18" charset="2"/>
              </a:rPr>
              <a:t>A </a:t>
            </a:r>
            <a:r>
              <a:rPr lang="it-IT" altLang="en-US" sz="2500" dirty="0" smtClean="0">
                <a:solidFill>
                  <a:srgbClr val="FF0000"/>
                </a:solidFill>
                <a:latin typeface="Tahoma" panose="020B0604030504040204" pitchFamily="34" charset="0"/>
                <a:sym typeface="Symbol" panose="05050102010706020507" pitchFamily="18" charset="2"/>
              </a:rPr>
              <a:t>cavity</a:t>
            </a:r>
            <a:r>
              <a:rPr lang="it-IT" altLang="en-US" sz="2500" dirty="0" smtClean="0">
                <a:latin typeface="Tahoma" panose="020B0604030504040204" pitchFamily="34" charset="0"/>
                <a:sym typeface="Symbol" panose="05050102010706020507" pitchFamily="18" charset="2"/>
              </a:rPr>
              <a:t> is a good approximation of a black body</a:t>
            </a:r>
          </a:p>
          <a:p>
            <a:pPr marL="342900" indent="-342900" eaLnBrk="1" hangingPunct="1">
              <a:spcBef>
                <a:spcPct val="0"/>
              </a:spcBef>
            </a:pPr>
            <a:r>
              <a:rPr lang="it-IT" altLang="en-US" sz="2500" dirty="0" smtClean="0">
                <a:latin typeface="Tahoma" panose="020B0604030504040204" pitchFamily="34" charset="0"/>
                <a:sym typeface="Symbol" panose="05050102010706020507" pitchFamily="18" charset="2"/>
              </a:rPr>
              <a:t>No real body can absorb more than a blackbody</a:t>
            </a:r>
          </a:p>
          <a:p>
            <a:pPr marL="342900" indent="-342900" eaLnBrk="1" hangingPunct="1">
              <a:spcBef>
                <a:spcPct val="0"/>
              </a:spcBef>
            </a:pPr>
            <a:r>
              <a:rPr lang="it-IT" altLang="en-US" sz="2500" dirty="0" smtClean="0">
                <a:latin typeface="Tahoma" panose="020B0604030504040204" pitchFamily="34" charset="0"/>
                <a:sym typeface="Symbol" panose="05050102010706020507" pitchFamily="18" charset="2"/>
              </a:rPr>
              <a:t>If a body only absorbs radiation partially it is called a «grey» body</a:t>
            </a:r>
            <a:endParaRPr lang="it-IT" altLang="en-US" sz="2500" dirty="0">
              <a:latin typeface="Tahoma" panose="020B0604030504040204" pitchFamily="34" charset="0"/>
              <a:sym typeface="Symbol" panose="05050102010706020507" pitchFamily="18" charset="2"/>
            </a:endParaRPr>
          </a:p>
        </p:txBody>
      </p:sp>
      <p:pic>
        <p:nvPicPr>
          <p:cNvPr id="16" name="Picture 15"/>
          <p:cNvPicPr>
            <a:picLocks noChangeAspect="1"/>
          </p:cNvPicPr>
          <p:nvPr/>
        </p:nvPicPr>
        <p:blipFill rotWithShape="1">
          <a:blip r:embed="rId3"/>
          <a:srcRect l="-1" t="15899" r="40707" b="12836"/>
          <a:stretch/>
        </p:blipFill>
        <p:spPr>
          <a:xfrm>
            <a:off x="4397559" y="1054100"/>
            <a:ext cx="4381133" cy="3520554"/>
          </a:xfrm>
          <a:prstGeom prst="rect">
            <a:avLst/>
          </a:prstGeom>
        </p:spPr>
      </p:pic>
      <p:cxnSp>
        <p:nvCxnSpPr>
          <p:cNvPr id="3" name="Straight Arrow Connector 2"/>
          <p:cNvCxnSpPr/>
          <p:nvPr/>
        </p:nvCxnSpPr>
        <p:spPr bwMode="auto">
          <a:xfrm flipV="1">
            <a:off x="3479800" y="2825528"/>
            <a:ext cx="1092200" cy="368300"/>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5"/>
          <p:cNvSpPr txBox="1">
            <a:spLocks noChangeArrowheads="1"/>
          </p:cNvSpPr>
          <p:nvPr/>
        </p:nvSpPr>
        <p:spPr bwMode="auto">
          <a:xfrm>
            <a:off x="5139373" y="4615757"/>
            <a:ext cx="385635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pPr>
            <a:r>
              <a:rPr lang="it-IT" altLang="en-US" sz="2500" dirty="0" smtClean="0">
                <a:latin typeface="Tahoma" panose="020B0604030504040204" pitchFamily="34" charset="0"/>
                <a:sym typeface="Symbol" panose="05050102010706020507" pitchFamily="18" charset="2"/>
              </a:rPr>
              <a:t>Solid objects can behave as black bodies</a:t>
            </a:r>
            <a:endParaRPr lang="it-IT" altLang="en-US" sz="2500" dirty="0">
              <a:latin typeface="Tahoma" panose="020B0604030504040204" pitchFamily="34" charset="0"/>
              <a:sym typeface="Symbol" panose="05050102010706020507" pitchFamily="18" charset="2"/>
            </a:endParaRPr>
          </a:p>
        </p:txBody>
      </p:sp>
      <p:grpSp>
        <p:nvGrpSpPr>
          <p:cNvPr id="8" name="Group 23"/>
          <p:cNvGrpSpPr>
            <a:grpSpLocks/>
          </p:cNvGrpSpPr>
          <p:nvPr/>
        </p:nvGrpSpPr>
        <p:grpSpPr bwMode="auto">
          <a:xfrm>
            <a:off x="5676081" y="5532083"/>
            <a:ext cx="1997075" cy="1179513"/>
            <a:chOff x="3255" y="2354"/>
            <a:chExt cx="1258" cy="743"/>
          </a:xfrm>
        </p:grpSpPr>
        <p:sp>
          <p:nvSpPr>
            <p:cNvPr id="9" name="Oval 24"/>
            <p:cNvSpPr>
              <a:spLocks noChangeArrowheads="1"/>
            </p:cNvSpPr>
            <p:nvPr/>
          </p:nvSpPr>
          <p:spPr bwMode="auto">
            <a:xfrm>
              <a:off x="3255" y="2377"/>
              <a:ext cx="174" cy="1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sp>
          <p:nvSpPr>
            <p:cNvPr id="11" name="Oval 25"/>
            <p:cNvSpPr>
              <a:spLocks noChangeArrowheads="1"/>
            </p:cNvSpPr>
            <p:nvPr/>
          </p:nvSpPr>
          <p:spPr bwMode="auto">
            <a:xfrm>
              <a:off x="4339" y="2923"/>
              <a:ext cx="174" cy="1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sp>
          <p:nvSpPr>
            <p:cNvPr id="12" name="Oval 26"/>
            <p:cNvSpPr>
              <a:spLocks noChangeArrowheads="1"/>
            </p:cNvSpPr>
            <p:nvPr/>
          </p:nvSpPr>
          <p:spPr bwMode="auto">
            <a:xfrm>
              <a:off x="3812" y="2909"/>
              <a:ext cx="174" cy="1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sp>
          <p:nvSpPr>
            <p:cNvPr id="13" name="Oval 27"/>
            <p:cNvSpPr>
              <a:spLocks noChangeArrowheads="1"/>
            </p:cNvSpPr>
            <p:nvPr/>
          </p:nvSpPr>
          <p:spPr bwMode="auto">
            <a:xfrm>
              <a:off x="4339" y="2354"/>
              <a:ext cx="174" cy="1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sp>
          <p:nvSpPr>
            <p:cNvPr id="14" name="Oval 28"/>
            <p:cNvSpPr>
              <a:spLocks noChangeArrowheads="1"/>
            </p:cNvSpPr>
            <p:nvPr/>
          </p:nvSpPr>
          <p:spPr bwMode="auto">
            <a:xfrm>
              <a:off x="3813" y="2358"/>
              <a:ext cx="174" cy="1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sp>
          <p:nvSpPr>
            <p:cNvPr id="17" name="Freeform 29"/>
            <p:cNvSpPr>
              <a:spLocks/>
            </p:cNvSpPr>
            <p:nvPr/>
          </p:nvSpPr>
          <p:spPr bwMode="auto">
            <a:xfrm>
              <a:off x="3994" y="2966"/>
              <a:ext cx="384" cy="78"/>
            </a:xfrm>
            <a:custGeom>
              <a:avLst/>
              <a:gdLst>
                <a:gd name="T0" fmla="*/ 0 w 384"/>
                <a:gd name="T1" fmla="*/ 51 h 78"/>
                <a:gd name="T2" fmla="*/ 40 w 384"/>
                <a:gd name="T3" fmla="*/ 48 h 78"/>
                <a:gd name="T4" fmla="*/ 64 w 384"/>
                <a:gd name="T5" fmla="*/ 71 h 78"/>
                <a:gd name="T6" fmla="*/ 88 w 384"/>
                <a:gd name="T7" fmla="*/ 6 h 78"/>
                <a:gd name="T8" fmla="*/ 119 w 384"/>
                <a:gd name="T9" fmla="*/ 69 h 78"/>
                <a:gd name="T10" fmla="*/ 140 w 384"/>
                <a:gd name="T11" fmla="*/ 8 h 78"/>
                <a:gd name="T12" fmla="*/ 160 w 384"/>
                <a:gd name="T13" fmla="*/ 76 h 78"/>
                <a:gd name="T14" fmla="*/ 192 w 384"/>
                <a:gd name="T15" fmla="*/ 1 h 78"/>
                <a:gd name="T16" fmla="*/ 214 w 384"/>
                <a:gd name="T17" fmla="*/ 68 h 78"/>
                <a:gd name="T18" fmla="*/ 240 w 384"/>
                <a:gd name="T19" fmla="*/ 2 h 78"/>
                <a:gd name="T20" fmla="*/ 270 w 384"/>
                <a:gd name="T21" fmla="*/ 66 h 78"/>
                <a:gd name="T22" fmla="*/ 290 w 384"/>
                <a:gd name="T23" fmla="*/ 8 h 78"/>
                <a:gd name="T24" fmla="*/ 316 w 384"/>
                <a:gd name="T25" fmla="*/ 66 h 78"/>
                <a:gd name="T26" fmla="*/ 328 w 384"/>
                <a:gd name="T27" fmla="*/ 36 h 78"/>
                <a:gd name="T28" fmla="*/ 384 w 384"/>
                <a:gd name="T29" fmla="*/ 4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4" h="78">
                  <a:moveTo>
                    <a:pt x="0" y="51"/>
                  </a:moveTo>
                  <a:cubicBezTo>
                    <a:pt x="7" y="50"/>
                    <a:pt x="29" y="45"/>
                    <a:pt x="40" y="48"/>
                  </a:cubicBezTo>
                  <a:cubicBezTo>
                    <a:pt x="51" y="51"/>
                    <a:pt x="56" y="78"/>
                    <a:pt x="64" y="71"/>
                  </a:cubicBezTo>
                  <a:cubicBezTo>
                    <a:pt x="72" y="64"/>
                    <a:pt x="79" y="6"/>
                    <a:pt x="88" y="6"/>
                  </a:cubicBezTo>
                  <a:cubicBezTo>
                    <a:pt x="97" y="6"/>
                    <a:pt x="110" y="69"/>
                    <a:pt x="119" y="69"/>
                  </a:cubicBezTo>
                  <a:cubicBezTo>
                    <a:pt x="128" y="69"/>
                    <a:pt x="133" y="7"/>
                    <a:pt x="140" y="8"/>
                  </a:cubicBezTo>
                  <a:cubicBezTo>
                    <a:pt x="147" y="9"/>
                    <a:pt x="151" y="77"/>
                    <a:pt x="160" y="76"/>
                  </a:cubicBezTo>
                  <a:cubicBezTo>
                    <a:pt x="169" y="75"/>
                    <a:pt x="183" y="2"/>
                    <a:pt x="192" y="1"/>
                  </a:cubicBezTo>
                  <a:cubicBezTo>
                    <a:pt x="201" y="0"/>
                    <a:pt x="206" y="68"/>
                    <a:pt x="214" y="68"/>
                  </a:cubicBezTo>
                  <a:cubicBezTo>
                    <a:pt x="222" y="68"/>
                    <a:pt x="231" y="2"/>
                    <a:pt x="240" y="2"/>
                  </a:cubicBezTo>
                  <a:cubicBezTo>
                    <a:pt x="249" y="2"/>
                    <a:pt x="262" y="65"/>
                    <a:pt x="270" y="66"/>
                  </a:cubicBezTo>
                  <a:cubicBezTo>
                    <a:pt x="278" y="67"/>
                    <a:pt x="282" y="8"/>
                    <a:pt x="290" y="8"/>
                  </a:cubicBezTo>
                  <a:cubicBezTo>
                    <a:pt x="298" y="8"/>
                    <a:pt x="310" y="61"/>
                    <a:pt x="316" y="66"/>
                  </a:cubicBezTo>
                  <a:cubicBezTo>
                    <a:pt x="322" y="71"/>
                    <a:pt x="317" y="40"/>
                    <a:pt x="328" y="36"/>
                  </a:cubicBezTo>
                  <a:cubicBezTo>
                    <a:pt x="339" y="32"/>
                    <a:pt x="372" y="41"/>
                    <a:pt x="384" y="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30"/>
            <p:cNvSpPr>
              <a:spLocks/>
            </p:cNvSpPr>
            <p:nvPr/>
          </p:nvSpPr>
          <p:spPr bwMode="auto">
            <a:xfrm>
              <a:off x="3994" y="2398"/>
              <a:ext cx="384" cy="78"/>
            </a:xfrm>
            <a:custGeom>
              <a:avLst/>
              <a:gdLst>
                <a:gd name="T0" fmla="*/ 0 w 384"/>
                <a:gd name="T1" fmla="*/ 51 h 78"/>
                <a:gd name="T2" fmla="*/ 40 w 384"/>
                <a:gd name="T3" fmla="*/ 48 h 78"/>
                <a:gd name="T4" fmla="*/ 64 w 384"/>
                <a:gd name="T5" fmla="*/ 71 h 78"/>
                <a:gd name="T6" fmla="*/ 88 w 384"/>
                <a:gd name="T7" fmla="*/ 6 h 78"/>
                <a:gd name="T8" fmla="*/ 119 w 384"/>
                <a:gd name="T9" fmla="*/ 69 h 78"/>
                <a:gd name="T10" fmla="*/ 140 w 384"/>
                <a:gd name="T11" fmla="*/ 8 h 78"/>
                <a:gd name="T12" fmla="*/ 160 w 384"/>
                <a:gd name="T13" fmla="*/ 76 h 78"/>
                <a:gd name="T14" fmla="*/ 192 w 384"/>
                <a:gd name="T15" fmla="*/ 1 h 78"/>
                <a:gd name="T16" fmla="*/ 214 w 384"/>
                <a:gd name="T17" fmla="*/ 68 h 78"/>
                <a:gd name="T18" fmla="*/ 240 w 384"/>
                <a:gd name="T19" fmla="*/ 2 h 78"/>
                <a:gd name="T20" fmla="*/ 270 w 384"/>
                <a:gd name="T21" fmla="*/ 66 h 78"/>
                <a:gd name="T22" fmla="*/ 290 w 384"/>
                <a:gd name="T23" fmla="*/ 8 h 78"/>
                <a:gd name="T24" fmla="*/ 316 w 384"/>
                <a:gd name="T25" fmla="*/ 66 h 78"/>
                <a:gd name="T26" fmla="*/ 328 w 384"/>
                <a:gd name="T27" fmla="*/ 36 h 78"/>
                <a:gd name="T28" fmla="*/ 384 w 384"/>
                <a:gd name="T29" fmla="*/ 4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4" h="78">
                  <a:moveTo>
                    <a:pt x="0" y="51"/>
                  </a:moveTo>
                  <a:cubicBezTo>
                    <a:pt x="7" y="50"/>
                    <a:pt x="29" y="45"/>
                    <a:pt x="40" y="48"/>
                  </a:cubicBezTo>
                  <a:cubicBezTo>
                    <a:pt x="51" y="51"/>
                    <a:pt x="56" y="78"/>
                    <a:pt x="64" y="71"/>
                  </a:cubicBezTo>
                  <a:cubicBezTo>
                    <a:pt x="72" y="64"/>
                    <a:pt x="79" y="6"/>
                    <a:pt x="88" y="6"/>
                  </a:cubicBezTo>
                  <a:cubicBezTo>
                    <a:pt x="97" y="6"/>
                    <a:pt x="110" y="69"/>
                    <a:pt x="119" y="69"/>
                  </a:cubicBezTo>
                  <a:cubicBezTo>
                    <a:pt x="128" y="69"/>
                    <a:pt x="133" y="7"/>
                    <a:pt x="140" y="8"/>
                  </a:cubicBezTo>
                  <a:cubicBezTo>
                    <a:pt x="147" y="9"/>
                    <a:pt x="151" y="77"/>
                    <a:pt x="160" y="76"/>
                  </a:cubicBezTo>
                  <a:cubicBezTo>
                    <a:pt x="169" y="75"/>
                    <a:pt x="183" y="2"/>
                    <a:pt x="192" y="1"/>
                  </a:cubicBezTo>
                  <a:cubicBezTo>
                    <a:pt x="201" y="0"/>
                    <a:pt x="206" y="68"/>
                    <a:pt x="214" y="68"/>
                  </a:cubicBezTo>
                  <a:cubicBezTo>
                    <a:pt x="222" y="68"/>
                    <a:pt x="231" y="2"/>
                    <a:pt x="240" y="2"/>
                  </a:cubicBezTo>
                  <a:cubicBezTo>
                    <a:pt x="249" y="2"/>
                    <a:pt x="262" y="65"/>
                    <a:pt x="270" y="66"/>
                  </a:cubicBezTo>
                  <a:cubicBezTo>
                    <a:pt x="278" y="67"/>
                    <a:pt x="282" y="8"/>
                    <a:pt x="290" y="8"/>
                  </a:cubicBezTo>
                  <a:cubicBezTo>
                    <a:pt x="298" y="8"/>
                    <a:pt x="310" y="61"/>
                    <a:pt x="316" y="66"/>
                  </a:cubicBezTo>
                  <a:cubicBezTo>
                    <a:pt x="322" y="71"/>
                    <a:pt x="317" y="40"/>
                    <a:pt x="328" y="36"/>
                  </a:cubicBezTo>
                  <a:cubicBezTo>
                    <a:pt x="339" y="32"/>
                    <a:pt x="372" y="41"/>
                    <a:pt x="384" y="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31"/>
            <p:cNvSpPr>
              <a:spLocks/>
            </p:cNvSpPr>
            <p:nvPr/>
          </p:nvSpPr>
          <p:spPr bwMode="auto">
            <a:xfrm>
              <a:off x="3426" y="2414"/>
              <a:ext cx="384" cy="78"/>
            </a:xfrm>
            <a:custGeom>
              <a:avLst/>
              <a:gdLst>
                <a:gd name="T0" fmla="*/ 0 w 384"/>
                <a:gd name="T1" fmla="*/ 51 h 78"/>
                <a:gd name="T2" fmla="*/ 40 w 384"/>
                <a:gd name="T3" fmla="*/ 48 h 78"/>
                <a:gd name="T4" fmla="*/ 64 w 384"/>
                <a:gd name="T5" fmla="*/ 71 h 78"/>
                <a:gd name="T6" fmla="*/ 88 w 384"/>
                <a:gd name="T7" fmla="*/ 6 h 78"/>
                <a:gd name="T8" fmla="*/ 119 w 384"/>
                <a:gd name="T9" fmla="*/ 69 h 78"/>
                <a:gd name="T10" fmla="*/ 140 w 384"/>
                <a:gd name="T11" fmla="*/ 8 h 78"/>
                <a:gd name="T12" fmla="*/ 160 w 384"/>
                <a:gd name="T13" fmla="*/ 76 h 78"/>
                <a:gd name="T14" fmla="*/ 192 w 384"/>
                <a:gd name="T15" fmla="*/ 1 h 78"/>
                <a:gd name="T16" fmla="*/ 214 w 384"/>
                <a:gd name="T17" fmla="*/ 68 h 78"/>
                <a:gd name="T18" fmla="*/ 240 w 384"/>
                <a:gd name="T19" fmla="*/ 2 h 78"/>
                <a:gd name="T20" fmla="*/ 270 w 384"/>
                <a:gd name="T21" fmla="*/ 66 h 78"/>
                <a:gd name="T22" fmla="*/ 290 w 384"/>
                <a:gd name="T23" fmla="*/ 8 h 78"/>
                <a:gd name="T24" fmla="*/ 316 w 384"/>
                <a:gd name="T25" fmla="*/ 66 h 78"/>
                <a:gd name="T26" fmla="*/ 328 w 384"/>
                <a:gd name="T27" fmla="*/ 36 h 78"/>
                <a:gd name="T28" fmla="*/ 384 w 384"/>
                <a:gd name="T29" fmla="*/ 4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4" h="78">
                  <a:moveTo>
                    <a:pt x="0" y="51"/>
                  </a:moveTo>
                  <a:cubicBezTo>
                    <a:pt x="7" y="50"/>
                    <a:pt x="29" y="45"/>
                    <a:pt x="40" y="48"/>
                  </a:cubicBezTo>
                  <a:cubicBezTo>
                    <a:pt x="51" y="51"/>
                    <a:pt x="56" y="78"/>
                    <a:pt x="64" y="71"/>
                  </a:cubicBezTo>
                  <a:cubicBezTo>
                    <a:pt x="72" y="64"/>
                    <a:pt x="79" y="6"/>
                    <a:pt x="88" y="6"/>
                  </a:cubicBezTo>
                  <a:cubicBezTo>
                    <a:pt x="97" y="6"/>
                    <a:pt x="110" y="69"/>
                    <a:pt x="119" y="69"/>
                  </a:cubicBezTo>
                  <a:cubicBezTo>
                    <a:pt x="128" y="69"/>
                    <a:pt x="133" y="7"/>
                    <a:pt x="140" y="8"/>
                  </a:cubicBezTo>
                  <a:cubicBezTo>
                    <a:pt x="147" y="9"/>
                    <a:pt x="151" y="77"/>
                    <a:pt x="160" y="76"/>
                  </a:cubicBezTo>
                  <a:cubicBezTo>
                    <a:pt x="169" y="75"/>
                    <a:pt x="183" y="2"/>
                    <a:pt x="192" y="1"/>
                  </a:cubicBezTo>
                  <a:cubicBezTo>
                    <a:pt x="201" y="0"/>
                    <a:pt x="206" y="68"/>
                    <a:pt x="214" y="68"/>
                  </a:cubicBezTo>
                  <a:cubicBezTo>
                    <a:pt x="222" y="68"/>
                    <a:pt x="231" y="2"/>
                    <a:pt x="240" y="2"/>
                  </a:cubicBezTo>
                  <a:cubicBezTo>
                    <a:pt x="249" y="2"/>
                    <a:pt x="262" y="65"/>
                    <a:pt x="270" y="66"/>
                  </a:cubicBezTo>
                  <a:cubicBezTo>
                    <a:pt x="278" y="67"/>
                    <a:pt x="282" y="8"/>
                    <a:pt x="290" y="8"/>
                  </a:cubicBezTo>
                  <a:cubicBezTo>
                    <a:pt x="298" y="8"/>
                    <a:pt x="310" y="61"/>
                    <a:pt x="316" y="66"/>
                  </a:cubicBezTo>
                  <a:cubicBezTo>
                    <a:pt x="322" y="71"/>
                    <a:pt x="317" y="40"/>
                    <a:pt x="328" y="36"/>
                  </a:cubicBezTo>
                  <a:cubicBezTo>
                    <a:pt x="339" y="32"/>
                    <a:pt x="372" y="41"/>
                    <a:pt x="384" y="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32"/>
            <p:cNvSpPr>
              <a:spLocks/>
            </p:cNvSpPr>
            <p:nvPr/>
          </p:nvSpPr>
          <p:spPr bwMode="auto">
            <a:xfrm rot="-5400000">
              <a:off x="3698" y="2678"/>
              <a:ext cx="384" cy="78"/>
            </a:xfrm>
            <a:custGeom>
              <a:avLst/>
              <a:gdLst>
                <a:gd name="T0" fmla="*/ 0 w 384"/>
                <a:gd name="T1" fmla="*/ 51 h 78"/>
                <a:gd name="T2" fmla="*/ 40 w 384"/>
                <a:gd name="T3" fmla="*/ 48 h 78"/>
                <a:gd name="T4" fmla="*/ 64 w 384"/>
                <a:gd name="T5" fmla="*/ 71 h 78"/>
                <a:gd name="T6" fmla="*/ 88 w 384"/>
                <a:gd name="T7" fmla="*/ 6 h 78"/>
                <a:gd name="T8" fmla="*/ 119 w 384"/>
                <a:gd name="T9" fmla="*/ 69 h 78"/>
                <a:gd name="T10" fmla="*/ 140 w 384"/>
                <a:gd name="T11" fmla="*/ 8 h 78"/>
                <a:gd name="T12" fmla="*/ 160 w 384"/>
                <a:gd name="T13" fmla="*/ 76 h 78"/>
                <a:gd name="T14" fmla="*/ 192 w 384"/>
                <a:gd name="T15" fmla="*/ 1 h 78"/>
                <a:gd name="T16" fmla="*/ 214 w 384"/>
                <a:gd name="T17" fmla="*/ 68 h 78"/>
                <a:gd name="T18" fmla="*/ 240 w 384"/>
                <a:gd name="T19" fmla="*/ 2 h 78"/>
                <a:gd name="T20" fmla="*/ 270 w 384"/>
                <a:gd name="T21" fmla="*/ 66 h 78"/>
                <a:gd name="T22" fmla="*/ 290 w 384"/>
                <a:gd name="T23" fmla="*/ 8 h 78"/>
                <a:gd name="T24" fmla="*/ 316 w 384"/>
                <a:gd name="T25" fmla="*/ 66 h 78"/>
                <a:gd name="T26" fmla="*/ 328 w 384"/>
                <a:gd name="T27" fmla="*/ 36 h 78"/>
                <a:gd name="T28" fmla="*/ 384 w 384"/>
                <a:gd name="T29" fmla="*/ 4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4" h="78">
                  <a:moveTo>
                    <a:pt x="0" y="51"/>
                  </a:moveTo>
                  <a:cubicBezTo>
                    <a:pt x="7" y="50"/>
                    <a:pt x="29" y="45"/>
                    <a:pt x="40" y="48"/>
                  </a:cubicBezTo>
                  <a:cubicBezTo>
                    <a:pt x="51" y="51"/>
                    <a:pt x="56" y="78"/>
                    <a:pt x="64" y="71"/>
                  </a:cubicBezTo>
                  <a:cubicBezTo>
                    <a:pt x="72" y="64"/>
                    <a:pt x="79" y="6"/>
                    <a:pt x="88" y="6"/>
                  </a:cubicBezTo>
                  <a:cubicBezTo>
                    <a:pt x="97" y="6"/>
                    <a:pt x="110" y="69"/>
                    <a:pt x="119" y="69"/>
                  </a:cubicBezTo>
                  <a:cubicBezTo>
                    <a:pt x="128" y="69"/>
                    <a:pt x="133" y="7"/>
                    <a:pt x="140" y="8"/>
                  </a:cubicBezTo>
                  <a:cubicBezTo>
                    <a:pt x="147" y="9"/>
                    <a:pt x="151" y="77"/>
                    <a:pt x="160" y="76"/>
                  </a:cubicBezTo>
                  <a:cubicBezTo>
                    <a:pt x="169" y="75"/>
                    <a:pt x="183" y="2"/>
                    <a:pt x="192" y="1"/>
                  </a:cubicBezTo>
                  <a:cubicBezTo>
                    <a:pt x="201" y="0"/>
                    <a:pt x="206" y="68"/>
                    <a:pt x="214" y="68"/>
                  </a:cubicBezTo>
                  <a:cubicBezTo>
                    <a:pt x="222" y="68"/>
                    <a:pt x="231" y="2"/>
                    <a:pt x="240" y="2"/>
                  </a:cubicBezTo>
                  <a:cubicBezTo>
                    <a:pt x="249" y="2"/>
                    <a:pt x="262" y="65"/>
                    <a:pt x="270" y="66"/>
                  </a:cubicBezTo>
                  <a:cubicBezTo>
                    <a:pt x="278" y="67"/>
                    <a:pt x="282" y="8"/>
                    <a:pt x="290" y="8"/>
                  </a:cubicBezTo>
                  <a:cubicBezTo>
                    <a:pt x="298" y="8"/>
                    <a:pt x="310" y="61"/>
                    <a:pt x="316" y="66"/>
                  </a:cubicBezTo>
                  <a:cubicBezTo>
                    <a:pt x="322" y="71"/>
                    <a:pt x="317" y="40"/>
                    <a:pt x="328" y="36"/>
                  </a:cubicBezTo>
                  <a:cubicBezTo>
                    <a:pt x="339" y="32"/>
                    <a:pt x="372" y="41"/>
                    <a:pt x="384" y="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33"/>
            <p:cNvSpPr>
              <a:spLocks/>
            </p:cNvSpPr>
            <p:nvPr/>
          </p:nvSpPr>
          <p:spPr bwMode="auto">
            <a:xfrm rot="-5400000">
              <a:off x="4218" y="2670"/>
              <a:ext cx="384" cy="78"/>
            </a:xfrm>
            <a:custGeom>
              <a:avLst/>
              <a:gdLst>
                <a:gd name="T0" fmla="*/ 0 w 384"/>
                <a:gd name="T1" fmla="*/ 51 h 78"/>
                <a:gd name="T2" fmla="*/ 40 w 384"/>
                <a:gd name="T3" fmla="*/ 48 h 78"/>
                <a:gd name="T4" fmla="*/ 64 w 384"/>
                <a:gd name="T5" fmla="*/ 71 h 78"/>
                <a:gd name="T6" fmla="*/ 88 w 384"/>
                <a:gd name="T7" fmla="*/ 6 h 78"/>
                <a:gd name="T8" fmla="*/ 119 w 384"/>
                <a:gd name="T9" fmla="*/ 69 h 78"/>
                <a:gd name="T10" fmla="*/ 140 w 384"/>
                <a:gd name="T11" fmla="*/ 8 h 78"/>
                <a:gd name="T12" fmla="*/ 160 w 384"/>
                <a:gd name="T13" fmla="*/ 76 h 78"/>
                <a:gd name="T14" fmla="*/ 192 w 384"/>
                <a:gd name="T15" fmla="*/ 1 h 78"/>
                <a:gd name="T16" fmla="*/ 214 w 384"/>
                <a:gd name="T17" fmla="*/ 68 h 78"/>
                <a:gd name="T18" fmla="*/ 240 w 384"/>
                <a:gd name="T19" fmla="*/ 2 h 78"/>
                <a:gd name="T20" fmla="*/ 270 w 384"/>
                <a:gd name="T21" fmla="*/ 66 h 78"/>
                <a:gd name="T22" fmla="*/ 290 w 384"/>
                <a:gd name="T23" fmla="*/ 8 h 78"/>
                <a:gd name="T24" fmla="*/ 316 w 384"/>
                <a:gd name="T25" fmla="*/ 66 h 78"/>
                <a:gd name="T26" fmla="*/ 328 w 384"/>
                <a:gd name="T27" fmla="*/ 36 h 78"/>
                <a:gd name="T28" fmla="*/ 384 w 384"/>
                <a:gd name="T29" fmla="*/ 4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4" h="78">
                  <a:moveTo>
                    <a:pt x="0" y="51"/>
                  </a:moveTo>
                  <a:cubicBezTo>
                    <a:pt x="7" y="50"/>
                    <a:pt x="29" y="45"/>
                    <a:pt x="40" y="48"/>
                  </a:cubicBezTo>
                  <a:cubicBezTo>
                    <a:pt x="51" y="51"/>
                    <a:pt x="56" y="78"/>
                    <a:pt x="64" y="71"/>
                  </a:cubicBezTo>
                  <a:cubicBezTo>
                    <a:pt x="72" y="64"/>
                    <a:pt x="79" y="6"/>
                    <a:pt x="88" y="6"/>
                  </a:cubicBezTo>
                  <a:cubicBezTo>
                    <a:pt x="97" y="6"/>
                    <a:pt x="110" y="69"/>
                    <a:pt x="119" y="69"/>
                  </a:cubicBezTo>
                  <a:cubicBezTo>
                    <a:pt x="128" y="69"/>
                    <a:pt x="133" y="7"/>
                    <a:pt x="140" y="8"/>
                  </a:cubicBezTo>
                  <a:cubicBezTo>
                    <a:pt x="147" y="9"/>
                    <a:pt x="151" y="77"/>
                    <a:pt x="160" y="76"/>
                  </a:cubicBezTo>
                  <a:cubicBezTo>
                    <a:pt x="169" y="75"/>
                    <a:pt x="183" y="2"/>
                    <a:pt x="192" y="1"/>
                  </a:cubicBezTo>
                  <a:cubicBezTo>
                    <a:pt x="201" y="0"/>
                    <a:pt x="206" y="68"/>
                    <a:pt x="214" y="68"/>
                  </a:cubicBezTo>
                  <a:cubicBezTo>
                    <a:pt x="222" y="68"/>
                    <a:pt x="231" y="2"/>
                    <a:pt x="240" y="2"/>
                  </a:cubicBezTo>
                  <a:cubicBezTo>
                    <a:pt x="249" y="2"/>
                    <a:pt x="262" y="65"/>
                    <a:pt x="270" y="66"/>
                  </a:cubicBezTo>
                  <a:cubicBezTo>
                    <a:pt x="278" y="67"/>
                    <a:pt x="282" y="8"/>
                    <a:pt x="290" y="8"/>
                  </a:cubicBezTo>
                  <a:cubicBezTo>
                    <a:pt x="298" y="8"/>
                    <a:pt x="310" y="61"/>
                    <a:pt x="316" y="66"/>
                  </a:cubicBezTo>
                  <a:cubicBezTo>
                    <a:pt x="322" y="71"/>
                    <a:pt x="317" y="40"/>
                    <a:pt x="328" y="36"/>
                  </a:cubicBezTo>
                  <a:cubicBezTo>
                    <a:pt x="339" y="32"/>
                    <a:pt x="372" y="41"/>
                    <a:pt x="384" y="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247873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4"/>
          <p:cNvSpPr>
            <a:spLocks noGrp="1"/>
          </p:cNvSpPr>
          <p:nvPr>
            <p:ph type="title"/>
          </p:nvPr>
        </p:nvSpPr>
        <p:spPr>
          <a:xfrm>
            <a:off x="628650" y="-271463"/>
            <a:ext cx="7886700"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Black body emission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ext Box 5"/>
          <p:cNvSpPr txBox="1">
            <a:spLocks noChangeArrowheads="1"/>
          </p:cNvSpPr>
          <p:nvPr/>
        </p:nvSpPr>
        <p:spPr bwMode="auto">
          <a:xfrm>
            <a:off x="268288" y="1237742"/>
            <a:ext cx="8748712"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pPr>
            <a:r>
              <a:rPr lang="en-US" altLang="en-US" sz="2300" dirty="0" smtClean="0">
                <a:latin typeface="Tahoma" panose="020B0604030504040204" pitchFamily="34" charset="0"/>
                <a:sym typeface="Symbol" panose="05050102010706020507" pitchFamily="18" charset="2"/>
              </a:rPr>
              <a:t>Perfect emitter: at </a:t>
            </a:r>
            <a:r>
              <a:rPr lang="en-US" altLang="en-US" sz="2300" dirty="0">
                <a:solidFill>
                  <a:srgbClr val="FF0000"/>
                </a:solidFill>
                <a:latin typeface="Tahoma" panose="020B0604030504040204" pitchFamily="34" charset="0"/>
                <a:sym typeface="Symbol" panose="05050102010706020507" pitchFamily="18" charset="2"/>
              </a:rPr>
              <a:t>every frequency</a:t>
            </a:r>
            <a:r>
              <a:rPr lang="en-US" altLang="en-US" sz="2300" dirty="0">
                <a:latin typeface="Tahoma" panose="020B0604030504040204" pitchFamily="34" charset="0"/>
                <a:sym typeface="Symbol" panose="05050102010706020507" pitchFamily="18" charset="2"/>
              </a:rPr>
              <a:t>, it emits as </a:t>
            </a:r>
            <a:r>
              <a:rPr lang="en-US" altLang="en-US" sz="2300" dirty="0">
                <a:solidFill>
                  <a:srgbClr val="FF0000"/>
                </a:solidFill>
                <a:latin typeface="Tahoma" panose="020B0604030504040204" pitchFamily="34" charset="0"/>
                <a:sym typeface="Symbol" panose="05050102010706020507" pitchFamily="18" charset="2"/>
              </a:rPr>
              <a:t>much or more </a:t>
            </a:r>
            <a:r>
              <a:rPr lang="en-US" altLang="en-US" sz="2300" dirty="0">
                <a:latin typeface="Tahoma" panose="020B0604030504040204" pitchFamily="34" charset="0"/>
                <a:sym typeface="Symbol" panose="05050102010706020507" pitchFamily="18" charset="2"/>
              </a:rPr>
              <a:t>thermal radiative energy as any other body at the same </a:t>
            </a:r>
            <a:r>
              <a:rPr lang="en-US" altLang="en-US" sz="2300" dirty="0" smtClean="0">
                <a:latin typeface="Tahoma" panose="020B0604030504040204" pitchFamily="34" charset="0"/>
                <a:sym typeface="Symbol" panose="05050102010706020507" pitchFamily="18" charset="2"/>
              </a:rPr>
              <a:t>temperature</a:t>
            </a:r>
            <a:endParaRPr lang="en-US" altLang="en-US" sz="2300" dirty="0">
              <a:latin typeface="Tahoma" panose="020B0604030504040204" pitchFamily="34" charset="0"/>
              <a:sym typeface="Symbol" panose="05050102010706020507" pitchFamily="18" charset="2"/>
            </a:endParaRPr>
          </a:p>
          <a:p>
            <a:pPr marL="342900" indent="-342900" eaLnBrk="1" hangingPunct="1">
              <a:spcBef>
                <a:spcPct val="0"/>
              </a:spcBef>
            </a:pPr>
            <a:r>
              <a:rPr lang="en-US" altLang="en-US" sz="2300" dirty="0">
                <a:latin typeface="Tahoma" panose="020B0604030504040204" pitchFamily="34" charset="0"/>
                <a:sym typeface="Symbol" panose="05050102010706020507" pitchFamily="18" charset="2"/>
              </a:rPr>
              <a:t>It is a diffuse emitter: the energy is </a:t>
            </a:r>
            <a:r>
              <a:rPr lang="en-US" altLang="en-US" sz="2300" dirty="0">
                <a:solidFill>
                  <a:srgbClr val="FF0000"/>
                </a:solidFill>
                <a:latin typeface="Tahoma" panose="020B0604030504040204" pitchFamily="34" charset="0"/>
                <a:sym typeface="Symbol" panose="05050102010706020507" pitchFamily="18" charset="2"/>
              </a:rPr>
              <a:t>radiated </a:t>
            </a:r>
            <a:r>
              <a:rPr lang="en-US" altLang="en-US" sz="2300" dirty="0" err="1">
                <a:solidFill>
                  <a:srgbClr val="FF0000"/>
                </a:solidFill>
                <a:latin typeface="Tahoma" panose="020B0604030504040204" pitchFamily="34" charset="0"/>
                <a:sym typeface="Symbol" panose="05050102010706020507" pitchFamily="18" charset="2"/>
              </a:rPr>
              <a:t>isotropically</a:t>
            </a:r>
            <a:r>
              <a:rPr lang="en-US" altLang="en-US" sz="2300" dirty="0">
                <a:latin typeface="Tahoma" panose="020B0604030504040204" pitchFamily="34" charset="0"/>
                <a:sym typeface="Symbol" panose="05050102010706020507" pitchFamily="18" charset="2"/>
              </a:rPr>
              <a:t>, independent of </a:t>
            </a:r>
            <a:r>
              <a:rPr lang="en-US" altLang="en-US" sz="2300" dirty="0" smtClean="0">
                <a:latin typeface="Tahoma" panose="020B0604030504040204" pitchFamily="34" charset="0"/>
                <a:sym typeface="Symbol" panose="05050102010706020507" pitchFamily="18" charset="2"/>
              </a:rPr>
              <a:t>direction</a:t>
            </a:r>
            <a:endParaRPr lang="it-IT" altLang="en-US" sz="2300" dirty="0">
              <a:latin typeface="Tahoma" panose="020B0604030504040204" pitchFamily="34" charset="0"/>
              <a:sym typeface="Symbol" panose="05050102010706020507" pitchFamily="18" charset="2"/>
            </a:endParaRPr>
          </a:p>
        </p:txBody>
      </p:sp>
      <p:sp>
        <p:nvSpPr>
          <p:cNvPr id="7" name="Text Box 5"/>
          <p:cNvSpPr txBox="1">
            <a:spLocks noChangeArrowheads="1"/>
          </p:cNvSpPr>
          <p:nvPr/>
        </p:nvSpPr>
        <p:spPr bwMode="auto">
          <a:xfrm>
            <a:off x="3115496" y="835094"/>
            <a:ext cx="2744117" cy="49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US" altLang="en-US" sz="2500" dirty="0" smtClean="0">
                <a:solidFill>
                  <a:srgbClr val="FF0000"/>
                </a:solidFill>
                <a:latin typeface="Tahoma" panose="020B0604030504040204" pitchFamily="34" charset="0"/>
                <a:sym typeface="Symbol" panose="05050102010706020507" pitchFamily="18" charset="2"/>
              </a:rPr>
              <a:t>Idealized system</a:t>
            </a:r>
            <a:endParaRPr lang="it-IT" altLang="en-US" sz="2500" dirty="0">
              <a:solidFill>
                <a:srgbClr val="FF0000"/>
              </a:solidFill>
              <a:latin typeface="Tahoma" panose="020B0604030504040204" pitchFamily="34" charset="0"/>
              <a:sym typeface="Symbol" panose="05050102010706020507" pitchFamily="18" charset="2"/>
            </a:endParaRPr>
          </a:p>
        </p:txBody>
      </p:sp>
      <p:sp>
        <p:nvSpPr>
          <p:cNvPr id="2" name="Rectangle 1"/>
          <p:cNvSpPr/>
          <p:nvPr/>
        </p:nvSpPr>
        <p:spPr>
          <a:xfrm>
            <a:off x="754856" y="3114624"/>
            <a:ext cx="7791450" cy="800219"/>
          </a:xfrm>
          <a:prstGeom prst="rect">
            <a:avLst/>
          </a:prstGeom>
        </p:spPr>
        <p:txBody>
          <a:bodyPr wrap="square">
            <a:spAutoFit/>
          </a:bodyPr>
          <a:lstStyle/>
          <a:p>
            <a:r>
              <a:rPr 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A </a:t>
            </a:r>
            <a:r>
              <a:rPr lang="en-US" sz="2300" dirty="0">
                <a:solidFill>
                  <a:srgbClr val="0000FF"/>
                </a:solidFill>
                <a:latin typeface="Tahoma" panose="020B0604030504040204" pitchFamily="34" charset="0"/>
                <a:ea typeface="Tahoma" panose="020B0604030504040204" pitchFamily="34" charset="0"/>
                <a:cs typeface="Tahoma" panose="020B0604030504040204" pitchFamily="34" charset="0"/>
              </a:rPr>
              <a:t>black body in thermal equilibrium </a:t>
            </a:r>
            <a:r>
              <a:rPr 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(constant T) </a:t>
            </a:r>
            <a:r>
              <a:rPr lang="en-US" sz="2300" dirty="0">
                <a:solidFill>
                  <a:srgbClr val="0000FF"/>
                </a:solidFill>
                <a:latin typeface="Tahoma" panose="020B0604030504040204" pitchFamily="34" charset="0"/>
                <a:ea typeface="Tahoma" panose="020B0604030504040204" pitchFamily="34" charset="0"/>
                <a:cs typeface="Tahoma" panose="020B0604030504040204" pitchFamily="34" charset="0"/>
              </a:rPr>
              <a:t>emits </a:t>
            </a:r>
            <a:r>
              <a:rPr 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EM radiation (black-body radiation) according to Planck's law</a:t>
            </a:r>
            <a:endParaRPr lang="en-US" sz="23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uppo 5"/>
          <p:cNvGrpSpPr>
            <a:grpSpLocks/>
          </p:cNvGrpSpPr>
          <p:nvPr/>
        </p:nvGrpSpPr>
        <p:grpSpPr bwMode="auto">
          <a:xfrm>
            <a:off x="5624513" y="4010063"/>
            <a:ext cx="3392487" cy="2705100"/>
            <a:chOff x="4776395" y="2157413"/>
            <a:chExt cx="3391284" cy="2705043"/>
          </a:xfrm>
        </p:grpSpPr>
        <p:pic>
          <p:nvPicPr>
            <p:cNvPr id="11"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6395" y="2157413"/>
              <a:ext cx="3391284" cy="269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4"/>
            <p:cNvSpPr>
              <a:spLocks noChangeArrowheads="1"/>
            </p:cNvSpPr>
            <p:nvPr/>
          </p:nvSpPr>
          <p:spPr bwMode="auto">
            <a:xfrm>
              <a:off x="5368066" y="4754880"/>
              <a:ext cx="225910" cy="10757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
        <p:nvSpPr>
          <p:cNvPr id="13" name="Text Box 5"/>
          <p:cNvSpPr txBox="1">
            <a:spLocks noChangeArrowheads="1"/>
          </p:cNvSpPr>
          <p:nvPr/>
        </p:nvSpPr>
        <p:spPr bwMode="auto">
          <a:xfrm>
            <a:off x="415939" y="4007040"/>
            <a:ext cx="48831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dirty="0">
                <a:solidFill>
                  <a:srgbClr val="FF0000"/>
                </a:solidFill>
                <a:latin typeface="Tahoma" panose="020B0604030504040204" pitchFamily="34" charset="0"/>
                <a:sym typeface="Symbol" panose="05050102010706020507" pitchFamily="18" charset="2"/>
              </a:rPr>
              <a:t>Planck function: </a:t>
            </a:r>
            <a:r>
              <a:rPr lang="it-IT" altLang="en-US" sz="2200" dirty="0" smtClean="0">
                <a:latin typeface="Tahoma" panose="020B0604030504040204" pitchFamily="34" charset="0"/>
                <a:sym typeface="Symbol" panose="05050102010706020507" pitchFamily="18" charset="2"/>
              </a:rPr>
              <a:t> </a:t>
            </a:r>
            <a:r>
              <a:rPr lang="it-IT" altLang="en-US" sz="2200" dirty="0">
                <a:latin typeface="Tahoma" panose="020B0604030504040204" pitchFamily="34" charset="0"/>
                <a:sym typeface="Symbol" panose="05050102010706020507" pitchFamily="18" charset="2"/>
              </a:rPr>
              <a:t>dependence of light intensity emitted by a black body</a:t>
            </a:r>
          </a:p>
        </p:txBody>
      </p:sp>
      <p:cxnSp>
        <p:nvCxnSpPr>
          <p:cNvPr id="14" name="Connettore 2 10"/>
          <p:cNvCxnSpPr>
            <a:cxnSpLocks noChangeShapeType="1"/>
          </p:cNvCxnSpPr>
          <p:nvPr/>
        </p:nvCxnSpPr>
        <p:spPr bwMode="auto">
          <a:xfrm>
            <a:off x="4815036" y="4223738"/>
            <a:ext cx="1242864" cy="74656"/>
          </a:xfrm>
          <a:prstGeom prst="straightConnector1">
            <a:avLst/>
          </a:prstGeom>
          <a:noFill/>
          <a:ln w="57150" algn="ctr">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Immagin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907" y="4959690"/>
            <a:ext cx="27432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5"/>
          <p:cNvSpPr txBox="1">
            <a:spLocks noChangeArrowheads="1"/>
          </p:cNvSpPr>
          <p:nvPr/>
        </p:nvSpPr>
        <p:spPr bwMode="auto">
          <a:xfrm>
            <a:off x="3300465" y="5019709"/>
            <a:ext cx="24351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000" dirty="0">
                <a:latin typeface="Tahoma" panose="020B0604030504040204" pitchFamily="34" charset="0"/>
                <a:sym typeface="Symbol" panose="05050102010706020507" pitchFamily="18" charset="2"/>
              </a:rPr>
              <a:t>h: Planck’s constant</a:t>
            </a:r>
          </a:p>
          <a:p>
            <a:pPr eaLnBrk="1" hangingPunct="1">
              <a:spcBef>
                <a:spcPct val="0"/>
              </a:spcBef>
              <a:buFontTx/>
              <a:buNone/>
            </a:pPr>
            <a:r>
              <a:rPr lang="it-IT" altLang="en-US" sz="2000" dirty="0">
                <a:latin typeface="Tahoma" panose="020B0604030504040204" pitchFamily="34" charset="0"/>
                <a:sym typeface="Symbol" panose="05050102010706020507" pitchFamily="18" charset="2"/>
              </a:rPr>
              <a:t>c: light velocity</a:t>
            </a:r>
          </a:p>
          <a:p>
            <a:pPr eaLnBrk="1" hangingPunct="1">
              <a:spcBef>
                <a:spcPct val="0"/>
              </a:spcBef>
              <a:buFontTx/>
              <a:buNone/>
            </a:pPr>
            <a:r>
              <a:rPr lang="it-IT" altLang="en-US" sz="2000" dirty="0">
                <a:latin typeface="Tahoma" panose="020B0604030504040204" pitchFamily="34" charset="0"/>
                <a:sym typeface="Symbol" panose="05050102010706020507" pitchFamily="18" charset="2"/>
              </a:rPr>
              <a:t>k</a:t>
            </a:r>
            <a:r>
              <a:rPr lang="it-IT" altLang="en-US" sz="2000" baseline="-25000" dirty="0">
                <a:latin typeface="Tahoma" panose="020B0604030504040204" pitchFamily="34" charset="0"/>
                <a:sym typeface="Symbol" panose="05050102010706020507" pitchFamily="18" charset="2"/>
              </a:rPr>
              <a:t>B</a:t>
            </a:r>
            <a:r>
              <a:rPr lang="it-IT" altLang="en-US" sz="2000" dirty="0">
                <a:latin typeface="Tahoma" panose="020B0604030504040204" pitchFamily="34" charset="0"/>
                <a:sym typeface="Symbol" panose="05050102010706020507" pitchFamily="18" charset="2"/>
              </a:rPr>
              <a:t>: Boltzmann constant</a:t>
            </a:r>
          </a:p>
        </p:txBody>
      </p:sp>
      <p:sp>
        <p:nvSpPr>
          <p:cNvPr id="19" name="Text Box 5"/>
          <p:cNvSpPr txBox="1">
            <a:spLocks noChangeArrowheads="1"/>
          </p:cNvSpPr>
          <p:nvPr/>
        </p:nvSpPr>
        <p:spPr bwMode="auto">
          <a:xfrm>
            <a:off x="432607" y="6344060"/>
            <a:ext cx="28844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000" dirty="0">
                <a:latin typeface="Tahoma" panose="020B0604030504040204" pitchFamily="34" charset="0"/>
                <a:sym typeface="Symbol" panose="05050102010706020507" pitchFamily="18" charset="2"/>
              </a:rPr>
              <a:t>B</a:t>
            </a:r>
            <a:r>
              <a:rPr lang="it-IT" altLang="en-US" sz="2000" baseline="-25000" dirty="0">
                <a:latin typeface="Tahoma" panose="020B0604030504040204" pitchFamily="34" charset="0"/>
                <a:sym typeface="Symbol" panose="05050102010706020507" pitchFamily="18" charset="2"/>
              </a:rPr>
              <a:t></a:t>
            </a:r>
            <a:r>
              <a:rPr lang="it-IT" altLang="en-US" sz="2000" dirty="0">
                <a:latin typeface="Tahoma" panose="020B0604030504040204" pitchFamily="34" charset="0"/>
                <a:sym typeface="Symbol" panose="05050102010706020507" pitchFamily="18" charset="2"/>
              </a:rPr>
              <a:t>(T) units: Wm</a:t>
            </a:r>
            <a:r>
              <a:rPr lang="it-IT" altLang="en-US" sz="2000" baseline="30000" dirty="0">
                <a:latin typeface="Tahoma" panose="020B0604030504040204" pitchFamily="34" charset="0"/>
                <a:sym typeface="Symbol" panose="05050102010706020507" pitchFamily="18" charset="2"/>
              </a:rPr>
              <a:t>-2</a:t>
            </a:r>
            <a:r>
              <a:rPr lang="it-IT" altLang="en-US" sz="2000" dirty="0">
                <a:latin typeface="Tahoma" panose="020B0604030504040204" pitchFamily="34" charset="0"/>
                <a:sym typeface="Symbol" panose="05050102010706020507" pitchFamily="18" charset="2"/>
              </a:rPr>
              <a:t> m</a:t>
            </a:r>
            <a:r>
              <a:rPr lang="it-IT" altLang="en-US" sz="2000" baseline="30000" dirty="0">
                <a:latin typeface="Tahoma" panose="020B0604030504040204" pitchFamily="34" charset="0"/>
                <a:sym typeface="Symbol" panose="05050102010706020507" pitchFamily="18" charset="2"/>
              </a:rPr>
              <a:t>-1</a:t>
            </a:r>
          </a:p>
        </p:txBody>
      </p:sp>
    </p:spTree>
    <p:extLst>
      <p:ext uri="{BB962C8B-B14F-4D97-AF65-F5344CB8AC3E}">
        <p14:creationId xmlns:p14="http://schemas.microsoft.com/office/powerpoint/2010/main" val="391856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Black-body: temperature dependence</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5844" name="Picture 2" descr="Risultati immagini per Wien displacement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225" y="2495550"/>
            <a:ext cx="586898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ttangolo 7"/>
          <p:cNvSpPr>
            <a:spLocks noChangeArrowheads="1"/>
          </p:cNvSpPr>
          <p:nvPr/>
        </p:nvSpPr>
        <p:spPr bwMode="auto">
          <a:xfrm>
            <a:off x="534988" y="954088"/>
            <a:ext cx="8609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a:latin typeface="Tahoma" panose="020B0604030504040204" pitchFamily="34" charset="0"/>
                <a:cs typeface="Tahoma" panose="020B0604030504040204" pitchFamily="34" charset="0"/>
              </a:rPr>
              <a:t>T of an object (blackbody) determines the intensity of radiation emitted by the object at any wavelength</a:t>
            </a:r>
          </a:p>
        </p:txBody>
      </p:sp>
      <p:sp>
        <p:nvSpPr>
          <p:cNvPr id="35846" name="Rettangolo 18"/>
          <p:cNvSpPr>
            <a:spLocks noChangeArrowheads="1"/>
          </p:cNvSpPr>
          <p:nvPr/>
        </p:nvSpPr>
        <p:spPr bwMode="auto">
          <a:xfrm>
            <a:off x="1784350" y="1901825"/>
            <a:ext cx="5003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dirty="0">
                <a:solidFill>
                  <a:srgbClr val="0000FF"/>
                </a:solidFill>
                <a:latin typeface="Tahoma" panose="020B0604030504040204" pitchFamily="34" charset="0"/>
                <a:cs typeface="Tahoma" panose="020B0604030504040204" pitchFamily="34" charset="0"/>
              </a:rPr>
              <a:t>What happens when T changes?</a:t>
            </a:r>
          </a:p>
        </p:txBody>
      </p:sp>
      <p:sp>
        <p:nvSpPr>
          <p:cNvPr id="35847" name="Rettangolo 21"/>
          <p:cNvSpPr>
            <a:spLocks noChangeArrowheads="1"/>
          </p:cNvSpPr>
          <p:nvPr/>
        </p:nvSpPr>
        <p:spPr bwMode="auto">
          <a:xfrm>
            <a:off x="6540500" y="2474913"/>
            <a:ext cx="5270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dirty="0">
                <a:solidFill>
                  <a:srgbClr val="0000FF"/>
                </a:solidFill>
                <a:latin typeface="Tahoma" panose="020B0604030504040204" pitchFamily="34" charset="0"/>
                <a:cs typeface="Tahoma" panose="020B0604030504040204" pitchFamily="34" charset="0"/>
              </a:rPr>
              <a:t>1.</a:t>
            </a:r>
          </a:p>
        </p:txBody>
      </p:sp>
      <p:sp>
        <p:nvSpPr>
          <p:cNvPr id="35848" name="Rettangolo 22"/>
          <p:cNvSpPr>
            <a:spLocks noChangeArrowheads="1"/>
          </p:cNvSpPr>
          <p:nvPr/>
        </p:nvSpPr>
        <p:spPr bwMode="auto">
          <a:xfrm>
            <a:off x="2163763" y="2505075"/>
            <a:ext cx="5254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a:solidFill>
                  <a:srgbClr val="0000FF"/>
                </a:solidFill>
                <a:latin typeface="Tahoma" panose="020B0604030504040204" pitchFamily="34" charset="0"/>
                <a:cs typeface="Tahoma" panose="020B0604030504040204" pitchFamily="34" charset="0"/>
              </a:rPr>
              <a:t>2.</a:t>
            </a:r>
          </a:p>
        </p:txBody>
      </p:sp>
      <p:pic>
        <p:nvPicPr>
          <p:cNvPr id="35849" name="Picture 6" descr="Risultati immagini per heated me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3362325"/>
            <a:ext cx="26289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823807" y="3177726"/>
            <a:ext cx="2158657" cy="727010"/>
            <a:chOff x="5823807" y="3177726"/>
            <a:chExt cx="2158657" cy="727010"/>
          </a:xfrm>
        </p:grpSpPr>
        <p:sp>
          <p:nvSpPr>
            <p:cNvPr id="2" name="Rectangle 1"/>
            <p:cNvSpPr/>
            <p:nvPr/>
          </p:nvSpPr>
          <p:spPr bwMode="auto">
            <a:xfrm>
              <a:off x="5823807" y="3362326"/>
              <a:ext cx="1998019" cy="54241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p:nvPr/>
          </p:nvSpPr>
          <p:spPr bwMode="auto">
            <a:xfrm>
              <a:off x="6822816" y="3177726"/>
              <a:ext cx="1159648" cy="17428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7" grpId="0"/>
      <p:bldP spid="358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Black-body: Wien displacement law</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37892" name="Object 41"/>
          <p:cNvGraphicFramePr>
            <a:graphicFrameLocks noChangeAspect="1"/>
          </p:cNvGraphicFramePr>
          <p:nvPr>
            <p:extLst>
              <p:ext uri="{D42A27DB-BD31-4B8C-83A1-F6EECF244321}">
                <p14:modId xmlns:p14="http://schemas.microsoft.com/office/powerpoint/2010/main" val="2932553196"/>
              </p:ext>
            </p:extLst>
          </p:nvPr>
        </p:nvGraphicFramePr>
        <p:xfrm>
          <a:off x="952458" y="5224287"/>
          <a:ext cx="1387475" cy="955675"/>
        </p:xfrm>
        <a:graphic>
          <a:graphicData uri="http://schemas.openxmlformats.org/presentationml/2006/ole">
            <mc:AlternateContent xmlns:mc="http://schemas.openxmlformats.org/markup-compatibility/2006">
              <mc:Choice xmlns:v="urn:schemas-microsoft-com:vml" Requires="v">
                <p:oleObj spid="_x0000_s38027" name="Equazione" r:id="rId4" imgW="571252" imgH="393529" progId="Equation.3">
                  <p:embed/>
                </p:oleObj>
              </mc:Choice>
              <mc:Fallback>
                <p:oleObj name="Equazione" r:id="rId4" imgW="571252" imgH="393529" progId="Equation.3">
                  <p:embed/>
                  <p:pic>
                    <p:nvPicPr>
                      <p:cNvPr id="0"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458" y="5224287"/>
                        <a:ext cx="1387475" cy="9556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893" name="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80917" y="1217684"/>
            <a:ext cx="535305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ttangolo 11"/>
          <p:cNvSpPr>
            <a:spLocks noChangeArrowheads="1"/>
          </p:cNvSpPr>
          <p:nvPr/>
        </p:nvSpPr>
        <p:spPr bwMode="auto">
          <a:xfrm>
            <a:off x="284205" y="4250120"/>
            <a:ext cx="864973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dirty="0">
                <a:solidFill>
                  <a:srgbClr val="FF0000"/>
                </a:solidFill>
                <a:latin typeface="Tahoma" panose="020B0604030504040204" pitchFamily="34" charset="0"/>
                <a:cs typeface="Tahoma" panose="020B0604030504040204" pitchFamily="34" charset="0"/>
              </a:rPr>
              <a:t>Wien’s </a:t>
            </a:r>
            <a:r>
              <a:rPr lang="en-GB" altLang="en-US" sz="2500" dirty="0" smtClean="0">
                <a:solidFill>
                  <a:srgbClr val="FF0000"/>
                </a:solidFill>
                <a:latin typeface="Tahoma" panose="020B0604030504040204" pitchFamily="34" charset="0"/>
                <a:cs typeface="Tahoma" panose="020B0604030504040204" pitchFamily="34" charset="0"/>
              </a:rPr>
              <a:t>law:</a:t>
            </a:r>
            <a:r>
              <a:rPr lang="en-GB" altLang="en-US" sz="2500" dirty="0" smtClean="0">
                <a:latin typeface="Tahoma" panose="020B0604030504040204" pitchFamily="34" charset="0"/>
                <a:cs typeface="Tahoma" panose="020B0604030504040204" pitchFamily="34" charset="0"/>
              </a:rPr>
              <a:t> </a:t>
            </a:r>
            <a:r>
              <a:rPr lang="en-US" altLang="en-US" sz="2500" dirty="0" smtClean="0">
                <a:latin typeface="Tahoma" panose="020B0604030504040204" pitchFamily="34" charset="0"/>
                <a:cs typeface="Tahoma" panose="020B0604030504040204" pitchFamily="34" charset="0"/>
              </a:rPr>
              <a:t>black </a:t>
            </a:r>
            <a:r>
              <a:rPr lang="en-US" altLang="en-US" sz="2500" dirty="0">
                <a:latin typeface="Tahoma" panose="020B0604030504040204" pitchFamily="34" charset="0"/>
                <a:cs typeface="Tahoma" panose="020B0604030504040204" pitchFamily="34" charset="0"/>
              </a:rPr>
              <a:t>body radiation curve for different </a:t>
            </a:r>
            <a:r>
              <a:rPr lang="en-US" altLang="en-US" sz="2500" dirty="0" smtClean="0">
                <a:latin typeface="Tahoma" panose="020B0604030504040204" pitchFamily="34" charset="0"/>
                <a:cs typeface="Tahoma" panose="020B0604030504040204" pitchFamily="34" charset="0"/>
              </a:rPr>
              <a:t>T peaks </a:t>
            </a:r>
            <a:r>
              <a:rPr lang="en-US" altLang="en-US" sz="2500" dirty="0">
                <a:latin typeface="Tahoma" panose="020B0604030504040204" pitchFamily="34" charset="0"/>
                <a:cs typeface="Tahoma" panose="020B0604030504040204" pitchFamily="34" charset="0"/>
              </a:rPr>
              <a:t>at a wavelength </a:t>
            </a:r>
            <a:r>
              <a:rPr lang="en-US" altLang="en-US" sz="2500" dirty="0" smtClean="0">
                <a:latin typeface="Tahoma" panose="020B0604030504040204" pitchFamily="34" charset="0"/>
                <a:cs typeface="Tahoma" panose="020B0604030504040204" pitchFamily="34" charset="0"/>
              </a:rPr>
              <a:t>that is </a:t>
            </a:r>
            <a:r>
              <a:rPr lang="en-US" altLang="en-US" sz="2500" dirty="0">
                <a:latin typeface="Tahoma" panose="020B0604030504040204" pitchFamily="34" charset="0"/>
                <a:cs typeface="Tahoma" panose="020B0604030504040204" pitchFamily="34" charset="0"/>
              </a:rPr>
              <a:t>inversely proportional </a:t>
            </a:r>
            <a:r>
              <a:rPr lang="en-US" altLang="en-US" sz="2500" dirty="0" smtClean="0">
                <a:latin typeface="Tahoma" panose="020B0604030504040204" pitchFamily="34" charset="0"/>
                <a:cs typeface="Tahoma" panose="020B0604030504040204" pitchFamily="34" charset="0"/>
              </a:rPr>
              <a:t>T (in K)</a:t>
            </a:r>
            <a:endParaRPr lang="en-GB" altLang="en-US" sz="2500" dirty="0">
              <a:latin typeface="Tahoma" panose="020B0604030504040204" pitchFamily="34" charset="0"/>
              <a:cs typeface="Tahoma" panose="020B0604030504040204" pitchFamily="34" charset="0"/>
            </a:endParaRPr>
          </a:p>
        </p:txBody>
      </p:sp>
      <p:sp>
        <p:nvSpPr>
          <p:cNvPr id="37895" name="Rettangolo 7"/>
          <p:cNvSpPr>
            <a:spLocks noChangeArrowheads="1"/>
          </p:cNvSpPr>
          <p:nvPr/>
        </p:nvSpPr>
        <p:spPr bwMode="auto">
          <a:xfrm>
            <a:off x="420130" y="929956"/>
            <a:ext cx="851380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dirty="0">
                <a:latin typeface="Tahoma" panose="020B0604030504040204" pitchFamily="34" charset="0"/>
                <a:cs typeface="Tahoma" panose="020B0604030504040204" pitchFamily="34" charset="0"/>
              </a:rPr>
              <a:t>Position of </a:t>
            </a:r>
            <a:r>
              <a:rPr lang="en-GB" altLang="en-US" sz="2500" i="1" dirty="0">
                <a:latin typeface="Tahoma" panose="020B0604030504040204" pitchFamily="34" charset="0"/>
                <a:cs typeface="Tahoma" panose="020B0604030504040204" pitchFamily="34" charset="0"/>
                <a:sym typeface="Symbol" panose="05050102010706020507" pitchFamily="18" charset="2"/>
              </a:rPr>
              <a:t></a:t>
            </a:r>
            <a:r>
              <a:rPr lang="en-GB" altLang="en-US" sz="2500" baseline="-25000" dirty="0">
                <a:latin typeface="Tahoma" panose="020B0604030504040204" pitchFamily="34" charset="0"/>
                <a:cs typeface="Tahoma" panose="020B0604030504040204" pitchFamily="34" charset="0"/>
                <a:sym typeface="Symbol" panose="05050102010706020507" pitchFamily="18" charset="2"/>
              </a:rPr>
              <a:t>max</a:t>
            </a:r>
            <a:r>
              <a:rPr lang="en-GB" altLang="en-US" sz="2500" dirty="0">
                <a:latin typeface="Tahoma" panose="020B0604030504040204" pitchFamily="34" charset="0"/>
                <a:cs typeface="Tahoma" panose="020B0604030504040204" pitchFamily="34" charset="0"/>
              </a:rPr>
              <a:t> is inversely proportional to </a:t>
            </a:r>
            <a:r>
              <a:rPr lang="en-GB" altLang="en-US" sz="2500" dirty="0" smtClean="0">
                <a:latin typeface="Tahoma" panose="020B0604030504040204" pitchFamily="34" charset="0"/>
                <a:cs typeface="Tahoma" panose="020B0604030504040204" pitchFamily="34" charset="0"/>
              </a:rPr>
              <a:t>T and it can be calculated by:</a:t>
            </a:r>
            <a:endParaRPr lang="en-GB" altLang="en-US" sz="2500" dirty="0">
              <a:latin typeface="Tahoma" panose="020B0604030504040204" pitchFamily="34" charset="0"/>
              <a:cs typeface="Tahoma" panose="020B0604030504040204" pitchFamily="34" charset="0"/>
            </a:endParaRPr>
          </a:p>
        </p:txBody>
      </p:sp>
      <p:sp>
        <p:nvSpPr>
          <p:cNvPr id="37896" name="Rettangolo 12"/>
          <p:cNvSpPr>
            <a:spLocks noChangeArrowheads="1"/>
          </p:cNvSpPr>
          <p:nvPr/>
        </p:nvSpPr>
        <p:spPr bwMode="auto">
          <a:xfrm>
            <a:off x="3071512" y="5764033"/>
            <a:ext cx="43894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i="1" dirty="0">
                <a:latin typeface="Tahoma" panose="020B0604030504040204" pitchFamily="34" charset="0"/>
                <a:cs typeface="Tahoma" panose="020B0604030504040204" pitchFamily="34" charset="0"/>
              </a:rPr>
              <a:t>b </a:t>
            </a:r>
            <a:r>
              <a:rPr lang="en-GB" altLang="en-US" sz="2500" dirty="0">
                <a:latin typeface="Tahoma" panose="020B0604030504040204" pitchFamily="34" charset="0"/>
                <a:cs typeface="Tahoma" panose="020B0604030504040204" pitchFamily="34" charset="0"/>
              </a:rPr>
              <a:t>= 2.8978</a:t>
            </a:r>
            <a:r>
              <a:rPr lang="en-GB" altLang="en-US" sz="2500" dirty="0">
                <a:latin typeface="Tahoma" panose="020B0604030504040204" pitchFamily="34" charset="0"/>
                <a:cs typeface="Tahoma" panose="020B0604030504040204" pitchFamily="34" charset="0"/>
                <a:sym typeface="Symbol" panose="05050102010706020507" pitchFamily="18" charset="2"/>
              </a:rPr>
              <a:t>10</a:t>
            </a:r>
            <a:r>
              <a:rPr lang="en-GB" altLang="en-US" sz="2500" baseline="30000" dirty="0">
                <a:latin typeface="Tahoma" panose="020B0604030504040204" pitchFamily="34" charset="0"/>
                <a:cs typeface="Tahoma" panose="020B0604030504040204" pitchFamily="34" charset="0"/>
                <a:sym typeface="Symbol" panose="05050102010706020507" pitchFamily="18" charset="2"/>
              </a:rPr>
              <a:t>-3</a:t>
            </a:r>
            <a:r>
              <a:rPr lang="en-GB" altLang="en-US" sz="2500" dirty="0">
                <a:latin typeface="Tahoma" panose="020B0604030504040204" pitchFamily="34" charset="0"/>
                <a:cs typeface="Tahoma" panose="020B0604030504040204" pitchFamily="34" charset="0"/>
                <a:sym typeface="Symbol" panose="05050102010706020507" pitchFamily="18" charset="2"/>
              </a:rPr>
              <a:t> [m][K]</a:t>
            </a:r>
          </a:p>
          <a:p>
            <a:pPr>
              <a:spcBef>
                <a:spcPct val="0"/>
              </a:spcBef>
              <a:buFontTx/>
              <a:buNone/>
            </a:pPr>
            <a:r>
              <a:rPr lang="it-IT" altLang="en-US" sz="2500" dirty="0">
                <a:latin typeface="Tahoma" panose="020B0604030504040204" pitchFamily="34" charset="0"/>
                <a:cs typeface="Tahoma" panose="020B0604030504040204" pitchFamily="34" charset="0"/>
              </a:rPr>
              <a:t>   = 2898 </a:t>
            </a:r>
            <a:r>
              <a:rPr lang="en-GB" altLang="en-US" sz="2500" dirty="0">
                <a:latin typeface="Tahoma" panose="020B0604030504040204" pitchFamily="34" charset="0"/>
                <a:cs typeface="Tahoma" panose="020B0604030504040204" pitchFamily="34" charset="0"/>
                <a:sym typeface="Symbol" panose="05050102010706020507" pitchFamily="18" charset="2"/>
              </a:rPr>
              <a:t>[m][K]</a:t>
            </a:r>
            <a:endParaRPr lang="en-GB" altLang="en-US" sz="2500" dirty="0">
              <a:latin typeface="Tahoma" panose="020B0604030504040204" pitchFamily="34" charset="0"/>
              <a:cs typeface="Tahoma" panose="020B0604030504040204" pitchFamily="34" charset="0"/>
            </a:endParaRPr>
          </a:p>
        </p:txBody>
      </p:sp>
      <p:sp>
        <p:nvSpPr>
          <p:cNvPr id="9" name="Rettangolo 12"/>
          <p:cNvSpPr>
            <a:spLocks noChangeArrowheads="1"/>
          </p:cNvSpPr>
          <p:nvPr/>
        </p:nvSpPr>
        <p:spPr bwMode="auto">
          <a:xfrm>
            <a:off x="3096226" y="5223185"/>
            <a:ext cx="50674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i="1" dirty="0" smtClean="0">
                <a:solidFill>
                  <a:srgbClr val="FF0000"/>
                </a:solidFill>
                <a:latin typeface="Tahoma" panose="020B0604030504040204" pitchFamily="34" charset="0"/>
                <a:cs typeface="Tahoma" panose="020B0604030504040204" pitchFamily="34" charset="0"/>
              </a:rPr>
              <a:t>b</a:t>
            </a:r>
            <a:r>
              <a:rPr lang="it-IT" altLang="en-US" sz="2500" dirty="0" smtClean="0">
                <a:solidFill>
                  <a:srgbClr val="FF0000"/>
                </a:solidFill>
                <a:latin typeface="Tahoma" panose="020B0604030504040204" pitchFamily="34" charset="0"/>
                <a:cs typeface="Tahoma" panose="020B0604030504040204" pitchFamily="34" charset="0"/>
              </a:rPr>
              <a:t> Wien displacement constant</a:t>
            </a:r>
            <a:endParaRPr lang="en-GB" altLang="en-US" sz="2500" dirty="0">
              <a:solidFill>
                <a:srgbClr val="FF0000"/>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4"/>
          <p:cNvSpPr>
            <a:spLocks noGrp="1"/>
          </p:cNvSpPr>
          <p:nvPr>
            <p:ph type="title"/>
          </p:nvPr>
        </p:nvSpPr>
        <p:spPr>
          <a:xfrm>
            <a:off x="628650" y="-271463"/>
            <a:ext cx="7886700"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Black-body </a:t>
            </a:r>
            <a:r>
              <a:rPr lang="it-IT" altLang="en-US" sz="3500" i="1" dirty="0" smtClean="0">
                <a:solidFill>
                  <a:srgbClr val="3333FF"/>
                </a:solidFill>
                <a:latin typeface="Tahoma" panose="020B0604030504040204" pitchFamily="34" charset="0"/>
                <a:cs typeface="Tahoma" panose="020B0604030504040204" pitchFamily="34" charset="0"/>
              </a:rPr>
              <a:t>vs </a:t>
            </a:r>
            <a:r>
              <a:rPr lang="it-IT" altLang="en-US" sz="3500" dirty="0" smtClean="0">
                <a:solidFill>
                  <a:srgbClr val="3333FF"/>
                </a:solidFill>
                <a:latin typeface="Tahoma" panose="020B0604030504040204" pitchFamily="34" charset="0"/>
                <a:cs typeface="Tahoma" panose="020B0604030504040204" pitchFamily="34" charset="0"/>
              </a:rPr>
              <a:t>real bodies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7895" name="Rettangolo 7"/>
          <p:cNvSpPr>
            <a:spLocks noChangeArrowheads="1"/>
          </p:cNvSpPr>
          <p:nvPr/>
        </p:nvSpPr>
        <p:spPr bwMode="auto">
          <a:xfrm>
            <a:off x="319088" y="913282"/>
            <a:ext cx="8621712"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300" dirty="0" smtClean="0">
                <a:latin typeface="Tahoma" panose="020B0604030504040204" pitchFamily="34" charset="0"/>
                <a:ea typeface="Tahoma" panose="020B0604030504040204" pitchFamily="34" charset="0"/>
                <a:cs typeface="Tahoma" panose="020B0604030504040204" pitchFamily="34" charset="0"/>
              </a:rPr>
              <a:t>Real </a:t>
            </a:r>
            <a:r>
              <a:rPr lang="en-US" altLang="en-US" sz="2300" dirty="0">
                <a:latin typeface="Tahoma" panose="020B0604030504040204" pitchFamily="34" charset="0"/>
                <a:ea typeface="Tahoma" panose="020B0604030504040204" pitchFamily="34" charset="0"/>
                <a:cs typeface="Tahoma" panose="020B0604030504040204" pitchFamily="34" charset="0"/>
              </a:rPr>
              <a:t>substances are generally not perfect emitters. Instead, they usually emit a fraction of the radiance that a blackbody emits.  </a:t>
            </a:r>
            <a:r>
              <a:rPr lang="en-US" altLang="en-US" sz="2300" dirty="0" smtClean="0">
                <a:latin typeface="Tahoma" panose="020B0604030504040204" pitchFamily="34" charset="0"/>
                <a:ea typeface="Tahoma" panose="020B0604030504040204" pitchFamily="34" charset="0"/>
                <a:cs typeface="Tahoma" panose="020B0604030504040204" pitchFamily="34" charset="0"/>
              </a:rPr>
              <a:t>Radiance of a real body is </a:t>
            </a:r>
            <a:r>
              <a:rPr lang="en-US" sz="2300" i="1" dirty="0">
                <a:solidFill>
                  <a:srgbClr val="FF0000"/>
                </a:solidFill>
                <a:latin typeface="Tahoma" panose="020B0604030504040204" pitchFamily="34" charset="0"/>
                <a:ea typeface="Tahoma" panose="020B0604030504040204" pitchFamily="34" charset="0"/>
                <a:cs typeface="Tahoma" panose="020B0604030504040204" pitchFamily="34" charset="0"/>
              </a:rPr>
              <a:t>e</a:t>
            </a:r>
            <a:r>
              <a:rPr lang="el-GR" sz="2300" i="1"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GB"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319088" y="2304589"/>
            <a:ext cx="8723312" cy="1154162"/>
          </a:xfrm>
          <a:prstGeom prst="rect">
            <a:avLst/>
          </a:prstGeom>
        </p:spPr>
        <p:txBody>
          <a:bodyPr wrap="square">
            <a:spAutoFit/>
          </a:bodyPr>
          <a:lstStyle/>
          <a:p>
            <a:r>
              <a:rPr lang="el-GR" sz="2300" i="1" dirty="0">
                <a:latin typeface="Tahoma" panose="020B0604030504040204" pitchFamily="34" charset="0"/>
                <a:ea typeface="Tahoma" panose="020B0604030504040204" pitchFamily="34" charset="0"/>
                <a:cs typeface="Tahoma" panose="020B0604030504040204" pitchFamily="34" charset="0"/>
              </a:rPr>
              <a:t>ε</a:t>
            </a:r>
            <a:r>
              <a:rPr lang="el-GR" sz="2300" i="1"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300" dirty="0" smtClean="0">
                <a:latin typeface="Tahoma" panose="020B0604030504040204" pitchFamily="34" charset="0"/>
                <a:ea typeface="Tahoma" panose="020B0604030504040204" pitchFamily="34" charset="0"/>
                <a:cs typeface="Tahoma" panose="020B0604030504040204" pitchFamily="34" charset="0"/>
              </a:rPr>
              <a:t> (dimensionless) </a:t>
            </a:r>
            <a:r>
              <a:rPr lang="en-US" sz="2300" dirty="0">
                <a:latin typeface="Tahoma" panose="020B0604030504040204" pitchFamily="34" charset="0"/>
                <a:ea typeface="Tahoma" panose="020B0604030504040204" pitchFamily="34" charset="0"/>
                <a:cs typeface="Tahoma" panose="020B0604030504040204" pitchFamily="34" charset="0"/>
              </a:rPr>
              <a:t>is the </a:t>
            </a:r>
            <a:r>
              <a:rPr lang="en-US" sz="2300" b="1" dirty="0">
                <a:solidFill>
                  <a:srgbClr val="FF0000"/>
                </a:solidFill>
                <a:latin typeface="Tahoma" panose="020B0604030504040204" pitchFamily="34" charset="0"/>
                <a:ea typeface="Tahoma" panose="020B0604030504040204" pitchFamily="34" charset="0"/>
                <a:cs typeface="Tahoma" panose="020B0604030504040204" pitchFamily="34" charset="0"/>
              </a:rPr>
              <a:t>emissivity </a:t>
            </a:r>
            <a:r>
              <a:rPr lang="en-US" sz="2300" dirty="0">
                <a:latin typeface="Tahoma" panose="020B0604030504040204" pitchFamily="34" charset="0"/>
                <a:ea typeface="Tahoma" panose="020B0604030504040204" pitchFamily="34" charset="0"/>
                <a:cs typeface="Tahoma" panose="020B0604030504040204" pitchFamily="34" charset="0"/>
              </a:rPr>
              <a:t>of the </a:t>
            </a:r>
            <a:r>
              <a:rPr lang="en-US" sz="2300" dirty="0" smtClean="0">
                <a:latin typeface="Tahoma" panose="020B0604030504040204" pitchFamily="34" charset="0"/>
                <a:ea typeface="Tahoma" panose="020B0604030504040204" pitchFamily="34" charset="0"/>
                <a:cs typeface="Tahoma" panose="020B0604030504040204" pitchFamily="34" charset="0"/>
              </a:rPr>
              <a:t>substance = the fraction (</a:t>
            </a:r>
            <a:r>
              <a:rPr lang="en-US" sz="2300" dirty="0">
                <a:latin typeface="Tahoma" panose="020B0604030504040204" pitchFamily="34" charset="0"/>
                <a:ea typeface="Tahoma" panose="020B0604030504040204" pitchFamily="34" charset="0"/>
                <a:cs typeface="Tahoma" panose="020B0604030504040204" pitchFamily="34" charset="0"/>
              </a:rPr>
              <a:t>≤1) of </a:t>
            </a:r>
            <a:r>
              <a:rPr lang="en-US" sz="2300" i="1" dirty="0">
                <a:latin typeface="Tahoma" panose="020B0604030504040204" pitchFamily="34" charset="0"/>
                <a:ea typeface="Tahoma" panose="020B0604030504040204" pitchFamily="34" charset="0"/>
                <a:cs typeface="Tahoma" panose="020B0604030504040204" pitchFamily="34" charset="0"/>
              </a:rPr>
              <a:t>B</a:t>
            </a:r>
            <a:r>
              <a:rPr lang="el-GR" sz="2300" i="1"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300" dirty="0">
                <a:latin typeface="Tahoma" panose="020B0604030504040204" pitchFamily="34" charset="0"/>
                <a:ea typeface="Tahoma" panose="020B0604030504040204" pitchFamily="34" charset="0"/>
                <a:cs typeface="Tahoma" panose="020B0604030504040204" pitchFamily="34" charset="0"/>
              </a:rPr>
              <a:t>(</a:t>
            </a:r>
            <a:r>
              <a:rPr lang="en-US" sz="2300" dirty="0">
                <a:latin typeface="Tahoma" panose="020B0604030504040204" pitchFamily="34" charset="0"/>
                <a:ea typeface="Tahoma" panose="020B0604030504040204" pitchFamily="34" charset="0"/>
                <a:cs typeface="Tahoma" panose="020B0604030504040204" pitchFamily="34" charset="0"/>
              </a:rPr>
              <a:t>T) </a:t>
            </a:r>
            <a:r>
              <a:rPr lang="en-US" sz="2300" dirty="0" smtClean="0">
                <a:latin typeface="Tahoma" panose="020B0604030504040204" pitchFamily="34" charset="0"/>
                <a:ea typeface="Tahoma" panose="020B0604030504040204" pitchFamily="34" charset="0"/>
                <a:cs typeface="Tahoma" panose="020B0604030504040204" pitchFamily="34" charset="0"/>
              </a:rPr>
              <a:t>actually </a:t>
            </a:r>
            <a:r>
              <a:rPr lang="en-US" sz="2300" dirty="0">
                <a:latin typeface="Tahoma" panose="020B0604030504040204" pitchFamily="34" charset="0"/>
                <a:ea typeface="Tahoma" panose="020B0604030504040204" pitchFamily="34" charset="0"/>
                <a:cs typeface="Tahoma" panose="020B0604030504040204" pitchFamily="34" charset="0"/>
              </a:rPr>
              <a:t>emitted. </a:t>
            </a:r>
            <a:r>
              <a:rPr lang="en-US" sz="2300" dirty="0" err="1">
                <a:latin typeface="Tahoma" panose="020B0604030504040204" pitchFamily="34" charset="0"/>
                <a:ea typeface="Tahoma" panose="020B0604030504040204" pitchFamily="34" charset="0"/>
                <a:cs typeface="Tahoma" panose="020B0604030504040204" pitchFamily="34" charset="0"/>
              </a:rPr>
              <a:t>Emissivities</a:t>
            </a:r>
            <a:r>
              <a:rPr lang="en-US" sz="2300" dirty="0">
                <a:latin typeface="Tahoma" panose="020B0604030504040204" pitchFamily="34" charset="0"/>
                <a:ea typeface="Tahoma" panose="020B0604030504040204" pitchFamily="34" charset="0"/>
                <a:cs typeface="Tahoma" panose="020B0604030504040204" pitchFamily="34" charset="0"/>
              </a:rPr>
              <a:t> depend on wavelength. </a:t>
            </a:r>
          </a:p>
        </p:txBody>
      </p:sp>
      <p:sp>
        <p:nvSpPr>
          <p:cNvPr id="3" name="Rectangle 2"/>
          <p:cNvSpPr/>
          <p:nvPr/>
        </p:nvSpPr>
        <p:spPr>
          <a:xfrm>
            <a:off x="4915200" y="1692632"/>
            <a:ext cx="2160207" cy="523220"/>
          </a:xfrm>
          <a:prstGeom prst="rect">
            <a:avLst/>
          </a:prstGeom>
          <a:ln w="19050">
            <a:solidFill>
              <a:srgbClr val="FF0000"/>
            </a:solidFill>
          </a:ln>
        </p:spPr>
        <p:txBody>
          <a:bodyPr wrap="none">
            <a:spAutoFit/>
          </a:bodyPr>
          <a:lstStyle/>
          <a:p>
            <a:r>
              <a:rPr lang="en-US" sz="2800" i="1" dirty="0" smtClean="0">
                <a:latin typeface="Tahoma" panose="020B0604030504040204" pitchFamily="34" charset="0"/>
                <a:ea typeface="Tahoma" panose="020B0604030504040204" pitchFamily="34" charset="0"/>
                <a:cs typeface="Tahoma" panose="020B0604030504040204" pitchFamily="34" charset="0"/>
              </a:rPr>
              <a:t>e</a:t>
            </a:r>
            <a:r>
              <a:rPr lang="el-GR" sz="28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l-GR" sz="2800" i="1" baseline="-25000" dirty="0" smtClean="0">
                <a:latin typeface="Tahoma" panose="020B0604030504040204" pitchFamily="34" charset="0"/>
                <a:ea typeface="Tahoma" panose="020B0604030504040204" pitchFamily="34" charset="0"/>
                <a:cs typeface="Tahoma" panose="020B0604030504040204" pitchFamily="34" charset="0"/>
              </a:rPr>
              <a:t> </a:t>
            </a:r>
            <a:r>
              <a:rPr lang="el-GR" sz="2800" dirty="0">
                <a:latin typeface="Tahoma" panose="020B0604030504040204" pitchFamily="34" charset="0"/>
                <a:ea typeface="Tahoma" panose="020B0604030504040204" pitchFamily="34" charset="0"/>
                <a:cs typeface="Tahoma" panose="020B0604030504040204" pitchFamily="34" charset="0"/>
              </a:rPr>
              <a:t>= </a:t>
            </a:r>
            <a:r>
              <a:rPr lang="el-GR" sz="2800" i="1" dirty="0" smtClean="0">
                <a:latin typeface="Tahoma" panose="020B0604030504040204" pitchFamily="34" charset="0"/>
                <a:ea typeface="Tahoma" panose="020B0604030504040204" pitchFamily="34" charset="0"/>
                <a:cs typeface="Tahoma" panose="020B0604030504040204" pitchFamily="34" charset="0"/>
              </a:rPr>
              <a:t>ε</a:t>
            </a:r>
            <a:r>
              <a:rPr lang="el-GR" sz="28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800" i="1" dirty="0" smtClean="0">
                <a:latin typeface="Tahoma" panose="020B0604030504040204" pitchFamily="34" charset="0"/>
                <a:ea typeface="Tahoma" panose="020B0604030504040204" pitchFamily="34" charset="0"/>
                <a:cs typeface="Tahoma" panose="020B0604030504040204" pitchFamily="34" charset="0"/>
              </a:rPr>
              <a:t>B</a:t>
            </a:r>
            <a:r>
              <a:rPr lang="el-GR" sz="28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800" dirty="0" smtClean="0">
                <a:latin typeface="Tahoma" panose="020B0604030504040204" pitchFamily="34" charset="0"/>
                <a:ea typeface="Tahoma" panose="020B0604030504040204" pitchFamily="34" charset="0"/>
                <a:cs typeface="Tahoma" panose="020B0604030504040204" pitchFamily="34" charset="0"/>
              </a:rPr>
              <a:t>(</a:t>
            </a:r>
            <a:r>
              <a:rPr lang="en-US" sz="2800" dirty="0" smtClean="0">
                <a:latin typeface="Tahoma" panose="020B0604030504040204" pitchFamily="34" charset="0"/>
                <a:ea typeface="Tahoma" panose="020B0604030504040204" pitchFamily="34" charset="0"/>
                <a:cs typeface="Tahoma" panose="020B0604030504040204" pitchFamily="34" charset="0"/>
              </a:rPr>
              <a:t>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080101" y="3465631"/>
            <a:ext cx="7670197" cy="769441"/>
          </a:xfrm>
          <a:prstGeom prst="rect">
            <a:avLst/>
          </a:prstGeom>
        </p:spPr>
        <p:txBody>
          <a:bodyPr wrap="square">
            <a:spAutoFit/>
          </a:bodyPr>
          <a:lstStyle/>
          <a:p>
            <a:pPr algn="ctr"/>
            <a:r>
              <a:rPr lang="en-US" sz="22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Emissivities</a:t>
            </a:r>
            <a:r>
              <a:rPr 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for some surface types in the </a:t>
            </a:r>
            <a:r>
              <a:rPr 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IR part </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of the </a:t>
            </a:r>
            <a:r>
              <a:rPr 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EM spectrum</a:t>
            </a:r>
            <a:endPar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3971"/>
          <a:stretch/>
        </p:blipFill>
        <p:spPr>
          <a:xfrm>
            <a:off x="572294" y="4256057"/>
            <a:ext cx="7999412" cy="2560320"/>
          </a:xfrm>
          <a:prstGeom prst="rect">
            <a:avLst/>
          </a:prstGeom>
        </p:spPr>
      </p:pic>
    </p:spTree>
    <p:extLst>
      <p:ext uri="{BB962C8B-B14F-4D97-AF65-F5344CB8AC3E}">
        <p14:creationId xmlns:p14="http://schemas.microsoft.com/office/powerpoint/2010/main" val="173162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7175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7895" name="Rettangolo 7"/>
          <p:cNvSpPr>
            <a:spLocks noChangeArrowheads="1"/>
          </p:cNvSpPr>
          <p:nvPr/>
        </p:nvSpPr>
        <p:spPr bwMode="auto">
          <a:xfrm>
            <a:off x="357188" y="1021763"/>
            <a:ext cx="86217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300" b="1"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Absorptivity</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a:t>
            </a:r>
            <a:r>
              <a:rPr lang="el-GR" sz="23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is the fraction (≤1) of incident radiation that a substance </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actually absorbs</a:t>
            </a:r>
            <a:r>
              <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endPar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9" name="Titolo 4"/>
          <p:cNvSpPr txBox="1">
            <a:spLocks/>
          </p:cNvSpPr>
          <p:nvPr/>
        </p:nvSpPr>
        <p:spPr bwMode="auto">
          <a:xfrm>
            <a:off x="534988" y="-386881"/>
            <a:ext cx="78867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Black-body </a:t>
            </a:r>
            <a:r>
              <a:rPr lang="it-IT" altLang="en-US" sz="3500" i="1" dirty="0" smtClean="0">
                <a:solidFill>
                  <a:srgbClr val="3333FF"/>
                </a:solidFill>
                <a:latin typeface="Tahoma" panose="020B0604030504040204" pitchFamily="34" charset="0"/>
                <a:cs typeface="Tahoma" panose="020B0604030504040204" pitchFamily="34" charset="0"/>
              </a:rPr>
              <a:t>vs </a:t>
            </a:r>
            <a:r>
              <a:rPr lang="it-IT" altLang="en-US" sz="3500" dirty="0" smtClean="0">
                <a:solidFill>
                  <a:srgbClr val="3333FF"/>
                </a:solidFill>
                <a:latin typeface="Tahoma" panose="020B0604030504040204" pitchFamily="34" charset="0"/>
                <a:cs typeface="Tahoma" panose="020B0604030504040204" pitchFamily="34" charset="0"/>
              </a:rPr>
              <a:t>real bodies</a:t>
            </a:r>
            <a:endParaRPr lang="en-GB" altLang="en-US" sz="3500" dirty="0" smtClean="0">
              <a:solidFill>
                <a:srgbClr val="3333FF"/>
              </a:solidFill>
              <a:latin typeface="Tahoma" panose="020B0604030504040204" pitchFamily="34" charset="0"/>
              <a:cs typeface="Tahoma" panose="020B0604030504040204" pitchFamily="34" charset="0"/>
            </a:endParaRPr>
          </a:p>
        </p:txBody>
      </p:sp>
      <p:sp>
        <p:nvSpPr>
          <p:cNvPr id="11" name="Rettangolo 7"/>
          <p:cNvSpPr>
            <a:spLocks noChangeArrowheads="1"/>
          </p:cNvSpPr>
          <p:nvPr/>
        </p:nvSpPr>
        <p:spPr bwMode="auto">
          <a:xfrm>
            <a:off x="357188" y="2923861"/>
            <a:ext cx="8621712"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 thermodynamic </a:t>
            </a:r>
            <a:r>
              <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equilibrium, the emissivity and absorptivity of a substance </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equal each other = the efficiency </a:t>
            </a:r>
            <a:r>
              <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which </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 substance </a:t>
            </a:r>
            <a:r>
              <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absorbs </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radiation equals </a:t>
            </a:r>
            <a:r>
              <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that at which it emits </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radiation.</a:t>
            </a:r>
          </a:p>
          <a:p>
            <a:pPr>
              <a:spcBef>
                <a:spcPct val="0"/>
              </a:spcBef>
              <a:buFontTx/>
              <a:buNone/>
            </a:pPr>
            <a:endPar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spcBef>
                <a:spcPct val="0"/>
              </a:spcBef>
              <a:buFontTx/>
              <a:buNone/>
            </a:pP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 perfect </a:t>
            </a:r>
            <a:r>
              <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emitter </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l-GR" sz="2300" i="1" dirty="0">
                <a:latin typeface="Tahoma" panose="020B0604030504040204" pitchFamily="34" charset="0"/>
                <a:ea typeface="Tahoma" panose="020B0604030504040204" pitchFamily="34" charset="0"/>
                <a:cs typeface="Tahoma" panose="020B0604030504040204" pitchFamily="34" charset="0"/>
              </a:rPr>
              <a:t>ε</a:t>
            </a:r>
            <a:r>
              <a:rPr lang="el-GR" sz="2300" i="1"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smtClean="0">
                <a:latin typeface="Tahoma" panose="020B0604030504040204" pitchFamily="34" charset="0"/>
                <a:ea typeface="Tahoma" panose="020B0604030504040204" pitchFamily="34" charset="0"/>
                <a:cs typeface="Tahoma" panose="020B0604030504040204" pitchFamily="34" charset="0"/>
              </a:rPr>
              <a:t>=1) </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is </a:t>
            </a:r>
            <a:r>
              <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also a perfect absorber </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of radiation </a:t>
            </a:r>
            <a:r>
              <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a:t>
            </a:r>
            <a:r>
              <a:rPr lang="el-GR" sz="2300" i="1"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 </a:t>
            </a:r>
            <a:r>
              <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 and a blackbody. </a:t>
            </a:r>
            <a:endPar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12" name="Rectangle 11"/>
          <p:cNvSpPr/>
          <p:nvPr/>
        </p:nvSpPr>
        <p:spPr>
          <a:xfrm>
            <a:off x="1837531" y="2150603"/>
            <a:ext cx="2830513" cy="430887"/>
          </a:xfrm>
          <a:prstGeom prst="rect">
            <a:avLst/>
          </a:prstGeom>
        </p:spPr>
        <p:txBody>
          <a:bodyPr wrap="square">
            <a:spAutoFit/>
          </a:bodyPr>
          <a:lstStyle/>
          <a:p>
            <a:pPr algn="ctr"/>
            <a:r>
              <a:rPr lang="en-US" sz="22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Kirchoff’s</a:t>
            </a:r>
            <a:r>
              <a:rPr 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law:</a:t>
            </a:r>
            <a:endPar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4572000" y="2079558"/>
            <a:ext cx="1285929" cy="523220"/>
          </a:xfrm>
          <a:prstGeom prst="rect">
            <a:avLst/>
          </a:prstGeom>
          <a:ln w="19050">
            <a:solidFill>
              <a:srgbClr val="FF0000"/>
            </a:solidFill>
          </a:ln>
        </p:spPr>
        <p:txBody>
          <a:bodyPr wrap="none">
            <a:spAutoFit/>
          </a:bodyPr>
          <a:lstStyle/>
          <a:p>
            <a:r>
              <a:rPr lang="it-IT" sz="2800" i="1" dirty="0" smtClean="0">
                <a:latin typeface="Tahoma" panose="020B0604030504040204" pitchFamily="34" charset="0"/>
                <a:ea typeface="Tahoma" panose="020B0604030504040204" pitchFamily="34" charset="0"/>
                <a:cs typeface="Tahoma" panose="020B0604030504040204" pitchFamily="34" charset="0"/>
              </a:rPr>
              <a:t>a</a:t>
            </a:r>
            <a:r>
              <a:rPr lang="el-GR" sz="28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l-GR" sz="2800" dirty="0" smtClean="0">
                <a:latin typeface="Tahoma" panose="020B0604030504040204" pitchFamily="34" charset="0"/>
                <a:ea typeface="Tahoma" panose="020B0604030504040204" pitchFamily="34" charset="0"/>
                <a:cs typeface="Tahoma" panose="020B0604030504040204" pitchFamily="34" charset="0"/>
              </a:rPr>
              <a:t> </a:t>
            </a:r>
            <a:r>
              <a:rPr lang="it-IT" sz="2800" dirty="0" smtClean="0">
                <a:latin typeface="Tahoma" panose="020B0604030504040204" pitchFamily="34" charset="0"/>
                <a:ea typeface="Tahoma" panose="020B0604030504040204" pitchFamily="34" charset="0"/>
                <a:cs typeface="Tahoma" panose="020B0604030504040204" pitchFamily="34" charset="0"/>
              </a:rPr>
              <a:t>= </a:t>
            </a:r>
            <a:r>
              <a:rPr lang="el-GR" sz="2800" i="1" dirty="0" smtClean="0">
                <a:latin typeface="Tahoma" panose="020B0604030504040204" pitchFamily="34" charset="0"/>
                <a:ea typeface="Tahoma" panose="020B0604030504040204" pitchFamily="34" charset="0"/>
                <a:cs typeface="Tahoma" panose="020B0604030504040204" pitchFamily="34" charset="0"/>
              </a:rPr>
              <a:t>ε</a:t>
            </a:r>
            <a:r>
              <a:rPr lang="el-GR" sz="28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2027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Solar spectral irradiance</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9940" name="Rettangolo 13"/>
          <p:cNvSpPr>
            <a:spLocks noChangeArrowheads="1"/>
          </p:cNvSpPr>
          <p:nvPr/>
        </p:nvSpPr>
        <p:spPr bwMode="auto">
          <a:xfrm>
            <a:off x="501650" y="920750"/>
            <a:ext cx="80137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500">
                <a:solidFill>
                  <a:srgbClr val="FF0000"/>
                </a:solidFill>
                <a:latin typeface="Tahoma" panose="020B0604030504040204" pitchFamily="34" charset="0"/>
                <a:cs typeface="Tahoma" panose="020B0604030504040204" pitchFamily="34" charset="0"/>
              </a:rPr>
              <a:t>The Sun can be very well approximated with a blackbody at T</a:t>
            </a:r>
            <a:r>
              <a:rPr lang="en-GB" altLang="en-US" sz="2500">
                <a:solidFill>
                  <a:srgbClr val="FF0000"/>
                </a:solidFill>
                <a:latin typeface="Tahoma" panose="020B0604030504040204" pitchFamily="34" charset="0"/>
                <a:cs typeface="Tahoma" panose="020B0604030504040204" pitchFamily="34" charset="0"/>
                <a:sym typeface="Symbol" panose="05050102010706020507" pitchFamily="18" charset="2"/>
              </a:rPr>
              <a:t></a:t>
            </a:r>
            <a:r>
              <a:rPr lang="en-GB" altLang="en-US" sz="2500">
                <a:solidFill>
                  <a:srgbClr val="FF0000"/>
                </a:solidFill>
                <a:latin typeface="Tahoma" panose="020B0604030504040204" pitchFamily="34" charset="0"/>
                <a:cs typeface="Tahoma" panose="020B0604030504040204" pitchFamily="34" charset="0"/>
              </a:rPr>
              <a:t>5800 K</a:t>
            </a:r>
          </a:p>
        </p:txBody>
      </p:sp>
      <p:pic>
        <p:nvPicPr>
          <p:cNvPr id="39941"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238" y="2292350"/>
            <a:ext cx="4999037"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ttangolo 6"/>
          <p:cNvSpPr>
            <a:spLocks noChangeArrowheads="1"/>
          </p:cNvSpPr>
          <p:nvPr/>
        </p:nvSpPr>
        <p:spPr bwMode="auto">
          <a:xfrm>
            <a:off x="1443038" y="1682750"/>
            <a:ext cx="73723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a:latin typeface="Tahoma" panose="020B0604030504040204" pitchFamily="34" charset="0"/>
                <a:cs typeface="Tahoma" panose="020B0604030504040204" pitchFamily="34" charset="0"/>
              </a:rPr>
              <a:t>Spectral irradiance from the Sun (solid line) compared with that of a blackbody at 5777 K (dashed line)</a:t>
            </a:r>
          </a:p>
        </p:txBody>
      </p:sp>
      <p:sp>
        <p:nvSpPr>
          <p:cNvPr id="39943" name="Rettangolo 6"/>
          <p:cNvSpPr>
            <a:spLocks noChangeArrowheads="1"/>
          </p:cNvSpPr>
          <p:nvPr/>
        </p:nvSpPr>
        <p:spPr bwMode="auto">
          <a:xfrm>
            <a:off x="5129213" y="4694237"/>
            <a:ext cx="40084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a:solidFill>
                  <a:srgbClr val="FF0000"/>
                </a:solidFill>
                <a:latin typeface="Tahoma" panose="020B0604030504040204" pitchFamily="34" charset="0"/>
                <a:cs typeface="Tahoma" panose="020B0604030504040204" pitchFamily="34" charset="0"/>
              </a:rPr>
              <a:t>Irradiance</a:t>
            </a:r>
            <a:r>
              <a:rPr lang="en-GB" altLang="en-US" sz="2400" dirty="0">
                <a:latin typeface="Tahoma" panose="020B0604030504040204" pitchFamily="34" charset="0"/>
                <a:cs typeface="Tahoma" panose="020B0604030504040204" pitchFamily="34" charset="0"/>
              </a:rPr>
              <a:t>: radiant flux (i.e. power) emitted/received per unit surface area. </a:t>
            </a:r>
            <a:endParaRPr lang="en-GB" altLang="en-US" sz="2400" dirty="0" smtClean="0">
              <a:latin typeface="Tahoma" panose="020B0604030504040204" pitchFamily="34" charset="0"/>
              <a:cs typeface="Tahoma" panose="020B0604030504040204" pitchFamily="34" charset="0"/>
            </a:endParaRPr>
          </a:p>
          <a:p>
            <a:pPr>
              <a:spcBef>
                <a:spcPct val="0"/>
              </a:spcBef>
              <a:buFontTx/>
              <a:buNone/>
            </a:pPr>
            <a:r>
              <a:rPr lang="en-GB" altLang="en-US" sz="2400" dirty="0" smtClean="0">
                <a:latin typeface="Tahoma" panose="020B0604030504040204" pitchFamily="34" charset="0"/>
                <a:cs typeface="Tahoma" panose="020B0604030504040204" pitchFamily="34" charset="0"/>
              </a:rPr>
              <a:t>Units</a:t>
            </a:r>
            <a:r>
              <a:rPr lang="en-GB" altLang="en-US" sz="2400" dirty="0">
                <a:latin typeface="Tahoma" panose="020B0604030504040204" pitchFamily="34" charset="0"/>
                <a:cs typeface="Tahoma" panose="020B0604030504040204" pitchFamily="34" charset="0"/>
              </a:rPr>
              <a:t>: W</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m</a:t>
            </a:r>
            <a:r>
              <a:rPr lang="en-GB" altLang="en-US" sz="2400" baseline="30000" dirty="0">
                <a:latin typeface="Tahoma" panose="020B0604030504040204" pitchFamily="34" charset="0"/>
                <a:cs typeface="Tahoma" panose="020B0604030504040204" pitchFamily="34" charset="0"/>
              </a:rPr>
              <a:t>-2</a:t>
            </a:r>
          </a:p>
        </p:txBody>
      </p:sp>
      <p:sp>
        <p:nvSpPr>
          <p:cNvPr id="39944" name="Rettangolo 6"/>
          <p:cNvSpPr>
            <a:spLocks noChangeArrowheads="1"/>
          </p:cNvSpPr>
          <p:nvPr/>
        </p:nvSpPr>
        <p:spPr bwMode="auto">
          <a:xfrm>
            <a:off x="3950086" y="2622187"/>
            <a:ext cx="5124794"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a:solidFill>
                  <a:srgbClr val="FF0000"/>
                </a:solidFill>
                <a:latin typeface="Tahoma" panose="020B0604030504040204" pitchFamily="34" charset="0"/>
                <a:cs typeface="Tahoma" panose="020B0604030504040204" pitchFamily="34" charset="0"/>
              </a:rPr>
              <a:t>monochromatic irradiance</a:t>
            </a:r>
            <a:r>
              <a:rPr lang="en-GB" altLang="en-US" sz="2400" dirty="0">
                <a:latin typeface="Tahoma" panose="020B0604030504040204" pitchFamily="34" charset="0"/>
                <a:cs typeface="Tahoma" panose="020B0604030504040204" pitchFamily="34" charset="0"/>
              </a:rPr>
              <a:t>: radiant flux per unit surface area and unit wavelength. </a:t>
            </a:r>
          </a:p>
          <a:p>
            <a:pPr>
              <a:spcBef>
                <a:spcPct val="0"/>
              </a:spcBef>
              <a:buFontTx/>
              <a:buNone/>
            </a:pPr>
            <a:r>
              <a:rPr lang="en-GB" altLang="en-US" sz="2400" dirty="0">
                <a:latin typeface="Tahoma" panose="020B0604030504040204" pitchFamily="34" charset="0"/>
                <a:cs typeface="Tahoma" panose="020B0604030504040204" pitchFamily="34" charset="0"/>
              </a:rPr>
              <a:t>Units: W</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m</a:t>
            </a:r>
            <a:r>
              <a:rPr lang="en-GB" altLang="en-US" sz="2400" baseline="30000" dirty="0">
                <a:latin typeface="Tahoma" panose="020B0604030504040204" pitchFamily="34" charset="0"/>
                <a:cs typeface="Tahoma" panose="020B0604030504040204" pitchFamily="34" charset="0"/>
              </a:rPr>
              <a:t>-2</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m</a:t>
            </a:r>
            <a:r>
              <a:rPr lang="en-GB" altLang="en-US" sz="2400" baseline="30000" dirty="0">
                <a:latin typeface="Tahoma" panose="020B0604030504040204" pitchFamily="34" charset="0"/>
                <a:cs typeface="Tahoma" panose="020B0604030504040204" pitchFamily="34" charset="0"/>
              </a:rPr>
              <a:t>-1</a:t>
            </a:r>
            <a:r>
              <a:rPr lang="en-GB" altLang="en-US" sz="2400" dirty="0">
                <a:latin typeface="Tahoma" panose="020B0604030504040204" pitchFamily="34" charset="0"/>
                <a:cs typeface="Tahoma" panose="020B0604030504040204" pitchFamily="34" charset="0"/>
              </a:rPr>
              <a:t> or W</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m</a:t>
            </a:r>
            <a:r>
              <a:rPr lang="en-GB" altLang="en-US" sz="2400" baseline="30000" dirty="0">
                <a:latin typeface="Tahoma" panose="020B0604030504040204" pitchFamily="34" charset="0"/>
                <a:cs typeface="Tahoma" panose="020B0604030504040204" pitchFamily="34" charset="0"/>
              </a:rPr>
              <a:t>-2</a:t>
            </a:r>
            <a:r>
              <a:rPr lang="en-GB" altLang="en-US" sz="2400" dirty="0">
                <a:latin typeface="Tahoma" panose="020B0604030504040204" pitchFamily="34" charset="0"/>
                <a:cs typeface="Tahoma" panose="020B0604030504040204" pitchFamily="34" charset="0"/>
                <a:sym typeface="Symbol" panose="05050102010706020507" pitchFamily="18" charset="2"/>
              </a:rPr>
              <a:t>n</a:t>
            </a:r>
            <a:r>
              <a:rPr lang="en-GB" altLang="en-US" sz="2400" dirty="0">
                <a:latin typeface="Tahoma" panose="020B0604030504040204" pitchFamily="34" charset="0"/>
                <a:cs typeface="Tahoma" panose="020B0604030504040204" pitchFamily="34" charset="0"/>
              </a:rPr>
              <a:t>m</a:t>
            </a:r>
            <a:r>
              <a:rPr lang="en-GB" altLang="en-US" sz="2400" baseline="30000" dirty="0">
                <a:latin typeface="Tahoma" panose="020B0604030504040204" pitchFamily="34" charset="0"/>
                <a:cs typeface="Tahoma" panose="020B0604030504040204" pitchFamily="34" charset="0"/>
              </a:rPr>
              <a:t>-1</a:t>
            </a:r>
            <a:r>
              <a:rPr lang="en-GB" altLang="en-US" sz="2400" dirty="0">
                <a:latin typeface="Tahoma" panose="020B0604030504040204" pitchFamily="34" charset="0"/>
                <a:cs typeface="Tahoma" panose="020B0604030504040204" pitchFamily="34" charset="0"/>
              </a:rPr>
              <a:t> according to the units used for </a:t>
            </a:r>
            <a:r>
              <a:rPr lang="en-GB" altLang="en-US" sz="2400" dirty="0">
                <a:latin typeface="Tahoma" panose="020B0604030504040204" pitchFamily="34" charset="0"/>
                <a:cs typeface="Tahoma" panose="020B0604030504040204" pitchFamily="34" charset="0"/>
                <a:sym typeface="Symbol" panose="05050102010706020507" pitchFamily="18" charset="2"/>
              </a:rPr>
              <a:t></a:t>
            </a:r>
            <a:endParaRPr lang="en-GB" altLang="en-US" sz="2400" baseline="30000" dirty="0">
              <a:latin typeface="Tahoma" panose="020B0604030504040204" pitchFamily="34" charset="0"/>
              <a:cs typeface="Tahoma" panose="020B0604030504040204" pitchFamily="34" charset="0"/>
            </a:endParaRPr>
          </a:p>
        </p:txBody>
      </p:sp>
      <p:cxnSp>
        <p:nvCxnSpPr>
          <p:cNvPr id="39945" name="Straight Arrow Connector 3"/>
          <p:cNvCxnSpPr>
            <a:cxnSpLocks noChangeShapeType="1"/>
          </p:cNvCxnSpPr>
          <p:nvPr/>
        </p:nvCxnSpPr>
        <p:spPr bwMode="auto">
          <a:xfrm flipH="1">
            <a:off x="2389188" y="2928938"/>
            <a:ext cx="536575" cy="40005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Sun and Earth irradiance</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1988"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2219325"/>
            <a:ext cx="6008688"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3611563" y="4983163"/>
            <a:ext cx="2886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000">
                <a:latin typeface="Tahoma" panose="020B0604030504040204" pitchFamily="34" charset="0"/>
                <a:sym typeface="Symbol" panose="05050102010706020507" pitchFamily="18" charset="2"/>
              </a:rPr>
              <a:t>wavelength (m)</a:t>
            </a:r>
          </a:p>
        </p:txBody>
      </p:sp>
      <p:sp>
        <p:nvSpPr>
          <p:cNvPr id="41990" name="Text Box 5"/>
          <p:cNvSpPr txBox="1">
            <a:spLocks noChangeArrowheads="1"/>
          </p:cNvSpPr>
          <p:nvPr/>
        </p:nvSpPr>
        <p:spPr bwMode="auto">
          <a:xfrm rot="-5400000">
            <a:off x="-4763" y="3062288"/>
            <a:ext cx="2886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000">
                <a:latin typeface="Tahoma" panose="020B0604030504040204" pitchFamily="34" charset="0"/>
                <a:sym typeface="Symbol" panose="05050102010706020507" pitchFamily="18" charset="2"/>
              </a:rPr>
              <a:t>relative irradiance</a:t>
            </a:r>
          </a:p>
        </p:txBody>
      </p:sp>
      <p:sp>
        <p:nvSpPr>
          <p:cNvPr id="41991" name="Text Box 5"/>
          <p:cNvSpPr txBox="1">
            <a:spLocks noChangeArrowheads="1"/>
          </p:cNvSpPr>
          <p:nvPr/>
        </p:nvSpPr>
        <p:spPr bwMode="auto">
          <a:xfrm>
            <a:off x="768350" y="1006475"/>
            <a:ext cx="831373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sym typeface="Symbol" panose="05050102010706020507" pitchFamily="18" charset="2"/>
              </a:rPr>
              <a:t>At the temperature of the Sun’s surface (5800K) </a:t>
            </a:r>
            <a:r>
              <a:rPr lang="it-IT" altLang="en-US" sz="2400" baseline="-25000">
                <a:latin typeface="Tahoma" panose="020B0604030504040204" pitchFamily="34" charset="0"/>
                <a:sym typeface="Symbol" panose="05050102010706020507" pitchFamily="18" charset="2"/>
              </a:rPr>
              <a:t>max</a:t>
            </a:r>
            <a:r>
              <a:rPr lang="it-IT" altLang="en-US" sz="2400">
                <a:latin typeface="Tahoma" panose="020B0604030504040204" pitchFamily="34" charset="0"/>
                <a:sym typeface="Symbol" panose="05050102010706020507" pitchFamily="18" charset="2"/>
              </a:rPr>
              <a:t> is in the </a:t>
            </a:r>
            <a:r>
              <a:rPr lang="it-IT" altLang="en-US" sz="2400">
                <a:solidFill>
                  <a:srgbClr val="FF0000"/>
                </a:solidFill>
                <a:latin typeface="Tahoma" panose="020B0604030504040204" pitchFamily="34" charset="0"/>
                <a:sym typeface="Symbol" panose="05050102010706020507" pitchFamily="18" charset="2"/>
              </a:rPr>
              <a:t>visible</a:t>
            </a:r>
            <a:r>
              <a:rPr lang="it-IT" altLang="en-US" sz="2400">
                <a:latin typeface="Tahoma" panose="020B0604030504040204" pitchFamily="34" charset="0"/>
                <a:sym typeface="Symbol" panose="05050102010706020507" pitchFamily="18" charset="2"/>
              </a:rPr>
              <a:t> (green-yellow 480 nm)</a:t>
            </a:r>
          </a:p>
        </p:txBody>
      </p:sp>
      <p:sp>
        <p:nvSpPr>
          <p:cNvPr id="41992" name="Text Box 5"/>
          <p:cNvSpPr txBox="1">
            <a:spLocks noChangeArrowheads="1"/>
          </p:cNvSpPr>
          <p:nvPr/>
        </p:nvSpPr>
        <p:spPr bwMode="auto">
          <a:xfrm>
            <a:off x="628650" y="5624513"/>
            <a:ext cx="8313738"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sym typeface="Symbol" panose="05050102010706020507" pitchFamily="18" charset="2"/>
              </a:rPr>
              <a:t>At the mean T of the Earth surface (T288 K) </a:t>
            </a:r>
            <a:r>
              <a:rPr lang="it-IT" altLang="en-US" sz="2400" baseline="-25000">
                <a:latin typeface="Tahoma" panose="020B0604030504040204" pitchFamily="34" charset="0"/>
                <a:sym typeface="Symbol" panose="05050102010706020507" pitchFamily="18" charset="2"/>
              </a:rPr>
              <a:t>max</a:t>
            </a:r>
            <a:r>
              <a:rPr lang="it-IT" altLang="en-US" sz="2400">
                <a:latin typeface="Tahoma" panose="020B0604030504040204" pitchFamily="34" charset="0"/>
                <a:sym typeface="Symbol" panose="05050102010706020507" pitchFamily="18" charset="2"/>
              </a:rPr>
              <a:t> is in the </a:t>
            </a:r>
            <a:r>
              <a:rPr lang="it-IT" altLang="en-US" sz="2400">
                <a:solidFill>
                  <a:srgbClr val="FF0000"/>
                </a:solidFill>
                <a:latin typeface="Tahoma" panose="020B0604030504040204" pitchFamily="34" charset="0"/>
                <a:sym typeface="Symbol" panose="05050102010706020507" pitchFamily="18" charset="2"/>
              </a:rPr>
              <a:t>IR</a:t>
            </a:r>
            <a:r>
              <a:rPr lang="it-IT" altLang="en-US" sz="2400">
                <a:latin typeface="Tahoma" panose="020B0604030504040204" pitchFamily="34" charset="0"/>
                <a:sym typeface="Symbol" panose="05050102010706020507" pitchFamily="18" charset="2"/>
              </a:rPr>
              <a:t> (9-10 m)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3</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25" name="Text Box 5"/>
          <p:cNvSpPr txBox="1">
            <a:spLocks noChangeArrowheads="1"/>
          </p:cNvSpPr>
          <p:nvPr/>
        </p:nvSpPr>
        <p:spPr bwMode="auto">
          <a:xfrm>
            <a:off x="382541" y="1660860"/>
            <a:ext cx="8378918"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500" dirty="0" smtClean="0">
                <a:latin typeface="Tahoma" panose="020B0604030504040204" pitchFamily="34" charset="0"/>
              </a:rPr>
              <a:t>The </a:t>
            </a:r>
            <a:r>
              <a:rPr lang="en-US" altLang="en-US" sz="2500" dirty="0">
                <a:latin typeface="Tahoma" panose="020B0604030504040204" pitchFamily="34" charset="0"/>
              </a:rPr>
              <a:t>brightest star visible from any part of Earth is </a:t>
            </a:r>
            <a:r>
              <a:rPr lang="en-US" altLang="en-US" sz="2500" dirty="0" smtClean="0">
                <a:latin typeface="Tahoma" panose="020B0604030504040204" pitchFamily="34" charset="0"/>
              </a:rPr>
              <a:t>Sirius, </a:t>
            </a:r>
            <a:r>
              <a:rPr lang="en-US" altLang="en-US" sz="2500" dirty="0">
                <a:latin typeface="Tahoma" panose="020B0604030504040204" pitchFamily="34" charset="0"/>
              </a:rPr>
              <a:t>in the constellation </a:t>
            </a:r>
            <a:r>
              <a:rPr lang="en-US" altLang="en-US" sz="2500" dirty="0" err="1">
                <a:latin typeface="Tahoma" panose="020B0604030504040204" pitchFamily="34" charset="0"/>
              </a:rPr>
              <a:t>Canis</a:t>
            </a:r>
            <a:r>
              <a:rPr lang="en-US" altLang="en-US" sz="2500" dirty="0">
                <a:latin typeface="Tahoma" panose="020B0604030504040204" pitchFamily="34" charset="0"/>
              </a:rPr>
              <a:t> </a:t>
            </a:r>
            <a:r>
              <a:rPr lang="en-US" altLang="en-US" sz="2500" dirty="0" smtClean="0">
                <a:latin typeface="Tahoma" panose="020B0604030504040204" pitchFamily="34" charset="0"/>
              </a:rPr>
              <a:t>Major. The surface temperature of Sirius is </a:t>
            </a:r>
            <a:r>
              <a:rPr lang="it-IT" altLang="en-US" sz="2500" dirty="0" smtClean="0">
                <a:latin typeface="Tahoma" panose="020B0604030504040204" pitchFamily="34" charset="0"/>
              </a:rPr>
              <a:t>9940K. Calculate the maximum position of its emission spectrum (in nm). What colour should you expect Sirius to have?</a:t>
            </a:r>
            <a:endParaRPr lang="en-US" altLang="en-US" sz="2500" dirty="0" smtClean="0">
              <a:latin typeface="Tahoma" panose="020B0604030504040204" pitchFamily="34" charset="0"/>
            </a:endParaRPr>
          </a:p>
        </p:txBody>
      </p:sp>
      <p:graphicFrame>
        <p:nvGraphicFramePr>
          <p:cNvPr id="27" name="Object 41"/>
          <p:cNvGraphicFramePr>
            <a:graphicFrameLocks noChangeAspect="1"/>
          </p:cNvGraphicFramePr>
          <p:nvPr>
            <p:extLst>
              <p:ext uri="{D42A27DB-BD31-4B8C-83A1-F6EECF244321}">
                <p14:modId xmlns:p14="http://schemas.microsoft.com/office/powerpoint/2010/main" val="2662172067"/>
              </p:ext>
            </p:extLst>
          </p:nvPr>
        </p:nvGraphicFramePr>
        <p:xfrm>
          <a:off x="665750" y="5029789"/>
          <a:ext cx="1254624" cy="846768"/>
        </p:xfrm>
        <a:graphic>
          <a:graphicData uri="http://schemas.openxmlformats.org/presentationml/2006/ole">
            <mc:AlternateContent xmlns:mc="http://schemas.openxmlformats.org/markup-compatibility/2006">
              <mc:Choice xmlns:v="urn:schemas-microsoft-com:vml" Requires="v">
                <p:oleObj spid="_x0000_s138248" name="Equation" r:id="rId5" imgW="545760" imgH="368280" progId="Equation.3">
                  <p:embed/>
                </p:oleObj>
              </mc:Choice>
              <mc:Fallback>
                <p:oleObj name="Equation" r:id="rId5" imgW="545760" imgH="368280" progId="Equation.3">
                  <p:embed/>
                  <p:pic>
                    <p:nvPicPr>
                      <p:cNvPr id="6" name="Object 41"/>
                      <p:cNvPicPr>
                        <a:picLocks noChangeAspect="1" noChangeArrowheads="1"/>
                      </p:cNvPicPr>
                      <p:nvPr/>
                    </p:nvPicPr>
                    <p:blipFill>
                      <a:blip r:embed="rId6"/>
                      <a:srcRect/>
                      <a:stretch>
                        <a:fillRect/>
                      </a:stretch>
                    </p:blipFill>
                    <p:spPr bwMode="auto">
                      <a:xfrm>
                        <a:off x="665750" y="5029789"/>
                        <a:ext cx="1254624" cy="846768"/>
                      </a:xfrm>
                      <a:prstGeom prst="rect">
                        <a:avLst/>
                      </a:prstGeom>
                      <a:noFill/>
                      <a:ln w="28575">
                        <a:noFill/>
                        <a:miter lim="800000"/>
                        <a:headEnd/>
                        <a:tailEnd/>
                      </a:ln>
                      <a:extLst/>
                    </p:spPr>
                  </p:pic>
                </p:oleObj>
              </mc:Fallback>
            </mc:AlternateContent>
          </a:graphicData>
        </a:graphic>
      </p:graphicFrame>
      <p:sp>
        <p:nvSpPr>
          <p:cNvPr id="29" name="Rettangolo 11"/>
          <p:cNvSpPr>
            <a:spLocks noChangeArrowheads="1"/>
          </p:cNvSpPr>
          <p:nvPr/>
        </p:nvSpPr>
        <p:spPr bwMode="auto">
          <a:xfrm>
            <a:off x="494270" y="4475589"/>
            <a:ext cx="864973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dirty="0" smtClean="0">
                <a:solidFill>
                  <a:srgbClr val="FF0000"/>
                </a:solidFill>
                <a:latin typeface="Tahoma" panose="020B0604030504040204" pitchFamily="34" charset="0"/>
                <a:cs typeface="Tahoma" panose="020B0604030504040204" pitchFamily="34" charset="0"/>
              </a:rPr>
              <a:t>Hint: </a:t>
            </a:r>
            <a:r>
              <a:rPr lang="en-GB" altLang="en-US" sz="2500" dirty="0" smtClean="0">
                <a:latin typeface="Tahoma" panose="020B0604030504040204" pitchFamily="34" charset="0"/>
                <a:cs typeface="Tahoma" panose="020B0604030504040204" pitchFamily="34" charset="0"/>
              </a:rPr>
              <a:t>We need to apply Wien’s law:</a:t>
            </a:r>
            <a:endParaRPr lang="en-GB" altLang="en-US" sz="2500" dirty="0">
              <a:latin typeface="Tahoma" panose="020B0604030504040204" pitchFamily="34" charset="0"/>
              <a:cs typeface="Tahoma" panose="020B0604030504040204" pitchFamily="34" charset="0"/>
            </a:endParaRPr>
          </a:p>
        </p:txBody>
      </p:sp>
      <p:sp>
        <p:nvSpPr>
          <p:cNvPr id="30" name="Rettangolo 12"/>
          <p:cNvSpPr>
            <a:spLocks noChangeArrowheads="1"/>
          </p:cNvSpPr>
          <p:nvPr/>
        </p:nvSpPr>
        <p:spPr bwMode="auto">
          <a:xfrm>
            <a:off x="2132060" y="5214646"/>
            <a:ext cx="438943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i="1" dirty="0">
                <a:latin typeface="Tahoma" panose="020B0604030504040204" pitchFamily="34" charset="0"/>
                <a:cs typeface="Tahoma" panose="020B0604030504040204" pitchFamily="34" charset="0"/>
              </a:rPr>
              <a:t>b </a:t>
            </a:r>
            <a:r>
              <a:rPr lang="en-GB" altLang="en-US" sz="2500" dirty="0">
                <a:latin typeface="Tahoma" panose="020B0604030504040204" pitchFamily="34" charset="0"/>
                <a:cs typeface="Tahoma" panose="020B0604030504040204" pitchFamily="34" charset="0"/>
              </a:rPr>
              <a:t>= </a:t>
            </a:r>
            <a:r>
              <a:rPr lang="it-IT" altLang="en-US" sz="2500" dirty="0" smtClean="0">
                <a:latin typeface="Tahoma" panose="020B0604030504040204" pitchFamily="34" charset="0"/>
                <a:cs typeface="Tahoma" panose="020B0604030504040204" pitchFamily="34" charset="0"/>
              </a:rPr>
              <a:t>2898 </a:t>
            </a:r>
            <a:r>
              <a:rPr lang="en-GB" altLang="en-US" sz="2500" dirty="0">
                <a:latin typeface="Tahoma" panose="020B0604030504040204" pitchFamily="34" charset="0"/>
                <a:cs typeface="Tahoma" panose="020B0604030504040204" pitchFamily="34" charset="0"/>
                <a:sym typeface="Symbol" panose="05050102010706020507" pitchFamily="18" charset="2"/>
              </a:rPr>
              <a:t>[m][K]</a:t>
            </a:r>
            <a:endParaRPr lang="en-GB" altLang="en-US" sz="25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007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4"/>
          <p:cNvSpPr>
            <a:spLocks noGrp="1"/>
          </p:cNvSpPr>
          <p:nvPr>
            <p:ph type="title"/>
          </p:nvPr>
        </p:nvSpPr>
        <p:spPr>
          <a:xfrm>
            <a:off x="-256478" y="-305594"/>
            <a:ext cx="9857678" cy="1325563"/>
          </a:xfrm>
        </p:spPr>
        <p:txBody>
          <a:bodyPr/>
          <a:lstStyle/>
          <a:p>
            <a:pPr eaLnBrk="1" hangingPunct="1"/>
            <a:r>
              <a:rPr lang="it-IT" altLang="en-US" sz="3400" dirty="0" smtClean="0">
                <a:solidFill>
                  <a:srgbClr val="3333FF"/>
                </a:solidFill>
                <a:latin typeface="Tahoma" panose="020B0604030504040204" pitchFamily="34" charset="0"/>
                <a:cs typeface="Tahoma" panose="020B0604030504040204" pitchFamily="34" charset="0"/>
              </a:rPr>
              <a:t>Importance of spectroscopy &amp; photochemistry</a:t>
            </a:r>
            <a:endParaRPr lang="en-GB" altLang="en-US" sz="34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1508" name="Text Box 5"/>
          <p:cNvSpPr txBox="1">
            <a:spLocks noChangeArrowheads="1"/>
          </p:cNvSpPr>
          <p:nvPr/>
        </p:nvSpPr>
        <p:spPr bwMode="auto">
          <a:xfrm>
            <a:off x="543379" y="1148494"/>
            <a:ext cx="81857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eaLnBrk="1" hangingPunct="1">
              <a:spcBef>
                <a:spcPct val="0"/>
              </a:spcBef>
              <a:buNone/>
            </a:pPr>
            <a:r>
              <a:rPr lang="it-IT" altLang="en-US" sz="2500" dirty="0">
                <a:solidFill>
                  <a:srgbClr val="FF0000"/>
                </a:solidFill>
                <a:latin typeface="Tahoma" panose="020B0604030504040204" pitchFamily="34" charset="0"/>
              </a:rPr>
              <a:t>2</a:t>
            </a:r>
            <a:r>
              <a:rPr lang="it-IT" altLang="en-US" sz="2500" dirty="0" smtClean="0">
                <a:solidFill>
                  <a:srgbClr val="FF0000"/>
                </a:solidFill>
                <a:latin typeface="Tahoma" panose="020B0604030504040204" pitchFamily="34" charset="0"/>
              </a:rPr>
              <a:t>. Absorption of solar (and Earth) radiation by molecules directly influences the Earth energy balance</a:t>
            </a:r>
            <a:endParaRPr lang="en-US" altLang="en-US" sz="2500" dirty="0">
              <a:solidFill>
                <a:srgbClr val="FF0000"/>
              </a:solidFill>
              <a:latin typeface="Tahoma" panose="020B0604030504040204" pitchFamily="34" charset="0"/>
            </a:endParaRPr>
          </a:p>
        </p:txBody>
      </p:sp>
      <p:sp>
        <p:nvSpPr>
          <p:cNvPr id="36" name="Text Box 5"/>
          <p:cNvSpPr txBox="1">
            <a:spLocks noChangeArrowheads="1"/>
          </p:cNvSpPr>
          <p:nvPr/>
        </p:nvSpPr>
        <p:spPr bwMode="auto">
          <a:xfrm>
            <a:off x="498892" y="2054736"/>
            <a:ext cx="84946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lgn="just" eaLnBrk="1" hangingPunct="1">
              <a:spcBef>
                <a:spcPct val="0"/>
              </a:spcBef>
              <a:buFont typeface="Arial" panose="020B0604020202020204" pitchFamily="34" charset="0"/>
              <a:buChar char="•"/>
              <a:defRPr/>
            </a:pPr>
            <a:r>
              <a:rPr lang="it-IT" altLang="en-US" sz="2400" dirty="0" smtClean="0">
                <a:latin typeface="Tahoma" panose="020B0604030504040204" pitchFamily="34" charset="0"/>
              </a:rPr>
              <a:t>grenhouse effect (CO</a:t>
            </a:r>
            <a:r>
              <a:rPr lang="it-IT" altLang="en-US" sz="2400" baseline="-25000" dirty="0" smtClean="0">
                <a:latin typeface="Tahoma" panose="020B0604030504040204" pitchFamily="34" charset="0"/>
              </a:rPr>
              <a:t>2</a:t>
            </a:r>
            <a:r>
              <a:rPr lang="it-IT" altLang="en-US" sz="2400" dirty="0" smtClean="0">
                <a:latin typeface="Tahoma" panose="020B0604030504040204" pitchFamily="34" charset="0"/>
              </a:rPr>
              <a:t>, H</a:t>
            </a:r>
            <a:r>
              <a:rPr lang="it-IT" altLang="en-US" sz="2400" baseline="-25000" dirty="0" smtClean="0">
                <a:latin typeface="Tahoma" panose="020B0604030504040204" pitchFamily="34" charset="0"/>
              </a:rPr>
              <a:t>2</a:t>
            </a:r>
            <a:r>
              <a:rPr lang="it-IT" altLang="en-US" sz="2400" dirty="0" smtClean="0">
                <a:latin typeface="Tahoma" panose="020B0604030504040204" pitchFamily="34" charset="0"/>
              </a:rPr>
              <a:t>O, N</a:t>
            </a:r>
            <a:r>
              <a:rPr lang="it-IT" altLang="en-US" sz="2400" baseline="-25000" dirty="0" smtClean="0">
                <a:latin typeface="Tahoma" panose="020B0604030504040204" pitchFamily="34" charset="0"/>
              </a:rPr>
              <a:t>2</a:t>
            </a:r>
            <a:r>
              <a:rPr lang="it-IT" altLang="en-US" sz="2400" dirty="0" smtClean="0">
                <a:latin typeface="Tahoma" panose="020B0604030504040204" pitchFamily="34" charset="0"/>
              </a:rPr>
              <a:t>O, CFCs)</a:t>
            </a:r>
          </a:p>
          <a:p>
            <a:pPr marL="457200" indent="-457200" algn="just" eaLnBrk="1" hangingPunct="1">
              <a:spcBef>
                <a:spcPct val="0"/>
              </a:spcBef>
              <a:buFont typeface="Arial" panose="020B0604020202020204" pitchFamily="34" charset="0"/>
              <a:buChar char="•"/>
              <a:defRPr/>
            </a:pPr>
            <a:r>
              <a:rPr lang="it-IT" altLang="en-US" sz="2400" dirty="0" smtClean="0">
                <a:latin typeface="Tahoma" panose="020B0604030504040204" pitchFamily="34" charset="0"/>
              </a:rPr>
              <a:t>stratospheric temperature inversion (O</a:t>
            </a:r>
            <a:r>
              <a:rPr lang="it-IT" altLang="en-US" sz="2400" baseline="-25000" dirty="0" smtClean="0">
                <a:latin typeface="Tahoma" panose="020B0604030504040204" pitchFamily="34" charset="0"/>
              </a:rPr>
              <a:t>3</a:t>
            </a:r>
            <a:r>
              <a:rPr lang="it-IT" altLang="en-US" sz="2400" dirty="0" smtClean="0">
                <a:latin typeface="Tahoma" panose="020B0604030504040204" pitchFamily="34" charset="0"/>
              </a:rPr>
              <a:t> photochemistry)</a:t>
            </a:r>
          </a:p>
        </p:txBody>
      </p:sp>
      <p:sp>
        <p:nvSpPr>
          <p:cNvPr id="11" name="Text Box 5"/>
          <p:cNvSpPr txBox="1">
            <a:spLocks noChangeArrowheads="1"/>
          </p:cNvSpPr>
          <p:nvPr/>
        </p:nvSpPr>
        <p:spPr bwMode="auto">
          <a:xfrm>
            <a:off x="479114" y="3294856"/>
            <a:ext cx="81857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eaLnBrk="1" hangingPunct="1">
              <a:spcBef>
                <a:spcPct val="0"/>
              </a:spcBef>
              <a:buNone/>
            </a:pPr>
            <a:r>
              <a:rPr lang="it-IT" altLang="en-US" sz="2500" dirty="0" smtClean="0">
                <a:solidFill>
                  <a:srgbClr val="FF0000"/>
                </a:solidFill>
                <a:latin typeface="Tahoma" panose="020B0604030504040204" pitchFamily="34" charset="0"/>
              </a:rPr>
              <a:t>3. Spectroscopy of atmospheric molecules is used to detect them </a:t>
            </a:r>
            <a:r>
              <a:rPr lang="it-IT" altLang="en-US" sz="2500" dirty="0" smtClean="0">
                <a:solidFill>
                  <a:srgbClr val="FF0000"/>
                </a:solidFill>
                <a:effectLst>
                  <a:outerShdw blurRad="38100" dist="38100" dir="2700000" algn="tl">
                    <a:srgbClr val="000000">
                      <a:alpha val="43137"/>
                    </a:srgbClr>
                  </a:outerShdw>
                </a:effectLst>
                <a:latin typeface="Tahoma" panose="020B0604030504040204" pitchFamily="34" charset="0"/>
              </a:rPr>
              <a:t>in situ</a:t>
            </a:r>
            <a:endParaRPr lang="en-US" altLang="en-US" sz="2500" dirty="0">
              <a:solidFill>
                <a:srgbClr val="FF0000"/>
              </a:solidFill>
              <a:effectLst>
                <a:outerShdw blurRad="38100" dist="38100" dir="2700000" algn="tl">
                  <a:srgbClr val="000000">
                    <a:alpha val="43137"/>
                  </a:srgbClr>
                </a:outerShdw>
              </a:effectLst>
              <a:latin typeface="Tahoma" panose="020B0604030504040204" pitchFamily="34" charset="0"/>
            </a:endParaRPr>
          </a:p>
        </p:txBody>
      </p:sp>
      <p:sp>
        <p:nvSpPr>
          <p:cNvPr id="12" name="Text Box 5"/>
          <p:cNvSpPr txBox="1">
            <a:spLocks noChangeArrowheads="1"/>
          </p:cNvSpPr>
          <p:nvPr/>
        </p:nvSpPr>
        <p:spPr bwMode="auto">
          <a:xfrm>
            <a:off x="523601" y="4276455"/>
            <a:ext cx="849469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lgn="just" eaLnBrk="1" hangingPunct="1">
              <a:spcBef>
                <a:spcPct val="0"/>
              </a:spcBef>
              <a:buFont typeface="Arial" panose="020B0604020202020204" pitchFamily="34" charset="0"/>
              <a:buChar char="•"/>
              <a:defRPr/>
            </a:pPr>
            <a:r>
              <a:rPr lang="it-IT" altLang="en-US" sz="2400" dirty="0" smtClean="0">
                <a:latin typeface="Tahoma" panose="020B0604030504040204" pitchFamily="34" charset="0"/>
              </a:rPr>
              <a:t>OH is detected via an electronic transition (at 310 nm)</a:t>
            </a:r>
          </a:p>
          <a:p>
            <a:pPr marL="457200" indent="-457200" algn="just" eaLnBrk="1" hangingPunct="1">
              <a:spcBef>
                <a:spcPct val="0"/>
              </a:spcBef>
              <a:buFont typeface="Arial" panose="020B0604020202020204" pitchFamily="34" charset="0"/>
              <a:buChar char="•"/>
              <a:defRPr/>
            </a:pPr>
            <a:r>
              <a:rPr lang="it-IT" altLang="en-US" sz="2400" dirty="0" smtClean="0">
                <a:latin typeface="Tahoma" panose="020B0604030504040204" pitchFamily="34" charset="0"/>
              </a:rPr>
              <a:t>NH</a:t>
            </a:r>
            <a:r>
              <a:rPr lang="it-IT" altLang="en-US" sz="2400" baseline="-25000" dirty="0" smtClean="0">
                <a:latin typeface="Tahoma" panose="020B0604030504040204" pitchFamily="34" charset="0"/>
              </a:rPr>
              <a:t>3</a:t>
            </a:r>
            <a:r>
              <a:rPr lang="it-IT" altLang="en-US" sz="2400" dirty="0" smtClean="0">
                <a:latin typeface="Tahoma" panose="020B0604030504040204" pitchFamily="34" charset="0"/>
              </a:rPr>
              <a:t> is detected via its fundamental vibrational transition at 1065 cm</a:t>
            </a:r>
            <a:r>
              <a:rPr lang="it-IT" altLang="en-US" sz="2400" baseline="30000" dirty="0" smtClean="0">
                <a:latin typeface="Tahoma" panose="020B0604030504040204" pitchFamily="34" charset="0"/>
              </a:rPr>
              <a:t>-1</a:t>
            </a:r>
          </a:p>
          <a:p>
            <a:pPr marL="457200" indent="-457200" algn="just" eaLnBrk="1" hangingPunct="1">
              <a:spcBef>
                <a:spcPct val="0"/>
              </a:spcBef>
              <a:buFont typeface="Arial" panose="020B0604020202020204" pitchFamily="34" charset="0"/>
              <a:buChar char="•"/>
              <a:defRPr/>
            </a:pPr>
            <a:r>
              <a:rPr lang="it-IT" altLang="en-US" sz="2400" dirty="0" smtClean="0">
                <a:latin typeface="Tahoma" panose="020B0604030504040204" pitchFamily="34" charset="0"/>
              </a:rPr>
              <a:t>....</a:t>
            </a:r>
          </a:p>
        </p:txBody>
      </p:sp>
    </p:spTree>
    <p:extLst>
      <p:ext uri="{BB962C8B-B14F-4D97-AF65-F5344CB8AC3E}">
        <p14:creationId xmlns:p14="http://schemas.microsoft.com/office/powerpoint/2010/main" val="342781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3</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25" name="Text Box 5"/>
          <p:cNvSpPr txBox="1">
            <a:spLocks noChangeArrowheads="1"/>
          </p:cNvSpPr>
          <p:nvPr/>
        </p:nvSpPr>
        <p:spPr bwMode="auto">
          <a:xfrm>
            <a:off x="382541" y="1062134"/>
            <a:ext cx="672991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800" dirty="0" smtClean="0">
                <a:latin typeface="Tahoma" panose="020B0604030504040204" pitchFamily="34" charset="0"/>
              </a:rPr>
              <a:t>The </a:t>
            </a:r>
            <a:r>
              <a:rPr lang="en-US" altLang="en-US" sz="1800" dirty="0">
                <a:latin typeface="Tahoma" panose="020B0604030504040204" pitchFamily="34" charset="0"/>
              </a:rPr>
              <a:t>brightest star visible from any part of Earth is </a:t>
            </a:r>
            <a:r>
              <a:rPr lang="en-US" altLang="en-US" sz="1800" dirty="0" smtClean="0">
                <a:latin typeface="Tahoma" panose="020B0604030504040204" pitchFamily="34" charset="0"/>
              </a:rPr>
              <a:t>Sirius, </a:t>
            </a:r>
            <a:r>
              <a:rPr lang="en-US" altLang="en-US" sz="1800" dirty="0">
                <a:latin typeface="Tahoma" panose="020B0604030504040204" pitchFamily="34" charset="0"/>
              </a:rPr>
              <a:t>in the constellation </a:t>
            </a:r>
            <a:r>
              <a:rPr lang="en-US" altLang="en-US" sz="1800" dirty="0" err="1">
                <a:latin typeface="Tahoma" panose="020B0604030504040204" pitchFamily="34" charset="0"/>
              </a:rPr>
              <a:t>Canis</a:t>
            </a:r>
            <a:r>
              <a:rPr lang="en-US" altLang="en-US" sz="1800" dirty="0">
                <a:latin typeface="Tahoma" panose="020B0604030504040204" pitchFamily="34" charset="0"/>
              </a:rPr>
              <a:t> </a:t>
            </a:r>
            <a:r>
              <a:rPr lang="en-US" altLang="en-US" sz="1800" dirty="0" smtClean="0">
                <a:latin typeface="Tahoma" panose="020B0604030504040204" pitchFamily="34" charset="0"/>
              </a:rPr>
              <a:t>Major. The surface temperature of Sirius is </a:t>
            </a:r>
            <a:r>
              <a:rPr lang="it-IT" altLang="en-US" sz="1800" dirty="0" smtClean="0">
                <a:latin typeface="Tahoma" panose="020B0604030504040204" pitchFamily="34" charset="0"/>
              </a:rPr>
              <a:t>9940K. Calculate the maximum position of its emission spectrum (in nm). What colour should you expect Sirius to have?</a:t>
            </a:r>
            <a:endParaRPr lang="en-US" altLang="en-US" sz="1800" dirty="0" smtClean="0">
              <a:latin typeface="Tahoma" panose="020B0604030504040204" pitchFamily="34" charset="0"/>
            </a:endParaRPr>
          </a:p>
        </p:txBody>
      </p:sp>
      <p:sp>
        <p:nvSpPr>
          <p:cNvPr id="9" name="Text Box 5"/>
          <p:cNvSpPr txBox="1">
            <a:spLocks noChangeArrowheads="1"/>
          </p:cNvSpPr>
          <p:nvPr/>
        </p:nvSpPr>
        <p:spPr bwMode="auto">
          <a:xfrm>
            <a:off x="382541" y="2455668"/>
            <a:ext cx="83731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solidFill>
                  <a:srgbClr val="FF0000"/>
                </a:solidFill>
                <a:latin typeface="Tahoma" panose="020B0604030504040204" pitchFamily="34" charset="0"/>
              </a:rPr>
              <a:t>Solution:</a:t>
            </a:r>
            <a:r>
              <a:rPr lang="en-US" altLang="en-US" sz="2400" dirty="0" smtClean="0">
                <a:latin typeface="Tahoma" panose="020B0604030504040204" pitchFamily="34" charset="0"/>
              </a:rPr>
              <a:t> Star emissions can be modelled as blackbody emissions. By applying the Wien’s law the peak wavelength can be related to the T of the emitter:</a:t>
            </a:r>
            <a:endParaRPr lang="en-US" altLang="en-US" sz="2400" dirty="0" smtClean="0">
              <a:solidFill>
                <a:srgbClr val="FF0000"/>
              </a:solidFill>
              <a:latin typeface="Tahoma" panose="020B0604030504040204" pitchFamily="34" charset="0"/>
            </a:endParaRPr>
          </a:p>
        </p:txBody>
      </p:sp>
      <p:graphicFrame>
        <p:nvGraphicFramePr>
          <p:cNvPr id="11" name="Object 41"/>
          <p:cNvGraphicFramePr>
            <a:graphicFrameLocks noChangeAspect="1"/>
          </p:cNvGraphicFramePr>
          <p:nvPr>
            <p:extLst>
              <p:ext uri="{D42A27DB-BD31-4B8C-83A1-F6EECF244321}">
                <p14:modId xmlns:p14="http://schemas.microsoft.com/office/powerpoint/2010/main" val="2605958284"/>
              </p:ext>
            </p:extLst>
          </p:nvPr>
        </p:nvGraphicFramePr>
        <p:xfrm>
          <a:off x="344963" y="3799878"/>
          <a:ext cx="2278028" cy="659387"/>
        </p:xfrm>
        <a:graphic>
          <a:graphicData uri="http://schemas.openxmlformats.org/presentationml/2006/ole">
            <mc:AlternateContent xmlns:mc="http://schemas.openxmlformats.org/markup-compatibility/2006">
              <mc:Choice xmlns:v="urn:schemas-microsoft-com:vml" Requires="v">
                <p:oleObj spid="_x0000_s139278" name="Equation" r:id="rId5" imgW="1358640" imgH="393480" progId="Equation.3">
                  <p:embed/>
                </p:oleObj>
              </mc:Choice>
              <mc:Fallback>
                <p:oleObj name="Equation" r:id="rId5" imgW="1358640" imgH="393480" progId="Equation.3">
                  <p:embed/>
                  <p:pic>
                    <p:nvPicPr>
                      <p:cNvPr id="6" name="Object 41"/>
                      <p:cNvPicPr>
                        <a:picLocks noChangeAspect="1" noChangeArrowheads="1"/>
                      </p:cNvPicPr>
                      <p:nvPr/>
                    </p:nvPicPr>
                    <p:blipFill>
                      <a:blip r:embed="rId6"/>
                      <a:srcRect/>
                      <a:stretch>
                        <a:fillRect/>
                      </a:stretch>
                    </p:blipFill>
                    <p:spPr bwMode="auto">
                      <a:xfrm>
                        <a:off x="344963" y="3799878"/>
                        <a:ext cx="2278028" cy="659387"/>
                      </a:xfrm>
                      <a:prstGeom prst="rect">
                        <a:avLst/>
                      </a:prstGeom>
                      <a:noFill/>
                      <a:ln w="28575">
                        <a:noFill/>
                        <a:miter lim="800000"/>
                        <a:headEnd/>
                        <a:tailEnd/>
                      </a:ln>
                      <a:extLst/>
                    </p:spPr>
                  </p:pic>
                </p:oleObj>
              </mc:Fallback>
            </mc:AlternateContent>
          </a:graphicData>
        </a:graphic>
      </p:graphicFrame>
      <p:sp>
        <p:nvSpPr>
          <p:cNvPr id="13" name="Text Box 5"/>
          <p:cNvSpPr txBox="1">
            <a:spLocks noChangeArrowheads="1"/>
          </p:cNvSpPr>
          <p:nvPr/>
        </p:nvSpPr>
        <p:spPr bwMode="auto">
          <a:xfrm>
            <a:off x="2787694" y="3902512"/>
            <a:ext cx="29868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latin typeface="Tahoma" panose="020B0604030504040204" pitchFamily="34" charset="0"/>
              </a:rPr>
              <a:t>with T in K. Hence:</a:t>
            </a:r>
          </a:p>
        </p:txBody>
      </p:sp>
      <p:graphicFrame>
        <p:nvGraphicFramePr>
          <p:cNvPr id="15" name="Object 41"/>
          <p:cNvGraphicFramePr>
            <a:graphicFrameLocks noChangeAspect="1"/>
          </p:cNvGraphicFramePr>
          <p:nvPr>
            <p:extLst>
              <p:ext uri="{D42A27DB-BD31-4B8C-83A1-F6EECF244321}">
                <p14:modId xmlns:p14="http://schemas.microsoft.com/office/powerpoint/2010/main" val="1740387892"/>
              </p:ext>
            </p:extLst>
          </p:nvPr>
        </p:nvGraphicFramePr>
        <p:xfrm>
          <a:off x="299910" y="4610692"/>
          <a:ext cx="4468006" cy="688319"/>
        </p:xfrm>
        <a:graphic>
          <a:graphicData uri="http://schemas.openxmlformats.org/presentationml/2006/ole">
            <mc:AlternateContent xmlns:mc="http://schemas.openxmlformats.org/markup-compatibility/2006">
              <mc:Choice xmlns:v="urn:schemas-microsoft-com:vml" Requires="v">
                <p:oleObj spid="_x0000_s139279" name="Equation" r:id="rId7" imgW="2552400" imgH="393480" progId="Equation.3">
                  <p:embed/>
                </p:oleObj>
              </mc:Choice>
              <mc:Fallback>
                <p:oleObj name="Equation" r:id="rId7" imgW="2552400" imgH="393480" progId="Equation.3">
                  <p:embed/>
                  <p:pic>
                    <p:nvPicPr>
                      <p:cNvPr id="9" name="Object 41"/>
                      <p:cNvPicPr>
                        <a:picLocks noChangeAspect="1" noChangeArrowheads="1"/>
                      </p:cNvPicPr>
                      <p:nvPr/>
                    </p:nvPicPr>
                    <p:blipFill>
                      <a:blip r:embed="rId8"/>
                      <a:srcRect/>
                      <a:stretch>
                        <a:fillRect/>
                      </a:stretch>
                    </p:blipFill>
                    <p:spPr bwMode="auto">
                      <a:xfrm>
                        <a:off x="299910" y="4610692"/>
                        <a:ext cx="4468006" cy="688319"/>
                      </a:xfrm>
                      <a:prstGeom prst="rect">
                        <a:avLst/>
                      </a:prstGeom>
                      <a:noFill/>
                      <a:ln w="28575">
                        <a:noFill/>
                        <a:miter lim="800000"/>
                        <a:headEnd/>
                        <a:tailEnd/>
                      </a:ln>
                      <a:extLst/>
                    </p:spPr>
                  </p:pic>
                </p:oleObj>
              </mc:Fallback>
            </mc:AlternateContent>
          </a:graphicData>
        </a:graphic>
      </p:graphicFrame>
      <p:sp>
        <p:nvSpPr>
          <p:cNvPr id="16" name="Text Box 5"/>
          <p:cNvSpPr txBox="1">
            <a:spLocks noChangeArrowheads="1"/>
          </p:cNvSpPr>
          <p:nvPr/>
        </p:nvSpPr>
        <p:spPr bwMode="auto">
          <a:xfrm>
            <a:off x="165861" y="5392042"/>
            <a:ext cx="88065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latin typeface="Tahoma" panose="020B0604030504040204" pitchFamily="34" charset="0"/>
              </a:rPr>
              <a:t>This corresponds to a wavelength outside the visible region (in the UV) but since the star will have a broad emission spectrum it will most likely look bluish to a human eye</a:t>
            </a:r>
          </a:p>
        </p:txBody>
      </p:sp>
    </p:spTree>
    <p:extLst>
      <p:ext uri="{BB962C8B-B14F-4D97-AF65-F5344CB8AC3E}">
        <p14:creationId xmlns:p14="http://schemas.microsoft.com/office/powerpoint/2010/main" val="123165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Light emitted from planetary bodies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4036" name="Picture 17" descr="abs-ref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1300124"/>
            <a:ext cx="3978275"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8" descr="infra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075" y="1303338"/>
            <a:ext cx="382587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9" descr="spectrum-earth-i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7425" y="4037013"/>
            <a:ext cx="387191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Radiation flux</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46084" name="Object 41"/>
          <p:cNvGraphicFramePr>
            <a:graphicFrameLocks noChangeAspect="1"/>
          </p:cNvGraphicFramePr>
          <p:nvPr>
            <p:extLst>
              <p:ext uri="{D42A27DB-BD31-4B8C-83A1-F6EECF244321}">
                <p14:modId xmlns:p14="http://schemas.microsoft.com/office/powerpoint/2010/main" val="883980249"/>
              </p:ext>
            </p:extLst>
          </p:nvPr>
        </p:nvGraphicFramePr>
        <p:xfrm>
          <a:off x="2452688" y="3161506"/>
          <a:ext cx="3773488" cy="1028700"/>
        </p:xfrm>
        <a:graphic>
          <a:graphicData uri="http://schemas.openxmlformats.org/presentationml/2006/ole">
            <mc:AlternateContent xmlns:mc="http://schemas.openxmlformats.org/markup-compatibility/2006">
              <mc:Choice xmlns:v="urn:schemas-microsoft-com:vml" Requires="v">
                <p:oleObj spid="_x0000_s46351" name="Equation" r:id="rId4" imgW="1765300" imgH="482600" progId="Equation.3">
                  <p:embed/>
                </p:oleObj>
              </mc:Choice>
              <mc:Fallback>
                <p:oleObj name="Equation" r:id="rId4" imgW="1765300" imgH="482600" progId="Equation.3">
                  <p:embed/>
                  <p:pic>
                    <p:nvPicPr>
                      <p:cNvPr id="0"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688" y="3161506"/>
                        <a:ext cx="37734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5" name="Text Box 5"/>
          <p:cNvSpPr txBox="1">
            <a:spLocks noChangeArrowheads="1"/>
          </p:cNvSpPr>
          <p:nvPr/>
        </p:nvSpPr>
        <p:spPr bwMode="auto">
          <a:xfrm>
            <a:off x="406400" y="996950"/>
            <a:ext cx="596265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sym typeface="Symbol" panose="05050102010706020507" pitchFamily="18" charset="2"/>
              </a:rPr>
              <a:t>The total flux emitted by a blackbody radiator </a:t>
            </a:r>
            <a:r>
              <a:rPr lang="it-IT" altLang="en-US" sz="2400" i="1">
                <a:latin typeface="Tahoma" panose="020B0604030504040204" pitchFamily="34" charset="0"/>
                <a:sym typeface="Symbol" panose="05050102010706020507" pitchFamily="18" charset="2"/>
              </a:rPr>
              <a:t>F</a:t>
            </a:r>
            <a:r>
              <a:rPr lang="it-IT" altLang="en-US" sz="2400" i="1" baseline="-25000">
                <a:latin typeface="Tahoma" panose="020B0604030504040204" pitchFamily="34" charset="0"/>
                <a:sym typeface="Symbol" panose="05050102010706020507" pitchFamily="18" charset="2"/>
              </a:rPr>
              <a:t>B  </a:t>
            </a:r>
            <a:r>
              <a:rPr lang="it-IT" altLang="en-US" sz="2400">
                <a:latin typeface="Tahoma" panose="020B0604030504040204" pitchFamily="34" charset="0"/>
                <a:sym typeface="Symbol" panose="05050102010706020507" pitchFamily="18" charset="2"/>
              </a:rPr>
              <a:t>(i.e.</a:t>
            </a:r>
            <a:r>
              <a:rPr lang="it-IT" altLang="en-US" sz="2400" i="1">
                <a:latin typeface="Tahoma" panose="020B0604030504040204" pitchFamily="34" charset="0"/>
                <a:sym typeface="Symbol" panose="05050102010706020507" pitchFamily="18" charset="2"/>
              </a:rPr>
              <a:t> </a:t>
            </a:r>
            <a:r>
              <a:rPr lang="it-IT" altLang="en-US" sz="2400">
                <a:latin typeface="Tahoma" panose="020B0604030504040204" pitchFamily="34" charset="0"/>
                <a:sym typeface="Symbol" panose="05050102010706020507" pitchFamily="18" charset="2"/>
              </a:rPr>
              <a:t>power emitted across a unit surface over the whole spectrum) can be obtained by integration of the Planck function over </a:t>
            </a:r>
            <a:r>
              <a:rPr lang="it-IT" altLang="en-US" sz="2400">
                <a:solidFill>
                  <a:srgbClr val="FF0000"/>
                </a:solidFill>
                <a:latin typeface="Tahoma" panose="020B0604030504040204" pitchFamily="34" charset="0"/>
                <a:sym typeface="Symbol" panose="05050102010706020507" pitchFamily="18" charset="2"/>
              </a:rPr>
              <a:t>wavelength</a:t>
            </a:r>
            <a:r>
              <a:rPr lang="it-IT" altLang="en-US" sz="2400">
                <a:latin typeface="Tahoma" panose="020B0604030504040204" pitchFamily="34" charset="0"/>
                <a:sym typeface="Symbol" panose="05050102010706020507" pitchFamily="18" charset="2"/>
              </a:rPr>
              <a:t> </a:t>
            </a:r>
            <a:r>
              <a:rPr lang="it-IT" altLang="en-US" sz="2400">
                <a:solidFill>
                  <a:srgbClr val="FF0000"/>
                </a:solidFill>
                <a:latin typeface="Tahoma" panose="020B0604030504040204" pitchFamily="34" charset="0"/>
                <a:sym typeface="Symbol" panose="05050102010706020507" pitchFamily="18" charset="2"/>
              </a:rPr>
              <a:t></a:t>
            </a:r>
          </a:p>
        </p:txBody>
      </p:sp>
      <p:grpSp>
        <p:nvGrpSpPr>
          <p:cNvPr id="46086" name="Gruppo 2"/>
          <p:cNvGrpSpPr>
            <a:grpSpLocks/>
          </p:cNvGrpSpPr>
          <p:nvPr/>
        </p:nvGrpSpPr>
        <p:grpSpPr bwMode="auto">
          <a:xfrm>
            <a:off x="6367463" y="1141413"/>
            <a:ext cx="2266950" cy="1825625"/>
            <a:chOff x="6342663" y="2257145"/>
            <a:chExt cx="2266350" cy="1825104"/>
          </a:xfrm>
        </p:grpSpPr>
        <p:pic>
          <p:nvPicPr>
            <p:cNvPr id="46091" name="Immagin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2663" y="2257145"/>
              <a:ext cx="2266350" cy="164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Text Box 5"/>
            <p:cNvSpPr txBox="1">
              <a:spLocks noChangeArrowheads="1"/>
            </p:cNvSpPr>
            <p:nvPr/>
          </p:nvSpPr>
          <p:spPr bwMode="auto">
            <a:xfrm>
              <a:off x="7129617" y="3789861"/>
              <a:ext cx="109998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300">
                  <a:latin typeface="Tahoma" panose="020B0604030504040204" pitchFamily="34" charset="0"/>
                  <a:sym typeface="Symbol" panose="05050102010706020507" pitchFamily="18" charset="2"/>
                </a:rPr>
                <a:t>wavelength</a:t>
              </a:r>
            </a:p>
          </p:txBody>
        </p:sp>
      </p:grpSp>
      <p:graphicFrame>
        <p:nvGraphicFramePr>
          <p:cNvPr id="46087" name="Object 41"/>
          <p:cNvGraphicFramePr>
            <a:graphicFrameLocks noChangeAspect="1"/>
          </p:cNvGraphicFramePr>
          <p:nvPr>
            <p:extLst>
              <p:ext uri="{D42A27DB-BD31-4B8C-83A1-F6EECF244321}">
                <p14:modId xmlns:p14="http://schemas.microsoft.com/office/powerpoint/2010/main" val="4213970392"/>
              </p:ext>
            </p:extLst>
          </p:nvPr>
        </p:nvGraphicFramePr>
        <p:xfrm>
          <a:off x="552450" y="5183978"/>
          <a:ext cx="1900238" cy="487363"/>
        </p:xfrm>
        <a:graphic>
          <a:graphicData uri="http://schemas.openxmlformats.org/presentationml/2006/ole">
            <mc:AlternateContent xmlns:mc="http://schemas.openxmlformats.org/markup-compatibility/2006">
              <mc:Choice xmlns:v="urn:schemas-microsoft-com:vml" Requires="v">
                <p:oleObj spid="_x0000_s46352" name="Equazione" r:id="rId7" imgW="889000" imgH="228600" progId="Equation.3">
                  <p:embed/>
                </p:oleObj>
              </mc:Choice>
              <mc:Fallback>
                <p:oleObj name="Equazione" r:id="rId7" imgW="889000" imgH="228600" progId="Equation.3">
                  <p:embed/>
                  <p:pic>
                    <p:nvPicPr>
                      <p:cNvPr id="0"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450" y="5183978"/>
                        <a:ext cx="1900238" cy="4873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8" name="Text Box 5"/>
          <p:cNvSpPr txBox="1">
            <a:spLocks noChangeArrowheads="1"/>
          </p:cNvSpPr>
          <p:nvPr/>
        </p:nvSpPr>
        <p:spPr bwMode="auto">
          <a:xfrm>
            <a:off x="406400" y="4368715"/>
            <a:ext cx="3136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solidFill>
                  <a:srgbClr val="FF0000"/>
                </a:solidFill>
                <a:latin typeface="Tahoma" panose="020B0604030504040204" pitchFamily="34" charset="0"/>
                <a:sym typeface="Symbol" panose="05050102010706020507" pitchFamily="18" charset="2"/>
              </a:rPr>
              <a:t>Stefan-Boltzmann law</a:t>
            </a:r>
          </a:p>
        </p:txBody>
      </p:sp>
      <p:sp>
        <p:nvSpPr>
          <p:cNvPr id="18" name="Rettangolo 17"/>
          <p:cNvSpPr/>
          <p:nvPr/>
        </p:nvSpPr>
        <p:spPr>
          <a:xfrm>
            <a:off x="2952924" y="5079365"/>
            <a:ext cx="4922838" cy="1016000"/>
          </a:xfrm>
          <a:prstGeom prst="rect">
            <a:avLst/>
          </a:prstGeom>
        </p:spPr>
        <p:txBody>
          <a:bodyPr>
            <a:spAutoFit/>
          </a:bodyPr>
          <a:lstStyle/>
          <a:p>
            <a:pPr marL="342900" indent="-342900">
              <a:buFont typeface="Symbol" panose="05050102010706020507" pitchFamily="18" charset="2"/>
              <a:buChar char="s"/>
              <a:defRPr/>
            </a:pPr>
            <a:r>
              <a:rPr lang="en-GB" sz="2500" dirty="0">
                <a:latin typeface="Tahoma" panose="020B0604030504040204" pitchFamily="34" charset="0"/>
                <a:ea typeface="Tahoma" panose="020B0604030504040204" pitchFamily="34" charset="0"/>
                <a:cs typeface="Tahoma" panose="020B0604030504040204" pitchFamily="34" charset="0"/>
              </a:rPr>
              <a:t>= 5.672</a:t>
            </a:r>
            <a:r>
              <a:rPr lang="en-GB" sz="25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10</a:t>
            </a:r>
            <a:r>
              <a:rPr lang="en-GB" sz="25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-8</a:t>
            </a:r>
            <a:r>
              <a:rPr lang="en-GB" sz="25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[W][m</a:t>
            </a:r>
            <a:r>
              <a:rPr lang="en-GB" sz="25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en-GB" sz="25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en-GB" sz="25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a:t>
            </a:r>
            <a:r>
              <a:rPr lang="en-GB" sz="25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p>
          <a:p>
            <a:pPr>
              <a:defRPr/>
            </a:pPr>
            <a:endParaRPr lang="en-GB" sz="1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defRPr/>
            </a:pPr>
            <a:r>
              <a:rPr lang="it-IT" sz="2500" i="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F</a:t>
            </a:r>
            <a:r>
              <a:rPr lang="it-IT" sz="2500" i="1"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a:t>
            </a:r>
            <a:r>
              <a:rPr lang="it-IT" sz="2500" i="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 </a:t>
            </a:r>
            <a:r>
              <a:rPr lang="it-IT" sz="25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 </a:t>
            </a:r>
            <a:r>
              <a:rPr lang="en-GB" sz="25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[W][m</a:t>
            </a:r>
            <a:r>
              <a:rPr lang="en-GB" sz="25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en-GB" sz="25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GB" sz="2500" dirty="0">
              <a:latin typeface="Tahoma" panose="020B0604030504040204" pitchFamily="34" charset="0"/>
              <a:ea typeface="Tahoma" panose="020B0604030504040204" pitchFamily="34" charset="0"/>
              <a:cs typeface="Tahoma" panose="020B0604030504040204" pitchFamily="34" charset="0"/>
            </a:endParaRPr>
          </a:p>
        </p:txBody>
      </p:sp>
      <p:cxnSp>
        <p:nvCxnSpPr>
          <p:cNvPr id="46090" name="Connettore 2 20"/>
          <p:cNvCxnSpPr>
            <a:cxnSpLocks noChangeShapeType="1"/>
          </p:cNvCxnSpPr>
          <p:nvPr/>
        </p:nvCxnSpPr>
        <p:spPr bwMode="auto">
          <a:xfrm flipV="1">
            <a:off x="4372495" y="2305050"/>
            <a:ext cx="2545830" cy="477631"/>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Radiation flux: Sun and Earth</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48132" name="Object 41"/>
          <p:cNvGraphicFramePr>
            <a:graphicFrameLocks noChangeAspect="1"/>
          </p:cNvGraphicFramePr>
          <p:nvPr/>
        </p:nvGraphicFramePr>
        <p:xfrm>
          <a:off x="2049463" y="1169988"/>
          <a:ext cx="4860925" cy="514350"/>
        </p:xfrm>
        <a:graphic>
          <a:graphicData uri="http://schemas.openxmlformats.org/presentationml/2006/ole">
            <mc:AlternateContent xmlns:mc="http://schemas.openxmlformats.org/markup-compatibility/2006">
              <mc:Choice xmlns:v="urn:schemas-microsoft-com:vml" Requires="v">
                <p:oleObj spid="_x0000_s48396" name="Equazione" r:id="rId4" imgW="2273300" imgH="241300" progId="Equation.3">
                  <p:embed/>
                </p:oleObj>
              </mc:Choice>
              <mc:Fallback>
                <p:oleObj name="Equazione" r:id="rId4" imgW="2273300" imgH="241300" progId="Equation.3">
                  <p:embed/>
                  <p:pic>
                    <p:nvPicPr>
                      <p:cNvPr id="0"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9463" y="1169988"/>
                        <a:ext cx="48609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48133" name="Object 41"/>
          <p:cNvGraphicFramePr>
            <a:graphicFrameLocks noChangeAspect="1"/>
          </p:cNvGraphicFramePr>
          <p:nvPr/>
        </p:nvGraphicFramePr>
        <p:xfrm>
          <a:off x="1939925" y="2041525"/>
          <a:ext cx="4778375" cy="514350"/>
        </p:xfrm>
        <a:graphic>
          <a:graphicData uri="http://schemas.openxmlformats.org/presentationml/2006/ole">
            <mc:AlternateContent xmlns:mc="http://schemas.openxmlformats.org/markup-compatibility/2006">
              <mc:Choice xmlns:v="urn:schemas-microsoft-com:vml" Requires="v">
                <p:oleObj spid="_x0000_s48397" name="Equazione" r:id="rId6" imgW="2235200" imgH="241300" progId="Equation.3">
                  <p:embed/>
                </p:oleObj>
              </mc:Choice>
              <mc:Fallback>
                <p:oleObj name="Equazione" r:id="rId6" imgW="2235200" imgH="241300" progId="Equation.3">
                  <p:embed/>
                  <p:pic>
                    <p:nvPicPr>
                      <p:cNvPr id="0"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9925" y="2041525"/>
                        <a:ext cx="4778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48134" name="Immagin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35088" y="2954338"/>
            <a:ext cx="4041775"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5" name="Connettore 2 6"/>
          <p:cNvCxnSpPr>
            <a:cxnSpLocks noChangeShapeType="1"/>
          </p:cNvCxnSpPr>
          <p:nvPr/>
        </p:nvCxnSpPr>
        <p:spPr bwMode="auto">
          <a:xfrm flipH="1" flipV="1">
            <a:off x="6850063" y="1571625"/>
            <a:ext cx="862012" cy="96520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36" name="Text Box 5"/>
          <p:cNvSpPr txBox="1">
            <a:spLocks noChangeArrowheads="1"/>
          </p:cNvSpPr>
          <p:nvPr/>
        </p:nvSpPr>
        <p:spPr bwMode="auto">
          <a:xfrm>
            <a:off x="5864225" y="2573338"/>
            <a:ext cx="3068638"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400">
                <a:latin typeface="Tahoma" panose="020B0604030504040204" pitchFamily="34" charset="0"/>
                <a:sym typeface="Symbol" panose="05050102010706020507" pitchFamily="18" charset="2"/>
              </a:rPr>
              <a:t>outward radiative energy flux (per unit area) at the Sun surface </a:t>
            </a:r>
            <a:endParaRPr lang="it-IT" altLang="en-US" sz="2400">
              <a:solidFill>
                <a:srgbClr val="FF0000"/>
              </a:solidFill>
              <a:latin typeface="Tahoma" panose="020B0604030504040204" pitchFamily="34" charset="0"/>
              <a:sym typeface="Symbol" panose="05050102010706020507" pitchFamily="18" charset="2"/>
            </a:endParaRPr>
          </a:p>
        </p:txBody>
      </p:sp>
      <p:sp>
        <p:nvSpPr>
          <p:cNvPr id="48137" name="Text Box 5"/>
          <p:cNvSpPr txBox="1">
            <a:spLocks noChangeArrowheads="1"/>
          </p:cNvSpPr>
          <p:nvPr/>
        </p:nvSpPr>
        <p:spPr bwMode="auto">
          <a:xfrm>
            <a:off x="5522913" y="4702175"/>
            <a:ext cx="35179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400" dirty="0">
                <a:solidFill>
                  <a:srgbClr val="FF0000"/>
                </a:solidFill>
                <a:latin typeface="Tahoma" panose="020B0604030504040204" pitchFamily="34" charset="0"/>
                <a:sym typeface="Symbol" panose="05050102010706020507" pitchFamily="18" charset="2"/>
              </a:rPr>
              <a:t>But how much of this  flux reaches the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The Solar constant</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0180" name="Text Box 5"/>
          <p:cNvSpPr txBox="1">
            <a:spLocks noChangeArrowheads="1"/>
          </p:cNvSpPr>
          <p:nvPr/>
        </p:nvSpPr>
        <p:spPr bwMode="auto">
          <a:xfrm>
            <a:off x="4730750" y="969963"/>
            <a:ext cx="424815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dirty="0">
                <a:latin typeface="Tahoma" panose="020B0604030504040204" pitchFamily="34" charset="0"/>
                <a:sym typeface="Symbol" panose="05050102010706020507" pitchFamily="18" charset="2"/>
              </a:rPr>
              <a:t>Total radiative energy output of the Sun at its surface is: </a:t>
            </a:r>
          </a:p>
        </p:txBody>
      </p:sp>
      <p:graphicFrame>
        <p:nvGraphicFramePr>
          <p:cNvPr id="50181" name="Object 41"/>
          <p:cNvGraphicFramePr>
            <a:graphicFrameLocks noChangeAspect="1"/>
          </p:cNvGraphicFramePr>
          <p:nvPr/>
        </p:nvGraphicFramePr>
        <p:xfrm>
          <a:off x="7805738" y="1333500"/>
          <a:ext cx="1139825" cy="474663"/>
        </p:xfrm>
        <a:graphic>
          <a:graphicData uri="http://schemas.openxmlformats.org/presentationml/2006/ole">
            <mc:AlternateContent xmlns:mc="http://schemas.openxmlformats.org/markup-compatibility/2006">
              <mc:Choice xmlns:v="urn:schemas-microsoft-com:vml" Requires="v">
                <p:oleObj spid="_x0000_s50976" name="Equazione" r:id="rId4" imgW="533169" imgH="228501" progId="Equation.3">
                  <p:embed/>
                </p:oleObj>
              </mc:Choice>
              <mc:Fallback>
                <p:oleObj name="Equazione" r:id="rId4" imgW="533169" imgH="228501" progId="Equation.3">
                  <p:embed/>
                  <p:pic>
                    <p:nvPicPr>
                      <p:cNvPr id="0"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5738" y="1333500"/>
                        <a:ext cx="11398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82" name="Object 41"/>
          <p:cNvGraphicFramePr>
            <a:graphicFrameLocks noChangeAspect="1"/>
          </p:cNvGraphicFramePr>
          <p:nvPr/>
        </p:nvGraphicFramePr>
        <p:xfrm>
          <a:off x="4718050" y="2114550"/>
          <a:ext cx="1438275" cy="515938"/>
        </p:xfrm>
        <a:graphic>
          <a:graphicData uri="http://schemas.openxmlformats.org/presentationml/2006/ole">
            <mc:AlternateContent xmlns:mc="http://schemas.openxmlformats.org/markup-compatibility/2006">
              <mc:Choice xmlns:v="urn:schemas-microsoft-com:vml" Requires="v">
                <p:oleObj spid="_x0000_s50977" name="Equazione" r:id="rId6" imgW="672808" imgH="241195" progId="Equation.3">
                  <p:embed/>
                </p:oleObj>
              </mc:Choice>
              <mc:Fallback>
                <p:oleObj name="Equazione" r:id="rId6" imgW="672808" imgH="241195" progId="Equation.3">
                  <p:embed/>
                  <p:pic>
                    <p:nvPicPr>
                      <p:cNvPr id="0"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8050" y="2114550"/>
                        <a:ext cx="143827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3" name="Text Box 5"/>
          <p:cNvSpPr txBox="1">
            <a:spLocks noChangeArrowheads="1"/>
          </p:cNvSpPr>
          <p:nvPr/>
        </p:nvSpPr>
        <p:spPr bwMode="auto">
          <a:xfrm>
            <a:off x="6127750" y="2127250"/>
            <a:ext cx="31623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a:latin typeface="Tahoma" panose="020B0604030504040204" pitchFamily="34" charset="0"/>
                <a:sym typeface="Symbol" panose="05050102010706020507" pitchFamily="18" charset="2"/>
              </a:rPr>
              <a:t>surface area of the Sun</a:t>
            </a:r>
          </a:p>
        </p:txBody>
      </p:sp>
      <p:sp>
        <p:nvSpPr>
          <p:cNvPr id="50184" name="Text Box 5"/>
          <p:cNvSpPr txBox="1">
            <a:spLocks noChangeArrowheads="1"/>
          </p:cNvSpPr>
          <p:nvPr/>
        </p:nvSpPr>
        <p:spPr bwMode="auto">
          <a:xfrm>
            <a:off x="6169025" y="2740025"/>
            <a:ext cx="2963863"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a:latin typeface="Tahoma" panose="020B0604030504040204" pitchFamily="34" charset="0"/>
                <a:sym typeface="Symbol" panose="05050102010706020507" pitchFamily="18" charset="2"/>
              </a:rPr>
              <a:t>area of the big sphere centered at the Sun and radius equal to d </a:t>
            </a:r>
          </a:p>
        </p:txBody>
      </p:sp>
      <p:graphicFrame>
        <p:nvGraphicFramePr>
          <p:cNvPr id="50185" name="Object 41"/>
          <p:cNvGraphicFramePr>
            <a:graphicFrameLocks noChangeAspect="1"/>
          </p:cNvGraphicFramePr>
          <p:nvPr/>
        </p:nvGraphicFramePr>
        <p:xfrm>
          <a:off x="4679950" y="2682875"/>
          <a:ext cx="1519238" cy="542925"/>
        </p:xfrm>
        <a:graphic>
          <a:graphicData uri="http://schemas.openxmlformats.org/presentationml/2006/ole">
            <mc:AlternateContent xmlns:mc="http://schemas.openxmlformats.org/markup-compatibility/2006">
              <mc:Choice xmlns:v="urn:schemas-microsoft-com:vml" Requires="v">
                <p:oleObj spid="_x0000_s50978" name="Equazione" r:id="rId8" imgW="710891" imgH="253890" progId="Equation.3">
                  <p:embed/>
                </p:oleObj>
              </mc:Choice>
              <mc:Fallback>
                <p:oleObj name="Equazione" r:id="rId8" imgW="710891" imgH="253890" progId="Equation.3">
                  <p:embed/>
                  <p:pic>
                    <p:nvPicPr>
                      <p:cNvPr id="0" name="Object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9950" y="2682875"/>
                        <a:ext cx="15192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86" name="Object 41"/>
          <p:cNvGraphicFramePr>
            <a:graphicFrameLocks noChangeAspect="1"/>
          </p:cNvGraphicFramePr>
          <p:nvPr/>
        </p:nvGraphicFramePr>
        <p:xfrm>
          <a:off x="5426075" y="4086225"/>
          <a:ext cx="2497138" cy="474663"/>
        </p:xfrm>
        <a:graphic>
          <a:graphicData uri="http://schemas.openxmlformats.org/presentationml/2006/ole">
            <mc:AlternateContent xmlns:mc="http://schemas.openxmlformats.org/markup-compatibility/2006">
              <mc:Choice xmlns:v="urn:schemas-microsoft-com:vml" Requires="v">
                <p:oleObj spid="_x0000_s50979" name="Equazione" r:id="rId10" imgW="1168400" imgH="228600" progId="Equation.3">
                  <p:embed/>
                </p:oleObj>
              </mc:Choice>
              <mc:Fallback>
                <p:oleObj name="Equazione" r:id="rId10" imgW="1168400" imgH="228600" progId="Equation.3">
                  <p:embed/>
                  <p:pic>
                    <p:nvPicPr>
                      <p:cNvPr id="0"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26075" y="4086225"/>
                        <a:ext cx="24971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0187" name="Gruppo 7"/>
          <p:cNvGrpSpPr>
            <a:grpSpLocks/>
          </p:cNvGrpSpPr>
          <p:nvPr/>
        </p:nvGrpSpPr>
        <p:grpSpPr bwMode="auto">
          <a:xfrm>
            <a:off x="322263" y="3962400"/>
            <a:ext cx="4111625" cy="2201863"/>
            <a:chOff x="647754" y="3814354"/>
            <a:chExt cx="4112232" cy="2200917"/>
          </a:xfrm>
        </p:grpSpPr>
        <p:pic>
          <p:nvPicPr>
            <p:cNvPr id="50199" name="Immagin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47754" y="3814354"/>
              <a:ext cx="4112232" cy="220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0" name="Rettangolo 6"/>
            <p:cNvSpPr>
              <a:spLocks noChangeArrowheads="1"/>
            </p:cNvSpPr>
            <p:nvPr/>
          </p:nvSpPr>
          <p:spPr bwMode="auto">
            <a:xfrm>
              <a:off x="2735767" y="5432053"/>
              <a:ext cx="1517256" cy="58321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50201" name="Text Box 5"/>
            <p:cNvSpPr txBox="1">
              <a:spLocks noChangeArrowheads="1"/>
            </p:cNvSpPr>
            <p:nvPr/>
          </p:nvSpPr>
          <p:spPr bwMode="auto">
            <a:xfrm>
              <a:off x="2785405" y="3848738"/>
              <a:ext cx="1074092"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500">
                  <a:latin typeface="Tahoma" panose="020B0604030504040204" pitchFamily="34" charset="0"/>
                  <a:sym typeface="Symbol" panose="05050102010706020507" pitchFamily="18" charset="2"/>
                </a:rPr>
                <a:t>d = 1 A.U.</a:t>
              </a:r>
              <a:endParaRPr lang="it-IT" altLang="en-US" sz="1500">
                <a:solidFill>
                  <a:srgbClr val="FF0000"/>
                </a:solidFill>
                <a:latin typeface="Tahoma" panose="020B0604030504040204" pitchFamily="34" charset="0"/>
                <a:sym typeface="Symbol" panose="05050102010706020507" pitchFamily="18" charset="2"/>
              </a:endParaRPr>
            </a:p>
          </p:txBody>
        </p:sp>
      </p:grpSp>
      <p:graphicFrame>
        <p:nvGraphicFramePr>
          <p:cNvPr id="50188" name="Object 41"/>
          <p:cNvGraphicFramePr>
            <a:graphicFrameLocks noChangeAspect="1"/>
          </p:cNvGraphicFramePr>
          <p:nvPr/>
        </p:nvGraphicFramePr>
        <p:xfrm>
          <a:off x="3913188" y="5156200"/>
          <a:ext cx="4776787" cy="958850"/>
        </p:xfrm>
        <a:graphic>
          <a:graphicData uri="http://schemas.openxmlformats.org/presentationml/2006/ole">
            <mc:AlternateContent xmlns:mc="http://schemas.openxmlformats.org/markup-compatibility/2006">
              <mc:Choice xmlns:v="urn:schemas-microsoft-com:vml" Requires="v">
                <p:oleObj spid="_x0000_s50980" name="Equazione" r:id="rId13" imgW="2527300" imgH="508000" progId="Equation.3">
                  <p:embed/>
                </p:oleObj>
              </mc:Choice>
              <mc:Fallback>
                <p:oleObj name="Equazione" r:id="rId13" imgW="2527300" imgH="508000" progId="Equation.3">
                  <p:embed/>
                  <p:pic>
                    <p:nvPicPr>
                      <p:cNvPr id="0" name="Object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13188" y="5156200"/>
                        <a:ext cx="477678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0189" name="Gruppo 13"/>
          <p:cNvGrpSpPr>
            <a:grpSpLocks/>
          </p:cNvGrpSpPr>
          <p:nvPr/>
        </p:nvGrpSpPr>
        <p:grpSpPr bwMode="auto">
          <a:xfrm>
            <a:off x="3932238" y="6130925"/>
            <a:ext cx="4252912" cy="498475"/>
            <a:chOff x="4953518" y="6130161"/>
            <a:chExt cx="4252982" cy="498522"/>
          </a:xfrm>
        </p:grpSpPr>
        <p:sp>
          <p:nvSpPr>
            <p:cNvPr id="50196" name="Text Box 5"/>
            <p:cNvSpPr txBox="1">
              <a:spLocks noChangeArrowheads="1"/>
            </p:cNvSpPr>
            <p:nvPr/>
          </p:nvSpPr>
          <p:spPr bwMode="auto">
            <a:xfrm>
              <a:off x="6930850" y="6130161"/>
              <a:ext cx="2275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solidFill>
                    <a:srgbClr val="FF0000"/>
                  </a:solidFill>
                  <a:latin typeface="Tahoma" panose="020B0604030504040204" pitchFamily="34" charset="0"/>
                  <a:sym typeface="Symbol" panose="05050102010706020507" pitchFamily="18" charset="2"/>
                </a:rPr>
                <a:t>Solar constant</a:t>
              </a:r>
              <a:endParaRPr lang="it-IT" altLang="en-US" sz="2400" baseline="30000">
                <a:solidFill>
                  <a:srgbClr val="FF0000"/>
                </a:solidFill>
                <a:latin typeface="Tahoma" panose="020B0604030504040204" pitchFamily="34" charset="0"/>
                <a:sym typeface="Symbol" panose="05050102010706020507" pitchFamily="18" charset="2"/>
              </a:endParaRPr>
            </a:p>
          </p:txBody>
        </p:sp>
        <p:sp>
          <p:nvSpPr>
            <p:cNvPr id="50197" name="Text Box 5"/>
            <p:cNvSpPr txBox="1">
              <a:spLocks noChangeArrowheads="1"/>
            </p:cNvSpPr>
            <p:nvPr/>
          </p:nvSpPr>
          <p:spPr bwMode="auto">
            <a:xfrm>
              <a:off x="6092455" y="6156423"/>
              <a:ext cx="116430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a:latin typeface="Tahoma" panose="020B0604030504040204" pitchFamily="34" charset="0"/>
                  <a:sym typeface="Symbol" panose="05050102010706020507" pitchFamily="18" charset="2"/>
                </a:rPr>
                <a:t>Wm</a:t>
              </a:r>
              <a:r>
                <a:rPr lang="it-IT" altLang="en-US" sz="2200" baseline="30000">
                  <a:latin typeface="Tahoma" panose="020B0604030504040204" pitchFamily="34" charset="0"/>
                  <a:sym typeface="Symbol" panose="05050102010706020507" pitchFamily="18" charset="2"/>
                </a:rPr>
                <a:t>-2</a:t>
              </a:r>
            </a:p>
          </p:txBody>
        </p:sp>
        <p:graphicFrame>
          <p:nvGraphicFramePr>
            <p:cNvPr id="50198" name="Object 41"/>
            <p:cNvGraphicFramePr>
              <a:graphicFrameLocks noChangeAspect="1"/>
            </p:cNvGraphicFramePr>
            <p:nvPr/>
          </p:nvGraphicFramePr>
          <p:xfrm>
            <a:off x="4953518" y="6198470"/>
            <a:ext cx="1200150" cy="430213"/>
          </p:xfrm>
          <a:graphic>
            <a:graphicData uri="http://schemas.openxmlformats.org/presentationml/2006/ole">
              <mc:AlternateContent xmlns:mc="http://schemas.openxmlformats.org/markup-compatibility/2006">
                <mc:Choice xmlns:v="urn:schemas-microsoft-com:vml" Requires="v">
                  <p:oleObj spid="_x0000_s50981" name="Equazione" r:id="rId15" imgW="634725" imgH="228501" progId="Equation.3">
                    <p:embed/>
                  </p:oleObj>
                </mc:Choice>
                <mc:Fallback>
                  <p:oleObj name="Equazione" r:id="rId15" imgW="634725" imgH="228501" progId="Equation.3">
                    <p:embed/>
                    <p:pic>
                      <p:nvPicPr>
                        <p:cNvPr id="0" name="Object 4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518" y="6198470"/>
                          <a:ext cx="12001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0190" name="Gruppo 27"/>
          <p:cNvGrpSpPr>
            <a:grpSpLocks/>
          </p:cNvGrpSpPr>
          <p:nvPr/>
        </p:nvGrpSpPr>
        <p:grpSpPr bwMode="auto">
          <a:xfrm>
            <a:off x="80963" y="893763"/>
            <a:ext cx="4470400" cy="2787650"/>
            <a:chOff x="80257" y="893852"/>
            <a:chExt cx="4471122" cy="2787193"/>
          </a:xfrm>
        </p:grpSpPr>
        <p:pic>
          <p:nvPicPr>
            <p:cNvPr id="50191" name="Picture 2" descr="https://www.pveducation.org/sites/default/files/PVCDROM/Properties-of-Sunlight/Images/SUNEARTH.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257" y="893852"/>
              <a:ext cx="4471122" cy="278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2" name="Text Box 5"/>
            <p:cNvSpPr txBox="1">
              <a:spLocks noChangeArrowheads="1"/>
            </p:cNvSpPr>
            <p:nvPr/>
          </p:nvSpPr>
          <p:spPr bwMode="auto">
            <a:xfrm>
              <a:off x="2046252" y="3132047"/>
              <a:ext cx="107409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500">
                  <a:latin typeface="Tahoma" panose="020B0604030504040204" pitchFamily="34" charset="0"/>
                  <a:sym typeface="Symbol" panose="05050102010706020507" pitchFamily="18" charset="2"/>
                </a:rPr>
                <a:t>=1 A.U.</a:t>
              </a:r>
              <a:endParaRPr lang="it-IT" altLang="en-US" sz="1500">
                <a:solidFill>
                  <a:srgbClr val="FF0000"/>
                </a:solidFill>
                <a:latin typeface="Tahoma" panose="020B0604030504040204" pitchFamily="34" charset="0"/>
                <a:sym typeface="Symbol" panose="05050102010706020507" pitchFamily="18" charset="2"/>
              </a:endParaRPr>
            </a:p>
          </p:txBody>
        </p:sp>
        <p:sp>
          <p:nvSpPr>
            <p:cNvPr id="50193" name="Text Box 5"/>
            <p:cNvSpPr txBox="1">
              <a:spLocks noChangeArrowheads="1"/>
            </p:cNvSpPr>
            <p:nvPr/>
          </p:nvSpPr>
          <p:spPr bwMode="auto">
            <a:xfrm>
              <a:off x="1808635" y="1151893"/>
              <a:ext cx="204063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800">
                  <a:latin typeface="Tahoma" panose="020B0604030504040204" pitchFamily="34" charset="0"/>
                  <a:sym typeface="Symbol" panose="05050102010706020507" pitchFamily="18" charset="2"/>
                </a:rPr>
                <a:t>R</a:t>
              </a:r>
              <a:r>
                <a:rPr lang="it-IT" altLang="en-US" sz="1800" baseline="-25000">
                  <a:latin typeface="Tahoma" panose="020B0604030504040204" pitchFamily="34" charset="0"/>
                  <a:sym typeface="Symbol" panose="05050102010706020507" pitchFamily="18" charset="2"/>
                </a:rPr>
                <a:t>S</a:t>
              </a:r>
              <a:r>
                <a:rPr lang="it-IT" altLang="en-US" sz="1800">
                  <a:latin typeface="Tahoma" panose="020B0604030504040204" pitchFamily="34" charset="0"/>
                  <a:sym typeface="Symbol" panose="05050102010706020507" pitchFamily="18" charset="2"/>
                </a:rPr>
                <a:t>=6.96x10</a:t>
              </a:r>
              <a:r>
                <a:rPr lang="it-IT" altLang="en-US" sz="1800" baseline="30000">
                  <a:latin typeface="Tahoma" panose="020B0604030504040204" pitchFamily="34" charset="0"/>
                  <a:sym typeface="Symbol" panose="05050102010706020507" pitchFamily="18" charset="2"/>
                </a:rPr>
                <a:t>5</a:t>
              </a:r>
              <a:r>
                <a:rPr lang="it-IT" altLang="en-US" sz="1800">
                  <a:latin typeface="Tahoma" panose="020B0604030504040204" pitchFamily="34" charset="0"/>
                  <a:sym typeface="Symbol" panose="05050102010706020507" pitchFamily="18" charset="2"/>
                </a:rPr>
                <a:t> km</a:t>
              </a:r>
              <a:endParaRPr lang="it-IT" altLang="en-US" sz="1800">
                <a:solidFill>
                  <a:srgbClr val="FF0000"/>
                </a:solidFill>
                <a:latin typeface="Tahoma" panose="020B0604030504040204" pitchFamily="34" charset="0"/>
                <a:sym typeface="Symbol" panose="05050102010706020507" pitchFamily="18" charset="2"/>
              </a:endParaRPr>
            </a:p>
          </p:txBody>
        </p:sp>
        <p:sp>
          <p:nvSpPr>
            <p:cNvPr id="50194" name="Rettangolo 14"/>
            <p:cNvSpPr>
              <a:spLocks noChangeArrowheads="1"/>
            </p:cNvSpPr>
            <p:nvPr/>
          </p:nvSpPr>
          <p:spPr bwMode="auto">
            <a:xfrm>
              <a:off x="2605862" y="1648183"/>
              <a:ext cx="994027" cy="25503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50195" name="Text Box 5"/>
            <p:cNvSpPr txBox="1">
              <a:spLocks noChangeArrowheads="1"/>
            </p:cNvSpPr>
            <p:nvPr/>
          </p:nvSpPr>
          <p:spPr bwMode="auto">
            <a:xfrm>
              <a:off x="2503233" y="1549234"/>
              <a:ext cx="15155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dirty="0">
                  <a:latin typeface="Tahoma" panose="020B0604030504040204" pitchFamily="34" charset="0"/>
                  <a:sym typeface="Symbol" panose="05050102010706020507" pitchFamily="18" charset="2"/>
                </a:rPr>
                <a:t>R</a:t>
              </a:r>
              <a:r>
                <a:rPr lang="it-IT" altLang="en-US" sz="1600" baseline="-25000" dirty="0">
                  <a:latin typeface="Tahoma" panose="020B0604030504040204" pitchFamily="34" charset="0"/>
                  <a:sym typeface="Symbol" panose="05050102010706020507" pitchFamily="18" charset="2"/>
                </a:rPr>
                <a:t>E</a:t>
              </a:r>
              <a:r>
                <a:rPr lang="it-IT" altLang="en-US" sz="1600" dirty="0">
                  <a:latin typeface="Tahoma" panose="020B0604030504040204" pitchFamily="34" charset="0"/>
                  <a:sym typeface="Symbol" panose="05050102010706020507" pitchFamily="18" charset="2"/>
                </a:rPr>
                <a:t>=6.35x10</a:t>
              </a:r>
              <a:r>
                <a:rPr lang="it-IT" altLang="en-US" sz="1600" baseline="30000" dirty="0">
                  <a:latin typeface="Tahoma" panose="020B0604030504040204" pitchFamily="34" charset="0"/>
                  <a:sym typeface="Symbol" panose="05050102010706020507" pitchFamily="18" charset="2"/>
                </a:rPr>
                <a:t>3</a:t>
              </a:r>
              <a:r>
                <a:rPr lang="it-IT" altLang="en-US" sz="1600" dirty="0">
                  <a:latin typeface="Tahoma" panose="020B0604030504040204" pitchFamily="34" charset="0"/>
                  <a:sym typeface="Symbol" panose="05050102010706020507" pitchFamily="18" charset="2"/>
                </a:rPr>
                <a:t> km</a:t>
              </a:r>
              <a:endParaRPr lang="it-IT" altLang="en-US" sz="1600" dirty="0">
                <a:solidFill>
                  <a:srgbClr val="FF0000"/>
                </a:solidFill>
                <a:latin typeface="Tahoma" panose="020B0604030504040204" pitchFamily="34" charset="0"/>
                <a:sym typeface="Symbol" panose="05050102010706020507" pitchFamily="18" charset="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The Solar constant</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2228" name="Text Box 5"/>
          <p:cNvSpPr txBox="1">
            <a:spLocks noChangeArrowheads="1"/>
          </p:cNvSpPr>
          <p:nvPr/>
        </p:nvSpPr>
        <p:spPr bwMode="auto">
          <a:xfrm>
            <a:off x="196804" y="954586"/>
            <a:ext cx="8937716" cy="124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dirty="0">
                <a:solidFill>
                  <a:srgbClr val="FF0000"/>
                </a:solidFill>
                <a:latin typeface="Tahoma" panose="020B0604030504040204" pitchFamily="34" charset="0"/>
                <a:sym typeface="Symbol" panose="05050102010706020507" pitchFamily="18" charset="2"/>
              </a:rPr>
              <a:t>Solar constant S</a:t>
            </a:r>
            <a:r>
              <a:rPr lang="it-IT" altLang="en-US" sz="2500" baseline="-25000" dirty="0">
                <a:solidFill>
                  <a:srgbClr val="FF0000"/>
                </a:solidFill>
                <a:latin typeface="Tahoma" panose="020B0604030504040204" pitchFamily="34" charset="0"/>
                <a:sym typeface="Symbol" panose="05050102010706020507" pitchFamily="18" charset="2"/>
              </a:rPr>
              <a:t>0</a:t>
            </a:r>
            <a:r>
              <a:rPr lang="it-IT" altLang="en-US" sz="2500" dirty="0">
                <a:solidFill>
                  <a:srgbClr val="FF0000"/>
                </a:solidFill>
                <a:latin typeface="Tahoma" panose="020B0604030504040204" pitchFamily="34" charset="0"/>
                <a:sym typeface="Symbol" panose="05050102010706020507" pitchFamily="18" charset="2"/>
              </a:rPr>
              <a:t> </a:t>
            </a:r>
            <a:r>
              <a:rPr lang="it-IT" altLang="en-US" sz="2500" dirty="0">
                <a:latin typeface="Tahoma" panose="020B0604030504040204" pitchFamily="34" charset="0"/>
                <a:sym typeface="Symbol" panose="05050102010706020507" pitchFamily="18" charset="2"/>
              </a:rPr>
              <a:t>is radiation per unit area received on top of the Earth atmosphere when the Earth is at its mean distance from the Sun</a:t>
            </a:r>
            <a:endParaRPr lang="it-IT" altLang="en-US" sz="2500" dirty="0">
              <a:solidFill>
                <a:srgbClr val="FF0000"/>
              </a:solidFill>
              <a:latin typeface="Tahoma" panose="020B0604030504040204" pitchFamily="34" charset="0"/>
              <a:sym typeface="Symbol" panose="05050102010706020507" pitchFamily="18" charset="2"/>
            </a:endParaRPr>
          </a:p>
        </p:txBody>
      </p:sp>
      <p:sp>
        <p:nvSpPr>
          <p:cNvPr id="52229" name="Text Box 5"/>
          <p:cNvSpPr txBox="1">
            <a:spLocks noChangeArrowheads="1"/>
          </p:cNvSpPr>
          <p:nvPr/>
        </p:nvSpPr>
        <p:spPr bwMode="auto">
          <a:xfrm>
            <a:off x="267494" y="2231200"/>
            <a:ext cx="8609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400" dirty="0">
                <a:latin typeface="Tahoma" panose="020B0604030504040204" pitchFamily="34" charset="0"/>
                <a:sym typeface="Symbol" panose="05050102010706020507" pitchFamily="18" charset="2"/>
              </a:rPr>
              <a:t>Solar irradiance at the top of the atmosphere is a mean value:</a:t>
            </a:r>
          </a:p>
        </p:txBody>
      </p:sp>
      <p:sp>
        <p:nvSpPr>
          <p:cNvPr id="52230" name="Text Box 5"/>
          <p:cNvSpPr txBox="1">
            <a:spLocks noChangeArrowheads="1"/>
          </p:cNvSpPr>
          <p:nvPr/>
        </p:nvSpPr>
        <p:spPr bwMode="auto">
          <a:xfrm>
            <a:off x="267494" y="2692865"/>
            <a:ext cx="843518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pPr>
            <a:r>
              <a:rPr lang="it-IT" altLang="en-US" sz="2400" dirty="0">
                <a:latin typeface="Tahoma" panose="020B0604030504040204" pitchFamily="34" charset="0"/>
              </a:rPr>
              <a:t>The Earth’s orbit is elliptical</a:t>
            </a:r>
          </a:p>
          <a:p>
            <a:pPr lvl="1" algn="just" eaLnBrk="1" hangingPunct="1">
              <a:spcBef>
                <a:spcPct val="0"/>
              </a:spcBef>
            </a:pPr>
            <a:r>
              <a:rPr lang="en-US" altLang="en-US" sz="2000" dirty="0">
                <a:latin typeface="Tahoma" panose="020B0604030504040204" pitchFamily="34" charset="0"/>
              </a:rPr>
              <a:t>The Sun-Earth distance varies by 3.3% (aphelion and perihelion) </a:t>
            </a:r>
          </a:p>
          <a:p>
            <a:pPr algn="just" eaLnBrk="1" hangingPunct="1">
              <a:spcBef>
                <a:spcPct val="0"/>
              </a:spcBef>
            </a:pPr>
            <a:r>
              <a:rPr lang="en-US" altLang="en-US" sz="2400" dirty="0" smtClean="0">
                <a:latin typeface="Tahoma" panose="020B0604030504040204" pitchFamily="34" charset="0"/>
              </a:rPr>
              <a:t>Variations </a:t>
            </a:r>
            <a:r>
              <a:rPr lang="en-US" altLang="en-US" sz="2400" dirty="0">
                <a:latin typeface="Tahoma" panose="020B0604030504040204" pitchFamily="34" charset="0"/>
              </a:rPr>
              <a:t>in the Sun activity (solar magnetic activity cycle) </a:t>
            </a:r>
            <a:r>
              <a:rPr lang="en-US" altLang="en-US" sz="2400" dirty="0">
                <a:latin typeface="Tahoma" panose="020B0604030504040204" pitchFamily="34" charset="0"/>
                <a:sym typeface="Symbol" panose="05050102010706020507" pitchFamily="18" charset="2"/>
              </a:rPr>
              <a:t> </a:t>
            </a:r>
            <a:r>
              <a:rPr lang="en-US" altLang="en-US" sz="2400" dirty="0">
                <a:latin typeface="Tahoma" panose="020B0604030504040204" pitchFamily="34" charset="0"/>
              </a:rPr>
              <a:t>small </a:t>
            </a:r>
            <a:r>
              <a:rPr lang="en-US" altLang="en-US" sz="2400" dirty="0" smtClean="0">
                <a:latin typeface="Tahoma" panose="020B0604030504040204" pitchFamily="34" charset="0"/>
              </a:rPr>
              <a:t>variations </a:t>
            </a:r>
            <a:endParaRPr lang="en-US" altLang="en-US" sz="2400" dirty="0">
              <a:latin typeface="Tahoma" panose="020B0604030504040204" pitchFamily="34" charset="0"/>
            </a:endParaRPr>
          </a:p>
          <a:p>
            <a:pPr algn="just" eaLnBrk="1" hangingPunct="1">
              <a:spcBef>
                <a:spcPct val="0"/>
              </a:spcBef>
            </a:pPr>
            <a:r>
              <a:rPr lang="en-US" altLang="en-US" sz="2400" dirty="0">
                <a:latin typeface="Tahoma" panose="020B0604030504040204" pitchFamily="34" charset="0"/>
              </a:rPr>
              <a:t>Sun rotation period on its axis of 27 days </a:t>
            </a:r>
            <a:r>
              <a:rPr lang="en-US" altLang="en-US" sz="2400" dirty="0">
                <a:latin typeface="Tahoma" panose="020B0604030504040204" pitchFamily="34" charset="0"/>
                <a:sym typeface="Symbol" panose="05050102010706020507" pitchFamily="18" charset="2"/>
              </a:rPr>
              <a:t> small </a:t>
            </a:r>
            <a:r>
              <a:rPr lang="en-US" altLang="en-US" sz="2400" dirty="0" smtClean="0">
                <a:latin typeface="Tahoma" panose="020B0604030504040204" pitchFamily="34" charset="0"/>
              </a:rPr>
              <a:t>variations (0.1-0.3%)</a:t>
            </a:r>
            <a:endParaRPr lang="it-IT" altLang="en-US" sz="2400" dirty="0">
              <a:latin typeface="Tahoma" panose="020B0604030504040204" pitchFamily="34" charset="0"/>
            </a:endParaRPr>
          </a:p>
        </p:txBody>
      </p:sp>
      <p:sp>
        <p:nvSpPr>
          <p:cNvPr id="7" name="Text Box 5"/>
          <p:cNvSpPr txBox="1">
            <a:spLocks noChangeArrowheads="1"/>
          </p:cNvSpPr>
          <p:nvPr/>
        </p:nvSpPr>
        <p:spPr bwMode="auto">
          <a:xfrm>
            <a:off x="196804" y="5247410"/>
            <a:ext cx="879044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eaLnBrk="1" hangingPunct="1">
              <a:spcBef>
                <a:spcPct val="0"/>
              </a:spcBef>
              <a:buNone/>
            </a:pPr>
            <a:r>
              <a:rPr lang="it-IT" altLang="en-US" sz="2000" dirty="0" smtClean="0">
                <a:solidFill>
                  <a:srgbClr val="0070C0"/>
                </a:solidFill>
                <a:latin typeface="Tahoma" panose="020B0604030504040204" pitchFamily="34" charset="0"/>
              </a:rPr>
              <a:t>Changes in Earth’s orbit have been connected to glaciation periods in the Earth’s history:</a:t>
            </a:r>
          </a:p>
          <a:p>
            <a:pPr marL="117475" indent="-117475" algn="just" eaLnBrk="1" hangingPunct="1">
              <a:spcBef>
                <a:spcPct val="0"/>
              </a:spcBef>
            </a:pPr>
            <a:r>
              <a:rPr lang="en-US" altLang="en-US" sz="2000" dirty="0" smtClean="0">
                <a:solidFill>
                  <a:srgbClr val="0070C0"/>
                </a:solidFill>
              </a:rPr>
              <a:t> Earth's </a:t>
            </a:r>
            <a:r>
              <a:rPr lang="en-US" altLang="en-US" sz="2000" dirty="0">
                <a:solidFill>
                  <a:srgbClr val="0070C0"/>
                </a:solidFill>
              </a:rPr>
              <a:t>tilt changes from 22° to 24.5° and back </a:t>
            </a:r>
            <a:r>
              <a:rPr lang="en-US" altLang="en-US" sz="2000" dirty="0" smtClean="0">
                <a:solidFill>
                  <a:srgbClr val="0070C0"/>
                </a:solidFill>
              </a:rPr>
              <a:t>every </a:t>
            </a:r>
            <a:r>
              <a:rPr lang="en-US" altLang="en-US" sz="2000" dirty="0">
                <a:solidFill>
                  <a:srgbClr val="0070C0"/>
                </a:solidFill>
              </a:rPr>
              <a:t>41,000 </a:t>
            </a:r>
            <a:r>
              <a:rPr lang="en-US" altLang="en-US" sz="2000" dirty="0" smtClean="0">
                <a:solidFill>
                  <a:srgbClr val="0070C0"/>
                </a:solidFill>
              </a:rPr>
              <a:t>years</a:t>
            </a:r>
          </a:p>
          <a:p>
            <a:pPr marL="169863" indent="-169863" algn="just" eaLnBrk="1" hangingPunct="1">
              <a:spcBef>
                <a:spcPct val="0"/>
              </a:spcBef>
            </a:pPr>
            <a:r>
              <a:rPr lang="en-US" altLang="en-US" sz="2000" dirty="0" smtClean="0">
                <a:solidFill>
                  <a:srgbClr val="0070C0"/>
                </a:solidFill>
              </a:rPr>
              <a:t>Month of closest E-S approach changes over </a:t>
            </a:r>
            <a:r>
              <a:rPr lang="en-US" altLang="en-US" sz="2000" dirty="0">
                <a:solidFill>
                  <a:srgbClr val="0070C0"/>
                </a:solidFill>
              </a:rPr>
              <a:t>19,000 and 24,000 years </a:t>
            </a:r>
            <a:r>
              <a:rPr lang="en-US" altLang="en-US" sz="2000" dirty="0" smtClean="0">
                <a:solidFill>
                  <a:srgbClr val="0070C0"/>
                </a:solidFill>
              </a:rPr>
              <a:t>cycles</a:t>
            </a:r>
          </a:p>
          <a:p>
            <a:pPr marL="169863" indent="-169863" algn="just" eaLnBrk="1" hangingPunct="1">
              <a:spcBef>
                <a:spcPct val="0"/>
              </a:spcBef>
            </a:pPr>
            <a:r>
              <a:rPr lang="it-IT" altLang="en-US" sz="2000" dirty="0" smtClean="0">
                <a:solidFill>
                  <a:srgbClr val="0070C0"/>
                </a:solidFill>
                <a:cs typeface="Times New Roman" panose="02020603050405020304" pitchFamily="18" charset="0"/>
              </a:rPr>
              <a:t>Shape of Earth’s orbit (nearly circular/elliptical) changes with a 10</a:t>
            </a:r>
            <a:r>
              <a:rPr lang="it-IT" altLang="en-US" sz="2000" baseline="30000" dirty="0" smtClean="0">
                <a:solidFill>
                  <a:srgbClr val="0070C0"/>
                </a:solidFill>
                <a:cs typeface="Times New Roman" panose="02020603050405020304" pitchFamily="18" charset="0"/>
              </a:rPr>
              <a:t>5</a:t>
            </a:r>
            <a:r>
              <a:rPr lang="it-IT" altLang="en-US" sz="2000" dirty="0" smtClean="0">
                <a:solidFill>
                  <a:srgbClr val="0070C0"/>
                </a:solidFill>
                <a:cs typeface="Times New Roman" panose="02020603050405020304" pitchFamily="18" charset="0"/>
              </a:rPr>
              <a:t> year cycle</a:t>
            </a:r>
            <a:endParaRPr lang="it-IT" altLang="en-US" sz="2000" dirty="0">
              <a:solidFill>
                <a:srgbClr val="0070C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uppo 4"/>
          <p:cNvGrpSpPr>
            <a:grpSpLocks/>
          </p:cNvGrpSpPr>
          <p:nvPr/>
        </p:nvGrpSpPr>
        <p:grpSpPr bwMode="auto">
          <a:xfrm>
            <a:off x="1690688" y="3376613"/>
            <a:ext cx="5010150" cy="2395537"/>
            <a:chOff x="1601618" y="3747110"/>
            <a:chExt cx="5374382" cy="2605394"/>
          </a:xfrm>
        </p:grpSpPr>
        <p:pic>
          <p:nvPicPr>
            <p:cNvPr id="54287"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1618" y="3747110"/>
              <a:ext cx="5374382" cy="260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288" name="Object 41"/>
            <p:cNvGraphicFramePr>
              <a:graphicFrameLocks noChangeAspect="1"/>
            </p:cNvGraphicFramePr>
            <p:nvPr/>
          </p:nvGraphicFramePr>
          <p:xfrm>
            <a:off x="6158585" y="5709439"/>
            <a:ext cx="817415" cy="307029"/>
          </p:xfrm>
          <a:graphic>
            <a:graphicData uri="http://schemas.openxmlformats.org/presentationml/2006/ole">
              <mc:AlternateContent xmlns:mc="http://schemas.openxmlformats.org/markup-compatibility/2006">
                <mc:Choice xmlns:v="urn:schemas-microsoft-com:vml" Requires="v">
                  <p:oleObj spid="_x0000_s54805" name="Equazione" r:id="rId5" imgW="609600" imgH="228600" progId="Equation.3">
                    <p:embed/>
                  </p:oleObj>
                </mc:Choice>
                <mc:Fallback>
                  <p:oleObj name="Equazione" r:id="rId5" imgW="609600" imgH="228600" progId="Equation.3">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8585" y="5709439"/>
                          <a:ext cx="817415" cy="3070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4275" name="Titolo 4"/>
          <p:cNvSpPr>
            <a:spLocks noGrp="1"/>
          </p:cNvSpPr>
          <p:nvPr>
            <p:ph type="title"/>
          </p:nvPr>
        </p:nvSpPr>
        <p:spPr>
          <a:xfrm>
            <a:off x="628650" y="-271463"/>
            <a:ext cx="8145463"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Solar constant and average energy flux</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4277" name="Text Box 5"/>
          <p:cNvSpPr txBox="1">
            <a:spLocks noChangeArrowheads="1"/>
          </p:cNvSpPr>
          <p:nvPr/>
        </p:nvSpPr>
        <p:spPr bwMode="auto">
          <a:xfrm>
            <a:off x="534988" y="1054100"/>
            <a:ext cx="8074025"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sym typeface="Symbol" panose="05050102010706020507" pitchFamily="18" charset="2"/>
              </a:rPr>
              <a:t>The </a:t>
            </a:r>
            <a:r>
              <a:rPr lang="it-IT" altLang="en-US" sz="2400" dirty="0">
                <a:solidFill>
                  <a:srgbClr val="FF0000"/>
                </a:solidFill>
                <a:latin typeface="Tahoma" panose="020B0604030504040204" pitchFamily="34" charset="0"/>
                <a:sym typeface="Symbol" panose="05050102010706020507" pitchFamily="18" charset="2"/>
              </a:rPr>
              <a:t>effective area </a:t>
            </a:r>
            <a:r>
              <a:rPr lang="it-IT" altLang="en-US" sz="2400" dirty="0">
                <a:latin typeface="Tahoma" panose="020B0604030504040204" pitchFamily="34" charset="0"/>
                <a:sym typeface="Symbol" panose="05050102010706020507" pitchFamily="18" charset="2"/>
              </a:rPr>
              <a:t>of the Earth receiving sunlight at any time (i.e. cross section of the Earth) is:</a:t>
            </a:r>
          </a:p>
        </p:txBody>
      </p:sp>
      <p:graphicFrame>
        <p:nvGraphicFramePr>
          <p:cNvPr id="54278" name="Object 41"/>
          <p:cNvGraphicFramePr>
            <a:graphicFrameLocks noChangeAspect="1"/>
          </p:cNvGraphicFramePr>
          <p:nvPr/>
        </p:nvGraphicFramePr>
        <p:xfrm>
          <a:off x="6194425" y="1416050"/>
          <a:ext cx="1301750" cy="488950"/>
        </p:xfrm>
        <a:graphic>
          <a:graphicData uri="http://schemas.openxmlformats.org/presentationml/2006/ole">
            <mc:AlternateContent xmlns:mc="http://schemas.openxmlformats.org/markup-compatibility/2006">
              <mc:Choice xmlns:v="urn:schemas-microsoft-com:vml" Requires="v">
                <p:oleObj spid="_x0000_s54806" name="Equazione" r:id="rId7" imgW="609600" imgH="228600" progId="Equation.3">
                  <p:embed/>
                </p:oleObj>
              </mc:Choice>
              <mc:Fallback>
                <p:oleObj name="Equazione" r:id="rId7" imgW="609600" imgH="228600" progId="Equation.3">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4425" y="1416050"/>
                        <a:ext cx="13017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79" name="Object 41"/>
          <p:cNvGraphicFramePr>
            <a:graphicFrameLocks noChangeAspect="1"/>
          </p:cNvGraphicFramePr>
          <p:nvPr/>
        </p:nvGraphicFramePr>
        <p:xfrm>
          <a:off x="5992813" y="1960563"/>
          <a:ext cx="1465262" cy="488950"/>
        </p:xfrm>
        <a:graphic>
          <a:graphicData uri="http://schemas.openxmlformats.org/presentationml/2006/ole">
            <mc:AlternateContent xmlns:mc="http://schemas.openxmlformats.org/markup-compatibility/2006">
              <mc:Choice xmlns:v="urn:schemas-microsoft-com:vml" Requires="v">
                <p:oleObj spid="_x0000_s54807" name="Equazione" r:id="rId8" imgW="685800" imgH="228600" progId="Equation.3">
                  <p:embed/>
                </p:oleObj>
              </mc:Choice>
              <mc:Fallback>
                <p:oleObj name="Equazione" r:id="rId8" imgW="685800" imgH="228600" progId="Equation.3">
                  <p:embed/>
                  <p:pic>
                    <p:nvPicPr>
                      <p:cNvPr id="0" name="Object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2813" y="1960563"/>
                        <a:ext cx="14652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80" name="Text Box 5"/>
          <p:cNvSpPr txBox="1">
            <a:spLocks noChangeArrowheads="1"/>
          </p:cNvSpPr>
          <p:nvPr/>
        </p:nvSpPr>
        <p:spPr bwMode="auto">
          <a:xfrm>
            <a:off x="608013" y="1966913"/>
            <a:ext cx="5340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sym typeface="Symbol" panose="05050102010706020507" pitchFamily="18" charset="2"/>
              </a:rPr>
              <a:t>But the </a:t>
            </a:r>
            <a:r>
              <a:rPr lang="it-IT" altLang="en-US" sz="2400" dirty="0">
                <a:solidFill>
                  <a:srgbClr val="FF0000"/>
                </a:solidFill>
                <a:latin typeface="Tahoma" panose="020B0604030504040204" pitchFamily="34" charset="0"/>
                <a:sym typeface="Symbol" panose="05050102010706020507" pitchFamily="18" charset="2"/>
              </a:rPr>
              <a:t>total surface </a:t>
            </a:r>
            <a:r>
              <a:rPr lang="it-IT" altLang="en-US" sz="2400" dirty="0">
                <a:latin typeface="Tahoma" panose="020B0604030504040204" pitchFamily="34" charset="0"/>
                <a:sym typeface="Symbol" panose="05050102010706020507" pitchFamily="18" charset="2"/>
              </a:rPr>
              <a:t>of the Earth is:</a:t>
            </a:r>
          </a:p>
        </p:txBody>
      </p:sp>
      <p:sp>
        <p:nvSpPr>
          <p:cNvPr id="54281" name="Text Box 5"/>
          <p:cNvSpPr txBox="1">
            <a:spLocks noChangeArrowheads="1"/>
          </p:cNvSpPr>
          <p:nvPr/>
        </p:nvSpPr>
        <p:spPr bwMode="auto">
          <a:xfrm>
            <a:off x="628650" y="2620963"/>
            <a:ext cx="5059363"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sym typeface="Symbol" panose="05050102010706020507" pitchFamily="18" charset="2"/>
              </a:rPr>
              <a:t>Average* energy per unit surface (of the Earth) is:</a:t>
            </a:r>
          </a:p>
        </p:txBody>
      </p:sp>
      <p:graphicFrame>
        <p:nvGraphicFramePr>
          <p:cNvPr id="54282" name="Object 41"/>
          <p:cNvGraphicFramePr>
            <a:graphicFrameLocks noChangeAspect="1"/>
          </p:cNvGraphicFramePr>
          <p:nvPr/>
        </p:nvGraphicFramePr>
        <p:xfrm>
          <a:off x="5443538" y="2628900"/>
          <a:ext cx="2605087" cy="923925"/>
        </p:xfrm>
        <a:graphic>
          <a:graphicData uri="http://schemas.openxmlformats.org/presentationml/2006/ole">
            <mc:AlternateContent xmlns:mc="http://schemas.openxmlformats.org/markup-compatibility/2006">
              <mc:Choice xmlns:v="urn:schemas-microsoft-com:vml" Requires="v">
                <p:oleObj spid="_x0000_s54808" name="Equazione" r:id="rId10" imgW="1218671" imgH="431613" progId="Equation.3">
                  <p:embed/>
                </p:oleObj>
              </mc:Choice>
              <mc:Fallback>
                <p:oleObj name="Equazione" r:id="rId10" imgW="1218671" imgH="431613" progId="Equation.3">
                  <p:embed/>
                  <p:pic>
                    <p:nvPicPr>
                      <p:cNvPr id="0"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3538" y="2628900"/>
                        <a:ext cx="2605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83" name="Text Box 5"/>
          <p:cNvSpPr txBox="1">
            <a:spLocks noChangeArrowheads="1"/>
          </p:cNvSpPr>
          <p:nvPr/>
        </p:nvSpPr>
        <p:spPr bwMode="auto">
          <a:xfrm>
            <a:off x="7967663" y="2817813"/>
            <a:ext cx="11636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dirty="0">
                <a:latin typeface="Tahoma" panose="020B0604030504040204" pitchFamily="34" charset="0"/>
                <a:sym typeface="Symbol" panose="05050102010706020507" pitchFamily="18" charset="2"/>
              </a:rPr>
              <a:t>Wm</a:t>
            </a:r>
            <a:r>
              <a:rPr lang="it-IT" altLang="en-US" sz="2200" baseline="30000" dirty="0">
                <a:latin typeface="Tahoma" panose="020B0604030504040204" pitchFamily="34" charset="0"/>
                <a:sym typeface="Symbol" panose="05050102010706020507" pitchFamily="18" charset="2"/>
              </a:rPr>
              <a:t>-2</a:t>
            </a:r>
          </a:p>
        </p:txBody>
      </p:sp>
      <p:sp>
        <p:nvSpPr>
          <p:cNvPr id="54284" name="Rettangolo 5"/>
          <p:cNvSpPr>
            <a:spLocks noChangeArrowheads="1"/>
          </p:cNvSpPr>
          <p:nvPr/>
        </p:nvSpPr>
        <p:spPr bwMode="auto">
          <a:xfrm>
            <a:off x="6745288" y="2628900"/>
            <a:ext cx="2166937" cy="92392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54285" name="Text Box 5"/>
          <p:cNvSpPr txBox="1">
            <a:spLocks noChangeArrowheads="1"/>
          </p:cNvSpPr>
          <p:nvPr/>
        </p:nvSpPr>
        <p:spPr bwMode="auto">
          <a:xfrm>
            <a:off x="701675" y="6319838"/>
            <a:ext cx="6988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000" dirty="0">
                <a:latin typeface="Tahoma" panose="020B0604030504040204" pitchFamily="34" charset="0"/>
                <a:sym typeface="Symbol" panose="05050102010706020507" pitchFamily="18" charset="2"/>
              </a:rPr>
              <a:t>Assumption: sunlight beams reaching the Earth are parallel</a:t>
            </a:r>
          </a:p>
        </p:txBody>
      </p:sp>
      <p:sp>
        <p:nvSpPr>
          <p:cNvPr id="54286" name="Text Box 5"/>
          <p:cNvSpPr txBox="1">
            <a:spLocks noChangeArrowheads="1"/>
          </p:cNvSpPr>
          <p:nvPr/>
        </p:nvSpPr>
        <p:spPr bwMode="auto">
          <a:xfrm>
            <a:off x="840581" y="5792788"/>
            <a:ext cx="6988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000" dirty="0">
                <a:latin typeface="Tahoma" panose="020B0604030504040204" pitchFamily="34" charset="0"/>
                <a:sym typeface="Symbol" panose="05050102010706020507" pitchFamily="18" charset="2"/>
              </a:rPr>
              <a:t>* Average over day/night, winter/summer, all latitudes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2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P spid="54281" grpId="0"/>
      <p:bldP spid="54283" grpId="0"/>
      <p:bldP spid="54284" grpId="0" animBg="1"/>
      <p:bldP spid="54285" grpId="0"/>
      <p:bldP spid="5428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«Plane parallel» assumption</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56324"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263" y="1130300"/>
            <a:ext cx="842645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olo 4"/>
          <p:cNvSpPr>
            <a:spLocks noGrp="1"/>
          </p:cNvSpPr>
          <p:nvPr>
            <p:ph type="title"/>
          </p:nvPr>
        </p:nvSpPr>
        <p:spPr>
          <a:xfrm>
            <a:off x="628650" y="-271463"/>
            <a:ext cx="7886700"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Interaction of light with matter</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78048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36194" name="Picture 2" descr="1: Basic interactions between light and matter.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599470"/>
            <a:ext cx="8096250" cy="3467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2800" y="939911"/>
            <a:ext cx="7518400" cy="1446550"/>
          </a:xfrm>
          <a:prstGeom prst="rect">
            <a:avLst/>
          </a:prstGeom>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Radiation emitted from the Sun passes </a:t>
            </a:r>
            <a:r>
              <a:rPr lang="en-US" sz="2200" dirty="0">
                <a:latin typeface="Tahoma" panose="020B0604030504040204" pitchFamily="34" charset="0"/>
                <a:ea typeface="Tahoma" panose="020B0604030504040204" pitchFamily="34" charset="0"/>
                <a:cs typeface="Tahoma" panose="020B0604030504040204" pitchFamily="34" charset="0"/>
              </a:rPr>
              <a:t>through space </a:t>
            </a:r>
            <a:r>
              <a:rPr lang="en-US" sz="2200" dirty="0" smtClean="0">
                <a:latin typeface="Tahoma" panose="020B0604030504040204" pitchFamily="34" charset="0"/>
                <a:ea typeface="Tahoma" panose="020B0604030504040204" pitchFamily="34" charset="0"/>
                <a:cs typeface="Tahoma" panose="020B0604030504040204" pitchFamily="34" charset="0"/>
              </a:rPr>
              <a:t>and the atmosphere to </a:t>
            </a:r>
            <a:r>
              <a:rPr lang="en-US" sz="2200" dirty="0">
                <a:latin typeface="Tahoma" panose="020B0604030504040204" pitchFamily="34" charset="0"/>
                <a:ea typeface="Tahoma" panose="020B0604030504040204" pitchFamily="34" charset="0"/>
                <a:cs typeface="Tahoma" panose="020B0604030504040204" pitchFamily="34" charset="0"/>
              </a:rPr>
              <a:t>another </a:t>
            </a:r>
            <a:r>
              <a:rPr lang="en-US" sz="2200" dirty="0" smtClean="0">
                <a:latin typeface="Tahoma" panose="020B0604030504040204" pitchFamily="34" charset="0"/>
                <a:ea typeface="Tahoma" panose="020B0604030504040204" pitchFamily="34" charset="0"/>
                <a:cs typeface="Tahoma" panose="020B0604030504040204" pitchFamily="34" charset="0"/>
              </a:rPr>
              <a:t>body. </a:t>
            </a:r>
            <a:r>
              <a:rPr lang="en-US" sz="2200" dirty="0">
                <a:latin typeface="Tahoma" panose="020B0604030504040204" pitchFamily="34" charset="0"/>
                <a:ea typeface="Tahoma" panose="020B0604030504040204" pitchFamily="34" charset="0"/>
                <a:cs typeface="Tahoma" panose="020B0604030504040204" pitchFamily="34" charset="0"/>
              </a:rPr>
              <a:t>Upon reaching the second </a:t>
            </a:r>
            <a:r>
              <a:rPr lang="en-US" sz="2200" dirty="0" smtClean="0">
                <a:latin typeface="Tahoma" panose="020B0604030504040204" pitchFamily="34" charset="0"/>
                <a:ea typeface="Tahoma" panose="020B0604030504040204" pitchFamily="34" charset="0"/>
                <a:cs typeface="Tahoma" panose="020B0604030504040204" pitchFamily="34" charset="0"/>
              </a:rPr>
              <a:t>body the </a:t>
            </a:r>
            <a:r>
              <a:rPr lang="en-US" sz="2200" dirty="0">
                <a:latin typeface="Tahoma" panose="020B0604030504040204" pitchFamily="34" charset="0"/>
                <a:ea typeface="Tahoma" panose="020B0604030504040204" pitchFamily="34" charset="0"/>
                <a:cs typeface="Tahoma" panose="020B0604030504040204" pitchFamily="34" charset="0"/>
              </a:rPr>
              <a:t>radiation can be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absorbed</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scattered</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reflected</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diffracted</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refracted</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err="1" smtClean="0">
                <a:latin typeface="Tahoma" panose="020B0604030504040204" pitchFamily="34" charset="0"/>
                <a:ea typeface="Tahoma" panose="020B0604030504040204" pitchFamily="34" charset="0"/>
                <a:cs typeface="Tahoma" panose="020B0604030504040204" pitchFamily="34" charset="0"/>
              </a:rPr>
              <a:t>diffr+refr</a:t>
            </a:r>
            <a:r>
              <a:rPr lang="en-US" sz="2200" dirty="0" smtClean="0">
                <a:latin typeface="Tahoma" panose="020B0604030504040204" pitchFamily="34" charset="0"/>
                <a:ea typeface="Tahoma" panose="020B0604030504040204" pitchFamily="34" charset="0"/>
                <a:cs typeface="Tahoma" panose="020B0604030504040204" pitchFamily="34" charset="0"/>
              </a:rPr>
              <a:t>=transmitted)</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787400" y="6292279"/>
            <a:ext cx="7957628" cy="430887"/>
          </a:xfrm>
          <a:prstGeom prst="rect">
            <a:avLst/>
          </a:prstGeom>
        </p:spPr>
        <p:txBody>
          <a:bodyPr wrap="non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 a gas molecule</a:t>
            </a:r>
            <a:r>
              <a:rPr lang="en-US" sz="2200" dirty="0">
                <a:latin typeface="Tahoma" panose="020B0604030504040204" pitchFamily="34" charset="0"/>
                <a:ea typeface="Tahoma" panose="020B0604030504040204" pitchFamily="34" charset="0"/>
                <a:cs typeface="Tahoma" panose="020B0604030504040204" pitchFamily="34" charset="0"/>
              </a:rPr>
              <a:t>, a </a:t>
            </a:r>
            <a:r>
              <a:rPr lang="en-US" sz="2200" dirty="0" smtClean="0">
                <a:latin typeface="Tahoma" panose="020B0604030504040204" pitchFamily="34" charset="0"/>
                <a:ea typeface="Tahoma" panose="020B0604030504040204" pitchFamily="34" charset="0"/>
                <a:cs typeface="Tahoma" panose="020B0604030504040204" pitchFamily="34" charset="0"/>
              </a:rPr>
              <a:t>liquid </a:t>
            </a:r>
            <a:r>
              <a:rPr lang="en-US" sz="2200" dirty="0">
                <a:latin typeface="Tahoma" panose="020B0604030504040204" pitchFamily="34" charset="0"/>
                <a:ea typeface="Tahoma" panose="020B0604030504040204" pitchFamily="34" charset="0"/>
                <a:cs typeface="Tahoma" panose="020B0604030504040204" pitchFamily="34" charset="0"/>
              </a:rPr>
              <a:t>drop, solid/liquid </a:t>
            </a:r>
            <a:r>
              <a:rPr lang="en-US" sz="2200" dirty="0" smtClean="0">
                <a:latin typeface="Tahoma" panose="020B0604030504040204" pitchFamily="34" charset="0"/>
                <a:ea typeface="Tahoma" panose="020B0604030504040204" pitchFamily="34" charset="0"/>
                <a:cs typeface="Tahoma" panose="020B0604030504040204" pitchFamily="34" charset="0"/>
              </a:rPr>
              <a:t>particle or surfaces</a:t>
            </a:r>
            <a:endParaRPr lang="en-US" sz="2200" dirty="0"/>
          </a:p>
        </p:txBody>
      </p:sp>
    </p:spTree>
    <p:extLst>
      <p:ext uri="{BB962C8B-B14F-4D97-AF65-F5344CB8AC3E}">
        <p14:creationId xmlns:p14="http://schemas.microsoft.com/office/powerpoint/2010/main" val="3190357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olo 4"/>
          <p:cNvSpPr>
            <a:spLocks noGrp="1"/>
          </p:cNvSpPr>
          <p:nvPr>
            <p:ph type="title"/>
          </p:nvPr>
        </p:nvSpPr>
        <p:spPr>
          <a:xfrm>
            <a:off x="628650" y="-271463"/>
            <a:ext cx="7886700"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Reflection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78048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695" y="2106043"/>
            <a:ext cx="4756610" cy="2802099"/>
          </a:xfrm>
          <a:prstGeom prst="rect">
            <a:avLst/>
          </a:prstGeom>
        </p:spPr>
      </p:pic>
      <p:sp>
        <p:nvSpPr>
          <p:cNvPr id="5" name="Rectangle 4"/>
          <p:cNvSpPr/>
          <p:nvPr/>
        </p:nvSpPr>
        <p:spPr>
          <a:xfrm>
            <a:off x="450891" y="897828"/>
            <a:ext cx="8503104" cy="1508105"/>
          </a:xfrm>
          <a:prstGeom prst="rect">
            <a:avLst/>
          </a:prstGeom>
        </p:spPr>
        <p:txBody>
          <a:bodyPr wrap="square">
            <a:spAutoFit/>
          </a:bodyPr>
          <a:lstStyle/>
          <a:p>
            <a:r>
              <a:rPr lang="en-US" sz="2300" dirty="0" smtClean="0"/>
              <a:t>A wave (or photon) </a:t>
            </a:r>
            <a:r>
              <a:rPr lang="en-US" sz="2300" dirty="0"/>
              <a:t>of radiation is absorbed by an object </a:t>
            </a:r>
            <a:r>
              <a:rPr lang="en-US" sz="2300" dirty="0" smtClean="0"/>
              <a:t>and reemitted </a:t>
            </a:r>
            <a:r>
              <a:rPr lang="en-US" sz="2300" dirty="0"/>
              <a:t>at an angle (called angle of reflection) equal to the angle of </a:t>
            </a:r>
            <a:r>
              <a:rPr lang="en-US" sz="2300" dirty="0" smtClean="0"/>
              <a:t>incidence. No </a:t>
            </a:r>
            <a:r>
              <a:rPr lang="en-US" sz="2300" dirty="0"/>
              <a:t>energy is lost during absorption and reemission. </a:t>
            </a:r>
          </a:p>
        </p:txBody>
      </p:sp>
      <p:sp>
        <p:nvSpPr>
          <p:cNvPr id="11" name="Rectangle 10"/>
          <p:cNvSpPr/>
          <p:nvPr/>
        </p:nvSpPr>
        <p:spPr>
          <a:xfrm>
            <a:off x="450891" y="5223623"/>
            <a:ext cx="8360971" cy="1154162"/>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The </a:t>
            </a:r>
            <a:r>
              <a:rPr lang="en-US" sz="2300" dirty="0">
                <a:latin typeface="Tahoma" panose="020B0604030504040204" pitchFamily="34" charset="0"/>
                <a:ea typeface="Tahoma" panose="020B0604030504040204" pitchFamily="34" charset="0"/>
                <a:cs typeface="Tahoma" panose="020B0604030504040204" pitchFamily="34" charset="0"/>
              </a:rPr>
              <a:t>reflectivity of a surface is called </a:t>
            </a:r>
            <a:r>
              <a:rPr lang="en-US" sz="23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albedo</a:t>
            </a:r>
            <a:r>
              <a:rPr lang="en-US" sz="2300" dirty="0" smtClean="0">
                <a:latin typeface="Tahoma" panose="020B0604030504040204" pitchFamily="34" charset="0"/>
                <a:ea typeface="Tahoma" panose="020B0604030504040204" pitchFamily="34" charset="0"/>
                <a:cs typeface="Tahoma" panose="020B0604030504040204" pitchFamily="34" charset="0"/>
              </a:rPr>
              <a:t> = the </a:t>
            </a:r>
            <a:r>
              <a:rPr lang="en-US" sz="2300" dirty="0">
                <a:latin typeface="Tahoma" panose="020B0604030504040204" pitchFamily="34" charset="0"/>
                <a:ea typeface="Tahoma" panose="020B0604030504040204" pitchFamily="34" charset="0"/>
                <a:cs typeface="Tahoma" panose="020B0604030504040204" pitchFamily="34" charset="0"/>
              </a:rPr>
              <a:t>fraction of </a:t>
            </a:r>
            <a:r>
              <a:rPr lang="en-US" sz="2300" dirty="0" smtClean="0">
                <a:latin typeface="Tahoma" panose="020B0604030504040204" pitchFamily="34" charset="0"/>
                <a:ea typeface="Tahoma" panose="020B0604030504040204" pitchFamily="34" charset="0"/>
                <a:cs typeface="Tahoma" panose="020B0604030504040204" pitchFamily="34" charset="0"/>
              </a:rPr>
              <a:t>sunlight incident </a:t>
            </a:r>
            <a:r>
              <a:rPr lang="en-US" sz="2300" dirty="0">
                <a:latin typeface="Tahoma" panose="020B0604030504040204" pitchFamily="34" charset="0"/>
                <a:ea typeface="Tahoma" panose="020B0604030504040204" pitchFamily="34" charset="0"/>
                <a:cs typeface="Tahoma" panose="020B0604030504040204" pitchFamily="34" charset="0"/>
              </a:rPr>
              <a:t>on a surface that is reflected. Albedos are wavelength-dependent</a:t>
            </a:r>
            <a:r>
              <a:rPr lang="en-US" sz="2300" dirty="0" smtClean="0">
                <a:latin typeface="Tahoma" panose="020B0604030504040204" pitchFamily="34" charset="0"/>
                <a:ea typeface="Tahoma" panose="020B0604030504040204" pitchFamily="34" charset="0"/>
                <a:cs typeface="Tahoma" panose="020B0604030504040204" pitchFamily="34" charset="0"/>
              </a:rPr>
              <a:t>.</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3170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4"/>
          <p:cNvSpPr>
            <a:spLocks noGrp="1"/>
          </p:cNvSpPr>
          <p:nvPr>
            <p:ph type="title"/>
          </p:nvPr>
        </p:nvSpPr>
        <p:spPr>
          <a:xfrm>
            <a:off x="264432" y="-138170"/>
            <a:ext cx="8729150" cy="1325563"/>
          </a:xfrm>
        </p:spPr>
        <p:txBody>
          <a:bodyPr/>
          <a:lstStyle/>
          <a:p>
            <a:pPr algn="l" eaLnBrk="1" hangingPunct="1"/>
            <a:r>
              <a:rPr lang="it-IT" altLang="en-US" sz="3400" dirty="0" smtClean="0">
                <a:solidFill>
                  <a:srgbClr val="3333FF"/>
                </a:solidFill>
                <a:latin typeface="Tahoma" panose="020B0604030504040204" pitchFamily="34" charset="0"/>
                <a:cs typeface="Tahoma" panose="020B0604030504040204" pitchFamily="34" charset="0"/>
              </a:rPr>
              <a:t>Solar radiation: initiator of atmospheric reactions</a:t>
            </a:r>
            <a:endParaRPr lang="en-GB" altLang="en-US" sz="34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294999" y="1108577"/>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 Box 5"/>
          <p:cNvSpPr txBox="1">
            <a:spLocks noChangeArrowheads="1"/>
          </p:cNvSpPr>
          <p:nvPr/>
        </p:nvSpPr>
        <p:spPr bwMode="auto">
          <a:xfrm>
            <a:off x="252265" y="1247128"/>
            <a:ext cx="561914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None/>
              <a:defRPr/>
            </a:pPr>
            <a:r>
              <a:rPr lang="it-IT" altLang="en-US" sz="2600" dirty="0" smtClean="0">
                <a:solidFill>
                  <a:srgbClr val="FF0000"/>
                </a:solidFill>
                <a:effectLst>
                  <a:outerShdw blurRad="38100" dist="38100" dir="2700000" algn="tl">
                    <a:srgbClr val="000000">
                      <a:alpha val="43137"/>
                    </a:srgbClr>
                  </a:outerShdw>
                </a:effectLst>
                <a:latin typeface="Tahoma" panose="020B0604030504040204" pitchFamily="34" charset="0"/>
              </a:rPr>
              <a:t>Average thermal energy of collisions:</a:t>
            </a:r>
          </a:p>
        </p:txBody>
      </p:sp>
      <p:sp>
        <p:nvSpPr>
          <p:cNvPr id="14" name="Text Box 5"/>
          <p:cNvSpPr txBox="1">
            <a:spLocks noChangeArrowheads="1"/>
          </p:cNvSpPr>
          <p:nvPr/>
        </p:nvSpPr>
        <p:spPr bwMode="auto">
          <a:xfrm>
            <a:off x="228200" y="2773293"/>
            <a:ext cx="561914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None/>
              <a:defRPr/>
            </a:pPr>
            <a:r>
              <a:rPr lang="it-IT" altLang="en-US" sz="2600" dirty="0" smtClean="0">
                <a:solidFill>
                  <a:srgbClr val="FF0000"/>
                </a:solidFill>
                <a:effectLst>
                  <a:outerShdw blurRad="38100" dist="38100" dir="2700000" algn="tl">
                    <a:srgbClr val="000000">
                      <a:alpha val="43137"/>
                    </a:srgbClr>
                  </a:outerShdw>
                </a:effectLst>
                <a:latin typeface="Tahoma" panose="020B0604030504040204" pitchFamily="34" charset="0"/>
              </a:rPr>
              <a:t>Energy of light photons:</a:t>
            </a:r>
          </a:p>
        </p:txBody>
      </p:sp>
      <p:sp>
        <p:nvSpPr>
          <p:cNvPr id="15" name="Text Box 5"/>
          <p:cNvSpPr txBox="1">
            <a:spLocks noChangeArrowheads="1"/>
          </p:cNvSpPr>
          <p:nvPr/>
        </p:nvSpPr>
        <p:spPr bwMode="auto">
          <a:xfrm>
            <a:off x="228199" y="4412907"/>
            <a:ext cx="561914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None/>
              <a:defRPr/>
            </a:pPr>
            <a:r>
              <a:rPr lang="it-IT" altLang="en-US" sz="2600" dirty="0" smtClean="0">
                <a:solidFill>
                  <a:srgbClr val="FF0000"/>
                </a:solidFill>
                <a:effectLst>
                  <a:outerShdw blurRad="38100" dist="38100" dir="2700000" algn="tl">
                    <a:srgbClr val="000000">
                      <a:alpha val="43137"/>
                    </a:srgbClr>
                  </a:outerShdw>
                </a:effectLst>
                <a:latin typeface="Tahoma" panose="020B0604030504040204" pitchFamily="34" charset="0"/>
              </a:rPr>
              <a:t>Typical bond strengths:</a:t>
            </a:r>
          </a:p>
        </p:txBody>
      </p:sp>
      <p:sp>
        <p:nvSpPr>
          <p:cNvPr id="16" name="Text Box 5"/>
          <p:cNvSpPr txBox="1">
            <a:spLocks noChangeArrowheads="1"/>
          </p:cNvSpPr>
          <p:nvPr/>
        </p:nvSpPr>
        <p:spPr bwMode="auto">
          <a:xfrm>
            <a:off x="295000" y="1696024"/>
            <a:ext cx="531601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lgn="just" eaLnBrk="1" hangingPunct="1">
              <a:spcBef>
                <a:spcPct val="0"/>
              </a:spcBef>
              <a:buFont typeface="Symbol" panose="05050102010706020507" pitchFamily="18" charset="2"/>
              <a:buChar char="~"/>
              <a:defRPr/>
            </a:pPr>
            <a:r>
              <a:rPr lang="it-IT" altLang="en-US" sz="2600" dirty="0" smtClean="0">
                <a:latin typeface="Tahoma" panose="020B0604030504040204" pitchFamily="34" charset="0"/>
                <a:sym typeface="Symbol" panose="05050102010706020507" pitchFamily="18" charset="2"/>
              </a:rPr>
              <a:t>RT = </a:t>
            </a:r>
            <a:r>
              <a:rPr lang="en-GB" altLang="en-US" sz="2600" dirty="0">
                <a:latin typeface="Tahoma" panose="020B0604030504040204" pitchFamily="34" charset="0"/>
                <a:cs typeface="Tahoma" panose="020B0604030504040204" pitchFamily="34" charset="0"/>
              </a:rPr>
              <a:t>8.3145 J</a:t>
            </a:r>
            <a:r>
              <a:rPr lang="en-GB" altLang="en-US" sz="2600" dirty="0">
                <a:latin typeface="Tahoma" panose="020B0604030504040204" pitchFamily="34" charset="0"/>
                <a:cs typeface="Tahoma" panose="020B0604030504040204" pitchFamily="34" charset="0"/>
                <a:sym typeface="Symbol" panose="05050102010706020507" pitchFamily="18" charset="2"/>
              </a:rPr>
              <a:t></a:t>
            </a:r>
            <a:r>
              <a:rPr lang="en-GB" altLang="en-US" sz="2600" dirty="0">
                <a:latin typeface="Tahoma" panose="020B0604030504040204" pitchFamily="34" charset="0"/>
                <a:cs typeface="Tahoma" panose="020B0604030504040204" pitchFamily="34" charset="0"/>
              </a:rPr>
              <a:t>K</a:t>
            </a:r>
            <a:r>
              <a:rPr lang="en-GB" altLang="en-US" sz="2600" baseline="30000" dirty="0">
                <a:latin typeface="Tahoma" panose="020B0604030504040204" pitchFamily="34" charset="0"/>
                <a:cs typeface="Tahoma" panose="020B0604030504040204" pitchFamily="34" charset="0"/>
              </a:rPr>
              <a:t>-1</a:t>
            </a:r>
            <a:r>
              <a:rPr lang="en-GB" altLang="en-US" sz="2600" dirty="0">
                <a:latin typeface="Tahoma" panose="020B0604030504040204" pitchFamily="34" charset="0"/>
                <a:cs typeface="Tahoma" panose="020B0604030504040204" pitchFamily="34" charset="0"/>
                <a:sym typeface="Symbol" panose="05050102010706020507" pitchFamily="18" charset="2"/>
              </a:rPr>
              <a:t></a:t>
            </a:r>
            <a:r>
              <a:rPr lang="en-GB" altLang="en-US" sz="2600" dirty="0">
                <a:latin typeface="Tahoma" panose="020B0604030504040204" pitchFamily="34" charset="0"/>
                <a:cs typeface="Tahoma" panose="020B0604030504040204" pitchFamily="34" charset="0"/>
              </a:rPr>
              <a:t>mol</a:t>
            </a:r>
            <a:r>
              <a:rPr lang="en-GB" altLang="en-US" sz="2600" baseline="30000" dirty="0">
                <a:latin typeface="Tahoma" panose="020B0604030504040204" pitchFamily="34" charset="0"/>
                <a:cs typeface="Tahoma" panose="020B0604030504040204" pitchFamily="34" charset="0"/>
              </a:rPr>
              <a:t>-1</a:t>
            </a:r>
            <a:r>
              <a:rPr lang="en-GB" altLang="en-US" sz="2600" dirty="0">
                <a:latin typeface="Tahoma" panose="020B0604030504040204" pitchFamily="34" charset="0"/>
                <a:cs typeface="Tahoma" panose="020B0604030504040204" pitchFamily="34" charset="0"/>
              </a:rPr>
              <a:t> </a:t>
            </a:r>
            <a:r>
              <a:rPr lang="en-GB" altLang="en-US" sz="2600" dirty="0" smtClean="0">
                <a:latin typeface="Tahoma" panose="020B0604030504040204" pitchFamily="34" charset="0"/>
                <a:cs typeface="Tahoma" panose="020B0604030504040204" pitchFamily="34" charset="0"/>
                <a:sym typeface="Symbol" panose="05050102010706020507" pitchFamily="18" charset="2"/>
              </a:rPr>
              <a:t> T (K)</a:t>
            </a:r>
          </a:p>
          <a:p>
            <a:pPr algn="just" eaLnBrk="1" hangingPunct="1">
              <a:spcBef>
                <a:spcPct val="0"/>
              </a:spcBef>
              <a:buNone/>
              <a:defRPr/>
            </a:pPr>
            <a:r>
              <a:rPr lang="en-GB" altLang="en-US" sz="2600" dirty="0" smtClean="0">
                <a:latin typeface="Tahoma" panose="020B0604030504040204" pitchFamily="34" charset="0"/>
                <a:cs typeface="Tahoma" panose="020B0604030504040204" pitchFamily="34" charset="0"/>
                <a:sym typeface="Symbol" panose="05050102010706020507" pitchFamily="18" charset="2"/>
              </a:rPr>
              <a:t>    RT  = 2.48 k</a:t>
            </a:r>
            <a:r>
              <a:rPr lang="en-GB" altLang="en-US" sz="2600" dirty="0" smtClean="0">
                <a:latin typeface="Tahoma" panose="020B0604030504040204" pitchFamily="34" charset="0"/>
                <a:cs typeface="Tahoma" panose="020B0604030504040204" pitchFamily="34" charset="0"/>
              </a:rPr>
              <a:t>J</a:t>
            </a:r>
            <a:r>
              <a:rPr lang="en-GB" altLang="en-US" sz="2600" dirty="0" smtClean="0">
                <a:latin typeface="Tahoma" panose="020B0604030504040204" pitchFamily="34" charset="0"/>
                <a:cs typeface="Tahoma" panose="020B0604030504040204" pitchFamily="34" charset="0"/>
                <a:sym typeface="Symbol" panose="05050102010706020507" pitchFamily="18" charset="2"/>
              </a:rPr>
              <a:t></a:t>
            </a:r>
            <a:r>
              <a:rPr lang="en-GB" altLang="en-US" sz="2600" dirty="0" smtClean="0">
                <a:latin typeface="Tahoma" panose="020B0604030504040204" pitchFamily="34" charset="0"/>
                <a:cs typeface="Tahoma" panose="020B0604030504040204" pitchFamily="34" charset="0"/>
              </a:rPr>
              <a:t>mol</a:t>
            </a:r>
            <a:r>
              <a:rPr lang="en-GB" altLang="en-US" sz="2600" baseline="30000" dirty="0" smtClean="0">
                <a:latin typeface="Tahoma" panose="020B0604030504040204" pitchFamily="34" charset="0"/>
                <a:cs typeface="Tahoma" panose="020B0604030504040204" pitchFamily="34" charset="0"/>
              </a:rPr>
              <a:t>-1  </a:t>
            </a:r>
            <a:r>
              <a:rPr lang="en-GB" altLang="en-US" sz="2600" dirty="0" smtClean="0">
                <a:latin typeface="Tahoma" panose="020B0604030504040204" pitchFamily="34" charset="0"/>
                <a:cs typeface="Tahoma" panose="020B0604030504040204" pitchFamily="34" charset="0"/>
              </a:rPr>
              <a:t> at  300 K</a:t>
            </a:r>
            <a:endParaRPr lang="it-IT" altLang="en-US" sz="2600" dirty="0" smtClean="0">
              <a:latin typeface="Tahoma" panose="020B0604030504040204" pitchFamily="34" charset="0"/>
            </a:endParaRPr>
          </a:p>
        </p:txBody>
      </p:sp>
      <p:sp>
        <p:nvSpPr>
          <p:cNvPr id="17" name="CasellaDiTesto 33"/>
          <p:cNvSpPr txBox="1">
            <a:spLocks noChangeArrowheads="1"/>
          </p:cNvSpPr>
          <p:nvPr/>
        </p:nvSpPr>
        <p:spPr bwMode="auto">
          <a:xfrm>
            <a:off x="228200" y="3270915"/>
            <a:ext cx="53828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600" dirty="0" smtClean="0">
                <a:latin typeface="Tahoma" panose="020B0604030504040204" pitchFamily="34" charset="0"/>
                <a:cs typeface="Tahoma" panose="020B0604030504040204" pitchFamily="34" charset="0"/>
              </a:rPr>
              <a:t>red light (700 nm) = 170 </a:t>
            </a:r>
            <a:r>
              <a:rPr lang="en-GB" altLang="en-US" sz="2600" dirty="0" smtClean="0">
                <a:latin typeface="Tahoma" panose="020B0604030504040204" pitchFamily="34" charset="0"/>
                <a:cs typeface="Tahoma" panose="020B0604030504040204" pitchFamily="34" charset="0"/>
                <a:sym typeface="Symbol" panose="05050102010706020507" pitchFamily="18" charset="2"/>
              </a:rPr>
              <a:t>k</a:t>
            </a:r>
            <a:r>
              <a:rPr lang="en-GB" altLang="en-US" sz="2600" dirty="0" smtClean="0">
                <a:latin typeface="Tahoma" panose="020B0604030504040204" pitchFamily="34" charset="0"/>
                <a:cs typeface="Tahoma" panose="020B0604030504040204" pitchFamily="34" charset="0"/>
              </a:rPr>
              <a:t>J</a:t>
            </a:r>
            <a:r>
              <a:rPr lang="en-GB" altLang="en-US" sz="2600" dirty="0" smtClean="0">
                <a:latin typeface="Tahoma" panose="020B0604030504040204" pitchFamily="34" charset="0"/>
                <a:cs typeface="Tahoma" panose="020B0604030504040204" pitchFamily="34" charset="0"/>
                <a:sym typeface="Symbol" panose="05050102010706020507" pitchFamily="18" charset="2"/>
              </a:rPr>
              <a:t></a:t>
            </a:r>
            <a:r>
              <a:rPr lang="en-GB" altLang="en-US" sz="2600" dirty="0" smtClean="0">
                <a:latin typeface="Tahoma" panose="020B0604030504040204" pitchFamily="34" charset="0"/>
                <a:cs typeface="Tahoma" panose="020B0604030504040204" pitchFamily="34" charset="0"/>
              </a:rPr>
              <a:t>mol</a:t>
            </a:r>
            <a:r>
              <a:rPr lang="en-GB" altLang="en-US" sz="2600" baseline="30000" dirty="0" smtClean="0">
                <a:latin typeface="Tahoma" panose="020B0604030504040204" pitchFamily="34" charset="0"/>
                <a:cs typeface="Tahoma" panose="020B0604030504040204" pitchFamily="34" charset="0"/>
              </a:rPr>
              <a:t>-1</a:t>
            </a:r>
          </a:p>
          <a:p>
            <a:r>
              <a:rPr lang="en-GB" altLang="en-US" sz="2600" dirty="0" smtClean="0">
                <a:latin typeface="Tahoma" panose="020B0604030504040204" pitchFamily="34" charset="0"/>
                <a:cs typeface="Tahoma" panose="020B0604030504040204" pitchFamily="34" charset="0"/>
              </a:rPr>
              <a:t>blue </a:t>
            </a:r>
            <a:r>
              <a:rPr lang="en-GB" altLang="en-US" sz="2600" dirty="0">
                <a:latin typeface="Tahoma" panose="020B0604030504040204" pitchFamily="34" charset="0"/>
                <a:cs typeface="Tahoma" panose="020B0604030504040204" pitchFamily="34" charset="0"/>
              </a:rPr>
              <a:t>light </a:t>
            </a:r>
            <a:r>
              <a:rPr lang="en-GB" altLang="en-US" sz="2600" dirty="0" smtClean="0">
                <a:latin typeface="Tahoma" panose="020B0604030504040204" pitchFamily="34" charset="0"/>
                <a:cs typeface="Tahoma" panose="020B0604030504040204" pitchFamily="34" charset="0"/>
              </a:rPr>
              <a:t>(450 </a:t>
            </a:r>
            <a:r>
              <a:rPr lang="en-GB" altLang="en-US" sz="2600" dirty="0">
                <a:latin typeface="Tahoma" panose="020B0604030504040204" pitchFamily="34" charset="0"/>
                <a:cs typeface="Tahoma" panose="020B0604030504040204" pitchFamily="34" charset="0"/>
              </a:rPr>
              <a:t>nm) = </a:t>
            </a:r>
            <a:r>
              <a:rPr lang="en-GB" altLang="en-US" sz="2600" dirty="0" smtClean="0">
                <a:latin typeface="Tahoma" panose="020B0604030504040204" pitchFamily="34" charset="0"/>
                <a:cs typeface="Tahoma" panose="020B0604030504040204" pitchFamily="34" charset="0"/>
              </a:rPr>
              <a:t>266 </a:t>
            </a:r>
            <a:r>
              <a:rPr lang="en-GB" altLang="en-US" sz="2600" dirty="0">
                <a:latin typeface="Tahoma" panose="020B0604030504040204" pitchFamily="34" charset="0"/>
                <a:cs typeface="Tahoma" panose="020B0604030504040204" pitchFamily="34" charset="0"/>
                <a:sym typeface="Symbol" panose="05050102010706020507" pitchFamily="18" charset="2"/>
              </a:rPr>
              <a:t>k</a:t>
            </a:r>
            <a:r>
              <a:rPr lang="en-GB" altLang="en-US" sz="2600" dirty="0">
                <a:latin typeface="Tahoma" panose="020B0604030504040204" pitchFamily="34" charset="0"/>
                <a:cs typeface="Tahoma" panose="020B0604030504040204" pitchFamily="34" charset="0"/>
              </a:rPr>
              <a:t>J</a:t>
            </a:r>
            <a:r>
              <a:rPr lang="en-GB" altLang="en-US" sz="2600" dirty="0">
                <a:latin typeface="Tahoma" panose="020B0604030504040204" pitchFamily="34" charset="0"/>
                <a:cs typeface="Tahoma" panose="020B0604030504040204" pitchFamily="34" charset="0"/>
                <a:sym typeface="Symbol" panose="05050102010706020507" pitchFamily="18" charset="2"/>
              </a:rPr>
              <a:t></a:t>
            </a:r>
            <a:r>
              <a:rPr lang="en-GB" altLang="en-US" sz="2600" dirty="0">
                <a:latin typeface="Tahoma" panose="020B0604030504040204" pitchFamily="34" charset="0"/>
                <a:cs typeface="Tahoma" panose="020B0604030504040204" pitchFamily="34" charset="0"/>
              </a:rPr>
              <a:t>mol</a:t>
            </a:r>
            <a:r>
              <a:rPr lang="en-GB" altLang="en-US" sz="2600" baseline="30000" dirty="0">
                <a:latin typeface="Tahoma" panose="020B0604030504040204" pitchFamily="34" charset="0"/>
                <a:cs typeface="Tahoma" panose="020B0604030504040204" pitchFamily="34" charset="0"/>
              </a:rPr>
              <a:t>-1</a:t>
            </a:r>
            <a:r>
              <a:rPr lang="en-GB" altLang="en-US" sz="2600" dirty="0">
                <a:latin typeface="Tahoma" panose="020B0604030504040204" pitchFamily="34" charset="0"/>
                <a:cs typeface="Tahoma" panose="020B0604030504040204" pitchFamily="34" charset="0"/>
              </a:rPr>
              <a:t>  </a:t>
            </a:r>
            <a:endParaRPr lang="en-GB" altLang="en-US" sz="2600" baseline="30000" dirty="0">
              <a:latin typeface="Tahoma" panose="020B0604030504040204" pitchFamily="34" charset="0"/>
              <a:cs typeface="Tahoma" panose="020B0604030504040204" pitchFamily="34" charset="0"/>
            </a:endParaRPr>
          </a:p>
        </p:txBody>
      </p:sp>
      <p:sp>
        <p:nvSpPr>
          <p:cNvPr id="18" name="CasellaDiTesto 33"/>
          <p:cNvSpPr txBox="1">
            <a:spLocks noChangeArrowheads="1"/>
          </p:cNvSpPr>
          <p:nvPr/>
        </p:nvSpPr>
        <p:spPr bwMode="auto">
          <a:xfrm>
            <a:off x="228199" y="4909534"/>
            <a:ext cx="5382812" cy="15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600" dirty="0" smtClean="0">
                <a:latin typeface="Tahoma" panose="020B0604030504040204" pitchFamily="34" charset="0"/>
                <a:cs typeface="Tahoma" panose="020B0604030504040204" pitchFamily="34" charset="0"/>
              </a:rPr>
              <a:t>O-O bond in O</a:t>
            </a:r>
            <a:r>
              <a:rPr lang="en-GB" altLang="en-US" sz="2600" baseline="-25000" dirty="0" smtClean="0">
                <a:latin typeface="Tahoma" panose="020B0604030504040204" pitchFamily="34" charset="0"/>
                <a:cs typeface="Tahoma" panose="020B0604030504040204" pitchFamily="34" charset="0"/>
              </a:rPr>
              <a:t>2</a:t>
            </a:r>
            <a:r>
              <a:rPr lang="en-GB" altLang="en-US" sz="2600" dirty="0" smtClean="0">
                <a:latin typeface="Tahoma" panose="020B0604030504040204" pitchFamily="34" charset="0"/>
                <a:cs typeface="Tahoma" panose="020B0604030504040204" pitchFamily="34" charset="0"/>
              </a:rPr>
              <a:t> = 495 </a:t>
            </a:r>
            <a:r>
              <a:rPr lang="en-GB" altLang="en-US" sz="2600" dirty="0" smtClean="0">
                <a:latin typeface="Tahoma" panose="020B0604030504040204" pitchFamily="34" charset="0"/>
                <a:cs typeface="Tahoma" panose="020B0604030504040204" pitchFamily="34" charset="0"/>
                <a:sym typeface="Symbol" panose="05050102010706020507" pitchFamily="18" charset="2"/>
              </a:rPr>
              <a:t>k</a:t>
            </a:r>
            <a:r>
              <a:rPr lang="en-GB" altLang="en-US" sz="2600" dirty="0" smtClean="0">
                <a:latin typeface="Tahoma" panose="020B0604030504040204" pitchFamily="34" charset="0"/>
                <a:cs typeface="Tahoma" panose="020B0604030504040204" pitchFamily="34" charset="0"/>
              </a:rPr>
              <a:t>J</a:t>
            </a:r>
            <a:r>
              <a:rPr lang="en-GB" altLang="en-US" sz="2600" dirty="0">
                <a:latin typeface="Tahoma" panose="020B0604030504040204" pitchFamily="34" charset="0"/>
                <a:cs typeface="Tahoma" panose="020B0604030504040204" pitchFamily="34" charset="0"/>
                <a:sym typeface="Symbol" panose="05050102010706020507" pitchFamily="18" charset="2"/>
              </a:rPr>
              <a:t></a:t>
            </a:r>
            <a:r>
              <a:rPr lang="en-GB" altLang="en-US" sz="2600" dirty="0">
                <a:latin typeface="Tahoma" panose="020B0604030504040204" pitchFamily="34" charset="0"/>
                <a:cs typeface="Tahoma" panose="020B0604030504040204" pitchFamily="34" charset="0"/>
              </a:rPr>
              <a:t>mol</a:t>
            </a:r>
            <a:r>
              <a:rPr lang="en-GB" altLang="en-US" sz="2600" baseline="30000" dirty="0">
                <a:latin typeface="Tahoma" panose="020B0604030504040204" pitchFamily="34" charset="0"/>
                <a:cs typeface="Tahoma" panose="020B0604030504040204" pitchFamily="34" charset="0"/>
              </a:rPr>
              <a:t>-1</a:t>
            </a:r>
            <a:r>
              <a:rPr lang="en-GB" altLang="en-US" sz="2600" dirty="0">
                <a:latin typeface="Tahoma" panose="020B0604030504040204" pitchFamily="34" charset="0"/>
                <a:cs typeface="Tahoma" panose="020B0604030504040204" pitchFamily="34" charset="0"/>
              </a:rPr>
              <a:t>  </a:t>
            </a:r>
            <a:endParaRPr lang="en-GB" altLang="en-US" sz="2600" dirty="0" smtClean="0">
              <a:latin typeface="Tahoma" panose="020B0604030504040204" pitchFamily="34" charset="0"/>
              <a:cs typeface="Tahoma" panose="020B0604030504040204" pitchFamily="34" charset="0"/>
            </a:endParaRPr>
          </a:p>
          <a:p>
            <a:r>
              <a:rPr lang="en-GB" altLang="en-US" sz="2600" dirty="0" smtClean="0">
                <a:latin typeface="Tahoma" panose="020B0604030504040204" pitchFamily="34" charset="0"/>
                <a:cs typeface="Tahoma" panose="020B0604030504040204" pitchFamily="34" charset="0"/>
              </a:rPr>
              <a:t>C-H, O-H, C-O bonds </a:t>
            </a:r>
            <a:r>
              <a:rPr lang="en-GB" altLang="en-US" sz="2600" dirty="0" smtClean="0">
                <a:latin typeface="Tahoma" panose="020B0604030504040204" pitchFamily="34" charset="0"/>
                <a:cs typeface="Tahoma" panose="020B0604030504040204" pitchFamily="34" charset="0"/>
                <a:sym typeface="Symbol" panose="05050102010706020507" pitchFamily="18" charset="2"/>
              </a:rPr>
              <a:t> 400 </a:t>
            </a:r>
            <a:r>
              <a:rPr lang="en-GB" altLang="en-US" sz="2600" dirty="0">
                <a:latin typeface="Tahoma" panose="020B0604030504040204" pitchFamily="34" charset="0"/>
                <a:cs typeface="Tahoma" panose="020B0604030504040204" pitchFamily="34" charset="0"/>
                <a:sym typeface="Symbol" panose="05050102010706020507" pitchFamily="18" charset="2"/>
              </a:rPr>
              <a:t>k</a:t>
            </a:r>
            <a:r>
              <a:rPr lang="en-GB" altLang="en-US" sz="2600" dirty="0">
                <a:latin typeface="Tahoma" panose="020B0604030504040204" pitchFamily="34" charset="0"/>
                <a:cs typeface="Tahoma" panose="020B0604030504040204" pitchFamily="34" charset="0"/>
              </a:rPr>
              <a:t>J</a:t>
            </a:r>
            <a:r>
              <a:rPr lang="en-GB" altLang="en-US" sz="2600" dirty="0">
                <a:latin typeface="Tahoma" panose="020B0604030504040204" pitchFamily="34" charset="0"/>
                <a:cs typeface="Tahoma" panose="020B0604030504040204" pitchFamily="34" charset="0"/>
                <a:sym typeface="Symbol" panose="05050102010706020507" pitchFamily="18" charset="2"/>
              </a:rPr>
              <a:t></a:t>
            </a:r>
            <a:r>
              <a:rPr lang="en-GB" altLang="en-US" sz="2600" dirty="0">
                <a:latin typeface="Tahoma" panose="020B0604030504040204" pitchFamily="34" charset="0"/>
                <a:cs typeface="Tahoma" panose="020B0604030504040204" pitchFamily="34" charset="0"/>
              </a:rPr>
              <a:t>mol</a:t>
            </a:r>
            <a:r>
              <a:rPr lang="en-GB" altLang="en-US" sz="2600" baseline="30000" dirty="0">
                <a:latin typeface="Tahoma" panose="020B0604030504040204" pitchFamily="34" charset="0"/>
                <a:cs typeface="Tahoma" panose="020B0604030504040204" pitchFamily="34" charset="0"/>
              </a:rPr>
              <a:t>-1</a:t>
            </a:r>
            <a:endParaRPr lang="en-GB" altLang="en-US" sz="2600" dirty="0" smtClean="0">
              <a:latin typeface="Tahoma" panose="020B0604030504040204" pitchFamily="34" charset="0"/>
              <a:cs typeface="Tahoma" panose="020B0604030504040204" pitchFamily="34" charset="0"/>
            </a:endParaRPr>
          </a:p>
          <a:p>
            <a:r>
              <a:rPr lang="en-GB" altLang="en-US" sz="2600" dirty="0" smtClean="0">
                <a:latin typeface="Tahoma" panose="020B0604030504040204" pitchFamily="34" charset="0"/>
                <a:cs typeface="Tahoma" panose="020B0604030504040204" pitchFamily="34" charset="0"/>
              </a:rPr>
              <a:t>Cl-Cl </a:t>
            </a:r>
            <a:r>
              <a:rPr lang="en-GB" altLang="en-US" sz="2600" dirty="0">
                <a:latin typeface="Tahoma" panose="020B0604030504040204" pitchFamily="34" charset="0"/>
                <a:cs typeface="Tahoma" panose="020B0604030504040204" pitchFamily="34" charset="0"/>
              </a:rPr>
              <a:t>bond in </a:t>
            </a:r>
            <a:r>
              <a:rPr lang="en-GB" altLang="en-US" sz="2600" dirty="0" smtClean="0">
                <a:latin typeface="Tahoma" panose="020B0604030504040204" pitchFamily="34" charset="0"/>
                <a:cs typeface="Tahoma" panose="020B0604030504040204" pitchFamily="34" charset="0"/>
              </a:rPr>
              <a:t>Cl</a:t>
            </a:r>
            <a:r>
              <a:rPr lang="en-GB" altLang="en-US" sz="2600" baseline="-25000" dirty="0" smtClean="0">
                <a:latin typeface="Tahoma" panose="020B0604030504040204" pitchFamily="34" charset="0"/>
                <a:cs typeface="Tahoma" panose="020B0604030504040204" pitchFamily="34" charset="0"/>
              </a:rPr>
              <a:t>2</a:t>
            </a:r>
            <a:r>
              <a:rPr lang="en-GB" altLang="en-US" sz="2600" dirty="0" smtClean="0">
                <a:latin typeface="Tahoma" panose="020B0604030504040204" pitchFamily="34" charset="0"/>
                <a:cs typeface="Tahoma" panose="020B0604030504040204" pitchFamily="34" charset="0"/>
              </a:rPr>
              <a:t> </a:t>
            </a:r>
            <a:r>
              <a:rPr lang="en-GB" altLang="en-US" sz="2600" dirty="0">
                <a:latin typeface="Tahoma" panose="020B0604030504040204" pitchFamily="34" charset="0"/>
                <a:cs typeface="Tahoma" panose="020B0604030504040204" pitchFamily="34" charset="0"/>
              </a:rPr>
              <a:t>= </a:t>
            </a:r>
            <a:r>
              <a:rPr lang="en-GB" altLang="en-US" sz="2600" dirty="0" smtClean="0">
                <a:latin typeface="Tahoma" panose="020B0604030504040204" pitchFamily="34" charset="0"/>
                <a:cs typeface="Tahoma" panose="020B0604030504040204" pitchFamily="34" charset="0"/>
              </a:rPr>
              <a:t>243 </a:t>
            </a:r>
            <a:r>
              <a:rPr lang="en-GB" altLang="en-US" sz="2600" dirty="0">
                <a:latin typeface="Tahoma" panose="020B0604030504040204" pitchFamily="34" charset="0"/>
                <a:cs typeface="Tahoma" panose="020B0604030504040204" pitchFamily="34" charset="0"/>
                <a:sym typeface="Symbol" panose="05050102010706020507" pitchFamily="18" charset="2"/>
              </a:rPr>
              <a:t>k</a:t>
            </a:r>
            <a:r>
              <a:rPr lang="en-GB" altLang="en-US" sz="2600" dirty="0">
                <a:latin typeface="Tahoma" panose="020B0604030504040204" pitchFamily="34" charset="0"/>
                <a:cs typeface="Tahoma" panose="020B0604030504040204" pitchFamily="34" charset="0"/>
              </a:rPr>
              <a:t>J</a:t>
            </a:r>
            <a:r>
              <a:rPr lang="en-GB" altLang="en-US" sz="2600" dirty="0">
                <a:latin typeface="Tahoma" panose="020B0604030504040204" pitchFamily="34" charset="0"/>
                <a:cs typeface="Tahoma" panose="020B0604030504040204" pitchFamily="34" charset="0"/>
                <a:sym typeface="Symbol" panose="05050102010706020507" pitchFamily="18" charset="2"/>
              </a:rPr>
              <a:t></a:t>
            </a:r>
            <a:r>
              <a:rPr lang="en-GB" altLang="en-US" sz="2600" dirty="0">
                <a:latin typeface="Tahoma" panose="020B0604030504040204" pitchFamily="34" charset="0"/>
                <a:cs typeface="Tahoma" panose="020B0604030504040204" pitchFamily="34" charset="0"/>
              </a:rPr>
              <a:t>mol</a:t>
            </a:r>
            <a:r>
              <a:rPr lang="en-GB" altLang="en-US" sz="2600" baseline="30000" dirty="0">
                <a:latin typeface="Tahoma" panose="020B0604030504040204" pitchFamily="34" charset="0"/>
                <a:cs typeface="Tahoma" panose="020B0604030504040204" pitchFamily="34" charset="0"/>
              </a:rPr>
              <a:t>-1</a:t>
            </a:r>
            <a:r>
              <a:rPr lang="en-GB" altLang="en-US" sz="2600" dirty="0">
                <a:latin typeface="Tahoma" panose="020B0604030504040204" pitchFamily="34" charset="0"/>
                <a:cs typeface="Tahoma" panose="020B0604030504040204" pitchFamily="34" charset="0"/>
              </a:rPr>
              <a:t>  </a:t>
            </a:r>
            <a:endParaRPr lang="en-GB" altLang="en-US" sz="2600" baseline="30000" dirty="0">
              <a:latin typeface="Tahoma" panose="020B0604030504040204" pitchFamily="34" charset="0"/>
              <a:cs typeface="Tahoma" panose="020B0604030504040204" pitchFamily="34" charset="0"/>
            </a:endParaRPr>
          </a:p>
          <a:p>
            <a:endParaRPr lang="en-GB" altLang="en-US" sz="2600" baseline="30000" dirty="0">
              <a:latin typeface="Tahoma" panose="020B0604030504040204" pitchFamily="34" charset="0"/>
              <a:cs typeface="Tahoma" panose="020B0604030504040204" pitchFamily="34" charset="0"/>
            </a:endParaRPr>
          </a:p>
        </p:txBody>
      </p:sp>
      <p:sp>
        <p:nvSpPr>
          <p:cNvPr id="3" name="TextBox 2"/>
          <p:cNvSpPr txBox="1"/>
          <p:nvPr/>
        </p:nvSpPr>
        <p:spPr>
          <a:xfrm>
            <a:off x="5763121" y="2588576"/>
            <a:ext cx="3119629" cy="2492990"/>
          </a:xfrm>
          <a:prstGeom prst="rect">
            <a:avLst/>
          </a:prstGeom>
          <a:solidFill>
            <a:srgbClr val="FFFF00"/>
          </a:solidFill>
          <a:ln w="38100">
            <a:solidFill>
              <a:srgbClr val="FFC000"/>
            </a:solidFill>
          </a:ln>
        </p:spPr>
        <p:txBody>
          <a:bodyPr wrap="square" rtlCol="0">
            <a:spAutoFit/>
          </a:bodyPr>
          <a:lstStyle/>
          <a:p>
            <a:pPr algn="ctr"/>
            <a:r>
              <a:rPr lang="it-IT" sz="2600" dirty="0" smtClean="0">
                <a:latin typeface="Tahoma" panose="020B0604030504040204" pitchFamily="34" charset="0"/>
                <a:ea typeface="Tahoma" panose="020B0604030504040204" pitchFamily="34" charset="0"/>
                <a:cs typeface="Tahoma" panose="020B0604030504040204" pitchFamily="34" charset="0"/>
              </a:rPr>
              <a:t>Atmospheric chemistry on Earth is driven by light (photolysis), not by thermal excitation!!!</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660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olo 4"/>
          <p:cNvSpPr>
            <a:spLocks noGrp="1"/>
          </p:cNvSpPr>
          <p:nvPr>
            <p:ph type="title"/>
          </p:nvPr>
        </p:nvSpPr>
        <p:spPr>
          <a:xfrm>
            <a:off x="628650" y="-271463"/>
            <a:ext cx="7886700"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Reflection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78048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0076" y="1336602"/>
            <a:ext cx="8693109" cy="769441"/>
          </a:xfrm>
          <a:prstGeom prst="rect">
            <a:avLst/>
          </a:prstGeom>
        </p:spPr>
        <p:txBody>
          <a:bodyPr wrap="square">
            <a:spAutoFit/>
          </a:bodyPr>
          <a:lstStyle/>
          <a:p>
            <a:pPr algn="ctr"/>
            <a:r>
              <a:rPr 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Albedos </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averaged over the visible spectrum for several</a:t>
            </a:r>
          </a:p>
          <a:p>
            <a:pPr algn="ct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surface types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89" y="2250680"/>
            <a:ext cx="8431482" cy="3116792"/>
          </a:xfrm>
          <a:prstGeom prst="rect">
            <a:avLst/>
          </a:prstGeom>
        </p:spPr>
      </p:pic>
      <p:sp>
        <p:nvSpPr>
          <p:cNvPr id="4" name="Rectangle 3"/>
          <p:cNvSpPr/>
          <p:nvPr/>
        </p:nvSpPr>
        <p:spPr bwMode="auto">
          <a:xfrm>
            <a:off x="450889" y="3028208"/>
            <a:ext cx="3551095" cy="30875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5183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Albedo</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58372"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214438"/>
            <a:ext cx="794067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Albedo</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60420"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9588" y="2132013"/>
            <a:ext cx="53975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421" name="Object 41"/>
          <p:cNvGraphicFramePr>
            <a:graphicFrameLocks noChangeAspect="1"/>
          </p:cNvGraphicFramePr>
          <p:nvPr/>
        </p:nvGraphicFramePr>
        <p:xfrm>
          <a:off x="2940050" y="1054100"/>
          <a:ext cx="2836863" cy="801688"/>
        </p:xfrm>
        <a:graphic>
          <a:graphicData uri="http://schemas.openxmlformats.org/presentationml/2006/ole">
            <mc:AlternateContent xmlns:mc="http://schemas.openxmlformats.org/markup-compatibility/2006">
              <mc:Choice xmlns:v="urn:schemas-microsoft-com:vml" Requires="v">
                <p:oleObj spid="_x0000_s60553" name="Equazione" r:id="rId5" imgW="1485900" imgH="419100" progId="Equation.3">
                  <p:embed/>
                </p:oleObj>
              </mc:Choice>
              <mc:Fallback>
                <p:oleObj name="Equazione" r:id="rId5" imgW="1485900" imgH="419100" progId="Equation.3">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1054100"/>
                        <a:ext cx="2836863"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2" name="Text Box 5"/>
          <p:cNvSpPr txBox="1">
            <a:spLocks noChangeArrowheads="1"/>
          </p:cNvSpPr>
          <p:nvPr/>
        </p:nvSpPr>
        <p:spPr bwMode="auto">
          <a:xfrm>
            <a:off x="534988" y="5278061"/>
            <a:ext cx="88169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sym typeface="Symbol" panose="05050102010706020507" pitchFamily="18" charset="2"/>
              </a:rPr>
              <a:t>19+6+5=	30% reflected light (</a:t>
            </a:r>
            <a:r>
              <a:rPr lang="it-IT" altLang="en-US" sz="2400" i="1" dirty="0">
                <a:latin typeface="Tahoma" panose="020B0604030504040204" pitchFamily="34" charset="0"/>
                <a:sym typeface="Symbol" panose="05050102010706020507" pitchFamily="18" charset="2"/>
              </a:rPr>
              <a:t></a:t>
            </a:r>
            <a:r>
              <a:rPr lang="it-IT" altLang="en-US" sz="2400" i="1" baseline="-25000" dirty="0">
                <a:latin typeface="Tahoma" panose="020B0604030504040204" pitchFamily="34" charset="0"/>
                <a:sym typeface="Symbol" panose="05050102010706020507" pitchFamily="18" charset="2"/>
              </a:rPr>
              <a:t>P</a:t>
            </a:r>
            <a:r>
              <a:rPr lang="it-IT" altLang="en-US" sz="2400" dirty="0">
                <a:latin typeface="Tahoma" panose="020B0604030504040204" pitchFamily="34" charset="0"/>
                <a:sym typeface="Symbol" panose="05050102010706020507" pitchFamily="18" charset="2"/>
              </a:rPr>
              <a:t>=0.3)</a:t>
            </a:r>
          </a:p>
          <a:p>
            <a:pPr eaLnBrk="1" hangingPunct="1">
              <a:spcBef>
                <a:spcPct val="0"/>
              </a:spcBef>
              <a:buFontTx/>
              <a:buNone/>
            </a:pPr>
            <a:r>
              <a:rPr lang="it-IT" altLang="en-US" sz="2400" dirty="0">
                <a:latin typeface="Tahoma" panose="020B0604030504040204" pitchFamily="34" charset="0"/>
                <a:sym typeface="Symbol" panose="05050102010706020507" pitchFamily="18" charset="2"/>
              </a:rPr>
              <a:t>		70% absorbed by the Earth system</a:t>
            </a:r>
          </a:p>
          <a:p>
            <a:pPr eaLnBrk="1" hangingPunct="1">
              <a:spcBef>
                <a:spcPct val="0"/>
              </a:spcBef>
              <a:buFontTx/>
              <a:buNone/>
            </a:pPr>
            <a:r>
              <a:rPr lang="it-IT" altLang="en-US" sz="2400" dirty="0">
                <a:latin typeface="Tahoma" panose="020B0604030504040204" pitchFamily="34" charset="0"/>
                <a:sym typeface="Symbol" panose="05050102010706020507" pitchFamily="18" charset="2"/>
              </a:rPr>
              <a:t>		(45% from surface and 25% from atmosphere)</a:t>
            </a:r>
          </a:p>
        </p:txBody>
      </p:sp>
      <p:sp>
        <p:nvSpPr>
          <p:cNvPr id="60423" name="Text Box 5"/>
          <p:cNvSpPr txBox="1">
            <a:spLocks noChangeArrowheads="1"/>
          </p:cNvSpPr>
          <p:nvPr/>
        </p:nvSpPr>
        <p:spPr bwMode="auto">
          <a:xfrm>
            <a:off x="6040438" y="1169988"/>
            <a:ext cx="26892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solidFill>
                  <a:srgbClr val="FF0000"/>
                </a:solidFill>
                <a:latin typeface="Tahoma" panose="020B0604030504040204" pitchFamily="34" charset="0"/>
                <a:sym typeface="Symbol" panose="05050102010706020507" pitchFamily="18" charset="2"/>
              </a:rPr>
              <a:t>albedo coefficient</a:t>
            </a:r>
          </a:p>
        </p:txBody>
      </p:sp>
      <p:sp>
        <p:nvSpPr>
          <p:cNvPr id="60424" name="Text Box 5"/>
          <p:cNvSpPr txBox="1">
            <a:spLocks noChangeArrowheads="1"/>
          </p:cNvSpPr>
          <p:nvPr/>
        </p:nvSpPr>
        <p:spPr bwMode="auto">
          <a:xfrm>
            <a:off x="534988" y="4684713"/>
            <a:ext cx="26892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solidFill>
                  <a:srgbClr val="FF0000"/>
                </a:solidFill>
                <a:latin typeface="Tahoma" panose="020B0604030504040204" pitchFamily="34" charset="0"/>
                <a:sym typeface="Symbol" panose="05050102010706020507" pitchFamily="18" charset="2"/>
              </a:rPr>
              <a:t>Globally on Earth: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Albedo</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62468" name="Picture 2" descr="global surface albe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3094038"/>
            <a:ext cx="48387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5"/>
          <p:cNvSpPr txBox="1">
            <a:spLocks noChangeArrowheads="1"/>
          </p:cNvSpPr>
          <p:nvPr/>
        </p:nvSpPr>
        <p:spPr bwMode="auto">
          <a:xfrm>
            <a:off x="534988" y="993775"/>
            <a:ext cx="8545512"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en-US" sz="2400" dirty="0" err="1" smtClean="0">
                <a:latin typeface="Tahoma" panose="020B0604030504040204" pitchFamily="34" charset="0"/>
                <a:sym typeface="Symbol" panose="05050102010706020507" pitchFamily="18" charset="2"/>
              </a:rPr>
              <a:t>Variations</a:t>
            </a:r>
            <a:r>
              <a:rPr lang="it-IT" altLang="en-US" sz="2400" dirty="0" smtClean="0">
                <a:latin typeface="Tahoma" panose="020B0604030504040204" pitchFamily="34" charset="0"/>
                <a:sym typeface="Symbol" panose="05050102010706020507" pitchFamily="18" charset="2"/>
              </a:rPr>
              <a:t> (in </a:t>
            </a:r>
            <a:r>
              <a:rPr lang="it-IT" altLang="en-US" sz="2400" dirty="0" err="1" smtClean="0">
                <a:latin typeface="Tahoma" panose="020B0604030504040204" pitchFamily="34" charset="0"/>
                <a:sym typeface="Symbol" panose="05050102010706020507" pitchFamily="18" charset="2"/>
              </a:rPr>
              <a:t>space</a:t>
            </a:r>
            <a:r>
              <a:rPr lang="it-IT" altLang="en-US" sz="2400" dirty="0" smtClean="0">
                <a:latin typeface="Tahoma" panose="020B0604030504040204" pitchFamily="34" charset="0"/>
                <a:sym typeface="Symbol" panose="05050102010706020507" pitchFamily="18" charset="2"/>
              </a:rPr>
              <a:t> and time) due to: </a:t>
            </a:r>
          </a:p>
          <a:p>
            <a:pPr marL="342900" indent="-342900" eaLnBrk="1" hangingPunct="1">
              <a:spcBef>
                <a:spcPct val="0"/>
              </a:spcBef>
              <a:defRPr/>
            </a:pPr>
            <a:r>
              <a:rPr lang="it-IT" altLang="en-US" sz="2400" dirty="0" err="1" smtClean="0">
                <a:latin typeface="Tahoma" panose="020B0604030504040204" pitchFamily="34" charset="0"/>
                <a:sym typeface="Symbol" panose="05050102010706020507" pitchFamily="18" charset="2"/>
              </a:rPr>
              <a:t>different</a:t>
            </a:r>
            <a:r>
              <a:rPr lang="it-IT" altLang="en-US" sz="2400" dirty="0" smtClean="0">
                <a:latin typeface="Tahoma" panose="020B0604030504040204" pitchFamily="34" charset="0"/>
                <a:sym typeface="Symbol" panose="05050102010706020507" pitchFamily="18" charset="2"/>
              </a:rPr>
              <a:t> </a:t>
            </a:r>
            <a:r>
              <a:rPr lang="it-IT" altLang="en-US" sz="2400" dirty="0" err="1" smtClean="0">
                <a:latin typeface="Tahoma" panose="020B0604030504040204" pitchFamily="34" charset="0"/>
                <a:sym typeface="Symbol" panose="05050102010706020507" pitchFamily="18" charset="2"/>
              </a:rPr>
              <a:t>reflective</a:t>
            </a:r>
            <a:r>
              <a:rPr lang="it-IT" altLang="en-US" sz="2400" dirty="0" smtClean="0">
                <a:latin typeface="Tahoma" panose="020B0604030504040204" pitchFamily="34" charset="0"/>
                <a:sym typeface="Symbol" panose="05050102010706020507" pitchFamily="18" charset="2"/>
              </a:rPr>
              <a:t> </a:t>
            </a:r>
            <a:r>
              <a:rPr lang="it-IT" altLang="en-US" sz="2400" dirty="0" err="1" smtClean="0">
                <a:latin typeface="Tahoma" panose="020B0604030504040204" pitchFamily="34" charset="0"/>
                <a:sym typeface="Symbol" panose="05050102010706020507" pitchFamily="18" charset="2"/>
              </a:rPr>
              <a:t>properties</a:t>
            </a:r>
            <a:r>
              <a:rPr lang="it-IT" altLang="en-US" sz="2400" dirty="0" smtClean="0">
                <a:latin typeface="Tahoma" panose="020B0604030504040204" pitchFamily="34" charset="0"/>
                <a:sym typeface="Symbol" panose="05050102010706020507" pitchFamily="18" charset="2"/>
              </a:rPr>
              <a:t> of the Earth </a:t>
            </a:r>
            <a:r>
              <a:rPr lang="it-IT" altLang="en-US" sz="2400" dirty="0" err="1" smtClean="0">
                <a:latin typeface="Tahoma" panose="020B0604030504040204" pitchFamily="34" charset="0"/>
                <a:sym typeface="Symbol" panose="05050102010706020507" pitchFamily="18" charset="2"/>
              </a:rPr>
              <a:t>surface</a:t>
            </a:r>
            <a:r>
              <a:rPr lang="it-IT" altLang="en-US" sz="2400" dirty="0" smtClean="0">
                <a:latin typeface="Tahoma" panose="020B0604030504040204" pitchFamily="34" charset="0"/>
                <a:sym typeface="Symbol" panose="05050102010706020507" pitchFamily="18" charset="2"/>
              </a:rPr>
              <a:t> (</a:t>
            </a:r>
            <a:r>
              <a:rPr lang="it-IT" altLang="en-US" sz="2400" dirty="0" err="1" smtClean="0">
                <a:latin typeface="Tahoma" panose="020B0604030504040204" pitchFamily="34" charset="0"/>
                <a:sym typeface="Symbol" panose="05050102010706020507" pitchFamily="18" charset="2"/>
              </a:rPr>
              <a:t>oceans</a:t>
            </a:r>
            <a:r>
              <a:rPr lang="it-IT" altLang="en-US" sz="2400" dirty="0" smtClean="0">
                <a:latin typeface="Tahoma" panose="020B0604030504040204" pitchFamily="34" charset="0"/>
                <a:sym typeface="Symbol" panose="05050102010706020507" pitchFamily="18" charset="2"/>
              </a:rPr>
              <a:t> </a:t>
            </a:r>
            <a:r>
              <a:rPr lang="it-IT" altLang="en-US" sz="2400" dirty="0" err="1" smtClean="0">
                <a:latin typeface="Tahoma" panose="020B0604030504040204" pitchFamily="34" charset="0"/>
                <a:sym typeface="Symbol" panose="05050102010706020507" pitchFamily="18" charset="2"/>
              </a:rPr>
              <a:t>have</a:t>
            </a:r>
            <a:r>
              <a:rPr lang="it-IT" altLang="en-US" sz="2400" dirty="0" smtClean="0">
                <a:latin typeface="Tahoma" panose="020B0604030504040204" pitchFamily="34" charset="0"/>
                <a:sym typeface="Symbol" panose="05050102010706020507" pitchFamily="18" charset="2"/>
              </a:rPr>
              <a:t> small </a:t>
            </a:r>
            <a:r>
              <a:rPr lang="it-IT" altLang="en-US" sz="2400" dirty="0" err="1" smtClean="0">
                <a:latin typeface="Tahoma" panose="020B0604030504040204" pitchFamily="34" charset="0"/>
                <a:sym typeface="Symbol" panose="05050102010706020507" pitchFamily="18" charset="2"/>
              </a:rPr>
              <a:t>albedos</a:t>
            </a:r>
            <a:r>
              <a:rPr lang="it-IT" altLang="en-US" sz="2400" dirty="0" smtClean="0">
                <a:latin typeface="Tahoma" panose="020B0604030504040204" pitchFamily="34" charset="0"/>
                <a:sym typeface="Symbol" panose="05050102010706020507" pitchFamily="18" charset="2"/>
              </a:rPr>
              <a:t> </a:t>
            </a:r>
            <a:r>
              <a:rPr lang="it-IT" altLang="en-US" sz="2400" dirty="0" err="1" smtClean="0">
                <a:latin typeface="Tahoma" panose="020B0604030504040204" pitchFamily="34" charset="0"/>
                <a:sym typeface="Symbol" panose="05050102010706020507" pitchFamily="18" charset="2"/>
              </a:rPr>
              <a:t>ice</a:t>
            </a:r>
            <a:r>
              <a:rPr lang="it-IT" altLang="en-US" sz="2400" dirty="0" smtClean="0">
                <a:latin typeface="Tahoma" panose="020B0604030504040204" pitchFamily="34" charset="0"/>
                <a:sym typeface="Symbol" panose="05050102010706020507" pitchFamily="18" charset="2"/>
              </a:rPr>
              <a:t>/</a:t>
            </a:r>
            <a:r>
              <a:rPr lang="it-IT" altLang="en-US" sz="2400" dirty="0" err="1" smtClean="0">
                <a:latin typeface="Tahoma" panose="020B0604030504040204" pitchFamily="34" charset="0"/>
                <a:sym typeface="Symbol" panose="05050102010706020507" pitchFamily="18" charset="2"/>
              </a:rPr>
              <a:t>snow</a:t>
            </a:r>
            <a:r>
              <a:rPr lang="it-IT" altLang="en-US" sz="2400" dirty="0" smtClean="0">
                <a:latin typeface="Tahoma" panose="020B0604030504040204" pitchFamily="34" charset="0"/>
                <a:sym typeface="Symbol" panose="05050102010706020507" pitchFamily="18" charset="2"/>
              </a:rPr>
              <a:t> </a:t>
            </a:r>
            <a:r>
              <a:rPr lang="it-IT" altLang="en-US" sz="2400" dirty="0" err="1" smtClean="0">
                <a:latin typeface="Tahoma" panose="020B0604030504040204" pitchFamily="34" charset="0"/>
                <a:sym typeface="Symbol" panose="05050102010706020507" pitchFamily="18" charset="2"/>
              </a:rPr>
              <a:t>has</a:t>
            </a:r>
            <a:r>
              <a:rPr lang="it-IT" altLang="en-US" sz="2400" dirty="0" smtClean="0">
                <a:latin typeface="Tahoma" panose="020B0604030504040204" pitchFamily="34" charset="0"/>
                <a:sym typeface="Symbol" panose="05050102010706020507" pitchFamily="18" charset="2"/>
              </a:rPr>
              <a:t> high </a:t>
            </a:r>
            <a:r>
              <a:rPr lang="it-IT" altLang="en-US" sz="2400" dirty="0" err="1" smtClean="0">
                <a:latin typeface="Tahoma" panose="020B0604030504040204" pitchFamily="34" charset="0"/>
                <a:sym typeface="Symbol" panose="05050102010706020507" pitchFamily="18" charset="2"/>
              </a:rPr>
              <a:t>ones</a:t>
            </a:r>
            <a:r>
              <a:rPr lang="it-IT" altLang="en-US" sz="2400" dirty="0" smtClean="0">
                <a:latin typeface="Tahoma" panose="020B0604030504040204" pitchFamily="34" charset="0"/>
                <a:sym typeface="Symbol" panose="05050102010706020507" pitchFamily="18" charset="2"/>
              </a:rPr>
              <a:t>) </a:t>
            </a:r>
          </a:p>
          <a:p>
            <a:pPr marL="342900" indent="-342900" eaLnBrk="1" hangingPunct="1">
              <a:spcBef>
                <a:spcPct val="0"/>
              </a:spcBef>
              <a:defRPr/>
            </a:pPr>
            <a:r>
              <a:rPr lang="it-IT" altLang="en-US" sz="2400" dirty="0" err="1" smtClean="0">
                <a:latin typeface="Tahoma" panose="020B0604030504040204" pitchFamily="34" charset="0"/>
                <a:sym typeface="Symbol" panose="05050102010706020507" pitchFamily="18" charset="2"/>
              </a:rPr>
              <a:t>weather</a:t>
            </a:r>
            <a:r>
              <a:rPr lang="it-IT" altLang="en-US" sz="2400" dirty="0" smtClean="0">
                <a:latin typeface="Tahoma" panose="020B0604030504040204" pitchFamily="34" charset="0"/>
                <a:sym typeface="Symbol" panose="05050102010706020507" pitchFamily="18" charset="2"/>
              </a:rPr>
              <a:t> (</a:t>
            </a:r>
            <a:r>
              <a:rPr lang="it-IT" altLang="en-US" sz="2400" dirty="0" err="1" smtClean="0">
                <a:latin typeface="Tahoma" panose="020B0604030504040204" pitchFamily="34" charset="0"/>
                <a:sym typeface="Symbol" panose="05050102010706020507" pitchFamily="18" charset="2"/>
              </a:rPr>
              <a:t>presence</a:t>
            </a:r>
            <a:r>
              <a:rPr lang="it-IT" altLang="en-US" sz="2400" dirty="0" smtClean="0">
                <a:latin typeface="Tahoma" panose="020B0604030504040204" pitchFamily="34" charset="0"/>
                <a:sym typeface="Symbol" panose="05050102010706020507" pitchFamily="18" charset="2"/>
              </a:rPr>
              <a:t> of </a:t>
            </a:r>
            <a:r>
              <a:rPr lang="it-IT" altLang="en-US" sz="2400" dirty="0" err="1" smtClean="0">
                <a:latin typeface="Tahoma" panose="020B0604030504040204" pitchFamily="34" charset="0"/>
                <a:sym typeface="Symbol" panose="05050102010706020507" pitchFamily="18" charset="2"/>
              </a:rPr>
              <a:t>clouds</a:t>
            </a:r>
            <a:r>
              <a:rPr lang="it-IT" altLang="en-US" sz="2400" dirty="0" smtClean="0">
                <a:latin typeface="Tahoma" panose="020B0604030504040204" pitchFamily="34" charset="0"/>
                <a:sym typeface="Symbol" panose="05050102010706020507" pitchFamily="18" charset="2"/>
              </a:rPr>
              <a:t>) </a:t>
            </a:r>
          </a:p>
          <a:p>
            <a:pPr marL="342900" indent="-342900" eaLnBrk="1" hangingPunct="1">
              <a:spcBef>
                <a:spcPct val="0"/>
              </a:spcBef>
              <a:defRPr/>
            </a:pPr>
            <a:r>
              <a:rPr lang="it-IT" altLang="en-US" sz="2400" dirty="0" err="1" smtClean="0">
                <a:latin typeface="Tahoma" panose="020B0604030504040204" pitchFamily="34" charset="0"/>
                <a:sym typeface="Symbol" panose="05050102010706020507" pitchFamily="18" charset="2"/>
              </a:rPr>
              <a:t>climate</a:t>
            </a:r>
            <a:r>
              <a:rPr lang="it-IT" altLang="en-US" sz="2400" dirty="0" smtClean="0">
                <a:latin typeface="Tahoma" panose="020B0604030504040204" pitchFamily="34" charset="0"/>
                <a:sym typeface="Symbol" panose="05050102010706020507" pitchFamily="18" charset="2"/>
              </a:rPr>
              <a:t> (</a:t>
            </a:r>
            <a:r>
              <a:rPr lang="it-IT" altLang="en-US" sz="2400" dirty="0" err="1" smtClean="0">
                <a:latin typeface="Tahoma" panose="020B0604030504040204" pitchFamily="34" charset="0"/>
                <a:sym typeface="Symbol" panose="05050102010706020507" pitchFamily="18" charset="2"/>
              </a:rPr>
              <a:t>ice</a:t>
            </a:r>
            <a:r>
              <a:rPr lang="it-IT" altLang="en-US" sz="2400" dirty="0" smtClean="0">
                <a:latin typeface="Tahoma" panose="020B0604030504040204" pitchFamily="34" charset="0"/>
                <a:sym typeface="Symbol" panose="05050102010706020507" pitchFamily="18" charset="2"/>
              </a:rPr>
              <a:t> cover)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Solar irradiance spectrum</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64516" name="Picture 6" descr="Risultati immagini per solar irradiance 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793875"/>
            <a:ext cx="741997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5"/>
          <p:cNvSpPr txBox="1">
            <a:spLocks noChangeArrowheads="1"/>
          </p:cNvSpPr>
          <p:nvPr/>
        </p:nvSpPr>
        <p:spPr bwMode="auto">
          <a:xfrm>
            <a:off x="534988" y="962025"/>
            <a:ext cx="89884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solidFill>
                  <a:srgbClr val="FF0000"/>
                </a:solidFill>
                <a:latin typeface="Tahoma" panose="020B0604030504040204" pitchFamily="34" charset="0"/>
                <a:sym typeface="Symbol" panose="05050102010706020507" pitchFamily="18" charset="2"/>
              </a:rPr>
              <a:t>Effect of the atmosphere: </a:t>
            </a:r>
            <a:r>
              <a:rPr lang="it-IT" altLang="en-US" sz="2400">
                <a:latin typeface="Tahoma" panose="020B0604030504040204" pitchFamily="34" charset="0"/>
                <a:sym typeface="Symbol" panose="05050102010706020507" pitchFamily="18" charset="2"/>
              </a:rPr>
              <a:t>it absorbs solar (and terrestrial radiation) in a highly -dependent manner. </a:t>
            </a:r>
          </a:p>
        </p:txBody>
      </p:sp>
      <p:sp>
        <p:nvSpPr>
          <p:cNvPr id="64518" name="Text Box 5"/>
          <p:cNvSpPr txBox="1">
            <a:spLocks noChangeArrowheads="1"/>
          </p:cNvSpPr>
          <p:nvPr/>
        </p:nvSpPr>
        <p:spPr bwMode="auto">
          <a:xfrm>
            <a:off x="352425" y="6003925"/>
            <a:ext cx="89884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sym typeface="Symbol" panose="05050102010706020507" pitchFamily="18" charset="2"/>
              </a:rPr>
              <a:t>This has many implications for Earth’s global environment and life on this planet</a:t>
            </a:r>
          </a:p>
        </p:txBody>
      </p:sp>
      <p:sp>
        <p:nvSpPr>
          <p:cNvPr id="7" name="TextBox 6"/>
          <p:cNvSpPr txBox="1"/>
          <p:nvPr/>
        </p:nvSpPr>
        <p:spPr>
          <a:xfrm>
            <a:off x="4853207" y="2941274"/>
            <a:ext cx="4049493" cy="1200329"/>
          </a:xfrm>
          <a:prstGeom prst="rect">
            <a:avLst/>
          </a:prstGeom>
          <a:solidFill>
            <a:srgbClr val="FFFF00"/>
          </a:solidFill>
          <a:ln w="38100">
            <a:solidFill>
              <a:srgbClr val="FFC000"/>
            </a:solidFill>
          </a:ln>
        </p:spPr>
        <p:txBody>
          <a:bodyPr wrap="square" rtlCol="0">
            <a:spAutoFit/>
          </a:bodyPr>
          <a:lstStyle/>
          <a:p>
            <a:pPr algn="ctr"/>
            <a:r>
              <a:rPr lang="it-IT" sz="2400" dirty="0" smtClean="0">
                <a:latin typeface="Tahoma" panose="020B0604030504040204" pitchFamily="34" charset="0"/>
                <a:ea typeface="Tahoma" panose="020B0604030504040204" pitchFamily="34" charset="0"/>
                <a:cs typeface="Tahoma" panose="020B0604030504040204" pitchFamily="34" charset="0"/>
              </a:rPr>
              <a:t>Solar spectrum is strongly modulated by atmospheric scattering and absorption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Solar irradiance spectrum</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78048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1317414"/>
            <a:ext cx="5346068" cy="4045139"/>
          </a:xfrm>
          <a:prstGeom prst="rect">
            <a:avLst/>
          </a:prstGeom>
        </p:spPr>
      </p:pic>
      <p:sp>
        <p:nvSpPr>
          <p:cNvPr id="11" name="Text Box 5"/>
          <p:cNvSpPr txBox="1">
            <a:spLocks noChangeArrowheads="1"/>
          </p:cNvSpPr>
          <p:nvPr/>
        </p:nvSpPr>
        <p:spPr bwMode="auto">
          <a:xfrm>
            <a:off x="5392505" y="1400992"/>
            <a:ext cx="375149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000" dirty="0" smtClean="0">
                <a:solidFill>
                  <a:srgbClr val="FF0000"/>
                </a:solidFill>
                <a:latin typeface="Tahoma" panose="020B0604030504040204" pitchFamily="34" charset="0"/>
                <a:sym typeface="Symbol" panose="05050102010706020507" pitchFamily="18" charset="2"/>
              </a:rPr>
              <a:t>Sun:</a:t>
            </a:r>
            <a:r>
              <a:rPr lang="it-IT" altLang="en-US" sz="2000" dirty="0" smtClean="0">
                <a:latin typeface="Tahoma" panose="020B0604030504040204" pitchFamily="34" charset="0"/>
                <a:sym typeface="Symbol" panose="05050102010706020507" pitchFamily="18" charset="2"/>
              </a:rPr>
              <a:t> intensity peaks in the VIS part of the spectrum and decreases in the UV and IR. Within the VIS the spectrum can be further subdivided into the primary colours</a:t>
            </a:r>
            <a:endParaRPr lang="it-IT" altLang="en-US" sz="2000" dirty="0">
              <a:latin typeface="Tahoma" panose="020B0604030504040204" pitchFamily="34" charset="0"/>
              <a:sym typeface="Symbol" panose="05050102010706020507" pitchFamily="18" charset="2"/>
            </a:endParaRPr>
          </a:p>
        </p:txBody>
      </p:sp>
      <p:pic>
        <p:nvPicPr>
          <p:cNvPr id="137218" name="Picture 2" descr="http://csep10.phys.utk.edu/astr162/lect/light/spic-sun-a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782" y="4405038"/>
            <a:ext cx="4446218" cy="2463236"/>
          </a:xfrm>
          <a:prstGeom prst="rect">
            <a:avLst/>
          </a:prstGeom>
          <a:noFill/>
          <a:extLst>
            <a:ext uri="{909E8E84-426E-40DD-AFC4-6F175D3DCCD1}">
              <a14:hiddenFill xmlns:a14="http://schemas.microsoft.com/office/drawing/2010/main">
                <a:solidFill>
                  <a:srgbClr val="FFFFFF"/>
                </a:solidFill>
              </a14:hiddenFill>
            </a:ext>
          </a:extLst>
        </p:spPr>
      </p:pic>
      <p:sp>
        <p:nvSpPr>
          <p:cNvPr id="64517" name="Text Box 5"/>
          <p:cNvSpPr txBox="1">
            <a:spLocks noChangeArrowheads="1"/>
          </p:cNvSpPr>
          <p:nvPr/>
        </p:nvSpPr>
        <p:spPr bwMode="auto">
          <a:xfrm>
            <a:off x="700569" y="903570"/>
            <a:ext cx="45700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smtClean="0">
                <a:solidFill>
                  <a:srgbClr val="FF0000"/>
                </a:solidFill>
                <a:latin typeface="Tahoma" panose="020B0604030504040204" pitchFamily="34" charset="0"/>
                <a:sym typeface="Symbol" panose="05050102010706020507" pitchFamily="18" charset="2"/>
              </a:rPr>
              <a:t>Basic spectrum of sunlight:</a:t>
            </a:r>
            <a:endParaRPr lang="it-IT" altLang="en-US" sz="2400" dirty="0">
              <a:latin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2638533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Radiative transfer at molecular level</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560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963" y="4013200"/>
            <a:ext cx="6910387"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628650" y="1069975"/>
            <a:ext cx="829151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a:latin typeface="Tahoma" panose="020B0604030504040204" pitchFamily="34" charset="0"/>
                <a:sym typeface="Symbol" panose="05050102010706020507" pitchFamily="18" charset="2"/>
              </a:rPr>
              <a:t>Molecules (and particles) in the atmosphere can absorb the radiation and start a series of processes (according to ) </a:t>
            </a:r>
          </a:p>
        </p:txBody>
      </p:sp>
      <p:sp>
        <p:nvSpPr>
          <p:cNvPr id="25606" name="Text Box 5"/>
          <p:cNvSpPr txBox="1">
            <a:spLocks noChangeArrowheads="1"/>
          </p:cNvSpPr>
          <p:nvPr/>
        </p:nvSpPr>
        <p:spPr bwMode="auto">
          <a:xfrm>
            <a:off x="1963738" y="2081213"/>
            <a:ext cx="7021512"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pPr>
            <a:r>
              <a:rPr lang="it-IT" altLang="en-US" sz="2400" dirty="0">
                <a:solidFill>
                  <a:srgbClr val="FF0000"/>
                </a:solidFill>
                <a:latin typeface="Tahoma" panose="020B0604030504040204" pitchFamily="34" charset="0"/>
              </a:rPr>
              <a:t>ionization</a:t>
            </a:r>
            <a:endParaRPr lang="en-US" altLang="en-US" sz="2400" dirty="0">
              <a:solidFill>
                <a:srgbClr val="FF0000"/>
              </a:solidFill>
              <a:latin typeface="Tahoma" panose="020B0604030504040204" pitchFamily="34" charset="0"/>
            </a:endParaRPr>
          </a:p>
          <a:p>
            <a:pPr algn="just" eaLnBrk="1" hangingPunct="1">
              <a:spcBef>
                <a:spcPct val="0"/>
              </a:spcBef>
            </a:pPr>
            <a:r>
              <a:rPr lang="en-US" altLang="en-US" sz="2400" dirty="0">
                <a:solidFill>
                  <a:srgbClr val="FF0000"/>
                </a:solidFill>
                <a:latin typeface="Tahoma" panose="020B0604030504040204" pitchFamily="34" charset="0"/>
              </a:rPr>
              <a:t>dissociation/reactivity</a:t>
            </a:r>
          </a:p>
          <a:p>
            <a:pPr algn="just" eaLnBrk="1" hangingPunct="1">
              <a:spcBef>
                <a:spcPct val="0"/>
              </a:spcBef>
            </a:pPr>
            <a:r>
              <a:rPr lang="it-IT" altLang="en-US" sz="2400" dirty="0">
                <a:solidFill>
                  <a:srgbClr val="FF0000"/>
                </a:solidFill>
                <a:latin typeface="Tahoma" panose="020B0604030504040204" pitchFamily="34" charset="0"/>
              </a:rPr>
              <a:t>internal excitation</a:t>
            </a:r>
          </a:p>
          <a:p>
            <a:pPr algn="just" eaLnBrk="1" hangingPunct="1">
              <a:spcBef>
                <a:spcPct val="0"/>
              </a:spcBef>
            </a:pPr>
            <a:r>
              <a:rPr lang="it-IT" altLang="en-US" sz="2400" dirty="0">
                <a:solidFill>
                  <a:srgbClr val="FF0000"/>
                </a:solidFill>
                <a:latin typeface="Tahoma" panose="020B0604030504040204" pitchFamily="34" charset="0"/>
              </a:rPr>
              <a:t>Energy transfer to other molecules (heating)</a:t>
            </a:r>
          </a:p>
        </p:txBody>
      </p:sp>
      <p:sp>
        <p:nvSpPr>
          <p:cNvPr id="25607" name="Freccia in giù 5"/>
          <p:cNvSpPr>
            <a:spLocks noChangeArrowheads="1"/>
          </p:cNvSpPr>
          <p:nvPr/>
        </p:nvSpPr>
        <p:spPr bwMode="auto">
          <a:xfrm>
            <a:off x="1565275" y="2173288"/>
            <a:ext cx="233363" cy="1477962"/>
          </a:xfrm>
          <a:prstGeom prst="downArrow">
            <a:avLst>
              <a:gd name="adj1" fmla="val 50000"/>
              <a:gd name="adj2" fmla="val 50021"/>
            </a:avLst>
          </a:prstGeom>
          <a:solidFill>
            <a:srgbClr val="FF33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25608" name="Text Box 5"/>
          <p:cNvSpPr txBox="1">
            <a:spLocks noChangeArrowheads="1"/>
          </p:cNvSpPr>
          <p:nvPr/>
        </p:nvSpPr>
        <p:spPr bwMode="auto">
          <a:xfrm>
            <a:off x="1281113" y="2665413"/>
            <a:ext cx="4048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600" b="1">
                <a:solidFill>
                  <a:srgbClr val="FF0000"/>
                </a:solidFill>
                <a:latin typeface="Tahoma" panose="020B0604030504040204" pitchFamily="34" charset="0"/>
                <a:sym typeface="Symbol" panose="05050102010706020507" pitchFamily="18" charset="2"/>
              </a:rPr>
              <a:t></a:t>
            </a:r>
          </a:p>
        </p:txBody>
      </p:sp>
    </p:spTree>
    <p:extLst>
      <p:ext uri="{BB962C8B-B14F-4D97-AF65-F5344CB8AC3E}">
        <p14:creationId xmlns:p14="http://schemas.microsoft.com/office/powerpoint/2010/main" val="14816019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3</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25" name="Text Box 5"/>
          <p:cNvSpPr txBox="1">
            <a:spLocks noChangeArrowheads="1"/>
          </p:cNvSpPr>
          <p:nvPr/>
        </p:nvSpPr>
        <p:spPr bwMode="auto">
          <a:xfrm>
            <a:off x="342285" y="1766429"/>
            <a:ext cx="85457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latin typeface="Tahoma" panose="020B0604030504040204" pitchFamily="34" charset="0"/>
                <a:sym typeface="Symbol" panose="05050102010706020507" pitchFamily="18" charset="2"/>
              </a:rPr>
              <a:t>Jupiter </a:t>
            </a:r>
            <a:r>
              <a:rPr lang="en-US" altLang="en-US" sz="2400" dirty="0">
                <a:latin typeface="Tahoma" panose="020B0604030504040204" pitchFamily="34" charset="0"/>
                <a:sym typeface="Symbol" panose="05050102010706020507" pitchFamily="18" charset="2"/>
              </a:rPr>
              <a:t>is </a:t>
            </a:r>
            <a:r>
              <a:rPr lang="en-US" altLang="en-US" sz="2400" dirty="0" smtClean="0">
                <a:latin typeface="Tahoma" panose="020B0604030504040204" pitchFamily="34" charset="0"/>
                <a:sym typeface="Symbol" panose="05050102010706020507" pitchFamily="18" charset="2"/>
              </a:rPr>
              <a:t>7.8×10</a:t>
            </a:r>
            <a:r>
              <a:rPr lang="en-US" altLang="en-US" sz="2400" baseline="30000" dirty="0" smtClean="0">
                <a:latin typeface="Tahoma" panose="020B0604030504040204" pitchFamily="34" charset="0"/>
                <a:sym typeface="Symbol" panose="05050102010706020507" pitchFamily="18" charset="2"/>
              </a:rPr>
              <a:t>8</a:t>
            </a:r>
            <a:r>
              <a:rPr lang="en-US" altLang="en-US" sz="2400" dirty="0" smtClean="0">
                <a:latin typeface="Tahoma" panose="020B0604030504040204" pitchFamily="34" charset="0"/>
                <a:sym typeface="Symbol" panose="05050102010706020507" pitchFamily="18" charset="2"/>
              </a:rPr>
              <a:t> km from the Sun, and it has an average albedo coefficient = 0.73. Calculate the average solar energy flux received by Jupiter and the average flux that the planet reflects into space</a:t>
            </a:r>
            <a:r>
              <a:rPr lang="en-US" altLang="en-US" sz="2400" dirty="0" smtClean="0">
                <a:latin typeface="Tahoma" panose="020B0604030504040204" pitchFamily="34" charset="0"/>
                <a:sym typeface="Symbol" panose="05050102010706020507" pitchFamily="18" charset="2"/>
              </a:rPr>
              <a:t>.</a:t>
            </a:r>
          </a:p>
          <a:p>
            <a:pPr algn="just" eaLnBrk="1" hangingPunct="1">
              <a:spcBef>
                <a:spcPct val="0"/>
              </a:spcBef>
              <a:buNone/>
            </a:pPr>
            <a:r>
              <a:rPr lang="it-IT" altLang="en-US" sz="2400" dirty="0" smtClean="0">
                <a:solidFill>
                  <a:srgbClr val="FF0000"/>
                </a:solidFill>
                <a:latin typeface="Tahoma" panose="020B0604030504040204" pitchFamily="34" charset="0"/>
                <a:sym typeface="Symbol" panose="05050102010706020507" pitchFamily="18" charset="2"/>
              </a:rPr>
              <a:t>Data</a:t>
            </a:r>
            <a:r>
              <a:rPr lang="it-IT" altLang="en-US" sz="2400" dirty="0" smtClean="0">
                <a:latin typeface="Tahoma" panose="020B0604030504040204" pitchFamily="34" charset="0"/>
                <a:sym typeface="Symbol" panose="05050102010706020507" pitchFamily="18" charset="2"/>
              </a:rPr>
              <a:t>: Sun radius </a:t>
            </a:r>
            <a:r>
              <a:rPr lang="en-US" altLang="en-US" sz="2400" dirty="0" err="1" smtClean="0">
                <a:latin typeface="Tahoma" panose="020B0604030504040204" pitchFamily="34" charset="0"/>
                <a:sym typeface="Symbol" panose="05050102010706020507" pitchFamily="18" charset="2"/>
              </a:rPr>
              <a:t>R</a:t>
            </a:r>
            <a:r>
              <a:rPr lang="en-US" altLang="en-US" sz="2400" baseline="-25000" dirty="0" err="1" smtClean="0">
                <a:latin typeface="Tahoma" panose="020B0604030504040204" pitchFamily="34" charset="0"/>
                <a:sym typeface="Symbol" panose="05050102010706020507" pitchFamily="18" charset="2"/>
              </a:rPr>
              <a:t>s</a:t>
            </a:r>
            <a:r>
              <a:rPr lang="en-US" altLang="en-US" sz="2400" dirty="0" smtClean="0">
                <a:latin typeface="Tahoma" panose="020B0604030504040204" pitchFamily="34" charset="0"/>
                <a:sym typeface="Symbol" panose="05050102010706020507" pitchFamily="18" charset="2"/>
              </a:rPr>
              <a:t>=6.96×10</a:t>
            </a:r>
            <a:r>
              <a:rPr lang="en-US" altLang="en-US" sz="2400" baseline="30000" dirty="0" smtClean="0">
                <a:latin typeface="Tahoma" panose="020B0604030504040204" pitchFamily="34" charset="0"/>
                <a:sym typeface="Symbol" panose="05050102010706020507" pitchFamily="18" charset="2"/>
              </a:rPr>
              <a:t>5</a:t>
            </a:r>
            <a:r>
              <a:rPr lang="en-US" altLang="en-US" sz="2400" dirty="0" smtClean="0">
                <a:latin typeface="Tahoma" panose="020B0604030504040204" pitchFamily="34" charset="0"/>
                <a:sym typeface="Symbol" panose="05050102010706020507" pitchFamily="18" charset="2"/>
              </a:rPr>
              <a:t> </a:t>
            </a:r>
            <a:r>
              <a:rPr lang="en-US" altLang="en-US" sz="2400" dirty="0">
                <a:latin typeface="Tahoma" panose="020B0604030504040204" pitchFamily="34" charset="0"/>
                <a:sym typeface="Symbol" panose="05050102010706020507" pitchFamily="18" charset="2"/>
              </a:rPr>
              <a:t>km </a:t>
            </a:r>
            <a:r>
              <a:rPr lang="en-US" altLang="en-US" sz="2400" dirty="0" smtClean="0">
                <a:sym typeface="Symbol" panose="05050102010706020507" pitchFamily="18" charset="2"/>
              </a:rPr>
              <a:t> </a:t>
            </a:r>
            <a:r>
              <a:rPr lang="en-US" altLang="en-US" sz="2400" dirty="0" err="1" smtClean="0">
                <a:latin typeface="Tahoma" panose="020B0604030504040204" pitchFamily="34" charset="0"/>
                <a:sym typeface="Symbol" panose="05050102010706020507" pitchFamily="18" charset="2"/>
              </a:rPr>
              <a:t>T</a:t>
            </a:r>
            <a:r>
              <a:rPr lang="en-US" altLang="en-US" sz="2400" baseline="-25000" dirty="0" err="1" smtClean="0">
                <a:latin typeface="Tahoma" panose="020B0604030504040204" pitchFamily="34" charset="0"/>
                <a:sym typeface="Symbol" panose="05050102010706020507" pitchFamily="18" charset="2"/>
              </a:rPr>
              <a:t>sun</a:t>
            </a:r>
            <a:r>
              <a:rPr lang="en-US" altLang="en-US" sz="2400" dirty="0" smtClean="0">
                <a:latin typeface="Tahoma" panose="020B0604030504040204" pitchFamily="34" charset="0"/>
                <a:sym typeface="Symbol" panose="05050102010706020507" pitchFamily="18" charset="2"/>
              </a:rPr>
              <a:t>=5780 K</a:t>
            </a:r>
          </a:p>
          <a:p>
            <a:pPr algn="just" eaLnBrk="1" hangingPunct="1">
              <a:spcBef>
                <a:spcPct val="0"/>
              </a:spcBef>
              <a:buNone/>
            </a:pPr>
            <a:r>
              <a:rPr lang="it-IT" altLang="en-US" sz="2400" dirty="0" smtClean="0">
                <a:latin typeface="Tahoma" panose="020B0604030504040204" pitchFamily="34" charset="0"/>
                <a:sym typeface="Symbol" panose="05050102010706020507" pitchFamily="18" charset="2"/>
              </a:rPr>
              <a:t>Stefan-Boltzmann constant</a:t>
            </a:r>
            <a:endParaRPr lang="en-US" altLang="en-US" sz="2400" dirty="0" smtClean="0">
              <a:latin typeface="Tahoma" panose="020B0604030504040204" pitchFamily="34" charset="0"/>
              <a:sym typeface="Symbol" panose="05050102010706020507" pitchFamily="18" charset="2"/>
            </a:endParaRPr>
          </a:p>
          <a:p>
            <a:pPr algn="just" eaLnBrk="1" hangingPunct="1">
              <a:spcBef>
                <a:spcPct val="0"/>
              </a:spcBef>
              <a:buNone/>
            </a:pPr>
            <a:endParaRPr lang="it-IT" altLang="en-US" sz="2400" dirty="0">
              <a:latin typeface="Tahoma" panose="020B0604030504040204" pitchFamily="34" charset="0"/>
              <a:sym typeface="Symbol" panose="05050102010706020507" pitchFamily="18" charset="2"/>
            </a:endParaRPr>
          </a:p>
        </p:txBody>
      </p:sp>
      <p:sp>
        <p:nvSpPr>
          <p:cNvPr id="30" name="Text Box 5"/>
          <p:cNvSpPr txBox="1">
            <a:spLocks noChangeArrowheads="1"/>
          </p:cNvSpPr>
          <p:nvPr/>
        </p:nvSpPr>
        <p:spPr bwMode="auto">
          <a:xfrm>
            <a:off x="694062" y="4792936"/>
            <a:ext cx="16153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solidFill>
                  <a:srgbClr val="FF0000"/>
                </a:solidFill>
                <a:latin typeface="Tahoma" panose="020B0604030504040204" pitchFamily="34" charset="0"/>
              </a:rPr>
              <a:t>Hint: </a:t>
            </a:r>
            <a:endParaRPr lang="en-US" altLang="en-US" sz="2400" dirty="0" smtClean="0">
              <a:solidFill>
                <a:srgbClr val="FF0000"/>
              </a:solidFill>
              <a:latin typeface="Tahoma" panose="020B0604030504040204" pitchFamily="34" charset="0"/>
            </a:endParaRPr>
          </a:p>
        </p:txBody>
      </p:sp>
      <p:graphicFrame>
        <p:nvGraphicFramePr>
          <p:cNvPr id="31" name="Object 41"/>
          <p:cNvGraphicFramePr>
            <a:graphicFrameLocks noChangeAspect="1"/>
          </p:cNvGraphicFramePr>
          <p:nvPr>
            <p:extLst>
              <p:ext uri="{D42A27DB-BD31-4B8C-83A1-F6EECF244321}">
                <p14:modId xmlns:p14="http://schemas.microsoft.com/office/powerpoint/2010/main" val="1909276659"/>
              </p:ext>
            </p:extLst>
          </p:nvPr>
        </p:nvGraphicFramePr>
        <p:xfrm>
          <a:off x="711758" y="5134847"/>
          <a:ext cx="1902653" cy="884113"/>
        </p:xfrm>
        <a:graphic>
          <a:graphicData uri="http://schemas.openxmlformats.org/presentationml/2006/ole">
            <mc:AlternateContent xmlns:mc="http://schemas.openxmlformats.org/markup-compatibility/2006">
              <mc:Choice xmlns:v="urn:schemas-microsoft-com:vml" Requires="v">
                <p:oleObj spid="_x0000_s140292" name="Equation" r:id="rId5" imgW="927000" imgH="431640" progId="Equation.3">
                  <p:embed/>
                </p:oleObj>
              </mc:Choice>
              <mc:Fallback>
                <p:oleObj name="Equation" r:id="rId5" imgW="927000" imgH="431640" progId="Equation.3">
                  <p:embed/>
                  <p:pic>
                    <p:nvPicPr>
                      <p:cNvPr id="50188" name="Object 41"/>
                      <p:cNvPicPr>
                        <a:picLocks noChangeAspect="1" noChangeArrowheads="1"/>
                      </p:cNvPicPr>
                      <p:nvPr/>
                    </p:nvPicPr>
                    <p:blipFill>
                      <a:blip r:embed="rId6"/>
                      <a:srcRect/>
                      <a:stretch>
                        <a:fillRect/>
                      </a:stretch>
                    </p:blipFill>
                    <p:spPr bwMode="auto">
                      <a:xfrm>
                        <a:off x="711758" y="5134847"/>
                        <a:ext cx="1902653" cy="884113"/>
                      </a:xfrm>
                      <a:prstGeom prst="rect">
                        <a:avLst/>
                      </a:prstGeom>
                      <a:noFill/>
                      <a:ln>
                        <a:noFill/>
                      </a:ln>
                      <a:extLst/>
                    </p:spPr>
                  </p:pic>
                </p:oleObj>
              </mc:Fallback>
            </mc:AlternateContent>
          </a:graphicData>
        </a:graphic>
      </p:graphicFrame>
      <p:sp>
        <p:nvSpPr>
          <p:cNvPr id="33" name="Rettangolo 17"/>
          <p:cNvSpPr/>
          <p:nvPr/>
        </p:nvSpPr>
        <p:spPr>
          <a:xfrm>
            <a:off x="4122949" y="3615232"/>
            <a:ext cx="4922838" cy="477054"/>
          </a:xfrm>
          <a:prstGeom prst="rect">
            <a:avLst/>
          </a:prstGeom>
        </p:spPr>
        <p:txBody>
          <a:bodyPr>
            <a:spAutoFit/>
          </a:bodyPr>
          <a:lstStyle/>
          <a:p>
            <a:pPr marL="342900" indent="-342900">
              <a:buFont typeface="Symbol" panose="05050102010706020507" pitchFamily="18" charset="2"/>
              <a:buChar char="s"/>
              <a:defRPr/>
            </a:pPr>
            <a:r>
              <a:rPr lang="en-GB" sz="2400" dirty="0">
                <a:latin typeface="Tahoma" panose="020B0604030504040204" pitchFamily="34" charset="0"/>
                <a:ea typeface="Tahoma" panose="020B0604030504040204" pitchFamily="34" charset="0"/>
                <a:cs typeface="Tahoma" panose="020B0604030504040204" pitchFamily="34" charset="0"/>
              </a:rPr>
              <a:t>= 5.672</a:t>
            </a:r>
            <a:r>
              <a:rPr lang="en-GB"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10</a:t>
            </a:r>
            <a:r>
              <a:rPr lang="en-GB" sz="24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-8</a:t>
            </a:r>
            <a:r>
              <a:rPr lang="en-GB"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[W][m</a:t>
            </a:r>
            <a:r>
              <a:rPr lang="en-GB" sz="24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en-GB"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en-GB" sz="24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a:t>
            </a:r>
            <a:r>
              <a:rPr lang="en-GB"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GB"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88621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3</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25" name="Text Box 5"/>
          <p:cNvSpPr txBox="1">
            <a:spLocks noChangeArrowheads="1"/>
          </p:cNvSpPr>
          <p:nvPr/>
        </p:nvSpPr>
        <p:spPr bwMode="auto">
          <a:xfrm>
            <a:off x="413761" y="1067827"/>
            <a:ext cx="66098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600" dirty="0" smtClean="0">
                <a:latin typeface="Tahoma" panose="020B0604030504040204" pitchFamily="34" charset="0"/>
                <a:sym typeface="Symbol" panose="05050102010706020507" pitchFamily="18" charset="2"/>
              </a:rPr>
              <a:t>Jupiter </a:t>
            </a:r>
            <a:r>
              <a:rPr lang="en-US" altLang="en-US" sz="1600" dirty="0">
                <a:latin typeface="Tahoma" panose="020B0604030504040204" pitchFamily="34" charset="0"/>
                <a:sym typeface="Symbol" panose="05050102010706020507" pitchFamily="18" charset="2"/>
              </a:rPr>
              <a:t>is </a:t>
            </a:r>
            <a:r>
              <a:rPr lang="en-US" altLang="en-US" sz="1600" dirty="0" smtClean="0">
                <a:latin typeface="Tahoma" panose="020B0604030504040204" pitchFamily="34" charset="0"/>
                <a:sym typeface="Symbol" panose="05050102010706020507" pitchFamily="18" charset="2"/>
              </a:rPr>
              <a:t>7.8×10</a:t>
            </a:r>
            <a:r>
              <a:rPr lang="en-US" altLang="en-US" sz="1600" baseline="30000" dirty="0" smtClean="0">
                <a:latin typeface="Tahoma" panose="020B0604030504040204" pitchFamily="34" charset="0"/>
                <a:sym typeface="Symbol" panose="05050102010706020507" pitchFamily="18" charset="2"/>
              </a:rPr>
              <a:t>8</a:t>
            </a:r>
            <a:r>
              <a:rPr lang="en-US" altLang="en-US" sz="1600" dirty="0" smtClean="0">
                <a:latin typeface="Tahoma" panose="020B0604030504040204" pitchFamily="34" charset="0"/>
                <a:sym typeface="Symbol" panose="05050102010706020507" pitchFamily="18" charset="2"/>
              </a:rPr>
              <a:t> km from the Sun, and it has an average albedo coefficient = 0.73. Calculate the average solar energy flux received by Jupiter and the average flux that the planet reflects into space.</a:t>
            </a:r>
            <a:endParaRPr lang="it-IT" altLang="en-US" sz="1600" dirty="0">
              <a:latin typeface="Tahoma" panose="020B0604030504040204" pitchFamily="34" charset="0"/>
              <a:sym typeface="Symbol" panose="05050102010706020507" pitchFamily="18" charset="2"/>
            </a:endParaRPr>
          </a:p>
        </p:txBody>
      </p:sp>
      <p:graphicFrame>
        <p:nvGraphicFramePr>
          <p:cNvPr id="27" name="Object 41"/>
          <p:cNvGraphicFramePr>
            <a:graphicFrameLocks noChangeAspect="1"/>
          </p:cNvGraphicFramePr>
          <p:nvPr>
            <p:extLst>
              <p:ext uri="{D42A27DB-BD31-4B8C-83A1-F6EECF244321}">
                <p14:modId xmlns:p14="http://schemas.microsoft.com/office/powerpoint/2010/main" val="270303426"/>
              </p:ext>
            </p:extLst>
          </p:nvPr>
        </p:nvGraphicFramePr>
        <p:xfrm>
          <a:off x="272552" y="3888286"/>
          <a:ext cx="5313271" cy="838279"/>
        </p:xfrm>
        <a:graphic>
          <a:graphicData uri="http://schemas.openxmlformats.org/presentationml/2006/ole">
            <mc:AlternateContent xmlns:mc="http://schemas.openxmlformats.org/markup-compatibility/2006">
              <mc:Choice xmlns:v="urn:schemas-microsoft-com:vml" Requires="v">
                <p:oleObj spid="_x0000_s141317" name="Equation" r:id="rId5" imgW="3213000" imgH="507960" progId="Equation.3">
                  <p:embed/>
                </p:oleObj>
              </mc:Choice>
              <mc:Fallback>
                <p:oleObj name="Equation" r:id="rId5" imgW="3213000" imgH="507960" progId="Equation.3">
                  <p:embed/>
                  <p:pic>
                    <p:nvPicPr>
                      <p:cNvPr id="27" name="Object 41"/>
                      <p:cNvPicPr>
                        <a:picLocks noChangeAspect="1" noChangeArrowheads="1"/>
                      </p:cNvPicPr>
                      <p:nvPr/>
                    </p:nvPicPr>
                    <p:blipFill>
                      <a:blip r:embed="rId6"/>
                      <a:srcRect/>
                      <a:stretch>
                        <a:fillRect/>
                      </a:stretch>
                    </p:blipFill>
                    <p:spPr bwMode="auto">
                      <a:xfrm>
                        <a:off x="272552" y="3888286"/>
                        <a:ext cx="5313271" cy="838279"/>
                      </a:xfrm>
                      <a:prstGeom prst="rect">
                        <a:avLst/>
                      </a:prstGeom>
                      <a:noFill/>
                      <a:ln>
                        <a:noFill/>
                      </a:ln>
                      <a:extLst/>
                    </p:spPr>
                  </p:pic>
                </p:oleObj>
              </mc:Fallback>
            </mc:AlternateContent>
          </a:graphicData>
        </a:graphic>
      </p:graphicFrame>
      <p:sp>
        <p:nvSpPr>
          <p:cNvPr id="28" name="Text Box 5"/>
          <p:cNvSpPr txBox="1">
            <a:spLocks noChangeArrowheads="1"/>
          </p:cNvSpPr>
          <p:nvPr/>
        </p:nvSpPr>
        <p:spPr bwMode="auto">
          <a:xfrm>
            <a:off x="5585823" y="4099676"/>
            <a:ext cx="116363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100" dirty="0">
                <a:latin typeface="Tahoma" panose="020B0604030504040204" pitchFamily="34" charset="0"/>
                <a:sym typeface="Symbol" panose="05050102010706020507" pitchFamily="18" charset="2"/>
              </a:rPr>
              <a:t>Wm</a:t>
            </a:r>
            <a:r>
              <a:rPr lang="it-IT" altLang="en-US" sz="2100" baseline="30000" dirty="0">
                <a:latin typeface="Tahoma" panose="020B0604030504040204" pitchFamily="34" charset="0"/>
                <a:sym typeface="Symbol" panose="05050102010706020507" pitchFamily="18" charset="2"/>
              </a:rPr>
              <a:t>-2</a:t>
            </a:r>
          </a:p>
        </p:txBody>
      </p:sp>
      <p:sp>
        <p:nvSpPr>
          <p:cNvPr id="29" name="Text Box 5"/>
          <p:cNvSpPr txBox="1">
            <a:spLocks noChangeArrowheads="1"/>
          </p:cNvSpPr>
          <p:nvPr/>
        </p:nvSpPr>
        <p:spPr bwMode="auto">
          <a:xfrm>
            <a:off x="272552" y="1856109"/>
            <a:ext cx="861548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100" dirty="0" smtClean="0">
                <a:solidFill>
                  <a:srgbClr val="FF0000"/>
                </a:solidFill>
                <a:latin typeface="Tahoma" panose="020B0604030504040204" pitchFamily="34" charset="0"/>
              </a:rPr>
              <a:t>Solution: </a:t>
            </a:r>
            <a:r>
              <a:rPr lang="en-US" altLang="en-US" sz="2100" dirty="0" smtClean="0">
                <a:latin typeface="Tahoma" panose="020B0604030504040204" pitchFamily="34" charset="0"/>
                <a:sym typeface="Symbol" panose="05050102010706020507" pitchFamily="18" charset="2"/>
              </a:rPr>
              <a:t>It is requested first to calculate the average energy per unit surface received by Jupiter. Given d=</a:t>
            </a:r>
            <a:r>
              <a:rPr lang="en-US" altLang="en-US" sz="2100" dirty="0">
                <a:latin typeface="Tahoma" panose="020B0604030504040204" pitchFamily="34" charset="0"/>
                <a:sym typeface="Symbol" panose="05050102010706020507" pitchFamily="18" charset="2"/>
              </a:rPr>
              <a:t> </a:t>
            </a:r>
            <a:r>
              <a:rPr lang="en-US" altLang="en-US" sz="2100" dirty="0" smtClean="0">
                <a:latin typeface="Tahoma" panose="020B0604030504040204" pitchFamily="34" charset="0"/>
                <a:sym typeface="Symbol" panose="05050102010706020507" pitchFamily="18" charset="2"/>
              </a:rPr>
              <a:t>7.8×10</a:t>
            </a:r>
            <a:r>
              <a:rPr lang="en-US" altLang="en-US" sz="2100" baseline="30000" dirty="0" smtClean="0">
                <a:latin typeface="Tahoma" panose="020B0604030504040204" pitchFamily="34" charset="0"/>
                <a:sym typeface="Symbol" panose="05050102010706020507" pitchFamily="18" charset="2"/>
              </a:rPr>
              <a:t>8</a:t>
            </a:r>
            <a:r>
              <a:rPr lang="en-US" altLang="en-US" sz="2100" dirty="0" smtClean="0">
                <a:latin typeface="Tahoma" panose="020B0604030504040204" pitchFamily="34" charset="0"/>
                <a:sym typeface="Symbol" panose="05050102010706020507" pitchFamily="18" charset="2"/>
              </a:rPr>
              <a:t> km and </a:t>
            </a:r>
            <a:r>
              <a:rPr lang="en-US" altLang="en-US" sz="2100" dirty="0" err="1" smtClean="0">
                <a:latin typeface="Tahoma" panose="020B0604030504040204" pitchFamily="34" charset="0"/>
                <a:sym typeface="Symbol" panose="05050102010706020507" pitchFamily="18" charset="2"/>
              </a:rPr>
              <a:t>Rs</a:t>
            </a:r>
            <a:r>
              <a:rPr lang="en-US" altLang="en-US" sz="2100" dirty="0" smtClean="0">
                <a:latin typeface="Tahoma" panose="020B0604030504040204" pitchFamily="34" charset="0"/>
                <a:sym typeface="Symbol" panose="05050102010706020507" pitchFamily="18" charset="2"/>
              </a:rPr>
              <a:t>=6.96×10</a:t>
            </a:r>
            <a:r>
              <a:rPr lang="en-US" altLang="en-US" sz="2100" baseline="30000" dirty="0" smtClean="0">
                <a:latin typeface="Tahoma" panose="020B0604030504040204" pitchFamily="34" charset="0"/>
                <a:sym typeface="Symbol" panose="05050102010706020507" pitchFamily="18" charset="2"/>
              </a:rPr>
              <a:t>5</a:t>
            </a:r>
            <a:r>
              <a:rPr lang="en-US" altLang="en-US" sz="2100" dirty="0" smtClean="0">
                <a:latin typeface="Tahoma" panose="020B0604030504040204" pitchFamily="34" charset="0"/>
                <a:sym typeface="Symbol" panose="05050102010706020507" pitchFamily="18" charset="2"/>
              </a:rPr>
              <a:t> km and taking into account the factor 4 due to the reduced effective area of the planet receiving the Sun’s light we can write:</a:t>
            </a:r>
            <a:r>
              <a:rPr lang="en-US" altLang="en-US" sz="2100" dirty="0" smtClean="0">
                <a:solidFill>
                  <a:srgbClr val="FF0000"/>
                </a:solidFill>
                <a:latin typeface="Tahoma" panose="020B0604030504040204" pitchFamily="34" charset="0"/>
              </a:rPr>
              <a:t> </a:t>
            </a:r>
          </a:p>
        </p:txBody>
      </p:sp>
      <p:graphicFrame>
        <p:nvGraphicFramePr>
          <p:cNvPr id="11" name="Object 41"/>
          <p:cNvGraphicFramePr>
            <a:graphicFrameLocks noChangeAspect="1"/>
          </p:cNvGraphicFramePr>
          <p:nvPr>
            <p:extLst>
              <p:ext uri="{D42A27DB-BD31-4B8C-83A1-F6EECF244321}">
                <p14:modId xmlns:p14="http://schemas.microsoft.com/office/powerpoint/2010/main" val="3640608912"/>
              </p:ext>
            </p:extLst>
          </p:nvPr>
        </p:nvGraphicFramePr>
        <p:xfrm>
          <a:off x="342182" y="3380467"/>
          <a:ext cx="4210567" cy="445534"/>
        </p:xfrm>
        <a:graphic>
          <a:graphicData uri="http://schemas.openxmlformats.org/presentationml/2006/ole">
            <mc:AlternateContent xmlns:mc="http://schemas.openxmlformats.org/markup-compatibility/2006">
              <mc:Choice xmlns:v="urn:schemas-microsoft-com:vml" Requires="v">
                <p:oleObj spid="_x0000_s141318" name="Equazione" r:id="rId7" imgW="2273300" imgH="241300" progId="Equation.3">
                  <p:embed/>
                </p:oleObj>
              </mc:Choice>
              <mc:Fallback>
                <p:oleObj name="Equazione" r:id="rId7" imgW="2273300" imgH="241300" progId="Equation.3">
                  <p:embed/>
                  <p:pic>
                    <p:nvPicPr>
                      <p:cNvPr id="48132"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182" y="3380467"/>
                        <a:ext cx="4210567" cy="445534"/>
                      </a:xfrm>
                      <a:prstGeom prst="rect">
                        <a:avLst/>
                      </a:prstGeom>
                      <a:noFill/>
                      <a:ln>
                        <a:noFill/>
                      </a:ln>
                      <a:extLst/>
                    </p:spPr>
                  </p:pic>
                </p:oleObj>
              </mc:Fallback>
            </mc:AlternateContent>
          </a:graphicData>
        </a:graphic>
      </p:graphicFrame>
      <p:sp>
        <p:nvSpPr>
          <p:cNvPr id="13" name="Text Box 5"/>
          <p:cNvSpPr txBox="1">
            <a:spLocks noChangeArrowheads="1"/>
          </p:cNvSpPr>
          <p:nvPr/>
        </p:nvSpPr>
        <p:spPr bwMode="auto">
          <a:xfrm>
            <a:off x="287927" y="4846473"/>
            <a:ext cx="8600108"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100" dirty="0" smtClean="0">
                <a:latin typeface="Tahoma" panose="020B0604030504040204" pitchFamily="34" charset="0"/>
              </a:rPr>
              <a:t>The </a:t>
            </a:r>
            <a:r>
              <a:rPr lang="en-US" altLang="en-US" sz="2100" dirty="0" smtClean="0">
                <a:latin typeface="Tahoma" panose="020B0604030504040204" pitchFamily="34" charset="0"/>
                <a:sym typeface="Symbol" panose="05050102010706020507" pitchFamily="18" charset="2"/>
              </a:rPr>
              <a:t>fraction of this energy reflected back to space is given by the albedo coefficient, so:</a:t>
            </a:r>
          </a:p>
          <a:p>
            <a:pPr marL="285750" indent="-285750" algn="just" eaLnBrk="1" hangingPunct="1">
              <a:spcBef>
                <a:spcPct val="0"/>
              </a:spcBef>
            </a:pPr>
            <a:r>
              <a:rPr lang="it-IT" altLang="en-US" sz="2100" dirty="0" smtClean="0">
                <a:latin typeface="Tahoma" panose="020B0604030504040204" pitchFamily="34" charset="0"/>
                <a:sym typeface="Symbol" panose="05050102010706020507" pitchFamily="18" charset="2"/>
              </a:rPr>
              <a:t>Energy reflected to space = 12.54</a:t>
            </a:r>
            <a:r>
              <a:rPr lang="it-IT" altLang="en-US" sz="2100" dirty="0">
                <a:latin typeface="Tahoma" panose="020B0604030504040204" pitchFamily="34" charset="0"/>
                <a:sym typeface="Symbol" panose="05050102010706020507" pitchFamily="18" charset="2"/>
              </a:rPr>
              <a:t>0.73=9.15 Wm</a:t>
            </a:r>
            <a:r>
              <a:rPr lang="it-IT" altLang="en-US" sz="2100" baseline="30000" dirty="0">
                <a:latin typeface="Tahoma" panose="020B0604030504040204" pitchFamily="34" charset="0"/>
                <a:sym typeface="Symbol" panose="05050102010706020507" pitchFamily="18" charset="2"/>
              </a:rPr>
              <a:t>-2</a:t>
            </a:r>
          </a:p>
          <a:p>
            <a:pPr marL="285750" indent="-285750" algn="just" eaLnBrk="1" hangingPunct="1">
              <a:spcBef>
                <a:spcPct val="0"/>
              </a:spcBef>
            </a:pPr>
            <a:r>
              <a:rPr lang="it-IT" altLang="en-US" sz="2100" dirty="0" smtClean="0">
                <a:latin typeface="Tahoma" panose="020B0604030504040204" pitchFamily="34" charset="0"/>
              </a:rPr>
              <a:t>Energy received by Jupiter (planet+atmosphere) = </a:t>
            </a:r>
            <a:r>
              <a:rPr lang="it-IT" altLang="en-US" sz="2100" dirty="0">
                <a:latin typeface="Tahoma" panose="020B0604030504040204" pitchFamily="34" charset="0"/>
                <a:sym typeface="Symbol" panose="05050102010706020507" pitchFamily="18" charset="2"/>
              </a:rPr>
              <a:t>12.54</a:t>
            </a:r>
            <a:r>
              <a:rPr lang="it-IT" altLang="en-US" sz="2100" dirty="0" smtClean="0">
                <a:latin typeface="Tahoma" panose="020B0604030504040204" pitchFamily="34" charset="0"/>
                <a:sym typeface="Symbol" panose="05050102010706020507" pitchFamily="18" charset="2"/>
              </a:rPr>
              <a:t>(1-0.73)=3.39 </a:t>
            </a:r>
            <a:r>
              <a:rPr lang="it-IT" altLang="en-US" sz="2100" dirty="0">
                <a:latin typeface="Tahoma" panose="020B0604030504040204" pitchFamily="34" charset="0"/>
                <a:sym typeface="Symbol" panose="05050102010706020507" pitchFamily="18" charset="2"/>
              </a:rPr>
              <a:t>Wm</a:t>
            </a:r>
            <a:r>
              <a:rPr lang="it-IT" altLang="en-US" sz="2100" baseline="30000" dirty="0">
                <a:latin typeface="Tahoma" panose="020B0604030504040204" pitchFamily="34" charset="0"/>
                <a:sym typeface="Symbol" panose="05050102010706020507" pitchFamily="18" charset="2"/>
              </a:rPr>
              <a:t>-2</a:t>
            </a:r>
            <a:r>
              <a:rPr lang="it-IT" altLang="en-US" sz="2100" dirty="0" smtClean="0">
                <a:latin typeface="Tahoma" panose="020B0604030504040204" pitchFamily="34" charset="0"/>
              </a:rPr>
              <a:t> </a:t>
            </a:r>
            <a:endParaRPr lang="en-US" altLang="en-US" sz="2100" dirty="0" smtClean="0">
              <a:latin typeface="Tahoma" panose="020B0604030504040204" pitchFamily="34" charset="0"/>
            </a:endParaRPr>
          </a:p>
        </p:txBody>
      </p:sp>
    </p:spTree>
    <p:extLst>
      <p:ext uri="{BB962C8B-B14F-4D97-AF65-F5344CB8AC3E}">
        <p14:creationId xmlns:p14="http://schemas.microsoft.com/office/powerpoint/2010/main" val="300833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4"/>
          <p:cNvSpPr>
            <a:spLocks noGrp="1"/>
          </p:cNvSpPr>
          <p:nvPr>
            <p:ph type="title"/>
          </p:nvPr>
        </p:nvSpPr>
        <p:spPr>
          <a:xfrm>
            <a:off x="628650" y="-190780"/>
            <a:ext cx="7886700" cy="898992"/>
          </a:xfrm>
        </p:spPr>
        <p:txBody>
          <a:body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Useful constants</a:t>
            </a:r>
          </a:p>
        </p:txBody>
      </p:sp>
      <p:pic>
        <p:nvPicPr>
          <p:cNvPr id="2" name="Picture 1"/>
          <p:cNvPicPr>
            <a:picLocks noChangeAspect="1"/>
          </p:cNvPicPr>
          <p:nvPr/>
        </p:nvPicPr>
        <p:blipFill>
          <a:blip r:embed="rId3"/>
          <a:stretch>
            <a:fillRect/>
          </a:stretch>
        </p:blipFill>
        <p:spPr>
          <a:xfrm>
            <a:off x="136100" y="907668"/>
            <a:ext cx="8721029" cy="2898038"/>
          </a:xfrm>
          <a:prstGeom prst="rect">
            <a:avLst/>
          </a:prstGeom>
        </p:spPr>
      </p:pic>
      <p:pic>
        <p:nvPicPr>
          <p:cNvPr id="3" name="Picture 2"/>
          <p:cNvPicPr>
            <a:picLocks noChangeAspect="1"/>
          </p:cNvPicPr>
          <p:nvPr/>
        </p:nvPicPr>
        <p:blipFill>
          <a:blip r:embed="rId4"/>
          <a:stretch>
            <a:fillRect/>
          </a:stretch>
        </p:blipFill>
        <p:spPr>
          <a:xfrm>
            <a:off x="136101" y="4023617"/>
            <a:ext cx="8927218" cy="2311656"/>
          </a:xfrm>
          <a:prstGeom prst="rect">
            <a:avLst/>
          </a:prstGeom>
        </p:spPr>
      </p:pic>
      <p:cxnSp>
        <p:nvCxnSpPr>
          <p:cNvPr id="12" name="Connettore diritto 9"/>
          <p:cNvCxnSpPr/>
          <p:nvPr/>
        </p:nvCxnSpPr>
        <p:spPr>
          <a:xfrm>
            <a:off x="534988" y="57037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483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4"/>
          <p:cNvSpPr>
            <a:spLocks noGrp="1"/>
          </p:cNvSpPr>
          <p:nvPr>
            <p:ph type="title"/>
          </p:nvPr>
        </p:nvSpPr>
        <p:spPr>
          <a:xfrm>
            <a:off x="628650" y="-271463"/>
            <a:ext cx="7886700"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What is light/radiation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67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4100" name="Group 2"/>
          <p:cNvGrpSpPr>
            <a:grpSpLocks/>
          </p:cNvGrpSpPr>
          <p:nvPr/>
        </p:nvGrpSpPr>
        <p:grpSpPr bwMode="auto">
          <a:xfrm>
            <a:off x="5381625" y="1846502"/>
            <a:ext cx="3289300" cy="2209800"/>
            <a:chOff x="384" y="2064"/>
            <a:chExt cx="2072" cy="1392"/>
          </a:xfrm>
        </p:grpSpPr>
        <p:pic>
          <p:nvPicPr>
            <p:cNvPr id="4109" name="Picture 3" descr="ELETTR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2151"/>
              <a:ext cx="1832"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Text Box 4"/>
            <p:cNvSpPr txBox="1">
              <a:spLocks noChangeArrowheads="1"/>
            </p:cNvSpPr>
            <p:nvPr/>
          </p:nvSpPr>
          <p:spPr bwMode="auto">
            <a:xfrm>
              <a:off x="1104" y="2064"/>
              <a:ext cx="462"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solidFill>
                    <a:srgbClr val="FF0000"/>
                  </a:solidFill>
                  <a:latin typeface="Tahoma" panose="020B0604030504040204" pitchFamily="34" charset="0"/>
                </a:rPr>
                <a:t>E</a:t>
              </a:r>
              <a:r>
                <a:rPr lang="it-IT" altLang="en-US" sz="2400" baseline="-25000">
                  <a:solidFill>
                    <a:srgbClr val="FF0000"/>
                  </a:solidFill>
                  <a:latin typeface="Tahoma" panose="020B0604030504040204" pitchFamily="34" charset="0"/>
                </a:rPr>
                <a:t>max</a:t>
              </a:r>
              <a:endParaRPr lang="en-US" altLang="en-US" sz="2400" baseline="-25000">
                <a:solidFill>
                  <a:srgbClr val="FF0000"/>
                </a:solidFill>
                <a:latin typeface="Tahoma" panose="020B0604030504040204" pitchFamily="34" charset="0"/>
              </a:endParaRPr>
            </a:p>
          </p:txBody>
        </p:sp>
        <p:sp>
          <p:nvSpPr>
            <p:cNvPr id="4111" name="Text Box 5"/>
            <p:cNvSpPr txBox="1">
              <a:spLocks noChangeArrowheads="1"/>
            </p:cNvSpPr>
            <p:nvPr/>
          </p:nvSpPr>
          <p:spPr bwMode="auto">
            <a:xfrm>
              <a:off x="384" y="2832"/>
              <a:ext cx="48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solidFill>
                    <a:schemeClr val="accent2"/>
                  </a:solidFill>
                  <a:latin typeface="Tahoma" panose="020B0604030504040204" pitchFamily="34" charset="0"/>
                </a:rPr>
                <a:t>H</a:t>
              </a:r>
              <a:r>
                <a:rPr lang="it-IT" altLang="en-US" sz="2400" baseline="-25000">
                  <a:solidFill>
                    <a:schemeClr val="accent2"/>
                  </a:solidFill>
                  <a:latin typeface="Tahoma" panose="020B0604030504040204" pitchFamily="34" charset="0"/>
                </a:rPr>
                <a:t>max</a:t>
              </a:r>
              <a:endParaRPr lang="en-US" altLang="en-US" sz="2400" baseline="-25000">
                <a:solidFill>
                  <a:schemeClr val="accent2"/>
                </a:solidFill>
                <a:latin typeface="Tahoma" panose="020B0604030504040204" pitchFamily="34" charset="0"/>
              </a:endParaRPr>
            </a:p>
          </p:txBody>
        </p:sp>
      </p:grpSp>
      <p:grpSp>
        <p:nvGrpSpPr>
          <p:cNvPr id="4101" name="Group 6"/>
          <p:cNvGrpSpPr>
            <a:grpSpLocks/>
          </p:cNvGrpSpPr>
          <p:nvPr/>
        </p:nvGrpSpPr>
        <p:grpSpPr bwMode="auto">
          <a:xfrm>
            <a:off x="628650" y="2565400"/>
            <a:ext cx="4676775" cy="3790950"/>
            <a:chOff x="1422" y="192"/>
            <a:chExt cx="2946" cy="2388"/>
          </a:xfrm>
        </p:grpSpPr>
        <p:pic>
          <p:nvPicPr>
            <p:cNvPr id="4105" name="Picture 7" descr="ELETTR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 y="192"/>
              <a:ext cx="2898" cy="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8"/>
            <p:cNvSpPr txBox="1">
              <a:spLocks noChangeArrowheads="1"/>
            </p:cNvSpPr>
            <p:nvPr/>
          </p:nvSpPr>
          <p:spPr bwMode="auto">
            <a:xfrm>
              <a:off x="2389" y="461"/>
              <a:ext cx="1091" cy="2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smtClean="0">
                  <a:latin typeface="Tahoma" panose="020B0604030504040204" pitchFamily="34" charset="0"/>
                </a:rPr>
                <a:t>wavelength</a:t>
              </a:r>
              <a:endParaRPr lang="en-US" altLang="en-US" sz="2400" dirty="0">
                <a:latin typeface="Tahoma" panose="020B0604030504040204" pitchFamily="34" charset="0"/>
              </a:endParaRPr>
            </a:p>
          </p:txBody>
        </p:sp>
        <p:sp>
          <p:nvSpPr>
            <p:cNvPr id="4107" name="Text Box 9"/>
            <p:cNvSpPr txBox="1">
              <a:spLocks noChangeArrowheads="1"/>
            </p:cNvSpPr>
            <p:nvPr/>
          </p:nvSpPr>
          <p:spPr bwMode="auto">
            <a:xfrm>
              <a:off x="1422" y="564"/>
              <a:ext cx="959" cy="2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rPr>
                <a:t>amplitude</a:t>
              </a:r>
              <a:endParaRPr lang="en-US" altLang="en-US" sz="2400">
                <a:latin typeface="Tahoma" panose="020B0604030504040204" pitchFamily="34" charset="0"/>
              </a:endParaRPr>
            </a:p>
          </p:txBody>
        </p:sp>
        <p:sp>
          <p:nvSpPr>
            <p:cNvPr id="4108" name="Text Box 10"/>
            <p:cNvSpPr txBox="1">
              <a:spLocks noChangeArrowheads="1"/>
            </p:cNvSpPr>
            <p:nvPr/>
          </p:nvSpPr>
          <p:spPr bwMode="auto">
            <a:xfrm>
              <a:off x="2659" y="768"/>
              <a:ext cx="221"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b="1">
                  <a:latin typeface="Symbol" panose="05050102010706020507" pitchFamily="18" charset="2"/>
                </a:rPr>
                <a:t>l</a:t>
              </a:r>
              <a:endParaRPr lang="en-US" altLang="en-US" sz="2400" b="1">
                <a:latin typeface="Symbol" panose="05050102010706020507" pitchFamily="18" charset="2"/>
              </a:endParaRPr>
            </a:p>
          </p:txBody>
        </p:sp>
      </p:grpSp>
      <p:sp>
        <p:nvSpPr>
          <p:cNvPr id="4102" name="Text Box 11"/>
          <p:cNvSpPr txBox="1">
            <a:spLocks noChangeArrowheads="1"/>
          </p:cNvSpPr>
          <p:nvPr/>
        </p:nvSpPr>
        <p:spPr bwMode="auto">
          <a:xfrm>
            <a:off x="5318125" y="4244976"/>
            <a:ext cx="319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latin typeface="Tahoma" panose="020B0604030504040204" pitchFamily="34" charset="0"/>
                <a:cs typeface="Tahoma" panose="020B0604030504040204" pitchFamily="34" charset="0"/>
              </a:rPr>
              <a:t>c=3,00</a:t>
            </a:r>
            <a:r>
              <a:rPr lang="it-IT" altLang="en-US" sz="2400" dirty="0">
                <a:latin typeface="Tahoma" panose="020B0604030504040204" pitchFamily="34" charset="0"/>
                <a:cs typeface="Tahoma" panose="020B0604030504040204" pitchFamily="34" charset="0"/>
                <a:sym typeface="Symbol" panose="05050102010706020507" pitchFamily="18" charset="2"/>
              </a:rPr>
              <a:t>10</a:t>
            </a:r>
            <a:r>
              <a:rPr lang="it-IT" altLang="en-US" sz="2400" baseline="30000" dirty="0">
                <a:latin typeface="Tahoma" panose="020B0604030504040204" pitchFamily="34" charset="0"/>
                <a:cs typeface="Tahoma" panose="020B0604030504040204" pitchFamily="34" charset="0"/>
                <a:sym typeface="Symbol" panose="05050102010706020507" pitchFamily="18" charset="2"/>
              </a:rPr>
              <a:t>8</a:t>
            </a:r>
            <a:r>
              <a:rPr lang="it-IT" altLang="en-US" sz="2400" dirty="0">
                <a:latin typeface="Tahoma" panose="020B0604030504040204" pitchFamily="34" charset="0"/>
                <a:cs typeface="Tahoma" panose="020B0604030504040204" pitchFamily="34" charset="0"/>
                <a:sym typeface="Symbol" panose="05050102010706020507" pitchFamily="18" charset="2"/>
              </a:rPr>
              <a:t> m/s </a:t>
            </a:r>
            <a:r>
              <a:rPr lang="it-IT" altLang="en-US" sz="2400" dirty="0">
                <a:sym typeface="Symbol" panose="05050102010706020507" pitchFamily="18" charset="2"/>
              </a:rPr>
              <a:t>= </a:t>
            </a:r>
            <a:r>
              <a:rPr lang="it-IT" altLang="en-US" sz="2400" dirty="0">
                <a:latin typeface="Symbol" panose="05050102010706020507" pitchFamily="18" charset="2"/>
                <a:sym typeface="Symbol" panose="05050102010706020507" pitchFamily="18" charset="2"/>
              </a:rPr>
              <a:t></a:t>
            </a:r>
            <a:r>
              <a:rPr lang="it-IT" altLang="en-US" sz="2400" dirty="0">
                <a:sym typeface="Symbol" panose="05050102010706020507" pitchFamily="18" charset="2"/>
              </a:rPr>
              <a:t></a:t>
            </a:r>
            <a:endParaRPr lang="en-US" altLang="en-US" sz="2400" dirty="0"/>
          </a:p>
        </p:txBody>
      </p:sp>
      <p:sp>
        <p:nvSpPr>
          <p:cNvPr id="4103" name="Text Box 12"/>
          <p:cNvSpPr txBox="1">
            <a:spLocks noChangeArrowheads="1"/>
          </p:cNvSpPr>
          <p:nvPr/>
        </p:nvSpPr>
        <p:spPr bwMode="auto">
          <a:xfrm>
            <a:off x="711200" y="5345112"/>
            <a:ext cx="3878262"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dirty="0">
                <a:latin typeface="Comic Sans MS" panose="030F0702030302020204" pitchFamily="66" charset="0"/>
              </a:rPr>
              <a:t>c</a:t>
            </a:r>
            <a:r>
              <a:rPr lang="it-IT" altLang="en-US" sz="2500" dirty="0"/>
              <a:t> = </a:t>
            </a:r>
            <a:r>
              <a:rPr lang="it-IT" altLang="en-US" sz="2500" dirty="0">
                <a:latin typeface="Tahoma" panose="020B0604030504040204" pitchFamily="34" charset="0"/>
                <a:cs typeface="Tahoma" panose="020B0604030504040204" pitchFamily="34" charset="0"/>
              </a:rPr>
              <a:t>velocity of light (m</a:t>
            </a:r>
            <a:r>
              <a:rPr lang="it-IT" altLang="en-US" sz="2500" dirty="0">
                <a:latin typeface="Tahoma" panose="020B0604030504040204" pitchFamily="34" charset="0"/>
                <a:cs typeface="Tahoma" panose="020B0604030504040204" pitchFamily="34" charset="0"/>
                <a:sym typeface="Symbol" panose="05050102010706020507" pitchFamily="18" charset="2"/>
              </a:rPr>
              <a:t></a:t>
            </a:r>
            <a:r>
              <a:rPr lang="it-IT" altLang="en-US" sz="2500" dirty="0">
                <a:latin typeface="Tahoma" panose="020B0604030504040204" pitchFamily="34" charset="0"/>
                <a:cs typeface="Tahoma" panose="020B0604030504040204" pitchFamily="34" charset="0"/>
              </a:rPr>
              <a:t>s</a:t>
            </a:r>
            <a:r>
              <a:rPr lang="it-IT" altLang="en-US" sz="2500" baseline="30000" dirty="0">
                <a:latin typeface="Tahoma" panose="020B0604030504040204" pitchFamily="34" charset="0"/>
                <a:cs typeface="Tahoma" panose="020B0604030504040204" pitchFamily="34" charset="0"/>
              </a:rPr>
              <a:t>-1</a:t>
            </a:r>
            <a:r>
              <a:rPr lang="it-IT" altLang="en-US" sz="2500" dirty="0">
                <a:latin typeface="Tahoma" panose="020B0604030504040204" pitchFamily="34" charset="0"/>
                <a:cs typeface="Tahoma" panose="020B0604030504040204" pitchFamily="34" charset="0"/>
              </a:rPr>
              <a:t>)</a:t>
            </a:r>
          </a:p>
          <a:p>
            <a:pPr>
              <a:spcBef>
                <a:spcPct val="0"/>
              </a:spcBef>
              <a:buFontTx/>
              <a:buNone/>
            </a:pPr>
            <a:r>
              <a:rPr lang="it-IT" altLang="en-US" sz="2500" dirty="0">
                <a:latin typeface="Symbol" panose="05050102010706020507" pitchFamily="18" charset="2"/>
                <a:sym typeface="Symbol" panose="05050102010706020507" pitchFamily="18" charset="2"/>
              </a:rPr>
              <a:t></a:t>
            </a:r>
            <a:r>
              <a:rPr lang="it-IT" altLang="en-US" sz="2500" dirty="0">
                <a:sym typeface="Symbol" panose="05050102010706020507" pitchFamily="18" charset="2"/>
              </a:rPr>
              <a:t> = </a:t>
            </a:r>
            <a:r>
              <a:rPr lang="it-IT" altLang="en-US" sz="2500" dirty="0">
                <a:latin typeface="Tahoma" panose="020B0604030504040204" pitchFamily="34" charset="0"/>
                <a:cs typeface="Tahoma" panose="020B0604030504040204" pitchFamily="34" charset="0"/>
                <a:sym typeface="Symbol" panose="05050102010706020507" pitchFamily="18" charset="2"/>
              </a:rPr>
              <a:t>frequency (s</a:t>
            </a:r>
            <a:r>
              <a:rPr lang="it-IT" altLang="en-US" sz="2500" baseline="30000" dirty="0">
                <a:latin typeface="Tahoma" panose="020B0604030504040204" pitchFamily="34" charset="0"/>
                <a:cs typeface="Tahoma" panose="020B0604030504040204" pitchFamily="34" charset="0"/>
                <a:sym typeface="Symbol" panose="05050102010706020507" pitchFamily="18" charset="2"/>
              </a:rPr>
              <a:t>-1</a:t>
            </a:r>
            <a:r>
              <a:rPr lang="it-IT" altLang="en-US" sz="2500" dirty="0">
                <a:latin typeface="Tahoma" panose="020B0604030504040204" pitchFamily="34" charset="0"/>
                <a:cs typeface="Tahoma" panose="020B0604030504040204" pitchFamily="34" charset="0"/>
                <a:sym typeface="Symbol" panose="05050102010706020507" pitchFamily="18" charset="2"/>
              </a:rPr>
              <a:t>=Hz)</a:t>
            </a:r>
          </a:p>
          <a:p>
            <a:pPr>
              <a:spcBef>
                <a:spcPct val="0"/>
              </a:spcBef>
              <a:buFontTx/>
              <a:buNone/>
            </a:pPr>
            <a:r>
              <a:rPr lang="it-IT" altLang="en-US" sz="2500" dirty="0">
                <a:sym typeface="Symbol" panose="05050102010706020507" pitchFamily="18" charset="2"/>
              </a:rPr>
              <a:t> = </a:t>
            </a:r>
            <a:r>
              <a:rPr lang="it-IT" altLang="en-US" sz="2500" dirty="0" smtClean="0">
                <a:latin typeface="Tahoma" panose="020B0604030504040204" pitchFamily="34" charset="0"/>
                <a:cs typeface="Tahoma" panose="020B0604030504040204" pitchFamily="34" charset="0"/>
                <a:sym typeface="Symbol" panose="05050102010706020507" pitchFamily="18" charset="2"/>
              </a:rPr>
              <a:t>wavelength </a:t>
            </a:r>
            <a:r>
              <a:rPr lang="it-IT" altLang="en-US" sz="2500" dirty="0">
                <a:latin typeface="Tahoma" panose="020B0604030504040204" pitchFamily="34" charset="0"/>
                <a:cs typeface="Tahoma" panose="020B0604030504040204" pitchFamily="34" charset="0"/>
                <a:sym typeface="Symbol" panose="05050102010706020507" pitchFamily="18" charset="2"/>
              </a:rPr>
              <a:t>(m)</a:t>
            </a:r>
            <a:endParaRPr lang="en-US" altLang="en-US" sz="2500" dirty="0">
              <a:latin typeface="Tahoma" panose="020B0604030504040204" pitchFamily="34" charset="0"/>
              <a:cs typeface="Tahoma" panose="020B0604030504040204" pitchFamily="34" charset="0"/>
            </a:endParaRPr>
          </a:p>
        </p:txBody>
      </p:sp>
      <p:sp>
        <p:nvSpPr>
          <p:cNvPr id="4104" name="Text Box 13"/>
          <p:cNvSpPr txBox="1">
            <a:spLocks noChangeArrowheads="1"/>
          </p:cNvSpPr>
          <p:nvPr/>
        </p:nvSpPr>
        <p:spPr bwMode="auto">
          <a:xfrm>
            <a:off x="544512" y="2005014"/>
            <a:ext cx="4532313"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dirty="0">
                <a:solidFill>
                  <a:srgbClr val="FF0000"/>
                </a:solidFill>
                <a:latin typeface="Tahoma" panose="020B0604030504040204" pitchFamily="34" charset="0"/>
              </a:rPr>
              <a:t>Light: </a:t>
            </a:r>
            <a:r>
              <a:rPr lang="it-IT" altLang="en-US" sz="2500" dirty="0">
                <a:latin typeface="Tahoma" panose="020B0604030504040204" pitchFamily="34" charset="0"/>
              </a:rPr>
              <a:t>electromagnetic radiation propagating in space</a:t>
            </a:r>
          </a:p>
        </p:txBody>
      </p:sp>
      <p:pic>
        <p:nvPicPr>
          <p:cNvPr id="2" name="Picture 1"/>
          <p:cNvPicPr>
            <a:picLocks noChangeAspect="1"/>
          </p:cNvPicPr>
          <p:nvPr/>
        </p:nvPicPr>
        <p:blipFill>
          <a:blip r:embed="rId5"/>
          <a:stretch>
            <a:fillRect/>
          </a:stretch>
        </p:blipFill>
        <p:spPr>
          <a:xfrm>
            <a:off x="5559425" y="5554415"/>
            <a:ext cx="1044187" cy="806699"/>
          </a:xfrm>
          <a:prstGeom prst="rect">
            <a:avLst/>
          </a:prstGeom>
        </p:spPr>
      </p:pic>
      <p:sp>
        <p:nvSpPr>
          <p:cNvPr id="3" name="Rectangle 2"/>
          <p:cNvSpPr/>
          <p:nvPr/>
        </p:nvSpPr>
        <p:spPr>
          <a:xfrm>
            <a:off x="544512" y="984728"/>
            <a:ext cx="8281987" cy="861774"/>
          </a:xfrm>
          <a:prstGeom prst="rect">
            <a:avLst/>
          </a:prstGeom>
        </p:spPr>
        <p:txBody>
          <a:bodyPr wrap="square">
            <a:spAutoFit/>
          </a:bodyPr>
          <a:lstStyle/>
          <a:p>
            <a:r>
              <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rPr>
              <a:t>Radiation</a:t>
            </a:r>
            <a:r>
              <a:rPr lang="en-US" sz="2500" dirty="0">
                <a:latin typeface="Tahoma" panose="020B0604030504040204" pitchFamily="34" charset="0"/>
                <a:ea typeface="Tahoma" panose="020B0604030504040204" pitchFamily="34" charset="0"/>
                <a:cs typeface="Tahoma" panose="020B0604030504040204" pitchFamily="34" charset="0"/>
              </a:rPr>
              <a:t> is the emission or propagation of energy in the form of </a:t>
            </a:r>
            <a:r>
              <a:rPr lang="en-US" sz="2500" dirty="0" smtClean="0">
                <a:latin typeface="Tahoma" panose="020B0604030504040204" pitchFamily="34" charset="0"/>
                <a:ea typeface="Tahoma" panose="020B0604030504040204" pitchFamily="34" charset="0"/>
                <a:cs typeface="Tahoma" panose="020B0604030504040204" pitchFamily="34" charset="0"/>
              </a:rPr>
              <a:t>an electromagnetic wave (or a photon)</a:t>
            </a:r>
            <a:endParaRPr lang="en-US" sz="25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599" y="708212"/>
            <a:ext cx="9065401" cy="3076500"/>
          </a:xfrm>
          <a:prstGeom prst="rect">
            <a:avLst/>
          </a:prstGeom>
        </p:spPr>
      </p:pic>
      <p:pic>
        <p:nvPicPr>
          <p:cNvPr id="5" name="Picture 4"/>
          <p:cNvPicPr>
            <a:picLocks noChangeAspect="1"/>
          </p:cNvPicPr>
          <p:nvPr/>
        </p:nvPicPr>
        <p:blipFill>
          <a:blip r:embed="rId4"/>
          <a:stretch>
            <a:fillRect/>
          </a:stretch>
        </p:blipFill>
        <p:spPr>
          <a:xfrm>
            <a:off x="78599" y="3704485"/>
            <a:ext cx="7619626" cy="1259900"/>
          </a:xfrm>
          <a:prstGeom prst="rect">
            <a:avLst/>
          </a:prstGeom>
        </p:spPr>
      </p:pic>
    </p:spTree>
    <p:extLst>
      <p:ext uri="{BB962C8B-B14F-4D97-AF65-F5344CB8AC3E}">
        <p14:creationId xmlns:p14="http://schemas.microsoft.com/office/powerpoint/2010/main" val="34237197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4987" y="119057"/>
            <a:ext cx="6536424" cy="3275149"/>
          </a:xfrm>
          <a:prstGeom prst="rect">
            <a:avLst/>
          </a:prstGeom>
        </p:spPr>
      </p:pic>
      <p:pic>
        <p:nvPicPr>
          <p:cNvPr id="6" name="Picture 5"/>
          <p:cNvPicPr>
            <a:picLocks noChangeAspect="1"/>
          </p:cNvPicPr>
          <p:nvPr/>
        </p:nvPicPr>
        <p:blipFill>
          <a:blip r:embed="rId4"/>
          <a:stretch>
            <a:fillRect/>
          </a:stretch>
        </p:blipFill>
        <p:spPr>
          <a:xfrm>
            <a:off x="534987" y="3474478"/>
            <a:ext cx="7038448" cy="3128350"/>
          </a:xfrm>
          <a:prstGeom prst="rect">
            <a:avLst/>
          </a:prstGeom>
        </p:spPr>
      </p:pic>
      <p:sp>
        <p:nvSpPr>
          <p:cNvPr id="7" name="Text Box 5"/>
          <p:cNvSpPr txBox="1">
            <a:spLocks noChangeArrowheads="1"/>
          </p:cNvSpPr>
          <p:nvPr/>
        </p:nvSpPr>
        <p:spPr bwMode="auto">
          <a:xfrm>
            <a:off x="470759" y="6553725"/>
            <a:ext cx="3583452" cy="28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200" dirty="0" smtClean="0">
                <a:latin typeface="Tahoma" panose="020B0604030504040204" pitchFamily="34" charset="0"/>
              </a:rPr>
              <a:t>1 a.m.u. (atomic mass unit) =1.6605x10</a:t>
            </a:r>
            <a:r>
              <a:rPr lang="it-IT" altLang="en-US" sz="1200" baseline="30000" dirty="0" smtClean="0">
                <a:latin typeface="Tahoma" panose="020B0604030504040204" pitchFamily="34" charset="0"/>
              </a:rPr>
              <a:t>-27</a:t>
            </a:r>
            <a:r>
              <a:rPr lang="it-IT" altLang="en-US" sz="1200" dirty="0" smtClean="0">
                <a:latin typeface="Tahoma" panose="020B0604030504040204" pitchFamily="34" charset="0"/>
              </a:rPr>
              <a:t> kg</a:t>
            </a:r>
            <a:endParaRPr lang="en-US" altLang="en-US" sz="1200" dirty="0" smtClean="0">
              <a:latin typeface="Tahoma" panose="020B0604030504040204" pitchFamily="34" charset="0"/>
            </a:endParaRPr>
          </a:p>
        </p:txBody>
      </p:sp>
    </p:spTree>
    <p:extLst>
      <p:ext uri="{BB962C8B-B14F-4D97-AF65-F5344CB8AC3E}">
        <p14:creationId xmlns:p14="http://schemas.microsoft.com/office/powerpoint/2010/main" val="510588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Light - The electromagnetic spectrum</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9683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6148" name="Picture 6" descr="Risultati immagini per electromagnetic spectrum rad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21" y="1684421"/>
            <a:ext cx="8627236" cy="303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4"/>
          <p:cNvSpPr>
            <a:spLocks noGrp="1"/>
          </p:cNvSpPr>
          <p:nvPr>
            <p:ph type="title"/>
          </p:nvPr>
        </p:nvSpPr>
        <p:spPr>
          <a:xfrm>
            <a:off x="628650" y="-271463"/>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Light - classical</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9683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0244" name="Group 4"/>
          <p:cNvGrpSpPr>
            <a:grpSpLocks/>
          </p:cNvGrpSpPr>
          <p:nvPr/>
        </p:nvGrpSpPr>
        <p:grpSpPr bwMode="auto">
          <a:xfrm>
            <a:off x="803275" y="1881188"/>
            <a:ext cx="2286000" cy="1219200"/>
            <a:chOff x="624" y="432"/>
            <a:chExt cx="1440" cy="768"/>
          </a:xfrm>
        </p:grpSpPr>
        <p:sp>
          <p:nvSpPr>
            <p:cNvPr id="10289" name="Rectangle 5"/>
            <p:cNvSpPr>
              <a:spLocks noChangeArrowheads="1"/>
            </p:cNvSpPr>
            <p:nvPr/>
          </p:nvSpPr>
          <p:spPr bwMode="auto">
            <a:xfrm>
              <a:off x="624" y="864"/>
              <a:ext cx="1440"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0290" name="Line 6"/>
            <p:cNvSpPr>
              <a:spLocks noChangeShapeType="1"/>
            </p:cNvSpPr>
            <p:nvPr/>
          </p:nvSpPr>
          <p:spPr bwMode="auto">
            <a:xfrm>
              <a:off x="768" y="432"/>
              <a:ext cx="384" cy="432"/>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1" name="Line 7"/>
            <p:cNvSpPr>
              <a:spLocks noChangeShapeType="1"/>
            </p:cNvSpPr>
            <p:nvPr/>
          </p:nvSpPr>
          <p:spPr bwMode="auto">
            <a:xfrm flipV="1">
              <a:off x="1152" y="480"/>
              <a:ext cx="384" cy="384"/>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45" name="Group 8"/>
          <p:cNvGrpSpPr>
            <a:grpSpLocks/>
          </p:cNvGrpSpPr>
          <p:nvPr/>
        </p:nvGrpSpPr>
        <p:grpSpPr bwMode="auto">
          <a:xfrm>
            <a:off x="803275" y="3473450"/>
            <a:ext cx="2286000" cy="1600200"/>
            <a:chOff x="624" y="1344"/>
            <a:chExt cx="1440" cy="1008"/>
          </a:xfrm>
        </p:grpSpPr>
        <p:sp>
          <p:nvSpPr>
            <p:cNvPr id="10285" name="Rectangle 9"/>
            <p:cNvSpPr>
              <a:spLocks noChangeArrowheads="1"/>
            </p:cNvSpPr>
            <p:nvPr/>
          </p:nvSpPr>
          <p:spPr bwMode="auto">
            <a:xfrm>
              <a:off x="624" y="1680"/>
              <a:ext cx="1440"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0286" name="Line 10"/>
            <p:cNvSpPr>
              <a:spLocks noChangeShapeType="1"/>
            </p:cNvSpPr>
            <p:nvPr/>
          </p:nvSpPr>
          <p:spPr bwMode="auto">
            <a:xfrm>
              <a:off x="912" y="1344"/>
              <a:ext cx="336" cy="336"/>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7" name="Line 11"/>
            <p:cNvSpPr>
              <a:spLocks noChangeShapeType="1"/>
            </p:cNvSpPr>
            <p:nvPr/>
          </p:nvSpPr>
          <p:spPr bwMode="auto">
            <a:xfrm>
              <a:off x="1344" y="2016"/>
              <a:ext cx="336" cy="336"/>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8" name="Line 12"/>
            <p:cNvSpPr>
              <a:spLocks noChangeShapeType="1"/>
            </p:cNvSpPr>
            <p:nvPr/>
          </p:nvSpPr>
          <p:spPr bwMode="auto">
            <a:xfrm>
              <a:off x="1248" y="1680"/>
              <a:ext cx="96" cy="336"/>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46" name="Group 13"/>
          <p:cNvGrpSpPr>
            <a:grpSpLocks/>
          </p:cNvGrpSpPr>
          <p:nvPr/>
        </p:nvGrpSpPr>
        <p:grpSpPr bwMode="auto">
          <a:xfrm>
            <a:off x="876300" y="5364163"/>
            <a:ext cx="2133600" cy="1231900"/>
            <a:chOff x="672" y="2784"/>
            <a:chExt cx="1344" cy="776"/>
          </a:xfrm>
        </p:grpSpPr>
        <p:grpSp>
          <p:nvGrpSpPr>
            <p:cNvPr id="10272" name="Group 14"/>
            <p:cNvGrpSpPr>
              <a:grpSpLocks/>
            </p:cNvGrpSpPr>
            <p:nvPr/>
          </p:nvGrpSpPr>
          <p:grpSpPr bwMode="auto">
            <a:xfrm>
              <a:off x="672" y="3216"/>
              <a:ext cx="1344" cy="344"/>
              <a:chOff x="672" y="2776"/>
              <a:chExt cx="1344" cy="344"/>
            </a:xfrm>
          </p:grpSpPr>
          <p:sp>
            <p:nvSpPr>
              <p:cNvPr id="10281" name="Freeform 15"/>
              <p:cNvSpPr>
                <a:spLocks/>
              </p:cNvSpPr>
              <p:nvPr/>
            </p:nvSpPr>
            <p:spPr bwMode="auto">
              <a:xfrm>
                <a:off x="672" y="2776"/>
                <a:ext cx="1344" cy="56"/>
              </a:xfrm>
              <a:custGeom>
                <a:avLst/>
                <a:gdLst>
                  <a:gd name="T0" fmla="*/ 0 w 1344"/>
                  <a:gd name="T1" fmla="*/ 8 h 56"/>
                  <a:gd name="T2" fmla="*/ 96 w 1344"/>
                  <a:gd name="T3" fmla="*/ 56 h 56"/>
                  <a:gd name="T4" fmla="*/ 144 w 1344"/>
                  <a:gd name="T5" fmla="*/ 8 h 56"/>
                  <a:gd name="T6" fmla="*/ 192 w 1344"/>
                  <a:gd name="T7" fmla="*/ 56 h 56"/>
                  <a:gd name="T8" fmla="*/ 240 w 1344"/>
                  <a:gd name="T9" fmla="*/ 8 h 56"/>
                  <a:gd name="T10" fmla="*/ 288 w 1344"/>
                  <a:gd name="T11" fmla="*/ 56 h 56"/>
                  <a:gd name="T12" fmla="*/ 384 w 1344"/>
                  <a:gd name="T13" fmla="*/ 8 h 56"/>
                  <a:gd name="T14" fmla="*/ 432 w 1344"/>
                  <a:gd name="T15" fmla="*/ 56 h 56"/>
                  <a:gd name="T16" fmla="*/ 480 w 1344"/>
                  <a:gd name="T17" fmla="*/ 8 h 56"/>
                  <a:gd name="T18" fmla="*/ 576 w 1344"/>
                  <a:gd name="T19" fmla="*/ 56 h 56"/>
                  <a:gd name="T20" fmla="*/ 624 w 1344"/>
                  <a:gd name="T21" fmla="*/ 8 h 56"/>
                  <a:gd name="T22" fmla="*/ 672 w 1344"/>
                  <a:gd name="T23" fmla="*/ 56 h 56"/>
                  <a:gd name="T24" fmla="*/ 720 w 1344"/>
                  <a:gd name="T25" fmla="*/ 8 h 56"/>
                  <a:gd name="T26" fmla="*/ 768 w 1344"/>
                  <a:gd name="T27" fmla="*/ 56 h 56"/>
                  <a:gd name="T28" fmla="*/ 816 w 1344"/>
                  <a:gd name="T29" fmla="*/ 8 h 56"/>
                  <a:gd name="T30" fmla="*/ 912 w 1344"/>
                  <a:gd name="T31" fmla="*/ 56 h 56"/>
                  <a:gd name="T32" fmla="*/ 1008 w 1344"/>
                  <a:gd name="T33" fmla="*/ 8 h 56"/>
                  <a:gd name="T34" fmla="*/ 1104 w 1344"/>
                  <a:gd name="T35" fmla="*/ 8 h 56"/>
                  <a:gd name="T36" fmla="*/ 1152 w 1344"/>
                  <a:gd name="T37" fmla="*/ 56 h 56"/>
                  <a:gd name="T38" fmla="*/ 1248 w 1344"/>
                  <a:gd name="T39" fmla="*/ 8 h 56"/>
                  <a:gd name="T40" fmla="*/ 1296 w 1344"/>
                  <a:gd name="T41" fmla="*/ 56 h 56"/>
                  <a:gd name="T42" fmla="*/ 1344 w 1344"/>
                  <a:gd name="T43" fmla="*/ 8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44" h="56">
                    <a:moveTo>
                      <a:pt x="0" y="8"/>
                    </a:moveTo>
                    <a:cubicBezTo>
                      <a:pt x="36" y="32"/>
                      <a:pt x="72" y="56"/>
                      <a:pt x="96" y="56"/>
                    </a:cubicBezTo>
                    <a:cubicBezTo>
                      <a:pt x="120" y="56"/>
                      <a:pt x="128" y="8"/>
                      <a:pt x="144" y="8"/>
                    </a:cubicBezTo>
                    <a:cubicBezTo>
                      <a:pt x="160" y="8"/>
                      <a:pt x="176" y="56"/>
                      <a:pt x="192" y="56"/>
                    </a:cubicBezTo>
                    <a:cubicBezTo>
                      <a:pt x="208" y="56"/>
                      <a:pt x="224" y="8"/>
                      <a:pt x="240" y="8"/>
                    </a:cubicBezTo>
                    <a:cubicBezTo>
                      <a:pt x="256" y="8"/>
                      <a:pt x="264" y="56"/>
                      <a:pt x="288" y="56"/>
                    </a:cubicBezTo>
                    <a:cubicBezTo>
                      <a:pt x="312" y="56"/>
                      <a:pt x="360" y="8"/>
                      <a:pt x="384" y="8"/>
                    </a:cubicBezTo>
                    <a:cubicBezTo>
                      <a:pt x="408" y="8"/>
                      <a:pt x="416" y="56"/>
                      <a:pt x="432" y="56"/>
                    </a:cubicBezTo>
                    <a:cubicBezTo>
                      <a:pt x="448" y="56"/>
                      <a:pt x="456" y="8"/>
                      <a:pt x="480" y="8"/>
                    </a:cubicBezTo>
                    <a:cubicBezTo>
                      <a:pt x="504" y="8"/>
                      <a:pt x="552" y="56"/>
                      <a:pt x="576" y="56"/>
                    </a:cubicBezTo>
                    <a:cubicBezTo>
                      <a:pt x="600" y="56"/>
                      <a:pt x="608" y="8"/>
                      <a:pt x="624" y="8"/>
                    </a:cubicBezTo>
                    <a:cubicBezTo>
                      <a:pt x="640" y="8"/>
                      <a:pt x="656" y="56"/>
                      <a:pt x="672" y="56"/>
                    </a:cubicBezTo>
                    <a:cubicBezTo>
                      <a:pt x="688" y="56"/>
                      <a:pt x="704" y="8"/>
                      <a:pt x="720" y="8"/>
                    </a:cubicBezTo>
                    <a:cubicBezTo>
                      <a:pt x="736" y="8"/>
                      <a:pt x="752" y="56"/>
                      <a:pt x="768" y="56"/>
                    </a:cubicBezTo>
                    <a:cubicBezTo>
                      <a:pt x="784" y="56"/>
                      <a:pt x="792" y="8"/>
                      <a:pt x="816" y="8"/>
                    </a:cubicBezTo>
                    <a:cubicBezTo>
                      <a:pt x="840" y="8"/>
                      <a:pt x="880" y="56"/>
                      <a:pt x="912" y="56"/>
                    </a:cubicBezTo>
                    <a:cubicBezTo>
                      <a:pt x="944" y="56"/>
                      <a:pt x="976" y="16"/>
                      <a:pt x="1008" y="8"/>
                    </a:cubicBezTo>
                    <a:cubicBezTo>
                      <a:pt x="1040" y="0"/>
                      <a:pt x="1080" y="0"/>
                      <a:pt x="1104" y="8"/>
                    </a:cubicBezTo>
                    <a:cubicBezTo>
                      <a:pt x="1128" y="16"/>
                      <a:pt x="1128" y="56"/>
                      <a:pt x="1152" y="56"/>
                    </a:cubicBezTo>
                    <a:cubicBezTo>
                      <a:pt x="1176" y="56"/>
                      <a:pt x="1224" y="8"/>
                      <a:pt x="1248" y="8"/>
                    </a:cubicBezTo>
                    <a:cubicBezTo>
                      <a:pt x="1272" y="8"/>
                      <a:pt x="1280" y="56"/>
                      <a:pt x="1296" y="56"/>
                    </a:cubicBezTo>
                    <a:cubicBezTo>
                      <a:pt x="1312" y="56"/>
                      <a:pt x="1328" y="32"/>
                      <a:pt x="1344" y="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2" name="Line 16"/>
              <p:cNvSpPr>
                <a:spLocks noChangeShapeType="1"/>
              </p:cNvSpPr>
              <p:nvPr/>
            </p:nvSpPr>
            <p:spPr bwMode="auto">
              <a:xfrm>
                <a:off x="672" y="2784"/>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3" name="Line 17"/>
              <p:cNvSpPr>
                <a:spLocks noChangeShapeType="1"/>
              </p:cNvSpPr>
              <p:nvPr/>
            </p:nvSpPr>
            <p:spPr bwMode="auto">
              <a:xfrm>
                <a:off x="672" y="3120"/>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4" name="Line 18"/>
              <p:cNvSpPr>
                <a:spLocks noChangeShapeType="1"/>
              </p:cNvSpPr>
              <p:nvPr/>
            </p:nvSpPr>
            <p:spPr bwMode="auto">
              <a:xfrm>
                <a:off x="2016" y="2784"/>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3" name="Line 19"/>
            <p:cNvSpPr>
              <a:spLocks noChangeShapeType="1"/>
            </p:cNvSpPr>
            <p:nvPr/>
          </p:nvSpPr>
          <p:spPr bwMode="auto">
            <a:xfrm>
              <a:off x="960" y="2784"/>
              <a:ext cx="336" cy="384"/>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274" name="Group 20"/>
            <p:cNvGrpSpPr>
              <a:grpSpLocks/>
            </p:cNvGrpSpPr>
            <p:nvPr/>
          </p:nvGrpSpPr>
          <p:grpSpPr bwMode="auto">
            <a:xfrm>
              <a:off x="1104" y="3024"/>
              <a:ext cx="480" cy="432"/>
              <a:chOff x="1296" y="2880"/>
              <a:chExt cx="480" cy="432"/>
            </a:xfrm>
          </p:grpSpPr>
          <p:sp>
            <p:nvSpPr>
              <p:cNvPr id="10275" name="Line 21"/>
              <p:cNvSpPr>
                <a:spLocks noChangeShapeType="1"/>
              </p:cNvSpPr>
              <p:nvPr/>
            </p:nvSpPr>
            <p:spPr bwMode="auto">
              <a:xfrm flipV="1">
                <a:off x="1536" y="2880"/>
                <a:ext cx="0" cy="192"/>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Line 22"/>
              <p:cNvSpPr>
                <a:spLocks noChangeShapeType="1"/>
              </p:cNvSpPr>
              <p:nvPr/>
            </p:nvSpPr>
            <p:spPr bwMode="auto">
              <a:xfrm>
                <a:off x="1536" y="3120"/>
                <a:ext cx="0" cy="192"/>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7" name="Line 23"/>
              <p:cNvSpPr>
                <a:spLocks noChangeShapeType="1"/>
              </p:cNvSpPr>
              <p:nvPr/>
            </p:nvSpPr>
            <p:spPr bwMode="auto">
              <a:xfrm rot="1686548" flipV="1">
                <a:off x="1632" y="2880"/>
                <a:ext cx="1" cy="192"/>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8" name="Line 24"/>
              <p:cNvSpPr>
                <a:spLocks noChangeShapeType="1"/>
              </p:cNvSpPr>
              <p:nvPr/>
            </p:nvSpPr>
            <p:spPr bwMode="auto">
              <a:xfrm rot="17886548" flipV="1">
                <a:off x="1391" y="2929"/>
                <a:ext cx="1" cy="192"/>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9" name="Line 25"/>
              <p:cNvSpPr>
                <a:spLocks noChangeShapeType="1"/>
              </p:cNvSpPr>
              <p:nvPr/>
            </p:nvSpPr>
            <p:spPr bwMode="auto">
              <a:xfrm rot="3180091" flipH="1">
                <a:off x="1391" y="3073"/>
                <a:ext cx="1" cy="192"/>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0" name="Line 26"/>
              <p:cNvSpPr>
                <a:spLocks noChangeShapeType="1"/>
              </p:cNvSpPr>
              <p:nvPr/>
            </p:nvSpPr>
            <p:spPr bwMode="auto">
              <a:xfrm rot="-2813188">
                <a:off x="1679" y="3121"/>
                <a:ext cx="1" cy="192"/>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0247" name="Text Box 27"/>
          <p:cNvSpPr txBox="1">
            <a:spLocks noChangeArrowheads="1"/>
          </p:cNvSpPr>
          <p:nvPr/>
        </p:nvSpPr>
        <p:spPr bwMode="auto">
          <a:xfrm>
            <a:off x="3390900" y="2582863"/>
            <a:ext cx="18557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a:latin typeface="Tahoma" panose="020B0604030504040204" pitchFamily="34" charset="0"/>
              </a:rPr>
              <a:t>Specular reflection</a:t>
            </a:r>
            <a:endParaRPr lang="en-US" altLang="en-US" sz="1600">
              <a:latin typeface="Tahoma" panose="020B0604030504040204" pitchFamily="34" charset="0"/>
            </a:endParaRPr>
          </a:p>
        </p:txBody>
      </p:sp>
      <p:sp>
        <p:nvSpPr>
          <p:cNvPr id="10248" name="Text Box 28"/>
          <p:cNvSpPr txBox="1">
            <a:spLocks noChangeArrowheads="1"/>
          </p:cNvSpPr>
          <p:nvPr/>
        </p:nvSpPr>
        <p:spPr bwMode="auto">
          <a:xfrm>
            <a:off x="4724400" y="5800725"/>
            <a:ext cx="20558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a:latin typeface="Tahoma" panose="020B0604030504040204" pitchFamily="34" charset="0"/>
              </a:rPr>
              <a:t>diffusion (scattering)</a:t>
            </a:r>
            <a:endParaRPr lang="en-US" altLang="en-US" sz="1600">
              <a:latin typeface="Tahoma" panose="020B0604030504040204" pitchFamily="34" charset="0"/>
            </a:endParaRPr>
          </a:p>
        </p:txBody>
      </p:sp>
      <p:grpSp>
        <p:nvGrpSpPr>
          <p:cNvPr id="10249" name="Group 29"/>
          <p:cNvGrpSpPr>
            <a:grpSpLocks/>
          </p:cNvGrpSpPr>
          <p:nvPr/>
        </p:nvGrpSpPr>
        <p:grpSpPr bwMode="auto">
          <a:xfrm>
            <a:off x="3451225" y="4103688"/>
            <a:ext cx="2025650" cy="358775"/>
            <a:chOff x="2880" y="1955"/>
            <a:chExt cx="1276" cy="226"/>
          </a:xfrm>
        </p:grpSpPr>
        <p:sp>
          <p:nvSpPr>
            <p:cNvPr id="10270" name="Text Box 30"/>
            <p:cNvSpPr txBox="1">
              <a:spLocks noChangeArrowheads="1"/>
            </p:cNvSpPr>
            <p:nvPr/>
          </p:nvSpPr>
          <p:spPr bwMode="auto">
            <a:xfrm>
              <a:off x="2880" y="1968"/>
              <a:ext cx="65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a:latin typeface="Tahoma" panose="020B0604030504040204" pitchFamily="34" charset="0"/>
                </a:rPr>
                <a:t>refraction</a:t>
              </a:r>
              <a:endParaRPr lang="en-US" altLang="en-US" sz="1600">
                <a:latin typeface="Tahoma" panose="020B0604030504040204" pitchFamily="34" charset="0"/>
              </a:endParaRPr>
            </a:p>
          </p:txBody>
        </p:sp>
        <p:sp>
          <p:nvSpPr>
            <p:cNvPr id="10271" name="Text Box 31"/>
            <p:cNvSpPr txBox="1">
              <a:spLocks noChangeArrowheads="1"/>
            </p:cNvSpPr>
            <p:nvPr/>
          </p:nvSpPr>
          <p:spPr bwMode="auto">
            <a:xfrm>
              <a:off x="3446" y="1955"/>
              <a:ext cx="7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a:latin typeface="Tahoma" panose="020B0604030504040204" pitchFamily="34" charset="0"/>
                </a:rPr>
                <a:t>  ( n=c/v )</a:t>
              </a:r>
              <a:endParaRPr lang="en-US" altLang="en-US" sz="1600">
                <a:latin typeface="Tahoma" panose="020B0604030504040204" pitchFamily="34" charset="0"/>
              </a:endParaRPr>
            </a:p>
          </p:txBody>
        </p:sp>
      </p:grpSp>
      <p:sp>
        <p:nvSpPr>
          <p:cNvPr id="10250" name="Text Box 32"/>
          <p:cNvSpPr txBox="1">
            <a:spLocks noChangeArrowheads="1"/>
          </p:cNvSpPr>
          <p:nvPr/>
        </p:nvSpPr>
        <p:spPr bwMode="auto">
          <a:xfrm>
            <a:off x="534988" y="1185863"/>
            <a:ext cx="56467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a:latin typeface="Tahoma" panose="020B0604030504040204" pitchFamily="34" charset="0"/>
              </a:rPr>
              <a:t>Classical (wave-like) properties of light</a:t>
            </a:r>
            <a:endParaRPr lang="en-US" altLang="en-US" sz="2400">
              <a:solidFill>
                <a:srgbClr val="3333CC"/>
              </a:solidFill>
              <a:latin typeface="Tahoma" panose="020B0604030504040204" pitchFamily="34" charset="0"/>
            </a:endParaRPr>
          </a:p>
        </p:txBody>
      </p:sp>
      <p:pic>
        <p:nvPicPr>
          <p:cNvPr id="10251" name="Picture 33" descr="ref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75" y="3592513"/>
            <a:ext cx="10287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34" descr="ref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588" y="1066800"/>
            <a:ext cx="21367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35" descr="la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863" y="5338763"/>
            <a:ext cx="1525587"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Line 42"/>
          <p:cNvSpPr>
            <a:spLocks noChangeShapeType="1"/>
          </p:cNvSpPr>
          <p:nvPr/>
        </p:nvSpPr>
        <p:spPr bwMode="auto">
          <a:xfrm>
            <a:off x="3581400" y="5338763"/>
            <a:ext cx="533400" cy="6096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255" name="Group 43"/>
          <p:cNvGrpSpPr>
            <a:grpSpLocks/>
          </p:cNvGrpSpPr>
          <p:nvPr/>
        </p:nvGrpSpPr>
        <p:grpSpPr bwMode="auto">
          <a:xfrm>
            <a:off x="3810000" y="5719763"/>
            <a:ext cx="762000" cy="685800"/>
            <a:chOff x="1296" y="2880"/>
            <a:chExt cx="480" cy="432"/>
          </a:xfrm>
        </p:grpSpPr>
        <p:sp>
          <p:nvSpPr>
            <p:cNvPr id="10264" name="Line 44"/>
            <p:cNvSpPr>
              <a:spLocks noChangeShapeType="1"/>
            </p:cNvSpPr>
            <p:nvPr/>
          </p:nvSpPr>
          <p:spPr bwMode="auto">
            <a:xfrm flipV="1">
              <a:off x="1536" y="2880"/>
              <a:ext cx="0" cy="192"/>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5" name="Line 45"/>
            <p:cNvSpPr>
              <a:spLocks noChangeShapeType="1"/>
            </p:cNvSpPr>
            <p:nvPr/>
          </p:nvSpPr>
          <p:spPr bwMode="auto">
            <a:xfrm>
              <a:off x="1536" y="3120"/>
              <a:ext cx="0" cy="192"/>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6" name="Line 46"/>
            <p:cNvSpPr>
              <a:spLocks noChangeShapeType="1"/>
            </p:cNvSpPr>
            <p:nvPr/>
          </p:nvSpPr>
          <p:spPr bwMode="auto">
            <a:xfrm rot="1686548" flipV="1">
              <a:off x="1632" y="2880"/>
              <a:ext cx="1" cy="192"/>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Line 47"/>
            <p:cNvSpPr>
              <a:spLocks noChangeShapeType="1"/>
            </p:cNvSpPr>
            <p:nvPr/>
          </p:nvSpPr>
          <p:spPr bwMode="auto">
            <a:xfrm rot="17886548" flipV="1">
              <a:off x="1391" y="2929"/>
              <a:ext cx="1" cy="192"/>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8" name="Line 48"/>
            <p:cNvSpPr>
              <a:spLocks noChangeShapeType="1"/>
            </p:cNvSpPr>
            <p:nvPr/>
          </p:nvSpPr>
          <p:spPr bwMode="auto">
            <a:xfrm rot="3180091" flipH="1">
              <a:off x="1391" y="3073"/>
              <a:ext cx="1" cy="192"/>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Line 49"/>
            <p:cNvSpPr>
              <a:spLocks noChangeShapeType="1"/>
            </p:cNvSpPr>
            <p:nvPr/>
          </p:nvSpPr>
          <p:spPr bwMode="auto">
            <a:xfrm rot="-2813188">
              <a:off x="1679" y="3121"/>
              <a:ext cx="1" cy="192"/>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56" name="Oval 50"/>
          <p:cNvSpPr>
            <a:spLocks noChangeArrowheads="1"/>
          </p:cNvSpPr>
          <p:nvPr/>
        </p:nvSpPr>
        <p:spPr bwMode="auto">
          <a:xfrm>
            <a:off x="4137025" y="6034088"/>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0257" name="Oval 51"/>
          <p:cNvSpPr>
            <a:spLocks noChangeArrowheads="1"/>
          </p:cNvSpPr>
          <p:nvPr/>
        </p:nvSpPr>
        <p:spPr bwMode="auto">
          <a:xfrm>
            <a:off x="4352925" y="6249988"/>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0258" name="Oval 52"/>
          <p:cNvSpPr>
            <a:spLocks noChangeArrowheads="1"/>
          </p:cNvSpPr>
          <p:nvPr/>
        </p:nvSpPr>
        <p:spPr bwMode="auto">
          <a:xfrm>
            <a:off x="3908425" y="5995988"/>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0259" name="Oval 53"/>
          <p:cNvSpPr>
            <a:spLocks noChangeArrowheads="1"/>
          </p:cNvSpPr>
          <p:nvPr/>
        </p:nvSpPr>
        <p:spPr bwMode="auto">
          <a:xfrm>
            <a:off x="4035425" y="6224588"/>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0260" name="Oval 54"/>
          <p:cNvSpPr>
            <a:spLocks noChangeArrowheads="1"/>
          </p:cNvSpPr>
          <p:nvPr/>
        </p:nvSpPr>
        <p:spPr bwMode="auto">
          <a:xfrm>
            <a:off x="4352925" y="5970588"/>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0261" name="Oval 55"/>
          <p:cNvSpPr>
            <a:spLocks noChangeArrowheads="1"/>
          </p:cNvSpPr>
          <p:nvPr/>
        </p:nvSpPr>
        <p:spPr bwMode="auto">
          <a:xfrm>
            <a:off x="4568825" y="6465888"/>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0262" name="Oval 56"/>
          <p:cNvSpPr>
            <a:spLocks noChangeArrowheads="1"/>
          </p:cNvSpPr>
          <p:nvPr/>
        </p:nvSpPr>
        <p:spPr bwMode="auto">
          <a:xfrm>
            <a:off x="4289425" y="6529388"/>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0263" name="Oval 57"/>
          <p:cNvSpPr>
            <a:spLocks noChangeArrowheads="1"/>
          </p:cNvSpPr>
          <p:nvPr/>
        </p:nvSpPr>
        <p:spPr bwMode="auto">
          <a:xfrm>
            <a:off x="3933825" y="6351588"/>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4"/>
          <p:cNvSpPr>
            <a:spLocks noGrp="1"/>
          </p:cNvSpPr>
          <p:nvPr>
            <p:ph type="title"/>
          </p:nvPr>
        </p:nvSpPr>
        <p:spPr>
          <a:xfrm>
            <a:off x="628650" y="-271463"/>
            <a:ext cx="7886700" cy="1325563"/>
          </a:xfrm>
        </p:spPr>
        <p:txBody>
          <a:bodyPr/>
          <a:lstStyle/>
          <a:p>
            <a:pPr algn="l" eaLnBrk="1" hangingPunct="1"/>
            <a:r>
              <a:rPr lang="it-IT" altLang="en-US" sz="3500" smtClean="0">
                <a:solidFill>
                  <a:srgbClr val="3333FF"/>
                </a:solidFill>
                <a:latin typeface="Tahoma" panose="020B0604030504040204" pitchFamily="34" charset="0"/>
                <a:cs typeface="Tahoma" panose="020B0604030504040204" pitchFamily="34" charset="0"/>
              </a:rPr>
              <a:t>Light - quantum</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9683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268" name="Text Box 2"/>
          <p:cNvSpPr txBox="1">
            <a:spLocks noChangeArrowheads="1"/>
          </p:cNvSpPr>
          <p:nvPr/>
        </p:nvSpPr>
        <p:spPr bwMode="auto">
          <a:xfrm>
            <a:off x="379413" y="2957513"/>
            <a:ext cx="60452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300" dirty="0">
                <a:solidFill>
                  <a:srgbClr val="FF0000"/>
                </a:solidFill>
                <a:latin typeface="Arial" panose="020B0604020202020204" pitchFamily="34" charset="0"/>
                <a:cs typeface="Arial" panose="020B0604020202020204" pitchFamily="34" charset="0"/>
              </a:rPr>
              <a:t>Light=flux of discrete units (i.e. quanta) called photons (particles with 0 mass) </a:t>
            </a:r>
            <a:endParaRPr lang="en-US" altLang="en-US" sz="2300" dirty="0">
              <a:solidFill>
                <a:srgbClr val="FF0000"/>
              </a:solidFill>
              <a:latin typeface="Arial" panose="020B0604020202020204" pitchFamily="34" charset="0"/>
              <a:cs typeface="Arial" panose="020B0604020202020204" pitchFamily="34" charset="0"/>
            </a:endParaRPr>
          </a:p>
        </p:txBody>
      </p:sp>
      <p:grpSp>
        <p:nvGrpSpPr>
          <p:cNvPr id="55" name="Group 3"/>
          <p:cNvGrpSpPr>
            <a:grpSpLocks/>
          </p:cNvGrpSpPr>
          <p:nvPr/>
        </p:nvGrpSpPr>
        <p:grpSpPr bwMode="auto">
          <a:xfrm>
            <a:off x="400050" y="3698875"/>
            <a:ext cx="5040313" cy="800100"/>
            <a:chOff x="1728" y="239"/>
            <a:chExt cx="3175" cy="504"/>
          </a:xfrm>
        </p:grpSpPr>
        <p:sp>
          <p:nvSpPr>
            <p:cNvPr id="11295" name="Text Box 4"/>
            <p:cNvSpPr txBox="1">
              <a:spLocks noChangeArrowheads="1"/>
            </p:cNvSpPr>
            <p:nvPr/>
          </p:nvSpPr>
          <p:spPr bwMode="auto">
            <a:xfrm>
              <a:off x="1728" y="240"/>
              <a:ext cx="1097" cy="2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rPr>
                <a:t>E</a:t>
              </a:r>
              <a:r>
                <a:rPr lang="it-IT" altLang="en-US" sz="2400" baseline="-25000" dirty="0">
                  <a:latin typeface="Tahoma" panose="020B0604030504040204" pitchFamily="34" charset="0"/>
                </a:rPr>
                <a:t>photon</a:t>
              </a:r>
              <a:r>
                <a:rPr lang="it-IT" altLang="en-US" sz="2400" dirty="0">
                  <a:latin typeface="Tahoma" panose="020B0604030504040204" pitchFamily="34" charset="0"/>
                </a:rPr>
                <a:t> = h</a:t>
              </a:r>
              <a:r>
                <a:rPr lang="it-IT" altLang="en-US" sz="2400" dirty="0">
                  <a:latin typeface="Tahoma" panose="020B0604030504040204" pitchFamily="34" charset="0"/>
                  <a:sym typeface="Symbol" panose="05050102010706020507" pitchFamily="18" charset="2"/>
                </a:rPr>
                <a:t></a:t>
              </a:r>
              <a:endParaRPr lang="en-US" altLang="en-US" sz="2400" baseline="-25000" dirty="0">
                <a:latin typeface="Tahoma" panose="020B0604030504040204" pitchFamily="34" charset="0"/>
              </a:endParaRPr>
            </a:p>
          </p:txBody>
        </p:sp>
        <p:sp>
          <p:nvSpPr>
            <p:cNvPr id="11296" name="Text Box 5"/>
            <p:cNvSpPr txBox="1">
              <a:spLocks noChangeArrowheads="1"/>
            </p:cNvSpPr>
            <p:nvPr/>
          </p:nvSpPr>
          <p:spPr bwMode="auto">
            <a:xfrm>
              <a:off x="3027" y="239"/>
              <a:ext cx="1876" cy="5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solidFill>
                    <a:srgbClr val="0000FF"/>
                  </a:solidFill>
                  <a:latin typeface="Tahoma" panose="020B0604030504040204" pitchFamily="34" charset="0"/>
                </a:rPr>
                <a:t>h</a:t>
              </a:r>
              <a:r>
                <a:rPr lang="it-IT" altLang="en-US" sz="2400" dirty="0">
                  <a:solidFill>
                    <a:srgbClr val="0000FF"/>
                  </a:solidFill>
                  <a:latin typeface="Tahoma" panose="020B0604030504040204" pitchFamily="34" charset="0"/>
                  <a:sym typeface="Symbol" panose="05050102010706020507" pitchFamily="18" charset="2"/>
                </a:rPr>
                <a:t>=6.626 x 10</a:t>
              </a:r>
              <a:r>
                <a:rPr lang="it-IT" altLang="en-US" sz="2400" baseline="30000" dirty="0">
                  <a:solidFill>
                    <a:srgbClr val="0000FF"/>
                  </a:solidFill>
                  <a:latin typeface="Tahoma" panose="020B0604030504040204" pitchFamily="34" charset="0"/>
                  <a:sym typeface="Symbol" panose="05050102010706020507" pitchFamily="18" charset="2"/>
                </a:rPr>
                <a:t>-34</a:t>
              </a:r>
              <a:r>
                <a:rPr lang="it-IT" altLang="en-US" sz="2400" dirty="0">
                  <a:solidFill>
                    <a:srgbClr val="0000FF"/>
                  </a:solidFill>
                  <a:latin typeface="Tahoma" panose="020B0604030504040204" pitchFamily="34" charset="0"/>
                  <a:sym typeface="Symbol" panose="05050102010706020507" pitchFamily="18" charset="2"/>
                </a:rPr>
                <a:t> J s  </a:t>
              </a:r>
            </a:p>
            <a:p>
              <a:pPr eaLnBrk="1" hangingPunct="1">
                <a:spcBef>
                  <a:spcPct val="0"/>
                </a:spcBef>
                <a:buFontTx/>
                <a:buNone/>
              </a:pPr>
              <a:r>
                <a:rPr lang="it-IT" altLang="en-US" sz="2200" dirty="0">
                  <a:solidFill>
                    <a:srgbClr val="0000FF"/>
                  </a:solidFill>
                  <a:latin typeface="Tahoma" panose="020B0604030504040204" pitchFamily="34" charset="0"/>
                  <a:sym typeface="Symbol" panose="05050102010706020507" pitchFamily="18" charset="2"/>
                </a:rPr>
                <a:t>Planck’s constant</a:t>
              </a:r>
              <a:endParaRPr lang="en-US" altLang="en-US" sz="2200" baseline="-25000" dirty="0">
                <a:solidFill>
                  <a:srgbClr val="0000FF"/>
                </a:solidFill>
                <a:latin typeface="Tahoma" panose="020B0604030504040204" pitchFamily="34" charset="0"/>
              </a:endParaRPr>
            </a:p>
          </p:txBody>
        </p:sp>
      </p:grpSp>
      <p:grpSp>
        <p:nvGrpSpPr>
          <p:cNvPr id="11270" name="Group 19"/>
          <p:cNvGrpSpPr>
            <a:grpSpLocks/>
          </p:cNvGrpSpPr>
          <p:nvPr/>
        </p:nvGrpSpPr>
        <p:grpSpPr bwMode="auto">
          <a:xfrm>
            <a:off x="534988" y="1282700"/>
            <a:ext cx="4638675" cy="1501775"/>
            <a:chOff x="697" y="1475"/>
            <a:chExt cx="3080" cy="1112"/>
          </a:xfrm>
        </p:grpSpPr>
        <p:sp>
          <p:nvSpPr>
            <p:cNvPr id="11282" name="Oval 6"/>
            <p:cNvSpPr>
              <a:spLocks noChangeArrowheads="1"/>
            </p:cNvSpPr>
            <p:nvPr/>
          </p:nvSpPr>
          <p:spPr bwMode="auto">
            <a:xfrm>
              <a:off x="887" y="1765"/>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1283" name="Oval 7"/>
            <p:cNvSpPr>
              <a:spLocks noChangeArrowheads="1"/>
            </p:cNvSpPr>
            <p:nvPr/>
          </p:nvSpPr>
          <p:spPr bwMode="auto">
            <a:xfrm>
              <a:off x="1001" y="1806"/>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1284" name="Oval 8"/>
            <p:cNvSpPr>
              <a:spLocks noChangeArrowheads="1"/>
            </p:cNvSpPr>
            <p:nvPr/>
          </p:nvSpPr>
          <p:spPr bwMode="auto">
            <a:xfrm>
              <a:off x="1134" y="1856"/>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1285" name="Oval 9"/>
            <p:cNvSpPr>
              <a:spLocks noChangeArrowheads="1"/>
            </p:cNvSpPr>
            <p:nvPr/>
          </p:nvSpPr>
          <p:spPr bwMode="auto">
            <a:xfrm>
              <a:off x="1239" y="187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1286" name="Rectangle 10"/>
            <p:cNvSpPr>
              <a:spLocks noChangeArrowheads="1"/>
            </p:cNvSpPr>
            <p:nvPr/>
          </p:nvSpPr>
          <p:spPr bwMode="auto">
            <a:xfrm>
              <a:off x="1281" y="2432"/>
              <a:ext cx="2496" cy="15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1287" name="Line 11"/>
            <p:cNvSpPr>
              <a:spLocks noChangeShapeType="1"/>
            </p:cNvSpPr>
            <p:nvPr/>
          </p:nvSpPr>
          <p:spPr bwMode="auto">
            <a:xfrm>
              <a:off x="942" y="1847"/>
              <a:ext cx="567" cy="56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8" name="Line 12"/>
            <p:cNvSpPr>
              <a:spLocks noChangeShapeType="1"/>
            </p:cNvSpPr>
            <p:nvPr/>
          </p:nvSpPr>
          <p:spPr bwMode="auto">
            <a:xfrm>
              <a:off x="1202" y="1943"/>
              <a:ext cx="567" cy="56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9" name="Line 13"/>
            <p:cNvSpPr>
              <a:spLocks noChangeShapeType="1"/>
            </p:cNvSpPr>
            <p:nvPr/>
          </p:nvSpPr>
          <p:spPr bwMode="auto">
            <a:xfrm>
              <a:off x="1344" y="1965"/>
              <a:ext cx="567" cy="56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0" name="Line 14"/>
            <p:cNvSpPr>
              <a:spLocks noChangeShapeType="1"/>
            </p:cNvSpPr>
            <p:nvPr/>
          </p:nvSpPr>
          <p:spPr bwMode="auto">
            <a:xfrm>
              <a:off x="1059" y="1874"/>
              <a:ext cx="567" cy="56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1" name="Line 15"/>
            <p:cNvSpPr>
              <a:spLocks noChangeShapeType="1"/>
            </p:cNvSpPr>
            <p:nvPr/>
          </p:nvSpPr>
          <p:spPr bwMode="auto">
            <a:xfrm flipV="1">
              <a:off x="1911" y="2117"/>
              <a:ext cx="530" cy="3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2" name="Oval 16"/>
            <p:cNvSpPr>
              <a:spLocks noChangeArrowheads="1"/>
            </p:cNvSpPr>
            <p:nvPr/>
          </p:nvSpPr>
          <p:spPr bwMode="auto">
            <a:xfrm>
              <a:off x="2523" y="2039"/>
              <a:ext cx="56" cy="5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1293" name="Text Box 17"/>
            <p:cNvSpPr txBox="1">
              <a:spLocks noChangeArrowheads="1"/>
            </p:cNvSpPr>
            <p:nvPr/>
          </p:nvSpPr>
          <p:spPr bwMode="auto">
            <a:xfrm>
              <a:off x="2703" y="1955"/>
              <a:ext cx="75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Comic Sans MS" panose="030F0702030302020204" pitchFamily="66" charset="0"/>
                </a:rPr>
                <a:t>electrons</a:t>
              </a:r>
              <a:endParaRPr lang="en-US" altLang="en-US" sz="1800">
                <a:latin typeface="Comic Sans MS" panose="030F0702030302020204" pitchFamily="66" charset="0"/>
              </a:endParaRPr>
            </a:p>
          </p:txBody>
        </p:sp>
        <p:sp>
          <p:nvSpPr>
            <p:cNvPr id="11294" name="Text Box 18"/>
            <p:cNvSpPr txBox="1">
              <a:spLocks noChangeArrowheads="1"/>
            </p:cNvSpPr>
            <p:nvPr/>
          </p:nvSpPr>
          <p:spPr bwMode="auto">
            <a:xfrm>
              <a:off x="697" y="1475"/>
              <a:ext cx="64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Comic Sans MS" panose="030F0702030302020204" pitchFamily="66" charset="0"/>
                </a:rPr>
                <a:t>photons</a:t>
              </a:r>
              <a:endParaRPr lang="en-US" altLang="en-US" sz="1800">
                <a:latin typeface="Comic Sans MS" panose="030F0702030302020204" pitchFamily="66" charset="0"/>
              </a:endParaRPr>
            </a:p>
          </p:txBody>
        </p:sp>
      </p:grpSp>
      <p:sp>
        <p:nvSpPr>
          <p:cNvPr id="11271" name="Text Box 20"/>
          <p:cNvSpPr txBox="1">
            <a:spLocks noChangeArrowheads="1"/>
          </p:cNvSpPr>
          <p:nvPr/>
        </p:nvSpPr>
        <p:spPr bwMode="auto">
          <a:xfrm>
            <a:off x="1933575" y="1255713"/>
            <a:ext cx="38830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latin typeface="Comic Sans MS" panose="030F0702030302020204" pitchFamily="66" charset="0"/>
              </a:rPr>
              <a:t>Photoelectric effect (Einstein)</a:t>
            </a:r>
            <a:endParaRPr lang="en-US" altLang="en-US" sz="2000">
              <a:latin typeface="Comic Sans MS" panose="030F0702030302020204" pitchFamily="66" charset="0"/>
            </a:endParaRPr>
          </a:p>
        </p:txBody>
      </p:sp>
      <p:pic>
        <p:nvPicPr>
          <p:cNvPr id="11272" name="Picture 21" descr="ELETTRO4"/>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a:stretch>
            <a:fillRect/>
          </a:stretch>
        </p:blipFill>
        <p:spPr bwMode="auto">
          <a:xfrm>
            <a:off x="6937375" y="687388"/>
            <a:ext cx="1901825"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 Box 4"/>
          <p:cNvSpPr txBox="1">
            <a:spLocks noChangeArrowheads="1"/>
          </p:cNvSpPr>
          <p:nvPr/>
        </p:nvSpPr>
        <p:spPr bwMode="auto">
          <a:xfrm>
            <a:off x="1303338" y="4391025"/>
            <a:ext cx="2047875" cy="461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rPr>
              <a:t>= hc/</a:t>
            </a:r>
            <a:r>
              <a:rPr lang="it-IT" altLang="en-US" sz="2400" dirty="0">
                <a:latin typeface="Tahoma" panose="020B0604030504040204" pitchFamily="34" charset="0"/>
                <a:sym typeface="Symbol" panose="05050102010706020507" pitchFamily="18" charset="2"/>
              </a:rPr>
              <a:t> = hc</a:t>
            </a:r>
            <a:endParaRPr lang="en-US" altLang="en-US" sz="2400" baseline="-25000" dirty="0">
              <a:latin typeface="Tahoma" panose="020B0604030504040204" pitchFamily="34" charset="0"/>
            </a:endParaRPr>
          </a:p>
        </p:txBody>
      </p:sp>
      <p:sp>
        <p:nvSpPr>
          <p:cNvPr id="75" name="Text Box 5"/>
          <p:cNvSpPr txBox="1">
            <a:spLocks noChangeArrowheads="1"/>
          </p:cNvSpPr>
          <p:nvPr/>
        </p:nvSpPr>
        <p:spPr bwMode="auto">
          <a:xfrm>
            <a:off x="3414713" y="4418013"/>
            <a:ext cx="4230687" cy="430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dirty="0">
                <a:latin typeface="Tahoma" panose="020B0604030504040204" pitchFamily="34" charset="0"/>
                <a:sym typeface="Symbol" panose="05050102010706020507" pitchFamily="18" charset="2"/>
              </a:rPr>
              <a:t>with =1/  wavenumber (cm</a:t>
            </a:r>
            <a:r>
              <a:rPr lang="it-IT" altLang="en-US" sz="2200" baseline="30000" dirty="0">
                <a:latin typeface="Tahoma" panose="020B0604030504040204" pitchFamily="34" charset="0"/>
                <a:sym typeface="Symbol" panose="05050102010706020507" pitchFamily="18" charset="2"/>
              </a:rPr>
              <a:t>-1</a:t>
            </a:r>
            <a:r>
              <a:rPr lang="it-IT" altLang="en-US" sz="2200" dirty="0">
                <a:latin typeface="Tahoma" panose="020B0604030504040204" pitchFamily="34" charset="0"/>
                <a:sym typeface="Symbol" panose="05050102010706020507" pitchFamily="18" charset="2"/>
              </a:rPr>
              <a:t>)</a:t>
            </a:r>
            <a:endParaRPr lang="en-US" altLang="en-US" sz="2200" baseline="-25000" dirty="0">
              <a:latin typeface="Tahoma" panose="020B0604030504040204" pitchFamily="34" charset="0"/>
            </a:endParaRPr>
          </a:p>
        </p:txBody>
      </p:sp>
      <p:sp>
        <p:nvSpPr>
          <p:cNvPr id="76" name="Text Box 2"/>
          <p:cNvSpPr txBox="1">
            <a:spLocks noChangeArrowheads="1"/>
          </p:cNvSpPr>
          <p:nvPr/>
        </p:nvSpPr>
        <p:spPr bwMode="auto">
          <a:xfrm>
            <a:off x="374650" y="4862513"/>
            <a:ext cx="83947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solidFill>
                  <a:srgbClr val="FF0000"/>
                </a:solidFill>
                <a:latin typeface="Arial" panose="020B0604020202020204" pitchFamily="34" charset="0"/>
                <a:cs typeface="Arial" panose="020B0604020202020204" pitchFamily="34" charset="0"/>
              </a:rPr>
              <a:t>eV (electron-volt) is another common energy unit</a:t>
            </a:r>
            <a:endParaRPr lang="en-US" altLang="en-US" sz="2400" dirty="0">
              <a:solidFill>
                <a:srgbClr val="FF0000"/>
              </a:solidFill>
              <a:latin typeface="Arial" panose="020B0604020202020204" pitchFamily="34" charset="0"/>
              <a:cs typeface="Arial" panose="020B0604020202020204" pitchFamily="34" charset="0"/>
            </a:endParaRPr>
          </a:p>
        </p:txBody>
      </p:sp>
      <p:sp>
        <p:nvSpPr>
          <p:cNvPr id="77" name="Text Box 5"/>
          <p:cNvSpPr txBox="1">
            <a:spLocks noChangeArrowheads="1"/>
          </p:cNvSpPr>
          <p:nvPr/>
        </p:nvSpPr>
        <p:spPr bwMode="auto">
          <a:xfrm>
            <a:off x="167328" y="5330179"/>
            <a:ext cx="3183885"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rPr>
              <a:t>1 eV </a:t>
            </a:r>
            <a:r>
              <a:rPr lang="it-IT" altLang="en-US" sz="2400" dirty="0">
                <a:latin typeface="Tahoma" panose="020B0604030504040204" pitchFamily="34" charset="0"/>
                <a:sym typeface="Symbol" panose="05050102010706020507" pitchFamily="18" charset="2"/>
              </a:rPr>
              <a:t>= </a:t>
            </a:r>
            <a:r>
              <a:rPr lang="it-IT" altLang="en-US" sz="2400" dirty="0" smtClean="0">
                <a:latin typeface="Tahoma" panose="020B0604030504040204" pitchFamily="34" charset="0"/>
                <a:sym typeface="Symbol" panose="05050102010706020507" pitchFamily="18" charset="2"/>
              </a:rPr>
              <a:t>1.602 </a:t>
            </a:r>
            <a:r>
              <a:rPr lang="it-IT" altLang="en-US" sz="2400" dirty="0">
                <a:latin typeface="Tahoma" panose="020B0604030504040204" pitchFamily="34" charset="0"/>
                <a:sym typeface="Symbol" panose="05050102010706020507" pitchFamily="18" charset="2"/>
              </a:rPr>
              <a:t>x 10</a:t>
            </a:r>
            <a:r>
              <a:rPr lang="it-IT" altLang="en-US" sz="2400" baseline="30000" dirty="0">
                <a:latin typeface="Tahoma" panose="020B0604030504040204" pitchFamily="34" charset="0"/>
                <a:sym typeface="Symbol" panose="05050102010706020507" pitchFamily="18" charset="2"/>
              </a:rPr>
              <a:t>-19</a:t>
            </a:r>
            <a:r>
              <a:rPr lang="it-IT" altLang="en-US" sz="2400" dirty="0">
                <a:latin typeface="Tahoma" panose="020B0604030504040204" pitchFamily="34" charset="0"/>
                <a:sym typeface="Symbol" panose="05050102010706020507" pitchFamily="18" charset="2"/>
              </a:rPr>
              <a:t> J</a:t>
            </a:r>
            <a:endParaRPr lang="it-IT" altLang="en-US" sz="2400" baseline="30000" dirty="0">
              <a:latin typeface="Tahoma" panose="020B0604030504040204" pitchFamily="34" charset="0"/>
              <a:sym typeface="Symbol" panose="05050102010706020507" pitchFamily="18" charset="2"/>
            </a:endParaRPr>
          </a:p>
        </p:txBody>
      </p:sp>
      <p:sp>
        <p:nvSpPr>
          <p:cNvPr id="78" name="Text Box 2"/>
          <p:cNvSpPr txBox="1">
            <a:spLocks noChangeArrowheads="1"/>
          </p:cNvSpPr>
          <p:nvPr/>
        </p:nvSpPr>
        <p:spPr bwMode="auto">
          <a:xfrm>
            <a:off x="3352217" y="5192045"/>
            <a:ext cx="2163762"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latin typeface="Tahoma" panose="020B0604030504040204" pitchFamily="34" charset="0"/>
                <a:cs typeface="Tahoma" panose="020B0604030504040204" pitchFamily="34" charset="0"/>
              </a:rPr>
              <a:t>for one mole</a:t>
            </a:r>
          </a:p>
        </p:txBody>
      </p:sp>
      <p:sp>
        <p:nvSpPr>
          <p:cNvPr id="79" name="Text Box 2"/>
          <p:cNvSpPr txBox="1">
            <a:spLocks noChangeArrowheads="1"/>
          </p:cNvSpPr>
          <p:nvPr/>
        </p:nvSpPr>
        <p:spPr bwMode="auto">
          <a:xfrm>
            <a:off x="374650" y="5853113"/>
            <a:ext cx="62404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solidFill>
                  <a:srgbClr val="FF0000"/>
                </a:solidFill>
                <a:latin typeface="Arial" panose="020B0604020202020204" pitchFamily="34" charset="0"/>
                <a:cs typeface="Arial" panose="020B0604020202020204" pitchFamily="34" charset="0"/>
              </a:rPr>
              <a:t>1 </a:t>
            </a:r>
            <a:r>
              <a:rPr lang="it-IT" altLang="en-US" sz="2400" dirty="0" smtClean="0">
                <a:solidFill>
                  <a:srgbClr val="FF0000"/>
                </a:solidFill>
                <a:latin typeface="Arial" panose="020B0604020202020204" pitchFamily="34" charset="0"/>
                <a:cs typeface="Arial" panose="020B0604020202020204" pitchFamily="34" charset="0"/>
              </a:rPr>
              <a:t>einstain = </a:t>
            </a:r>
            <a:r>
              <a:rPr lang="it-IT" altLang="en-US" sz="2400" dirty="0" smtClean="0">
                <a:latin typeface="Arial" panose="020B0604020202020204" pitchFamily="34" charset="0"/>
                <a:cs typeface="Arial" panose="020B0604020202020204" pitchFamily="34" charset="0"/>
              </a:rPr>
              <a:t>one </a:t>
            </a:r>
            <a:r>
              <a:rPr lang="it-IT" altLang="en-US" sz="2400" dirty="0">
                <a:latin typeface="Tahoma" panose="020B0604030504040204" pitchFamily="34" charset="0"/>
              </a:rPr>
              <a:t>mole of quanta/photons</a:t>
            </a:r>
            <a:endParaRPr lang="it-IT" altLang="en-US" sz="2400" dirty="0">
              <a:latin typeface="Tahoma" panose="020B0604030504040204" pitchFamily="34" charset="0"/>
              <a:sym typeface="Symbol" panose="05050102010706020507" pitchFamily="18" charset="2"/>
            </a:endParaRPr>
          </a:p>
        </p:txBody>
      </p:sp>
      <p:cxnSp>
        <p:nvCxnSpPr>
          <p:cNvPr id="3" name="Connettore 2 2"/>
          <p:cNvCxnSpPr>
            <a:cxnSpLocks noChangeShapeType="1"/>
          </p:cNvCxnSpPr>
          <p:nvPr/>
        </p:nvCxnSpPr>
        <p:spPr bwMode="auto">
          <a:xfrm>
            <a:off x="3423654" y="5628607"/>
            <a:ext cx="1711325"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5"/>
          <p:cNvSpPr txBox="1">
            <a:spLocks noChangeArrowheads="1"/>
          </p:cNvSpPr>
          <p:nvPr/>
        </p:nvSpPr>
        <p:spPr bwMode="auto">
          <a:xfrm>
            <a:off x="5134979" y="5350795"/>
            <a:ext cx="3132138" cy="461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rPr>
              <a:t>1 eV </a:t>
            </a:r>
            <a:r>
              <a:rPr lang="it-IT" altLang="en-US" sz="2400" dirty="0">
                <a:latin typeface="Tahoma" panose="020B0604030504040204" pitchFamily="34" charset="0"/>
                <a:sym typeface="Symbol" panose="05050102010706020507" pitchFamily="18" charset="2"/>
              </a:rPr>
              <a:t>= 96.49 kJmol</a:t>
            </a:r>
            <a:r>
              <a:rPr lang="it-IT" altLang="en-US" sz="2400" baseline="30000" dirty="0">
                <a:latin typeface="Tahoma" panose="020B0604030504040204" pitchFamily="34" charset="0"/>
                <a:sym typeface="Symbol" panose="05050102010706020507" pitchFamily="18" charset="2"/>
              </a:rPr>
              <a:t>-1</a:t>
            </a:r>
          </a:p>
        </p:txBody>
      </p:sp>
      <p:sp>
        <p:nvSpPr>
          <p:cNvPr id="81" name="Text Box 4"/>
          <p:cNvSpPr txBox="1">
            <a:spLocks noChangeArrowheads="1"/>
          </p:cNvSpPr>
          <p:nvPr/>
        </p:nvSpPr>
        <p:spPr bwMode="auto">
          <a:xfrm>
            <a:off x="441325" y="6296025"/>
            <a:ext cx="6886575" cy="461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rPr>
              <a:t>E</a:t>
            </a:r>
            <a:r>
              <a:rPr lang="it-IT" altLang="en-US" sz="2400" baseline="-25000" dirty="0">
                <a:latin typeface="Tahoma" panose="020B0604030504040204" pitchFamily="34" charset="0"/>
              </a:rPr>
              <a:t>photon</a:t>
            </a:r>
            <a:r>
              <a:rPr lang="it-IT" altLang="en-US" sz="2400" dirty="0">
                <a:latin typeface="Tahoma" panose="020B0604030504040204" pitchFamily="34" charset="0"/>
              </a:rPr>
              <a:t> = N</a:t>
            </a:r>
            <a:r>
              <a:rPr lang="it-IT" altLang="en-US" sz="2400" baseline="-25000" dirty="0">
                <a:latin typeface="Tahoma" panose="020B0604030504040204" pitchFamily="34" charset="0"/>
              </a:rPr>
              <a:t>a</a:t>
            </a:r>
            <a:r>
              <a:rPr lang="it-IT" altLang="en-US" sz="2400" dirty="0">
                <a:latin typeface="Tahoma" panose="020B0604030504040204" pitchFamily="34" charset="0"/>
              </a:rPr>
              <a:t>h</a:t>
            </a:r>
            <a:r>
              <a:rPr lang="it-IT" altLang="en-US" sz="2400" dirty="0">
                <a:latin typeface="Tahoma" panose="020B0604030504040204" pitchFamily="34" charset="0"/>
                <a:sym typeface="Symbol" panose="05050102010706020507" pitchFamily="18" charset="2"/>
              </a:rPr>
              <a:t>=</a:t>
            </a:r>
            <a:r>
              <a:rPr lang="it-IT" altLang="en-US" sz="2400" dirty="0">
                <a:latin typeface="Tahoma" panose="020B0604030504040204" pitchFamily="34" charset="0"/>
              </a:rPr>
              <a:t>N</a:t>
            </a:r>
            <a:r>
              <a:rPr lang="it-IT" altLang="en-US" sz="2400" baseline="-25000" dirty="0">
                <a:latin typeface="Tahoma" panose="020B0604030504040204" pitchFamily="34" charset="0"/>
              </a:rPr>
              <a:t>a</a:t>
            </a:r>
            <a:r>
              <a:rPr lang="it-IT" altLang="en-US" sz="2400" dirty="0">
                <a:latin typeface="Tahoma" panose="020B0604030504040204" pitchFamily="34" charset="0"/>
              </a:rPr>
              <a:t>hc/</a:t>
            </a:r>
            <a:r>
              <a:rPr lang="it-IT" altLang="en-US" sz="2400" dirty="0">
                <a:latin typeface="Tahoma" panose="020B0604030504040204" pitchFamily="34" charset="0"/>
                <a:sym typeface="Symbol" panose="05050102010706020507" pitchFamily="18" charset="2"/>
              </a:rPr>
              <a:t>=1.19610</a:t>
            </a:r>
            <a:r>
              <a:rPr lang="it-IT" altLang="en-US" sz="2400" baseline="30000" dirty="0">
                <a:latin typeface="Tahoma" panose="020B0604030504040204" pitchFamily="34" charset="0"/>
                <a:sym typeface="Symbol" panose="05050102010706020507" pitchFamily="18" charset="2"/>
              </a:rPr>
              <a:t>5</a:t>
            </a:r>
            <a:r>
              <a:rPr lang="it-IT" altLang="en-US" sz="2400" dirty="0">
                <a:latin typeface="Tahoma" panose="020B0604030504040204" pitchFamily="34" charset="0"/>
                <a:sym typeface="Symbol" panose="05050102010706020507" pitchFamily="18" charset="2"/>
              </a:rPr>
              <a:t>/ kJ einstain</a:t>
            </a:r>
            <a:r>
              <a:rPr lang="it-IT" altLang="en-US" sz="2400" baseline="30000" dirty="0">
                <a:latin typeface="Tahoma" panose="020B0604030504040204" pitchFamily="34" charset="0"/>
                <a:sym typeface="Symbol" panose="05050102010706020507" pitchFamily="18" charset="2"/>
              </a:rPr>
              <a:t>-1</a:t>
            </a:r>
            <a:endParaRPr lang="en-US" altLang="en-US" sz="2400" baseline="30000" dirty="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p:bldP spid="77" grpId="0" animBg="1"/>
      <p:bldP spid="78" grpId="0"/>
      <p:bldP spid="79" grpId="0"/>
      <p:bldP spid="80"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4"/>
          <p:cNvSpPr>
            <a:spLocks noGrp="1"/>
          </p:cNvSpPr>
          <p:nvPr>
            <p:ph type="title"/>
          </p:nvPr>
        </p:nvSpPr>
        <p:spPr>
          <a:xfrm>
            <a:off x="628650" y="-271463"/>
            <a:ext cx="7886700"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Energy &amp; wavelengths units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9683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364" name="Text Box 2"/>
          <p:cNvSpPr txBox="1">
            <a:spLocks noChangeArrowheads="1"/>
          </p:cNvSpPr>
          <p:nvPr/>
        </p:nvSpPr>
        <p:spPr bwMode="auto">
          <a:xfrm>
            <a:off x="534987" y="1073150"/>
            <a:ext cx="8308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solidFill>
                  <a:srgbClr val="FF0000"/>
                </a:solidFill>
                <a:latin typeface="Tahoma" panose="020B0604030504040204" pitchFamily="34" charset="0"/>
              </a:rPr>
              <a:t>Some relationships between commonly used energy units</a:t>
            </a:r>
            <a:endParaRPr lang="it-IT" altLang="en-US" sz="2400" dirty="0">
              <a:solidFill>
                <a:srgbClr val="FF0000"/>
              </a:solidFill>
              <a:latin typeface="Tahoma" panose="020B0604030504040204" pitchFamily="34"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8" name="Text Box 5"/>
              <p:cNvSpPr txBox="1">
                <a:spLocks noChangeArrowheads="1"/>
              </p:cNvSpPr>
              <p:nvPr/>
            </p:nvSpPr>
            <p:spPr bwMode="auto">
              <a:xfrm>
                <a:off x="4770004" y="2642708"/>
                <a:ext cx="4120423" cy="998607"/>
              </a:xfrm>
              <a:prstGeom prst="rect">
                <a:avLst/>
              </a:prstGeom>
              <a:solidFill>
                <a:schemeClr val="bg1"/>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900" dirty="0" smtClean="0">
                    <a:latin typeface="Tahoma" panose="020B0604030504040204" pitchFamily="34" charset="0"/>
                  </a:rPr>
                  <a:t>1 </a:t>
                </a:r>
                <a14:m>
                  <m:oMath xmlns:m="http://schemas.openxmlformats.org/officeDocument/2006/math">
                    <m:r>
                      <a:rPr lang="it-IT" altLang="en-US" sz="1900" i="1" smtClean="0">
                        <a:latin typeface="Cambria Math" panose="02040503050406030204" pitchFamily="18" charset="0"/>
                      </a:rPr>
                      <m:t>Å</m:t>
                    </m:r>
                    <m:r>
                      <a:rPr lang="it-IT" altLang="en-US" sz="1900" b="0" i="1" smtClean="0">
                        <a:latin typeface="Cambria Math" panose="02040503050406030204" pitchFamily="18" charset="0"/>
                      </a:rPr>
                      <m:t> </m:t>
                    </m:r>
                  </m:oMath>
                </a14:m>
                <a:r>
                  <a:rPr lang="it-IT" altLang="en-US" sz="1900" dirty="0" smtClean="0">
                    <a:latin typeface="Tahoma" panose="020B0604030504040204" pitchFamily="34" charset="0"/>
                  </a:rPr>
                  <a:t>= 0.1 nm = 10</a:t>
                </a:r>
                <a:r>
                  <a:rPr lang="it-IT" altLang="en-US" sz="1900" baseline="30000" dirty="0" smtClean="0">
                    <a:latin typeface="Tahoma" panose="020B0604030504040204" pitchFamily="34" charset="0"/>
                  </a:rPr>
                  <a:t>-10</a:t>
                </a:r>
                <a:r>
                  <a:rPr lang="it-IT" altLang="en-US" sz="1900" dirty="0" smtClean="0">
                    <a:latin typeface="Tahoma" panose="020B0604030504040204" pitchFamily="34" charset="0"/>
                  </a:rPr>
                  <a:t> m</a:t>
                </a:r>
              </a:p>
              <a:p>
                <a:pPr eaLnBrk="1" hangingPunct="1">
                  <a:spcBef>
                    <a:spcPct val="0"/>
                  </a:spcBef>
                  <a:buFontTx/>
                  <a:buNone/>
                </a:pPr>
                <a:r>
                  <a:rPr lang="it-IT" altLang="en-US" sz="1900" dirty="0" smtClean="0">
                    <a:latin typeface="Tahoma" panose="020B0604030504040204" pitchFamily="34" charset="0"/>
                  </a:rPr>
                  <a:t>1 micron (</a:t>
                </a:r>
                <a:r>
                  <a:rPr lang="it-IT" altLang="en-US" sz="1900" dirty="0" smtClean="0">
                    <a:latin typeface="Tahoma" panose="020B0604030504040204" pitchFamily="34" charset="0"/>
                    <a:sym typeface="Symbol" panose="05050102010706020507" pitchFamily="18" charset="2"/>
                  </a:rPr>
                  <a:t>m) = 10</a:t>
                </a:r>
                <a:r>
                  <a:rPr lang="it-IT" altLang="en-US" sz="1900" baseline="30000" dirty="0" smtClean="0">
                    <a:latin typeface="Tahoma" panose="020B0604030504040204" pitchFamily="34" charset="0"/>
                    <a:sym typeface="Symbol" panose="05050102010706020507" pitchFamily="18" charset="2"/>
                  </a:rPr>
                  <a:t>-6</a:t>
                </a:r>
                <a:r>
                  <a:rPr lang="it-IT" altLang="en-US" sz="1900" dirty="0" smtClean="0">
                    <a:latin typeface="Tahoma" panose="020B0604030504040204" pitchFamily="34" charset="0"/>
                    <a:sym typeface="Symbol" panose="05050102010706020507" pitchFamily="18" charset="2"/>
                  </a:rPr>
                  <a:t> m = 1000 nm</a:t>
                </a:r>
                <a:r>
                  <a:rPr lang="it-IT" altLang="en-US" sz="1900" dirty="0" smtClean="0">
                    <a:latin typeface="Tahoma" panose="020B0604030504040204" pitchFamily="34" charset="0"/>
                  </a:rPr>
                  <a:t> </a:t>
                </a:r>
              </a:p>
              <a:p>
                <a:pPr eaLnBrk="1" hangingPunct="1">
                  <a:spcBef>
                    <a:spcPct val="0"/>
                  </a:spcBef>
                  <a:buFontTx/>
                  <a:buNone/>
                </a:pPr>
                <a:r>
                  <a:rPr lang="it-IT" altLang="en-US" sz="1900" dirty="0" smtClean="0">
                    <a:latin typeface="Tahoma" panose="020B0604030504040204" pitchFamily="34" charset="0"/>
                  </a:rPr>
                  <a:t>1nm = 10</a:t>
                </a:r>
                <a:r>
                  <a:rPr lang="it-IT" altLang="en-US" sz="1900" baseline="30000" dirty="0" smtClean="0">
                    <a:latin typeface="Tahoma" panose="020B0604030504040204" pitchFamily="34" charset="0"/>
                  </a:rPr>
                  <a:t>-9</a:t>
                </a:r>
                <a:r>
                  <a:rPr lang="it-IT" altLang="en-US" sz="1900" dirty="0" smtClean="0">
                    <a:latin typeface="Tahoma" panose="020B0604030504040204" pitchFamily="34" charset="0"/>
                  </a:rPr>
                  <a:t> m =10 </a:t>
                </a:r>
                <a14:m>
                  <m:oMath xmlns:m="http://schemas.openxmlformats.org/officeDocument/2006/math">
                    <m:r>
                      <a:rPr lang="it-IT" altLang="en-US" sz="1900" i="1">
                        <a:latin typeface="Cambria Math" panose="02040503050406030204" pitchFamily="18" charset="0"/>
                      </a:rPr>
                      <m:t>Å </m:t>
                    </m:r>
                  </m:oMath>
                </a14:m>
                <a:endParaRPr lang="it-IT" altLang="en-US" sz="1900" dirty="0" smtClean="0">
                  <a:latin typeface="Tahoma" panose="020B0604030504040204" pitchFamily="34" charset="0"/>
                </a:endParaRPr>
              </a:p>
            </p:txBody>
          </p:sp>
        </mc:Choice>
        <mc:Fallback xmlns="">
          <p:sp>
            <p:nvSpPr>
              <p:cNvPr id="8" name="Text Box 5"/>
              <p:cNvSpPr txBox="1">
                <a:spLocks noRot="1" noChangeAspect="1" noMove="1" noResize="1" noEditPoints="1" noAdjustHandles="1" noChangeArrowheads="1" noChangeShapeType="1" noTextEdit="1"/>
              </p:cNvSpPr>
              <p:nvPr/>
            </p:nvSpPr>
            <p:spPr bwMode="auto">
              <a:xfrm>
                <a:off x="4770004" y="2642708"/>
                <a:ext cx="4120423" cy="998607"/>
              </a:xfrm>
              <a:prstGeom prst="rect">
                <a:avLst/>
              </a:prstGeom>
              <a:blipFill>
                <a:blip r:embed="rId3"/>
                <a:stretch>
                  <a:fillRect l="-1331" t="-2454" b="-9202"/>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Text Box 2"/>
          <p:cNvSpPr txBox="1">
            <a:spLocks noChangeArrowheads="1"/>
          </p:cNvSpPr>
          <p:nvPr/>
        </p:nvSpPr>
        <p:spPr bwMode="auto">
          <a:xfrm>
            <a:off x="4770004" y="1697669"/>
            <a:ext cx="46722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smtClean="0">
                <a:solidFill>
                  <a:srgbClr val="FF0000"/>
                </a:solidFill>
                <a:latin typeface="Tahoma" panose="020B0604030504040204" pitchFamily="34" charset="0"/>
              </a:rPr>
              <a:t>Relationships </a:t>
            </a:r>
            <a:r>
              <a:rPr lang="it-IT" altLang="en-US" sz="2400" dirty="0">
                <a:solidFill>
                  <a:srgbClr val="FF0000"/>
                </a:solidFill>
                <a:latin typeface="Tahoma" panose="020B0604030504040204" pitchFamily="34" charset="0"/>
              </a:rPr>
              <a:t>between </a:t>
            </a:r>
            <a:r>
              <a:rPr lang="it-IT" altLang="en-US" sz="2400" dirty="0" smtClean="0">
                <a:solidFill>
                  <a:srgbClr val="FF0000"/>
                </a:solidFill>
                <a:latin typeface="Tahoma" panose="020B0604030504040204" pitchFamily="34" charset="0"/>
              </a:rPr>
              <a:t>wavelengths units</a:t>
            </a:r>
            <a:endParaRPr lang="it-IT" altLang="en-US" sz="2400" dirty="0">
              <a:solidFill>
                <a:srgbClr val="FF0000"/>
              </a:solidFill>
              <a:latin typeface="Tahoma" panose="020B0604030504040204" pitchFamily="34" charset="0"/>
              <a:sym typeface="Symbol" panose="05050102010706020507" pitchFamily="18" charset="2"/>
            </a:endParaRPr>
          </a:p>
        </p:txBody>
      </p:sp>
      <p:grpSp>
        <p:nvGrpSpPr>
          <p:cNvPr id="3" name="Group 2"/>
          <p:cNvGrpSpPr/>
          <p:nvPr/>
        </p:nvGrpSpPr>
        <p:grpSpPr>
          <a:xfrm>
            <a:off x="284467" y="1411602"/>
            <a:ext cx="3542517" cy="5015991"/>
            <a:chOff x="-5056384" y="1524336"/>
            <a:chExt cx="3542517" cy="5015991"/>
          </a:xfrm>
        </p:grpSpPr>
        <p:pic>
          <p:nvPicPr>
            <p:cNvPr id="15365"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56384" y="1524336"/>
              <a:ext cx="3542517" cy="50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5056384" y="1538061"/>
              <a:ext cx="3542517" cy="20305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p:nvPr/>
          </p:nvSpPr>
          <p:spPr bwMode="auto">
            <a:xfrm>
              <a:off x="-5056384" y="6288067"/>
              <a:ext cx="3542517" cy="21336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7" name="Text Box 5"/>
          <p:cNvSpPr txBox="1">
            <a:spLocks noChangeArrowheads="1"/>
          </p:cNvSpPr>
          <p:nvPr/>
        </p:nvSpPr>
        <p:spPr bwMode="auto">
          <a:xfrm>
            <a:off x="706221" y="5057729"/>
            <a:ext cx="2326278" cy="140038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700" dirty="0">
                <a:latin typeface="Tahoma" panose="020B0604030504040204" pitchFamily="34" charset="0"/>
              </a:rPr>
              <a:t>(</a:t>
            </a:r>
            <a:r>
              <a:rPr lang="it-IT" altLang="en-US" sz="1700" dirty="0" smtClean="0">
                <a:latin typeface="Tahoma" panose="020B0604030504040204" pitchFamily="34" charset="0"/>
              </a:rPr>
              <a:t>eV)</a:t>
            </a:r>
          </a:p>
          <a:p>
            <a:pPr eaLnBrk="1" hangingPunct="1">
              <a:spcBef>
                <a:spcPct val="0"/>
              </a:spcBef>
              <a:buFontTx/>
              <a:buNone/>
            </a:pPr>
            <a:r>
              <a:rPr lang="it-IT" altLang="en-US" sz="1700" dirty="0">
                <a:latin typeface="Tahoma" panose="020B0604030504040204" pitchFamily="34" charset="0"/>
                <a:sym typeface="Symbol" panose="05050102010706020507" pitchFamily="18" charset="2"/>
              </a:rPr>
              <a:t> </a:t>
            </a:r>
            <a:r>
              <a:rPr lang="it-IT" altLang="en-US" sz="1700" dirty="0" smtClean="0">
                <a:latin typeface="Tahoma" panose="020B0604030504040204" pitchFamily="34" charset="0"/>
                <a:sym typeface="Symbol" panose="05050102010706020507" pitchFamily="18" charset="2"/>
              </a:rPr>
              <a:t>  x 96.4853 kJmol</a:t>
            </a:r>
            <a:r>
              <a:rPr lang="it-IT" altLang="en-US" sz="1700" baseline="30000" dirty="0" smtClean="0">
                <a:latin typeface="Tahoma" panose="020B0604030504040204" pitchFamily="34" charset="0"/>
                <a:sym typeface="Symbol" panose="05050102010706020507" pitchFamily="18" charset="2"/>
              </a:rPr>
              <a:t>-1</a:t>
            </a:r>
          </a:p>
          <a:p>
            <a:pPr eaLnBrk="1" hangingPunct="1">
              <a:spcBef>
                <a:spcPct val="0"/>
              </a:spcBef>
              <a:buFontTx/>
              <a:buNone/>
            </a:pPr>
            <a:r>
              <a:rPr lang="it-IT" altLang="en-US" sz="1700" dirty="0" smtClean="0">
                <a:latin typeface="Tahoma" panose="020B0604030504040204" pitchFamily="34" charset="0"/>
                <a:sym typeface="Symbol" panose="05050102010706020507" pitchFamily="18" charset="2"/>
              </a:rPr>
              <a:t>   x 23.0605 kcalmol</a:t>
            </a:r>
            <a:r>
              <a:rPr lang="it-IT" altLang="en-US" sz="1700" baseline="30000" dirty="0" smtClean="0">
                <a:latin typeface="Tahoma" panose="020B0604030504040204" pitchFamily="34" charset="0"/>
                <a:sym typeface="Symbol" panose="05050102010706020507" pitchFamily="18" charset="2"/>
              </a:rPr>
              <a:t>-1</a:t>
            </a:r>
          </a:p>
          <a:p>
            <a:pPr eaLnBrk="1" hangingPunct="1">
              <a:spcBef>
                <a:spcPct val="0"/>
              </a:spcBef>
              <a:buFontTx/>
              <a:buNone/>
            </a:pPr>
            <a:r>
              <a:rPr lang="it-IT" altLang="en-US" sz="1700" baseline="30000" dirty="0" smtClean="0">
                <a:latin typeface="Tahoma" panose="020B0604030504040204" pitchFamily="34" charset="0"/>
                <a:sym typeface="Symbol" panose="05050102010706020507" pitchFamily="18" charset="2"/>
              </a:rPr>
              <a:t> </a:t>
            </a:r>
            <a:r>
              <a:rPr lang="it-IT" altLang="en-US" sz="1700" dirty="0" smtClean="0">
                <a:latin typeface="Tahoma" panose="020B0604030504040204" pitchFamily="34" charset="0"/>
                <a:sym typeface="Symbol" panose="05050102010706020507" pitchFamily="18" charset="2"/>
              </a:rPr>
              <a:t>  x  8065.54 cm</a:t>
            </a:r>
            <a:r>
              <a:rPr lang="it-IT" altLang="en-US" sz="1700" baseline="30000" dirty="0" smtClean="0">
                <a:latin typeface="Tahoma" panose="020B0604030504040204" pitchFamily="34" charset="0"/>
                <a:sym typeface="Symbol" panose="05050102010706020507" pitchFamily="18" charset="2"/>
              </a:rPr>
              <a:t>-1</a:t>
            </a:r>
          </a:p>
          <a:p>
            <a:pPr eaLnBrk="1" hangingPunct="1">
              <a:spcBef>
                <a:spcPct val="0"/>
              </a:spcBef>
              <a:buFontTx/>
              <a:buNone/>
            </a:pPr>
            <a:r>
              <a:rPr lang="it-IT" altLang="en-US" sz="1700" dirty="0">
                <a:latin typeface="Tahoma" panose="020B0604030504040204" pitchFamily="34" charset="0"/>
                <a:sym typeface="Symbol" panose="05050102010706020507" pitchFamily="18" charset="2"/>
              </a:rPr>
              <a:t> </a:t>
            </a:r>
            <a:r>
              <a:rPr lang="it-IT" altLang="en-US" sz="1700" dirty="0" smtClean="0">
                <a:latin typeface="Tahoma" panose="020B0604030504040204" pitchFamily="34" charset="0"/>
                <a:sym typeface="Symbol" panose="05050102010706020507" pitchFamily="18" charset="2"/>
              </a:rPr>
              <a:t>  x  11604 K</a:t>
            </a:r>
          </a:p>
        </p:txBody>
      </p:sp>
      <p:sp>
        <p:nvSpPr>
          <p:cNvPr id="13" name="Text Box 5"/>
          <p:cNvSpPr txBox="1">
            <a:spLocks noChangeArrowheads="1"/>
          </p:cNvSpPr>
          <p:nvPr/>
        </p:nvSpPr>
        <p:spPr bwMode="auto">
          <a:xfrm>
            <a:off x="4471793" y="4920512"/>
            <a:ext cx="5093820" cy="1015663"/>
          </a:xfrm>
          <a:prstGeom prst="rect">
            <a:avLst/>
          </a:prstGeom>
          <a:no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it-IT" altLang="en-US" sz="2000" dirty="0" smtClean="0">
                <a:latin typeface="Tahoma" panose="020B0604030504040204" pitchFamily="34" charset="0"/>
                <a:sym typeface="Symbol" panose="05050102010706020507" pitchFamily="18" charset="2"/>
              </a:rPr>
              <a:t>Planck’s constant </a:t>
            </a:r>
            <a:r>
              <a:rPr lang="it-IT" altLang="en-US" sz="2000" dirty="0">
                <a:latin typeface="Tahoma" panose="020B0604030504040204" pitchFamily="34" charset="0"/>
              </a:rPr>
              <a:t>h</a:t>
            </a:r>
            <a:r>
              <a:rPr lang="it-IT" altLang="en-US" sz="2000" dirty="0">
                <a:latin typeface="Tahoma" panose="020B0604030504040204" pitchFamily="34" charset="0"/>
                <a:sym typeface="Symbol" panose="05050102010706020507" pitchFamily="18" charset="2"/>
              </a:rPr>
              <a:t>=6.626 x 10</a:t>
            </a:r>
            <a:r>
              <a:rPr lang="it-IT" altLang="en-US" sz="2000" baseline="30000" dirty="0">
                <a:latin typeface="Tahoma" panose="020B0604030504040204" pitchFamily="34" charset="0"/>
                <a:sym typeface="Symbol" panose="05050102010706020507" pitchFamily="18" charset="2"/>
              </a:rPr>
              <a:t>-34</a:t>
            </a:r>
            <a:r>
              <a:rPr lang="it-IT" altLang="en-US" sz="2000" dirty="0">
                <a:latin typeface="Tahoma" panose="020B0604030504040204" pitchFamily="34" charset="0"/>
                <a:sym typeface="Symbol" panose="05050102010706020507" pitchFamily="18" charset="2"/>
              </a:rPr>
              <a:t> </a:t>
            </a:r>
            <a:r>
              <a:rPr lang="it-IT" altLang="en-US" sz="2000" dirty="0" smtClean="0">
                <a:latin typeface="Tahoma" panose="020B0604030504040204" pitchFamily="34" charset="0"/>
                <a:sym typeface="Symbol" panose="05050102010706020507" pitchFamily="18" charset="2"/>
              </a:rPr>
              <a:t>Js</a:t>
            </a:r>
          </a:p>
          <a:p>
            <a:pPr eaLnBrk="1" hangingPunct="1">
              <a:spcBef>
                <a:spcPct val="0"/>
              </a:spcBef>
              <a:buNone/>
            </a:pPr>
            <a:r>
              <a:rPr lang="it-IT" altLang="en-US" sz="2000" dirty="0" smtClean="0">
                <a:latin typeface="Tahoma" panose="020B0604030504040204" pitchFamily="34" charset="0"/>
                <a:sym typeface="Symbol" panose="05050102010706020507" pitchFamily="18" charset="2"/>
              </a:rPr>
              <a:t>Speed of light 	  c=2.9979x10</a:t>
            </a:r>
            <a:r>
              <a:rPr lang="it-IT" altLang="en-US" sz="2000" baseline="30000" dirty="0" smtClean="0">
                <a:latin typeface="Tahoma" panose="020B0604030504040204" pitchFamily="34" charset="0"/>
                <a:sym typeface="Symbol" panose="05050102010706020507" pitchFamily="18" charset="2"/>
              </a:rPr>
              <a:t>8</a:t>
            </a:r>
            <a:r>
              <a:rPr lang="it-IT" altLang="en-US" sz="2000" dirty="0" smtClean="0">
                <a:latin typeface="Tahoma" panose="020B0604030504040204" pitchFamily="34" charset="0"/>
                <a:sym typeface="Symbol" panose="05050102010706020507" pitchFamily="18" charset="2"/>
              </a:rPr>
              <a:t> m</a:t>
            </a:r>
            <a:r>
              <a:rPr lang="it-IT" altLang="en-US" sz="2000" dirty="0">
                <a:latin typeface="Tahoma" panose="020B0604030504040204" pitchFamily="34" charset="0"/>
                <a:sym typeface="Symbol" panose="05050102010706020507" pitchFamily="18" charset="2"/>
              </a:rPr>
              <a:t>  </a:t>
            </a:r>
            <a:r>
              <a:rPr lang="it-IT" altLang="en-US" sz="2000" dirty="0" smtClean="0">
                <a:latin typeface="Tahoma" panose="020B0604030504040204" pitchFamily="34" charset="0"/>
                <a:sym typeface="Symbol" panose="05050102010706020507" pitchFamily="18" charset="2"/>
              </a:rPr>
              <a:t>s</a:t>
            </a:r>
            <a:r>
              <a:rPr lang="it-IT" altLang="en-US" sz="2000" baseline="30000" dirty="0" smtClean="0">
                <a:latin typeface="Tahoma" panose="020B0604030504040204" pitchFamily="34" charset="0"/>
                <a:sym typeface="Symbol" panose="05050102010706020507" pitchFamily="18" charset="2"/>
              </a:rPr>
              <a:t>-1</a:t>
            </a:r>
          </a:p>
          <a:p>
            <a:pPr eaLnBrk="1" hangingPunct="1">
              <a:spcBef>
                <a:spcPct val="0"/>
              </a:spcBef>
              <a:buNone/>
            </a:pPr>
            <a:r>
              <a:rPr lang="it-IT" altLang="en-US" sz="2000" dirty="0" smtClean="0">
                <a:latin typeface="Tahoma" panose="020B0604030504040204" pitchFamily="34" charset="0"/>
                <a:sym typeface="Symbol" panose="05050102010706020507" pitchFamily="18" charset="2"/>
              </a:rPr>
              <a:t>Avogadro’s n.      Na=6.022x10</a:t>
            </a:r>
            <a:r>
              <a:rPr lang="it-IT" altLang="en-US" sz="2000" baseline="30000" dirty="0" smtClean="0">
                <a:latin typeface="Tahoma" panose="020B0604030504040204" pitchFamily="34" charset="0"/>
                <a:sym typeface="Symbol" panose="05050102010706020507" pitchFamily="18" charset="2"/>
              </a:rPr>
              <a:t>23</a:t>
            </a:r>
            <a:r>
              <a:rPr lang="it-IT" altLang="en-US" sz="2000" dirty="0" smtClean="0">
                <a:latin typeface="Tahoma" panose="020B0604030504040204" pitchFamily="34" charset="0"/>
                <a:sym typeface="Symbol" panose="05050102010706020507" pitchFamily="18" charset="2"/>
              </a:rPr>
              <a:t> mol</a:t>
            </a:r>
            <a:r>
              <a:rPr lang="it-IT" altLang="en-US" sz="2000" baseline="30000" dirty="0" smtClean="0">
                <a:latin typeface="Tahoma" panose="020B0604030504040204" pitchFamily="34" charset="0"/>
                <a:sym typeface="Symbol" panose="05050102010706020507" pitchFamily="18" charset="2"/>
              </a:rPr>
              <a:t>-1</a:t>
            </a:r>
            <a:endParaRPr lang="it-IT" altLang="en-US" sz="2000" baseline="30000" dirty="0" smtClean="0">
              <a:latin typeface="Tahoma" panose="020B0604030504040204" pitchFamily="34" charset="0"/>
            </a:endParaRPr>
          </a:p>
        </p:txBody>
      </p:sp>
      <p:sp>
        <p:nvSpPr>
          <p:cNvPr id="14" name="Text Box 2"/>
          <p:cNvSpPr txBox="1">
            <a:spLocks noChangeArrowheads="1"/>
          </p:cNvSpPr>
          <p:nvPr/>
        </p:nvSpPr>
        <p:spPr bwMode="auto">
          <a:xfrm>
            <a:off x="4471793" y="4295617"/>
            <a:ext cx="46722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smtClean="0">
                <a:solidFill>
                  <a:srgbClr val="FF0000"/>
                </a:solidFill>
                <a:latin typeface="Tahoma" panose="020B0604030504040204" pitchFamily="34" charset="0"/>
                <a:sym typeface="Symbol" panose="05050102010706020507" pitchFamily="18" charset="2"/>
              </a:rPr>
              <a:t>Useful Constants</a:t>
            </a:r>
            <a:endParaRPr lang="it-IT" altLang="en-US" sz="2400" dirty="0">
              <a:solidFill>
                <a:srgbClr val="FF0000"/>
              </a:solidFill>
              <a:latin typeface="Tahoma" panose="020B0604030504040204" pitchFamily="34"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33754</TotalTime>
  <Words>5447</Words>
  <Application>Microsoft Office PowerPoint</Application>
  <PresentationFormat>On-screen Show (4:3)</PresentationFormat>
  <Paragraphs>520</Paragraphs>
  <Slides>51</Slides>
  <Notes>49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62" baseType="lpstr">
      <vt:lpstr>Arial</vt:lpstr>
      <vt:lpstr>Calibri</vt:lpstr>
      <vt:lpstr>Cambria Math</vt:lpstr>
      <vt:lpstr>Comic Sans MS</vt:lpstr>
      <vt:lpstr>Symbol</vt:lpstr>
      <vt:lpstr>Tahoma</vt:lpstr>
      <vt:lpstr>Times New Roman</vt:lpstr>
      <vt:lpstr>Struttura predefinita</vt:lpstr>
      <vt:lpstr>Equation</vt:lpstr>
      <vt:lpstr>Equazione</vt:lpstr>
      <vt:lpstr>Microsoft Equation 3.0</vt:lpstr>
      <vt:lpstr>University of Trento Master of Science in Environmental Meteorology https://international.unitn.it/environmental-meteorology</vt:lpstr>
      <vt:lpstr>Importance of spectroscopy &amp; photochemistry</vt:lpstr>
      <vt:lpstr>Importance of spectroscopy &amp; photochemistry</vt:lpstr>
      <vt:lpstr>Solar radiation: initiator of atmospheric reactions</vt:lpstr>
      <vt:lpstr>What is light/radiation</vt:lpstr>
      <vt:lpstr>Light - The electromagnetic spectrum</vt:lpstr>
      <vt:lpstr>Light - classical</vt:lpstr>
      <vt:lpstr>Light - quantum</vt:lpstr>
      <vt:lpstr>Energy &amp; wavelengths units</vt:lpstr>
      <vt:lpstr>The electromegnatic spectrum</vt:lpstr>
      <vt:lpstr>Exercise n. 1</vt:lpstr>
      <vt:lpstr>Exercise n. 2</vt:lpstr>
      <vt:lpstr>Types of radiation important in lower atmosphere</vt:lpstr>
      <vt:lpstr>Photophysical and chemical processes</vt:lpstr>
      <vt:lpstr>Photochemical processes</vt:lpstr>
      <vt:lpstr>Photon energies and bond dissociation energies</vt:lpstr>
      <vt:lpstr>Light-matter interaction</vt:lpstr>
      <vt:lpstr>Light-matter interaction</vt:lpstr>
      <vt:lpstr>Radiation balance</vt:lpstr>
      <vt:lpstr>Solar radiation: black-body emission</vt:lpstr>
      <vt:lpstr>What is a black body?</vt:lpstr>
      <vt:lpstr>Black body emission</vt:lpstr>
      <vt:lpstr>Black-body: temperature dependence</vt:lpstr>
      <vt:lpstr>Black-body: Wien displacement law</vt:lpstr>
      <vt:lpstr>Black-body vs real bodies</vt:lpstr>
      <vt:lpstr>PowerPoint Presentation</vt:lpstr>
      <vt:lpstr>Solar spectral irradiance</vt:lpstr>
      <vt:lpstr>Sun and Earth irradiance</vt:lpstr>
      <vt:lpstr>Exercise n. 3</vt:lpstr>
      <vt:lpstr>Exercise n. 3</vt:lpstr>
      <vt:lpstr>Light emitted from planetary bodies</vt:lpstr>
      <vt:lpstr>Radiation flux</vt:lpstr>
      <vt:lpstr>Radiation flux: Sun and Earth</vt:lpstr>
      <vt:lpstr>The Solar constant</vt:lpstr>
      <vt:lpstr>The Solar constant</vt:lpstr>
      <vt:lpstr>Solar constant and average energy flux</vt:lpstr>
      <vt:lpstr>«Plane parallel» assumption</vt:lpstr>
      <vt:lpstr>Interaction of light with matter</vt:lpstr>
      <vt:lpstr>Reflection</vt:lpstr>
      <vt:lpstr>Reflection</vt:lpstr>
      <vt:lpstr>Albedo</vt:lpstr>
      <vt:lpstr>Albedo</vt:lpstr>
      <vt:lpstr>Albedo</vt:lpstr>
      <vt:lpstr>Solar irradiance spectrum</vt:lpstr>
      <vt:lpstr>Solar irradiance spectrum</vt:lpstr>
      <vt:lpstr>Radiative transfer at molecular level</vt:lpstr>
      <vt:lpstr>Exercise n. 3</vt:lpstr>
      <vt:lpstr>Exercise n. 3</vt:lpstr>
      <vt:lpstr>Useful constants</vt:lpstr>
      <vt:lpstr>PowerPoint Presentation</vt:lpstr>
      <vt:lpstr>PowerPoint Presentation</vt:lpstr>
    </vt:vector>
  </TitlesOfParts>
  <Company>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David Cappelletti</dc:creator>
  <cp:lastModifiedBy>Daniela</cp:lastModifiedBy>
  <cp:revision>594</cp:revision>
  <cp:lastPrinted>2018-09-26T07:49:42Z</cp:lastPrinted>
  <dcterms:created xsi:type="dcterms:W3CDTF">1998-08-05T16:21:57Z</dcterms:created>
  <dcterms:modified xsi:type="dcterms:W3CDTF">2023-10-20T08:29:07Z</dcterms:modified>
</cp:coreProperties>
</file>