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383" r:id="rId2"/>
    <p:sldId id="486" r:id="rId3"/>
    <p:sldId id="553" r:id="rId4"/>
    <p:sldId id="506" r:id="rId5"/>
    <p:sldId id="590" r:id="rId6"/>
    <p:sldId id="576" r:id="rId7"/>
    <p:sldId id="570" r:id="rId8"/>
    <p:sldId id="507" r:id="rId9"/>
    <p:sldId id="509" r:id="rId10"/>
    <p:sldId id="510" r:id="rId11"/>
    <p:sldId id="571" r:id="rId12"/>
    <p:sldId id="572" r:id="rId13"/>
    <p:sldId id="573" r:id="rId14"/>
    <p:sldId id="591" r:id="rId15"/>
    <p:sldId id="593" r:id="rId16"/>
    <p:sldId id="594" r:id="rId17"/>
    <p:sldId id="579" r:id="rId18"/>
    <p:sldId id="520" r:id="rId19"/>
    <p:sldId id="517" r:id="rId20"/>
    <p:sldId id="521" r:id="rId21"/>
    <p:sldId id="522" r:id="rId22"/>
    <p:sldId id="523" r:id="rId23"/>
    <p:sldId id="581" r:id="rId24"/>
    <p:sldId id="542" r:id="rId25"/>
    <p:sldId id="539" r:id="rId26"/>
    <p:sldId id="543" r:id="rId27"/>
    <p:sldId id="567" r:id="rId28"/>
    <p:sldId id="544" r:id="rId29"/>
    <p:sldId id="568" r:id="rId30"/>
    <p:sldId id="545" r:id="rId31"/>
    <p:sldId id="550" r:id="rId32"/>
    <p:sldId id="547" r:id="rId33"/>
    <p:sldId id="548" r:id="rId34"/>
    <p:sldId id="595" r:id="rId35"/>
    <p:sldId id="596" r:id="rId36"/>
    <p:sldId id="597" r:id="rId37"/>
    <p:sldId id="598" r:id="rId38"/>
    <p:sldId id="599" r:id="rId39"/>
    <p:sldId id="549" r:id="rId40"/>
    <p:sldId id="505" r:id="rId41"/>
    <p:sldId id="580" r:id="rId42"/>
    <p:sldId id="555" r:id="rId43"/>
    <p:sldId id="566" r:id="rId4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FFFF00"/>
    <a:srgbClr val="FFFF99"/>
    <a:srgbClr val="FFFFCC"/>
    <a:srgbClr val="FFCC00"/>
    <a:srgbClr val="FFCC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85847" autoAdjust="0"/>
  </p:normalViewPr>
  <p:slideViewPr>
    <p:cSldViewPr snapToGrid="0">
      <p:cViewPr varScale="1">
        <p:scale>
          <a:sx n="90" d="100"/>
          <a:sy n="90" d="100"/>
        </p:scale>
        <p:origin x="234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28.wmf"/><Relationship Id="rId7" Type="http://schemas.openxmlformats.org/officeDocument/2006/relationships/image" Target="../media/image41.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25.wmf"/><Relationship Id="rId1" Type="http://schemas.openxmlformats.org/officeDocument/2006/relationships/image" Target="../media/image74.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wmf"/><Relationship Id="rId1" Type="http://schemas.openxmlformats.org/officeDocument/2006/relationships/image" Target="../media/image14.wmf"/><Relationship Id="rId4"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DAA9D4C-5B9A-4EEC-8642-289DFC7C698C}" type="datetimeFigureOut">
              <a:rPr lang="en-US" smtClean="0"/>
              <a:t>13/10/23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2E11466-55C5-4CF3-9598-38760188208C}" type="slidenum">
              <a:rPr lang="en-US" smtClean="0"/>
              <a:t>‹#›</a:t>
            </a:fld>
            <a:endParaRPr lang="en-US"/>
          </a:p>
        </p:txBody>
      </p:sp>
    </p:spTree>
    <p:extLst>
      <p:ext uri="{BB962C8B-B14F-4D97-AF65-F5344CB8AC3E}">
        <p14:creationId xmlns:p14="http://schemas.microsoft.com/office/powerpoint/2010/main" val="305874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GB"/>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B72A241F-2EA6-4AB4-939A-29BEED1BF981}" type="datetimeFigureOut">
              <a:rPr lang="en-GB"/>
              <a:pPr>
                <a:defRPr/>
              </a:pPr>
              <a:t>13/10/2023</a:t>
            </a:fld>
            <a:endParaRPr lang="en-GB"/>
          </a:p>
        </p:txBody>
      </p:sp>
      <p:sp>
        <p:nvSpPr>
          <p:cNvPr id="4" name="Segnaposto immagin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GB"/>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a:defRPr/>
            </a:pPr>
            <a:fld id="{66514768-1712-4DBD-AC96-CD162AE323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a:t>
            </a:fld>
            <a:endParaRPr lang="en-GB"/>
          </a:p>
        </p:txBody>
      </p:sp>
    </p:spTree>
    <p:extLst>
      <p:ext uri="{BB962C8B-B14F-4D97-AF65-F5344CB8AC3E}">
        <p14:creationId xmlns:p14="http://schemas.microsoft.com/office/powerpoint/2010/main" val="257549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rPr>
              <a:t>Experimentally, measured rates are often found to be up to an order of magnitude smaller than those calculated from simple collision theory, suggesting that features such as the relative</a:t>
            </a:r>
          </a:p>
          <a:p>
            <a:r>
              <a:rPr lang="en-US" sz="1300" dirty="0">
                <a:latin typeface="Arial" charset="0"/>
              </a:rPr>
              <a:t>orientation of the colliding species is important in determining the reaction rate. We account for the disagreement between experiment and theory by introducing a steric factor, </a:t>
            </a:r>
            <a:r>
              <a:rPr lang="en-US" sz="1300" i="1" dirty="0">
                <a:latin typeface="Arial" charset="0"/>
              </a:rPr>
              <a:t>P</a:t>
            </a:r>
            <a:r>
              <a:rPr lang="en-US" sz="1300" dirty="0">
                <a:latin typeface="Arial" charset="0"/>
              </a:rPr>
              <a:t>, into our expression for the reaction rate. Alternatively, we can replace the collision cross section, </a:t>
            </a:r>
            <a:r>
              <a:rPr lang="en-US" sz="1300" dirty="0" err="1">
                <a:latin typeface="Arial" charset="0"/>
              </a:rPr>
              <a:t>σC</a:t>
            </a:r>
            <a:r>
              <a:rPr lang="en-US" sz="1300" dirty="0">
                <a:latin typeface="Arial" charset="0"/>
              </a:rPr>
              <a:t>, with a reaction cross section </a:t>
            </a:r>
            <a:r>
              <a:rPr lang="en-US" sz="1300" dirty="0" err="1">
                <a:latin typeface="Arial" charset="0"/>
              </a:rPr>
              <a:t>σR</a:t>
            </a:r>
            <a:r>
              <a:rPr lang="en-US" sz="1300" dirty="0">
                <a:latin typeface="Arial" charset="0"/>
              </a:rPr>
              <a:t>, where </a:t>
            </a:r>
            <a:r>
              <a:rPr lang="en-US" sz="1300" dirty="0" err="1">
                <a:latin typeface="Arial" charset="0"/>
              </a:rPr>
              <a:t>σR</a:t>
            </a:r>
            <a:r>
              <a:rPr lang="en-US" sz="1300" dirty="0">
                <a:latin typeface="Arial" charset="0"/>
              </a:rPr>
              <a:t> = </a:t>
            </a:r>
            <a:r>
              <a:rPr lang="en-US" sz="1300" i="1" dirty="0" err="1">
                <a:latin typeface="Arial" charset="0"/>
              </a:rPr>
              <a:t>P</a:t>
            </a:r>
            <a:r>
              <a:rPr lang="en-US" sz="1300" dirty="0" err="1">
                <a:latin typeface="Arial" charset="0"/>
              </a:rPr>
              <a:t>σC</a:t>
            </a:r>
            <a:r>
              <a:rPr lang="en-US" sz="1300" dirty="0">
                <a:latin typeface="Arial" charset="0"/>
              </a:rPr>
              <a:t>. Usually, </a:t>
            </a:r>
            <a:r>
              <a:rPr lang="en-US" sz="1300" i="1" dirty="0">
                <a:latin typeface="Arial" charset="0"/>
              </a:rPr>
              <a:t>P </a:t>
            </a:r>
            <a:r>
              <a:rPr lang="en-US" sz="1300" dirty="0">
                <a:latin typeface="Arial" charset="0"/>
              </a:rPr>
              <a:t>is considerably less than unity, but values greater than one are also possible. An example is the ‘harpoon reaction’ between </a:t>
            </a:r>
            <a:r>
              <a:rPr lang="en-US" sz="1300" dirty="0" err="1">
                <a:latin typeface="Arial" charset="0"/>
              </a:rPr>
              <a:t>Rb</a:t>
            </a:r>
            <a:r>
              <a:rPr lang="en-US" sz="1300" dirty="0">
                <a:latin typeface="Arial" charset="0"/>
              </a:rPr>
              <a:t> and Cl2. The reaction mechanism involves an electron transfer at large separations to form </a:t>
            </a:r>
            <a:r>
              <a:rPr lang="en-US" sz="1300" dirty="0" err="1">
                <a:latin typeface="Arial" charset="0"/>
              </a:rPr>
              <a:t>Rb</a:t>
            </a:r>
            <a:r>
              <a:rPr lang="en-US" sz="1300" dirty="0">
                <a:latin typeface="Arial" charset="0"/>
              </a:rPr>
              <a:t>+ + Cl2</a:t>
            </a:r>
          </a:p>
          <a:p>
            <a:r>
              <a:rPr lang="it-IT" sz="1300" dirty="0">
                <a:latin typeface="Arial" charset="0"/>
              </a:rPr>
              <a:t>-, after </a:t>
            </a:r>
            <a:r>
              <a:rPr lang="en-US" sz="1300" dirty="0">
                <a:latin typeface="Arial" charset="0"/>
              </a:rPr>
              <a:t>which the electrostatic attraction between the two ions guarantees reaction. </a:t>
            </a:r>
            <a:r>
              <a:rPr lang="en-US" sz="1300" i="1" dirty="0">
                <a:latin typeface="Arial" charset="0"/>
              </a:rPr>
              <a:t>P </a:t>
            </a:r>
            <a:r>
              <a:rPr lang="en-US" sz="1300" dirty="0">
                <a:latin typeface="Arial" charset="0"/>
              </a:rPr>
              <a:t>is large because the reaction cross section is determined by the electron transfer distance, which is much larger than </a:t>
            </a:r>
            <a:r>
              <a:rPr lang="it-IT" sz="1300" dirty="0">
                <a:latin typeface="Arial" charset="0"/>
              </a:rPr>
              <a:t>the collision diameter.</a:t>
            </a:r>
          </a:p>
          <a:p>
            <a:endParaRPr lang="it-IT" sz="1300" dirty="0">
              <a:latin typeface="Arial" charset="0"/>
            </a:endParaRPr>
          </a:p>
          <a:p>
            <a:r>
              <a:rPr lang="it-IT" sz="1300" dirty="0">
                <a:latin typeface="Arial" charset="0"/>
              </a:rPr>
              <a:t>Problemi di questo modello:</a:t>
            </a:r>
          </a:p>
          <a:p>
            <a:r>
              <a:rPr lang="en-US" sz="1300" dirty="0">
                <a:latin typeface="Arial" charset="0"/>
              </a:rPr>
              <a:t>(</a:t>
            </a:r>
            <a:r>
              <a:rPr lang="en-US" sz="1300" dirty="0" err="1">
                <a:latin typeface="Arial" charset="0"/>
              </a:rPr>
              <a:t>i</a:t>
            </a:r>
            <a:r>
              <a:rPr lang="en-US" sz="1300" dirty="0">
                <a:latin typeface="Arial" charset="0"/>
              </a:rPr>
              <a:t>) It does not account for the fact that, unless the collision is head on, not all of the kinetic energy of the two reactants is available for reaction. Conservation of angular momentum</a:t>
            </a:r>
          </a:p>
          <a:p>
            <a:r>
              <a:rPr lang="en-US" sz="1300" dirty="0">
                <a:latin typeface="Arial" charset="0"/>
              </a:rPr>
              <a:t>means that only the kinetic energy corresponding to the velocity component along the relative velocity vector of the reactants actually contributes to the collision energy.</a:t>
            </a:r>
          </a:p>
          <a:p>
            <a:r>
              <a:rPr lang="en-US" sz="1300" dirty="0">
                <a:latin typeface="Arial" charset="0"/>
              </a:rPr>
              <a:t>(ii) The energy stored in internal degrees of freedom in the reactants (vibrations, rotations </a:t>
            </a:r>
            <a:r>
              <a:rPr lang="en-US" sz="1300" dirty="0" err="1">
                <a:latin typeface="Arial" charset="0"/>
              </a:rPr>
              <a:t>etc</a:t>
            </a:r>
            <a:r>
              <a:rPr lang="en-US" sz="1300" dirty="0">
                <a:latin typeface="Arial" charset="0"/>
              </a:rPr>
              <a:t>) has been ignored. For reactions involving large molecules, this often leads to a large</a:t>
            </a:r>
          </a:p>
          <a:p>
            <a:r>
              <a:rPr lang="en-US" sz="1300" dirty="0">
                <a:latin typeface="Arial" charset="0"/>
              </a:rPr>
              <a:t>discrepancy between simple collision theory and experiment, though this is partly corrected for by the inclusion of the steric factor, </a:t>
            </a:r>
            <a:r>
              <a:rPr lang="en-US" sz="1300" i="1" dirty="0">
                <a:latin typeface="Arial" charset="0"/>
              </a:rPr>
              <a:t>P</a:t>
            </a:r>
            <a:r>
              <a:rPr lang="en-US" sz="1300" dirty="0">
                <a:latin typeface="Arial" charset="0"/>
              </a:rPr>
              <a:t>. This problem is largely solved in another theory</a:t>
            </a:r>
          </a:p>
          <a:p>
            <a:r>
              <a:rPr lang="en-US" sz="1300" dirty="0">
                <a:latin typeface="Arial" charset="0"/>
              </a:rPr>
              <a:t>known as transition state theory, which you will learn about next year.</a:t>
            </a:r>
            <a:endParaRPr lang="it-IT" sz="1300" dirty="0">
              <a:latin typeface="Arial" charset="0"/>
            </a:endParaRPr>
          </a:p>
          <a:p>
            <a:endParaRPr lang="it-IT" dirty="0" smtClean="0"/>
          </a:p>
          <a:p>
            <a:r>
              <a:rPr lang="en-US" sz="1300" dirty="0"/>
              <a:t>While most reactions with which we deal in atmospheric chemistry increase in rate as the temperature increases, there are several notable exceptions. The first is the case of </a:t>
            </a:r>
            <a:r>
              <a:rPr lang="en-US" sz="1300" dirty="0" err="1"/>
              <a:t>termolecular</a:t>
            </a:r>
            <a:r>
              <a:rPr lang="en-US" sz="1300" dirty="0"/>
              <a:t> reactions, which generally slow down as the temperature increases. This can be rationalized qualitatively on the basis that the lifetime of the excited bimolecular complex formed by two of the reactants with respect to decomposition back to reactants decreases as the temperature increases, so</a:t>
            </a:r>
          </a:p>
          <a:p>
            <a:r>
              <a:rPr lang="en-US" sz="1300" dirty="0"/>
              <a:t>that the probability of the excited complex being stabilized by a collision with a third body falls with increasing  temperature.</a:t>
            </a:r>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10</a:t>
            </a:fld>
            <a:endParaRPr lang="it-IT"/>
          </a:p>
        </p:txBody>
      </p:sp>
    </p:spTree>
    <p:extLst>
      <p:ext uri="{BB962C8B-B14F-4D97-AF65-F5344CB8AC3E}">
        <p14:creationId xmlns:p14="http://schemas.microsoft.com/office/powerpoint/2010/main" val="274912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rPr>
              <a:t>Experimentally, measured rates are often found to be up to an order of magnitude smaller than those calculated from simple collision theory, suggesting that features such as the relative</a:t>
            </a:r>
          </a:p>
          <a:p>
            <a:r>
              <a:rPr lang="en-US" sz="1300" dirty="0">
                <a:latin typeface="Arial" charset="0"/>
              </a:rPr>
              <a:t>orientation of the colliding species is important in determining the reaction rate. We account for the disagreement between experiment and theory by introducing a steric factor, </a:t>
            </a:r>
            <a:r>
              <a:rPr lang="en-US" sz="1300" i="1" dirty="0">
                <a:latin typeface="Arial" charset="0"/>
              </a:rPr>
              <a:t>P</a:t>
            </a:r>
            <a:r>
              <a:rPr lang="en-US" sz="1300" dirty="0">
                <a:latin typeface="Arial" charset="0"/>
              </a:rPr>
              <a:t>, into our expression for the reaction rate. Alternatively, we can replace the collision cross section, </a:t>
            </a:r>
            <a:r>
              <a:rPr lang="en-US" sz="1300" dirty="0" err="1">
                <a:latin typeface="Arial" charset="0"/>
              </a:rPr>
              <a:t>σC</a:t>
            </a:r>
            <a:r>
              <a:rPr lang="en-US" sz="1300" dirty="0">
                <a:latin typeface="Arial" charset="0"/>
              </a:rPr>
              <a:t>, with a reaction cross section </a:t>
            </a:r>
            <a:r>
              <a:rPr lang="en-US" sz="1300" dirty="0" err="1">
                <a:latin typeface="Arial" charset="0"/>
              </a:rPr>
              <a:t>σR</a:t>
            </a:r>
            <a:r>
              <a:rPr lang="en-US" sz="1300" dirty="0">
                <a:latin typeface="Arial" charset="0"/>
              </a:rPr>
              <a:t>, where </a:t>
            </a:r>
            <a:r>
              <a:rPr lang="en-US" sz="1300" dirty="0" err="1">
                <a:latin typeface="Arial" charset="0"/>
              </a:rPr>
              <a:t>σR</a:t>
            </a:r>
            <a:r>
              <a:rPr lang="en-US" sz="1300" dirty="0">
                <a:latin typeface="Arial" charset="0"/>
              </a:rPr>
              <a:t> = </a:t>
            </a:r>
            <a:r>
              <a:rPr lang="en-US" sz="1300" i="1" dirty="0" err="1">
                <a:latin typeface="Arial" charset="0"/>
              </a:rPr>
              <a:t>P</a:t>
            </a:r>
            <a:r>
              <a:rPr lang="en-US" sz="1300" dirty="0" err="1">
                <a:latin typeface="Arial" charset="0"/>
              </a:rPr>
              <a:t>σC</a:t>
            </a:r>
            <a:r>
              <a:rPr lang="en-US" sz="1300" dirty="0">
                <a:latin typeface="Arial" charset="0"/>
              </a:rPr>
              <a:t>. Usually, </a:t>
            </a:r>
            <a:r>
              <a:rPr lang="en-US" sz="1300" i="1" dirty="0">
                <a:latin typeface="Arial" charset="0"/>
              </a:rPr>
              <a:t>P </a:t>
            </a:r>
            <a:r>
              <a:rPr lang="en-US" sz="1300" dirty="0">
                <a:latin typeface="Arial" charset="0"/>
              </a:rPr>
              <a:t>is considerably less than unity, but values greater than one are also possible. An example is the ‘harpoon reaction’ between </a:t>
            </a:r>
            <a:r>
              <a:rPr lang="en-US" sz="1300" dirty="0" err="1">
                <a:latin typeface="Arial" charset="0"/>
              </a:rPr>
              <a:t>Rb</a:t>
            </a:r>
            <a:r>
              <a:rPr lang="en-US" sz="1300" dirty="0">
                <a:latin typeface="Arial" charset="0"/>
              </a:rPr>
              <a:t> and Cl2. The reaction mechanism involves an electron transfer at large separations to form </a:t>
            </a:r>
            <a:r>
              <a:rPr lang="en-US" sz="1300" dirty="0" err="1">
                <a:latin typeface="Arial" charset="0"/>
              </a:rPr>
              <a:t>Rb</a:t>
            </a:r>
            <a:r>
              <a:rPr lang="en-US" sz="1300" dirty="0">
                <a:latin typeface="Arial" charset="0"/>
              </a:rPr>
              <a:t>+ + Cl2</a:t>
            </a:r>
          </a:p>
          <a:p>
            <a:r>
              <a:rPr lang="it-IT" sz="1300" dirty="0">
                <a:latin typeface="Arial" charset="0"/>
              </a:rPr>
              <a:t>-, after </a:t>
            </a:r>
            <a:r>
              <a:rPr lang="en-US" sz="1300" dirty="0">
                <a:latin typeface="Arial" charset="0"/>
              </a:rPr>
              <a:t>which the electrostatic attraction between the two ions guarantees reaction. </a:t>
            </a:r>
            <a:r>
              <a:rPr lang="en-US" sz="1300" i="1" dirty="0">
                <a:latin typeface="Arial" charset="0"/>
              </a:rPr>
              <a:t>P </a:t>
            </a:r>
            <a:r>
              <a:rPr lang="en-US" sz="1300" dirty="0">
                <a:latin typeface="Arial" charset="0"/>
              </a:rPr>
              <a:t>is large because the reaction cross section is determined by the electron transfer distance, which is much larger than </a:t>
            </a:r>
            <a:r>
              <a:rPr lang="it-IT" sz="1300" dirty="0">
                <a:latin typeface="Arial" charset="0"/>
              </a:rPr>
              <a:t>the collision diameter.</a:t>
            </a:r>
          </a:p>
          <a:p>
            <a:endParaRPr lang="it-IT" sz="1300" dirty="0">
              <a:latin typeface="Arial" charset="0"/>
            </a:endParaRPr>
          </a:p>
          <a:p>
            <a:r>
              <a:rPr lang="it-IT" sz="1300" dirty="0">
                <a:latin typeface="Arial" charset="0"/>
              </a:rPr>
              <a:t>Problemi di questo modello:</a:t>
            </a:r>
          </a:p>
          <a:p>
            <a:r>
              <a:rPr lang="en-US" sz="1300" dirty="0">
                <a:latin typeface="Arial" charset="0"/>
              </a:rPr>
              <a:t>(</a:t>
            </a:r>
            <a:r>
              <a:rPr lang="en-US" sz="1300" dirty="0" err="1">
                <a:latin typeface="Arial" charset="0"/>
              </a:rPr>
              <a:t>i</a:t>
            </a:r>
            <a:r>
              <a:rPr lang="en-US" sz="1300" dirty="0">
                <a:latin typeface="Arial" charset="0"/>
              </a:rPr>
              <a:t>) It does not account for the fact that, unless the collision is head on, not all of the kinetic energy of the two reactants is available for reaction. Conservation of angular momentum</a:t>
            </a:r>
          </a:p>
          <a:p>
            <a:r>
              <a:rPr lang="en-US" sz="1300" dirty="0">
                <a:latin typeface="Arial" charset="0"/>
              </a:rPr>
              <a:t>means that only the kinetic energy corresponding to the velocity component along the relative velocity vector of the reactants actually contributes to the collision energy.</a:t>
            </a:r>
          </a:p>
          <a:p>
            <a:r>
              <a:rPr lang="en-US" sz="1300" dirty="0">
                <a:latin typeface="Arial" charset="0"/>
              </a:rPr>
              <a:t>(ii) The energy stored in internal degrees of freedom in the reactants (vibrations, rotations </a:t>
            </a:r>
            <a:r>
              <a:rPr lang="en-US" sz="1300" dirty="0" err="1">
                <a:latin typeface="Arial" charset="0"/>
              </a:rPr>
              <a:t>etc</a:t>
            </a:r>
            <a:r>
              <a:rPr lang="en-US" sz="1300" dirty="0">
                <a:latin typeface="Arial" charset="0"/>
              </a:rPr>
              <a:t>) has been ignored. For reactions involving large molecules, this often leads to a large</a:t>
            </a:r>
          </a:p>
          <a:p>
            <a:r>
              <a:rPr lang="en-US" sz="1300" dirty="0">
                <a:latin typeface="Arial" charset="0"/>
              </a:rPr>
              <a:t>discrepancy between simple collision theory and experiment, though this is partly corrected for by the inclusion of the steric factor, </a:t>
            </a:r>
            <a:r>
              <a:rPr lang="en-US" sz="1300" i="1" dirty="0">
                <a:latin typeface="Arial" charset="0"/>
              </a:rPr>
              <a:t>P</a:t>
            </a:r>
            <a:r>
              <a:rPr lang="en-US" sz="1300" dirty="0">
                <a:latin typeface="Arial" charset="0"/>
              </a:rPr>
              <a:t>. This problem is largely solved in another theory</a:t>
            </a:r>
          </a:p>
          <a:p>
            <a:r>
              <a:rPr lang="en-US" sz="1300" dirty="0">
                <a:latin typeface="Arial" charset="0"/>
              </a:rPr>
              <a:t>known as transition state theory, which you will learn about next year.</a:t>
            </a:r>
            <a:endParaRPr lang="it-IT" sz="1300" dirty="0">
              <a:latin typeface="Arial" charset="0"/>
            </a:endParaRPr>
          </a:p>
          <a:p>
            <a:endParaRPr lang="it-IT" dirty="0" smtClean="0"/>
          </a:p>
          <a:p>
            <a:r>
              <a:rPr lang="en-US" sz="1300" dirty="0"/>
              <a:t>While most reactions with which we deal in atmospheric chemistry increase in rate as the temperature increases, there are several notable exceptions. The first is the case of </a:t>
            </a:r>
            <a:r>
              <a:rPr lang="en-US" sz="1300" dirty="0" err="1"/>
              <a:t>termolecular</a:t>
            </a:r>
            <a:r>
              <a:rPr lang="en-US" sz="1300" dirty="0"/>
              <a:t> reactions, which generally slow down as the temperature increases. This can be rationalized qualitatively on the basis that the lifetime of the excited bimolecular complex formed by two of the reactants with respect to decomposition back to reactants decreases as the temperature increases, so</a:t>
            </a:r>
          </a:p>
          <a:p>
            <a:r>
              <a:rPr lang="en-US" sz="1300" dirty="0"/>
              <a:t>that the probability of the excited complex being stabilized by a collision with a third body falls with increasing  temperature.</a:t>
            </a:r>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11</a:t>
            </a:fld>
            <a:endParaRPr lang="it-IT"/>
          </a:p>
        </p:txBody>
      </p:sp>
    </p:spTree>
    <p:extLst>
      <p:ext uri="{BB962C8B-B14F-4D97-AF65-F5344CB8AC3E}">
        <p14:creationId xmlns:p14="http://schemas.microsoft.com/office/powerpoint/2010/main" val="309928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12</a:t>
            </a:fld>
            <a:endParaRPr lang="it-IT"/>
          </a:p>
        </p:txBody>
      </p:sp>
    </p:spTree>
    <p:extLst>
      <p:ext uri="{BB962C8B-B14F-4D97-AF65-F5344CB8AC3E}">
        <p14:creationId xmlns:p14="http://schemas.microsoft.com/office/powerpoint/2010/main" val="339425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13</a:t>
            </a:fld>
            <a:endParaRPr lang="it-IT"/>
          </a:p>
        </p:txBody>
      </p:sp>
    </p:spTree>
    <p:extLst>
      <p:ext uri="{BB962C8B-B14F-4D97-AF65-F5344CB8AC3E}">
        <p14:creationId xmlns:p14="http://schemas.microsoft.com/office/powerpoint/2010/main" val="419266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15</a:t>
            </a:fld>
            <a:endParaRPr lang="en-GB" altLang="en-US" smtClean="0"/>
          </a:p>
        </p:txBody>
      </p:sp>
    </p:spTree>
    <p:extLst>
      <p:ext uri="{BB962C8B-B14F-4D97-AF65-F5344CB8AC3E}">
        <p14:creationId xmlns:p14="http://schemas.microsoft.com/office/powerpoint/2010/main" val="36043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16</a:t>
            </a:fld>
            <a:endParaRPr lang="en-GB" altLang="en-US" smtClean="0"/>
          </a:p>
        </p:txBody>
      </p:sp>
    </p:spTree>
    <p:extLst>
      <p:ext uri="{BB962C8B-B14F-4D97-AF65-F5344CB8AC3E}">
        <p14:creationId xmlns:p14="http://schemas.microsoft.com/office/powerpoint/2010/main" val="22476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calculate features of a perfect gas that are related to collisions, a point is regarded as being surrounded by a sphere of diameter </a:t>
            </a:r>
            <a:r>
              <a:rPr lang="en-US" sz="1300" i="1" dirty="0"/>
              <a:t>d</a:t>
            </a:r>
            <a:r>
              <a:rPr lang="en-US" sz="1300" dirty="0"/>
              <a:t>. A molecule will hit another molecule if the </a:t>
            </a:r>
            <a:r>
              <a:rPr lang="en-US" sz="1300" dirty="0" err="1"/>
              <a:t>centre</a:t>
            </a:r>
            <a:r>
              <a:rPr lang="en-US" sz="1300" dirty="0"/>
              <a:t> of the former lies within a circle of radius </a:t>
            </a:r>
            <a:r>
              <a:rPr lang="en-US" sz="1300" i="1" dirty="0"/>
              <a:t>d</a:t>
            </a:r>
            <a:r>
              <a:rPr lang="en-US" sz="1300" dirty="0"/>
              <a:t>. The collision cross-section is the target area, </a:t>
            </a:r>
            <a:r>
              <a:rPr lang="en-US" sz="1300" i="1" dirty="0" err="1"/>
              <a:t>pd</a:t>
            </a:r>
            <a:r>
              <a:rPr lang="en-US" sz="1300" i="1" dirty="0"/>
              <a:t> </a:t>
            </a:r>
            <a:r>
              <a:rPr lang="en-US" sz="1300" dirty="0"/>
              <a:t>2.</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17</a:t>
            </a:fld>
            <a:endParaRPr lang="en-GB"/>
          </a:p>
        </p:txBody>
      </p:sp>
    </p:spTree>
    <p:extLst>
      <p:ext uri="{BB962C8B-B14F-4D97-AF65-F5344CB8AC3E}">
        <p14:creationId xmlns:p14="http://schemas.microsoft.com/office/powerpoint/2010/main" val="280510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calculate features of a perfect gas that are related to collisions, a point is regarded as being surrounded by a sphere of diameter </a:t>
            </a:r>
            <a:r>
              <a:rPr lang="en-US" sz="1300" i="1" dirty="0"/>
              <a:t>d</a:t>
            </a:r>
            <a:r>
              <a:rPr lang="en-US" sz="1300" dirty="0"/>
              <a:t>. A molecule will hit another molecule if the </a:t>
            </a:r>
            <a:r>
              <a:rPr lang="en-US" sz="1300" dirty="0" err="1"/>
              <a:t>centre</a:t>
            </a:r>
            <a:r>
              <a:rPr lang="en-US" sz="1300" dirty="0"/>
              <a:t> of the former lies within a circle of radius </a:t>
            </a:r>
            <a:r>
              <a:rPr lang="en-US" sz="1300" i="1" dirty="0"/>
              <a:t>d</a:t>
            </a:r>
            <a:r>
              <a:rPr lang="en-US" sz="1300" dirty="0"/>
              <a:t>. The collision cross-section is the target area, </a:t>
            </a:r>
            <a:r>
              <a:rPr lang="en-US" sz="1300" i="1" dirty="0" err="1"/>
              <a:t>pd</a:t>
            </a:r>
            <a:r>
              <a:rPr lang="en-US" sz="1300" i="1" dirty="0"/>
              <a:t> </a:t>
            </a:r>
            <a:r>
              <a:rPr lang="en-US" sz="1300" dirty="0"/>
              <a:t>2.</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18</a:t>
            </a:fld>
            <a:endParaRPr lang="en-GB"/>
          </a:p>
        </p:txBody>
      </p:sp>
    </p:spTree>
    <p:extLst>
      <p:ext uri="{BB962C8B-B14F-4D97-AF65-F5344CB8AC3E}">
        <p14:creationId xmlns:p14="http://schemas.microsoft.com/office/powerpoint/2010/main" val="6543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calculate features of a perfect gas that are related to collisions, a point is regarded as being surrounded by a sphere of diameter </a:t>
            </a:r>
            <a:r>
              <a:rPr lang="en-US" sz="1300" i="1" dirty="0"/>
              <a:t>d</a:t>
            </a:r>
            <a:r>
              <a:rPr lang="en-US" sz="1300" dirty="0"/>
              <a:t>. A molecule will hit another molecule if the </a:t>
            </a:r>
            <a:r>
              <a:rPr lang="en-US" sz="1300" dirty="0" err="1"/>
              <a:t>centre</a:t>
            </a:r>
            <a:r>
              <a:rPr lang="en-US" sz="1300" dirty="0"/>
              <a:t> of the former lies within a circle of radius </a:t>
            </a:r>
            <a:r>
              <a:rPr lang="en-US" sz="1300" i="1" dirty="0"/>
              <a:t>d</a:t>
            </a:r>
            <a:r>
              <a:rPr lang="en-US" sz="1300" dirty="0"/>
              <a:t>. The collision cross-section is the target area, </a:t>
            </a:r>
            <a:r>
              <a:rPr lang="en-US" sz="1300" i="1" dirty="0" err="1"/>
              <a:t>pd</a:t>
            </a:r>
            <a:r>
              <a:rPr lang="en-US" sz="1300" i="1" dirty="0"/>
              <a:t> </a:t>
            </a:r>
            <a:r>
              <a:rPr lang="en-US" sz="1300" dirty="0"/>
              <a:t>2.</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19</a:t>
            </a:fld>
            <a:endParaRPr lang="en-GB"/>
          </a:p>
        </p:txBody>
      </p:sp>
    </p:spTree>
    <p:extLst>
      <p:ext uri="{BB962C8B-B14F-4D97-AF65-F5344CB8AC3E}">
        <p14:creationId xmlns:p14="http://schemas.microsoft.com/office/powerpoint/2010/main" val="72875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calculate features of a perfect gas that are related to collisions, a point is regarded as being surrounded by a sphere of diameter </a:t>
            </a:r>
            <a:r>
              <a:rPr lang="en-US" sz="1300" i="1" dirty="0"/>
              <a:t>d</a:t>
            </a:r>
            <a:r>
              <a:rPr lang="en-US" sz="1300" dirty="0"/>
              <a:t>. A molecule will hit another molecule if the </a:t>
            </a:r>
            <a:r>
              <a:rPr lang="en-US" sz="1300" dirty="0" err="1"/>
              <a:t>centre</a:t>
            </a:r>
            <a:r>
              <a:rPr lang="en-US" sz="1300" dirty="0"/>
              <a:t> of the former lies within a circle of radius </a:t>
            </a:r>
            <a:r>
              <a:rPr lang="en-US" sz="1300" i="1" dirty="0"/>
              <a:t>d</a:t>
            </a:r>
            <a:r>
              <a:rPr lang="en-US" sz="1300" dirty="0"/>
              <a:t>. The collision cross-section is the target area, </a:t>
            </a:r>
            <a:r>
              <a:rPr lang="en-US" sz="1300" i="1" dirty="0" err="1"/>
              <a:t>pd</a:t>
            </a:r>
            <a:r>
              <a:rPr lang="en-US" sz="1300" i="1" dirty="0"/>
              <a:t> </a:t>
            </a:r>
            <a:r>
              <a:rPr lang="en-US" sz="1300" dirty="0"/>
              <a:t>2.</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20</a:t>
            </a:fld>
            <a:endParaRPr lang="en-GB"/>
          </a:p>
        </p:txBody>
      </p:sp>
    </p:spTree>
    <p:extLst>
      <p:ext uri="{BB962C8B-B14F-4D97-AF65-F5344CB8AC3E}">
        <p14:creationId xmlns:p14="http://schemas.microsoft.com/office/powerpoint/2010/main" val="32000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a:t>
            </a:fld>
            <a:endParaRPr lang="en-GB"/>
          </a:p>
        </p:txBody>
      </p:sp>
    </p:spTree>
    <p:extLst>
      <p:ext uri="{BB962C8B-B14F-4D97-AF65-F5344CB8AC3E}">
        <p14:creationId xmlns:p14="http://schemas.microsoft.com/office/powerpoint/2010/main" val="203783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calculate features of a perfect gas that are related to collisions, a point is regarded as being surrounded by a sphere of diameter </a:t>
            </a:r>
            <a:r>
              <a:rPr lang="en-US" sz="1300" i="1" dirty="0"/>
              <a:t>d</a:t>
            </a:r>
            <a:r>
              <a:rPr lang="en-US" sz="1300" dirty="0"/>
              <a:t>. A molecule will hit another molecule if the </a:t>
            </a:r>
            <a:r>
              <a:rPr lang="en-US" sz="1300" dirty="0" err="1"/>
              <a:t>centre</a:t>
            </a:r>
            <a:r>
              <a:rPr lang="en-US" sz="1300" dirty="0"/>
              <a:t> of the former lies within a circle of radius </a:t>
            </a:r>
            <a:r>
              <a:rPr lang="en-US" sz="1300" i="1" dirty="0"/>
              <a:t>d</a:t>
            </a:r>
            <a:r>
              <a:rPr lang="en-US" sz="1300" dirty="0"/>
              <a:t>. The collision cross-section is the target area, </a:t>
            </a:r>
            <a:r>
              <a:rPr lang="en-US" sz="1300" i="1" dirty="0" err="1"/>
              <a:t>pd</a:t>
            </a:r>
            <a:r>
              <a:rPr lang="en-US" sz="1300" i="1" dirty="0"/>
              <a:t> </a:t>
            </a:r>
            <a:r>
              <a:rPr lang="en-US" sz="1300" dirty="0"/>
              <a:t>2.</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21</a:t>
            </a:fld>
            <a:endParaRPr lang="en-GB"/>
          </a:p>
        </p:txBody>
      </p:sp>
    </p:spTree>
    <p:extLst>
      <p:ext uri="{BB962C8B-B14F-4D97-AF65-F5344CB8AC3E}">
        <p14:creationId xmlns:p14="http://schemas.microsoft.com/office/powerpoint/2010/main" val="3018190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Because speed is distance travelled divided by the time taken for the journey, the average speed, is the</a:t>
            </a:r>
          </a:p>
          <a:p>
            <a:r>
              <a:rPr lang="en-US" sz="1300" dirty="0"/>
              <a:t>average length of the flight of a molecule between collisions (that is, the mean free path, λ) divided by</a:t>
            </a:r>
          </a:p>
          <a:p>
            <a:r>
              <a:rPr lang="en-US" sz="1300" dirty="0"/>
              <a:t>the time of flight (1/</a:t>
            </a:r>
            <a:r>
              <a:rPr lang="en-US" sz="1300" i="1" dirty="0"/>
              <a:t>z</a:t>
            </a:r>
            <a:r>
              <a:rPr lang="en-US" sz="1300" dirty="0"/>
              <a:t>). It follows that the mean free path and the collision frequency are related by</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22</a:t>
            </a:fld>
            <a:endParaRPr lang="en-GB"/>
          </a:p>
        </p:txBody>
      </p:sp>
    </p:spTree>
    <p:extLst>
      <p:ext uri="{BB962C8B-B14F-4D97-AF65-F5344CB8AC3E}">
        <p14:creationId xmlns:p14="http://schemas.microsoft.com/office/powerpoint/2010/main" val="1149290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Arrivata</a:t>
            </a:r>
            <a:r>
              <a:rPr lang="en-US" dirty="0" smtClean="0"/>
              <a:t> qui </a:t>
            </a:r>
            <a:r>
              <a:rPr lang="en-US" dirty="0" err="1" smtClean="0"/>
              <a:t>il</a:t>
            </a:r>
            <a:r>
              <a:rPr lang="en-US" dirty="0" smtClean="0"/>
              <a:t> 13 </a:t>
            </a:r>
            <a:r>
              <a:rPr lang="en-US" dirty="0" err="1" smtClean="0"/>
              <a:t>ottobre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23</a:t>
            </a:fld>
            <a:endParaRPr lang="en-GB"/>
          </a:p>
        </p:txBody>
      </p:sp>
    </p:spTree>
    <p:extLst>
      <p:ext uri="{BB962C8B-B14F-4D97-AF65-F5344CB8AC3E}">
        <p14:creationId xmlns:p14="http://schemas.microsoft.com/office/powerpoint/2010/main" val="3176532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study the reaction kinetics of a relatively reactive species A with a reactant B, one normally follows the</a:t>
            </a:r>
          </a:p>
          <a:p>
            <a:r>
              <a:rPr lang="en-US" sz="1300" dirty="0"/>
              <a:t>loss of small amounts of A in the presence of a great excess of B. This requires then that one be able first to</a:t>
            </a:r>
          </a:p>
          <a:p>
            <a:r>
              <a:rPr lang="en-US" sz="1300" dirty="0"/>
              <a:t>generate A and second to monitor its concentration as a function of time. Ideally, to fully elucidate the reaction</a:t>
            </a:r>
          </a:p>
          <a:p>
            <a:r>
              <a:rPr lang="en-US" sz="1300" dirty="0"/>
              <a:t>mechanism, one would also monitor the concentrations of intermediates and products. As we shall see,</a:t>
            </a:r>
          </a:p>
          <a:p>
            <a:r>
              <a:rPr lang="en-US" sz="1300" dirty="0"/>
              <a:t>in practice, for many reactions this proves to be much more difficult than to simply determine the rate constant itself.</a:t>
            </a:r>
            <a:endParaRPr lang="en-US" dirty="0" smtClean="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24</a:t>
            </a:fld>
            <a:endParaRPr lang="en-GB"/>
          </a:p>
        </p:txBody>
      </p:sp>
    </p:spTree>
    <p:extLst>
      <p:ext uri="{BB962C8B-B14F-4D97-AF65-F5344CB8AC3E}">
        <p14:creationId xmlns:p14="http://schemas.microsoft.com/office/powerpoint/2010/main" val="330766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That is, A decays exponentially with time determined by (k[B]0), as if it were a first-order reaction. Thus</a:t>
            </a:r>
          </a:p>
          <a:p>
            <a:r>
              <a:rPr lang="en-US" sz="1300" dirty="0"/>
              <a:t>under these so-called </a:t>
            </a:r>
            <a:r>
              <a:rPr lang="en-US" sz="1300" i="1" dirty="0"/>
              <a:t>pseudo-first-order </a:t>
            </a:r>
            <a:r>
              <a:rPr lang="en-US" sz="1300" dirty="0"/>
              <a:t>conditions, a plot of ln[A] against time for a given value of [B]0 should be linear with a slope equal to (-k17[B]o).</a:t>
            </a:r>
          </a:p>
          <a:p>
            <a:r>
              <a:rPr lang="en-US" sz="1300" dirty="0"/>
              <a:t>These plots are carried out for a series of concentrations of [B] 0 and the values of the corresponding decays determined see for example a typical plot of OH resonance fluorescence intensity</a:t>
            </a:r>
          </a:p>
          <a:p>
            <a:r>
              <a:rPr lang="en-US" sz="1300" dirty="0"/>
              <a:t>as a function of reaction time in the presence of increasing concentrations of at 373 K</a:t>
            </a:r>
          </a:p>
          <a:p>
            <a:r>
              <a:rPr lang="en-US" sz="1300" dirty="0"/>
              <a:t>Increasing concentration of excess reactant increases loss rate of OH</a:t>
            </a:r>
          </a:p>
          <a:p>
            <a:r>
              <a:rPr lang="en-US" sz="1300" dirty="0"/>
              <a:t>– Note there is measurable loss rate of OH in absence of excess reactant</a:t>
            </a:r>
          </a:p>
          <a:p>
            <a:r>
              <a:rPr lang="en-US" sz="1300" dirty="0"/>
              <a:t>• Time scale is less than 30 </a:t>
            </a:r>
            <a:r>
              <a:rPr lang="en-US" sz="1300" dirty="0" err="1"/>
              <a:t>ms</a:t>
            </a:r>
            <a:r>
              <a:rPr lang="en-US" sz="1300" dirty="0"/>
              <a:t>!</a:t>
            </a:r>
          </a:p>
          <a:p>
            <a:r>
              <a:rPr lang="en-US" sz="1300" dirty="0"/>
              <a:t>– First points are at t &gt; 5 </a:t>
            </a:r>
            <a:r>
              <a:rPr lang="en-US" sz="1300" dirty="0" err="1"/>
              <a:t>ms</a:t>
            </a:r>
            <a:r>
              <a:rPr lang="en-US" sz="1300" dirty="0"/>
              <a:t> so that production of OH can go to completion</a:t>
            </a:r>
          </a:p>
          <a:p>
            <a:r>
              <a:rPr lang="en-US" sz="1300" dirty="0"/>
              <a:t>Finally, the absolute rate constant of interest, k , is the slope of a plot of the absolute values of these decay rates against the corresponding values of [B] o. Some examples are discussed below.</a:t>
            </a:r>
          </a:p>
          <a:p>
            <a:r>
              <a:rPr lang="en-US" sz="1300" dirty="0"/>
              <a:t>To study the reaction kinetics of a relatively reactive species A with a reactant B, one normally follows the loss of small amounts of A in the presence of a great excess of B. This requires then that one be able first to generate A and second to monitor its concentration as a function of time. Ideally, to fully elucidate the reaction</a:t>
            </a:r>
          </a:p>
          <a:p>
            <a:r>
              <a:rPr lang="en-US" sz="1300" dirty="0"/>
              <a:t>mechanism, one would also monitor the concentrations of intermediates and products. As we shall see,</a:t>
            </a:r>
          </a:p>
          <a:p>
            <a:r>
              <a:rPr lang="en-US" sz="1300" dirty="0"/>
              <a:t>in practice, for many reactions this proves to be much more difficult than to simply determine the rate constant itself.</a:t>
            </a:r>
            <a:endParaRPr lang="en-US" dirty="0" smtClean="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25</a:t>
            </a:fld>
            <a:endParaRPr lang="en-GB"/>
          </a:p>
        </p:txBody>
      </p:sp>
    </p:spTree>
    <p:extLst>
      <p:ext uri="{BB962C8B-B14F-4D97-AF65-F5344CB8AC3E}">
        <p14:creationId xmlns:p14="http://schemas.microsoft.com/office/powerpoint/2010/main" val="151846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values:</a:t>
            </a:r>
          </a:p>
          <a:p>
            <a:r>
              <a:rPr lang="en-US" sz="1300" dirty="0"/>
              <a:t>In the simplest case, determining relative rate constants for a reactive species A is based on a competition between two reactions with two different reagents</a:t>
            </a:r>
          </a:p>
          <a:p>
            <a:r>
              <a:rPr lang="en-US" sz="1300" dirty="0"/>
              <a:t>X1 and X2 are the reactants that compete for A, and P1 and P2 are the respective products of these reactions.</a:t>
            </a:r>
          </a:p>
          <a:p>
            <a:r>
              <a:rPr lang="en-US" sz="1300" dirty="0"/>
              <a:t>By monitoring the concentrations of the reactants X1 and X2, the concentrations of the products P1 and P2, or the change in the concentration of one of</a:t>
            </a:r>
          </a:p>
          <a:p>
            <a:r>
              <a:rPr lang="en-US" sz="1300" dirty="0"/>
              <a:t>these as the second reactant is added with time, one can obtain the rate constant ratio </a:t>
            </a:r>
            <a:r>
              <a:rPr lang="en-US" sz="1300" i="1" dirty="0"/>
              <a:t>k1/k 2.</a:t>
            </a:r>
          </a:p>
          <a:p>
            <a:r>
              <a:rPr lang="en-US" sz="1300" dirty="0"/>
              <a:t>For example, if X1 and X2 are monitored, the relevant rate laws are as follows: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26</a:t>
            </a:fld>
            <a:endParaRPr lang="en-GB"/>
          </a:p>
        </p:txBody>
      </p:sp>
    </p:spTree>
    <p:extLst>
      <p:ext uri="{BB962C8B-B14F-4D97-AF65-F5344CB8AC3E}">
        <p14:creationId xmlns:p14="http://schemas.microsoft.com/office/powerpoint/2010/main" val="2006819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See description of techniques in: https://chem.libretexts.org/Textbook_Maps/General_Chemistry/Book%3A_Chem1_(Lower)/17%3A_Chemical_Kinetics_and_Dynamics/17.7%3A_Experimental_methods_of_chemical_kinetics</a:t>
            </a:r>
          </a:p>
          <a:p>
            <a:endParaRPr lang="en-US" sz="1300" dirty="0"/>
          </a:p>
          <a:p>
            <a:r>
              <a:rPr lang="en-US" sz="1300" dirty="0"/>
              <a:t>flow tube in which the reactants A and B are mixed in the presence of a large amount of an inert "bath gas" (e.g. He or </a:t>
            </a:r>
            <a:r>
              <a:rPr lang="en-US" sz="1300" dirty="0" err="1"/>
              <a:t>Ar</a:t>
            </a:r>
            <a:r>
              <a:rPr lang="en-US" sz="1300" dirty="0"/>
              <a:t>). As the mixture</a:t>
            </a:r>
          </a:p>
          <a:p>
            <a:r>
              <a:rPr lang="en-US" sz="1300" dirty="0"/>
              <a:t>travels down the flow tube at relatively high linear flow speeds (typically 1000 cm s - l ) , A and B react. The decay of A along the length of the flow tube, that is,</a:t>
            </a:r>
          </a:p>
          <a:p>
            <a:r>
              <a:rPr lang="en-US" sz="1300" dirty="0"/>
              <a:t>with time, is followed. In most of these systems, discharges are used to generate A or another species that is a precursor to A. The reactive species is generated</a:t>
            </a:r>
          </a:p>
          <a:p>
            <a:r>
              <a:rPr lang="en-US" sz="1300" dirty="0"/>
              <a:t>in a microwave discharge and enters at the upstream end of the flow tube, and the second reactant is added through one port, C or D, of a movable inlet. The detector is fixed at the downstream end of the flow tube and the reaction time is varied by moving the mixing point for C and D (i.e., the movable inlet) relative to the fixed detector.</a:t>
            </a:r>
          </a:p>
          <a:p>
            <a:r>
              <a:rPr lang="en-US" sz="1300" dirty="0"/>
              <a:t>At typical linear flow speeds of 1000 cm/s, 1 cm along the tube corresponds to ~ 1-ms reaction time. Thus a flow tube of length 1 m can be used to study</a:t>
            </a:r>
          </a:p>
          <a:p>
            <a:r>
              <a:rPr lang="en-US" sz="1300" dirty="0"/>
              <a:t>reactions at reaction times up to 100 </a:t>
            </a:r>
            <a:r>
              <a:rPr lang="en-US" sz="1300" dirty="0" err="1"/>
              <a:t>ms.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28</a:t>
            </a:fld>
            <a:endParaRPr lang="en-GB"/>
          </a:p>
        </p:txBody>
      </p:sp>
    </p:spTree>
    <p:extLst>
      <p:ext uri="{BB962C8B-B14F-4D97-AF65-F5344CB8AC3E}">
        <p14:creationId xmlns:p14="http://schemas.microsoft.com/office/powerpoint/2010/main" val="1703262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technique relies on flash (</a:t>
            </a:r>
            <a:r>
              <a:rPr lang="en-US" sz="1300" dirty="0" err="1"/>
              <a:t>ie</a:t>
            </a:r>
            <a:r>
              <a:rPr lang="en-US" sz="1300" dirty="0"/>
              <a:t> fast) photolysis to generate the reactive species A. Resonance or induced</a:t>
            </a:r>
          </a:p>
          <a:p>
            <a:r>
              <a:rPr lang="en-US" sz="1300" dirty="0"/>
              <a:t>fluorescence is used to monitor the decay of A but evolution of the techniques used time-resolved </a:t>
            </a:r>
            <a:r>
              <a:rPr lang="en-US" sz="1300" dirty="0" err="1"/>
              <a:t>absortion</a:t>
            </a:r>
            <a:r>
              <a:rPr lang="en-US" sz="1300" dirty="0"/>
              <a:t> spectroscopies (e.g. in the IR) with ultrashort laser pulses to interrogate the product molecules. </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30</a:t>
            </a:fld>
            <a:endParaRPr lang="en-GB"/>
          </a:p>
        </p:txBody>
      </p:sp>
    </p:spTree>
    <p:extLst>
      <p:ext uri="{BB962C8B-B14F-4D97-AF65-F5344CB8AC3E}">
        <p14:creationId xmlns:p14="http://schemas.microsoft.com/office/powerpoint/2010/main" val="2400746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cavity ring down method is based on the sequential loss of light intensity as a light pulse repeatedly traverses the length of a</a:t>
            </a:r>
          </a:p>
          <a:p>
            <a:r>
              <a:rPr lang="en-US" sz="1300" dirty="0"/>
              <a:t>cell during multiple reflections between two mirrors. Loss of intensity occurs both during reflection at the mirrors and, if an absorbing gas is present, by its</a:t>
            </a:r>
          </a:p>
          <a:p>
            <a:r>
              <a:rPr lang="en-US" sz="1300" dirty="0"/>
              <a:t>absorption as well. As will be seen shortly, the change in the time profile of the light transmitted through mirror B when an absorber is present</a:t>
            </a:r>
          </a:p>
          <a:p>
            <a:r>
              <a:rPr lang="en-US" sz="1300" dirty="0"/>
              <a:t>The advantages of the cavity ring down technique</a:t>
            </a:r>
          </a:p>
          <a:p>
            <a:r>
              <a:rPr lang="en-US" sz="1300" dirty="0"/>
              <a:t>are its high sensitivity (fractional absorptions per pass</a:t>
            </a:r>
          </a:p>
          <a:p>
            <a:r>
              <a:rPr lang="en-US" sz="1300" dirty="0"/>
              <a:t>of ~ 10 -6) and good time resolution ( ~ 10 .5 s). In addition, it has the usual advantages associated with absorption spectrometry--e.g., most species can be detected</a:t>
            </a:r>
          </a:p>
          <a:p>
            <a:r>
              <a:rPr lang="en-US" sz="1300" dirty="0"/>
              <a:t>through light absorption at specific wavelengths and is experimentally relatively simple to carry out. Typical examples of its application to processes of</a:t>
            </a:r>
          </a:p>
          <a:p>
            <a:r>
              <a:rPr lang="en-US" sz="1300" dirty="0"/>
              <a:t>interest for atmospheric chemistry are the measurement of the kinetics of the reaction of the </a:t>
            </a:r>
            <a:r>
              <a:rPr lang="en-US" sz="1300" dirty="0" err="1"/>
              <a:t>vinoxy</a:t>
            </a:r>
            <a:r>
              <a:rPr lang="en-US" sz="1300" dirty="0"/>
              <a:t> radical with 02 and the kinetics of the C2H 5 + C2H 5 and C2H50 2 + C2H50 2</a:t>
            </a:r>
          </a:p>
          <a:p>
            <a:r>
              <a:rPr lang="en-US" sz="1300" dirty="0"/>
              <a:t>reactions. In addition, it has been shown to be useful for probing surface processes as well when combined with total internal reflection</a:t>
            </a:r>
          </a:p>
          <a:p>
            <a:r>
              <a:rPr lang="fr-FR" sz="1300" dirty="0"/>
              <a:t>techniques </a:t>
            </a:r>
            <a:r>
              <a:rPr lang="en-US" sz="1300" dirty="0"/>
              <a:t>sent can be used to follow the concentration of the absorber and hence to carry out kinetic studies.</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31</a:t>
            </a:fld>
            <a:endParaRPr lang="en-GB"/>
          </a:p>
        </p:txBody>
      </p:sp>
    </p:spTree>
    <p:extLst>
      <p:ext uri="{BB962C8B-B14F-4D97-AF65-F5344CB8AC3E}">
        <p14:creationId xmlns:p14="http://schemas.microsoft.com/office/powerpoint/2010/main" val="1605313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realize the experiment it requires the following set-up.</a:t>
            </a:r>
          </a:p>
          <a:p>
            <a:r>
              <a:rPr lang="en-US" dirty="0" smtClean="0"/>
              <a:t>it is a tandem mass spectrometer with 2 quadrupoles that select masse of the parent and the products. by using an EI source we create the ions that collide with the neutral target inside an </a:t>
            </a:r>
            <a:r>
              <a:rPr lang="en-US" dirty="0" err="1" smtClean="0"/>
              <a:t>octupole</a:t>
            </a:r>
            <a:r>
              <a:rPr lang="en-US" dirty="0" smtClean="0"/>
              <a:t> ion-guide, surrounded by a collision cell. The </a:t>
            </a:r>
            <a:r>
              <a:rPr lang="en-US" dirty="0" err="1" smtClean="0"/>
              <a:t>octuple</a:t>
            </a:r>
            <a:r>
              <a:rPr lang="en-US" dirty="0" smtClean="0"/>
              <a:t> traps the ions in the transversal directions and forces them to move towards the detection area.</a:t>
            </a:r>
          </a:p>
          <a:p>
            <a:r>
              <a:rPr lang="en-US" dirty="0" smtClean="0"/>
              <a:t>at the end of the instrument we have an electron multiplier that detects all the ions.</a:t>
            </a:r>
          </a:p>
          <a:p>
            <a:endParaRPr lang="en-US" dirty="0" smtClean="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32</a:t>
            </a:fld>
            <a:endParaRPr lang="it-IT"/>
          </a:p>
        </p:txBody>
      </p:sp>
    </p:spTree>
    <p:extLst>
      <p:ext uri="{BB962C8B-B14F-4D97-AF65-F5344CB8AC3E}">
        <p14:creationId xmlns:p14="http://schemas.microsoft.com/office/powerpoint/2010/main" val="208440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a:t>
            </a:fld>
            <a:endParaRPr lang="en-GB"/>
          </a:p>
        </p:txBody>
      </p:sp>
    </p:spTree>
    <p:extLst>
      <p:ext uri="{BB962C8B-B14F-4D97-AF65-F5344CB8AC3E}">
        <p14:creationId xmlns:p14="http://schemas.microsoft.com/office/powerpoint/2010/main" val="650677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34</a:t>
            </a:fld>
            <a:endParaRPr lang="en-GB" altLang="en-US" smtClean="0"/>
          </a:p>
        </p:txBody>
      </p:sp>
    </p:spTree>
    <p:extLst>
      <p:ext uri="{BB962C8B-B14F-4D97-AF65-F5344CB8AC3E}">
        <p14:creationId xmlns:p14="http://schemas.microsoft.com/office/powerpoint/2010/main" val="3770172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35</a:t>
            </a:fld>
            <a:endParaRPr lang="en-GB" altLang="en-US" smtClean="0"/>
          </a:p>
        </p:txBody>
      </p:sp>
    </p:spTree>
    <p:extLst>
      <p:ext uri="{BB962C8B-B14F-4D97-AF65-F5344CB8AC3E}">
        <p14:creationId xmlns:p14="http://schemas.microsoft.com/office/powerpoint/2010/main" val="573955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Aggiungere il concetto di T ed energia</a:t>
            </a:r>
            <a:r>
              <a:rPr lang="it-IT" baseline="0" dirty="0" smtClean="0"/>
              <a:t> cinetica media delle molecole di aria preso da</a:t>
            </a:r>
          </a:p>
          <a:p>
            <a:r>
              <a:rPr lang="en-US" dirty="0" smtClean="0"/>
              <a:t>Fund_Atmosph_Modeling_Ch2_Atmosph_struct_thermodynamics.pdf in books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41</a:t>
            </a:fld>
            <a:endParaRPr lang="en-GB"/>
          </a:p>
        </p:txBody>
      </p:sp>
    </p:spTree>
    <p:extLst>
      <p:ext uri="{BB962C8B-B14F-4D97-AF65-F5344CB8AC3E}">
        <p14:creationId xmlns:p14="http://schemas.microsoft.com/office/powerpoint/2010/main" val="324834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rPr>
              <a:t>As the name suggests, simple collision theory represents one of the most basic attempts to develop a theory capable of predicting the rate constant for an elementary bimolecular reaction of</a:t>
            </a:r>
          </a:p>
          <a:p>
            <a:r>
              <a:rPr lang="en-US" sz="1300" dirty="0">
                <a:latin typeface="Arial" charset="0"/>
              </a:rPr>
              <a:t>the form A + B → P. We begin by considering the factors we might expect a reaction rate to depend upon. Obviously, the rate of reaction must depend upon the rate of collisions between the reactants. COLLISION FREQUENCY: number of collisions made by one molecule of A with all the B molecules in a certain time divided by the time interval. If a take a cylinder of a certain length l and area such that when A molecule travel inside the cylinder it will hit the B molecules that are contained inside the cylinder. </a:t>
            </a:r>
          </a:p>
          <a:p>
            <a:r>
              <a:rPr lang="en-US" sz="1300" dirty="0">
                <a:latin typeface="Arial" charset="0"/>
              </a:rPr>
              <a:t>However, not every collision leads to reaction. Some colliding pairs do not have enough energy to overcome the activation barrier, and any theory of reaction rates must take this</a:t>
            </a:r>
          </a:p>
          <a:p>
            <a:r>
              <a:rPr lang="en-US" sz="1300" dirty="0">
                <a:latin typeface="Arial" charset="0"/>
              </a:rPr>
              <a:t>energy requirement into account. Also, it is highly likely that reaction will not even take place on every collision for which the energy requirement is met, since the reactants may need to collide in</a:t>
            </a:r>
          </a:p>
          <a:p>
            <a:r>
              <a:rPr lang="en-US" sz="1300" dirty="0">
                <a:latin typeface="Arial" charset="0"/>
              </a:rPr>
              <a:t>a particular orientation (e.g. SN2 reactions) or some of the energy may need to be present in a particular form (e.g. vibration in a bond coupled to the reaction coordinate). In summary, there are</a:t>
            </a:r>
          </a:p>
          <a:p>
            <a:r>
              <a:rPr lang="en-US" sz="1300" dirty="0">
                <a:latin typeface="Arial" charset="0"/>
              </a:rPr>
              <a:t>three aspects to a successful reactive collision, and we might expect an expression for the rate of a bimolecular reaction to take the following form.</a:t>
            </a:r>
          </a:p>
          <a:p>
            <a:r>
              <a:rPr lang="en-US" sz="1300" dirty="0">
                <a:latin typeface="Arial" charset="0"/>
              </a:rPr>
              <a:t>ν = (encounter rate) (energy requirement) (steric requirement)</a:t>
            </a:r>
            <a:endParaRPr lang="it-IT"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4</a:t>
            </a:fld>
            <a:endParaRPr lang="it-IT"/>
          </a:p>
        </p:txBody>
      </p:sp>
    </p:spTree>
    <p:extLst>
      <p:ext uri="{BB962C8B-B14F-4D97-AF65-F5344CB8AC3E}">
        <p14:creationId xmlns:p14="http://schemas.microsoft.com/office/powerpoint/2010/main" val="65071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rPr>
              <a:t>As the name suggests, simple collision theory represents one of the most basic attempts to develop a theory capable of predicting the rate constant for an elementary bimolecular reaction of</a:t>
            </a:r>
          </a:p>
          <a:p>
            <a:r>
              <a:rPr lang="en-US" sz="1300" dirty="0">
                <a:latin typeface="Arial" charset="0"/>
              </a:rPr>
              <a:t>the form A + B → P. We begin by considering the factors we might expect a reaction rate to depend upon. Obviously, the rate of reaction must depend upon the rate of collisions between the reactants. COLLISION FREQUENCY: number of collisions made by one molecule of A with all the B molecules in a certain time divided by the time interval. If a take a cylinder of a certain length l and area such that when A molecule travel inside the cylinder it will hit the B molecules that are contained inside the cylinder. </a:t>
            </a:r>
          </a:p>
          <a:p>
            <a:r>
              <a:rPr lang="en-US" sz="1300" dirty="0">
                <a:latin typeface="Arial" charset="0"/>
              </a:rPr>
              <a:t>However, not every collision leads to reaction. Some colliding pairs do not have enough energy to overcome the activation barrier, and any theory of reaction rates must take this</a:t>
            </a:r>
          </a:p>
          <a:p>
            <a:r>
              <a:rPr lang="en-US" sz="1300" dirty="0">
                <a:latin typeface="Arial" charset="0"/>
              </a:rPr>
              <a:t>energy requirement into account. Also, it is highly likely that reaction will not even take place on every collision for which the energy requirement is met, since the reactants may need to collide in</a:t>
            </a:r>
          </a:p>
          <a:p>
            <a:r>
              <a:rPr lang="en-US" sz="1300" dirty="0">
                <a:latin typeface="Arial" charset="0"/>
              </a:rPr>
              <a:t>a particular orientation (e.g. SN2 reactions) or some of the energy may need to be present in a particular form (e.g. vibration in a bond coupled to the reaction coordinate). In summary, there are</a:t>
            </a:r>
          </a:p>
          <a:p>
            <a:r>
              <a:rPr lang="en-US" sz="1300" dirty="0">
                <a:latin typeface="Arial" charset="0"/>
              </a:rPr>
              <a:t>three aspects to a successful reactive collision, and we might expect an expression for the rate of a bimolecular reaction to take the following form.</a:t>
            </a:r>
          </a:p>
          <a:p>
            <a:r>
              <a:rPr lang="en-US" sz="1300" dirty="0">
                <a:latin typeface="Arial" charset="0"/>
              </a:rPr>
              <a:t>ν = (encounter rate) (energy requirement) (steric requirement)</a:t>
            </a:r>
            <a:endParaRPr lang="it-IT"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5</a:t>
            </a:fld>
            <a:endParaRPr lang="it-IT"/>
          </a:p>
        </p:txBody>
      </p:sp>
    </p:spTree>
    <p:extLst>
      <p:ext uri="{BB962C8B-B14F-4D97-AF65-F5344CB8AC3E}">
        <p14:creationId xmlns:p14="http://schemas.microsoft.com/office/powerpoint/2010/main" val="63926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calculate features of a perfect gas that are related to collisions, a point is regarded as being surrounded by a sphere of diameter </a:t>
            </a:r>
            <a:r>
              <a:rPr lang="en-US" sz="1300" i="1" dirty="0"/>
              <a:t>d</a:t>
            </a:r>
            <a:r>
              <a:rPr lang="en-US" sz="1300" dirty="0"/>
              <a:t>. A molecule will hit another molecule if the </a:t>
            </a:r>
            <a:r>
              <a:rPr lang="en-US" sz="1300" dirty="0" err="1"/>
              <a:t>centre</a:t>
            </a:r>
            <a:r>
              <a:rPr lang="en-US" sz="1300" dirty="0"/>
              <a:t> of the former lies within a circle of radius </a:t>
            </a:r>
            <a:r>
              <a:rPr lang="en-US" sz="1300" i="1" dirty="0"/>
              <a:t>d</a:t>
            </a:r>
            <a:r>
              <a:rPr lang="en-US" sz="1300" dirty="0"/>
              <a:t>. The collision cross-section is the target area, </a:t>
            </a:r>
            <a:r>
              <a:rPr lang="en-US" sz="1300" i="1" dirty="0" err="1"/>
              <a:t>pd</a:t>
            </a:r>
            <a:r>
              <a:rPr lang="en-US" sz="1300" i="1" dirty="0"/>
              <a:t> </a:t>
            </a:r>
            <a:r>
              <a:rPr lang="en-US" sz="1300" dirty="0"/>
              <a:t>2.</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a:t>
            </a:fld>
            <a:endParaRPr lang="en-GB"/>
          </a:p>
        </p:txBody>
      </p:sp>
    </p:spTree>
    <p:extLst>
      <p:ext uri="{BB962C8B-B14F-4D97-AF65-F5344CB8AC3E}">
        <p14:creationId xmlns:p14="http://schemas.microsoft.com/office/powerpoint/2010/main" val="24099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latin typeface="Arial" charset="0"/>
              </a:rPr>
              <a:t>Energia</a:t>
            </a:r>
            <a:r>
              <a:rPr lang="en-US" sz="1300" dirty="0">
                <a:latin typeface="Arial" charset="0"/>
              </a:rPr>
              <a:t> di </a:t>
            </a:r>
            <a:r>
              <a:rPr lang="en-US" sz="1300" dirty="0" err="1">
                <a:latin typeface="Arial" charset="0"/>
              </a:rPr>
              <a:t>attivazione</a:t>
            </a:r>
            <a:r>
              <a:rPr lang="en-US" sz="1300" dirty="0">
                <a:latin typeface="Arial" charset="0"/>
              </a:rPr>
              <a:t>: la minima </a:t>
            </a:r>
            <a:r>
              <a:rPr lang="en-US" sz="1300" dirty="0" err="1">
                <a:latin typeface="Arial" charset="0"/>
              </a:rPr>
              <a:t>energia</a:t>
            </a:r>
            <a:r>
              <a:rPr lang="en-US" sz="1300" dirty="0">
                <a:latin typeface="Arial" charset="0"/>
              </a:rPr>
              <a:t> </a:t>
            </a:r>
            <a:r>
              <a:rPr lang="en-US" sz="1300" dirty="0" err="1">
                <a:latin typeface="Arial" charset="0"/>
              </a:rPr>
              <a:t>richiesta</a:t>
            </a:r>
            <a:r>
              <a:rPr lang="en-US" sz="1300" dirty="0">
                <a:latin typeface="Arial" charset="0"/>
              </a:rPr>
              <a:t> per </a:t>
            </a:r>
            <a:r>
              <a:rPr lang="en-US" sz="1300" dirty="0" err="1">
                <a:latin typeface="Arial" charset="0"/>
              </a:rPr>
              <a:t>iniziare</a:t>
            </a:r>
            <a:r>
              <a:rPr lang="en-US" sz="1300" dirty="0">
                <a:latin typeface="Arial" charset="0"/>
              </a:rPr>
              <a:t> </a:t>
            </a:r>
            <a:r>
              <a:rPr lang="en-US" sz="1300" dirty="0" err="1">
                <a:latin typeface="Arial" charset="0"/>
              </a:rPr>
              <a:t>una</a:t>
            </a:r>
            <a:r>
              <a:rPr lang="en-US" sz="1300" dirty="0">
                <a:latin typeface="Arial" charset="0"/>
              </a:rPr>
              <a:t> </a:t>
            </a:r>
            <a:r>
              <a:rPr lang="en-US" sz="1300" dirty="0" err="1">
                <a:latin typeface="Arial" charset="0"/>
              </a:rPr>
              <a:t>reazione</a:t>
            </a:r>
            <a:r>
              <a:rPr lang="en-US" sz="1300" dirty="0">
                <a:latin typeface="Arial" charset="0"/>
              </a:rPr>
              <a:t> </a:t>
            </a:r>
            <a:r>
              <a:rPr lang="en-US" sz="1300" dirty="0" err="1">
                <a:latin typeface="Arial" charset="0"/>
              </a:rPr>
              <a:t>chimica</a:t>
            </a:r>
            <a:r>
              <a:rPr lang="en-US" sz="1300" dirty="0">
                <a:latin typeface="Arial" charset="0"/>
              </a:rPr>
              <a:t>. For a Maxwell-Boltzmann distribution of molecular speeds, the fraction of collisions for which the</a:t>
            </a:r>
          </a:p>
          <a:p>
            <a:r>
              <a:rPr lang="en-US" sz="1300" dirty="0">
                <a:latin typeface="Arial" charset="0"/>
              </a:rPr>
              <a:t>energy is high enough to overcome the activation barrier is </a:t>
            </a:r>
            <a:r>
              <a:rPr lang="en-US" sz="1300" dirty="0" err="1">
                <a:latin typeface="Arial" charset="0"/>
              </a:rPr>
              <a:t>exp</a:t>
            </a:r>
            <a:r>
              <a:rPr lang="en-US" sz="1300" dirty="0">
                <a:latin typeface="Arial" charset="0"/>
              </a:rPr>
              <a:t>(-</a:t>
            </a:r>
            <a:r>
              <a:rPr lang="en-US" sz="1300" i="1" dirty="0" err="1">
                <a:latin typeface="Arial" charset="0"/>
              </a:rPr>
              <a:t>E</a:t>
            </a:r>
            <a:r>
              <a:rPr lang="en-US" sz="1300" dirty="0" err="1">
                <a:latin typeface="Arial" charset="0"/>
              </a:rPr>
              <a:t>a</a:t>
            </a:r>
            <a:r>
              <a:rPr lang="en-US" sz="1300" dirty="0">
                <a:latin typeface="Arial" charset="0"/>
              </a:rPr>
              <a:t>/</a:t>
            </a:r>
            <a:r>
              <a:rPr lang="en-US" sz="1300" i="1" dirty="0">
                <a:latin typeface="Arial" charset="0"/>
              </a:rPr>
              <a:t>RT</a:t>
            </a:r>
            <a:r>
              <a:rPr lang="en-US" sz="1300" dirty="0">
                <a:latin typeface="Arial" charset="0"/>
              </a:rPr>
              <a:t>).</a:t>
            </a:r>
          </a:p>
          <a:p>
            <a:r>
              <a:rPr lang="en-US" sz="1300" dirty="0">
                <a:latin typeface="Arial" charset="0"/>
              </a:rPr>
              <a:t>However, not every collision leads to reaction. Some colliding pairs do not have enough energy to overcome the activation barrier, and any theory of reaction rates must take this</a:t>
            </a:r>
          </a:p>
          <a:p>
            <a:r>
              <a:rPr lang="en-US" sz="1300" dirty="0">
                <a:latin typeface="Arial" charset="0"/>
              </a:rPr>
              <a:t>energy requirement into account.</a:t>
            </a:r>
            <a:endParaRPr lang="it-IT"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7</a:t>
            </a:fld>
            <a:endParaRPr lang="it-IT"/>
          </a:p>
        </p:txBody>
      </p:sp>
    </p:spTree>
    <p:extLst>
      <p:ext uri="{BB962C8B-B14F-4D97-AF65-F5344CB8AC3E}">
        <p14:creationId xmlns:p14="http://schemas.microsoft.com/office/powerpoint/2010/main" val="169800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latin typeface="Arial" charset="0"/>
              </a:rPr>
              <a:t>Energia</a:t>
            </a:r>
            <a:r>
              <a:rPr lang="en-US" sz="1300" dirty="0">
                <a:latin typeface="Arial" charset="0"/>
              </a:rPr>
              <a:t> di </a:t>
            </a:r>
            <a:r>
              <a:rPr lang="en-US" sz="1300" dirty="0" err="1">
                <a:latin typeface="Arial" charset="0"/>
              </a:rPr>
              <a:t>attivazione</a:t>
            </a:r>
            <a:r>
              <a:rPr lang="en-US" sz="1300" dirty="0">
                <a:latin typeface="Arial" charset="0"/>
              </a:rPr>
              <a:t>: la minima </a:t>
            </a:r>
            <a:r>
              <a:rPr lang="en-US" sz="1300" dirty="0" err="1">
                <a:latin typeface="Arial" charset="0"/>
              </a:rPr>
              <a:t>energia</a:t>
            </a:r>
            <a:r>
              <a:rPr lang="en-US" sz="1300" dirty="0">
                <a:latin typeface="Arial" charset="0"/>
              </a:rPr>
              <a:t> </a:t>
            </a:r>
            <a:r>
              <a:rPr lang="en-US" sz="1300" dirty="0" err="1">
                <a:latin typeface="Arial" charset="0"/>
              </a:rPr>
              <a:t>richiesta</a:t>
            </a:r>
            <a:r>
              <a:rPr lang="en-US" sz="1300" dirty="0">
                <a:latin typeface="Arial" charset="0"/>
              </a:rPr>
              <a:t> per </a:t>
            </a:r>
            <a:r>
              <a:rPr lang="en-US" sz="1300" dirty="0" err="1">
                <a:latin typeface="Arial" charset="0"/>
              </a:rPr>
              <a:t>iniziare</a:t>
            </a:r>
            <a:r>
              <a:rPr lang="en-US" sz="1300" dirty="0">
                <a:latin typeface="Arial" charset="0"/>
              </a:rPr>
              <a:t> </a:t>
            </a:r>
            <a:r>
              <a:rPr lang="en-US" sz="1300" dirty="0" err="1">
                <a:latin typeface="Arial" charset="0"/>
              </a:rPr>
              <a:t>una</a:t>
            </a:r>
            <a:r>
              <a:rPr lang="en-US" sz="1300" dirty="0">
                <a:latin typeface="Arial" charset="0"/>
              </a:rPr>
              <a:t> </a:t>
            </a:r>
            <a:r>
              <a:rPr lang="en-US" sz="1300" dirty="0" err="1">
                <a:latin typeface="Arial" charset="0"/>
              </a:rPr>
              <a:t>reazione</a:t>
            </a:r>
            <a:r>
              <a:rPr lang="en-US" sz="1300" dirty="0">
                <a:latin typeface="Arial" charset="0"/>
              </a:rPr>
              <a:t> </a:t>
            </a:r>
            <a:r>
              <a:rPr lang="en-US" sz="1300" dirty="0" err="1">
                <a:latin typeface="Arial" charset="0"/>
              </a:rPr>
              <a:t>chimica</a:t>
            </a:r>
            <a:r>
              <a:rPr lang="en-US" sz="1300" dirty="0">
                <a:latin typeface="Arial" charset="0"/>
              </a:rPr>
              <a:t>. For a Maxwell-Boltzmann distribution of molecular speeds, the fraction of collisions for which the</a:t>
            </a:r>
          </a:p>
          <a:p>
            <a:r>
              <a:rPr lang="en-US" sz="1300" dirty="0">
                <a:latin typeface="Arial" charset="0"/>
              </a:rPr>
              <a:t>energy is high enough to overcome the activation barrier is </a:t>
            </a:r>
            <a:r>
              <a:rPr lang="en-US" sz="1300" dirty="0" err="1">
                <a:latin typeface="Arial" charset="0"/>
              </a:rPr>
              <a:t>exp</a:t>
            </a:r>
            <a:r>
              <a:rPr lang="en-US" sz="1300" dirty="0">
                <a:latin typeface="Arial" charset="0"/>
              </a:rPr>
              <a:t>(-</a:t>
            </a:r>
            <a:r>
              <a:rPr lang="en-US" sz="1300" i="1" dirty="0" err="1">
                <a:latin typeface="Arial" charset="0"/>
              </a:rPr>
              <a:t>E</a:t>
            </a:r>
            <a:r>
              <a:rPr lang="en-US" sz="1300" dirty="0" err="1">
                <a:latin typeface="Arial" charset="0"/>
              </a:rPr>
              <a:t>a</a:t>
            </a:r>
            <a:r>
              <a:rPr lang="en-US" sz="1300" dirty="0">
                <a:latin typeface="Arial" charset="0"/>
              </a:rPr>
              <a:t>/</a:t>
            </a:r>
            <a:r>
              <a:rPr lang="en-US" sz="1300" i="1" dirty="0">
                <a:latin typeface="Arial" charset="0"/>
              </a:rPr>
              <a:t>RT</a:t>
            </a:r>
            <a:r>
              <a:rPr lang="en-US" sz="1300" dirty="0">
                <a:latin typeface="Arial" charset="0"/>
              </a:rPr>
              <a:t>).</a:t>
            </a:r>
          </a:p>
          <a:p>
            <a:r>
              <a:rPr lang="en-US" sz="1300" dirty="0">
                <a:latin typeface="Arial" charset="0"/>
              </a:rPr>
              <a:t>However, not every collision leads to reaction. Some colliding pairs do not have enough energy to overcome the activation barrier, and any theory of reaction rates must take this</a:t>
            </a:r>
          </a:p>
          <a:p>
            <a:r>
              <a:rPr lang="en-US" sz="1300" dirty="0">
                <a:latin typeface="Arial" charset="0"/>
              </a:rPr>
              <a:t>energy requirement into account.</a:t>
            </a:r>
            <a:endParaRPr lang="it-IT"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8</a:t>
            </a:fld>
            <a:endParaRPr lang="it-IT"/>
          </a:p>
        </p:txBody>
      </p:sp>
    </p:spTree>
    <p:extLst>
      <p:ext uri="{BB962C8B-B14F-4D97-AF65-F5344CB8AC3E}">
        <p14:creationId xmlns:p14="http://schemas.microsoft.com/office/powerpoint/2010/main" val="398522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rPr>
              <a:t>Experimentally, measured rates are often found to be up to an order of magnitude smaller than those calculated from simple collision theory, suggesting that features such as the relative</a:t>
            </a:r>
          </a:p>
          <a:p>
            <a:r>
              <a:rPr lang="en-US" sz="1300" dirty="0">
                <a:latin typeface="Arial" charset="0"/>
              </a:rPr>
              <a:t>orientation of the colliding species is important in determining the reaction rate. We account for the disagreement between experiment and theory by introducing a steric factor, </a:t>
            </a:r>
            <a:r>
              <a:rPr lang="en-US" sz="1300" i="1" dirty="0">
                <a:latin typeface="Arial" charset="0"/>
              </a:rPr>
              <a:t>P</a:t>
            </a:r>
            <a:r>
              <a:rPr lang="en-US" sz="1300" dirty="0">
                <a:latin typeface="Arial" charset="0"/>
              </a:rPr>
              <a:t>, into our expression for the reaction rate. Alternatively, we can replace the collision cross section, </a:t>
            </a:r>
            <a:r>
              <a:rPr lang="en-US" sz="1300" dirty="0" err="1">
                <a:latin typeface="Arial" charset="0"/>
              </a:rPr>
              <a:t>σC</a:t>
            </a:r>
            <a:r>
              <a:rPr lang="en-US" sz="1300" dirty="0">
                <a:latin typeface="Arial" charset="0"/>
              </a:rPr>
              <a:t>, with a reaction cross section </a:t>
            </a:r>
            <a:r>
              <a:rPr lang="en-US" sz="1300" dirty="0" err="1">
                <a:latin typeface="Arial" charset="0"/>
              </a:rPr>
              <a:t>σR</a:t>
            </a:r>
            <a:r>
              <a:rPr lang="en-US" sz="1300" dirty="0">
                <a:latin typeface="Arial" charset="0"/>
              </a:rPr>
              <a:t>, where </a:t>
            </a:r>
            <a:r>
              <a:rPr lang="en-US" sz="1300" dirty="0" err="1">
                <a:latin typeface="Arial" charset="0"/>
              </a:rPr>
              <a:t>σR</a:t>
            </a:r>
            <a:r>
              <a:rPr lang="en-US" sz="1300" dirty="0">
                <a:latin typeface="Arial" charset="0"/>
              </a:rPr>
              <a:t> = </a:t>
            </a:r>
            <a:r>
              <a:rPr lang="en-US" sz="1300" i="1" dirty="0" err="1">
                <a:latin typeface="Arial" charset="0"/>
              </a:rPr>
              <a:t>P</a:t>
            </a:r>
            <a:r>
              <a:rPr lang="en-US" sz="1300" dirty="0" err="1">
                <a:latin typeface="Arial" charset="0"/>
              </a:rPr>
              <a:t>σC</a:t>
            </a:r>
            <a:r>
              <a:rPr lang="en-US" sz="1300" dirty="0">
                <a:latin typeface="Arial" charset="0"/>
              </a:rPr>
              <a:t>. Usually, </a:t>
            </a:r>
            <a:r>
              <a:rPr lang="en-US" sz="1300" i="1" dirty="0">
                <a:latin typeface="Arial" charset="0"/>
              </a:rPr>
              <a:t>P </a:t>
            </a:r>
            <a:r>
              <a:rPr lang="en-US" sz="1300" dirty="0">
                <a:latin typeface="Arial" charset="0"/>
              </a:rPr>
              <a:t>is considerably less than unity, but values greater than one are also possible. An example is the ‘harpoon reaction’ between </a:t>
            </a:r>
            <a:r>
              <a:rPr lang="en-US" sz="1300" dirty="0" err="1">
                <a:latin typeface="Arial" charset="0"/>
              </a:rPr>
              <a:t>Rb</a:t>
            </a:r>
            <a:r>
              <a:rPr lang="en-US" sz="1300" dirty="0">
                <a:latin typeface="Arial" charset="0"/>
              </a:rPr>
              <a:t> and Cl2. The reaction mechanism involves an electron transfer at large separations to form </a:t>
            </a:r>
            <a:r>
              <a:rPr lang="en-US" sz="1300" dirty="0" err="1">
                <a:latin typeface="Arial" charset="0"/>
              </a:rPr>
              <a:t>Rb</a:t>
            </a:r>
            <a:r>
              <a:rPr lang="en-US" sz="1300" dirty="0">
                <a:latin typeface="Arial" charset="0"/>
              </a:rPr>
              <a:t>+ + Cl2</a:t>
            </a:r>
          </a:p>
          <a:p>
            <a:r>
              <a:rPr lang="it-IT" sz="1300" dirty="0">
                <a:latin typeface="Arial" charset="0"/>
              </a:rPr>
              <a:t>-, after </a:t>
            </a:r>
            <a:r>
              <a:rPr lang="en-US" sz="1300" dirty="0">
                <a:latin typeface="Arial" charset="0"/>
              </a:rPr>
              <a:t>which the electrostatic attraction between the two ions guarantees reaction. </a:t>
            </a:r>
            <a:r>
              <a:rPr lang="en-US" sz="1300" i="1" dirty="0">
                <a:latin typeface="Arial" charset="0"/>
              </a:rPr>
              <a:t>P </a:t>
            </a:r>
            <a:r>
              <a:rPr lang="en-US" sz="1300" dirty="0">
                <a:latin typeface="Arial" charset="0"/>
              </a:rPr>
              <a:t>is large because the reaction cross section is determined by the electron transfer distance, which is much larger than </a:t>
            </a:r>
            <a:r>
              <a:rPr lang="it-IT" sz="1300" dirty="0">
                <a:latin typeface="Arial" charset="0"/>
              </a:rPr>
              <a:t>the collision diameter.</a:t>
            </a:r>
          </a:p>
          <a:p>
            <a:endParaRPr lang="it-IT" sz="1300" dirty="0">
              <a:latin typeface="Arial" charset="0"/>
            </a:endParaRPr>
          </a:p>
          <a:p>
            <a:r>
              <a:rPr lang="it-IT" sz="1300" dirty="0">
                <a:latin typeface="Arial" charset="0"/>
              </a:rPr>
              <a:t>Problemi di questo modello:</a:t>
            </a:r>
          </a:p>
          <a:p>
            <a:r>
              <a:rPr lang="en-US" sz="1300" dirty="0">
                <a:latin typeface="Arial" charset="0"/>
              </a:rPr>
              <a:t>(</a:t>
            </a:r>
            <a:r>
              <a:rPr lang="en-US" sz="1300" dirty="0" err="1">
                <a:latin typeface="Arial" charset="0"/>
              </a:rPr>
              <a:t>i</a:t>
            </a:r>
            <a:r>
              <a:rPr lang="en-US" sz="1300" dirty="0">
                <a:latin typeface="Arial" charset="0"/>
              </a:rPr>
              <a:t>) It does not account for the fact that, unless the collision is head on, not all of the kinetic energy of the two reactants is available for reaction. Conservation of angular momentum</a:t>
            </a:r>
          </a:p>
          <a:p>
            <a:r>
              <a:rPr lang="en-US" sz="1300" dirty="0">
                <a:latin typeface="Arial" charset="0"/>
              </a:rPr>
              <a:t>means that only the kinetic energy corresponding to the velocity component along the relative velocity vector of the reactants actually contributes to the collision energy.</a:t>
            </a:r>
          </a:p>
          <a:p>
            <a:r>
              <a:rPr lang="en-US" sz="1300" dirty="0">
                <a:latin typeface="Arial" charset="0"/>
              </a:rPr>
              <a:t>(ii) The energy stored in internal degrees of freedom in the reactants (vibrations, rotations </a:t>
            </a:r>
            <a:r>
              <a:rPr lang="en-US" sz="1300" dirty="0" err="1">
                <a:latin typeface="Arial" charset="0"/>
              </a:rPr>
              <a:t>etc</a:t>
            </a:r>
            <a:r>
              <a:rPr lang="en-US" sz="1300" dirty="0">
                <a:latin typeface="Arial" charset="0"/>
              </a:rPr>
              <a:t>) has been ignored. For reactions involving large molecules, this often leads to a large</a:t>
            </a:r>
          </a:p>
          <a:p>
            <a:r>
              <a:rPr lang="en-US" sz="1300" dirty="0">
                <a:latin typeface="Arial" charset="0"/>
              </a:rPr>
              <a:t>discrepancy between simple collision theory and experiment, though this is partly corrected for by the inclusion of the steric factor, </a:t>
            </a:r>
            <a:r>
              <a:rPr lang="en-US" sz="1300" i="1" dirty="0">
                <a:latin typeface="Arial" charset="0"/>
              </a:rPr>
              <a:t>P</a:t>
            </a:r>
            <a:r>
              <a:rPr lang="en-US" sz="1300" dirty="0">
                <a:latin typeface="Arial" charset="0"/>
              </a:rPr>
              <a:t>. This problem is largely solved in another theory</a:t>
            </a:r>
          </a:p>
          <a:p>
            <a:r>
              <a:rPr lang="en-US" sz="1300" dirty="0">
                <a:latin typeface="Arial" charset="0"/>
              </a:rPr>
              <a:t>known as transition state theory, which you will learn about next year.</a:t>
            </a:r>
            <a:endParaRPr lang="it-IT" sz="1300" dirty="0">
              <a:latin typeface="Arial" charset="0"/>
            </a:endParaRPr>
          </a:p>
          <a:p>
            <a:endParaRPr lang="it-IT"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9</a:t>
            </a:fld>
            <a:endParaRPr lang="it-IT"/>
          </a:p>
        </p:txBody>
      </p:sp>
    </p:spTree>
    <p:extLst>
      <p:ext uri="{BB962C8B-B14F-4D97-AF65-F5344CB8AC3E}">
        <p14:creationId xmlns:p14="http://schemas.microsoft.com/office/powerpoint/2010/main" val="47832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5FA474-AECD-4FBC-9634-E7FE2BAD438F}" type="slidenum">
              <a:rPr lang="en-US" altLang="en-US"/>
              <a:pPr>
                <a:defRPr/>
              </a:pPr>
              <a:t>‹#›</a:t>
            </a:fld>
            <a:endParaRPr lang="en-US" altLang="en-US"/>
          </a:p>
        </p:txBody>
      </p:sp>
    </p:spTree>
    <p:extLst>
      <p:ext uri="{BB962C8B-B14F-4D97-AF65-F5344CB8AC3E}">
        <p14:creationId xmlns:p14="http://schemas.microsoft.com/office/powerpoint/2010/main" val="6827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B2B62-5A76-46A9-B4CF-01222971C4AC}" type="slidenum">
              <a:rPr lang="en-US" altLang="en-US"/>
              <a:pPr>
                <a:defRPr/>
              </a:pPr>
              <a:t>‹#›</a:t>
            </a:fld>
            <a:endParaRPr lang="en-US" altLang="en-US"/>
          </a:p>
        </p:txBody>
      </p:sp>
    </p:spTree>
    <p:extLst>
      <p:ext uri="{BB962C8B-B14F-4D97-AF65-F5344CB8AC3E}">
        <p14:creationId xmlns:p14="http://schemas.microsoft.com/office/powerpoint/2010/main" val="23112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0487A8-75FB-4324-A8CB-10ABE06B2289}" type="slidenum">
              <a:rPr lang="en-US" altLang="en-US"/>
              <a:pPr>
                <a:defRPr/>
              </a:pPr>
              <a:t>‹#›</a:t>
            </a:fld>
            <a:endParaRPr lang="en-US" altLang="en-US"/>
          </a:p>
        </p:txBody>
      </p:sp>
    </p:spTree>
    <p:extLst>
      <p:ext uri="{BB962C8B-B14F-4D97-AF65-F5344CB8AC3E}">
        <p14:creationId xmlns:p14="http://schemas.microsoft.com/office/powerpoint/2010/main" val="35725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58FC87-FD49-4962-8216-A6A8D8F096D9}" type="slidenum">
              <a:rPr lang="en-US" altLang="en-US"/>
              <a:pPr>
                <a:defRPr/>
              </a:pPr>
              <a:t>‹#›</a:t>
            </a:fld>
            <a:endParaRPr lang="en-US" altLang="en-US"/>
          </a:p>
        </p:txBody>
      </p:sp>
    </p:spTree>
    <p:extLst>
      <p:ext uri="{BB962C8B-B14F-4D97-AF65-F5344CB8AC3E}">
        <p14:creationId xmlns:p14="http://schemas.microsoft.com/office/powerpoint/2010/main" val="316259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31E17-50F0-4A51-83F8-5CDF4C0177C3}" type="slidenum">
              <a:rPr lang="en-US" altLang="en-US"/>
              <a:pPr>
                <a:defRPr/>
              </a:pPr>
              <a:t>‹#›</a:t>
            </a:fld>
            <a:endParaRPr lang="en-US" altLang="en-US"/>
          </a:p>
        </p:txBody>
      </p:sp>
    </p:spTree>
    <p:extLst>
      <p:ext uri="{BB962C8B-B14F-4D97-AF65-F5344CB8AC3E}">
        <p14:creationId xmlns:p14="http://schemas.microsoft.com/office/powerpoint/2010/main" val="23695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01D8A1-B0AE-430F-97C2-2960FDFD9B58}" type="slidenum">
              <a:rPr lang="en-US" altLang="en-US"/>
              <a:pPr>
                <a:defRPr/>
              </a:pPr>
              <a:t>‹#›</a:t>
            </a:fld>
            <a:endParaRPr lang="en-US" altLang="en-US"/>
          </a:p>
        </p:txBody>
      </p:sp>
    </p:spTree>
    <p:extLst>
      <p:ext uri="{BB962C8B-B14F-4D97-AF65-F5344CB8AC3E}">
        <p14:creationId xmlns:p14="http://schemas.microsoft.com/office/powerpoint/2010/main" val="603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FC2B2E-B4A2-4C54-B60C-4EF2399D47C3}" type="slidenum">
              <a:rPr lang="en-US" altLang="en-US"/>
              <a:pPr>
                <a:defRPr/>
              </a:pPr>
              <a:t>‹#›</a:t>
            </a:fld>
            <a:endParaRPr lang="en-US" altLang="en-US"/>
          </a:p>
        </p:txBody>
      </p:sp>
    </p:spTree>
    <p:extLst>
      <p:ext uri="{BB962C8B-B14F-4D97-AF65-F5344CB8AC3E}">
        <p14:creationId xmlns:p14="http://schemas.microsoft.com/office/powerpoint/2010/main" val="40338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119F4B-016E-4E61-B679-499B05E5346C}" type="slidenum">
              <a:rPr lang="en-US" altLang="en-US"/>
              <a:pPr>
                <a:defRPr/>
              </a:pPr>
              <a:t>‹#›</a:t>
            </a:fld>
            <a:endParaRPr lang="en-US" altLang="en-US"/>
          </a:p>
        </p:txBody>
      </p:sp>
    </p:spTree>
    <p:extLst>
      <p:ext uri="{BB962C8B-B14F-4D97-AF65-F5344CB8AC3E}">
        <p14:creationId xmlns:p14="http://schemas.microsoft.com/office/powerpoint/2010/main" val="1914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C0DE0E1-2B17-4668-88F7-DC8E16E48B14}" type="slidenum">
              <a:rPr lang="en-US" altLang="en-US"/>
              <a:pPr>
                <a:defRPr/>
              </a:pPr>
              <a:t>‹#›</a:t>
            </a:fld>
            <a:endParaRPr lang="en-US" altLang="en-US"/>
          </a:p>
        </p:txBody>
      </p:sp>
    </p:spTree>
    <p:extLst>
      <p:ext uri="{BB962C8B-B14F-4D97-AF65-F5344CB8AC3E}">
        <p14:creationId xmlns:p14="http://schemas.microsoft.com/office/powerpoint/2010/main" val="1323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2B7D3F-5233-4DFB-98C4-C6ED15A9C022}" type="slidenum">
              <a:rPr lang="en-US" altLang="en-US"/>
              <a:pPr>
                <a:defRPr/>
              </a:pPr>
              <a:t>‹#›</a:t>
            </a:fld>
            <a:endParaRPr lang="en-US" altLang="en-US"/>
          </a:p>
        </p:txBody>
      </p:sp>
    </p:spTree>
    <p:extLst>
      <p:ext uri="{BB962C8B-B14F-4D97-AF65-F5344CB8AC3E}">
        <p14:creationId xmlns:p14="http://schemas.microsoft.com/office/powerpoint/2010/main" val="168034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16DE2-E929-45EC-85F9-7709290B7650}" type="slidenum">
              <a:rPr lang="en-US" altLang="en-US"/>
              <a:pPr>
                <a:defRPr/>
              </a:pPr>
              <a:t>‹#›</a:t>
            </a:fld>
            <a:endParaRPr lang="en-US" altLang="en-US"/>
          </a:p>
        </p:txBody>
      </p:sp>
    </p:spTree>
    <p:extLst>
      <p:ext uri="{BB962C8B-B14F-4D97-AF65-F5344CB8AC3E}">
        <p14:creationId xmlns:p14="http://schemas.microsoft.com/office/powerpoint/2010/main" val="5057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CBF733-B218-4889-B0B3-BA1D628A56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0.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3.w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2.wmf"/><Relationship Id="rId10"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9.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9.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4.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9.wmf"/><Relationship Id="rId18" Type="http://schemas.openxmlformats.org/officeDocument/2006/relationships/oleObject" Target="../embeddings/oleObject29.bin"/><Relationship Id="rId3" Type="http://schemas.openxmlformats.org/officeDocument/2006/relationships/notesSlide" Target="../notesSlides/notesSlide20.xml"/><Relationship Id="rId7" Type="http://schemas.openxmlformats.org/officeDocument/2006/relationships/image" Target="../media/image37.wmf"/><Relationship Id="rId12" Type="http://schemas.openxmlformats.org/officeDocument/2006/relationships/oleObject" Target="../embeddings/oleObject26.bin"/><Relationship Id="rId17" Type="http://schemas.openxmlformats.org/officeDocument/2006/relationships/image" Target="../media/image41.wmf"/><Relationship Id="rId2" Type="http://schemas.openxmlformats.org/officeDocument/2006/relationships/slideLayout" Target="../slideLayouts/slideLayout7.xml"/><Relationship Id="rId16" Type="http://schemas.openxmlformats.org/officeDocument/2006/relationships/oleObject" Target="../embeddings/oleObject28.bin"/><Relationship Id="rId1" Type="http://schemas.openxmlformats.org/officeDocument/2006/relationships/vmlDrawing" Target="../drawings/vmlDrawing11.vml"/><Relationship Id="rId6" Type="http://schemas.openxmlformats.org/officeDocument/2006/relationships/oleObject" Target="../embeddings/oleObject23.bin"/><Relationship Id="rId11" Type="http://schemas.openxmlformats.org/officeDocument/2006/relationships/image" Target="../media/image38.wmf"/><Relationship Id="rId5" Type="http://schemas.openxmlformats.org/officeDocument/2006/relationships/image" Target="../media/image36.wmf"/><Relationship Id="rId15" Type="http://schemas.openxmlformats.org/officeDocument/2006/relationships/image" Target="../media/image40.wmf"/><Relationship Id="rId10" Type="http://schemas.openxmlformats.org/officeDocument/2006/relationships/oleObject" Target="../embeddings/oleObject25.bin"/><Relationship Id="rId19" Type="http://schemas.openxmlformats.org/officeDocument/2006/relationships/image" Target="../media/image42.wmf"/><Relationship Id="rId4" Type="http://schemas.openxmlformats.org/officeDocument/2006/relationships/oleObject" Target="../embeddings/oleObject22.bin"/><Relationship Id="rId9" Type="http://schemas.openxmlformats.org/officeDocument/2006/relationships/image" Target="../media/image28.wmf"/><Relationship Id="rId1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7.wmf"/><Relationship Id="rId3" Type="http://schemas.openxmlformats.org/officeDocument/2006/relationships/notesSlide" Target="../notesSlides/notesSlide21.xml"/><Relationship Id="rId7" Type="http://schemas.openxmlformats.org/officeDocument/2006/relationships/image" Target="../media/image44.wmf"/><Relationship Id="rId12" Type="http://schemas.openxmlformats.org/officeDocument/2006/relationships/oleObject" Target="../embeddings/oleObject34.bin"/><Relationship Id="rId17" Type="http://schemas.openxmlformats.org/officeDocument/2006/relationships/image" Target="../media/image49.wmf"/><Relationship Id="rId2" Type="http://schemas.openxmlformats.org/officeDocument/2006/relationships/slideLayout" Target="../slideLayouts/slideLayout7.xml"/><Relationship Id="rId16" Type="http://schemas.openxmlformats.org/officeDocument/2006/relationships/oleObject" Target="../embeddings/oleObject36.bin"/><Relationship Id="rId1" Type="http://schemas.openxmlformats.org/officeDocument/2006/relationships/vmlDrawing" Target="../drawings/vmlDrawing12.vml"/><Relationship Id="rId6" Type="http://schemas.openxmlformats.org/officeDocument/2006/relationships/oleObject" Target="../embeddings/oleObject31.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5.wmf"/><Relationship Id="rId1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3.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51.wmf"/><Relationship Id="rId4" Type="http://schemas.openxmlformats.org/officeDocument/2006/relationships/oleObject" Target="../embeddings/oleObject37.bin"/><Relationship Id="rId9" Type="http://schemas.openxmlformats.org/officeDocument/2006/relationships/image" Target="../media/image53.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9.emf"/><Relationship Id="rId3" Type="http://schemas.openxmlformats.org/officeDocument/2006/relationships/notesSlide" Target="../notesSlides/notesSlide24.xml"/><Relationship Id="rId7" Type="http://schemas.openxmlformats.org/officeDocument/2006/relationships/image" Target="../media/image55.wmf"/><Relationship Id="rId12"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1.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6.wmf"/></Relationships>
</file>

<file path=ppt/slides/_rels/slide2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2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3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wmf"/><Relationship Id="rId5" Type="http://schemas.openxmlformats.org/officeDocument/2006/relationships/oleObject" Target="../embeddings/oleObject44.bin"/><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70.wmf"/><Relationship Id="rId4" Type="http://schemas.openxmlformats.org/officeDocument/2006/relationships/oleObject" Target="../embeddings/oleObject45.bin"/></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notesSlide" Target="../notesSlides/notesSlide31.xml"/><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5.wmf"/><Relationship Id="rId5" Type="http://schemas.openxmlformats.org/officeDocument/2006/relationships/oleObject" Target="../embeddings/oleObject46.bin"/><Relationship Id="rId10" Type="http://schemas.openxmlformats.org/officeDocument/2006/relationships/image" Target="../media/image73.wmf"/><Relationship Id="rId4" Type="http://schemas.openxmlformats.org/officeDocument/2006/relationships/image" Target="../media/image22.jpeg"/><Relationship Id="rId9" Type="http://schemas.openxmlformats.org/officeDocument/2006/relationships/oleObject" Target="../embeddings/oleObject48.bin"/></Relationships>
</file>

<file path=ppt/slides/_rels/slide36.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53.bin"/><Relationship Id="rId3" Type="http://schemas.openxmlformats.org/officeDocument/2006/relationships/oleObject" Target="../embeddings/oleObject49.bin"/><Relationship Id="rId7" Type="http://schemas.openxmlformats.org/officeDocument/2006/relationships/oleObject" Target="../embeddings/oleObject50.bin"/><Relationship Id="rId12" Type="http://schemas.openxmlformats.org/officeDocument/2006/relationships/image" Target="../media/image77.wmf"/><Relationship Id="rId17" Type="http://schemas.openxmlformats.org/officeDocument/2006/relationships/image" Target="../media/image22.jpeg"/><Relationship Id="rId2" Type="http://schemas.openxmlformats.org/officeDocument/2006/relationships/slideLayout" Target="../slideLayouts/slideLayout2.xml"/><Relationship Id="rId16" Type="http://schemas.openxmlformats.org/officeDocument/2006/relationships/image" Target="../media/image79.wmf"/><Relationship Id="rId1" Type="http://schemas.openxmlformats.org/officeDocument/2006/relationships/vmlDrawing" Target="../drawings/vmlDrawing18.vml"/><Relationship Id="rId6" Type="http://schemas.openxmlformats.org/officeDocument/2006/relationships/image" Target="../media/image25.wmf"/><Relationship Id="rId11" Type="http://schemas.openxmlformats.org/officeDocument/2006/relationships/oleObject" Target="../embeddings/oleObject52.bin"/><Relationship Id="rId5" Type="http://schemas.openxmlformats.org/officeDocument/2006/relationships/oleObject" Target="../embeddings/oleObject46.bin"/><Relationship Id="rId15" Type="http://schemas.openxmlformats.org/officeDocument/2006/relationships/oleObject" Target="../embeddings/oleObject54.bin"/><Relationship Id="rId10" Type="http://schemas.openxmlformats.org/officeDocument/2006/relationships/image" Target="../media/image76.wmf"/><Relationship Id="rId4" Type="http://schemas.openxmlformats.org/officeDocument/2006/relationships/image" Target="../media/image74.wmf"/><Relationship Id="rId9" Type="http://schemas.openxmlformats.org/officeDocument/2006/relationships/oleObject" Target="../embeddings/oleObject51.bin"/><Relationship Id="rId14" Type="http://schemas.openxmlformats.org/officeDocument/2006/relationships/image" Target="../media/image78.wmf"/></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80.wmf"/><Relationship Id="rId4" Type="http://schemas.openxmlformats.org/officeDocument/2006/relationships/oleObject" Target="../embeddings/oleObject55.bin"/></Relationships>
</file>

<file path=ppt/slides/_rels/slide38.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image" Target="../media/image22.jpeg"/><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1.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58.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6.bin"/><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wmf"/><Relationship Id="rId5" Type="http://schemas.openxmlformats.org/officeDocument/2006/relationships/oleObject" Target="../embeddings/oleObject6.bin"/><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293913"/>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4013200"/>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a:solidFill>
                  <a:srgbClr val="3333FF"/>
                </a:solidFill>
                <a:latin typeface="Tahoma" panose="020B0604030504040204" pitchFamily="34" charset="0"/>
                <a:cs typeface="Tahoma" panose="020B0604030504040204" pitchFamily="34" charset="0"/>
              </a:rPr>
              <a:t>Basic principles of </a:t>
            </a:r>
            <a:r>
              <a:rPr lang="it-IT" altLang="en-US" sz="4000" b="1" dirty="0" smtClean="0">
                <a:solidFill>
                  <a:srgbClr val="3333FF"/>
                </a:solidFill>
                <a:latin typeface="Tahoma" panose="020B0604030504040204" pitchFamily="34" charset="0"/>
                <a:cs typeface="Tahoma" panose="020B0604030504040204" pitchFamily="34" charset="0"/>
              </a:rPr>
              <a:t>chemical kinetics</a:t>
            </a:r>
            <a:endParaRPr lang="en-GB" altLang="en-US" sz="4000" b="1" dirty="0">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
        <p:nvSpPr>
          <p:cNvPr id="7"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20"/>
          <p:cNvGraphicFramePr>
            <a:graphicFrameLocks noChangeAspect="1"/>
          </p:cNvGraphicFramePr>
          <p:nvPr>
            <p:extLst>
              <p:ext uri="{D42A27DB-BD31-4B8C-83A1-F6EECF244321}">
                <p14:modId xmlns:p14="http://schemas.microsoft.com/office/powerpoint/2010/main" val="1789331557"/>
              </p:ext>
            </p:extLst>
          </p:nvPr>
        </p:nvGraphicFramePr>
        <p:xfrm>
          <a:off x="1392626" y="2759616"/>
          <a:ext cx="6577868" cy="1562088"/>
        </p:xfrm>
        <a:graphic>
          <a:graphicData uri="http://schemas.openxmlformats.org/presentationml/2006/ole">
            <mc:AlternateContent xmlns:mc="http://schemas.openxmlformats.org/markup-compatibility/2006">
              <mc:Choice xmlns:v="urn:schemas-microsoft-com:vml" Requires="v">
                <p:oleObj spid="_x0000_s120264" name="Equation" r:id="rId4" imgW="2082600" imgH="495000" progId="Equation.3">
                  <p:embed/>
                </p:oleObj>
              </mc:Choice>
              <mc:Fallback>
                <p:oleObj name="Equation" r:id="rId4" imgW="2082600" imgH="495000" progId="Equation.3">
                  <p:embed/>
                  <p:pic>
                    <p:nvPicPr>
                      <p:cNvPr id="13" name="Object 20"/>
                      <p:cNvPicPr>
                        <a:picLocks noChangeAspect="1" noChangeArrowheads="1"/>
                      </p:cNvPicPr>
                      <p:nvPr/>
                    </p:nvPicPr>
                    <p:blipFill>
                      <a:blip r:embed="rId5"/>
                      <a:srcRect/>
                      <a:stretch>
                        <a:fillRect/>
                      </a:stretch>
                    </p:blipFill>
                    <p:spPr bwMode="auto">
                      <a:xfrm>
                        <a:off x="1392626" y="2759616"/>
                        <a:ext cx="6577868" cy="1562088"/>
                      </a:xfrm>
                      <a:prstGeom prst="rect">
                        <a:avLst/>
                      </a:prstGeom>
                      <a:noFill/>
                      <a:ln>
                        <a:noFill/>
                      </a:ln>
                      <a:effectLst/>
                      <a:extLst/>
                    </p:spPr>
                  </p:pic>
                </p:oleObj>
              </mc:Fallback>
            </mc:AlternateContent>
          </a:graphicData>
        </a:graphic>
      </p:graphicFrame>
      <p:sp>
        <p:nvSpPr>
          <p:cNvPr id="3" name="WordArt 5"/>
          <p:cNvSpPr>
            <a:spLocks noChangeArrowheads="1" noChangeShapeType="1" noTextEdit="1"/>
          </p:cNvSpPr>
          <p:nvPr/>
        </p:nvSpPr>
        <p:spPr bwMode="auto">
          <a:xfrm>
            <a:off x="179512" y="78721"/>
            <a:ext cx="8784976" cy="541967"/>
          </a:xfrm>
          <a:prstGeom prst="rect">
            <a:avLst/>
          </a:prstGeom>
        </p:spPr>
        <p:txBody>
          <a:bodyPr wrap="none" fromWordArt="1">
            <a:prstTxWarp prst="textPlain">
              <a:avLst>
                <a:gd name="adj" fmla="val 50000"/>
              </a:avLst>
            </a:prstTxWarp>
          </a:bodyPr>
          <a:lstStyle/>
          <a:p>
            <a:pPr algn="ctr"/>
            <a:r>
              <a:rPr lang="it-IT" sz="3600" b="1" kern="10" spc="-180" dirty="0" smtClean="0">
                <a:ln w="9525">
                  <a:noFill/>
                  <a:round/>
                  <a:headEnd/>
                  <a:tailEnd/>
                </a:ln>
                <a:solidFill>
                  <a:schemeClr val="bg1"/>
                </a:solidFill>
                <a:effectLst>
                  <a:outerShdw dist="45791" dir="19578596" algn="ctr" rotWithShape="0">
                    <a:schemeClr val="bg1">
                      <a:alpha val="50000"/>
                    </a:schemeClr>
                  </a:outerShdw>
                </a:effectLst>
                <a:latin typeface="Tahoma"/>
                <a:cs typeface="Tahoma"/>
              </a:rPr>
              <a:t>Teoria delle collisioni e velocità di reazione</a:t>
            </a:r>
          </a:p>
        </p:txBody>
      </p:sp>
      <p:sp>
        <p:nvSpPr>
          <p:cNvPr id="25" name="TextBox 24"/>
          <p:cNvSpPr txBox="1"/>
          <p:nvPr/>
        </p:nvSpPr>
        <p:spPr>
          <a:xfrm>
            <a:off x="2312733" y="4691763"/>
            <a:ext cx="4067139" cy="461665"/>
          </a:xfrm>
          <a:prstGeom prst="rect">
            <a:avLst/>
          </a:prstGeom>
          <a:solidFill>
            <a:schemeClr val="bg1"/>
          </a:solidFill>
        </p:spPr>
        <p:txBody>
          <a:bodyPr wrap="none" rtlCol="0">
            <a:spAutoFit/>
          </a:bodyPr>
          <a:lstStyle/>
          <a:p>
            <a:r>
              <a:rPr lang="it-IT" sz="2400" b="0" dirty="0" smtClean="0">
                <a:solidFill>
                  <a:srgbClr val="FF0000"/>
                </a:solidFill>
                <a:latin typeface="Arial" panose="020B0604020202020204" pitchFamily="34" charset="0"/>
              </a:rPr>
              <a:t>k(T): </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Arrhenius </a:t>
            </a:r>
            <a:r>
              <a:rPr lang="it-IT" sz="2400" b="0" dirty="0" smtClean="0">
                <a:solidFill>
                  <a:srgbClr val="FF0000"/>
                </a:solidFill>
                <a:latin typeface="Arial" panose="020B0604020202020204" pitchFamily="34" charset="0"/>
              </a:rPr>
              <a:t>rate constant</a:t>
            </a:r>
            <a:endParaRPr lang="it-IT" sz="2400" b="0" dirty="0">
              <a:solidFill>
                <a:srgbClr val="FF0000"/>
              </a:solidFill>
              <a:latin typeface="Arial" panose="020B0604020202020204" pitchFamily="34" charset="0"/>
            </a:endParaRPr>
          </a:p>
        </p:txBody>
      </p:sp>
      <p:sp>
        <p:nvSpPr>
          <p:cNvPr id="7" name="Rounded Rectangle 6"/>
          <p:cNvSpPr/>
          <p:nvPr/>
        </p:nvSpPr>
        <p:spPr>
          <a:xfrm>
            <a:off x="2102229" y="2807365"/>
            <a:ext cx="4371595" cy="151433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Straight Arrow Connector 9"/>
          <p:cNvCxnSpPr/>
          <p:nvPr/>
        </p:nvCxnSpPr>
        <p:spPr>
          <a:xfrm>
            <a:off x="3910043" y="4334311"/>
            <a:ext cx="77396" cy="4448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velocity and collision theory</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22" name="Connettore diritto 9"/>
          <p:cNvCxnSpPr/>
          <p:nvPr/>
        </p:nvCxnSpPr>
        <p:spPr>
          <a:xfrm>
            <a:off x="547949" y="676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88026" y="2081561"/>
            <a:ext cx="7787068" cy="461665"/>
          </a:xfrm>
          <a:prstGeom prst="rect">
            <a:avLst/>
          </a:prstGeom>
          <a:solidFill>
            <a:schemeClr val="bg1"/>
          </a:solidFill>
        </p:spPr>
        <p:txBody>
          <a:bodyPr wrap="none" rtlCol="0">
            <a:spAutoFit/>
          </a:bodyPr>
          <a:lstStyle/>
          <a:p>
            <a:r>
              <a:rPr lang="it-IT" sz="2400" b="0" dirty="0" smtClean="0">
                <a:latin typeface="Tahoma" panose="020B0604030504040204" pitchFamily="34" charset="0"/>
                <a:ea typeface="Tahoma" panose="020B0604030504040204" pitchFamily="34" charset="0"/>
                <a:cs typeface="Tahoma" panose="020B0604030504040204" pitchFamily="34" charset="0"/>
              </a:rPr>
              <a:t>v = (</a:t>
            </a:r>
            <a:r>
              <a:rPr lang="it-IT" sz="2400" b="0" dirty="0" smtClean="0">
                <a:solidFill>
                  <a:srgbClr val="00B050"/>
                </a:solidFill>
                <a:latin typeface="Tahoma" panose="020B0604030504040204" pitchFamily="34" charset="0"/>
                <a:ea typeface="Tahoma" panose="020B0604030504040204" pitchFamily="34" charset="0"/>
                <a:cs typeface="Tahoma" panose="020B0604030504040204" pitchFamily="34" charset="0"/>
              </a:rPr>
              <a:t>collision density</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x</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energy factor</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x</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steric factor</a:t>
            </a:r>
            <a:r>
              <a:rPr lang="it-IT" sz="2400" b="0" dirty="0" smtClean="0">
                <a:latin typeface="Tahoma" panose="020B0604030504040204" pitchFamily="34" charset="0"/>
                <a:ea typeface="Tahoma" panose="020B0604030504040204" pitchFamily="34" charset="0"/>
                <a:cs typeface="Tahoma" panose="020B0604030504040204" pitchFamily="34" charset="0"/>
              </a:rPr>
              <a:t>) </a:t>
            </a:r>
            <a:endParaRPr lang="it-IT" sz="2400" b="0"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1126657" y="872226"/>
            <a:ext cx="6439292" cy="461665"/>
          </a:xfrm>
          <a:prstGeom prst="rect">
            <a:avLst/>
          </a:prstGeom>
          <a:noFill/>
        </p:spPr>
        <p:txBody>
          <a:bodyPr wrap="square" rtlCol="0">
            <a:spAutoFit/>
          </a:bodyPr>
          <a:lstStyle/>
          <a:p>
            <a:r>
              <a:rPr lang="it-IT" sz="2400" b="0" dirty="0" smtClean="0">
                <a:latin typeface="Tahoma" panose="020B0604030504040204" pitchFamily="34" charset="0"/>
                <a:ea typeface="Tahoma" panose="020B0604030504040204" pitchFamily="34" charset="0"/>
                <a:cs typeface="Tahoma" panose="020B0604030504040204" pitchFamily="34" charset="0"/>
              </a:rPr>
              <a:t>velocity of a bimolecular elementary reaction:</a:t>
            </a:r>
            <a:endParaRPr lang="it-IT" sz="24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1" name="Object 6"/>
          <p:cNvGraphicFramePr>
            <a:graphicFrameLocks noChangeAspect="1"/>
          </p:cNvGraphicFramePr>
          <p:nvPr>
            <p:extLst>
              <p:ext uri="{D42A27DB-BD31-4B8C-83A1-F6EECF244321}">
                <p14:modId xmlns:p14="http://schemas.microsoft.com/office/powerpoint/2010/main" val="2161168895"/>
              </p:ext>
            </p:extLst>
          </p:nvPr>
        </p:nvGraphicFramePr>
        <p:xfrm>
          <a:off x="3000375" y="1367249"/>
          <a:ext cx="3143250" cy="538163"/>
        </p:xfrm>
        <a:graphic>
          <a:graphicData uri="http://schemas.openxmlformats.org/presentationml/2006/ole">
            <mc:AlternateContent xmlns:mc="http://schemas.openxmlformats.org/markup-compatibility/2006">
              <mc:Choice xmlns:v="urn:schemas-microsoft-com:vml" Requires="v">
                <p:oleObj spid="_x0000_s120265" name="Equation" r:id="rId6" imgW="1333440" imgH="228600" progId="Equation.3">
                  <p:embed/>
                </p:oleObj>
              </mc:Choice>
              <mc:Fallback>
                <p:oleObj name="Equation" r:id="rId6" imgW="1333440" imgH="228600" progId="Equation.3">
                  <p:embed/>
                  <p:pic>
                    <p:nvPicPr>
                      <p:cNvPr id="21" name="Object 6"/>
                      <p:cNvPicPr>
                        <a:picLocks noChangeAspect="1" noChangeArrowheads="1"/>
                      </p:cNvPicPr>
                      <p:nvPr/>
                    </p:nvPicPr>
                    <p:blipFill>
                      <a:blip r:embed="rId7"/>
                      <a:srcRect/>
                      <a:stretch>
                        <a:fillRect/>
                      </a:stretch>
                    </p:blipFill>
                    <p:spPr bwMode="auto">
                      <a:xfrm>
                        <a:off x="3000375" y="1367249"/>
                        <a:ext cx="3143250" cy="538163"/>
                      </a:xfrm>
                      <a:prstGeom prst="rect">
                        <a:avLst/>
                      </a:prstGeom>
                      <a:noFill/>
                      <a:ln>
                        <a:noFill/>
                      </a:ln>
                      <a:effectLst/>
                      <a:extLst/>
                    </p:spPr>
                  </p:pic>
                </p:oleObj>
              </mc:Fallback>
            </mc:AlternateContent>
          </a:graphicData>
        </a:graphic>
      </p:graphicFrame>
      <p:graphicFrame>
        <p:nvGraphicFramePr>
          <p:cNvPr id="32" name="Object 7"/>
          <p:cNvGraphicFramePr>
            <a:graphicFrameLocks noChangeAspect="1"/>
          </p:cNvGraphicFramePr>
          <p:nvPr>
            <p:extLst>
              <p:ext uri="{D42A27DB-BD31-4B8C-83A1-F6EECF244321}">
                <p14:modId xmlns:p14="http://schemas.microsoft.com/office/powerpoint/2010/main" val="535053579"/>
              </p:ext>
            </p:extLst>
          </p:nvPr>
        </p:nvGraphicFramePr>
        <p:xfrm>
          <a:off x="2196123" y="5523487"/>
          <a:ext cx="3829050" cy="1003300"/>
        </p:xfrm>
        <a:graphic>
          <a:graphicData uri="http://schemas.openxmlformats.org/presentationml/2006/ole">
            <mc:AlternateContent xmlns:mc="http://schemas.openxmlformats.org/markup-compatibility/2006">
              <mc:Choice xmlns:v="urn:schemas-microsoft-com:vml" Requires="v">
                <p:oleObj spid="_x0000_s120266" name="Equation" r:id="rId8" imgW="1498320" imgH="393480" progId="Equation.3">
                  <p:embed/>
                </p:oleObj>
              </mc:Choice>
              <mc:Fallback>
                <p:oleObj name="Equation" r:id="rId8" imgW="1498320" imgH="393480" progId="Equation.3">
                  <p:embed/>
                  <p:pic>
                    <p:nvPicPr>
                      <p:cNvPr id="7175" name="Object 7"/>
                      <p:cNvPicPr>
                        <a:picLocks noChangeAspect="1" noChangeArrowheads="1"/>
                      </p:cNvPicPr>
                      <p:nvPr/>
                    </p:nvPicPr>
                    <p:blipFill>
                      <a:blip r:embed="rId9"/>
                      <a:srcRect/>
                      <a:stretch>
                        <a:fillRect/>
                      </a:stretch>
                    </p:blipFill>
                    <p:spPr bwMode="auto">
                      <a:xfrm>
                        <a:off x="2196123" y="5523487"/>
                        <a:ext cx="3829050" cy="1003300"/>
                      </a:xfrm>
                      <a:prstGeom prst="rect">
                        <a:avLst/>
                      </a:prstGeom>
                      <a:noFill/>
                      <a:ln>
                        <a:noFill/>
                      </a:ln>
                      <a:effectLst/>
                      <a:extLst/>
                    </p:spPr>
                  </p:pic>
                </p:oleObj>
              </mc:Fallback>
            </mc:AlternateContent>
          </a:graphicData>
        </a:graphic>
      </p:graphicFrame>
      <p:graphicFrame>
        <p:nvGraphicFramePr>
          <p:cNvPr id="13" name="Object 20"/>
          <p:cNvGraphicFramePr>
            <a:graphicFrameLocks noChangeAspect="1"/>
          </p:cNvGraphicFramePr>
          <p:nvPr>
            <p:extLst>
              <p:ext uri="{D42A27DB-BD31-4B8C-83A1-F6EECF244321}">
                <p14:modId xmlns:p14="http://schemas.microsoft.com/office/powerpoint/2010/main" val="2103853082"/>
              </p:ext>
            </p:extLst>
          </p:nvPr>
        </p:nvGraphicFramePr>
        <p:xfrm>
          <a:off x="6379872" y="4334311"/>
          <a:ext cx="2743340" cy="1162937"/>
        </p:xfrm>
        <a:graphic>
          <a:graphicData uri="http://schemas.openxmlformats.org/presentationml/2006/ole">
            <mc:AlternateContent xmlns:mc="http://schemas.openxmlformats.org/markup-compatibility/2006">
              <mc:Choice xmlns:v="urn:schemas-microsoft-com:vml" Requires="v">
                <p:oleObj spid="_x0000_s120267" name="Equation" r:id="rId10" imgW="1168200" imgH="495000" progId="Equation.3">
                  <p:embed/>
                </p:oleObj>
              </mc:Choice>
              <mc:Fallback>
                <p:oleObj name="Equation" r:id="rId10" imgW="1168200" imgH="495000" progId="Equation.3">
                  <p:embed/>
                  <p:pic>
                    <p:nvPicPr>
                      <p:cNvPr id="8212" name="Object 20"/>
                      <p:cNvPicPr>
                        <a:picLocks noChangeAspect="1" noChangeArrowheads="1"/>
                      </p:cNvPicPr>
                      <p:nvPr/>
                    </p:nvPicPr>
                    <p:blipFill>
                      <a:blip r:embed="rId11"/>
                      <a:srcRect/>
                      <a:stretch>
                        <a:fillRect/>
                      </a:stretch>
                    </p:blipFill>
                    <p:spPr bwMode="auto">
                      <a:xfrm>
                        <a:off x="6379872" y="4334311"/>
                        <a:ext cx="2743340" cy="11629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35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auto">
          <a:xfrm>
            <a:off x="179512" y="78721"/>
            <a:ext cx="8784976" cy="541967"/>
          </a:xfrm>
          <a:prstGeom prst="rect">
            <a:avLst/>
          </a:prstGeom>
        </p:spPr>
        <p:txBody>
          <a:bodyPr wrap="none" fromWordArt="1">
            <a:prstTxWarp prst="textPlain">
              <a:avLst>
                <a:gd name="adj" fmla="val 50000"/>
              </a:avLst>
            </a:prstTxWarp>
          </a:bodyPr>
          <a:lstStyle/>
          <a:p>
            <a:pPr algn="ctr"/>
            <a:r>
              <a:rPr lang="it-IT" sz="3600" b="1" kern="10" spc="-180" dirty="0" smtClean="0">
                <a:ln w="9525">
                  <a:noFill/>
                  <a:round/>
                  <a:headEnd/>
                  <a:tailEnd/>
                </a:ln>
                <a:solidFill>
                  <a:schemeClr val="bg1"/>
                </a:solidFill>
                <a:effectLst>
                  <a:outerShdw dist="45791" dir="19578596" algn="ctr" rotWithShape="0">
                    <a:schemeClr val="bg1">
                      <a:alpha val="50000"/>
                    </a:schemeClr>
                  </a:outerShdw>
                </a:effectLst>
                <a:latin typeface="Tahoma"/>
                <a:cs typeface="Tahoma"/>
              </a:rPr>
              <a:t>Teoria delle collisioni e velocità di reazione</a:t>
            </a:r>
          </a:p>
        </p:txBody>
      </p:sp>
      <p:sp>
        <p:nvSpPr>
          <p:cNvPr id="21"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Arrhenius plots</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22" name="Connettore diritto 9"/>
          <p:cNvCxnSpPr/>
          <p:nvPr/>
        </p:nvCxnSpPr>
        <p:spPr>
          <a:xfrm>
            <a:off x="547949" y="676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62818" name="Picture 2" descr="Risultati immagini per example Arrhenius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733" y="2515708"/>
            <a:ext cx="5575099" cy="41673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64821" y="812188"/>
            <a:ext cx="8126525" cy="1569660"/>
          </a:xfrm>
          <a:prstGeom prst="rect">
            <a:avLst/>
          </a:prstGeom>
          <a:noFill/>
        </p:spPr>
        <p:txBody>
          <a:bodyPr wrap="square" rtlCol="0">
            <a:spAutoFit/>
          </a:bodyPr>
          <a:lstStyle/>
          <a:p>
            <a:pPr marL="342900" indent="-342900">
              <a:buFont typeface="Arial" panose="020B0604020202020204" pitchFamily="34" charset="0"/>
              <a:buChar char="•"/>
            </a:pPr>
            <a:r>
              <a:rPr lang="it-IT" sz="2400" b="0" dirty="0" smtClean="0">
                <a:latin typeface="Tahoma" panose="020B0604030504040204" pitchFamily="34" charset="0"/>
                <a:ea typeface="Tahoma" panose="020B0604030504040204" pitchFamily="34" charset="0"/>
                <a:cs typeface="Tahoma" panose="020B0604030504040204" pitchFamily="34" charset="0"/>
              </a:rPr>
              <a:t>Measurements of k values at different temperatures (T)</a:t>
            </a:r>
          </a:p>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Plotted on a log scale, so a fit to Arrhenius expression appears as a line</a:t>
            </a:r>
          </a:p>
          <a:p>
            <a:pPr marL="342900" indent="-342900">
              <a:buFont typeface="Arial" panose="020B0604020202020204" pitchFamily="34" charset="0"/>
              <a:buChar char="•"/>
            </a:pPr>
            <a:r>
              <a:rPr lang="it-IT" sz="2400" b="0" dirty="0" smtClean="0">
                <a:latin typeface="Tahoma" panose="020B0604030504040204" pitchFamily="34" charset="0"/>
                <a:ea typeface="Tahoma" panose="020B0604030504040204" pitchFamily="34" charset="0"/>
                <a:cs typeface="Tahoma" panose="020B0604030504040204" pitchFamily="34" charset="0"/>
              </a:rPr>
              <a:t>Activation energy can be determined from the slope</a:t>
            </a:r>
            <a:endParaRPr lang="it-IT" sz="24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373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auto">
          <a:xfrm>
            <a:off x="179512" y="78721"/>
            <a:ext cx="8784976" cy="541967"/>
          </a:xfrm>
          <a:prstGeom prst="rect">
            <a:avLst/>
          </a:prstGeom>
        </p:spPr>
        <p:txBody>
          <a:bodyPr wrap="none" fromWordArt="1">
            <a:prstTxWarp prst="textPlain">
              <a:avLst>
                <a:gd name="adj" fmla="val 50000"/>
              </a:avLst>
            </a:prstTxWarp>
          </a:bodyPr>
          <a:lstStyle/>
          <a:p>
            <a:pPr algn="ctr"/>
            <a:r>
              <a:rPr lang="it-IT" sz="3600" b="1" kern="10" spc="-180" dirty="0" smtClean="0">
                <a:ln w="9525">
                  <a:noFill/>
                  <a:round/>
                  <a:headEnd/>
                  <a:tailEnd/>
                </a:ln>
                <a:solidFill>
                  <a:schemeClr val="bg1"/>
                </a:solidFill>
                <a:effectLst>
                  <a:outerShdw dist="45791" dir="19578596" algn="ctr" rotWithShape="0">
                    <a:schemeClr val="bg1">
                      <a:alpha val="50000"/>
                    </a:schemeClr>
                  </a:outerShdw>
                </a:effectLst>
                <a:latin typeface="Tahoma"/>
                <a:cs typeface="Tahoma"/>
              </a:rPr>
              <a:t>Teoria delle collisioni e velocità di reazione</a:t>
            </a:r>
          </a:p>
        </p:txBody>
      </p:sp>
      <p:sp>
        <p:nvSpPr>
          <p:cNvPr id="21" name="Titolo 4"/>
          <p:cNvSpPr txBox="1">
            <a:spLocks/>
          </p:cNvSpPr>
          <p:nvPr/>
        </p:nvSpPr>
        <p:spPr>
          <a:xfrm>
            <a:off x="12961" y="0"/>
            <a:ext cx="9144000"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Examples of Arrhenius Plots</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22" name="Connettore diritto 9"/>
          <p:cNvCxnSpPr/>
          <p:nvPr/>
        </p:nvCxnSpPr>
        <p:spPr>
          <a:xfrm>
            <a:off x="547949" y="676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64866" name="Picture 2" descr="Risultati immagini per example Arrhenius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80" y="779363"/>
            <a:ext cx="4480881" cy="34129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660393" y="3791562"/>
            <a:ext cx="4304095" cy="3066438"/>
          </a:xfrm>
          <a:prstGeom prst="rect">
            <a:avLst/>
          </a:prstGeom>
        </p:spPr>
      </p:pic>
      <p:sp>
        <p:nvSpPr>
          <p:cNvPr id="9" name="TextBox 8"/>
          <p:cNvSpPr txBox="1"/>
          <p:nvPr/>
        </p:nvSpPr>
        <p:spPr>
          <a:xfrm>
            <a:off x="5338812" y="1000831"/>
            <a:ext cx="3802462" cy="892552"/>
          </a:xfrm>
          <a:prstGeom prst="rect">
            <a:avLst/>
          </a:prstGeom>
          <a:noFill/>
        </p:spPr>
        <p:txBody>
          <a:bodyPr wrap="square" rtlCol="0">
            <a:spAutoFit/>
          </a:bodyPr>
          <a:lstStyle/>
          <a:p>
            <a:r>
              <a:rPr lang="it-IT" sz="2600" b="0" dirty="0" smtClean="0">
                <a:latin typeface="Tahoma" panose="020B0604030504040204" pitchFamily="34" charset="0"/>
                <a:ea typeface="Tahoma" panose="020B0604030504040204" pitchFamily="34" charset="0"/>
                <a:cs typeface="Tahoma" panose="020B0604030504040204" pitchFamily="34" charset="0"/>
              </a:rPr>
              <a:t>Arrhenius plot for the reaction:</a:t>
            </a:r>
            <a:endParaRPr lang="it-IT" sz="2600" b="0" dirty="0">
              <a:latin typeface="Tahoma" panose="020B0604030504040204" pitchFamily="34" charset="0"/>
              <a:ea typeface="Tahoma" panose="020B0604030504040204" pitchFamily="34" charset="0"/>
              <a:cs typeface="Tahoma" panose="020B0604030504040204" pitchFamily="34" charset="0"/>
            </a:endParaRPr>
          </a:p>
        </p:txBody>
      </p:sp>
      <p:sp>
        <p:nvSpPr>
          <p:cNvPr id="10" name="Text Box 2"/>
          <p:cNvSpPr txBox="1">
            <a:spLocks noChangeArrowheads="1"/>
          </p:cNvSpPr>
          <p:nvPr/>
        </p:nvSpPr>
        <p:spPr bwMode="auto">
          <a:xfrm>
            <a:off x="5338812" y="1987840"/>
            <a:ext cx="33465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ClO </a:t>
            </a:r>
            <a:r>
              <a:rPr lang="it-IT" alt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ClO </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Cl</a:t>
            </a:r>
            <a:r>
              <a:rPr lang="it-IT" altLang="en-US" sz="26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6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O</a:t>
            </a:r>
            <a:r>
              <a:rPr lang="it-IT" altLang="en-US" sz="26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endParaRPr lang="en-US" altLang="en-US" sz="26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Box 2"/>
          <p:cNvSpPr txBox="1">
            <a:spLocks noChangeArrowheads="1"/>
          </p:cNvSpPr>
          <p:nvPr/>
        </p:nvSpPr>
        <p:spPr bwMode="auto">
          <a:xfrm>
            <a:off x="458187" y="5184115"/>
            <a:ext cx="38583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altLang="en-US" sz="26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1</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D) + N</a:t>
            </a:r>
            <a:r>
              <a:rPr lang="it-IT" altLang="en-US" sz="26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altLang="en-US" sz="26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P)+ </a:t>
            </a:r>
            <a:r>
              <a:rPr lang="it-IT" alt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altLang="en-US" sz="260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alt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altLang="en-US" sz="26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1242" y="4295102"/>
            <a:ext cx="3802462" cy="892552"/>
          </a:xfrm>
          <a:prstGeom prst="rect">
            <a:avLst/>
          </a:prstGeom>
          <a:noFill/>
        </p:spPr>
        <p:txBody>
          <a:bodyPr wrap="square" rtlCol="0">
            <a:spAutoFit/>
          </a:bodyPr>
          <a:lstStyle/>
          <a:p>
            <a:r>
              <a:rPr lang="it-IT" sz="2600" b="0" dirty="0" smtClean="0">
                <a:latin typeface="Tahoma" panose="020B0604030504040204" pitchFamily="34" charset="0"/>
                <a:ea typeface="Tahoma" panose="020B0604030504040204" pitchFamily="34" charset="0"/>
                <a:cs typeface="Tahoma" panose="020B0604030504040204" pitchFamily="34" charset="0"/>
              </a:rPr>
              <a:t>Arrhenius plot for the reaction:</a:t>
            </a:r>
            <a:endParaRPr lang="it-IT" sz="2600" b="0" dirty="0">
              <a:latin typeface="Tahoma" panose="020B0604030504040204" pitchFamily="34" charset="0"/>
              <a:ea typeface="Tahoma" panose="020B0604030504040204" pitchFamily="34" charset="0"/>
              <a:cs typeface="Tahoma" panose="020B0604030504040204" pitchFamily="34" charset="0"/>
            </a:endParaRPr>
          </a:p>
        </p:txBody>
      </p:sp>
      <p:sp>
        <p:nvSpPr>
          <p:cNvPr id="4" name="Right Arrow 3"/>
          <p:cNvSpPr/>
          <p:nvPr/>
        </p:nvSpPr>
        <p:spPr bwMode="auto">
          <a:xfrm rot="10800000">
            <a:off x="4406250" y="1035482"/>
            <a:ext cx="755776" cy="450376"/>
          </a:xfrm>
          <a:prstGeom prst="rightArrow">
            <a:avLst/>
          </a:prstGeom>
          <a:solidFill>
            <a:srgbClr val="FF00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Right Arrow 13"/>
          <p:cNvSpPr/>
          <p:nvPr/>
        </p:nvSpPr>
        <p:spPr bwMode="auto">
          <a:xfrm>
            <a:off x="3816224" y="4366186"/>
            <a:ext cx="755776" cy="450376"/>
          </a:xfrm>
          <a:prstGeom prst="rightArrow">
            <a:avLst/>
          </a:prstGeom>
          <a:solidFill>
            <a:srgbClr val="FF00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TextBox 14"/>
          <p:cNvSpPr txBox="1"/>
          <p:nvPr/>
        </p:nvSpPr>
        <p:spPr>
          <a:xfrm>
            <a:off x="857931" y="6036532"/>
            <a:ext cx="3168159" cy="492443"/>
          </a:xfrm>
          <a:prstGeom prst="rect">
            <a:avLst/>
          </a:prstGeom>
          <a:solidFill>
            <a:srgbClr val="FFFF00"/>
          </a:solidFill>
        </p:spPr>
        <p:txBody>
          <a:bodyPr wrap="square" rtlCol="0">
            <a:spAutoFit/>
          </a:bodyPr>
          <a:lstStyle/>
          <a:p>
            <a:r>
              <a:rPr lang="it-IT" sz="2600" b="0" dirty="0" smtClean="0">
                <a:latin typeface="Tahoma" panose="020B0604030504040204" pitchFamily="34" charset="0"/>
                <a:ea typeface="Tahoma" panose="020B0604030504040204" pitchFamily="34" charset="0"/>
                <a:cs typeface="Tahoma" panose="020B0604030504040204" pitchFamily="34" charset="0"/>
              </a:rPr>
              <a:t>What is going on??</a:t>
            </a:r>
            <a:endParaRPr lang="it-IT" sz="26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03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auto">
          <a:xfrm>
            <a:off x="179512" y="78721"/>
            <a:ext cx="8784976" cy="541967"/>
          </a:xfrm>
          <a:prstGeom prst="rect">
            <a:avLst/>
          </a:prstGeom>
        </p:spPr>
        <p:txBody>
          <a:bodyPr wrap="none" fromWordArt="1">
            <a:prstTxWarp prst="textPlain">
              <a:avLst>
                <a:gd name="adj" fmla="val 50000"/>
              </a:avLst>
            </a:prstTxWarp>
          </a:bodyPr>
          <a:lstStyle/>
          <a:p>
            <a:pPr algn="ctr"/>
            <a:r>
              <a:rPr lang="it-IT" sz="3600" b="1" kern="10" spc="-180" dirty="0" smtClean="0">
                <a:ln w="9525">
                  <a:noFill/>
                  <a:round/>
                  <a:headEnd/>
                  <a:tailEnd/>
                </a:ln>
                <a:solidFill>
                  <a:schemeClr val="bg1"/>
                </a:solidFill>
                <a:effectLst>
                  <a:outerShdw dist="45791" dir="19578596" algn="ctr" rotWithShape="0">
                    <a:schemeClr val="bg1">
                      <a:alpha val="50000"/>
                    </a:schemeClr>
                  </a:outerShdw>
                </a:effectLst>
                <a:latin typeface="Tahoma"/>
                <a:cs typeface="Tahoma"/>
              </a:rPr>
              <a:t>Teoria delle collisioni e velocità di reazione</a:t>
            </a:r>
          </a:p>
        </p:txBody>
      </p:sp>
      <p:sp>
        <p:nvSpPr>
          <p:cNvPr id="21" name="Titolo 4"/>
          <p:cNvSpPr txBox="1">
            <a:spLocks/>
          </p:cNvSpPr>
          <p:nvPr/>
        </p:nvSpPr>
        <p:spPr>
          <a:xfrm>
            <a:off x="12961" y="0"/>
            <a:ext cx="9144000"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Non-Arrhenius temperature dependences</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22" name="Connettore diritto 9"/>
          <p:cNvCxnSpPr/>
          <p:nvPr/>
        </p:nvCxnSpPr>
        <p:spPr>
          <a:xfrm>
            <a:off x="547949" y="676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90888" y="799368"/>
            <a:ext cx="4304095" cy="3066438"/>
          </a:xfrm>
          <a:prstGeom prst="rect">
            <a:avLst/>
          </a:prstGeom>
        </p:spPr>
      </p:pic>
      <p:sp>
        <p:nvSpPr>
          <p:cNvPr id="12" name="TextBox 11"/>
          <p:cNvSpPr txBox="1"/>
          <p:nvPr/>
        </p:nvSpPr>
        <p:spPr>
          <a:xfrm>
            <a:off x="5222042" y="949510"/>
            <a:ext cx="3594412" cy="1292662"/>
          </a:xfrm>
          <a:prstGeom prst="rect">
            <a:avLst/>
          </a:prstGeom>
          <a:noFill/>
        </p:spPr>
        <p:txBody>
          <a:bodyPr wrap="square" rtlCol="0">
            <a:spAutoFit/>
          </a:bodyPr>
          <a:lstStyle/>
          <a:p>
            <a:r>
              <a:rPr lang="it-IT" sz="2600" b="0" dirty="0" smtClean="0">
                <a:latin typeface="Tahoma" panose="020B0604030504040204" pitchFamily="34" charset="0"/>
                <a:ea typeface="Tahoma" panose="020B0604030504040204" pitchFamily="34" charset="0"/>
                <a:cs typeface="Tahoma" panose="020B0604030504040204" pitchFamily="34" charset="0"/>
              </a:rPr>
              <a:t>It formally corresponds to a negative activation energy</a:t>
            </a:r>
            <a:endParaRPr lang="it-IT" sz="2600" b="0" dirty="0">
              <a:latin typeface="Tahoma" panose="020B0604030504040204" pitchFamily="34" charset="0"/>
              <a:ea typeface="Tahoma" panose="020B0604030504040204" pitchFamily="34" charset="0"/>
              <a:cs typeface="Tahoma" panose="020B0604030504040204" pitchFamily="34" charset="0"/>
            </a:endParaRPr>
          </a:p>
        </p:txBody>
      </p:sp>
      <p:sp>
        <p:nvSpPr>
          <p:cNvPr id="14" name="Right Arrow 13"/>
          <p:cNvSpPr/>
          <p:nvPr/>
        </p:nvSpPr>
        <p:spPr bwMode="auto">
          <a:xfrm>
            <a:off x="4316488" y="1370653"/>
            <a:ext cx="755776" cy="450376"/>
          </a:xfrm>
          <a:prstGeom prst="rightArrow">
            <a:avLst/>
          </a:prstGeom>
          <a:solidFill>
            <a:srgbClr val="FF00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403883" y="4049259"/>
            <a:ext cx="5425079" cy="2092881"/>
          </a:xfrm>
          <a:prstGeom prst="rect">
            <a:avLst/>
          </a:prstGeom>
        </p:spPr>
        <p:txBody>
          <a:bodyPr wrap="square">
            <a:spAutoFit/>
          </a:bodyPr>
          <a:lstStyle/>
          <a:p>
            <a:r>
              <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Negative activation </a:t>
            </a:r>
            <a:r>
              <a:rPr 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energies </a:t>
            </a:r>
            <a:r>
              <a:rPr lang="en-US" sz="2600" dirty="0" smtClean="0">
                <a:latin typeface="Tahoma" panose="020B0604030504040204" pitchFamily="34" charset="0"/>
                <a:ea typeface="Tahoma" panose="020B0604030504040204" pitchFamily="34" charset="0"/>
                <a:cs typeface="Tahoma" panose="020B0604030504040204" pitchFamily="34" charset="0"/>
              </a:rPr>
              <a:t>ARE possible and they</a:t>
            </a:r>
            <a:endParaRPr lang="en-US" sz="2600" dirty="0">
              <a:latin typeface="Tahoma" panose="020B0604030504040204" pitchFamily="34" charset="0"/>
              <a:ea typeface="Tahoma" panose="020B0604030504040204" pitchFamily="34" charset="0"/>
              <a:cs typeface="Tahoma" panose="020B0604030504040204" pitchFamily="34" charset="0"/>
            </a:endParaRPr>
          </a:p>
          <a:p>
            <a:r>
              <a:rPr lang="en-US" sz="2600" dirty="0" smtClean="0">
                <a:latin typeface="Tahoma" panose="020B0604030504040204" pitchFamily="34" charset="0"/>
                <a:ea typeface="Tahoma" panose="020B0604030504040204" pitchFamily="34" charset="0"/>
                <a:cs typeface="Tahoma" panose="020B0604030504040204" pitchFamily="34" charset="0"/>
              </a:rPr>
              <a:t>are often an indication that the reaction proceeds via the </a:t>
            </a: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formation of an intermediate complex</a:t>
            </a:r>
            <a:endPar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bwMode="auto">
          <a:xfrm flipV="1">
            <a:off x="5943219" y="3921680"/>
            <a:ext cx="443931"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2"/>
          <p:cNvSpPr txBox="1">
            <a:spLocks noChangeArrowheads="1"/>
          </p:cNvSpPr>
          <p:nvPr/>
        </p:nvSpPr>
        <p:spPr bwMode="auto">
          <a:xfrm>
            <a:off x="5315746" y="3358704"/>
            <a:ext cx="18619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altLang="en-US" sz="22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1</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 + N</a:t>
            </a:r>
            <a:r>
              <a:rPr lang="it-IT"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endParaRPr lang="en-US" alt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 Box 2"/>
          <p:cNvSpPr txBox="1">
            <a:spLocks noChangeArrowheads="1"/>
          </p:cNvSpPr>
          <p:nvPr/>
        </p:nvSpPr>
        <p:spPr bwMode="auto">
          <a:xfrm>
            <a:off x="6868434" y="5960639"/>
            <a:ext cx="70900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endPar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Box 2"/>
          <p:cNvSpPr txBox="1">
            <a:spLocks noChangeArrowheads="1"/>
          </p:cNvSpPr>
          <p:nvPr/>
        </p:nvSpPr>
        <p:spPr bwMode="auto">
          <a:xfrm>
            <a:off x="7577436" y="4413220"/>
            <a:ext cx="18619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altLang="en-US" sz="22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P) + N</a:t>
            </a:r>
            <a:r>
              <a:rPr lang="it-IT"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endParaRPr lang="en-US" alt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Connector 22"/>
          <p:cNvCxnSpPr/>
          <p:nvPr/>
        </p:nvCxnSpPr>
        <p:spPr bwMode="auto">
          <a:xfrm flipV="1">
            <a:off x="7000970" y="5816579"/>
            <a:ext cx="443931"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7849287" y="4968120"/>
            <a:ext cx="443931"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387150" y="3921680"/>
            <a:ext cx="632098" cy="1894899"/>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7444901" y="4955943"/>
            <a:ext cx="404386" cy="860636"/>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70014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 name="Text Box 51"/>
          <p:cNvSpPr txBox="1">
            <a:spLocks noChangeArrowheads="1"/>
          </p:cNvSpPr>
          <p:nvPr/>
        </p:nvSpPr>
        <p:spPr bwMode="auto">
          <a:xfrm>
            <a:off x="788026" y="799581"/>
            <a:ext cx="793793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rPr>
              <a:t>The catalyst in a reaction provides an alternative reaction mechanism with smaller activation anergies</a:t>
            </a:r>
            <a:endParaRPr lang="en-US" alt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10"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Catalysis and catalysts</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47949" y="676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13666" name="Picture 2" descr="Risultati immagini per activation energy cataly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883" y="1751391"/>
            <a:ext cx="4125831" cy="30050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Object 6"/>
          <p:cNvGraphicFramePr>
            <a:graphicFrameLocks noChangeAspect="1"/>
          </p:cNvGraphicFramePr>
          <p:nvPr>
            <p:extLst/>
          </p:nvPr>
        </p:nvGraphicFramePr>
        <p:xfrm>
          <a:off x="703489" y="4781196"/>
          <a:ext cx="3143250" cy="538163"/>
        </p:xfrm>
        <a:graphic>
          <a:graphicData uri="http://schemas.openxmlformats.org/presentationml/2006/ole">
            <mc:AlternateContent xmlns:mc="http://schemas.openxmlformats.org/markup-compatibility/2006">
              <mc:Choice xmlns:v="urn:schemas-microsoft-com:vml" Requires="v">
                <p:oleObj spid="_x0000_s179266" name="Equation" r:id="rId4" imgW="1333440" imgH="228600" progId="Equation.3">
                  <p:embed/>
                </p:oleObj>
              </mc:Choice>
              <mc:Fallback>
                <p:oleObj name="Equation" r:id="rId4" imgW="1333440" imgH="228600" progId="Equation.3">
                  <p:embed/>
                  <p:pic>
                    <p:nvPicPr>
                      <p:cNvPr id="17" name="Object 6"/>
                      <p:cNvPicPr>
                        <a:picLocks noChangeAspect="1" noChangeArrowheads="1"/>
                      </p:cNvPicPr>
                      <p:nvPr/>
                    </p:nvPicPr>
                    <p:blipFill>
                      <a:blip r:embed="rId5"/>
                      <a:srcRect/>
                      <a:stretch>
                        <a:fillRect/>
                      </a:stretch>
                    </p:blipFill>
                    <p:spPr bwMode="auto">
                      <a:xfrm>
                        <a:off x="703489" y="4781196"/>
                        <a:ext cx="3143250" cy="538163"/>
                      </a:xfrm>
                      <a:prstGeom prst="rect">
                        <a:avLst/>
                      </a:prstGeom>
                      <a:noFill/>
                      <a:ln>
                        <a:noFill/>
                      </a:ln>
                      <a:effectLst/>
                      <a:extLst/>
                    </p:spPr>
                  </p:pic>
                </p:oleObj>
              </mc:Fallback>
            </mc:AlternateContent>
          </a:graphicData>
        </a:graphic>
      </p:graphicFrame>
      <p:graphicFrame>
        <p:nvGraphicFramePr>
          <p:cNvPr id="18" name="Object 6"/>
          <p:cNvGraphicFramePr>
            <a:graphicFrameLocks noChangeAspect="1"/>
          </p:cNvGraphicFramePr>
          <p:nvPr>
            <p:extLst/>
          </p:nvPr>
        </p:nvGraphicFramePr>
        <p:xfrm>
          <a:off x="692603" y="5458729"/>
          <a:ext cx="4700587" cy="1136650"/>
        </p:xfrm>
        <a:graphic>
          <a:graphicData uri="http://schemas.openxmlformats.org/presentationml/2006/ole">
            <mc:AlternateContent xmlns:mc="http://schemas.openxmlformats.org/markup-compatibility/2006">
              <mc:Choice xmlns:v="urn:schemas-microsoft-com:vml" Requires="v">
                <p:oleObj spid="_x0000_s179267" name="Equation" r:id="rId6" imgW="1993680" imgH="482400" progId="Equation.3">
                  <p:embed/>
                </p:oleObj>
              </mc:Choice>
              <mc:Fallback>
                <p:oleObj name="Equation" r:id="rId6" imgW="1993680" imgH="482400" progId="Equation.3">
                  <p:embed/>
                  <p:pic>
                    <p:nvPicPr>
                      <p:cNvPr id="18" name="Object 6"/>
                      <p:cNvPicPr>
                        <a:picLocks noChangeAspect="1" noChangeArrowheads="1"/>
                      </p:cNvPicPr>
                      <p:nvPr/>
                    </p:nvPicPr>
                    <p:blipFill>
                      <a:blip r:embed="rId7"/>
                      <a:srcRect/>
                      <a:stretch>
                        <a:fillRect/>
                      </a:stretch>
                    </p:blipFill>
                    <p:spPr bwMode="auto">
                      <a:xfrm>
                        <a:off x="692603" y="5458729"/>
                        <a:ext cx="4700587" cy="1136650"/>
                      </a:xfrm>
                      <a:prstGeom prst="rect">
                        <a:avLst/>
                      </a:prstGeom>
                      <a:noFill/>
                      <a:ln>
                        <a:noFill/>
                      </a:ln>
                      <a:effectLst/>
                      <a:extLst/>
                    </p:spPr>
                  </p:pic>
                </p:oleObj>
              </mc:Fallback>
            </mc:AlternateContent>
          </a:graphicData>
        </a:graphic>
      </p:graphicFrame>
      <p:sp>
        <p:nvSpPr>
          <p:cNvPr id="2" name="Right Brace 1"/>
          <p:cNvSpPr/>
          <p:nvPr/>
        </p:nvSpPr>
        <p:spPr bwMode="auto">
          <a:xfrm>
            <a:off x="5382305" y="5497285"/>
            <a:ext cx="212953" cy="1054552"/>
          </a:xfrm>
          <a:prstGeom prst="righ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Text Box 51"/>
          <p:cNvSpPr txBox="1">
            <a:spLocks noChangeArrowheads="1"/>
          </p:cNvSpPr>
          <p:nvPr/>
        </p:nvSpPr>
        <p:spPr bwMode="auto">
          <a:xfrm>
            <a:off x="5714999" y="5609062"/>
            <a:ext cx="25037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mechanism </a:t>
            </a:r>
          </a:p>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with catalyst</a:t>
            </a:r>
            <a:endParaRPr lang="en-US" alt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 Box 51"/>
          <p:cNvSpPr txBox="1">
            <a:spLocks noChangeArrowheads="1"/>
          </p:cNvSpPr>
          <p:nvPr/>
        </p:nvSpPr>
        <p:spPr bwMode="auto">
          <a:xfrm>
            <a:off x="4147458" y="4823375"/>
            <a:ext cx="4071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mechanism without catalyst</a:t>
            </a:r>
            <a:endParaRPr lang="en-US" altLang="en-US"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701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12 -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8382" y="1484068"/>
            <a:ext cx="8208297" cy="2677656"/>
          </a:xfrm>
          <a:prstGeom prst="rect">
            <a:avLst/>
          </a:prstGeom>
        </p:spPr>
        <p:txBody>
          <a:bodyPr wrap="square">
            <a:spAutoFit/>
          </a:bodyPr>
          <a:lstStyle/>
          <a:p>
            <a:pPr algn="just"/>
            <a:r>
              <a:rPr lang="en-US" sz="2400" dirty="0" smtClean="0">
                <a:latin typeface="Tahoma" panose="020B0604030504040204" pitchFamily="34" charset="0"/>
                <a:ea typeface="Tahoma" panose="020B0604030504040204" pitchFamily="34" charset="0"/>
                <a:cs typeface="Tahoma" panose="020B0604030504040204" pitchFamily="34" charset="0"/>
              </a:rPr>
              <a:t>The rate of the second-order decomposition of acetaldehyde (CH</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CHO) was measured over the range 700-1000K, and the rate constant that were found are reported in the Table. Determine the activation energy (</a:t>
            </a:r>
            <a:r>
              <a:rPr lang="en-US" sz="2400" i="1" dirty="0" err="1" smtClean="0">
                <a:latin typeface="Tahoma" panose="020B0604030504040204" pitchFamily="34" charset="0"/>
                <a:ea typeface="Tahoma" panose="020B0604030504040204" pitchFamily="34" charset="0"/>
                <a:cs typeface="Tahoma" panose="020B0604030504040204" pitchFamily="34" charset="0"/>
              </a:rPr>
              <a:t>E</a:t>
            </a:r>
            <a:r>
              <a:rPr lang="en-US" sz="2400" i="1" baseline="-25000" dirty="0" err="1" smtClean="0">
                <a:latin typeface="Tahoma" panose="020B0604030504040204" pitchFamily="34" charset="0"/>
                <a:ea typeface="Tahoma" panose="020B0604030504040204" pitchFamily="34" charset="0"/>
                <a:cs typeface="Tahoma" panose="020B0604030504040204" pitchFamily="34" charset="0"/>
              </a:rPr>
              <a:t>a</a:t>
            </a:r>
            <a:r>
              <a:rPr lang="en-US" sz="2400" dirty="0" smtClean="0">
                <a:latin typeface="Tahoma" panose="020B0604030504040204" pitchFamily="34" charset="0"/>
                <a:ea typeface="Tahoma" panose="020B0604030504040204" pitchFamily="34" charset="0"/>
                <a:cs typeface="Tahoma" panose="020B0604030504040204" pitchFamily="34" charset="0"/>
              </a:rPr>
              <a:t>) and the pre-exponential factor (</a:t>
            </a:r>
            <a:r>
              <a:rPr lang="en-US" sz="2400" i="1" dirty="0" smtClean="0">
                <a:latin typeface="Tahoma" panose="020B0604030504040204" pitchFamily="34" charset="0"/>
                <a:ea typeface="Tahoma" panose="020B0604030504040204" pitchFamily="34" charset="0"/>
                <a:cs typeface="Tahoma" panose="020B0604030504040204" pitchFamily="34" charset="0"/>
              </a:rPr>
              <a:t>A</a:t>
            </a:r>
            <a:r>
              <a:rPr lang="en-US" sz="2400" dirty="0" smtClean="0">
                <a:latin typeface="Tahoma" panose="020B0604030504040204" pitchFamily="34" charset="0"/>
                <a:ea typeface="Tahoma" panose="020B0604030504040204" pitchFamily="34" charset="0"/>
                <a:cs typeface="Tahoma" panose="020B0604030504040204" pitchFamily="34" charset="0"/>
              </a:rPr>
              <a:t>) according to the Arrhenius expression for the rate constant </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k=</a:t>
            </a:r>
            <a:r>
              <a:rPr lang="en-US" sz="2400" i="1" dirty="0" err="1" smtClean="0">
                <a:latin typeface="Tahoma" panose="020B0604030504040204" pitchFamily="34" charset="0"/>
                <a:ea typeface="Tahoma" panose="020B0604030504040204" pitchFamily="34" charset="0"/>
                <a:cs typeface="Tahoma" panose="020B0604030504040204" pitchFamily="34" charset="0"/>
              </a:rPr>
              <a:t>A</a:t>
            </a:r>
            <a:r>
              <a:rPr lang="en-US" sz="2400" i="1"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err="1" smtClean="0">
                <a:latin typeface="Tahoma" panose="020B0604030504040204" pitchFamily="34" charset="0"/>
                <a:ea typeface="Tahoma" panose="020B0604030504040204" pitchFamily="34" charset="0"/>
                <a:cs typeface="Tahoma" panose="020B0604030504040204" pitchFamily="34" charset="0"/>
              </a:rPr>
              <a:t>exp</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en-US" sz="2400" i="1" dirty="0" err="1" smtClean="0">
                <a:latin typeface="Tahoma" panose="020B0604030504040204" pitchFamily="34" charset="0"/>
                <a:ea typeface="Tahoma" panose="020B0604030504040204" pitchFamily="34" charset="0"/>
                <a:cs typeface="Tahoma" panose="020B0604030504040204" pitchFamily="34" charset="0"/>
              </a:rPr>
              <a:t>Ea</a:t>
            </a:r>
            <a:r>
              <a:rPr lang="en-US" sz="2400" dirty="0" smtClean="0">
                <a:latin typeface="Tahoma" panose="020B0604030504040204" pitchFamily="34" charset="0"/>
                <a:ea typeface="Tahoma" panose="020B0604030504040204" pitchFamily="34" charset="0"/>
                <a:cs typeface="Tahoma" panose="020B0604030504040204" pitchFamily="34" charset="0"/>
              </a:rPr>
              <a:t>/RT)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86132726"/>
              </p:ext>
            </p:extLst>
          </p:nvPr>
        </p:nvGraphicFramePr>
        <p:xfrm>
          <a:off x="5334459" y="3543104"/>
          <a:ext cx="3556001" cy="3195320"/>
        </p:xfrm>
        <a:graphic>
          <a:graphicData uri="http://schemas.openxmlformats.org/drawingml/2006/table">
            <a:tbl>
              <a:tblPr firstRow="1" bandRow="1">
                <a:tableStyleId>{073A0DAA-6AF3-43AB-8588-CEC1D06C72B9}</a:tableStyleId>
              </a:tblPr>
              <a:tblGrid>
                <a:gridCol w="1662259">
                  <a:extLst>
                    <a:ext uri="{9D8B030D-6E8A-4147-A177-3AD203B41FA5}">
                      <a16:colId xmlns:a16="http://schemas.microsoft.com/office/drawing/2014/main" val="3608395201"/>
                    </a:ext>
                  </a:extLst>
                </a:gridCol>
                <a:gridCol w="1893742">
                  <a:extLst>
                    <a:ext uri="{9D8B030D-6E8A-4147-A177-3AD203B41FA5}">
                      <a16:colId xmlns:a16="http://schemas.microsoft.com/office/drawing/2014/main" val="1973645797"/>
                    </a:ext>
                  </a:extLst>
                </a:gridCol>
              </a:tblGrid>
              <a:tr h="370840">
                <a:tc>
                  <a:txBody>
                    <a:bodyPr/>
                    <a:lstStyle/>
                    <a:p>
                      <a:r>
                        <a:rPr lang="it-IT" sz="1600" b="0" dirty="0" smtClean="0">
                          <a:latin typeface="Tahoma" panose="020B0604030504040204" pitchFamily="34" charset="0"/>
                          <a:ea typeface="Tahoma" panose="020B0604030504040204" pitchFamily="34" charset="0"/>
                          <a:cs typeface="Tahoma" panose="020B0604030504040204" pitchFamily="34" charset="0"/>
                        </a:rPr>
                        <a:t>Temperature (K)</a:t>
                      </a:r>
                      <a:endParaRPr lang="en-US"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dirty="0" smtClean="0">
                          <a:latin typeface="Tahoma" panose="020B0604030504040204" pitchFamily="34" charset="0"/>
                          <a:ea typeface="Tahoma" panose="020B0604030504040204" pitchFamily="34" charset="0"/>
                          <a:cs typeface="Tahoma" panose="020B0604030504040204" pitchFamily="34" charset="0"/>
                        </a:rPr>
                        <a:t>k (mol</a:t>
                      </a:r>
                      <a:r>
                        <a:rPr lang="it-IT" sz="1800" b="0" baseline="30000" dirty="0" smtClean="0">
                          <a:latin typeface="Tahoma" panose="020B0604030504040204" pitchFamily="34" charset="0"/>
                          <a:ea typeface="Tahoma" panose="020B0604030504040204" pitchFamily="34" charset="0"/>
                          <a:cs typeface="Tahoma" panose="020B0604030504040204" pitchFamily="34" charset="0"/>
                        </a:rPr>
                        <a:t>-1</a:t>
                      </a:r>
                      <a:r>
                        <a:rPr lang="it-IT" sz="1800" b="0" baseline="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1800" b="0" dirty="0" smtClean="0">
                          <a:latin typeface="Tahoma" panose="020B0604030504040204" pitchFamily="34" charset="0"/>
                          <a:ea typeface="Tahoma" panose="020B0604030504040204" pitchFamily="34" charset="0"/>
                          <a:cs typeface="Tahoma" panose="020B0604030504040204" pitchFamily="34" charset="0"/>
                        </a:rPr>
                        <a:t>dm</a:t>
                      </a:r>
                      <a:r>
                        <a:rPr lang="it-IT" sz="1800" b="0" baseline="30000" dirty="0" smtClean="0">
                          <a:latin typeface="Tahoma" panose="020B0604030504040204" pitchFamily="34" charset="0"/>
                          <a:ea typeface="Tahoma" panose="020B0604030504040204" pitchFamily="34" charset="0"/>
                          <a:cs typeface="Tahoma" panose="020B0604030504040204" pitchFamily="34" charset="0"/>
                        </a:rPr>
                        <a:t>3</a:t>
                      </a:r>
                      <a:r>
                        <a:rPr lang="it-IT" sz="1800" b="0" dirty="0" smtClean="0">
                          <a:latin typeface="Tahoma" panose="020B0604030504040204" pitchFamily="34" charset="0"/>
                          <a:ea typeface="Tahoma" panose="020B0604030504040204" pitchFamily="34" charset="0"/>
                          <a:cs typeface="Tahoma" panose="020B0604030504040204" pitchFamily="34" charset="0"/>
                        </a:rPr>
                        <a:t>s</a:t>
                      </a:r>
                      <a:r>
                        <a:rPr lang="it-IT" sz="1800" b="0" baseline="30000" dirty="0" smtClean="0">
                          <a:latin typeface="Tahoma" panose="020B0604030504040204" pitchFamily="34" charset="0"/>
                          <a:ea typeface="Tahoma" panose="020B0604030504040204" pitchFamily="34" charset="0"/>
                          <a:cs typeface="Tahoma" panose="020B0604030504040204" pitchFamily="34" charset="0"/>
                        </a:rPr>
                        <a:t>-1</a:t>
                      </a:r>
                      <a:r>
                        <a:rPr lang="it-IT" sz="1800" b="0" dirty="0" smtClean="0">
                          <a:latin typeface="Tahoma" panose="020B0604030504040204" pitchFamily="34" charset="0"/>
                          <a:ea typeface="Tahoma" panose="020B0604030504040204" pitchFamily="34" charset="0"/>
                          <a:cs typeface="Tahoma" panose="020B0604030504040204" pitchFamily="34" charset="0"/>
                        </a:rPr>
                        <a:t>)</a:t>
                      </a:r>
                      <a:endParaRPr lang="en-US" sz="1800" b="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71861730"/>
                  </a:ext>
                </a:extLst>
              </a:tr>
              <a:tr h="241554">
                <a:tc>
                  <a:txBody>
                    <a:bodyPr/>
                    <a:lstStyle/>
                    <a:p>
                      <a:r>
                        <a:rPr lang="it-IT" sz="1600" dirty="0" smtClean="0">
                          <a:latin typeface="Tahoma" panose="020B0604030504040204" pitchFamily="34" charset="0"/>
                          <a:ea typeface="Tahoma" panose="020B0604030504040204" pitchFamily="34" charset="0"/>
                          <a:cs typeface="Tahoma" panose="020B0604030504040204" pitchFamily="34" charset="0"/>
                        </a:rPr>
                        <a:t>700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0.011</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94831517"/>
                  </a:ext>
                </a:extLst>
              </a:tr>
              <a:tr h="246933">
                <a:tc>
                  <a:txBody>
                    <a:bodyPr/>
                    <a:lstStyle/>
                    <a:p>
                      <a:r>
                        <a:rPr lang="it-IT" sz="1600" smtClean="0">
                          <a:latin typeface="Tahoma" panose="020B0604030504040204" pitchFamily="34" charset="0"/>
                          <a:ea typeface="Tahoma" panose="020B0604030504040204" pitchFamily="34" charset="0"/>
                          <a:cs typeface="Tahoma" panose="020B0604030504040204" pitchFamily="34" charset="0"/>
                        </a:rPr>
                        <a:t>730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0.035</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13071673"/>
                  </a:ext>
                </a:extLst>
              </a:tr>
              <a:tr h="180594">
                <a:tc>
                  <a:txBody>
                    <a:bodyPr/>
                    <a:lstStyle/>
                    <a:p>
                      <a:r>
                        <a:rPr lang="it-IT" sz="1600" smtClean="0">
                          <a:latin typeface="Tahoma" panose="020B0604030504040204" pitchFamily="34" charset="0"/>
                          <a:ea typeface="Tahoma" panose="020B0604030504040204" pitchFamily="34" charset="0"/>
                          <a:cs typeface="Tahoma" panose="020B0604030504040204" pitchFamily="34" charset="0"/>
                        </a:rPr>
                        <a:t>760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0.105</a:t>
                      </a:r>
                    </a:p>
                  </a:txBody>
                  <a:tcPr>
                    <a:solidFill>
                      <a:schemeClr val="bg2">
                        <a:lumMod val="40000"/>
                        <a:lumOff val="60000"/>
                      </a:schemeClr>
                    </a:solidFill>
                  </a:tcPr>
                </a:tc>
                <a:extLst>
                  <a:ext uri="{0D108BD9-81ED-4DB2-BD59-A6C34878D82A}">
                    <a16:rowId xmlns:a16="http://schemas.microsoft.com/office/drawing/2014/main" val="2728155454"/>
                  </a:ext>
                </a:extLst>
              </a:tr>
              <a:tr h="141150">
                <a:tc>
                  <a:txBody>
                    <a:bodyPr/>
                    <a:lstStyle/>
                    <a:p>
                      <a:r>
                        <a:rPr lang="it-IT" sz="1600" smtClean="0">
                          <a:latin typeface="Tahoma" panose="020B0604030504040204" pitchFamily="34" charset="0"/>
                          <a:ea typeface="Tahoma" panose="020B0604030504040204" pitchFamily="34" charset="0"/>
                          <a:cs typeface="Tahoma" panose="020B0604030504040204" pitchFamily="34" charset="0"/>
                        </a:rPr>
                        <a:t>790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smtClean="0">
                          <a:latin typeface="Tahoma" panose="020B0604030504040204" pitchFamily="34" charset="0"/>
                          <a:ea typeface="Tahoma" panose="020B0604030504040204" pitchFamily="34" charset="0"/>
                          <a:cs typeface="Tahoma" panose="020B0604030504040204" pitchFamily="34" charset="0"/>
                        </a:rPr>
                        <a:t>0.343</a:t>
                      </a:r>
                    </a:p>
                  </a:txBody>
                  <a:tcPr/>
                </a:tc>
                <a:extLst>
                  <a:ext uri="{0D108BD9-81ED-4DB2-BD59-A6C34878D82A}">
                    <a16:rowId xmlns:a16="http://schemas.microsoft.com/office/drawing/2014/main" val="2071915903"/>
                  </a:ext>
                </a:extLst>
              </a:tr>
              <a:tr h="370840">
                <a:tc>
                  <a:txBody>
                    <a:bodyPr/>
                    <a:lstStyle/>
                    <a:p>
                      <a:r>
                        <a:rPr lang="it-IT" sz="1600" smtClean="0">
                          <a:latin typeface="Tahoma" panose="020B0604030504040204" pitchFamily="34" charset="0"/>
                          <a:ea typeface="Tahoma" panose="020B0604030504040204" pitchFamily="34" charset="0"/>
                          <a:cs typeface="Tahoma" panose="020B0604030504040204" pitchFamily="34" charset="0"/>
                        </a:rPr>
                        <a:t>810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smtClean="0">
                          <a:latin typeface="Tahoma" panose="020B0604030504040204" pitchFamily="34" charset="0"/>
                          <a:ea typeface="Tahoma" panose="020B0604030504040204" pitchFamily="34" charset="0"/>
                          <a:cs typeface="Tahoma" panose="020B0604030504040204" pitchFamily="34" charset="0"/>
                        </a:rPr>
                        <a:t>0.789</a:t>
                      </a:r>
                    </a:p>
                  </a:txBody>
                  <a:tcPr/>
                </a:tc>
                <a:extLst>
                  <a:ext uri="{0D108BD9-81ED-4DB2-BD59-A6C34878D82A}">
                    <a16:rowId xmlns:a16="http://schemas.microsoft.com/office/drawing/2014/main" val="226292033"/>
                  </a:ext>
                </a:extLst>
              </a:tr>
              <a:tr h="370840">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840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smtClean="0">
                          <a:latin typeface="Tahoma" panose="020B0604030504040204" pitchFamily="34" charset="0"/>
                          <a:ea typeface="Tahoma" panose="020B0604030504040204" pitchFamily="34" charset="0"/>
                          <a:cs typeface="Tahoma" panose="020B0604030504040204" pitchFamily="34" charset="0"/>
                        </a:rPr>
                        <a:t>2.17</a:t>
                      </a:r>
                    </a:p>
                  </a:txBody>
                  <a:tcPr/>
                </a:tc>
                <a:extLst>
                  <a:ext uri="{0D108BD9-81ED-4DB2-BD59-A6C34878D82A}">
                    <a16:rowId xmlns:a16="http://schemas.microsoft.com/office/drawing/2014/main" val="1346631280"/>
                  </a:ext>
                </a:extLst>
              </a:tr>
              <a:tr h="370840">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910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smtClean="0">
                          <a:latin typeface="Tahoma" panose="020B0604030504040204" pitchFamily="34" charset="0"/>
                          <a:ea typeface="Tahoma" panose="020B0604030504040204" pitchFamily="34" charset="0"/>
                          <a:cs typeface="Tahoma" panose="020B0604030504040204" pitchFamily="34" charset="0"/>
                        </a:rPr>
                        <a:t>20.0</a:t>
                      </a:r>
                    </a:p>
                  </a:txBody>
                  <a:tcPr/>
                </a:tc>
                <a:extLst>
                  <a:ext uri="{0D108BD9-81ED-4DB2-BD59-A6C34878D82A}">
                    <a16:rowId xmlns:a16="http://schemas.microsoft.com/office/drawing/2014/main" val="361638044"/>
                  </a:ext>
                </a:extLst>
              </a:tr>
              <a:tr h="370840">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1000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smtClean="0">
                          <a:latin typeface="Tahoma" panose="020B0604030504040204" pitchFamily="34" charset="0"/>
                          <a:ea typeface="Tahoma" panose="020B0604030504040204" pitchFamily="34" charset="0"/>
                          <a:cs typeface="Tahoma" panose="020B0604030504040204" pitchFamily="34" charset="0"/>
                        </a:rPr>
                        <a:t>145</a:t>
                      </a:r>
                    </a:p>
                  </a:txBody>
                  <a:tcPr/>
                </a:tc>
                <a:extLst>
                  <a:ext uri="{0D108BD9-81ED-4DB2-BD59-A6C34878D82A}">
                    <a16:rowId xmlns:a16="http://schemas.microsoft.com/office/drawing/2014/main" val="1081025857"/>
                  </a:ext>
                </a:extLst>
              </a:tr>
            </a:tbl>
          </a:graphicData>
        </a:graphic>
      </p:graphicFrame>
    </p:spTree>
    <p:extLst>
      <p:ext uri="{BB962C8B-B14F-4D97-AF65-F5344CB8AC3E}">
        <p14:creationId xmlns:p14="http://schemas.microsoft.com/office/powerpoint/2010/main" val="3635540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12 -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240050" y="151976"/>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54191" y="927502"/>
            <a:ext cx="6958270" cy="1323439"/>
          </a:xfrm>
          <a:prstGeom prst="rect">
            <a:avLst/>
          </a:prstGeom>
        </p:spPr>
        <p:txBody>
          <a:bodyPr wrap="square">
            <a:spAutoFit/>
          </a:bodyPr>
          <a:lstStyle/>
          <a:p>
            <a:pPr algn="just"/>
            <a:r>
              <a:rPr lang="en-US" sz="1600" dirty="0" smtClean="0">
                <a:latin typeface="Tahoma" panose="020B0604030504040204" pitchFamily="34" charset="0"/>
                <a:ea typeface="Tahoma" panose="020B0604030504040204" pitchFamily="34" charset="0"/>
                <a:cs typeface="Tahoma" panose="020B0604030504040204" pitchFamily="34" charset="0"/>
              </a:rPr>
              <a:t>The rate of the second-order decomposition of acetaldehyde (CH</a:t>
            </a:r>
            <a:r>
              <a:rPr lang="en-US" sz="1600" baseline="-25000" dirty="0" smtClean="0">
                <a:latin typeface="Tahoma" panose="020B0604030504040204" pitchFamily="34" charset="0"/>
                <a:ea typeface="Tahoma" panose="020B0604030504040204" pitchFamily="34" charset="0"/>
                <a:cs typeface="Tahoma" panose="020B0604030504040204" pitchFamily="34" charset="0"/>
              </a:rPr>
              <a:t>3</a:t>
            </a:r>
            <a:r>
              <a:rPr lang="en-US" sz="1600" dirty="0" smtClean="0">
                <a:latin typeface="Tahoma" panose="020B0604030504040204" pitchFamily="34" charset="0"/>
                <a:ea typeface="Tahoma" panose="020B0604030504040204" pitchFamily="34" charset="0"/>
                <a:cs typeface="Tahoma" panose="020B0604030504040204" pitchFamily="34" charset="0"/>
              </a:rPr>
              <a:t>CHO) was measured over the range 700-1000K, and the rate constant that were found are reported in the Table. Determine the activation energy (</a:t>
            </a:r>
            <a:r>
              <a:rPr lang="en-US" sz="1600" i="1" dirty="0" err="1" smtClean="0">
                <a:latin typeface="Tahoma" panose="020B0604030504040204" pitchFamily="34" charset="0"/>
                <a:ea typeface="Tahoma" panose="020B0604030504040204" pitchFamily="34" charset="0"/>
                <a:cs typeface="Tahoma" panose="020B0604030504040204" pitchFamily="34" charset="0"/>
              </a:rPr>
              <a:t>E</a:t>
            </a:r>
            <a:r>
              <a:rPr lang="en-US" sz="1600" i="1" baseline="-25000" dirty="0" err="1" smtClean="0">
                <a:latin typeface="Tahoma" panose="020B0604030504040204" pitchFamily="34" charset="0"/>
                <a:ea typeface="Tahoma" panose="020B0604030504040204" pitchFamily="34" charset="0"/>
                <a:cs typeface="Tahoma" panose="020B0604030504040204" pitchFamily="34" charset="0"/>
              </a:rPr>
              <a:t>a</a:t>
            </a:r>
            <a:r>
              <a:rPr lang="en-US" sz="1600" dirty="0" smtClean="0">
                <a:latin typeface="Tahoma" panose="020B0604030504040204" pitchFamily="34" charset="0"/>
                <a:ea typeface="Tahoma" panose="020B0604030504040204" pitchFamily="34" charset="0"/>
                <a:cs typeface="Tahoma" panose="020B0604030504040204" pitchFamily="34" charset="0"/>
              </a:rPr>
              <a:t>) and the pre-exponential factor (</a:t>
            </a:r>
            <a:r>
              <a:rPr lang="en-US" sz="1600" i="1" dirty="0" smtClean="0">
                <a:latin typeface="Tahoma" panose="020B0604030504040204" pitchFamily="34" charset="0"/>
                <a:ea typeface="Tahoma" panose="020B0604030504040204" pitchFamily="34" charset="0"/>
                <a:cs typeface="Tahoma" panose="020B0604030504040204" pitchFamily="34" charset="0"/>
              </a:rPr>
              <a:t>A</a:t>
            </a:r>
            <a:r>
              <a:rPr lang="en-US" sz="1600" dirty="0" smtClean="0">
                <a:latin typeface="Tahoma" panose="020B0604030504040204" pitchFamily="34" charset="0"/>
                <a:ea typeface="Tahoma" panose="020B0604030504040204" pitchFamily="34" charset="0"/>
                <a:cs typeface="Tahoma" panose="020B0604030504040204" pitchFamily="34" charset="0"/>
              </a:rPr>
              <a:t>) according to the Arrhenius expression for the rate constant  k=</a:t>
            </a:r>
            <a:r>
              <a:rPr lang="en-US" sz="1600" i="1" dirty="0" err="1" smtClean="0">
                <a:latin typeface="Tahoma" panose="020B0604030504040204" pitchFamily="34" charset="0"/>
                <a:ea typeface="Tahoma" panose="020B0604030504040204" pitchFamily="34" charset="0"/>
                <a:cs typeface="Tahoma" panose="020B0604030504040204" pitchFamily="34" charset="0"/>
              </a:rPr>
              <a:t>A</a:t>
            </a:r>
            <a:r>
              <a:rPr lang="en-US" sz="1600" i="1"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1600" dirty="0" err="1" smtClean="0">
                <a:latin typeface="Tahoma" panose="020B0604030504040204" pitchFamily="34" charset="0"/>
                <a:ea typeface="Tahoma" panose="020B0604030504040204" pitchFamily="34" charset="0"/>
                <a:cs typeface="Tahoma" panose="020B0604030504040204" pitchFamily="34" charset="0"/>
              </a:rPr>
              <a:t>exp</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en-US" sz="1600" i="1" dirty="0" err="1" smtClean="0">
                <a:latin typeface="Tahoma" panose="020B0604030504040204" pitchFamily="34" charset="0"/>
                <a:ea typeface="Tahoma" panose="020B0604030504040204" pitchFamily="34" charset="0"/>
                <a:cs typeface="Tahoma" panose="020B0604030504040204" pitchFamily="34" charset="0"/>
              </a:rPr>
              <a:t>Ea</a:t>
            </a:r>
            <a:r>
              <a:rPr lang="en-US" sz="1600" dirty="0" smtClean="0">
                <a:latin typeface="Tahoma" panose="020B0604030504040204" pitchFamily="34" charset="0"/>
                <a:ea typeface="Tahoma" panose="020B0604030504040204" pitchFamily="34" charset="0"/>
                <a:cs typeface="Tahoma" panose="020B0604030504040204" pitchFamily="34" charset="0"/>
              </a:rPr>
              <a:t>/RT)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4"/>
          <a:stretch>
            <a:fillRect/>
          </a:stretch>
        </p:blipFill>
        <p:spPr>
          <a:xfrm>
            <a:off x="1110827" y="2309514"/>
            <a:ext cx="3461173" cy="4485401"/>
          </a:xfrm>
          <a:prstGeom prst="rect">
            <a:avLst/>
          </a:prstGeom>
        </p:spPr>
      </p:pic>
      <p:pic>
        <p:nvPicPr>
          <p:cNvPr id="11" name="Picture 10"/>
          <p:cNvPicPr>
            <a:picLocks noChangeAspect="1"/>
          </p:cNvPicPr>
          <p:nvPr/>
        </p:nvPicPr>
        <p:blipFill>
          <a:blip r:embed="rId5"/>
          <a:stretch>
            <a:fillRect/>
          </a:stretch>
        </p:blipFill>
        <p:spPr>
          <a:xfrm>
            <a:off x="5315011" y="3070836"/>
            <a:ext cx="3594900" cy="3506234"/>
          </a:xfrm>
          <a:prstGeom prst="rect">
            <a:avLst/>
          </a:prstGeom>
        </p:spPr>
      </p:pic>
    </p:spTree>
    <p:extLst>
      <p:ext uri="{BB962C8B-B14F-4D97-AF65-F5344CB8AC3E}">
        <p14:creationId xmlns:p14="http://schemas.microsoft.com/office/powerpoint/2010/main" val="783540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873482" y="-34678"/>
            <a:ext cx="7118006" cy="108681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Molecular collisions: collision frequency and mean free path</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107630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 Box 3"/>
          <p:cNvSpPr txBox="1">
            <a:spLocks noChangeArrowheads="1"/>
          </p:cNvSpPr>
          <p:nvPr/>
        </p:nvSpPr>
        <p:spPr bwMode="auto">
          <a:xfrm>
            <a:off x="623357" y="1374155"/>
            <a:ext cx="79232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z collision frequency </a:t>
            </a:r>
            <a:r>
              <a:rPr lang="it-IT" altLang="en-US" sz="2400" dirty="0" smtClean="0">
                <a:latin typeface="Tahoma" panose="020B0604030504040204" pitchFamily="34" charset="0"/>
                <a:ea typeface="Tahoma" panose="020B0604030504040204" pitchFamily="34" charset="0"/>
                <a:cs typeface="Tahoma" panose="020B0604030504040204" pitchFamily="34" charset="0"/>
              </a:rPr>
              <a:t>(average rate of collisions made by one molecule A with the other molecules B)</a:t>
            </a:r>
            <a:endParaRPr lang="it-IT" alt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3"/>
          <p:cNvGraphicFramePr>
            <a:graphicFrameLocks noChangeAspect="1"/>
          </p:cNvGraphicFramePr>
          <p:nvPr>
            <p:extLst>
              <p:ext uri="{D42A27DB-BD31-4B8C-83A1-F6EECF244321}">
                <p14:modId xmlns:p14="http://schemas.microsoft.com/office/powerpoint/2010/main" val="3289326547"/>
              </p:ext>
            </p:extLst>
          </p:nvPr>
        </p:nvGraphicFramePr>
        <p:xfrm>
          <a:off x="1378982" y="2839989"/>
          <a:ext cx="1832315" cy="546054"/>
        </p:xfrm>
        <a:graphic>
          <a:graphicData uri="http://schemas.openxmlformats.org/presentationml/2006/ole">
            <mc:AlternateContent xmlns:mc="http://schemas.openxmlformats.org/markup-compatibility/2006">
              <mc:Choice xmlns:v="urn:schemas-microsoft-com:vml" Requires="v">
                <p:oleObj spid="_x0000_s171119" name="Equation" r:id="rId4" imgW="850680" imgH="253800" progId="Equation.3">
                  <p:embed/>
                </p:oleObj>
              </mc:Choice>
              <mc:Fallback>
                <p:oleObj name="Equation" r:id="rId4" imgW="850680" imgH="253800" progId="Equation.3">
                  <p:embed/>
                  <p:pic>
                    <p:nvPicPr>
                      <p:cNvPr id="15" name="Object 3"/>
                      <p:cNvPicPr>
                        <a:picLocks noChangeAspect="1" noChangeArrowheads="1"/>
                      </p:cNvPicPr>
                      <p:nvPr/>
                    </p:nvPicPr>
                    <p:blipFill>
                      <a:blip r:embed="rId5"/>
                      <a:srcRect/>
                      <a:stretch>
                        <a:fillRect/>
                      </a:stretch>
                    </p:blipFill>
                    <p:spPr bwMode="auto">
                      <a:xfrm>
                        <a:off x="1378982" y="2839989"/>
                        <a:ext cx="1832315" cy="546054"/>
                      </a:xfrm>
                      <a:prstGeom prst="rect">
                        <a:avLst/>
                      </a:prstGeom>
                      <a:noFill/>
                      <a:ln>
                        <a:noFill/>
                      </a:ln>
                      <a:effectLst/>
                      <a:extLst/>
                    </p:spPr>
                  </p:pic>
                </p:oleObj>
              </mc:Fallback>
            </mc:AlternateContent>
          </a:graphicData>
        </a:graphic>
      </p:graphicFrame>
      <p:sp>
        <p:nvSpPr>
          <p:cNvPr id="19" name="Text Box 3"/>
          <p:cNvSpPr txBox="1">
            <a:spLocks noChangeArrowheads="1"/>
          </p:cNvSpPr>
          <p:nvPr/>
        </p:nvSpPr>
        <p:spPr bwMode="auto">
          <a:xfrm>
            <a:off x="3547340" y="2418748"/>
            <a:ext cx="379863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collision cross section</a:t>
            </a:r>
          </a:p>
        </p:txBody>
      </p:sp>
      <p:sp>
        <p:nvSpPr>
          <p:cNvPr id="20" name="Text Box 3"/>
          <p:cNvSpPr txBox="1">
            <a:spLocks noChangeArrowheads="1"/>
          </p:cNvSpPr>
          <p:nvPr/>
        </p:nvSpPr>
        <p:spPr bwMode="auto">
          <a:xfrm>
            <a:off x="3547340" y="2865024"/>
            <a:ext cx="379863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&lt;v&gt; mean relative velocity </a:t>
            </a:r>
            <a:endPar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 Box 3"/>
          <p:cNvSpPr txBox="1">
            <a:spLocks noChangeArrowheads="1"/>
          </p:cNvSpPr>
          <p:nvPr/>
        </p:nvSpPr>
        <p:spPr bwMode="auto">
          <a:xfrm>
            <a:off x="3547340" y="3292927"/>
            <a:ext cx="523992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i="1"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 </a:t>
            </a:r>
            <a:r>
              <a:rPr lang="it-IT" altLang="en-US" sz="23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number density of the B molecules</a:t>
            </a:r>
            <a:endParaRPr lang="it-IT" altLang="en-US" sz="23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3"/>
          <p:cNvSpPr txBox="1">
            <a:spLocks noChangeArrowheads="1"/>
          </p:cNvSpPr>
          <p:nvPr/>
        </p:nvSpPr>
        <p:spPr bwMode="auto">
          <a:xfrm>
            <a:off x="449495" y="5337723"/>
            <a:ext cx="472578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 &lt;</a:t>
            </a:r>
            <a:r>
              <a:rPr lang="it-IT" altLang="en-US"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&gt; mean relative velocity </a:t>
            </a:r>
            <a:endPar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Object 3"/>
          <p:cNvGraphicFramePr>
            <a:graphicFrameLocks noChangeAspect="1"/>
          </p:cNvGraphicFramePr>
          <p:nvPr>
            <p:extLst>
              <p:ext uri="{D42A27DB-BD31-4B8C-83A1-F6EECF244321}">
                <p14:modId xmlns:p14="http://schemas.microsoft.com/office/powerpoint/2010/main" val="2711813490"/>
              </p:ext>
            </p:extLst>
          </p:nvPr>
        </p:nvGraphicFramePr>
        <p:xfrm>
          <a:off x="4795687" y="5110028"/>
          <a:ext cx="1593238" cy="898844"/>
        </p:xfrm>
        <a:graphic>
          <a:graphicData uri="http://schemas.openxmlformats.org/presentationml/2006/ole">
            <mc:AlternateContent xmlns:mc="http://schemas.openxmlformats.org/markup-compatibility/2006">
              <mc:Choice xmlns:v="urn:schemas-microsoft-com:vml" Requires="v">
                <p:oleObj spid="_x0000_s171120" name="Equation" r:id="rId6" imgW="787320" imgH="444240" progId="Equation.3">
                  <p:embed/>
                </p:oleObj>
              </mc:Choice>
              <mc:Fallback>
                <p:oleObj name="Equation" r:id="rId6" imgW="787320" imgH="444240" progId="Equation.3">
                  <p:embed/>
                  <p:pic>
                    <p:nvPicPr>
                      <p:cNvPr id="23" name="Object 3"/>
                      <p:cNvPicPr>
                        <a:picLocks noChangeAspect="1" noChangeArrowheads="1"/>
                      </p:cNvPicPr>
                      <p:nvPr/>
                    </p:nvPicPr>
                    <p:blipFill>
                      <a:blip r:embed="rId7"/>
                      <a:srcRect/>
                      <a:stretch>
                        <a:fillRect/>
                      </a:stretch>
                    </p:blipFill>
                    <p:spPr bwMode="auto">
                      <a:xfrm>
                        <a:off x="4795687" y="5110028"/>
                        <a:ext cx="1593238" cy="898844"/>
                      </a:xfrm>
                      <a:prstGeom prst="rect">
                        <a:avLst/>
                      </a:prstGeom>
                      <a:noFill/>
                      <a:ln>
                        <a:noFill/>
                      </a:ln>
                      <a:effectLst/>
                      <a:extLst/>
                    </p:spPr>
                  </p:pic>
                </p:oleObj>
              </mc:Fallback>
            </mc:AlternateContent>
          </a:graphicData>
        </a:graphic>
      </p:graphicFrame>
      <p:sp>
        <p:nvSpPr>
          <p:cNvPr id="13" name="Text Box 3"/>
          <p:cNvSpPr txBox="1">
            <a:spLocks noChangeArrowheads="1"/>
          </p:cNvSpPr>
          <p:nvPr/>
        </p:nvSpPr>
        <p:spPr bwMode="auto">
          <a:xfrm>
            <a:off x="547949" y="3770732"/>
            <a:ext cx="79232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400" dirty="0" smtClean="0">
                <a:latin typeface="Tahoma" panose="020B0604030504040204" pitchFamily="34" charset="0"/>
                <a:ea typeface="Tahoma" panose="020B0604030504040204" pitchFamily="34" charset="0"/>
                <a:cs typeface="Tahoma" panose="020B0604030504040204" pitchFamily="34" charset="0"/>
              </a:rPr>
              <a:t>To estimate the collision frequency of atmospheric molecules we need to estimate the three above paramenters. Let’s start with: </a:t>
            </a:r>
          </a:p>
        </p:txBody>
      </p:sp>
    </p:spTree>
    <p:extLst>
      <p:ext uri="{BB962C8B-B14F-4D97-AF65-F5344CB8AC3E}">
        <p14:creationId xmlns:p14="http://schemas.microsoft.com/office/powerpoint/2010/main" val="19641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382721" y="-6112"/>
            <a:ext cx="820815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Molecular </a:t>
            </a:r>
            <a:r>
              <a:rPr lang="it-IT" altLang="en-US" sz="3300" dirty="0">
                <a:solidFill>
                  <a:srgbClr val="3333FF"/>
                </a:solidFill>
                <a:latin typeface="Tahoma" panose="020B0604030504040204" pitchFamily="34" charset="0"/>
                <a:cs typeface="Tahoma" panose="020B0604030504040204" pitchFamily="34" charset="0"/>
              </a:rPr>
              <a:t>collisions: collision frequency and mean free </a:t>
            </a:r>
            <a:r>
              <a:rPr lang="it-IT" altLang="en-US" sz="3300" dirty="0" smtClean="0">
                <a:solidFill>
                  <a:srgbClr val="3333FF"/>
                </a:solidFill>
                <a:latin typeface="Tahoma" panose="020B0604030504040204" pitchFamily="34" charset="0"/>
                <a:cs typeface="Tahoma" panose="020B0604030504040204" pitchFamily="34" charset="0"/>
              </a:rPr>
              <a:t>path</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112710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 Box 3"/>
          <p:cNvSpPr txBox="1">
            <a:spLocks noChangeArrowheads="1"/>
          </p:cNvSpPr>
          <p:nvPr/>
        </p:nvSpPr>
        <p:spPr bwMode="auto">
          <a:xfrm>
            <a:off x="579045" y="1695236"/>
            <a:ext cx="80118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 1: </a:t>
            </a:r>
            <a:r>
              <a:rPr lang="it-IT" altLang="en-US" sz="2300" dirty="0" smtClean="0">
                <a:latin typeface="Tahoma" panose="020B0604030504040204" pitchFamily="34" charset="0"/>
                <a:ea typeface="Tahoma" panose="020B0604030504040204" pitchFamily="34" charset="0"/>
                <a:cs typeface="Tahoma" panose="020B0604030504040204" pitchFamily="34" charset="0"/>
              </a:rPr>
              <a:t>Calculate the mean speed of O</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300" dirty="0" smtClean="0">
                <a:latin typeface="Tahoma" panose="020B0604030504040204" pitchFamily="34" charset="0"/>
                <a:ea typeface="Tahoma" panose="020B0604030504040204" pitchFamily="34" charset="0"/>
                <a:cs typeface="Tahoma" panose="020B0604030504040204" pitchFamily="34" charset="0"/>
              </a:rPr>
              <a:t> molecules in a sample at T= 25 </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C </a:t>
            </a:r>
            <a:endParaRPr lang="it-IT" altLang="en-US" sz="230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Text Box 3"/>
          <p:cNvSpPr txBox="1">
            <a:spLocks noChangeArrowheads="1"/>
          </p:cNvSpPr>
          <p:nvPr/>
        </p:nvSpPr>
        <p:spPr bwMode="auto">
          <a:xfrm>
            <a:off x="579045" y="1327014"/>
            <a:ext cx="834457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 &lt;</a:t>
            </a:r>
            <a:r>
              <a:rPr lang="it-IT" altLang="en-US"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&gt; mean relative velocity – Numerical example </a:t>
            </a:r>
            <a:endPar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3" name="Object 3"/>
          <p:cNvGraphicFramePr>
            <a:graphicFrameLocks noChangeAspect="1"/>
          </p:cNvGraphicFramePr>
          <p:nvPr>
            <p:extLst>
              <p:ext uri="{D42A27DB-BD31-4B8C-83A1-F6EECF244321}">
                <p14:modId xmlns:p14="http://schemas.microsoft.com/office/powerpoint/2010/main" val="1087034513"/>
              </p:ext>
            </p:extLst>
          </p:nvPr>
        </p:nvGraphicFramePr>
        <p:xfrm>
          <a:off x="579045" y="3576624"/>
          <a:ext cx="6176963" cy="841375"/>
        </p:xfrm>
        <a:graphic>
          <a:graphicData uri="http://schemas.openxmlformats.org/presentationml/2006/ole">
            <mc:AlternateContent xmlns:mc="http://schemas.openxmlformats.org/markup-compatibility/2006">
              <mc:Choice xmlns:v="urn:schemas-microsoft-com:vml" Requires="v">
                <p:oleObj spid="_x0000_s128286" name="Equation" r:id="rId4" imgW="3543120" imgH="482400" progId="Equation.3">
                  <p:embed/>
                </p:oleObj>
              </mc:Choice>
              <mc:Fallback>
                <p:oleObj name="Equation" r:id="rId4" imgW="3543120" imgH="482400" progId="Equation.3">
                  <p:embed/>
                  <p:pic>
                    <p:nvPicPr>
                      <p:cNvPr id="23" name="Object 3"/>
                      <p:cNvPicPr>
                        <a:picLocks noChangeAspect="1" noChangeArrowheads="1"/>
                      </p:cNvPicPr>
                      <p:nvPr/>
                    </p:nvPicPr>
                    <p:blipFill>
                      <a:blip r:embed="rId5"/>
                      <a:srcRect/>
                      <a:stretch>
                        <a:fillRect/>
                      </a:stretch>
                    </p:blipFill>
                    <p:spPr bwMode="auto">
                      <a:xfrm>
                        <a:off x="579045" y="3576624"/>
                        <a:ext cx="6176963" cy="841375"/>
                      </a:xfrm>
                      <a:prstGeom prst="rect">
                        <a:avLst/>
                      </a:prstGeom>
                      <a:noFill/>
                      <a:ln>
                        <a:noFill/>
                      </a:ln>
                      <a:effectLst/>
                      <a:extLst/>
                    </p:spPr>
                  </p:pic>
                </p:oleObj>
              </mc:Fallback>
            </mc:AlternateContent>
          </a:graphicData>
        </a:graphic>
      </p:graphicFrame>
      <p:sp>
        <p:nvSpPr>
          <p:cNvPr id="26" name="Text Box 3"/>
          <p:cNvSpPr txBox="1">
            <a:spLocks noChangeArrowheads="1"/>
          </p:cNvSpPr>
          <p:nvPr/>
        </p:nvSpPr>
        <p:spPr bwMode="auto">
          <a:xfrm>
            <a:off x="2052429" y="2495455"/>
            <a:ext cx="58789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i="1" dirty="0" smtClean="0">
                <a:latin typeface="Tahoma" panose="020B0604030504040204" pitchFamily="34" charset="0"/>
                <a:ea typeface="Tahoma" panose="020B0604030504040204" pitchFamily="34" charset="0"/>
                <a:cs typeface="Tahoma" panose="020B0604030504040204" pitchFamily="34" charset="0"/>
              </a:rPr>
              <a:t>R </a:t>
            </a:r>
            <a:r>
              <a:rPr lang="it-IT" altLang="en-US" sz="2200" dirty="0" smtClean="0">
                <a:latin typeface="Tahoma" panose="020B0604030504040204" pitchFamily="34" charset="0"/>
                <a:ea typeface="Tahoma" panose="020B0604030504040204" pitchFamily="34" charset="0"/>
                <a:cs typeface="Tahoma" panose="020B0604030504040204" pitchFamily="34" charset="0"/>
              </a:rPr>
              <a:t>= 8.3143 J</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K</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p>
          <a:p>
            <a:r>
              <a:rPr lang="it-IT" altLang="en-US" sz="2200" i="1" dirty="0" smtClean="0">
                <a:latin typeface="Tahoma" panose="020B0604030504040204" pitchFamily="34" charset="0"/>
                <a:ea typeface="Tahoma" panose="020B0604030504040204" pitchFamily="34" charset="0"/>
                <a:cs typeface="Tahoma" panose="020B0604030504040204" pitchFamily="34" charset="0"/>
              </a:rPr>
              <a:t>T = </a:t>
            </a:r>
            <a:r>
              <a:rPr lang="it-IT" altLang="en-US" sz="2200" dirty="0" smtClean="0">
                <a:latin typeface="Tahoma" panose="020B0604030504040204" pitchFamily="34" charset="0"/>
                <a:ea typeface="Tahoma" panose="020B0604030504040204" pitchFamily="34" charset="0"/>
                <a:cs typeface="Tahoma" panose="020B0604030504040204" pitchFamily="34" charset="0"/>
              </a:rPr>
              <a:t>25+273=298K</a:t>
            </a:r>
          </a:p>
          <a:p>
            <a:r>
              <a:rPr lang="it-IT" altLang="en-US" sz="2200" dirty="0" smtClean="0">
                <a:latin typeface="Tahoma" panose="020B0604030504040204" pitchFamily="34" charset="0"/>
                <a:ea typeface="Tahoma" panose="020B0604030504040204" pitchFamily="34" charset="0"/>
                <a:cs typeface="Tahoma" panose="020B0604030504040204" pitchFamily="34" charset="0"/>
              </a:rPr>
              <a:t>M = 32 g</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 </a:t>
            </a:r>
            <a:r>
              <a:rPr lang="it-IT" altLang="en-US" sz="2200" dirty="0" smtClean="0">
                <a:latin typeface="Tahoma" panose="020B0604030504040204" pitchFamily="34" charset="0"/>
                <a:ea typeface="Tahoma" panose="020B0604030504040204" pitchFamily="34" charset="0"/>
                <a:cs typeface="Tahoma" panose="020B0604030504040204" pitchFamily="34" charset="0"/>
              </a:rPr>
              <a:t>= 0.032 kg</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p>
        </p:txBody>
      </p:sp>
      <p:sp>
        <p:nvSpPr>
          <p:cNvPr id="27" name="Text Box 3"/>
          <p:cNvSpPr txBox="1">
            <a:spLocks noChangeArrowheads="1"/>
          </p:cNvSpPr>
          <p:nvPr/>
        </p:nvSpPr>
        <p:spPr bwMode="auto">
          <a:xfrm>
            <a:off x="579045" y="2484220"/>
            <a:ext cx="133951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i="1" dirty="0" smtClean="0">
                <a:solidFill>
                  <a:srgbClr val="0000FF"/>
                </a:solidFill>
                <a:latin typeface="Tahoma" panose="020B0604030504040204" pitchFamily="34" charset="0"/>
                <a:ea typeface="Tahoma" panose="020B0604030504040204" pitchFamily="34" charset="0"/>
                <a:cs typeface="Tahoma" panose="020B0604030504040204" pitchFamily="34" charset="0"/>
              </a:rPr>
              <a:t>Result:</a:t>
            </a:r>
          </a:p>
        </p:txBody>
      </p:sp>
      <p:sp>
        <p:nvSpPr>
          <p:cNvPr id="28" name="Text Box 3"/>
          <p:cNvSpPr txBox="1">
            <a:spLocks noChangeArrowheads="1"/>
          </p:cNvSpPr>
          <p:nvPr/>
        </p:nvSpPr>
        <p:spPr bwMode="auto">
          <a:xfrm>
            <a:off x="6756008" y="3743811"/>
            <a:ext cx="9061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m</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s</a:t>
            </a:r>
            <a:r>
              <a:rPr lang="it-IT" altLang="en-US" sz="2200" i="1" baseline="30000" dirty="0" smtClean="0">
                <a:latin typeface="Tahoma" panose="020B0604030504040204" pitchFamily="34" charset="0"/>
                <a:ea typeface="Tahoma" panose="020B0604030504040204" pitchFamily="34" charset="0"/>
                <a:cs typeface="Tahoma" panose="020B0604030504040204" pitchFamily="34" charset="0"/>
              </a:rPr>
              <a:t>-1</a:t>
            </a:r>
            <a:endParaRPr lang="it-IT" altLang="en-US" sz="2200" baseline="30000" dirty="0" smtClean="0">
              <a:latin typeface="Tahoma" panose="020B0604030504040204" pitchFamily="34" charset="0"/>
              <a:ea typeface="Tahoma" panose="020B0604030504040204" pitchFamily="34" charset="0"/>
              <a:cs typeface="Tahoma" panose="020B0604030504040204" pitchFamily="34" charset="0"/>
            </a:endParaRPr>
          </a:p>
        </p:txBody>
      </p:sp>
      <p:sp>
        <p:nvSpPr>
          <p:cNvPr id="29" name="Text Box 3"/>
          <p:cNvSpPr txBox="1">
            <a:spLocks noChangeArrowheads="1"/>
          </p:cNvSpPr>
          <p:nvPr/>
        </p:nvSpPr>
        <p:spPr bwMode="auto">
          <a:xfrm>
            <a:off x="579045" y="4475429"/>
            <a:ext cx="80118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a:solidFill>
                  <a:srgbClr val="0000FF"/>
                </a:solidFill>
                <a:latin typeface="Tahoma" panose="020B0604030504040204" pitchFamily="34" charset="0"/>
                <a:ea typeface="Tahoma" panose="020B0604030504040204" pitchFamily="34" charset="0"/>
                <a:cs typeface="Tahoma" panose="020B0604030504040204" pitchFamily="34" charset="0"/>
              </a:rPr>
              <a:t>Example </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it-IT" altLang="en-US" sz="2300" dirty="0" smtClean="0">
                <a:latin typeface="Tahoma" panose="020B0604030504040204" pitchFamily="34" charset="0"/>
                <a:ea typeface="Tahoma" panose="020B0604030504040204" pitchFamily="34" charset="0"/>
                <a:cs typeface="Tahoma" panose="020B0604030504040204" pitchFamily="34" charset="0"/>
              </a:rPr>
              <a:t>Calculate the mean speed of N</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300" dirty="0" smtClean="0">
                <a:latin typeface="Tahoma" panose="020B0604030504040204" pitchFamily="34" charset="0"/>
                <a:ea typeface="Tahoma" panose="020B0604030504040204" pitchFamily="34" charset="0"/>
                <a:cs typeface="Tahoma" panose="020B0604030504040204" pitchFamily="34" charset="0"/>
              </a:rPr>
              <a:t> molecules in a sample at T= 15 </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C </a:t>
            </a:r>
            <a:endParaRPr lang="it-IT" altLang="en-US" sz="230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30" name="Text Box 3"/>
          <p:cNvSpPr txBox="1">
            <a:spLocks noChangeArrowheads="1"/>
          </p:cNvSpPr>
          <p:nvPr/>
        </p:nvSpPr>
        <p:spPr bwMode="auto">
          <a:xfrm>
            <a:off x="1574909" y="5245901"/>
            <a:ext cx="426709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i="1" dirty="0" smtClean="0">
                <a:latin typeface="Tahoma" panose="020B0604030504040204" pitchFamily="34" charset="0"/>
                <a:ea typeface="Tahoma" panose="020B0604030504040204" pitchFamily="34" charset="0"/>
                <a:cs typeface="Tahoma" panose="020B0604030504040204" pitchFamily="34" charset="0"/>
              </a:rPr>
              <a:t>R </a:t>
            </a:r>
            <a:r>
              <a:rPr lang="it-IT" altLang="en-US" sz="2200" dirty="0" smtClean="0">
                <a:latin typeface="Tahoma" panose="020B0604030504040204" pitchFamily="34" charset="0"/>
                <a:ea typeface="Tahoma" panose="020B0604030504040204" pitchFamily="34" charset="0"/>
                <a:cs typeface="Tahoma" panose="020B0604030504040204" pitchFamily="34" charset="0"/>
              </a:rPr>
              <a:t>= 8.3143 J</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K</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p>
          <a:p>
            <a:r>
              <a:rPr lang="it-IT" altLang="en-US" sz="2200" i="1" dirty="0" smtClean="0">
                <a:latin typeface="Tahoma" panose="020B0604030504040204" pitchFamily="34" charset="0"/>
                <a:ea typeface="Tahoma" panose="020B0604030504040204" pitchFamily="34" charset="0"/>
                <a:cs typeface="Tahoma" panose="020B0604030504040204" pitchFamily="34" charset="0"/>
              </a:rPr>
              <a:t>T = </a:t>
            </a:r>
            <a:r>
              <a:rPr lang="it-IT" altLang="en-US" sz="2200" dirty="0" smtClean="0">
                <a:latin typeface="Tahoma" panose="020B0604030504040204" pitchFamily="34" charset="0"/>
                <a:ea typeface="Tahoma" panose="020B0604030504040204" pitchFamily="34" charset="0"/>
                <a:cs typeface="Tahoma" panose="020B0604030504040204" pitchFamily="34" charset="0"/>
              </a:rPr>
              <a:t>15+273=288K</a:t>
            </a:r>
          </a:p>
          <a:p>
            <a:r>
              <a:rPr lang="it-IT" altLang="en-US" sz="2200" dirty="0" smtClean="0">
                <a:latin typeface="Tahoma" panose="020B0604030504040204" pitchFamily="34" charset="0"/>
                <a:ea typeface="Tahoma" panose="020B0604030504040204" pitchFamily="34" charset="0"/>
                <a:cs typeface="Tahoma" panose="020B0604030504040204" pitchFamily="34" charset="0"/>
              </a:rPr>
              <a:t>M = 28 g</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 </a:t>
            </a:r>
            <a:r>
              <a:rPr lang="it-IT" altLang="en-US" sz="2200" dirty="0" smtClean="0">
                <a:latin typeface="Tahoma" panose="020B0604030504040204" pitchFamily="34" charset="0"/>
                <a:ea typeface="Tahoma" panose="020B0604030504040204" pitchFamily="34" charset="0"/>
                <a:cs typeface="Tahoma" panose="020B0604030504040204" pitchFamily="34" charset="0"/>
              </a:rPr>
              <a:t>= 0.032 kg</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p>
        </p:txBody>
      </p:sp>
      <p:sp>
        <p:nvSpPr>
          <p:cNvPr id="31" name="Text Box 3"/>
          <p:cNvSpPr txBox="1">
            <a:spLocks noChangeArrowheads="1"/>
          </p:cNvSpPr>
          <p:nvPr/>
        </p:nvSpPr>
        <p:spPr bwMode="auto">
          <a:xfrm>
            <a:off x="579045" y="5234666"/>
            <a:ext cx="133951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i="1" dirty="0" smtClean="0">
                <a:solidFill>
                  <a:srgbClr val="0000FF"/>
                </a:solidFill>
                <a:latin typeface="Tahoma" panose="020B0604030504040204" pitchFamily="34" charset="0"/>
                <a:ea typeface="Tahoma" panose="020B0604030504040204" pitchFamily="34" charset="0"/>
                <a:cs typeface="Tahoma" panose="020B0604030504040204" pitchFamily="34" charset="0"/>
              </a:rPr>
              <a:t>Result:</a:t>
            </a:r>
          </a:p>
        </p:txBody>
      </p:sp>
      <p:graphicFrame>
        <p:nvGraphicFramePr>
          <p:cNvPr id="32" name="Object 3"/>
          <p:cNvGraphicFramePr>
            <a:graphicFrameLocks noChangeAspect="1"/>
          </p:cNvGraphicFramePr>
          <p:nvPr>
            <p:extLst>
              <p:ext uri="{D42A27DB-BD31-4B8C-83A1-F6EECF244321}">
                <p14:modId xmlns:p14="http://schemas.microsoft.com/office/powerpoint/2010/main" val="2445959792"/>
              </p:ext>
            </p:extLst>
          </p:nvPr>
        </p:nvGraphicFramePr>
        <p:xfrm>
          <a:off x="728102" y="6389285"/>
          <a:ext cx="1041400" cy="442912"/>
        </p:xfrm>
        <a:graphic>
          <a:graphicData uri="http://schemas.openxmlformats.org/presentationml/2006/ole">
            <mc:AlternateContent xmlns:mc="http://schemas.openxmlformats.org/markup-compatibility/2006">
              <mc:Choice xmlns:v="urn:schemas-microsoft-com:vml" Requires="v">
                <p:oleObj spid="_x0000_s128287" name="Equation" r:id="rId6" imgW="596880" imgH="253800" progId="Equation.3">
                  <p:embed/>
                </p:oleObj>
              </mc:Choice>
              <mc:Fallback>
                <p:oleObj name="Equation" r:id="rId6" imgW="596880" imgH="253800" progId="Equation.3">
                  <p:embed/>
                  <p:pic>
                    <p:nvPicPr>
                      <p:cNvPr id="23" name="Object 3"/>
                      <p:cNvPicPr>
                        <a:picLocks noChangeAspect="1" noChangeArrowheads="1"/>
                      </p:cNvPicPr>
                      <p:nvPr/>
                    </p:nvPicPr>
                    <p:blipFill>
                      <a:blip r:embed="rId7"/>
                      <a:srcRect/>
                      <a:stretch>
                        <a:fillRect/>
                      </a:stretch>
                    </p:blipFill>
                    <p:spPr bwMode="auto">
                      <a:xfrm>
                        <a:off x="728102" y="6389285"/>
                        <a:ext cx="1041400" cy="442912"/>
                      </a:xfrm>
                      <a:prstGeom prst="rect">
                        <a:avLst/>
                      </a:prstGeom>
                      <a:noFill/>
                      <a:ln>
                        <a:noFill/>
                      </a:ln>
                      <a:effectLst/>
                      <a:extLst/>
                    </p:spPr>
                  </p:pic>
                </p:oleObj>
              </mc:Fallback>
            </mc:AlternateContent>
          </a:graphicData>
        </a:graphic>
      </p:graphicFrame>
      <p:sp>
        <p:nvSpPr>
          <p:cNvPr id="33" name="Text Box 3"/>
          <p:cNvSpPr txBox="1">
            <a:spLocks noChangeArrowheads="1"/>
          </p:cNvSpPr>
          <p:nvPr/>
        </p:nvSpPr>
        <p:spPr bwMode="auto">
          <a:xfrm>
            <a:off x="1769502" y="6354786"/>
            <a:ext cx="9061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m</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s</a:t>
            </a:r>
            <a:r>
              <a:rPr lang="it-IT" altLang="en-US" sz="2200" i="1" baseline="30000" dirty="0" smtClean="0">
                <a:latin typeface="Tahoma" panose="020B0604030504040204" pitchFamily="34" charset="0"/>
                <a:ea typeface="Tahoma" panose="020B0604030504040204" pitchFamily="34" charset="0"/>
                <a:cs typeface="Tahoma" panose="020B0604030504040204" pitchFamily="34" charset="0"/>
              </a:rPr>
              <a:t>-1</a:t>
            </a:r>
            <a:endParaRPr lang="it-IT" altLang="en-US" sz="2200" baseline="30000" dirty="0" smtClean="0">
              <a:latin typeface="Tahoma" panose="020B0604030504040204" pitchFamily="34" charset="0"/>
              <a:ea typeface="Tahoma" panose="020B0604030504040204" pitchFamily="34" charset="0"/>
              <a:cs typeface="Tahoma" panose="020B0604030504040204" pitchFamily="34" charset="0"/>
            </a:endParaRPr>
          </a:p>
        </p:txBody>
      </p:sp>
      <p:sp>
        <p:nvSpPr>
          <p:cNvPr id="34" name="Text Box 3"/>
          <p:cNvSpPr txBox="1">
            <a:spLocks noChangeArrowheads="1"/>
          </p:cNvSpPr>
          <p:nvPr/>
        </p:nvSpPr>
        <p:spPr bwMode="auto">
          <a:xfrm>
            <a:off x="5743687" y="5084447"/>
            <a:ext cx="335593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Mean relative velocity of molecules in a gas is proportional to the square root of T</a:t>
            </a:r>
            <a:endPar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88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081391" y="-21568"/>
            <a:ext cx="7007139" cy="67115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a:solidFill>
                  <a:srgbClr val="3333FF"/>
                </a:solidFill>
                <a:latin typeface="Tahoma" panose="020B0604030504040204" pitchFamily="34" charset="0"/>
                <a:cs typeface="Tahoma" panose="020B0604030504040204" pitchFamily="34" charset="0"/>
              </a:rPr>
              <a:t>Molecular collisions: collision frequency and mean free path</a:t>
            </a:r>
            <a:endParaRPr lang="en-GB" altLang="en-US" sz="3300" dirty="0">
              <a:solidFill>
                <a:srgbClr val="3333FF"/>
              </a:solidFill>
              <a:latin typeface="Tahoma" panose="020B0604030504040204" pitchFamily="34" charset="0"/>
              <a:cs typeface="Tahoma" panose="020B0604030504040204" pitchFamily="34" charset="0"/>
            </a:endParaRPr>
          </a:p>
          <a:p>
            <a:pPr eaLnBrk="1" hangingPunct="1"/>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119185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4717922" y="251634"/>
            <a:ext cx="4141950" cy="7393367"/>
          </a:xfrm>
          <a:prstGeom prst="rect">
            <a:avLst/>
          </a:prstGeom>
        </p:spPr>
      </p:pic>
      <p:pic>
        <p:nvPicPr>
          <p:cNvPr id="3" name="Picture 2"/>
          <p:cNvPicPr>
            <a:picLocks noChangeAspect="1"/>
          </p:cNvPicPr>
          <p:nvPr/>
        </p:nvPicPr>
        <p:blipFill>
          <a:blip r:embed="rId4"/>
          <a:stretch>
            <a:fillRect/>
          </a:stretch>
        </p:blipFill>
        <p:spPr>
          <a:xfrm>
            <a:off x="5692485" y="1267980"/>
            <a:ext cx="2605333" cy="1766253"/>
          </a:xfrm>
          <a:prstGeom prst="rect">
            <a:avLst/>
          </a:prstGeom>
        </p:spPr>
      </p:pic>
      <p:sp>
        <p:nvSpPr>
          <p:cNvPr id="17" name="Text Box 3"/>
          <p:cNvSpPr txBox="1">
            <a:spLocks noChangeArrowheads="1"/>
          </p:cNvSpPr>
          <p:nvPr/>
        </p:nvSpPr>
        <p:spPr bwMode="auto">
          <a:xfrm>
            <a:off x="547949" y="1560817"/>
            <a:ext cx="379863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 </a:t>
            </a:r>
            <a:r>
              <a:rPr lang="it-IT" altLang="en-US" sz="2300" dirty="0" smtClean="0">
                <a:solidFill>
                  <a:srgbClr val="0000FF"/>
                </a:solidFill>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s</a:t>
            </a:r>
            <a:r>
              <a:rPr lang="it-IT" altLang="en-US" sz="23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collision cross section</a:t>
            </a:r>
          </a:p>
        </p:txBody>
      </p:sp>
      <p:sp>
        <p:nvSpPr>
          <p:cNvPr id="18" name="Text Box 3"/>
          <p:cNvSpPr txBox="1">
            <a:spLocks noChangeArrowheads="1"/>
          </p:cNvSpPr>
          <p:nvPr/>
        </p:nvSpPr>
        <p:spPr bwMode="auto">
          <a:xfrm>
            <a:off x="547949" y="2362222"/>
            <a:ext cx="436429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Target area of a molecule (related to molecular dimensions+interaction potentials). Assuming the molecule to be a </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hard sphere </a:t>
            </a:r>
            <a:r>
              <a:rPr lang="it-IT" altLang="en-US" sz="2300" dirty="0" smtClean="0">
                <a:latin typeface="Tahoma" panose="020B0604030504040204" pitchFamily="34" charset="0"/>
                <a:ea typeface="Tahoma" panose="020B0604030504040204" pitchFamily="34" charset="0"/>
                <a:cs typeface="Tahoma" panose="020B0604030504040204" pitchFamily="34" charset="0"/>
              </a:rPr>
              <a:t>with diameter d, the collision cross section is </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 </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(area of a circle with radius=</a:t>
            </a:r>
            <a:r>
              <a:rPr lang="it-IT" altLang="en-US" sz="23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it-IT" altLang="en-US" sz="23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5"/>
          <a:stretch>
            <a:fillRect/>
          </a:stretch>
        </p:blipFill>
        <p:spPr>
          <a:xfrm>
            <a:off x="4693984" y="3329078"/>
            <a:ext cx="3829350" cy="3408567"/>
          </a:xfrm>
          <a:prstGeom prst="rect">
            <a:avLst/>
          </a:prstGeom>
        </p:spPr>
      </p:pic>
    </p:spTree>
    <p:extLst>
      <p:ext uri="{BB962C8B-B14F-4D97-AF65-F5344CB8AC3E}">
        <p14:creationId xmlns:p14="http://schemas.microsoft.com/office/powerpoint/2010/main" val="11092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057982" y="6242301"/>
            <a:ext cx="24817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dirty="0">
                <a:latin typeface="Tahoma" panose="020B0604030504040204" pitchFamily="34" charset="0"/>
                <a:ea typeface="Tahoma" panose="020B0604030504040204" pitchFamily="34" charset="0"/>
                <a:cs typeface="Tahoma" panose="020B0604030504040204" pitchFamily="34" charset="0"/>
              </a:rPr>
              <a:t>Arrhenius (1887)</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8214" name="Group 22"/>
          <p:cNvGrpSpPr>
            <a:grpSpLocks/>
          </p:cNvGrpSpPr>
          <p:nvPr/>
        </p:nvGrpSpPr>
        <p:grpSpPr bwMode="auto">
          <a:xfrm>
            <a:off x="5403859" y="1868282"/>
            <a:ext cx="3273002" cy="2713795"/>
            <a:chOff x="2559" y="937"/>
            <a:chExt cx="1718" cy="1535"/>
          </a:xfrm>
        </p:grpSpPr>
        <p:sp>
          <p:nvSpPr>
            <p:cNvPr id="8209" name="Line 17"/>
            <p:cNvSpPr>
              <a:spLocks noChangeShapeType="1"/>
            </p:cNvSpPr>
            <p:nvPr/>
          </p:nvSpPr>
          <p:spPr bwMode="auto">
            <a:xfrm>
              <a:off x="3003" y="973"/>
              <a:ext cx="1052" cy="1052"/>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Line 6"/>
            <p:cNvSpPr>
              <a:spLocks noChangeShapeType="1"/>
            </p:cNvSpPr>
            <p:nvPr/>
          </p:nvSpPr>
          <p:spPr bwMode="auto">
            <a:xfrm flipV="1">
              <a:off x="2941" y="937"/>
              <a:ext cx="0" cy="1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7"/>
            <p:cNvSpPr>
              <a:spLocks noChangeShapeType="1"/>
            </p:cNvSpPr>
            <p:nvPr/>
          </p:nvSpPr>
          <p:spPr bwMode="auto">
            <a:xfrm>
              <a:off x="2941" y="2212"/>
              <a:ext cx="1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Oval 8"/>
            <p:cNvSpPr>
              <a:spLocks noChangeArrowheads="1"/>
            </p:cNvSpPr>
            <p:nvPr/>
          </p:nvSpPr>
          <p:spPr bwMode="auto">
            <a:xfrm>
              <a:off x="3080" y="1068"/>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Oval 9"/>
            <p:cNvSpPr>
              <a:spLocks noChangeArrowheads="1"/>
            </p:cNvSpPr>
            <p:nvPr/>
          </p:nvSpPr>
          <p:spPr bwMode="auto">
            <a:xfrm>
              <a:off x="3176" y="1188"/>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Oval 10"/>
            <p:cNvSpPr>
              <a:spLocks noChangeArrowheads="1"/>
            </p:cNvSpPr>
            <p:nvPr/>
          </p:nvSpPr>
          <p:spPr bwMode="auto">
            <a:xfrm>
              <a:off x="3272" y="1252"/>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Oval 11"/>
            <p:cNvSpPr>
              <a:spLocks noChangeArrowheads="1"/>
            </p:cNvSpPr>
            <p:nvPr/>
          </p:nvSpPr>
          <p:spPr bwMode="auto">
            <a:xfrm>
              <a:off x="3368" y="1332"/>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Oval 12"/>
            <p:cNvSpPr>
              <a:spLocks noChangeArrowheads="1"/>
            </p:cNvSpPr>
            <p:nvPr/>
          </p:nvSpPr>
          <p:spPr bwMode="auto">
            <a:xfrm>
              <a:off x="3464" y="1428"/>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Oval 13"/>
            <p:cNvSpPr>
              <a:spLocks noChangeArrowheads="1"/>
            </p:cNvSpPr>
            <p:nvPr/>
          </p:nvSpPr>
          <p:spPr bwMode="auto">
            <a:xfrm>
              <a:off x="3560" y="1532"/>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Oval 14"/>
            <p:cNvSpPr>
              <a:spLocks noChangeArrowheads="1"/>
            </p:cNvSpPr>
            <p:nvPr/>
          </p:nvSpPr>
          <p:spPr bwMode="auto">
            <a:xfrm>
              <a:off x="3656" y="1684"/>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Oval 15"/>
            <p:cNvSpPr>
              <a:spLocks noChangeArrowheads="1"/>
            </p:cNvSpPr>
            <p:nvPr/>
          </p:nvSpPr>
          <p:spPr bwMode="auto">
            <a:xfrm>
              <a:off x="3752" y="1756"/>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Oval 16"/>
            <p:cNvSpPr>
              <a:spLocks noChangeArrowheads="1"/>
            </p:cNvSpPr>
            <p:nvPr/>
          </p:nvSpPr>
          <p:spPr bwMode="auto">
            <a:xfrm>
              <a:off x="3848" y="1820"/>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Text Box 18"/>
            <p:cNvSpPr txBox="1">
              <a:spLocks noChangeArrowheads="1"/>
            </p:cNvSpPr>
            <p:nvPr/>
          </p:nvSpPr>
          <p:spPr bwMode="auto">
            <a:xfrm>
              <a:off x="2559" y="1000"/>
              <a:ext cx="40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ln(k</a:t>
              </a:r>
              <a:r>
                <a:rPr lang="it-IT" altLang="en-US" sz="2200" dirty="0">
                  <a:latin typeface="Tahoma" panose="020B0604030504040204" pitchFamily="34" charset="0"/>
                  <a:ea typeface="Tahoma" panose="020B0604030504040204" pitchFamily="34" charset="0"/>
                  <a:cs typeface="Tahoma" panose="020B0604030504040204" pitchFamily="34" charset="0"/>
                </a:rPr>
                <a:t>)</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8211" name="Text Box 19"/>
            <p:cNvSpPr txBox="1">
              <a:spLocks noChangeArrowheads="1"/>
            </p:cNvSpPr>
            <p:nvPr/>
          </p:nvSpPr>
          <p:spPr bwMode="auto">
            <a:xfrm>
              <a:off x="3616" y="2228"/>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rPr>
                <a:t>1/ T</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8212" name="Object 20"/>
          <p:cNvGraphicFramePr>
            <a:graphicFrameLocks noChangeAspect="1"/>
          </p:cNvGraphicFramePr>
          <p:nvPr>
            <p:extLst>
              <p:ext uri="{D42A27DB-BD31-4B8C-83A1-F6EECF244321}">
                <p14:modId xmlns:p14="http://schemas.microsoft.com/office/powerpoint/2010/main" val="3525922582"/>
              </p:ext>
            </p:extLst>
          </p:nvPr>
        </p:nvGraphicFramePr>
        <p:xfrm>
          <a:off x="593621" y="2303676"/>
          <a:ext cx="3067050" cy="730250"/>
        </p:xfrm>
        <a:graphic>
          <a:graphicData uri="http://schemas.openxmlformats.org/presentationml/2006/ole">
            <mc:AlternateContent xmlns:mc="http://schemas.openxmlformats.org/markup-compatibility/2006">
              <mc:Choice xmlns:v="urn:schemas-microsoft-com:vml" Requires="v">
                <p:oleObj spid="_x0000_s97674" name="Equation" r:id="rId4" imgW="1066680" imgH="253800" progId="Equation.3">
                  <p:embed/>
                </p:oleObj>
              </mc:Choice>
              <mc:Fallback>
                <p:oleObj name="Equation" r:id="rId4" imgW="1066680" imgH="253800" progId="Equation.3">
                  <p:embed/>
                  <p:pic>
                    <p:nvPicPr>
                      <p:cNvPr id="8212"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21" y="2303676"/>
                        <a:ext cx="30670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3" name="Text Box 21"/>
          <p:cNvSpPr txBox="1">
            <a:spLocks noChangeArrowheads="1"/>
          </p:cNvSpPr>
          <p:nvPr/>
        </p:nvSpPr>
        <p:spPr bwMode="auto">
          <a:xfrm>
            <a:off x="2208014" y="3078082"/>
            <a:ext cx="377494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i="1" dirty="0" smtClean="0">
                <a:latin typeface="Tahoma" panose="020B0604030504040204" pitchFamily="34" charset="0"/>
                <a:ea typeface="Tahoma" panose="020B0604030504040204" pitchFamily="34" charset="0"/>
                <a:cs typeface="Tahoma" panose="020B0604030504040204" pitchFamily="34" charset="0"/>
              </a:rPr>
              <a:t>k </a:t>
            </a:r>
            <a:r>
              <a:rPr lang="it-IT" altLang="en-US" sz="2400" dirty="0" smtClean="0">
                <a:latin typeface="Tahoma" panose="020B0604030504040204" pitchFamily="34" charset="0"/>
                <a:ea typeface="Tahoma" panose="020B0604030504040204" pitchFamily="34" charset="0"/>
                <a:cs typeface="Tahoma" panose="020B0604030504040204" pitchFamily="34" charset="0"/>
              </a:rPr>
              <a:t>= rate constant</a:t>
            </a:r>
          </a:p>
          <a:p>
            <a:r>
              <a:rPr lang="it-IT" altLang="en-US" sz="2400" i="1" dirty="0" smtClean="0">
                <a:latin typeface="Tahoma" panose="020B0604030504040204" pitchFamily="34" charset="0"/>
                <a:ea typeface="Tahoma" panose="020B0604030504040204" pitchFamily="34" charset="0"/>
                <a:cs typeface="Tahoma" panose="020B0604030504040204" pitchFamily="34" charset="0"/>
              </a:rPr>
              <a:t>E</a:t>
            </a:r>
            <a:r>
              <a:rPr lang="it-IT" altLang="en-US" sz="2400" i="1" baseline="-25000" dirty="0" smtClean="0">
                <a:latin typeface="Tahoma" panose="020B0604030504040204" pitchFamily="34" charset="0"/>
                <a:ea typeface="Tahoma" panose="020B0604030504040204" pitchFamily="34" charset="0"/>
                <a:cs typeface="Tahoma" panose="020B0604030504040204" pitchFamily="34" charset="0"/>
              </a:rPr>
              <a:t>a</a:t>
            </a:r>
            <a:r>
              <a:rPr lang="it-IT" altLang="en-US" sz="2400" i="1" dirty="0" smtClean="0">
                <a:latin typeface="Tahoma" panose="020B0604030504040204" pitchFamily="34" charset="0"/>
                <a:ea typeface="Tahoma" panose="020B0604030504040204" pitchFamily="34" charset="0"/>
                <a:cs typeface="Tahoma" panose="020B0604030504040204" pitchFamily="34" charset="0"/>
              </a:rPr>
              <a:t> </a:t>
            </a:r>
            <a:r>
              <a:rPr lang="it-IT" altLang="en-US" sz="2400" dirty="0">
                <a:latin typeface="Tahoma" panose="020B0604030504040204" pitchFamily="34" charset="0"/>
                <a:ea typeface="Tahoma" panose="020B0604030504040204" pitchFamily="34" charset="0"/>
                <a:cs typeface="Tahoma" panose="020B0604030504040204" pitchFamily="34" charset="0"/>
              </a:rPr>
              <a:t>= </a:t>
            </a:r>
            <a:r>
              <a:rPr lang="it-IT" altLang="en-US" sz="2400" dirty="0" smtClean="0">
                <a:latin typeface="Tahoma" panose="020B0604030504040204" pitchFamily="34" charset="0"/>
                <a:ea typeface="Tahoma" panose="020B0604030504040204" pitchFamily="34" charset="0"/>
                <a:cs typeface="Tahoma" panose="020B0604030504040204" pitchFamily="34" charset="0"/>
              </a:rPr>
              <a:t>activation energy</a:t>
            </a:r>
            <a:endParaRPr lang="it-IT" altLang="en-US" sz="2400" dirty="0">
              <a:latin typeface="Tahoma" panose="020B0604030504040204" pitchFamily="34" charset="0"/>
              <a:ea typeface="Tahoma" panose="020B0604030504040204" pitchFamily="34" charset="0"/>
              <a:cs typeface="Tahoma" panose="020B0604030504040204" pitchFamily="34" charset="0"/>
            </a:endParaRPr>
          </a:p>
          <a:p>
            <a:r>
              <a:rPr lang="it-IT" altLang="en-US" sz="2400" i="1" dirty="0">
                <a:latin typeface="Tahoma" panose="020B0604030504040204" pitchFamily="34" charset="0"/>
                <a:ea typeface="Tahoma" panose="020B0604030504040204" pitchFamily="34" charset="0"/>
                <a:cs typeface="Tahoma" panose="020B0604030504040204" pitchFamily="34" charset="0"/>
              </a:rPr>
              <a:t>A</a:t>
            </a:r>
            <a:r>
              <a:rPr lang="it-IT" altLang="en-US" sz="2400" dirty="0">
                <a:latin typeface="Tahoma" panose="020B0604030504040204" pitchFamily="34" charset="0"/>
                <a:ea typeface="Tahoma" panose="020B0604030504040204" pitchFamily="34" charset="0"/>
                <a:cs typeface="Tahoma" panose="020B0604030504040204" pitchFamily="34" charset="0"/>
              </a:rPr>
              <a:t> = </a:t>
            </a:r>
            <a:r>
              <a:rPr lang="it-IT" altLang="en-US" sz="2400" dirty="0" smtClean="0">
                <a:latin typeface="Tahoma" panose="020B0604030504040204" pitchFamily="34" charset="0"/>
                <a:ea typeface="Tahoma" panose="020B0604030504040204" pitchFamily="34" charset="0"/>
                <a:cs typeface="Tahoma" panose="020B0604030504040204" pitchFamily="34" charset="0"/>
              </a:rPr>
              <a:t>pre-exponential factor</a:t>
            </a:r>
          </a:p>
          <a:p>
            <a:r>
              <a:rPr lang="it-IT" altLang="en-US" sz="2400" dirty="0" smtClean="0">
                <a:latin typeface="Tahoma" panose="020B0604030504040204" pitchFamily="34" charset="0"/>
                <a:ea typeface="Tahoma" panose="020B0604030504040204" pitchFamily="34" charset="0"/>
                <a:cs typeface="Tahoma" panose="020B0604030504040204" pitchFamily="34" charset="0"/>
              </a:rPr>
              <a:t>R= gas constant</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1"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Factors affecting the rate constant </a:t>
            </a:r>
            <a:r>
              <a:rPr lang="it-IT" altLang="en-US" sz="3500" i="1" dirty="0" smtClean="0">
                <a:solidFill>
                  <a:srgbClr val="3333FF"/>
                </a:solidFill>
                <a:latin typeface="Tahoma" panose="020B0604030504040204" pitchFamily="34" charset="0"/>
                <a:cs typeface="Tahoma" panose="020B0604030504040204" pitchFamily="34" charset="0"/>
              </a:rPr>
              <a:t>k</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22"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89877" y="800616"/>
            <a:ext cx="5491462" cy="492443"/>
          </a:xfrm>
          <a:prstGeom prst="rect">
            <a:avLst/>
          </a:prstGeom>
          <a:noFill/>
        </p:spPr>
        <p:txBody>
          <a:bodyPr wrap="square" rtlCol="0">
            <a:spAutoFit/>
          </a:bodyPr>
          <a:lstStyle/>
          <a:p>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Dependence on the temperature T</a:t>
            </a:r>
          </a:p>
        </p:txBody>
      </p:sp>
      <p:sp>
        <p:nvSpPr>
          <p:cNvPr id="24" name="Rectangle 14"/>
          <p:cNvSpPr>
            <a:spLocks noChangeArrowheads="1"/>
          </p:cNvSpPr>
          <p:nvPr/>
        </p:nvSpPr>
        <p:spPr bwMode="auto">
          <a:xfrm>
            <a:off x="381000" y="4267200"/>
            <a:ext cx="1676400" cy="2438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2000">
              <a:latin typeface="Comic Sans MS" panose="030F0702030302020204" pitchFamily="66" charset="0"/>
            </a:endParaRPr>
          </a:p>
        </p:txBody>
      </p:sp>
      <p:pic>
        <p:nvPicPr>
          <p:cNvPr id="2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419600"/>
            <a:ext cx="138271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15"/>
          <p:cNvSpPr>
            <a:spLocks noChangeArrowheads="1"/>
          </p:cNvSpPr>
          <p:nvPr/>
        </p:nvSpPr>
        <p:spPr bwMode="auto">
          <a:xfrm>
            <a:off x="382588" y="6400800"/>
            <a:ext cx="1674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400">
                <a:latin typeface="Comic Sans MS" panose="030F0702030302020204" pitchFamily="66" charset="0"/>
              </a:rPr>
              <a:t>Svante Arrhenius</a:t>
            </a:r>
            <a:endParaRPr lang="en-US" altLang="sv-SE" sz="1600">
              <a:latin typeface="Comic Sans MS" panose="030F0702030302020204" pitchFamily="66" charset="0"/>
            </a:endParaRPr>
          </a:p>
        </p:txBody>
      </p:sp>
      <p:graphicFrame>
        <p:nvGraphicFramePr>
          <p:cNvPr id="29" name="Object 6"/>
          <p:cNvGraphicFramePr>
            <a:graphicFrameLocks noChangeAspect="1"/>
          </p:cNvGraphicFramePr>
          <p:nvPr>
            <p:extLst>
              <p:ext uri="{D42A27DB-BD31-4B8C-83A1-F6EECF244321}">
                <p14:modId xmlns:p14="http://schemas.microsoft.com/office/powerpoint/2010/main" val="928657360"/>
              </p:ext>
            </p:extLst>
          </p:nvPr>
        </p:nvGraphicFramePr>
        <p:xfrm>
          <a:off x="2863983" y="1324018"/>
          <a:ext cx="3143250" cy="538163"/>
        </p:xfrm>
        <a:graphic>
          <a:graphicData uri="http://schemas.openxmlformats.org/presentationml/2006/ole">
            <mc:AlternateContent xmlns:mc="http://schemas.openxmlformats.org/markup-compatibility/2006">
              <mc:Choice xmlns:v="urn:schemas-microsoft-com:vml" Requires="v">
                <p:oleObj spid="_x0000_s97675" name="Equation" r:id="rId7" imgW="1333440" imgH="228600" progId="Equation.3">
                  <p:embed/>
                </p:oleObj>
              </mc:Choice>
              <mc:Fallback>
                <p:oleObj name="Equation" r:id="rId7" imgW="1333440" imgH="228600" progId="Equation.3">
                  <p:embed/>
                  <p:pic>
                    <p:nvPicPr>
                      <p:cNvPr id="31" name="Object 6"/>
                      <p:cNvPicPr>
                        <a:picLocks noChangeAspect="1" noChangeArrowheads="1"/>
                      </p:cNvPicPr>
                      <p:nvPr/>
                    </p:nvPicPr>
                    <p:blipFill>
                      <a:blip r:embed="rId8"/>
                      <a:srcRect/>
                      <a:stretch>
                        <a:fillRect/>
                      </a:stretch>
                    </p:blipFill>
                    <p:spPr bwMode="auto">
                      <a:xfrm>
                        <a:off x="2863983" y="1324018"/>
                        <a:ext cx="3143250" cy="538163"/>
                      </a:xfrm>
                      <a:prstGeom prst="rect">
                        <a:avLst/>
                      </a:prstGeom>
                      <a:noFill/>
                      <a:ln>
                        <a:noFill/>
                      </a:ln>
                      <a:effectLst/>
                      <a:extLst/>
                    </p:spPr>
                  </p:pic>
                </p:oleObj>
              </mc:Fallback>
            </mc:AlternateContent>
          </a:graphicData>
        </a:graphic>
      </p:graphicFrame>
      <p:sp>
        <p:nvSpPr>
          <p:cNvPr id="30" name="TextBox 29"/>
          <p:cNvSpPr txBox="1"/>
          <p:nvPr/>
        </p:nvSpPr>
        <p:spPr>
          <a:xfrm>
            <a:off x="2753445" y="5070556"/>
            <a:ext cx="5491462" cy="892552"/>
          </a:xfrm>
          <a:prstGeom prst="rect">
            <a:avLst/>
          </a:prstGeom>
          <a:noFill/>
        </p:spPr>
        <p:txBody>
          <a:bodyPr wrap="square" rtlCol="0">
            <a:spAutoFit/>
          </a:bodyPr>
          <a:lstStyle/>
          <a:p>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Rate constant decreases with decreasing temperature</a:t>
            </a:r>
          </a:p>
        </p:txBody>
      </p:sp>
      <p:sp>
        <p:nvSpPr>
          <p:cNvPr id="28" name="TextBox 27"/>
          <p:cNvSpPr txBox="1"/>
          <p:nvPr/>
        </p:nvSpPr>
        <p:spPr>
          <a:xfrm>
            <a:off x="547949" y="1882930"/>
            <a:ext cx="3495606" cy="492443"/>
          </a:xfrm>
          <a:prstGeom prst="rect">
            <a:avLst/>
          </a:prstGeom>
          <a:noFill/>
        </p:spPr>
        <p:txBody>
          <a:bodyPr wrap="square" rtlCol="0">
            <a:spAutoFit/>
          </a:bodyPr>
          <a:lstStyle/>
          <a:p>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Arrhenius equation</a:t>
            </a:r>
          </a:p>
        </p:txBody>
      </p:sp>
      <p:graphicFrame>
        <p:nvGraphicFramePr>
          <p:cNvPr id="31" name="Object 20"/>
          <p:cNvGraphicFramePr>
            <a:graphicFrameLocks noChangeAspect="1"/>
          </p:cNvGraphicFramePr>
          <p:nvPr>
            <p:extLst>
              <p:ext uri="{D42A27DB-BD31-4B8C-83A1-F6EECF244321}">
                <p14:modId xmlns:p14="http://schemas.microsoft.com/office/powerpoint/2010/main" val="517271166"/>
              </p:ext>
            </p:extLst>
          </p:nvPr>
        </p:nvGraphicFramePr>
        <p:xfrm>
          <a:off x="6932336" y="1730574"/>
          <a:ext cx="1675955" cy="641414"/>
        </p:xfrm>
        <a:graphic>
          <a:graphicData uri="http://schemas.openxmlformats.org/presentationml/2006/ole">
            <mc:AlternateContent xmlns:mc="http://schemas.openxmlformats.org/markup-compatibility/2006">
              <mc:Choice xmlns:v="urn:schemas-microsoft-com:vml" Requires="v">
                <p:oleObj spid="_x0000_s97676" name="Equation" r:id="rId9" imgW="1028520" imgH="393480" progId="Equation.3">
                  <p:embed/>
                </p:oleObj>
              </mc:Choice>
              <mc:Fallback>
                <p:oleObj name="Equation" r:id="rId9" imgW="1028520" imgH="393480" progId="Equation.3">
                  <p:embed/>
                  <p:pic>
                    <p:nvPicPr>
                      <p:cNvPr id="8212" name="Object 20"/>
                      <p:cNvPicPr>
                        <a:picLocks noChangeAspect="1" noChangeArrowheads="1"/>
                      </p:cNvPicPr>
                      <p:nvPr/>
                    </p:nvPicPr>
                    <p:blipFill>
                      <a:blip r:embed="rId10"/>
                      <a:srcRect/>
                      <a:stretch>
                        <a:fillRect/>
                      </a:stretch>
                    </p:blipFill>
                    <p:spPr bwMode="auto">
                      <a:xfrm>
                        <a:off x="6932336" y="1730574"/>
                        <a:ext cx="1675955" cy="641414"/>
                      </a:xfrm>
                      <a:prstGeom prst="rect">
                        <a:avLst/>
                      </a:prstGeom>
                      <a:noFill/>
                      <a:ln>
                        <a:noFill/>
                      </a:ln>
                      <a:effectLst/>
                      <a:extLst/>
                    </p:spPr>
                  </p:pic>
                </p:oleObj>
              </mc:Fallback>
            </mc:AlternateContent>
          </a:graphicData>
        </a:graphic>
      </p:graphicFrame>
      <p:sp>
        <p:nvSpPr>
          <p:cNvPr id="32" name="Text Box 21"/>
          <p:cNvSpPr txBox="1">
            <a:spLocks noChangeArrowheads="1"/>
          </p:cNvSpPr>
          <p:nvPr/>
        </p:nvSpPr>
        <p:spPr bwMode="auto">
          <a:xfrm>
            <a:off x="7311080" y="2441262"/>
            <a:ext cx="1781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slope is –E</a:t>
            </a:r>
            <a:r>
              <a:rPr lang="it-IT" altLang="en-US" sz="2000"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a:t>
            </a:r>
            <a:r>
              <a:rPr lang="it-IT" altLang="en-US" sz="20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/R</a:t>
            </a:r>
            <a:endParaRPr lang="en-US" alt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46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081391" y="-21568"/>
            <a:ext cx="7007139" cy="67115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a:solidFill>
                  <a:srgbClr val="3333FF"/>
                </a:solidFill>
                <a:latin typeface="Tahoma" panose="020B0604030504040204" pitchFamily="34" charset="0"/>
                <a:cs typeface="Tahoma" panose="020B0604030504040204" pitchFamily="34" charset="0"/>
              </a:rPr>
              <a:t>Molecular collisions: collision frequency and mean free path</a:t>
            </a:r>
            <a:endParaRPr lang="en-GB" altLang="en-US" sz="3300" dirty="0">
              <a:solidFill>
                <a:srgbClr val="3333FF"/>
              </a:solidFill>
              <a:latin typeface="Tahoma" panose="020B0604030504040204" pitchFamily="34" charset="0"/>
              <a:cs typeface="Tahoma" panose="020B0604030504040204" pitchFamily="34" charset="0"/>
            </a:endParaRPr>
          </a:p>
          <a:p>
            <a:pPr eaLnBrk="1" hangingPunct="1"/>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119185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p:nvSpPr>
        <p:spPr bwMode="auto">
          <a:xfrm>
            <a:off x="725292" y="1373679"/>
            <a:ext cx="789668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i="1"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n </a:t>
            </a:r>
            <a:r>
              <a:rPr lang="it-IT" altLang="en-US" sz="23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number density of the B molecules</a:t>
            </a:r>
            <a:endParaRPr lang="it-IT" altLang="en-US" sz="23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462672531"/>
              </p:ext>
            </p:extLst>
          </p:nvPr>
        </p:nvGraphicFramePr>
        <p:xfrm>
          <a:off x="1246188" y="2579688"/>
          <a:ext cx="908050" cy="687387"/>
        </p:xfrm>
        <a:graphic>
          <a:graphicData uri="http://schemas.openxmlformats.org/presentationml/2006/ole">
            <mc:AlternateContent xmlns:mc="http://schemas.openxmlformats.org/markup-compatibility/2006">
              <mc:Choice xmlns:v="urn:schemas-microsoft-com:vml" Requires="v">
                <p:oleObj spid="_x0000_s129584" name="Equation" r:id="rId4" imgW="520560" imgH="393480" progId="Equation.3">
                  <p:embed/>
                </p:oleObj>
              </mc:Choice>
              <mc:Fallback>
                <p:oleObj name="Equation" r:id="rId4" imgW="520560" imgH="393480" progId="Equation.3">
                  <p:embed/>
                  <p:pic>
                    <p:nvPicPr>
                      <p:cNvPr id="23" name="Object 3"/>
                      <p:cNvPicPr>
                        <a:picLocks noChangeAspect="1" noChangeArrowheads="1"/>
                      </p:cNvPicPr>
                      <p:nvPr/>
                    </p:nvPicPr>
                    <p:blipFill>
                      <a:blip r:embed="rId5"/>
                      <a:srcRect/>
                      <a:stretch>
                        <a:fillRect/>
                      </a:stretch>
                    </p:blipFill>
                    <p:spPr bwMode="auto">
                      <a:xfrm>
                        <a:off x="1246188" y="2579688"/>
                        <a:ext cx="908050" cy="687387"/>
                      </a:xfrm>
                      <a:prstGeom prst="rect">
                        <a:avLst/>
                      </a:prstGeom>
                      <a:noFill/>
                      <a:ln>
                        <a:noFill/>
                      </a:ln>
                      <a:effectLst/>
                      <a:extLst/>
                    </p:spPr>
                  </p:pic>
                </p:oleObj>
              </mc:Fallback>
            </mc:AlternateContent>
          </a:graphicData>
        </a:graphic>
      </p:graphicFrame>
      <p:sp>
        <p:nvSpPr>
          <p:cNvPr id="12" name="Text Box 3"/>
          <p:cNvSpPr txBox="1">
            <a:spLocks noChangeArrowheads="1"/>
          </p:cNvSpPr>
          <p:nvPr/>
        </p:nvSpPr>
        <p:spPr bwMode="auto">
          <a:xfrm>
            <a:off x="725292" y="2117671"/>
            <a:ext cx="58789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a:latin typeface="Tahoma" panose="020B0604030504040204" pitchFamily="34" charset="0"/>
                <a:ea typeface="Tahoma" panose="020B0604030504040204" pitchFamily="34" charset="0"/>
                <a:cs typeface="Tahoma" panose="020B0604030504040204" pitchFamily="34" charset="0"/>
              </a:rPr>
              <a:t>From the ideal gas law: density (in </a:t>
            </a:r>
            <a:r>
              <a:rPr lang="it-IT" altLang="en-US" sz="2000" dirty="0" smtClean="0">
                <a:latin typeface="Tahoma" panose="020B0604030504040204" pitchFamily="34" charset="0"/>
                <a:ea typeface="Tahoma" panose="020B0604030504040204" pitchFamily="34" charset="0"/>
                <a:cs typeface="Tahoma" panose="020B0604030504040204" pitchFamily="34" charset="0"/>
              </a:rPr>
              <a:t>mol</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000" dirty="0" smtClean="0">
                <a:latin typeface="Tahoma" panose="020B0604030504040204" pitchFamily="34" charset="0"/>
                <a:ea typeface="Tahoma" panose="020B0604030504040204" pitchFamily="34" charset="0"/>
                <a:cs typeface="Tahoma" panose="020B0604030504040204" pitchFamily="34" charset="0"/>
              </a:rPr>
              <a:t>volume</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000" dirty="0" smtClean="0">
                <a:latin typeface="Tahoma" panose="020B0604030504040204" pitchFamily="34" charset="0"/>
                <a:ea typeface="Tahoma" panose="020B0604030504040204" pitchFamily="34" charset="0"/>
                <a:cs typeface="Tahoma" panose="020B0604030504040204" pitchFamily="34" charset="0"/>
              </a:rPr>
              <a:t>)</a:t>
            </a:r>
            <a:endParaRPr lang="it-IT" altLang="en-US" sz="2200" baseline="30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3"/>
          <p:cNvGraphicFramePr>
            <a:graphicFrameLocks noChangeAspect="1"/>
          </p:cNvGraphicFramePr>
          <p:nvPr>
            <p:extLst>
              <p:ext uri="{D42A27DB-BD31-4B8C-83A1-F6EECF244321}">
                <p14:modId xmlns:p14="http://schemas.microsoft.com/office/powerpoint/2010/main" val="3090574555"/>
              </p:ext>
            </p:extLst>
          </p:nvPr>
        </p:nvGraphicFramePr>
        <p:xfrm>
          <a:off x="3259138" y="2579688"/>
          <a:ext cx="995362" cy="687387"/>
        </p:xfrm>
        <a:graphic>
          <a:graphicData uri="http://schemas.openxmlformats.org/presentationml/2006/ole">
            <mc:AlternateContent xmlns:mc="http://schemas.openxmlformats.org/markup-compatibility/2006">
              <mc:Choice xmlns:v="urn:schemas-microsoft-com:vml" Requires="v">
                <p:oleObj spid="_x0000_s129585" name="Equation" r:id="rId6" imgW="571320" imgH="393480" progId="Equation.3">
                  <p:embed/>
                </p:oleObj>
              </mc:Choice>
              <mc:Fallback>
                <p:oleObj name="Equation" r:id="rId6" imgW="571320" imgH="393480" progId="Equation.3">
                  <p:embed/>
                  <p:pic>
                    <p:nvPicPr>
                      <p:cNvPr id="11" name="Object 3"/>
                      <p:cNvPicPr>
                        <a:picLocks noChangeAspect="1" noChangeArrowheads="1"/>
                      </p:cNvPicPr>
                      <p:nvPr/>
                    </p:nvPicPr>
                    <p:blipFill>
                      <a:blip r:embed="rId7"/>
                      <a:srcRect/>
                      <a:stretch>
                        <a:fillRect/>
                      </a:stretch>
                    </p:blipFill>
                    <p:spPr bwMode="auto">
                      <a:xfrm>
                        <a:off x="3259138" y="2579688"/>
                        <a:ext cx="995362" cy="687387"/>
                      </a:xfrm>
                      <a:prstGeom prst="rect">
                        <a:avLst/>
                      </a:prstGeom>
                      <a:noFill/>
                      <a:ln>
                        <a:noFill/>
                      </a:ln>
                      <a:effectLst/>
                      <a:extLst/>
                    </p:spPr>
                  </p:pic>
                </p:oleObj>
              </mc:Fallback>
            </mc:AlternateContent>
          </a:graphicData>
        </a:graphic>
      </p:graphicFrame>
      <p:sp>
        <p:nvSpPr>
          <p:cNvPr id="14" name="Text Box 3"/>
          <p:cNvSpPr txBox="1">
            <a:spLocks noChangeArrowheads="1"/>
          </p:cNvSpPr>
          <p:nvPr/>
        </p:nvSpPr>
        <p:spPr bwMode="auto">
          <a:xfrm>
            <a:off x="4419561" y="2723326"/>
            <a:ext cx="273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rPr>
              <a:t>in molecules</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000" dirty="0" smtClean="0">
                <a:latin typeface="Tahoma" panose="020B0604030504040204" pitchFamily="34" charset="0"/>
                <a:ea typeface="Tahoma" panose="020B0604030504040204" pitchFamily="34" charset="0"/>
                <a:cs typeface="Tahoma" panose="020B0604030504040204" pitchFamily="34" charset="0"/>
              </a:rPr>
              <a:t>volume</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-1</a:t>
            </a:r>
            <a:endParaRPr lang="it-IT" altLang="en-US" sz="2200" baseline="300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ight Arrow 5"/>
          <p:cNvSpPr/>
          <p:nvPr/>
        </p:nvSpPr>
        <p:spPr bwMode="auto">
          <a:xfrm>
            <a:off x="2551816" y="2804864"/>
            <a:ext cx="542261" cy="307691"/>
          </a:xfrm>
          <a:prstGeom prst="rightArrow">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Text Box 3"/>
          <p:cNvSpPr txBox="1">
            <a:spLocks noChangeArrowheads="1"/>
          </p:cNvSpPr>
          <p:nvPr/>
        </p:nvSpPr>
        <p:spPr bwMode="auto">
          <a:xfrm>
            <a:off x="610142" y="3446876"/>
            <a:ext cx="80118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 </a:t>
            </a:r>
            <a:r>
              <a:rPr lang="it-IT" altLang="en-US" sz="2300" dirty="0" smtClean="0">
                <a:latin typeface="Tahoma" panose="020B0604030504040204" pitchFamily="34" charset="0"/>
                <a:ea typeface="Tahoma" panose="020B0604030504040204" pitchFamily="34" charset="0"/>
                <a:cs typeface="Tahoma" panose="020B0604030504040204" pitchFamily="34" charset="0"/>
              </a:rPr>
              <a:t>Calculate the number density of gas molecules in a sample at 800 mbar and T= 15 </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C </a:t>
            </a:r>
            <a:endParaRPr lang="it-IT" altLang="en-US" sz="230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Text Box 3"/>
          <p:cNvSpPr txBox="1">
            <a:spLocks noChangeArrowheads="1"/>
          </p:cNvSpPr>
          <p:nvPr/>
        </p:nvSpPr>
        <p:spPr bwMode="auto">
          <a:xfrm>
            <a:off x="610142" y="4247095"/>
            <a:ext cx="58789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i="1" dirty="0" smtClean="0">
                <a:latin typeface="Tahoma" panose="020B0604030504040204" pitchFamily="34" charset="0"/>
                <a:ea typeface="Tahoma" panose="020B0604030504040204" pitchFamily="34" charset="0"/>
                <a:cs typeface="Tahoma" panose="020B0604030504040204" pitchFamily="34" charset="0"/>
              </a:rPr>
              <a:t>R </a:t>
            </a:r>
            <a:r>
              <a:rPr lang="it-IT" altLang="en-US" sz="2200" dirty="0" smtClean="0">
                <a:latin typeface="Tahoma" panose="020B0604030504040204" pitchFamily="34" charset="0"/>
                <a:ea typeface="Tahoma" panose="020B0604030504040204" pitchFamily="34" charset="0"/>
                <a:cs typeface="Tahoma" panose="020B0604030504040204" pitchFamily="34" charset="0"/>
              </a:rPr>
              <a:t>= 0.0821 l</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atm</a:t>
            </a:r>
            <a:r>
              <a:rPr lang="it-IT" altLang="en-US" sz="2200" dirty="0" smtClean="0">
                <a:latin typeface="Tahoma" panose="020B0604030504040204" pitchFamily="34" charset="0"/>
                <a:ea typeface="Tahoma" panose="020B0604030504040204" pitchFamily="34" charset="0"/>
                <a:cs typeface="Tahoma" panose="020B0604030504040204" pitchFamily="34" charset="0"/>
              </a:rPr>
              <a:t>K</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p>
          <a:p>
            <a:r>
              <a:rPr lang="it-IT" altLang="en-US" sz="2200" dirty="0" smtClean="0">
                <a:latin typeface="Tahoma" panose="020B0604030504040204" pitchFamily="34" charset="0"/>
                <a:ea typeface="Tahoma" panose="020B0604030504040204" pitchFamily="34" charset="0"/>
                <a:cs typeface="Tahoma" panose="020B0604030504040204" pitchFamily="34" charset="0"/>
              </a:rPr>
              <a:t>T </a:t>
            </a:r>
            <a:r>
              <a:rPr lang="it-IT" altLang="en-US" sz="2200" i="1" dirty="0" smtClean="0">
                <a:latin typeface="Tahoma" panose="020B0604030504040204" pitchFamily="34" charset="0"/>
                <a:ea typeface="Tahoma" panose="020B0604030504040204" pitchFamily="34" charset="0"/>
                <a:cs typeface="Tahoma" panose="020B0604030504040204" pitchFamily="34" charset="0"/>
              </a:rPr>
              <a:t>= </a:t>
            </a:r>
            <a:r>
              <a:rPr lang="it-IT" altLang="en-US" sz="2200" dirty="0" smtClean="0">
                <a:latin typeface="Tahoma" panose="020B0604030504040204" pitchFamily="34" charset="0"/>
                <a:ea typeface="Tahoma" panose="020B0604030504040204" pitchFamily="34" charset="0"/>
                <a:cs typeface="Tahoma" panose="020B0604030504040204" pitchFamily="34" charset="0"/>
              </a:rPr>
              <a:t>15+273=288K</a:t>
            </a:r>
          </a:p>
          <a:p>
            <a:r>
              <a:rPr lang="it-IT" altLang="en-US" sz="2200" dirty="0" smtClean="0">
                <a:latin typeface="Tahoma" panose="020B0604030504040204" pitchFamily="34" charset="0"/>
                <a:ea typeface="Tahoma" panose="020B0604030504040204" pitchFamily="34" charset="0"/>
                <a:cs typeface="Tahoma" panose="020B0604030504040204" pitchFamily="34" charset="0"/>
              </a:rPr>
              <a:t>P = 800 mbar = 800/1013.25=0.7895 atm</a:t>
            </a:r>
          </a:p>
        </p:txBody>
      </p:sp>
      <p:graphicFrame>
        <p:nvGraphicFramePr>
          <p:cNvPr id="19" name="Object 3"/>
          <p:cNvGraphicFramePr>
            <a:graphicFrameLocks noChangeAspect="1"/>
          </p:cNvGraphicFramePr>
          <p:nvPr>
            <p:extLst>
              <p:ext uri="{D42A27DB-BD31-4B8C-83A1-F6EECF244321}">
                <p14:modId xmlns:p14="http://schemas.microsoft.com/office/powerpoint/2010/main" val="785335771"/>
              </p:ext>
            </p:extLst>
          </p:nvPr>
        </p:nvGraphicFramePr>
        <p:xfrm>
          <a:off x="1300163" y="5422900"/>
          <a:ext cx="5437187" cy="731838"/>
        </p:xfrm>
        <a:graphic>
          <a:graphicData uri="http://schemas.openxmlformats.org/presentationml/2006/ole">
            <mc:AlternateContent xmlns:mc="http://schemas.openxmlformats.org/markup-compatibility/2006">
              <mc:Choice xmlns:v="urn:schemas-microsoft-com:vml" Requires="v">
                <p:oleObj spid="_x0000_s129586" name="Equation" r:id="rId8" imgW="3124080" imgH="419040" progId="Equation.3">
                  <p:embed/>
                </p:oleObj>
              </mc:Choice>
              <mc:Fallback>
                <p:oleObj name="Equation" r:id="rId8" imgW="3124080" imgH="419040" progId="Equation.3">
                  <p:embed/>
                  <p:pic>
                    <p:nvPicPr>
                      <p:cNvPr id="13" name="Object 3"/>
                      <p:cNvPicPr>
                        <a:picLocks noChangeAspect="1" noChangeArrowheads="1"/>
                      </p:cNvPicPr>
                      <p:nvPr/>
                    </p:nvPicPr>
                    <p:blipFill>
                      <a:blip r:embed="rId9"/>
                      <a:srcRect/>
                      <a:stretch>
                        <a:fillRect/>
                      </a:stretch>
                    </p:blipFill>
                    <p:spPr bwMode="auto">
                      <a:xfrm>
                        <a:off x="1300163" y="5422900"/>
                        <a:ext cx="5437187" cy="731838"/>
                      </a:xfrm>
                      <a:prstGeom prst="rect">
                        <a:avLst/>
                      </a:prstGeom>
                      <a:noFill/>
                      <a:ln>
                        <a:noFill/>
                      </a:ln>
                      <a:effectLst/>
                      <a:extLst/>
                    </p:spPr>
                  </p:pic>
                </p:oleObj>
              </mc:Fallback>
            </mc:AlternateContent>
          </a:graphicData>
        </a:graphic>
      </p:graphicFrame>
      <p:sp>
        <p:nvSpPr>
          <p:cNvPr id="20" name="Text Box 3"/>
          <p:cNvSpPr txBox="1">
            <a:spLocks noChangeArrowheads="1"/>
          </p:cNvSpPr>
          <p:nvPr/>
        </p:nvSpPr>
        <p:spPr bwMode="auto">
          <a:xfrm>
            <a:off x="6067795" y="6007103"/>
            <a:ext cx="23851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molecules</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cm</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-3</a:t>
            </a:r>
            <a:endParaRPr lang="it-IT" altLang="en-US" sz="22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ject 3"/>
          <p:cNvGraphicFramePr>
            <a:graphicFrameLocks noChangeAspect="1"/>
          </p:cNvGraphicFramePr>
          <p:nvPr>
            <p:extLst>
              <p:ext uri="{D42A27DB-BD31-4B8C-83A1-F6EECF244321}">
                <p14:modId xmlns:p14="http://schemas.microsoft.com/office/powerpoint/2010/main" val="2289282634"/>
              </p:ext>
            </p:extLst>
          </p:nvPr>
        </p:nvGraphicFramePr>
        <p:xfrm>
          <a:off x="4740645" y="6046685"/>
          <a:ext cx="1327150" cy="354013"/>
        </p:xfrm>
        <a:graphic>
          <a:graphicData uri="http://schemas.openxmlformats.org/presentationml/2006/ole">
            <mc:AlternateContent xmlns:mc="http://schemas.openxmlformats.org/markup-compatibility/2006">
              <mc:Choice xmlns:v="urn:schemas-microsoft-com:vml" Requires="v">
                <p:oleObj spid="_x0000_s129587" name="Equation" r:id="rId10" imgW="761760" imgH="203040" progId="Equation.3">
                  <p:embed/>
                </p:oleObj>
              </mc:Choice>
              <mc:Fallback>
                <p:oleObj name="Equation" r:id="rId10" imgW="761760" imgH="203040" progId="Equation.3">
                  <p:embed/>
                  <p:pic>
                    <p:nvPicPr>
                      <p:cNvPr id="19" name="Object 3"/>
                      <p:cNvPicPr>
                        <a:picLocks noChangeAspect="1" noChangeArrowheads="1"/>
                      </p:cNvPicPr>
                      <p:nvPr/>
                    </p:nvPicPr>
                    <p:blipFill>
                      <a:blip r:embed="rId11"/>
                      <a:srcRect/>
                      <a:stretch>
                        <a:fillRect/>
                      </a:stretch>
                    </p:blipFill>
                    <p:spPr bwMode="auto">
                      <a:xfrm>
                        <a:off x="4740645" y="6046685"/>
                        <a:ext cx="1327150" cy="3540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6573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081391" y="-21568"/>
            <a:ext cx="7007139" cy="67115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a:solidFill>
                  <a:srgbClr val="3333FF"/>
                </a:solidFill>
                <a:latin typeface="Tahoma" panose="020B0604030504040204" pitchFamily="34" charset="0"/>
                <a:cs typeface="Tahoma" panose="020B0604030504040204" pitchFamily="34" charset="0"/>
              </a:rPr>
              <a:t>Molecular collisions: collision frequency and mean free path</a:t>
            </a:r>
            <a:endParaRPr lang="en-GB" altLang="en-US" sz="3300" dirty="0">
              <a:solidFill>
                <a:srgbClr val="3333FF"/>
              </a:solidFill>
              <a:latin typeface="Tahoma" panose="020B0604030504040204" pitchFamily="34" charset="0"/>
              <a:cs typeface="Tahoma" panose="020B0604030504040204" pitchFamily="34" charset="0"/>
            </a:endParaRPr>
          </a:p>
          <a:p>
            <a:pPr eaLnBrk="1" hangingPunct="1"/>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119185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 Box 3"/>
          <p:cNvSpPr txBox="1">
            <a:spLocks noChangeArrowheads="1"/>
          </p:cNvSpPr>
          <p:nvPr/>
        </p:nvSpPr>
        <p:spPr bwMode="auto">
          <a:xfrm>
            <a:off x="845312" y="1191851"/>
            <a:ext cx="79232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z collision frequency </a:t>
            </a:r>
            <a:r>
              <a:rPr lang="it-IT" altLang="en-US" sz="2400" dirty="0" smtClean="0">
                <a:latin typeface="Tahoma" panose="020B0604030504040204" pitchFamily="34" charset="0"/>
                <a:ea typeface="Tahoma" panose="020B0604030504040204" pitchFamily="34" charset="0"/>
                <a:cs typeface="Tahoma" panose="020B0604030504040204" pitchFamily="34" charset="0"/>
              </a:rPr>
              <a:t>(average rate of collisions made by one molecule A with the other molecules B)</a:t>
            </a:r>
            <a:endParaRPr lang="it-IT" alt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Object 3"/>
          <p:cNvGraphicFramePr>
            <a:graphicFrameLocks noChangeAspect="1"/>
          </p:cNvGraphicFramePr>
          <p:nvPr>
            <p:extLst>
              <p:ext uri="{D42A27DB-BD31-4B8C-83A1-F6EECF244321}">
                <p14:modId xmlns:p14="http://schemas.microsoft.com/office/powerpoint/2010/main" val="3649453848"/>
              </p:ext>
            </p:extLst>
          </p:nvPr>
        </p:nvGraphicFramePr>
        <p:xfrm>
          <a:off x="1735721" y="2193302"/>
          <a:ext cx="1832315" cy="546054"/>
        </p:xfrm>
        <a:graphic>
          <a:graphicData uri="http://schemas.openxmlformats.org/presentationml/2006/ole">
            <mc:AlternateContent xmlns:mc="http://schemas.openxmlformats.org/markup-compatibility/2006">
              <mc:Choice xmlns:v="urn:schemas-microsoft-com:vml" Requires="v">
                <p:oleObj spid="_x0000_s186469" name="Equation" r:id="rId4" imgW="850680" imgH="253800" progId="Equation.3">
                  <p:embed/>
                </p:oleObj>
              </mc:Choice>
              <mc:Fallback>
                <p:oleObj name="Equation" r:id="rId4" imgW="850680" imgH="253800" progId="Equation.3">
                  <p:embed/>
                  <p:pic>
                    <p:nvPicPr>
                      <p:cNvPr id="15" name="Object 3"/>
                      <p:cNvPicPr>
                        <a:picLocks noChangeAspect="1" noChangeArrowheads="1"/>
                      </p:cNvPicPr>
                      <p:nvPr/>
                    </p:nvPicPr>
                    <p:blipFill>
                      <a:blip r:embed="rId5"/>
                      <a:srcRect/>
                      <a:stretch>
                        <a:fillRect/>
                      </a:stretch>
                    </p:blipFill>
                    <p:spPr bwMode="auto">
                      <a:xfrm>
                        <a:off x="1735721" y="2193302"/>
                        <a:ext cx="1832315" cy="546054"/>
                      </a:xfrm>
                      <a:prstGeom prst="rect">
                        <a:avLst/>
                      </a:prstGeom>
                      <a:noFill/>
                      <a:ln>
                        <a:noFill/>
                      </a:ln>
                      <a:effectLst/>
                      <a:extLst/>
                    </p:spPr>
                  </p:pic>
                </p:oleObj>
              </mc:Fallback>
            </mc:AlternateContent>
          </a:graphicData>
        </a:graphic>
      </p:graphicFrame>
      <p:sp>
        <p:nvSpPr>
          <p:cNvPr id="22" name="Text Box 3"/>
          <p:cNvSpPr txBox="1">
            <a:spLocks noChangeArrowheads="1"/>
          </p:cNvSpPr>
          <p:nvPr/>
        </p:nvSpPr>
        <p:spPr bwMode="auto">
          <a:xfrm>
            <a:off x="3894141" y="1912808"/>
            <a:ext cx="379863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collision cross section</a:t>
            </a:r>
          </a:p>
        </p:txBody>
      </p:sp>
      <p:sp>
        <p:nvSpPr>
          <p:cNvPr id="23" name="Text Box 3"/>
          <p:cNvSpPr txBox="1">
            <a:spLocks noChangeArrowheads="1"/>
          </p:cNvSpPr>
          <p:nvPr/>
        </p:nvSpPr>
        <p:spPr bwMode="auto">
          <a:xfrm>
            <a:off x="3894141" y="2251277"/>
            <a:ext cx="379863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a:t>
            </a:r>
            <a:r>
              <a:rPr lang="it-IT" altLang="en-US"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&gt; mean relative velocity </a:t>
            </a:r>
            <a:endPar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 Box 3"/>
          <p:cNvSpPr txBox="1">
            <a:spLocks noChangeArrowheads="1"/>
          </p:cNvSpPr>
          <p:nvPr/>
        </p:nvSpPr>
        <p:spPr bwMode="auto">
          <a:xfrm>
            <a:off x="3904079" y="2646240"/>
            <a:ext cx="523992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i="1"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 </a:t>
            </a:r>
            <a:r>
              <a:rPr lang="it-IT" altLang="en-US" sz="23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density of the B molecules</a:t>
            </a:r>
            <a:endParaRPr lang="it-IT" altLang="en-US" sz="23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 Box 3"/>
          <p:cNvSpPr txBox="1">
            <a:spLocks noChangeArrowheads="1"/>
          </p:cNvSpPr>
          <p:nvPr/>
        </p:nvSpPr>
        <p:spPr bwMode="auto">
          <a:xfrm>
            <a:off x="612756" y="2989154"/>
            <a:ext cx="80118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 </a:t>
            </a:r>
            <a:r>
              <a:rPr lang="it-IT" altLang="en-US" sz="2300" dirty="0" smtClean="0">
                <a:latin typeface="Tahoma" panose="020B0604030504040204" pitchFamily="34" charset="0"/>
                <a:ea typeface="Tahoma" panose="020B0604030504040204" pitchFamily="34" charset="0"/>
                <a:cs typeface="Tahoma" panose="020B0604030504040204" pitchFamily="34" charset="0"/>
              </a:rPr>
              <a:t>Calculate the collision frequency </a:t>
            </a:r>
            <a:r>
              <a:rPr lang="it-IT" altLang="en-US" sz="2300" i="1" dirty="0" smtClean="0">
                <a:latin typeface="Tahoma" panose="020B0604030504040204" pitchFamily="34" charset="0"/>
                <a:ea typeface="Tahoma" panose="020B0604030504040204" pitchFamily="34" charset="0"/>
                <a:cs typeface="Tahoma" panose="020B0604030504040204" pitchFamily="34" charset="0"/>
              </a:rPr>
              <a:t>z</a:t>
            </a:r>
            <a:r>
              <a:rPr lang="it-IT" altLang="en-US" sz="2300" dirty="0" smtClean="0">
                <a:latin typeface="Tahoma" panose="020B0604030504040204" pitchFamily="34" charset="0"/>
                <a:ea typeface="Tahoma" panose="020B0604030504040204" pitchFamily="34" charset="0"/>
                <a:cs typeface="Tahoma" panose="020B0604030504040204" pitchFamily="34" charset="0"/>
              </a:rPr>
              <a:t> among N</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2 </a:t>
            </a:r>
            <a:r>
              <a:rPr lang="it-IT" altLang="en-US" sz="2300" dirty="0" smtClean="0">
                <a:latin typeface="Tahoma" panose="020B0604030504040204" pitchFamily="34" charset="0"/>
                <a:ea typeface="Tahoma" panose="020B0604030504040204" pitchFamily="34" charset="0"/>
                <a:cs typeface="Tahoma" panose="020B0604030504040204" pitchFamily="34" charset="0"/>
              </a:rPr>
              <a:t>molecules in a sample at 800 mbar and T= 15 </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C </a:t>
            </a:r>
            <a:endParaRPr lang="it-IT" altLang="en-US" sz="23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6" name="Object 3"/>
          <p:cNvGraphicFramePr>
            <a:graphicFrameLocks noChangeAspect="1"/>
          </p:cNvGraphicFramePr>
          <p:nvPr>
            <p:extLst>
              <p:ext uri="{D42A27DB-BD31-4B8C-83A1-F6EECF244321}">
                <p14:modId xmlns:p14="http://schemas.microsoft.com/office/powerpoint/2010/main" val="1468421317"/>
              </p:ext>
            </p:extLst>
          </p:nvPr>
        </p:nvGraphicFramePr>
        <p:xfrm>
          <a:off x="672312" y="3699679"/>
          <a:ext cx="1366837" cy="490537"/>
        </p:xfrm>
        <a:graphic>
          <a:graphicData uri="http://schemas.openxmlformats.org/presentationml/2006/ole">
            <mc:AlternateContent xmlns:mc="http://schemas.openxmlformats.org/markup-compatibility/2006">
              <mc:Choice xmlns:v="urn:schemas-microsoft-com:vml" Requires="v">
                <p:oleObj spid="_x0000_s186470" name="Equation" r:id="rId6" imgW="634680" imgH="228600" progId="Equation.3">
                  <p:embed/>
                </p:oleObj>
              </mc:Choice>
              <mc:Fallback>
                <p:oleObj name="Equation" r:id="rId6" imgW="634680" imgH="228600" progId="Equation.3">
                  <p:embed/>
                  <p:pic>
                    <p:nvPicPr>
                      <p:cNvPr id="18" name="Object 3"/>
                      <p:cNvPicPr>
                        <a:picLocks noChangeAspect="1" noChangeArrowheads="1"/>
                      </p:cNvPicPr>
                      <p:nvPr/>
                    </p:nvPicPr>
                    <p:blipFill>
                      <a:blip r:embed="rId7"/>
                      <a:srcRect/>
                      <a:stretch>
                        <a:fillRect/>
                      </a:stretch>
                    </p:blipFill>
                    <p:spPr bwMode="auto">
                      <a:xfrm>
                        <a:off x="672312" y="3699679"/>
                        <a:ext cx="1366837" cy="490537"/>
                      </a:xfrm>
                      <a:prstGeom prst="rect">
                        <a:avLst/>
                      </a:prstGeom>
                      <a:noFill/>
                      <a:ln>
                        <a:noFill/>
                      </a:ln>
                      <a:effectLst/>
                      <a:extLst/>
                    </p:spPr>
                  </p:pic>
                </p:oleObj>
              </mc:Fallback>
            </mc:AlternateContent>
          </a:graphicData>
        </a:graphic>
      </p:graphicFrame>
      <p:sp>
        <p:nvSpPr>
          <p:cNvPr id="27" name="Text Box 3"/>
          <p:cNvSpPr txBox="1">
            <a:spLocks noChangeArrowheads="1"/>
          </p:cNvSpPr>
          <p:nvPr/>
        </p:nvSpPr>
        <p:spPr bwMode="auto">
          <a:xfrm>
            <a:off x="2039149" y="3712872"/>
            <a:ext cx="350600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nm</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2</a:t>
            </a:r>
            <a:r>
              <a:rPr lang="it-IT" altLang="en-US" sz="2300" dirty="0" smtClean="0">
                <a:latin typeface="Tahoma" panose="020B0604030504040204" pitchFamily="34" charset="0"/>
                <a:ea typeface="Tahoma" panose="020B0604030504040204" pitchFamily="34" charset="0"/>
                <a:cs typeface="Tahoma" panose="020B0604030504040204" pitchFamily="34" charset="0"/>
              </a:rPr>
              <a:t> =</a:t>
            </a:r>
            <a:endParaRPr lang="it-IT" altLang="en-US" sz="2300" i="1" baseline="30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9" name="Object 3"/>
          <p:cNvGraphicFramePr>
            <a:graphicFrameLocks noChangeAspect="1"/>
          </p:cNvGraphicFramePr>
          <p:nvPr>
            <p:extLst>
              <p:ext uri="{D42A27DB-BD31-4B8C-83A1-F6EECF244321}">
                <p14:modId xmlns:p14="http://schemas.microsoft.com/office/powerpoint/2010/main" val="1190175919"/>
              </p:ext>
            </p:extLst>
          </p:nvPr>
        </p:nvGraphicFramePr>
        <p:xfrm>
          <a:off x="672312" y="4192052"/>
          <a:ext cx="1213105" cy="515939"/>
        </p:xfrm>
        <a:graphic>
          <a:graphicData uri="http://schemas.openxmlformats.org/presentationml/2006/ole">
            <mc:AlternateContent xmlns:mc="http://schemas.openxmlformats.org/markup-compatibility/2006">
              <mc:Choice xmlns:v="urn:schemas-microsoft-com:vml" Requires="v">
                <p:oleObj spid="_x0000_s186471" name="Equation" r:id="rId8" imgW="596880" imgH="253800" progId="Equation.3">
                  <p:embed/>
                </p:oleObj>
              </mc:Choice>
              <mc:Fallback>
                <p:oleObj name="Equation" r:id="rId8" imgW="596880" imgH="253800" progId="Equation.3">
                  <p:embed/>
                  <p:pic>
                    <p:nvPicPr>
                      <p:cNvPr id="32" name="Object 3"/>
                      <p:cNvPicPr>
                        <a:picLocks noChangeAspect="1" noChangeArrowheads="1"/>
                      </p:cNvPicPr>
                      <p:nvPr/>
                    </p:nvPicPr>
                    <p:blipFill>
                      <a:blip r:embed="rId9"/>
                      <a:srcRect/>
                      <a:stretch>
                        <a:fillRect/>
                      </a:stretch>
                    </p:blipFill>
                    <p:spPr bwMode="auto">
                      <a:xfrm>
                        <a:off x="672312" y="4192052"/>
                        <a:ext cx="1213105" cy="515939"/>
                      </a:xfrm>
                      <a:prstGeom prst="rect">
                        <a:avLst/>
                      </a:prstGeom>
                      <a:noFill/>
                      <a:ln>
                        <a:noFill/>
                      </a:ln>
                      <a:effectLst/>
                      <a:extLst/>
                    </p:spPr>
                  </p:pic>
                </p:oleObj>
              </mc:Fallback>
            </mc:AlternateContent>
          </a:graphicData>
        </a:graphic>
      </p:graphicFrame>
      <p:sp>
        <p:nvSpPr>
          <p:cNvPr id="30" name="Text Box 3"/>
          <p:cNvSpPr txBox="1">
            <a:spLocks noChangeArrowheads="1"/>
          </p:cNvSpPr>
          <p:nvPr/>
        </p:nvSpPr>
        <p:spPr bwMode="auto">
          <a:xfrm>
            <a:off x="2059229" y="4200848"/>
            <a:ext cx="363982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m</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s</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-1 </a:t>
            </a:r>
            <a:r>
              <a:rPr lang="it-IT" altLang="en-US" sz="2300" dirty="0" smtClean="0">
                <a:latin typeface="Tahoma" panose="020B0604030504040204" pitchFamily="34" charset="0"/>
                <a:ea typeface="Tahoma" panose="020B0604030504040204" pitchFamily="34" charset="0"/>
                <a:cs typeface="Tahoma" panose="020B0604030504040204" pitchFamily="34" charset="0"/>
              </a:rPr>
              <a:t>(see </a:t>
            </a:r>
            <a:r>
              <a:rPr lang="it-IT" altLang="en-US" sz="2300" dirty="0">
                <a:latin typeface="Tahoma" panose="020B0604030504040204" pitchFamily="34" charset="0"/>
                <a:ea typeface="Tahoma" panose="020B0604030504040204" pitchFamily="34" charset="0"/>
                <a:cs typeface="Tahoma" panose="020B0604030504040204" pitchFamily="34" charset="0"/>
              </a:rPr>
              <a:t>point </a:t>
            </a:r>
            <a:r>
              <a:rPr lang="it-IT" altLang="en-US" sz="2300" dirty="0" smtClean="0">
                <a:latin typeface="Tahoma" panose="020B0604030504040204" pitchFamily="34" charset="0"/>
                <a:ea typeface="Tahoma" panose="020B0604030504040204" pitchFamily="34" charset="0"/>
                <a:cs typeface="Tahoma" panose="020B0604030504040204" pitchFamily="34" charset="0"/>
              </a:rPr>
              <a:t>1. </a:t>
            </a:r>
            <a:r>
              <a:rPr lang="it-IT" altLang="en-US" sz="2300" dirty="0">
                <a:latin typeface="Tahoma" panose="020B0604030504040204" pitchFamily="34" charset="0"/>
                <a:ea typeface="Tahoma" panose="020B0604030504040204" pitchFamily="34" charset="0"/>
                <a:cs typeface="Tahoma" panose="020B0604030504040204" pitchFamily="34" charset="0"/>
              </a:rPr>
              <a:t>before)</a:t>
            </a:r>
            <a:r>
              <a:rPr lang="it-IT" altLang="en-US" sz="2300" baseline="30000" dirty="0">
                <a:latin typeface="Tahoma" panose="020B0604030504040204" pitchFamily="34" charset="0"/>
                <a:ea typeface="Tahoma" panose="020B0604030504040204" pitchFamily="34" charset="0"/>
                <a:cs typeface="Tahoma" panose="020B0604030504040204" pitchFamily="34" charset="0"/>
              </a:rPr>
              <a:t>  </a:t>
            </a:r>
            <a:endParaRPr lang="it-IT" altLang="en-US" sz="2300" i="1"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1" name="Object 3"/>
          <p:cNvGraphicFramePr>
            <a:graphicFrameLocks noChangeAspect="1"/>
          </p:cNvGraphicFramePr>
          <p:nvPr>
            <p:extLst>
              <p:ext uri="{D42A27DB-BD31-4B8C-83A1-F6EECF244321}">
                <p14:modId xmlns:p14="http://schemas.microsoft.com/office/powerpoint/2010/main" val="3791920702"/>
              </p:ext>
            </p:extLst>
          </p:nvPr>
        </p:nvGraphicFramePr>
        <p:xfrm>
          <a:off x="672312" y="4650665"/>
          <a:ext cx="1884363" cy="436563"/>
        </p:xfrm>
        <a:graphic>
          <a:graphicData uri="http://schemas.openxmlformats.org/presentationml/2006/ole">
            <mc:AlternateContent xmlns:mc="http://schemas.openxmlformats.org/markup-compatibility/2006">
              <mc:Choice xmlns:v="urn:schemas-microsoft-com:vml" Requires="v">
                <p:oleObj spid="_x0000_s186472" name="Equation" r:id="rId10" imgW="876240" imgH="203040" progId="Equation.3">
                  <p:embed/>
                </p:oleObj>
              </mc:Choice>
              <mc:Fallback>
                <p:oleObj name="Equation" r:id="rId10" imgW="876240" imgH="203040" progId="Equation.3">
                  <p:embed/>
                  <p:pic>
                    <p:nvPicPr>
                      <p:cNvPr id="18" name="Object 3"/>
                      <p:cNvPicPr>
                        <a:picLocks noChangeAspect="1" noChangeArrowheads="1"/>
                      </p:cNvPicPr>
                      <p:nvPr/>
                    </p:nvPicPr>
                    <p:blipFill>
                      <a:blip r:embed="rId11"/>
                      <a:srcRect/>
                      <a:stretch>
                        <a:fillRect/>
                      </a:stretch>
                    </p:blipFill>
                    <p:spPr bwMode="auto">
                      <a:xfrm>
                        <a:off x="672312" y="4650665"/>
                        <a:ext cx="1884363" cy="436563"/>
                      </a:xfrm>
                      <a:prstGeom prst="rect">
                        <a:avLst/>
                      </a:prstGeom>
                      <a:noFill/>
                      <a:ln>
                        <a:noFill/>
                      </a:ln>
                      <a:effectLst/>
                      <a:extLst/>
                    </p:spPr>
                  </p:pic>
                </p:oleObj>
              </mc:Fallback>
            </mc:AlternateContent>
          </a:graphicData>
        </a:graphic>
      </p:graphicFrame>
      <p:sp>
        <p:nvSpPr>
          <p:cNvPr id="32" name="Text Box 3"/>
          <p:cNvSpPr txBox="1">
            <a:spLocks noChangeArrowheads="1"/>
          </p:cNvSpPr>
          <p:nvPr/>
        </p:nvSpPr>
        <p:spPr bwMode="auto">
          <a:xfrm>
            <a:off x="2526707" y="4701648"/>
            <a:ext cx="556444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molecules</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cm</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-3 </a:t>
            </a:r>
            <a:r>
              <a:rPr lang="it-IT" altLang="en-US" sz="2300" dirty="0">
                <a:latin typeface="Tahoma" panose="020B0604030504040204" pitchFamily="34" charset="0"/>
                <a:ea typeface="Tahoma" panose="020B0604030504040204" pitchFamily="34" charset="0"/>
                <a:cs typeface="Tahoma" panose="020B0604030504040204" pitchFamily="34" charset="0"/>
              </a:rPr>
              <a:t>(see point 3</a:t>
            </a:r>
            <a:r>
              <a:rPr lang="it-IT" altLang="en-US" sz="2300" dirty="0" smtClean="0">
                <a:latin typeface="Tahoma" panose="020B0604030504040204" pitchFamily="34" charset="0"/>
                <a:ea typeface="Tahoma" panose="020B0604030504040204" pitchFamily="34" charset="0"/>
                <a:cs typeface="Tahoma" panose="020B0604030504040204" pitchFamily="34" charset="0"/>
              </a:rPr>
              <a:t>. </a:t>
            </a:r>
            <a:r>
              <a:rPr lang="it-IT" altLang="en-US" sz="2300" dirty="0">
                <a:latin typeface="Tahoma" panose="020B0604030504040204" pitchFamily="34" charset="0"/>
                <a:ea typeface="Tahoma" panose="020B0604030504040204" pitchFamily="34" charset="0"/>
                <a:cs typeface="Tahoma" panose="020B0604030504040204" pitchFamily="34" charset="0"/>
              </a:rPr>
              <a:t>before)</a:t>
            </a:r>
            <a:r>
              <a:rPr lang="it-IT" altLang="en-US" sz="2300" baseline="30000" dirty="0">
                <a:latin typeface="Tahoma" panose="020B0604030504040204" pitchFamily="34" charset="0"/>
                <a:ea typeface="Tahoma" panose="020B0604030504040204" pitchFamily="34" charset="0"/>
                <a:cs typeface="Tahoma" panose="020B0604030504040204" pitchFamily="34" charset="0"/>
              </a:rPr>
              <a:t> </a:t>
            </a:r>
            <a:endParaRPr lang="it-IT" altLang="en-US" sz="2300" dirty="0" smtClean="0">
              <a:latin typeface="Tahoma" panose="020B0604030504040204" pitchFamily="34" charset="0"/>
              <a:ea typeface="Tahoma" panose="020B0604030504040204" pitchFamily="34" charset="0"/>
              <a:cs typeface="Tahoma" panose="020B0604030504040204" pitchFamily="34" charset="0"/>
            </a:endParaRPr>
          </a:p>
        </p:txBody>
      </p:sp>
      <p:sp>
        <p:nvSpPr>
          <p:cNvPr id="34" name="Text Box 3"/>
          <p:cNvSpPr txBox="1">
            <a:spLocks noChangeArrowheads="1"/>
          </p:cNvSpPr>
          <p:nvPr/>
        </p:nvSpPr>
        <p:spPr bwMode="auto">
          <a:xfrm>
            <a:off x="4557326" y="3743940"/>
            <a:ext cx="350600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m</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2 </a:t>
            </a:r>
            <a:r>
              <a:rPr lang="it-IT" altLang="en-US" sz="2300" dirty="0" smtClean="0">
                <a:latin typeface="Tahoma" panose="020B0604030504040204" pitchFamily="34" charset="0"/>
                <a:ea typeface="Tahoma" panose="020B0604030504040204" pitchFamily="34" charset="0"/>
                <a:cs typeface="Tahoma" panose="020B0604030504040204" pitchFamily="34" charset="0"/>
              </a:rPr>
              <a:t>(see point 2. before)</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  </a:t>
            </a:r>
            <a:endParaRPr lang="it-IT" altLang="en-US" sz="2300" i="1" baseline="30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5" name="Object 3"/>
          <p:cNvGraphicFramePr>
            <a:graphicFrameLocks noChangeAspect="1"/>
          </p:cNvGraphicFramePr>
          <p:nvPr>
            <p:extLst>
              <p:ext uri="{D42A27DB-BD31-4B8C-83A1-F6EECF244321}">
                <p14:modId xmlns:p14="http://schemas.microsoft.com/office/powerpoint/2010/main" val="1721734690"/>
              </p:ext>
            </p:extLst>
          </p:nvPr>
        </p:nvGraphicFramePr>
        <p:xfrm>
          <a:off x="3026976" y="3722586"/>
          <a:ext cx="1530350" cy="436562"/>
        </p:xfrm>
        <a:graphic>
          <a:graphicData uri="http://schemas.openxmlformats.org/presentationml/2006/ole">
            <mc:AlternateContent xmlns:mc="http://schemas.openxmlformats.org/markup-compatibility/2006">
              <mc:Choice xmlns:v="urn:schemas-microsoft-com:vml" Requires="v">
                <p:oleObj spid="_x0000_s186473" name="Equation" r:id="rId12" imgW="711000" imgH="203040" progId="Equation.3">
                  <p:embed/>
                </p:oleObj>
              </mc:Choice>
              <mc:Fallback>
                <p:oleObj name="Equation" r:id="rId12" imgW="711000" imgH="203040" progId="Equation.3">
                  <p:embed/>
                  <p:pic>
                    <p:nvPicPr>
                      <p:cNvPr id="26" name="Object 3"/>
                      <p:cNvPicPr>
                        <a:picLocks noChangeAspect="1" noChangeArrowheads="1"/>
                      </p:cNvPicPr>
                      <p:nvPr/>
                    </p:nvPicPr>
                    <p:blipFill>
                      <a:blip r:embed="rId13"/>
                      <a:srcRect/>
                      <a:stretch>
                        <a:fillRect/>
                      </a:stretch>
                    </p:blipFill>
                    <p:spPr bwMode="auto">
                      <a:xfrm>
                        <a:off x="3026976" y="3722586"/>
                        <a:ext cx="1530350" cy="436562"/>
                      </a:xfrm>
                      <a:prstGeom prst="rect">
                        <a:avLst/>
                      </a:prstGeom>
                      <a:noFill/>
                      <a:ln>
                        <a:noFill/>
                      </a:ln>
                      <a:effectLst/>
                      <a:extLst/>
                    </p:spPr>
                  </p:pic>
                </p:oleObj>
              </mc:Fallback>
            </mc:AlternateContent>
          </a:graphicData>
        </a:graphic>
      </p:graphicFrame>
      <p:graphicFrame>
        <p:nvGraphicFramePr>
          <p:cNvPr id="36" name="Object 3"/>
          <p:cNvGraphicFramePr>
            <a:graphicFrameLocks noChangeAspect="1"/>
          </p:cNvGraphicFramePr>
          <p:nvPr>
            <p:extLst>
              <p:ext uri="{D42A27DB-BD31-4B8C-83A1-F6EECF244321}">
                <p14:modId xmlns:p14="http://schemas.microsoft.com/office/powerpoint/2010/main" val="2704687642"/>
              </p:ext>
            </p:extLst>
          </p:nvPr>
        </p:nvGraphicFramePr>
        <p:xfrm>
          <a:off x="931530" y="5071423"/>
          <a:ext cx="3987800" cy="436563"/>
        </p:xfrm>
        <a:graphic>
          <a:graphicData uri="http://schemas.openxmlformats.org/presentationml/2006/ole">
            <mc:AlternateContent xmlns:mc="http://schemas.openxmlformats.org/markup-compatibility/2006">
              <mc:Choice xmlns:v="urn:schemas-microsoft-com:vml" Requires="v">
                <p:oleObj spid="_x0000_s186474" name="Equation" r:id="rId14" imgW="1854000" imgH="203040" progId="Equation.3">
                  <p:embed/>
                </p:oleObj>
              </mc:Choice>
              <mc:Fallback>
                <p:oleObj name="Equation" r:id="rId14" imgW="1854000" imgH="203040" progId="Equation.3">
                  <p:embed/>
                  <p:pic>
                    <p:nvPicPr>
                      <p:cNvPr id="31" name="Object 3"/>
                      <p:cNvPicPr>
                        <a:picLocks noChangeAspect="1" noChangeArrowheads="1"/>
                      </p:cNvPicPr>
                      <p:nvPr/>
                    </p:nvPicPr>
                    <p:blipFill>
                      <a:blip r:embed="rId15"/>
                      <a:srcRect/>
                      <a:stretch>
                        <a:fillRect/>
                      </a:stretch>
                    </p:blipFill>
                    <p:spPr bwMode="auto">
                      <a:xfrm>
                        <a:off x="931530" y="5071423"/>
                        <a:ext cx="3987800" cy="436563"/>
                      </a:xfrm>
                      <a:prstGeom prst="rect">
                        <a:avLst/>
                      </a:prstGeom>
                      <a:noFill/>
                      <a:ln>
                        <a:noFill/>
                      </a:ln>
                      <a:effectLst/>
                      <a:extLst/>
                    </p:spPr>
                  </p:pic>
                </p:oleObj>
              </mc:Fallback>
            </mc:AlternateContent>
          </a:graphicData>
        </a:graphic>
      </p:graphicFrame>
      <p:sp>
        <p:nvSpPr>
          <p:cNvPr id="37" name="Text Box 3"/>
          <p:cNvSpPr txBox="1">
            <a:spLocks noChangeArrowheads="1"/>
          </p:cNvSpPr>
          <p:nvPr/>
        </p:nvSpPr>
        <p:spPr bwMode="auto">
          <a:xfrm>
            <a:off x="4919330" y="5102491"/>
            <a:ext cx="202688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molecules</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m</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-3</a:t>
            </a:r>
            <a:endParaRPr lang="it-IT" altLang="en-US" sz="2300" dirty="0" smtClean="0">
              <a:latin typeface="Tahoma" panose="020B0604030504040204" pitchFamily="34" charset="0"/>
              <a:ea typeface="Tahoma" panose="020B0604030504040204" pitchFamily="34" charset="0"/>
              <a:cs typeface="Tahoma" panose="020B0604030504040204" pitchFamily="34" charset="0"/>
            </a:endParaRPr>
          </a:p>
        </p:txBody>
      </p:sp>
      <p:sp>
        <p:nvSpPr>
          <p:cNvPr id="38" name="Text Box 3"/>
          <p:cNvSpPr txBox="1">
            <a:spLocks noChangeArrowheads="1"/>
          </p:cNvSpPr>
          <p:nvPr/>
        </p:nvSpPr>
        <p:spPr bwMode="auto">
          <a:xfrm>
            <a:off x="76698" y="5620266"/>
            <a:ext cx="801183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Hence: </a:t>
            </a:r>
            <a:endParaRPr lang="it-IT" altLang="en-US" sz="23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9" name="Object 3"/>
          <p:cNvGraphicFramePr>
            <a:graphicFrameLocks noChangeAspect="1"/>
          </p:cNvGraphicFramePr>
          <p:nvPr>
            <p:extLst>
              <p:ext uri="{D42A27DB-BD31-4B8C-83A1-F6EECF244321}">
                <p14:modId xmlns:p14="http://schemas.microsoft.com/office/powerpoint/2010/main" val="3348001026"/>
              </p:ext>
            </p:extLst>
          </p:nvPr>
        </p:nvGraphicFramePr>
        <p:xfrm>
          <a:off x="1355730" y="5604461"/>
          <a:ext cx="5741987" cy="436563"/>
        </p:xfrm>
        <a:graphic>
          <a:graphicData uri="http://schemas.openxmlformats.org/presentationml/2006/ole">
            <mc:AlternateContent xmlns:mc="http://schemas.openxmlformats.org/markup-compatibility/2006">
              <mc:Choice xmlns:v="urn:schemas-microsoft-com:vml" Requires="v">
                <p:oleObj spid="_x0000_s186475" name="Equation" r:id="rId16" imgW="2666880" imgH="203040" progId="Equation.3">
                  <p:embed/>
                </p:oleObj>
              </mc:Choice>
              <mc:Fallback>
                <p:oleObj name="Equation" r:id="rId16" imgW="2666880" imgH="203040" progId="Equation.3">
                  <p:embed/>
                  <p:pic>
                    <p:nvPicPr>
                      <p:cNvPr id="18" name="Object 3"/>
                      <p:cNvPicPr>
                        <a:picLocks noChangeAspect="1" noChangeArrowheads="1"/>
                      </p:cNvPicPr>
                      <p:nvPr/>
                    </p:nvPicPr>
                    <p:blipFill>
                      <a:blip r:embed="rId17"/>
                      <a:srcRect/>
                      <a:stretch>
                        <a:fillRect/>
                      </a:stretch>
                    </p:blipFill>
                    <p:spPr bwMode="auto">
                      <a:xfrm>
                        <a:off x="1355730" y="5604461"/>
                        <a:ext cx="5741987" cy="436563"/>
                      </a:xfrm>
                      <a:prstGeom prst="rect">
                        <a:avLst/>
                      </a:prstGeom>
                      <a:noFill/>
                      <a:ln>
                        <a:noFill/>
                      </a:ln>
                      <a:effectLst/>
                      <a:extLst/>
                    </p:spPr>
                  </p:pic>
                </p:oleObj>
              </mc:Fallback>
            </mc:AlternateContent>
          </a:graphicData>
        </a:graphic>
      </p:graphicFrame>
      <p:sp>
        <p:nvSpPr>
          <p:cNvPr id="40" name="Text Box 3"/>
          <p:cNvSpPr txBox="1">
            <a:spLocks noChangeArrowheads="1"/>
          </p:cNvSpPr>
          <p:nvPr/>
        </p:nvSpPr>
        <p:spPr bwMode="auto">
          <a:xfrm>
            <a:off x="7075087" y="5613923"/>
            <a:ext cx="202688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collisions</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s</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-1</a:t>
            </a:r>
            <a:endParaRPr lang="it-IT" altLang="en-US" sz="2300" dirty="0" smtClean="0">
              <a:latin typeface="Tahoma" panose="020B0604030504040204" pitchFamily="34" charset="0"/>
              <a:ea typeface="Tahoma" panose="020B0604030504040204" pitchFamily="34" charset="0"/>
              <a:cs typeface="Tahoma" panose="020B0604030504040204" pitchFamily="34" charset="0"/>
            </a:endParaRPr>
          </a:p>
        </p:txBody>
      </p:sp>
      <p:sp>
        <p:nvSpPr>
          <p:cNvPr id="41" name="Text Box 3"/>
          <p:cNvSpPr txBox="1">
            <a:spLocks noChangeArrowheads="1"/>
          </p:cNvSpPr>
          <p:nvPr/>
        </p:nvSpPr>
        <p:spPr bwMode="auto">
          <a:xfrm>
            <a:off x="547949" y="6079446"/>
            <a:ext cx="590793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and the </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time between two collisions </a:t>
            </a:r>
            <a:r>
              <a:rPr lang="it-IT" altLang="en-US" sz="2300" dirty="0" smtClean="0">
                <a:latin typeface="Tahoma" panose="020B0604030504040204" pitchFamily="34" charset="0"/>
                <a:ea typeface="Tahoma" panose="020B0604030504040204" pitchFamily="34" charset="0"/>
                <a:cs typeface="Tahoma" panose="020B0604030504040204" pitchFamily="34" charset="0"/>
              </a:rPr>
              <a:t>is 1/z=</a:t>
            </a:r>
          </a:p>
        </p:txBody>
      </p:sp>
      <p:graphicFrame>
        <p:nvGraphicFramePr>
          <p:cNvPr id="42" name="Object 3"/>
          <p:cNvGraphicFramePr>
            <a:graphicFrameLocks noChangeAspect="1"/>
          </p:cNvGraphicFramePr>
          <p:nvPr>
            <p:extLst>
              <p:ext uri="{D42A27DB-BD31-4B8C-83A1-F6EECF244321}">
                <p14:modId xmlns:p14="http://schemas.microsoft.com/office/powerpoint/2010/main" val="1100031741"/>
              </p:ext>
            </p:extLst>
          </p:nvPr>
        </p:nvGraphicFramePr>
        <p:xfrm>
          <a:off x="6262796" y="6038196"/>
          <a:ext cx="1366838" cy="436562"/>
        </p:xfrm>
        <a:graphic>
          <a:graphicData uri="http://schemas.openxmlformats.org/presentationml/2006/ole">
            <mc:AlternateContent xmlns:mc="http://schemas.openxmlformats.org/markup-compatibility/2006">
              <mc:Choice xmlns:v="urn:schemas-microsoft-com:vml" Requires="v">
                <p:oleObj spid="_x0000_s186476" name="Equation" r:id="rId18" imgW="634680" imgH="203040" progId="Equation.3">
                  <p:embed/>
                </p:oleObj>
              </mc:Choice>
              <mc:Fallback>
                <p:oleObj name="Equation" r:id="rId18" imgW="634680" imgH="203040" progId="Equation.3">
                  <p:embed/>
                  <p:pic>
                    <p:nvPicPr>
                      <p:cNvPr id="39" name="Object 3"/>
                      <p:cNvPicPr>
                        <a:picLocks noChangeAspect="1" noChangeArrowheads="1"/>
                      </p:cNvPicPr>
                      <p:nvPr/>
                    </p:nvPicPr>
                    <p:blipFill>
                      <a:blip r:embed="rId19"/>
                      <a:srcRect/>
                      <a:stretch>
                        <a:fillRect/>
                      </a:stretch>
                    </p:blipFill>
                    <p:spPr bwMode="auto">
                      <a:xfrm>
                        <a:off x="6262796" y="6038196"/>
                        <a:ext cx="1366838" cy="436562"/>
                      </a:xfrm>
                      <a:prstGeom prst="rect">
                        <a:avLst/>
                      </a:prstGeom>
                      <a:noFill/>
                      <a:ln>
                        <a:noFill/>
                      </a:ln>
                      <a:effectLst/>
                      <a:extLst/>
                    </p:spPr>
                  </p:pic>
                </p:oleObj>
              </mc:Fallback>
            </mc:AlternateContent>
          </a:graphicData>
        </a:graphic>
      </p:graphicFrame>
      <p:sp>
        <p:nvSpPr>
          <p:cNvPr id="43" name="Text Box 3"/>
          <p:cNvSpPr txBox="1">
            <a:spLocks noChangeArrowheads="1"/>
          </p:cNvSpPr>
          <p:nvPr/>
        </p:nvSpPr>
        <p:spPr bwMode="auto">
          <a:xfrm>
            <a:off x="7665102" y="6052842"/>
            <a:ext cx="42884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s</a:t>
            </a:r>
          </a:p>
        </p:txBody>
      </p:sp>
      <p:sp>
        <p:nvSpPr>
          <p:cNvPr id="44" name="Text Box 3"/>
          <p:cNvSpPr txBox="1">
            <a:spLocks noChangeArrowheads="1"/>
          </p:cNvSpPr>
          <p:nvPr/>
        </p:nvSpPr>
        <p:spPr bwMode="auto">
          <a:xfrm>
            <a:off x="2381293" y="6422741"/>
            <a:ext cx="287347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(a.k.a. </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time of flight</a:t>
            </a:r>
            <a:r>
              <a:rPr lang="it-IT" altLang="en-US" sz="23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110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2" grpId="0"/>
      <p:bldP spid="34" grpId="0"/>
      <p:bldP spid="37" grpId="0"/>
      <p:bldP spid="38" grpId="0"/>
      <p:bldP spid="40" grpId="0"/>
      <p:bldP spid="41"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081391" y="-21568"/>
            <a:ext cx="7007139" cy="67115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a:solidFill>
                  <a:srgbClr val="3333FF"/>
                </a:solidFill>
                <a:latin typeface="Tahoma" panose="020B0604030504040204" pitchFamily="34" charset="0"/>
                <a:cs typeface="Tahoma" panose="020B0604030504040204" pitchFamily="34" charset="0"/>
              </a:rPr>
              <a:t>Molecular collisions: collision frequency and mean free path</a:t>
            </a:r>
            <a:endParaRPr lang="en-GB" altLang="en-US" sz="3300" dirty="0">
              <a:solidFill>
                <a:srgbClr val="3333FF"/>
              </a:solidFill>
              <a:latin typeface="Tahoma" panose="020B0604030504040204" pitchFamily="34" charset="0"/>
              <a:cs typeface="Tahoma" panose="020B0604030504040204" pitchFamily="34" charset="0"/>
            </a:endParaRPr>
          </a:p>
          <a:p>
            <a:pPr eaLnBrk="1" hangingPunct="1"/>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39676" y="110371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 Box 3"/>
          <p:cNvSpPr txBox="1">
            <a:spLocks noChangeArrowheads="1"/>
          </p:cNvSpPr>
          <p:nvPr/>
        </p:nvSpPr>
        <p:spPr bwMode="auto">
          <a:xfrm>
            <a:off x="855945" y="1162677"/>
            <a:ext cx="79232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mean free path </a:t>
            </a:r>
            <a:r>
              <a:rPr lang="it-IT" altLang="en-US" sz="2400" dirty="0" smtClean="0">
                <a:latin typeface="Tahoma" panose="020B0604030504040204" pitchFamily="34" charset="0"/>
                <a:ea typeface="Tahoma" panose="020B0604030504040204" pitchFamily="34" charset="0"/>
                <a:cs typeface="Tahoma" panose="020B0604030504040204" pitchFamily="34" charset="0"/>
              </a:rPr>
              <a:t>: the average distance that a gas molecule travels between two collisions</a:t>
            </a:r>
            <a:endParaRPr lang="it-IT" alt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Object 3"/>
          <p:cNvGraphicFramePr>
            <a:graphicFrameLocks noChangeAspect="1"/>
          </p:cNvGraphicFramePr>
          <p:nvPr>
            <p:extLst>
              <p:ext uri="{D42A27DB-BD31-4B8C-83A1-F6EECF244321}">
                <p14:modId xmlns:p14="http://schemas.microsoft.com/office/powerpoint/2010/main" val="3676812449"/>
              </p:ext>
            </p:extLst>
          </p:nvPr>
        </p:nvGraphicFramePr>
        <p:xfrm>
          <a:off x="4576690" y="2172572"/>
          <a:ext cx="4202463" cy="883773"/>
        </p:xfrm>
        <a:graphic>
          <a:graphicData uri="http://schemas.openxmlformats.org/presentationml/2006/ole">
            <mc:AlternateContent xmlns:mc="http://schemas.openxmlformats.org/markup-compatibility/2006">
              <mc:Choice xmlns:v="urn:schemas-microsoft-com:vml" Requires="v">
                <p:oleObj spid="_x0000_s132037" name="Equation" r:id="rId4" imgW="2044440" imgH="431640" progId="Equation.3">
                  <p:embed/>
                </p:oleObj>
              </mc:Choice>
              <mc:Fallback>
                <p:oleObj name="Equation" r:id="rId4" imgW="2044440" imgH="431640" progId="Equation.3">
                  <p:embed/>
                  <p:pic>
                    <p:nvPicPr>
                      <p:cNvPr id="18" name="Object 3"/>
                      <p:cNvPicPr>
                        <a:picLocks noChangeAspect="1" noChangeArrowheads="1"/>
                      </p:cNvPicPr>
                      <p:nvPr/>
                    </p:nvPicPr>
                    <p:blipFill>
                      <a:blip r:embed="rId5"/>
                      <a:srcRect/>
                      <a:stretch>
                        <a:fillRect/>
                      </a:stretch>
                    </p:blipFill>
                    <p:spPr bwMode="auto">
                      <a:xfrm>
                        <a:off x="4576690" y="2172572"/>
                        <a:ext cx="4202463" cy="883773"/>
                      </a:xfrm>
                      <a:prstGeom prst="rect">
                        <a:avLst/>
                      </a:prstGeom>
                      <a:noFill/>
                      <a:ln>
                        <a:noFill/>
                      </a:ln>
                      <a:effectLst/>
                      <a:extLst/>
                    </p:spPr>
                  </p:pic>
                </p:oleObj>
              </mc:Fallback>
            </mc:AlternateContent>
          </a:graphicData>
        </a:graphic>
      </p:graphicFrame>
      <p:sp>
        <p:nvSpPr>
          <p:cNvPr id="25" name="Text Box 3"/>
          <p:cNvSpPr txBox="1">
            <a:spLocks noChangeArrowheads="1"/>
          </p:cNvSpPr>
          <p:nvPr/>
        </p:nvSpPr>
        <p:spPr bwMode="auto">
          <a:xfrm>
            <a:off x="403435" y="4010216"/>
            <a:ext cx="80118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 </a:t>
            </a:r>
            <a:r>
              <a:rPr lang="it-IT" altLang="en-US" sz="2300" dirty="0" smtClean="0">
                <a:latin typeface="Tahoma" panose="020B0604030504040204" pitchFamily="34" charset="0"/>
                <a:ea typeface="Tahoma" panose="020B0604030504040204" pitchFamily="34" charset="0"/>
                <a:cs typeface="Tahoma" panose="020B0604030504040204" pitchFamily="34" charset="0"/>
              </a:rPr>
              <a:t>Calculate the mean free path </a:t>
            </a:r>
            <a:r>
              <a:rPr lang="it-IT" alt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for N</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2 </a:t>
            </a:r>
            <a:r>
              <a:rPr lang="it-IT" altLang="en-US" sz="2300" dirty="0" smtClean="0">
                <a:latin typeface="Tahoma" panose="020B0604030504040204" pitchFamily="34" charset="0"/>
                <a:ea typeface="Tahoma" panose="020B0604030504040204" pitchFamily="34" charset="0"/>
                <a:cs typeface="Tahoma" panose="020B0604030504040204" pitchFamily="34" charset="0"/>
              </a:rPr>
              <a:t>molecules in a sample at 800 mbar and T= 15 </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C </a:t>
            </a:r>
            <a:endParaRPr lang="it-IT" altLang="en-US" sz="230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28" name="Text Box 3"/>
          <p:cNvSpPr txBox="1">
            <a:spLocks noChangeArrowheads="1"/>
          </p:cNvSpPr>
          <p:nvPr/>
        </p:nvSpPr>
        <p:spPr bwMode="auto">
          <a:xfrm>
            <a:off x="403435" y="1958452"/>
            <a:ext cx="41732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Given that the average speed is the mean distance divided by time taken for the journey</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3"/>
          <p:cNvGraphicFramePr>
            <a:graphicFrameLocks noChangeAspect="1"/>
          </p:cNvGraphicFramePr>
          <p:nvPr>
            <p:extLst>
              <p:ext uri="{D42A27DB-BD31-4B8C-83A1-F6EECF244321}">
                <p14:modId xmlns:p14="http://schemas.microsoft.com/office/powerpoint/2010/main" val="372140329"/>
              </p:ext>
            </p:extLst>
          </p:nvPr>
        </p:nvGraphicFramePr>
        <p:xfrm>
          <a:off x="1695405" y="3134374"/>
          <a:ext cx="3559641" cy="951632"/>
        </p:xfrm>
        <a:graphic>
          <a:graphicData uri="http://schemas.openxmlformats.org/presentationml/2006/ole">
            <mc:AlternateContent xmlns:mc="http://schemas.openxmlformats.org/markup-compatibility/2006">
              <mc:Choice xmlns:v="urn:schemas-microsoft-com:vml" Requires="v">
                <p:oleObj spid="_x0000_s132038" name="Equation" r:id="rId6" imgW="1752480" imgH="469800" progId="Equation.3">
                  <p:embed/>
                </p:oleObj>
              </mc:Choice>
              <mc:Fallback>
                <p:oleObj name="Equation" r:id="rId6" imgW="1752480" imgH="469800" progId="Equation.3">
                  <p:embed/>
                  <p:pic>
                    <p:nvPicPr>
                      <p:cNvPr id="18" name="Object 3"/>
                      <p:cNvPicPr>
                        <a:picLocks noChangeAspect="1" noChangeArrowheads="1"/>
                      </p:cNvPicPr>
                      <p:nvPr/>
                    </p:nvPicPr>
                    <p:blipFill>
                      <a:blip r:embed="rId7"/>
                      <a:srcRect/>
                      <a:stretch>
                        <a:fillRect/>
                      </a:stretch>
                    </p:blipFill>
                    <p:spPr bwMode="auto">
                      <a:xfrm>
                        <a:off x="1695405" y="3134374"/>
                        <a:ext cx="3559641" cy="951632"/>
                      </a:xfrm>
                      <a:prstGeom prst="rect">
                        <a:avLst/>
                      </a:prstGeom>
                      <a:noFill/>
                      <a:ln>
                        <a:noFill/>
                      </a:ln>
                      <a:effectLst/>
                      <a:extLst/>
                    </p:spPr>
                  </p:pic>
                </p:oleObj>
              </mc:Fallback>
            </mc:AlternateContent>
          </a:graphicData>
        </a:graphic>
      </p:graphicFrame>
      <p:sp>
        <p:nvSpPr>
          <p:cNvPr id="44" name="Text Box 3"/>
          <p:cNvSpPr txBox="1">
            <a:spLocks noChangeArrowheads="1"/>
          </p:cNvSpPr>
          <p:nvPr/>
        </p:nvSpPr>
        <p:spPr bwMode="auto">
          <a:xfrm>
            <a:off x="403435" y="3329838"/>
            <a:ext cx="1203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Then:</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5" name="Object 3"/>
          <p:cNvGraphicFramePr>
            <a:graphicFrameLocks noChangeAspect="1"/>
          </p:cNvGraphicFramePr>
          <p:nvPr>
            <p:extLst>
              <p:ext uri="{D42A27DB-BD31-4B8C-83A1-F6EECF244321}">
                <p14:modId xmlns:p14="http://schemas.microsoft.com/office/powerpoint/2010/main" val="2245970907"/>
              </p:ext>
            </p:extLst>
          </p:nvPr>
        </p:nvGraphicFramePr>
        <p:xfrm>
          <a:off x="455249" y="4762720"/>
          <a:ext cx="2241550" cy="517525"/>
        </p:xfrm>
        <a:graphic>
          <a:graphicData uri="http://schemas.openxmlformats.org/presentationml/2006/ole">
            <mc:AlternateContent xmlns:mc="http://schemas.openxmlformats.org/markup-compatibility/2006">
              <mc:Choice xmlns:v="urn:schemas-microsoft-com:vml" Requires="v">
                <p:oleObj spid="_x0000_s132039" name="Equation" r:id="rId8" imgW="1041120" imgH="241200" progId="Equation.3">
                  <p:embed/>
                </p:oleObj>
              </mc:Choice>
              <mc:Fallback>
                <p:oleObj name="Equation" r:id="rId8" imgW="1041120" imgH="241200" progId="Equation.3">
                  <p:embed/>
                  <p:pic>
                    <p:nvPicPr>
                      <p:cNvPr id="26" name="Object 3"/>
                      <p:cNvPicPr>
                        <a:picLocks noChangeAspect="1" noChangeArrowheads="1"/>
                      </p:cNvPicPr>
                      <p:nvPr/>
                    </p:nvPicPr>
                    <p:blipFill>
                      <a:blip r:embed="rId9"/>
                      <a:srcRect/>
                      <a:stretch>
                        <a:fillRect/>
                      </a:stretch>
                    </p:blipFill>
                    <p:spPr bwMode="auto">
                      <a:xfrm>
                        <a:off x="455249" y="4762720"/>
                        <a:ext cx="2241550" cy="517525"/>
                      </a:xfrm>
                      <a:prstGeom prst="rect">
                        <a:avLst/>
                      </a:prstGeom>
                      <a:noFill/>
                      <a:ln>
                        <a:noFill/>
                      </a:ln>
                      <a:effectLst/>
                      <a:extLst/>
                    </p:spPr>
                  </p:pic>
                </p:oleObj>
              </mc:Fallback>
            </mc:AlternateContent>
          </a:graphicData>
        </a:graphic>
      </p:graphicFrame>
      <p:sp>
        <p:nvSpPr>
          <p:cNvPr id="47" name="Text Box 3"/>
          <p:cNvSpPr txBox="1">
            <a:spLocks noChangeArrowheads="1"/>
          </p:cNvSpPr>
          <p:nvPr/>
        </p:nvSpPr>
        <p:spPr bwMode="auto">
          <a:xfrm>
            <a:off x="2811106" y="4798345"/>
            <a:ext cx="350600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m</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2 </a:t>
            </a:r>
            <a:r>
              <a:rPr lang="it-IT" altLang="en-US" sz="2300" dirty="0" smtClean="0">
                <a:latin typeface="Tahoma" panose="020B0604030504040204" pitchFamily="34" charset="0"/>
                <a:ea typeface="Tahoma" panose="020B0604030504040204" pitchFamily="34" charset="0"/>
                <a:cs typeface="Tahoma" panose="020B0604030504040204" pitchFamily="34" charset="0"/>
              </a:rPr>
              <a:t>(see point 2. before)</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  </a:t>
            </a:r>
            <a:endParaRPr lang="it-IT" altLang="en-US" sz="2300" i="1" baseline="30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8" name="Object 3"/>
          <p:cNvGraphicFramePr>
            <a:graphicFrameLocks noChangeAspect="1"/>
          </p:cNvGraphicFramePr>
          <p:nvPr>
            <p:extLst>
              <p:ext uri="{D42A27DB-BD31-4B8C-83A1-F6EECF244321}">
                <p14:modId xmlns:p14="http://schemas.microsoft.com/office/powerpoint/2010/main" val="603231908"/>
              </p:ext>
            </p:extLst>
          </p:nvPr>
        </p:nvGraphicFramePr>
        <p:xfrm>
          <a:off x="455249" y="5166120"/>
          <a:ext cx="1911350" cy="436562"/>
        </p:xfrm>
        <a:graphic>
          <a:graphicData uri="http://schemas.openxmlformats.org/presentationml/2006/ole">
            <mc:AlternateContent xmlns:mc="http://schemas.openxmlformats.org/markup-compatibility/2006">
              <mc:Choice xmlns:v="urn:schemas-microsoft-com:vml" Requires="v">
                <p:oleObj spid="_x0000_s132040" name="Equation" r:id="rId10" imgW="888840" imgH="203040" progId="Equation.3">
                  <p:embed/>
                </p:oleObj>
              </mc:Choice>
              <mc:Fallback>
                <p:oleObj name="Equation" r:id="rId10" imgW="888840" imgH="203040" progId="Equation.3">
                  <p:embed/>
                  <p:pic>
                    <p:nvPicPr>
                      <p:cNvPr id="36" name="Object 3"/>
                      <p:cNvPicPr>
                        <a:picLocks noChangeAspect="1" noChangeArrowheads="1"/>
                      </p:cNvPicPr>
                      <p:nvPr/>
                    </p:nvPicPr>
                    <p:blipFill>
                      <a:blip r:embed="rId11"/>
                      <a:srcRect/>
                      <a:stretch>
                        <a:fillRect/>
                      </a:stretch>
                    </p:blipFill>
                    <p:spPr bwMode="auto">
                      <a:xfrm>
                        <a:off x="455249" y="5166120"/>
                        <a:ext cx="1911350" cy="436562"/>
                      </a:xfrm>
                      <a:prstGeom prst="rect">
                        <a:avLst/>
                      </a:prstGeom>
                      <a:noFill/>
                      <a:ln>
                        <a:noFill/>
                      </a:ln>
                      <a:effectLst/>
                      <a:extLst/>
                    </p:spPr>
                  </p:pic>
                </p:oleObj>
              </mc:Fallback>
            </mc:AlternateContent>
          </a:graphicData>
        </a:graphic>
      </p:graphicFrame>
      <p:sp>
        <p:nvSpPr>
          <p:cNvPr id="49" name="Text Box 3"/>
          <p:cNvSpPr txBox="1">
            <a:spLocks noChangeArrowheads="1"/>
          </p:cNvSpPr>
          <p:nvPr/>
        </p:nvSpPr>
        <p:spPr bwMode="auto">
          <a:xfrm>
            <a:off x="2558075" y="5204502"/>
            <a:ext cx="491136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molecules</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m</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-3 </a:t>
            </a:r>
            <a:r>
              <a:rPr lang="it-IT" altLang="en-US" sz="2300" dirty="0">
                <a:latin typeface="Tahoma" panose="020B0604030504040204" pitchFamily="34" charset="0"/>
                <a:ea typeface="Tahoma" panose="020B0604030504040204" pitchFamily="34" charset="0"/>
                <a:cs typeface="Tahoma" panose="020B0604030504040204" pitchFamily="34" charset="0"/>
              </a:rPr>
              <a:t>(see point 3. before)</a:t>
            </a:r>
            <a:r>
              <a:rPr lang="it-IT" altLang="en-US" sz="2300" baseline="30000" dirty="0">
                <a:latin typeface="Tahoma" panose="020B0604030504040204" pitchFamily="34" charset="0"/>
                <a:ea typeface="Tahoma" panose="020B0604030504040204" pitchFamily="34" charset="0"/>
                <a:cs typeface="Tahoma" panose="020B0604030504040204" pitchFamily="34" charset="0"/>
              </a:rPr>
              <a:t> </a:t>
            </a:r>
            <a:endParaRPr lang="it-IT" altLang="en-US" sz="2300" dirty="0" smtClean="0">
              <a:latin typeface="Tahoma" panose="020B0604030504040204" pitchFamily="34" charset="0"/>
              <a:ea typeface="Tahoma" panose="020B0604030504040204" pitchFamily="34" charset="0"/>
              <a:cs typeface="Tahoma" panose="020B0604030504040204" pitchFamily="34" charset="0"/>
            </a:endParaRPr>
          </a:p>
        </p:txBody>
      </p:sp>
      <p:sp>
        <p:nvSpPr>
          <p:cNvPr id="50" name="Text Box 3"/>
          <p:cNvSpPr txBox="1">
            <a:spLocks noChangeArrowheads="1"/>
          </p:cNvSpPr>
          <p:nvPr/>
        </p:nvSpPr>
        <p:spPr bwMode="auto">
          <a:xfrm>
            <a:off x="403435" y="5689758"/>
            <a:ext cx="15135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Hence: </a:t>
            </a:r>
            <a:endParaRPr lang="it-IT" altLang="en-US" sz="23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1" name="Object 3"/>
          <p:cNvGraphicFramePr>
            <a:graphicFrameLocks noChangeAspect="1"/>
          </p:cNvGraphicFramePr>
          <p:nvPr>
            <p:extLst>
              <p:ext uri="{D42A27DB-BD31-4B8C-83A1-F6EECF244321}">
                <p14:modId xmlns:p14="http://schemas.microsoft.com/office/powerpoint/2010/main" val="3565499688"/>
              </p:ext>
            </p:extLst>
          </p:nvPr>
        </p:nvGraphicFramePr>
        <p:xfrm>
          <a:off x="1607271" y="5503906"/>
          <a:ext cx="6348738" cy="933061"/>
        </p:xfrm>
        <a:graphic>
          <a:graphicData uri="http://schemas.openxmlformats.org/presentationml/2006/ole">
            <mc:AlternateContent xmlns:mc="http://schemas.openxmlformats.org/markup-compatibility/2006">
              <mc:Choice xmlns:v="urn:schemas-microsoft-com:vml" Requires="v">
                <p:oleObj spid="_x0000_s132041" name="Equation" r:id="rId12" imgW="3098520" imgH="457200" progId="Equation.3">
                  <p:embed/>
                </p:oleObj>
              </mc:Choice>
              <mc:Fallback>
                <p:oleObj name="Equation" r:id="rId12" imgW="3098520" imgH="457200" progId="Equation.3">
                  <p:embed/>
                  <p:pic>
                    <p:nvPicPr>
                      <p:cNvPr id="33" name="Object 3"/>
                      <p:cNvPicPr>
                        <a:picLocks noChangeAspect="1" noChangeArrowheads="1"/>
                      </p:cNvPicPr>
                      <p:nvPr/>
                    </p:nvPicPr>
                    <p:blipFill>
                      <a:blip r:embed="rId13"/>
                      <a:srcRect/>
                      <a:stretch>
                        <a:fillRect/>
                      </a:stretch>
                    </p:blipFill>
                    <p:spPr bwMode="auto">
                      <a:xfrm>
                        <a:off x="1607271" y="5503906"/>
                        <a:ext cx="6348738" cy="933061"/>
                      </a:xfrm>
                      <a:prstGeom prst="rect">
                        <a:avLst/>
                      </a:prstGeom>
                      <a:noFill/>
                      <a:ln>
                        <a:noFill/>
                      </a:ln>
                      <a:effectLst/>
                      <a:extLst/>
                    </p:spPr>
                  </p:pic>
                </p:oleObj>
              </mc:Fallback>
            </mc:AlternateContent>
          </a:graphicData>
        </a:graphic>
      </p:graphicFrame>
      <p:graphicFrame>
        <p:nvGraphicFramePr>
          <p:cNvPr id="52" name="Object 3"/>
          <p:cNvGraphicFramePr>
            <a:graphicFrameLocks noChangeAspect="1"/>
          </p:cNvGraphicFramePr>
          <p:nvPr>
            <p:extLst>
              <p:ext uri="{D42A27DB-BD31-4B8C-83A1-F6EECF244321}">
                <p14:modId xmlns:p14="http://schemas.microsoft.com/office/powerpoint/2010/main" val="1622157527"/>
              </p:ext>
            </p:extLst>
          </p:nvPr>
        </p:nvGraphicFramePr>
        <p:xfrm>
          <a:off x="1905918" y="6404886"/>
          <a:ext cx="3043238" cy="466725"/>
        </p:xfrm>
        <a:graphic>
          <a:graphicData uri="http://schemas.openxmlformats.org/presentationml/2006/ole">
            <mc:AlternateContent xmlns:mc="http://schemas.openxmlformats.org/markup-compatibility/2006">
              <mc:Choice xmlns:v="urn:schemas-microsoft-com:vml" Requires="v">
                <p:oleObj spid="_x0000_s132042" name="Equation" r:id="rId14" imgW="1485720" imgH="228600" progId="Equation.3">
                  <p:embed/>
                </p:oleObj>
              </mc:Choice>
              <mc:Fallback>
                <p:oleObj name="Equation" r:id="rId14" imgW="1485720" imgH="228600" progId="Equation.3">
                  <p:embed/>
                  <p:pic>
                    <p:nvPicPr>
                      <p:cNvPr id="51" name="Object 3"/>
                      <p:cNvPicPr>
                        <a:picLocks noChangeAspect="1" noChangeArrowheads="1"/>
                      </p:cNvPicPr>
                      <p:nvPr/>
                    </p:nvPicPr>
                    <p:blipFill>
                      <a:blip r:embed="rId15"/>
                      <a:srcRect/>
                      <a:stretch>
                        <a:fillRect/>
                      </a:stretch>
                    </p:blipFill>
                    <p:spPr bwMode="auto">
                      <a:xfrm>
                        <a:off x="1905918" y="6404886"/>
                        <a:ext cx="3043238" cy="466725"/>
                      </a:xfrm>
                      <a:prstGeom prst="rect">
                        <a:avLst/>
                      </a:prstGeom>
                      <a:noFill/>
                      <a:ln>
                        <a:noFill/>
                      </a:ln>
                      <a:effectLst/>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1523438281"/>
              </p:ext>
            </p:extLst>
          </p:nvPr>
        </p:nvGraphicFramePr>
        <p:xfrm>
          <a:off x="4241800" y="6388100"/>
          <a:ext cx="233363" cy="439738"/>
        </p:xfrm>
        <a:graphic>
          <a:graphicData uri="http://schemas.openxmlformats.org/presentationml/2006/ole">
            <mc:AlternateContent xmlns:mc="http://schemas.openxmlformats.org/markup-compatibility/2006">
              <mc:Choice xmlns:v="urn:schemas-microsoft-com:vml" Requires="v">
                <p:oleObj spid="_x0000_s132043" name="Equation" r:id="rId16" imgW="114120" imgH="215640" progId="Equation.3">
                  <p:embed/>
                </p:oleObj>
              </mc:Choice>
              <mc:Fallback>
                <p:oleObj name="Equation" r:id="rId16" imgW="114120" imgH="215640" progId="Equation.3">
                  <p:embed/>
                  <p:pic>
                    <p:nvPicPr>
                      <p:cNvPr id="52" name="Object 3"/>
                      <p:cNvPicPr>
                        <a:picLocks noChangeAspect="1" noChangeArrowheads="1"/>
                      </p:cNvPicPr>
                      <p:nvPr/>
                    </p:nvPicPr>
                    <p:blipFill>
                      <a:blip r:embed="rId17"/>
                      <a:srcRect/>
                      <a:stretch>
                        <a:fillRect/>
                      </a:stretch>
                    </p:blipFill>
                    <p:spPr bwMode="auto">
                      <a:xfrm>
                        <a:off x="4241800" y="6388100"/>
                        <a:ext cx="233363" cy="4397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210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44" grpId="0"/>
      <p:bldP spid="47"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081391" y="-21568"/>
            <a:ext cx="6388045" cy="67115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Mean </a:t>
            </a:r>
            <a:r>
              <a:rPr lang="it-IT" altLang="en-US" sz="3300" dirty="0">
                <a:solidFill>
                  <a:srgbClr val="3333FF"/>
                </a:solidFill>
                <a:latin typeface="Tahoma" panose="020B0604030504040204" pitchFamily="34" charset="0"/>
                <a:cs typeface="Tahoma" panose="020B0604030504040204" pitchFamily="34" charset="0"/>
              </a:rPr>
              <a:t>free </a:t>
            </a:r>
            <a:r>
              <a:rPr lang="it-IT" altLang="en-US" sz="3300" dirty="0" smtClean="0">
                <a:solidFill>
                  <a:srgbClr val="3333FF"/>
                </a:solidFill>
                <a:latin typeface="Tahoma" panose="020B0604030504040204" pitchFamily="34" charset="0"/>
                <a:cs typeface="Tahoma" panose="020B0604030504040204" pitchFamily="34" charset="0"/>
              </a:rPr>
              <a:t>path in atmosphere</a:t>
            </a:r>
            <a:endParaRPr lang="en-GB" altLang="en-US" sz="3300" dirty="0">
              <a:solidFill>
                <a:srgbClr val="3333FF"/>
              </a:solidFill>
              <a:latin typeface="Tahoma" panose="020B0604030504040204" pitchFamily="34" charset="0"/>
              <a:cs typeface="Tahoma" panose="020B0604030504040204" pitchFamily="34" charset="0"/>
            </a:endParaRPr>
          </a:p>
          <a:p>
            <a:pPr eaLnBrk="1" hangingPunct="1"/>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455249" y="6607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 Box 3"/>
          <p:cNvSpPr txBox="1">
            <a:spLocks noChangeArrowheads="1"/>
          </p:cNvSpPr>
          <p:nvPr/>
        </p:nvSpPr>
        <p:spPr bwMode="auto">
          <a:xfrm>
            <a:off x="808444" y="804103"/>
            <a:ext cx="79232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mean free path </a:t>
            </a:r>
            <a:r>
              <a:rPr lang="it-IT" altLang="en-US" sz="2600" dirty="0" smtClean="0">
                <a:latin typeface="Tahoma" panose="020B0604030504040204" pitchFamily="34" charset="0"/>
                <a:ea typeface="Tahoma" panose="020B0604030504040204" pitchFamily="34" charset="0"/>
                <a:cs typeface="Tahoma" panose="020B0604030504040204" pitchFamily="34" charset="0"/>
              </a:rPr>
              <a:t>: the average distance that a gas molecule travels between two collisions</a:t>
            </a:r>
            <a:endParaRPr lang="it-IT" altLang="en-US" sz="26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19"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519" y="1839987"/>
            <a:ext cx="4576364" cy="492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sellaDiTesto 4"/>
          <p:cNvSpPr txBox="1"/>
          <p:nvPr/>
        </p:nvSpPr>
        <p:spPr>
          <a:xfrm>
            <a:off x="5286505" y="2546138"/>
            <a:ext cx="3445147" cy="1477328"/>
          </a:xfrm>
          <a:prstGeom prst="rect">
            <a:avLst/>
          </a:prstGeom>
          <a:solidFill>
            <a:srgbClr val="FFC000"/>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altLang="en-US" sz="3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How </a:t>
            </a:r>
            <a:r>
              <a:rPr lang="it-IT" altLang="en-US" sz="3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do you expect </a:t>
            </a:r>
            <a:r>
              <a:rPr lang="it-IT" altLang="en-US" sz="3000" dirty="0">
                <a:latin typeface="Tahoma" panose="020B0604030504040204" pitchFamily="34" charset="0"/>
                <a:ea typeface="Tahoma" panose="020B0604030504040204" pitchFamily="34" charset="0"/>
                <a:cs typeface="Tahoma" panose="020B0604030504040204" pitchFamily="34" charset="0"/>
              </a:rPr>
              <a:t> to change with increasing </a:t>
            </a:r>
            <a:r>
              <a:rPr lang="it-IT" altLang="en-US" sz="3000" dirty="0" smtClean="0">
                <a:latin typeface="Tahoma" panose="020B0604030504040204" pitchFamily="34" charset="0"/>
                <a:ea typeface="Tahoma" panose="020B0604030504040204" pitchFamily="34" charset="0"/>
                <a:cs typeface="Tahoma" panose="020B0604030504040204" pitchFamily="34" charset="0"/>
              </a:rPr>
              <a:t>altitude?</a:t>
            </a:r>
            <a:endParaRPr lang="it-IT" alt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22" name="Text Box 3"/>
          <p:cNvSpPr txBox="1">
            <a:spLocks noChangeArrowheads="1"/>
          </p:cNvSpPr>
          <p:nvPr/>
        </p:nvSpPr>
        <p:spPr bwMode="auto">
          <a:xfrm>
            <a:off x="5023003" y="4671069"/>
            <a:ext cx="4120997"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600" dirty="0" smtClean="0">
                <a:latin typeface="Tahoma" panose="020B0604030504040204" pitchFamily="34" charset="0"/>
                <a:ea typeface="Tahoma" panose="020B0604030504040204" pitchFamily="34" charset="0"/>
                <a:cs typeface="Tahoma" panose="020B0604030504040204" pitchFamily="34" charset="0"/>
              </a:rPr>
              <a:t> increses with increasing altitude (z) due to the (exponential) decrease of the air density</a:t>
            </a:r>
          </a:p>
        </p:txBody>
      </p:sp>
    </p:spTree>
    <p:extLst>
      <p:ext uri="{BB962C8B-B14F-4D97-AF65-F5344CB8AC3E}">
        <p14:creationId xmlns:p14="http://schemas.microsoft.com/office/powerpoint/2010/main" val="63257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4"/>
          <p:cNvSpPr txBox="1">
            <a:spLocks/>
          </p:cNvSpPr>
          <p:nvPr/>
        </p:nvSpPr>
        <p:spPr>
          <a:xfrm>
            <a:off x="0" y="13010"/>
            <a:ext cx="9000781" cy="106664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3300" dirty="0">
                <a:solidFill>
                  <a:srgbClr val="3333FF"/>
                </a:solidFill>
                <a:latin typeface="Tahoma" panose="020B0604030504040204" pitchFamily="34" charset="0"/>
                <a:cs typeface="Tahoma" panose="020B0604030504040204" pitchFamily="34" charset="0"/>
              </a:rPr>
              <a:t>Laboratory Techniques for Determining</a:t>
            </a:r>
          </a:p>
          <a:p>
            <a:pPr eaLnBrk="1" hangingPunct="1"/>
            <a:r>
              <a:rPr lang="en-US" altLang="en-US" sz="3300" dirty="0" smtClean="0">
                <a:solidFill>
                  <a:srgbClr val="3333FF"/>
                </a:solidFill>
                <a:latin typeface="Tahoma" panose="020B0604030504040204" pitchFamily="34" charset="0"/>
                <a:cs typeface="Tahoma" panose="020B0604030504040204" pitchFamily="34" charset="0"/>
              </a:rPr>
              <a:t>Rate </a:t>
            </a:r>
            <a:r>
              <a:rPr lang="en-US" altLang="en-US" sz="3300" dirty="0">
                <a:solidFill>
                  <a:srgbClr val="3333FF"/>
                </a:solidFill>
                <a:latin typeface="Tahoma" panose="020B0604030504040204" pitchFamily="34" charset="0"/>
                <a:cs typeface="Tahoma" panose="020B0604030504040204" pitchFamily="34" charset="0"/>
              </a:rPr>
              <a:t>Constants </a:t>
            </a:r>
            <a:r>
              <a:rPr lang="en-US" altLang="en-US" sz="3300" dirty="0" smtClean="0">
                <a:solidFill>
                  <a:srgbClr val="3333FF"/>
                </a:solidFill>
                <a:latin typeface="Tahoma" panose="020B0604030504040204" pitchFamily="34" charset="0"/>
                <a:cs typeface="Tahoma" panose="020B0604030504040204" pitchFamily="34" charset="0"/>
              </a:rPr>
              <a:t>of Gas-Phase Reactions</a:t>
            </a:r>
            <a:endParaRPr lang="en-GB" altLang="en-US" sz="33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81848" y="11833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ext Box 51"/>
          <p:cNvSpPr txBox="1">
            <a:spLocks noChangeArrowheads="1"/>
          </p:cNvSpPr>
          <p:nvPr/>
        </p:nvSpPr>
        <p:spPr bwMode="auto">
          <a:xfrm>
            <a:off x="515786" y="1398784"/>
            <a:ext cx="59653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Measurement of the absolute value of k</a:t>
            </a:r>
            <a:endParaRPr lang="en-US"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Box 5"/>
          <p:cNvSpPr txBox="1">
            <a:spLocks noChangeArrowheads="1"/>
          </p:cNvSpPr>
          <p:nvPr/>
        </p:nvSpPr>
        <p:spPr bwMode="auto">
          <a:xfrm>
            <a:off x="489849" y="1989685"/>
            <a:ext cx="24275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rPr>
              <a:t>A + B </a:t>
            </a:r>
            <a:r>
              <a:rPr lang="it-IT"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products</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ject 18"/>
          <p:cNvGraphicFramePr>
            <a:graphicFrameLocks noChangeAspect="1"/>
          </p:cNvGraphicFramePr>
          <p:nvPr>
            <p:extLst>
              <p:ext uri="{D42A27DB-BD31-4B8C-83A1-F6EECF244321}">
                <p14:modId xmlns:p14="http://schemas.microsoft.com/office/powerpoint/2010/main" val="756910957"/>
              </p:ext>
            </p:extLst>
          </p:nvPr>
        </p:nvGraphicFramePr>
        <p:xfrm>
          <a:off x="598974" y="2558572"/>
          <a:ext cx="1642709" cy="858458"/>
        </p:xfrm>
        <a:graphic>
          <a:graphicData uri="http://schemas.openxmlformats.org/presentationml/2006/ole">
            <mc:AlternateContent xmlns:mc="http://schemas.openxmlformats.org/markup-compatibility/2006">
              <mc:Choice xmlns:v="urn:schemas-microsoft-com:vml" Requires="v">
                <p:oleObj spid="_x0000_s147797" name="Equation" r:id="rId4" imgW="825480" imgH="431640" progId="Equation.3">
                  <p:embed/>
                </p:oleObj>
              </mc:Choice>
              <mc:Fallback>
                <p:oleObj name="Equation" r:id="rId4" imgW="825480" imgH="431640" progId="Equation.3">
                  <p:embed/>
                  <p:pic>
                    <p:nvPicPr>
                      <p:cNvPr id="21" name="Object 18"/>
                      <p:cNvPicPr>
                        <a:picLocks noChangeAspect="1" noChangeArrowheads="1"/>
                      </p:cNvPicPr>
                      <p:nvPr/>
                    </p:nvPicPr>
                    <p:blipFill>
                      <a:blip r:embed="rId5"/>
                      <a:srcRect/>
                      <a:stretch>
                        <a:fillRect/>
                      </a:stretch>
                    </p:blipFill>
                    <p:spPr bwMode="auto">
                      <a:xfrm>
                        <a:off x="598974" y="2558572"/>
                        <a:ext cx="1642709" cy="858458"/>
                      </a:xfrm>
                      <a:prstGeom prst="rect">
                        <a:avLst/>
                      </a:prstGeom>
                      <a:noFill/>
                      <a:ln>
                        <a:noFill/>
                      </a:ln>
                      <a:effectLst/>
                      <a:extLst/>
                    </p:spPr>
                  </p:pic>
                </p:oleObj>
              </mc:Fallback>
            </mc:AlternateContent>
          </a:graphicData>
        </a:graphic>
      </p:graphicFrame>
      <p:graphicFrame>
        <p:nvGraphicFramePr>
          <p:cNvPr id="30" name="Object 6"/>
          <p:cNvGraphicFramePr>
            <a:graphicFrameLocks noChangeAspect="1"/>
          </p:cNvGraphicFramePr>
          <p:nvPr>
            <p:extLst>
              <p:ext uri="{D42A27DB-BD31-4B8C-83A1-F6EECF244321}">
                <p14:modId xmlns:p14="http://schemas.microsoft.com/office/powerpoint/2010/main" val="1836389426"/>
              </p:ext>
            </p:extLst>
          </p:nvPr>
        </p:nvGraphicFramePr>
        <p:xfrm>
          <a:off x="7177752" y="1986302"/>
          <a:ext cx="1155250" cy="468405"/>
        </p:xfrm>
        <a:graphic>
          <a:graphicData uri="http://schemas.openxmlformats.org/presentationml/2006/ole">
            <mc:AlternateContent xmlns:mc="http://schemas.openxmlformats.org/markup-compatibility/2006">
              <mc:Choice xmlns:v="urn:schemas-microsoft-com:vml" Requires="v">
                <p:oleObj spid="_x0000_s147798" name="Equation" r:id="rId6" imgW="533160" imgH="215640" progId="Equation.3">
                  <p:embed/>
                </p:oleObj>
              </mc:Choice>
              <mc:Fallback>
                <p:oleObj name="Equation" r:id="rId6" imgW="533160" imgH="215640" progId="Equation.3">
                  <p:embed/>
                  <p:pic>
                    <p:nvPicPr>
                      <p:cNvPr id="30" name="Object 6"/>
                      <p:cNvPicPr>
                        <a:picLocks noChangeAspect="1" noChangeArrowheads="1"/>
                      </p:cNvPicPr>
                      <p:nvPr/>
                    </p:nvPicPr>
                    <p:blipFill>
                      <a:blip r:embed="rId7"/>
                      <a:srcRect/>
                      <a:stretch>
                        <a:fillRect/>
                      </a:stretch>
                    </p:blipFill>
                    <p:spPr bwMode="auto">
                      <a:xfrm>
                        <a:off x="7177752" y="1986302"/>
                        <a:ext cx="1155250" cy="468405"/>
                      </a:xfrm>
                      <a:prstGeom prst="rect">
                        <a:avLst/>
                      </a:prstGeom>
                      <a:noFill/>
                      <a:ln>
                        <a:noFill/>
                      </a:ln>
                      <a:effectLst/>
                      <a:extLst/>
                    </p:spPr>
                  </p:pic>
                </p:oleObj>
              </mc:Fallback>
            </mc:AlternateContent>
          </a:graphicData>
        </a:graphic>
      </p:graphicFrame>
      <p:sp>
        <p:nvSpPr>
          <p:cNvPr id="33" name="Text Box 51"/>
          <p:cNvSpPr txBox="1">
            <a:spLocks noChangeArrowheads="1"/>
          </p:cNvSpPr>
          <p:nvPr/>
        </p:nvSpPr>
        <p:spPr bwMode="auto">
          <a:xfrm>
            <a:off x="2998493" y="1986302"/>
            <a:ext cx="407966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Let’s assume a first order law:</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34" name="Text Box 51"/>
          <p:cNvSpPr txBox="1">
            <a:spLocks noChangeArrowheads="1"/>
          </p:cNvSpPr>
          <p:nvPr/>
        </p:nvSpPr>
        <p:spPr bwMode="auto">
          <a:xfrm>
            <a:off x="2647001" y="2790050"/>
            <a:ext cx="203983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You need to:</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35" name="Text Box 51"/>
          <p:cNvSpPr txBox="1">
            <a:spLocks noChangeArrowheads="1"/>
          </p:cNvSpPr>
          <p:nvPr/>
        </p:nvSpPr>
        <p:spPr bwMode="auto">
          <a:xfrm>
            <a:off x="4686834" y="2495722"/>
            <a:ext cx="4319802"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generate A (and B)</a:t>
            </a:r>
          </a:p>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measure their concentration</a:t>
            </a:r>
          </a:p>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as a function of time</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9" name="Left Brace 8"/>
          <p:cNvSpPr/>
          <p:nvPr/>
        </p:nvSpPr>
        <p:spPr bwMode="auto">
          <a:xfrm>
            <a:off x="4518430" y="2558572"/>
            <a:ext cx="288042" cy="993349"/>
          </a:xfrm>
          <a:prstGeom prst="leftBrac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 Box 51"/>
          <p:cNvSpPr txBox="1">
            <a:spLocks noChangeArrowheads="1"/>
          </p:cNvSpPr>
          <p:nvPr/>
        </p:nvSpPr>
        <p:spPr bwMode="auto">
          <a:xfrm>
            <a:off x="536959" y="3711646"/>
            <a:ext cx="829974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Major techniques:</a:t>
            </a:r>
            <a:endParaRPr lang="en-US" alt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Box 51"/>
          <p:cNvSpPr txBox="1">
            <a:spLocks noChangeArrowheads="1"/>
          </p:cNvSpPr>
          <p:nvPr/>
        </p:nvSpPr>
        <p:spPr bwMode="auto">
          <a:xfrm>
            <a:off x="1362924" y="4258716"/>
            <a:ext cx="6681741"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(fast) flow reaction systems</a:t>
            </a:r>
          </a:p>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flash-photolysis systems</a:t>
            </a:r>
          </a:p>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cavity ring down systems</a:t>
            </a:r>
          </a:p>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tecniques for measurements of </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 (cross section), from which k(T) can be obtained:</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7"/>
          <p:cNvGraphicFramePr>
            <a:graphicFrameLocks noChangeAspect="1"/>
          </p:cNvGraphicFramePr>
          <p:nvPr>
            <p:extLst>
              <p:ext uri="{D42A27DB-BD31-4B8C-83A1-F6EECF244321}">
                <p14:modId xmlns:p14="http://schemas.microsoft.com/office/powerpoint/2010/main" val="1166520706"/>
              </p:ext>
            </p:extLst>
          </p:nvPr>
        </p:nvGraphicFramePr>
        <p:xfrm>
          <a:off x="1732462" y="6098462"/>
          <a:ext cx="2532062" cy="693737"/>
        </p:xfrm>
        <a:graphic>
          <a:graphicData uri="http://schemas.openxmlformats.org/presentationml/2006/ole">
            <mc:AlternateContent xmlns:mc="http://schemas.openxmlformats.org/markup-compatibility/2006">
              <mc:Choice xmlns:v="urn:schemas-microsoft-com:vml" Requires="v">
                <p:oleObj spid="_x0000_s147799" name="Equation" r:id="rId8" imgW="1346040" imgH="368280" progId="Equation.3">
                  <p:embed/>
                </p:oleObj>
              </mc:Choice>
              <mc:Fallback>
                <p:oleObj name="Equation" r:id="rId8" imgW="1346040" imgH="368280" progId="Equation.3">
                  <p:embed/>
                  <p:pic>
                    <p:nvPicPr>
                      <p:cNvPr id="513" name="Object 7"/>
                      <p:cNvPicPr>
                        <a:picLocks noChangeAspect="1" noChangeArrowheads="1"/>
                      </p:cNvPicPr>
                      <p:nvPr/>
                    </p:nvPicPr>
                    <p:blipFill>
                      <a:blip r:embed="rId9"/>
                      <a:srcRect/>
                      <a:stretch>
                        <a:fillRect/>
                      </a:stretch>
                    </p:blipFill>
                    <p:spPr bwMode="auto">
                      <a:xfrm>
                        <a:off x="1732462" y="6098462"/>
                        <a:ext cx="2532062" cy="6937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113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4"/>
          <p:cNvSpPr txBox="1">
            <a:spLocks/>
          </p:cNvSpPr>
          <p:nvPr/>
        </p:nvSpPr>
        <p:spPr>
          <a:xfrm>
            <a:off x="0" y="13010"/>
            <a:ext cx="9000781" cy="106664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3300" dirty="0">
                <a:solidFill>
                  <a:srgbClr val="3333FF"/>
                </a:solidFill>
                <a:latin typeface="Tahoma" panose="020B0604030504040204" pitchFamily="34" charset="0"/>
                <a:cs typeface="Tahoma" panose="020B0604030504040204" pitchFamily="34" charset="0"/>
              </a:rPr>
              <a:t>Laboratory Techniques for Determining</a:t>
            </a:r>
          </a:p>
          <a:p>
            <a:pPr eaLnBrk="1" hangingPunct="1"/>
            <a:r>
              <a:rPr lang="en-US" altLang="en-US" sz="3300" dirty="0" smtClean="0">
                <a:solidFill>
                  <a:srgbClr val="3333FF"/>
                </a:solidFill>
                <a:latin typeface="Tahoma" panose="020B0604030504040204" pitchFamily="34" charset="0"/>
                <a:cs typeface="Tahoma" panose="020B0604030504040204" pitchFamily="34" charset="0"/>
              </a:rPr>
              <a:t>Rate </a:t>
            </a:r>
            <a:r>
              <a:rPr lang="en-US" altLang="en-US" sz="3300" dirty="0">
                <a:solidFill>
                  <a:srgbClr val="3333FF"/>
                </a:solidFill>
                <a:latin typeface="Tahoma" panose="020B0604030504040204" pitchFamily="34" charset="0"/>
                <a:cs typeface="Tahoma" panose="020B0604030504040204" pitchFamily="34" charset="0"/>
              </a:rPr>
              <a:t>Constants </a:t>
            </a:r>
            <a:r>
              <a:rPr lang="en-US" altLang="en-US" sz="3300" dirty="0" smtClean="0">
                <a:solidFill>
                  <a:srgbClr val="3333FF"/>
                </a:solidFill>
                <a:latin typeface="Tahoma" panose="020B0604030504040204" pitchFamily="34" charset="0"/>
                <a:cs typeface="Tahoma" panose="020B0604030504040204" pitchFamily="34" charset="0"/>
              </a:rPr>
              <a:t>of Gas-Phase Reactions</a:t>
            </a:r>
            <a:endParaRPr lang="en-GB" altLang="en-US" sz="33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81848" y="11833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ext Box 51"/>
          <p:cNvSpPr txBox="1">
            <a:spLocks noChangeArrowheads="1"/>
          </p:cNvSpPr>
          <p:nvPr/>
        </p:nvSpPr>
        <p:spPr bwMode="auto">
          <a:xfrm>
            <a:off x="202094" y="1183817"/>
            <a:ext cx="870851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But what if we have second (or third) order laws?</a:t>
            </a:r>
            <a:endParaRPr lang="en-US"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 Box 5"/>
          <p:cNvSpPr txBox="1">
            <a:spLocks noChangeArrowheads="1"/>
          </p:cNvSpPr>
          <p:nvPr/>
        </p:nvSpPr>
        <p:spPr bwMode="auto">
          <a:xfrm>
            <a:off x="361799" y="1690106"/>
            <a:ext cx="24275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rPr>
              <a:t>A + B </a:t>
            </a:r>
            <a:r>
              <a:rPr lang="it-IT"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products</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9" name="Object 6"/>
          <p:cNvGraphicFramePr>
            <a:graphicFrameLocks noChangeAspect="1"/>
          </p:cNvGraphicFramePr>
          <p:nvPr>
            <p:extLst>
              <p:ext uri="{D42A27DB-BD31-4B8C-83A1-F6EECF244321}">
                <p14:modId xmlns:p14="http://schemas.microsoft.com/office/powerpoint/2010/main" val="2088939064"/>
              </p:ext>
            </p:extLst>
          </p:nvPr>
        </p:nvGraphicFramePr>
        <p:xfrm>
          <a:off x="3025228" y="1671042"/>
          <a:ext cx="1514475" cy="468312"/>
        </p:xfrm>
        <a:graphic>
          <a:graphicData uri="http://schemas.openxmlformats.org/presentationml/2006/ole">
            <mc:AlternateContent xmlns:mc="http://schemas.openxmlformats.org/markup-compatibility/2006">
              <mc:Choice xmlns:v="urn:schemas-microsoft-com:vml" Requires="v">
                <p:oleObj spid="_x0000_s146891" name="Equation" r:id="rId4" imgW="698400" imgH="215640" progId="Equation.3">
                  <p:embed/>
                </p:oleObj>
              </mc:Choice>
              <mc:Fallback>
                <p:oleObj name="Equation" r:id="rId4" imgW="698400" imgH="215640" progId="Equation.3">
                  <p:embed/>
                  <p:pic>
                    <p:nvPicPr>
                      <p:cNvPr id="30" name="Object 6"/>
                      <p:cNvPicPr>
                        <a:picLocks noChangeAspect="1" noChangeArrowheads="1"/>
                      </p:cNvPicPr>
                      <p:nvPr/>
                    </p:nvPicPr>
                    <p:blipFill>
                      <a:blip r:embed="rId5"/>
                      <a:srcRect/>
                      <a:stretch>
                        <a:fillRect/>
                      </a:stretch>
                    </p:blipFill>
                    <p:spPr bwMode="auto">
                      <a:xfrm>
                        <a:off x="3025228" y="1671042"/>
                        <a:ext cx="1514475" cy="468312"/>
                      </a:xfrm>
                      <a:prstGeom prst="rect">
                        <a:avLst/>
                      </a:prstGeom>
                      <a:noFill/>
                      <a:ln>
                        <a:noFill/>
                      </a:ln>
                      <a:effectLst/>
                      <a:extLst/>
                    </p:spPr>
                  </p:pic>
                </p:oleObj>
              </mc:Fallback>
            </mc:AlternateContent>
          </a:graphicData>
        </a:graphic>
      </p:graphicFrame>
      <p:graphicFrame>
        <p:nvGraphicFramePr>
          <p:cNvPr id="40" name="Object 18"/>
          <p:cNvGraphicFramePr>
            <a:graphicFrameLocks noChangeAspect="1"/>
          </p:cNvGraphicFramePr>
          <p:nvPr>
            <p:extLst>
              <p:ext uri="{D42A27DB-BD31-4B8C-83A1-F6EECF244321}">
                <p14:modId xmlns:p14="http://schemas.microsoft.com/office/powerpoint/2010/main" val="2457982144"/>
              </p:ext>
            </p:extLst>
          </p:nvPr>
        </p:nvGraphicFramePr>
        <p:xfrm>
          <a:off x="4955611" y="1595327"/>
          <a:ext cx="2097087" cy="782637"/>
        </p:xfrm>
        <a:graphic>
          <a:graphicData uri="http://schemas.openxmlformats.org/presentationml/2006/ole">
            <mc:AlternateContent xmlns:mc="http://schemas.openxmlformats.org/markup-compatibility/2006">
              <mc:Choice xmlns:v="urn:schemas-microsoft-com:vml" Requires="v">
                <p:oleObj spid="_x0000_s146892" name="Equation" r:id="rId6" imgW="1054080" imgH="393480" progId="Equation.3">
                  <p:embed/>
                </p:oleObj>
              </mc:Choice>
              <mc:Fallback>
                <p:oleObj name="Equation" r:id="rId6" imgW="1054080" imgH="393480" progId="Equation.3">
                  <p:embed/>
                  <p:pic>
                    <p:nvPicPr>
                      <p:cNvPr id="21" name="Object 18"/>
                      <p:cNvPicPr>
                        <a:picLocks noChangeAspect="1" noChangeArrowheads="1"/>
                      </p:cNvPicPr>
                      <p:nvPr/>
                    </p:nvPicPr>
                    <p:blipFill>
                      <a:blip r:embed="rId7"/>
                      <a:srcRect/>
                      <a:stretch>
                        <a:fillRect/>
                      </a:stretch>
                    </p:blipFill>
                    <p:spPr bwMode="auto">
                      <a:xfrm>
                        <a:off x="4955611" y="1595327"/>
                        <a:ext cx="2097087" cy="782637"/>
                      </a:xfrm>
                      <a:prstGeom prst="rect">
                        <a:avLst/>
                      </a:prstGeom>
                      <a:noFill/>
                      <a:ln>
                        <a:noFill/>
                      </a:ln>
                      <a:effectLst/>
                      <a:extLst/>
                    </p:spPr>
                  </p:pic>
                </p:oleObj>
              </mc:Fallback>
            </mc:AlternateContent>
          </a:graphicData>
        </a:graphic>
      </p:graphicFrame>
      <p:sp>
        <p:nvSpPr>
          <p:cNvPr id="42" name="Text Box 51"/>
          <p:cNvSpPr txBox="1">
            <a:spLocks noChangeArrowheads="1"/>
          </p:cNvSpPr>
          <p:nvPr/>
        </p:nvSpPr>
        <p:spPr bwMode="auto">
          <a:xfrm>
            <a:off x="191820" y="2213611"/>
            <a:ext cx="869576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Work under </a:t>
            </a:r>
            <a:r>
              <a:rPr lang="it-IT" altLang="en-US" sz="21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pseudo-first order conditions </a:t>
            </a:r>
            <a:r>
              <a:rPr lang="it-IT" altLang="en-US" sz="2100" dirty="0" smtClean="0">
                <a:latin typeface="Tahoma" panose="020B0604030504040204" pitchFamily="34" charset="0"/>
                <a:ea typeface="Tahoma" panose="020B0604030504040204" pitchFamily="34" charset="0"/>
                <a:cs typeface="Tahoma" panose="020B0604030504040204" pitchFamily="34" charset="0"/>
              </a:rPr>
              <a:t>: use a great excess of one of the two reagents so that it can be treated as constant</a:t>
            </a:r>
            <a:endParaRPr lang="en-US" altLang="en-US" sz="21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5" name="Object 18"/>
          <p:cNvGraphicFramePr>
            <a:graphicFrameLocks noChangeAspect="1"/>
          </p:cNvGraphicFramePr>
          <p:nvPr>
            <p:extLst>
              <p:ext uri="{D42A27DB-BD31-4B8C-83A1-F6EECF244321}">
                <p14:modId xmlns:p14="http://schemas.microsoft.com/office/powerpoint/2010/main" val="3252011151"/>
              </p:ext>
            </p:extLst>
          </p:nvPr>
        </p:nvGraphicFramePr>
        <p:xfrm>
          <a:off x="305145" y="2932744"/>
          <a:ext cx="1914074" cy="747125"/>
        </p:xfrm>
        <a:graphic>
          <a:graphicData uri="http://schemas.openxmlformats.org/presentationml/2006/ole">
            <mc:AlternateContent xmlns:mc="http://schemas.openxmlformats.org/markup-compatibility/2006">
              <mc:Choice xmlns:v="urn:schemas-microsoft-com:vml" Requires="v">
                <p:oleObj spid="_x0000_s146893" name="Equation" r:id="rId8" imgW="1104840" imgH="431640" progId="Equation.3">
                  <p:embed/>
                </p:oleObj>
              </mc:Choice>
              <mc:Fallback>
                <p:oleObj name="Equation" r:id="rId8" imgW="1104840" imgH="431640" progId="Equation.3">
                  <p:embed/>
                  <p:pic>
                    <p:nvPicPr>
                      <p:cNvPr id="21" name="Object 18"/>
                      <p:cNvPicPr>
                        <a:picLocks noChangeAspect="1" noChangeArrowheads="1"/>
                      </p:cNvPicPr>
                      <p:nvPr/>
                    </p:nvPicPr>
                    <p:blipFill>
                      <a:blip r:embed="rId9"/>
                      <a:srcRect/>
                      <a:stretch>
                        <a:fillRect/>
                      </a:stretch>
                    </p:blipFill>
                    <p:spPr bwMode="auto">
                      <a:xfrm>
                        <a:off x="305145" y="2932744"/>
                        <a:ext cx="1914074" cy="747125"/>
                      </a:xfrm>
                      <a:prstGeom prst="rect">
                        <a:avLst/>
                      </a:prstGeom>
                      <a:noFill/>
                      <a:ln>
                        <a:noFill/>
                      </a:ln>
                      <a:effectLst/>
                      <a:extLst/>
                    </p:spPr>
                  </p:pic>
                </p:oleObj>
              </mc:Fallback>
            </mc:AlternateContent>
          </a:graphicData>
        </a:graphic>
      </p:graphicFrame>
      <p:sp>
        <p:nvSpPr>
          <p:cNvPr id="15" name="Text Box 51"/>
          <p:cNvSpPr txBox="1">
            <a:spLocks noChangeArrowheads="1"/>
          </p:cNvSpPr>
          <p:nvPr/>
        </p:nvSpPr>
        <p:spPr bwMode="auto">
          <a:xfrm>
            <a:off x="2216931" y="2962129"/>
            <a:ext cx="26108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rPr>
              <a:t>linear plot with slope =</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18"/>
          <p:cNvGraphicFramePr>
            <a:graphicFrameLocks noChangeAspect="1"/>
          </p:cNvGraphicFramePr>
          <p:nvPr>
            <p:extLst>
              <p:ext uri="{D42A27DB-BD31-4B8C-83A1-F6EECF244321}">
                <p14:modId xmlns:p14="http://schemas.microsoft.com/office/powerpoint/2010/main" val="3535590508"/>
              </p:ext>
            </p:extLst>
          </p:nvPr>
        </p:nvGraphicFramePr>
        <p:xfrm>
          <a:off x="2576408" y="3278232"/>
          <a:ext cx="1066800" cy="401637"/>
        </p:xfrm>
        <a:graphic>
          <a:graphicData uri="http://schemas.openxmlformats.org/presentationml/2006/ole">
            <mc:AlternateContent xmlns:mc="http://schemas.openxmlformats.org/markup-compatibility/2006">
              <mc:Choice xmlns:v="urn:schemas-microsoft-com:vml" Requires="v">
                <p:oleObj spid="_x0000_s146894" name="Equation" r:id="rId10" imgW="609480" imgH="228600" progId="Equation.3">
                  <p:embed/>
                </p:oleObj>
              </mc:Choice>
              <mc:Fallback>
                <p:oleObj name="Equation" r:id="rId10" imgW="609480" imgH="228600" progId="Equation.3">
                  <p:embed/>
                  <p:pic>
                    <p:nvPicPr>
                      <p:cNvPr id="45" name="Object 18"/>
                      <p:cNvPicPr>
                        <a:picLocks noChangeAspect="1" noChangeArrowheads="1"/>
                      </p:cNvPicPr>
                      <p:nvPr/>
                    </p:nvPicPr>
                    <p:blipFill>
                      <a:blip r:embed="rId11"/>
                      <a:srcRect/>
                      <a:stretch>
                        <a:fillRect/>
                      </a:stretch>
                    </p:blipFill>
                    <p:spPr bwMode="auto">
                      <a:xfrm>
                        <a:off x="2576408" y="3278232"/>
                        <a:ext cx="1066800" cy="401637"/>
                      </a:xfrm>
                      <a:prstGeom prst="rect">
                        <a:avLst/>
                      </a:prstGeom>
                      <a:noFill/>
                      <a:ln>
                        <a:noFill/>
                      </a:ln>
                      <a:effectLst/>
                      <a:extLst/>
                    </p:spPr>
                  </p:pic>
                </p:oleObj>
              </mc:Fallback>
            </mc:AlternateContent>
          </a:graphicData>
        </a:graphic>
      </p:graphicFrame>
      <p:pic>
        <p:nvPicPr>
          <p:cNvPr id="3" name="Picture 2"/>
          <p:cNvPicPr>
            <a:picLocks noChangeAspect="1"/>
          </p:cNvPicPr>
          <p:nvPr/>
        </p:nvPicPr>
        <p:blipFill>
          <a:blip r:embed="rId12"/>
          <a:stretch>
            <a:fillRect/>
          </a:stretch>
        </p:blipFill>
        <p:spPr>
          <a:xfrm>
            <a:off x="5684115" y="3897977"/>
            <a:ext cx="2755690" cy="2895469"/>
          </a:xfrm>
          <a:prstGeom prst="rect">
            <a:avLst/>
          </a:prstGeom>
        </p:spPr>
      </p:pic>
      <p:grpSp>
        <p:nvGrpSpPr>
          <p:cNvPr id="22" name="Group 21"/>
          <p:cNvGrpSpPr/>
          <p:nvPr/>
        </p:nvGrpSpPr>
        <p:grpSpPr>
          <a:xfrm>
            <a:off x="559926" y="3679869"/>
            <a:ext cx="3720700" cy="3177399"/>
            <a:chOff x="559926" y="3679869"/>
            <a:chExt cx="3720700" cy="3177399"/>
          </a:xfrm>
        </p:grpSpPr>
        <p:pic>
          <p:nvPicPr>
            <p:cNvPr id="2" name="Picture 1"/>
            <p:cNvPicPr>
              <a:picLocks noChangeAspect="1"/>
            </p:cNvPicPr>
            <p:nvPr/>
          </p:nvPicPr>
          <p:blipFill>
            <a:blip r:embed="rId13"/>
            <a:stretch>
              <a:fillRect/>
            </a:stretch>
          </p:blipFill>
          <p:spPr>
            <a:xfrm>
              <a:off x="559926" y="3679869"/>
              <a:ext cx="2555047" cy="3177399"/>
            </a:xfrm>
            <a:prstGeom prst="rect">
              <a:avLst/>
            </a:prstGeom>
          </p:spPr>
        </p:pic>
        <p:sp>
          <p:nvSpPr>
            <p:cNvPr id="19" name="Text Box 51"/>
            <p:cNvSpPr txBox="1">
              <a:spLocks noChangeArrowheads="1"/>
            </p:cNvSpPr>
            <p:nvPr/>
          </p:nvSpPr>
          <p:spPr bwMode="auto">
            <a:xfrm rot="16200000">
              <a:off x="-360743" y="4888778"/>
              <a:ext cx="2280029" cy="369332"/>
            </a:xfrm>
            <a:prstGeom prst="rect">
              <a:avLst/>
            </a:prstGeom>
            <a:solidFill>
              <a:schemeClr val="bg1"/>
            </a:solidFill>
            <a:ln>
              <a:noFill/>
            </a:ln>
            <a:effectLst/>
            <a:extLst/>
          </p:spPr>
          <p:txBody>
            <a:bodyPr wrap="square">
              <a:spAutoFit/>
            </a:bodyPr>
            <a:lstStyle/>
            <a:p>
              <a:pPr algn="ctr"/>
              <a:r>
                <a:rPr lang="it-IT" altLang="en-US" dirty="0" smtClean="0">
                  <a:latin typeface="Tahoma" panose="020B0604030504040204" pitchFamily="34" charset="0"/>
                  <a:ea typeface="Tahoma" panose="020B0604030504040204" pitchFamily="34" charset="0"/>
                  <a:cs typeface="Tahoma" panose="020B0604030504040204" pitchFamily="34" charset="0"/>
                </a:rPr>
                <a:t>ln[A]</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20" name="Text Box 51"/>
            <p:cNvSpPr txBox="1">
              <a:spLocks noChangeArrowheads="1"/>
            </p:cNvSpPr>
            <p:nvPr/>
          </p:nvSpPr>
          <p:spPr bwMode="auto">
            <a:xfrm>
              <a:off x="2340177" y="3679869"/>
              <a:ext cx="19404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a:solidFill>
                    <a:srgbClr val="FF0000"/>
                  </a:solidFill>
                  <a:latin typeface="Tahoma" panose="020B0604030504040204" pitchFamily="34" charset="0"/>
                  <a:ea typeface="Tahoma" panose="020B0604030504040204" pitchFamily="34" charset="0"/>
                  <a:cs typeface="Tahoma" panose="020B0604030504040204" pitchFamily="34" charset="0"/>
                </a:rPr>
                <a:t>d</a:t>
              </a:r>
              <a:r>
                <a:rPr lang="it-IT" alt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ifferent starting </a:t>
              </a:r>
            </a:p>
            <a:p>
              <a:r>
                <a:rPr lang="it-IT" alt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[B]</a:t>
              </a:r>
              <a:r>
                <a:rPr lang="it-IT" altLang="en-US"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0 </a:t>
              </a:r>
              <a:r>
                <a:rPr lang="it-IT" alt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values</a:t>
              </a:r>
              <a:endParaRPr lang="en-US" alt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bwMode="auto">
            <a:xfrm rot="313573">
              <a:off x="2528784" y="4334747"/>
              <a:ext cx="521078" cy="185884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18" name="Straight Arrow Connector 17"/>
            <p:cNvCxnSpPr/>
            <p:nvPr/>
          </p:nvCxnSpPr>
          <p:spPr bwMode="auto">
            <a:xfrm flipH="1">
              <a:off x="3114973" y="4326200"/>
              <a:ext cx="369444" cy="430735"/>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Text Box 51"/>
          <p:cNvSpPr txBox="1">
            <a:spLocks noChangeArrowheads="1"/>
          </p:cNvSpPr>
          <p:nvPr/>
        </p:nvSpPr>
        <p:spPr bwMode="auto">
          <a:xfrm>
            <a:off x="4626513" y="2879545"/>
            <a:ext cx="450039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The absolute </a:t>
            </a:r>
            <a:r>
              <a:rPr lang="it-IT" altLang="en-US" sz="21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rate coefficient k </a:t>
            </a:r>
            <a:r>
              <a:rPr lang="it-IT" altLang="en-US" sz="2100" dirty="0" smtClean="0">
                <a:latin typeface="Tahoma" panose="020B0604030504040204" pitchFamily="34" charset="0"/>
                <a:ea typeface="Tahoma" panose="020B0604030504040204" pitchFamily="34" charset="0"/>
                <a:cs typeface="Tahoma" panose="020B0604030504040204" pitchFamily="34" charset="0"/>
              </a:rPr>
              <a:t>is the slope of a plot of </a:t>
            </a:r>
            <a:r>
              <a:rPr lang="it-IT" altLang="en-US" sz="2100" i="1" dirty="0" smtClean="0">
                <a:latin typeface="Tahoma" panose="020B0604030504040204" pitchFamily="34" charset="0"/>
                <a:ea typeface="Tahoma" panose="020B0604030504040204" pitchFamily="34" charset="0"/>
                <a:cs typeface="Tahoma" panose="020B0604030504040204" pitchFamily="34" charset="0"/>
              </a:rPr>
              <a:t>k’</a:t>
            </a:r>
            <a:r>
              <a:rPr lang="it-IT" altLang="en-US" sz="2100" dirty="0" smtClean="0">
                <a:latin typeface="Tahoma" panose="020B0604030504040204" pitchFamily="34" charset="0"/>
                <a:ea typeface="Tahoma" panose="020B0604030504040204" pitchFamily="34" charset="0"/>
                <a:cs typeface="Tahoma" panose="020B0604030504040204" pitchFamily="34" charset="0"/>
              </a:rPr>
              <a:t> against the corresponding [B]</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rPr>
              <a:t>0</a:t>
            </a:r>
            <a:r>
              <a:rPr lang="it-IT" altLang="en-US" sz="2100" dirty="0" smtClean="0">
                <a:latin typeface="Tahoma" panose="020B0604030504040204" pitchFamily="34" charset="0"/>
                <a:ea typeface="Tahoma" panose="020B0604030504040204" pitchFamily="34" charset="0"/>
                <a:cs typeface="Tahoma" panose="020B0604030504040204" pitchFamily="34" charset="0"/>
              </a:rPr>
              <a:t> values</a:t>
            </a:r>
            <a:endParaRPr lang="en-US" alt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27" name="Text Box 51"/>
          <p:cNvSpPr txBox="1">
            <a:spLocks noChangeArrowheads="1"/>
          </p:cNvSpPr>
          <p:nvPr/>
        </p:nvSpPr>
        <p:spPr bwMode="auto">
          <a:xfrm>
            <a:off x="5663094" y="6488668"/>
            <a:ext cx="3243976" cy="338554"/>
          </a:xfrm>
          <a:prstGeom prst="rect">
            <a:avLst/>
          </a:prstGeom>
          <a:solidFill>
            <a:schemeClr val="bg1"/>
          </a:solidFill>
          <a:ln>
            <a:noFill/>
          </a:ln>
          <a:effectLst/>
          <a:extLst/>
        </p:spPr>
        <p:txBody>
          <a:bodyPr wrap="square">
            <a:spAutoFit/>
          </a:bodyPr>
          <a:lstStyle/>
          <a:p>
            <a:pPr algn="ctr"/>
            <a:r>
              <a:rPr lang="it-IT" altLang="en-US" sz="1600" dirty="0" smtClean="0">
                <a:latin typeface="Tahoma" panose="020B0604030504040204" pitchFamily="34" charset="0"/>
                <a:ea typeface="Tahoma" panose="020B0604030504040204" pitchFamily="34" charset="0"/>
                <a:cs typeface="Tahoma" panose="020B0604030504040204" pitchFamily="34" charset="0"/>
              </a:rPr>
              <a:t>[B]</a:t>
            </a:r>
            <a:r>
              <a:rPr lang="it-IT" altLang="en-US" sz="1600" baseline="-25000" dirty="0" smtClean="0">
                <a:latin typeface="Tahoma" panose="020B0604030504040204" pitchFamily="34" charset="0"/>
                <a:ea typeface="Tahoma" panose="020B0604030504040204" pitchFamily="34" charset="0"/>
                <a:cs typeface="Tahoma" panose="020B0604030504040204" pitchFamily="34" charset="0"/>
              </a:rPr>
              <a:t>0</a:t>
            </a:r>
            <a:r>
              <a:rPr lang="it-IT" altLang="en-US" sz="1600" dirty="0" smtClean="0">
                <a:latin typeface="Tahoma" panose="020B0604030504040204" pitchFamily="34" charset="0"/>
                <a:ea typeface="Tahoma" panose="020B0604030504040204" pitchFamily="34" charset="0"/>
                <a:cs typeface="Tahoma" panose="020B0604030504040204" pitchFamily="34" charset="0"/>
              </a:rPr>
              <a:t> (10</a:t>
            </a:r>
            <a:r>
              <a:rPr lang="it-IT" altLang="en-US" sz="1600" baseline="30000" dirty="0" smtClean="0">
                <a:latin typeface="Tahoma" panose="020B0604030504040204" pitchFamily="34" charset="0"/>
                <a:ea typeface="Tahoma" panose="020B0604030504040204" pitchFamily="34" charset="0"/>
                <a:cs typeface="Tahoma" panose="020B0604030504040204" pitchFamily="34" charset="0"/>
              </a:rPr>
              <a:t>13</a:t>
            </a:r>
            <a:r>
              <a:rPr lang="it-IT" altLang="en-US" sz="1600" dirty="0" smtClean="0">
                <a:latin typeface="Tahoma" panose="020B0604030504040204" pitchFamily="34" charset="0"/>
                <a:ea typeface="Tahoma" panose="020B0604030504040204" pitchFamily="34" charset="0"/>
                <a:cs typeface="Tahoma" panose="020B0604030504040204" pitchFamily="34" charset="0"/>
              </a:rPr>
              <a:t> molecules </a:t>
            </a:r>
            <a:r>
              <a:rPr lang="it-IT" altLang="en-US" sz="1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1600" dirty="0" smtClean="0">
                <a:latin typeface="Tahoma" panose="020B0604030504040204" pitchFamily="34" charset="0"/>
                <a:ea typeface="Tahoma" panose="020B0604030504040204" pitchFamily="34" charset="0"/>
                <a:cs typeface="Tahoma" panose="020B0604030504040204" pitchFamily="34" charset="0"/>
              </a:rPr>
              <a:t>cm</a:t>
            </a:r>
            <a:r>
              <a:rPr lang="it-IT" altLang="en-US" sz="160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1600" dirty="0" smtClean="0">
                <a:latin typeface="Tahoma" panose="020B0604030504040204" pitchFamily="34" charset="0"/>
                <a:ea typeface="Tahoma" panose="020B0604030504040204" pitchFamily="34" charset="0"/>
                <a:cs typeface="Tahoma" panose="020B0604030504040204" pitchFamily="34" charset="0"/>
              </a:rPr>
              <a:t>)</a:t>
            </a:r>
            <a:endParaRPr lang="en-US" alt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1" name="Right Arrow 20"/>
          <p:cNvSpPr/>
          <p:nvPr/>
        </p:nvSpPr>
        <p:spPr bwMode="auto">
          <a:xfrm>
            <a:off x="3999470" y="4582510"/>
            <a:ext cx="1095081" cy="599090"/>
          </a:xfrm>
          <a:prstGeom prst="rightArrow">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18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5" grpId="0"/>
      <p:bldP spid="26" grpId="0"/>
      <p:bldP spid="27"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4"/>
          <p:cNvSpPr txBox="1">
            <a:spLocks/>
          </p:cNvSpPr>
          <p:nvPr/>
        </p:nvSpPr>
        <p:spPr>
          <a:xfrm>
            <a:off x="0" y="13010"/>
            <a:ext cx="9000781" cy="106664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3300" dirty="0">
                <a:solidFill>
                  <a:srgbClr val="3333FF"/>
                </a:solidFill>
                <a:latin typeface="Tahoma" panose="020B0604030504040204" pitchFamily="34" charset="0"/>
                <a:cs typeface="Tahoma" panose="020B0604030504040204" pitchFamily="34" charset="0"/>
              </a:rPr>
              <a:t>Laboratory Techniques for Determining</a:t>
            </a:r>
          </a:p>
          <a:p>
            <a:pPr eaLnBrk="1" hangingPunct="1"/>
            <a:r>
              <a:rPr lang="en-US" altLang="en-US" sz="3300" dirty="0" smtClean="0">
                <a:solidFill>
                  <a:srgbClr val="3333FF"/>
                </a:solidFill>
                <a:latin typeface="Tahoma" panose="020B0604030504040204" pitchFamily="34" charset="0"/>
                <a:cs typeface="Tahoma" panose="020B0604030504040204" pitchFamily="34" charset="0"/>
              </a:rPr>
              <a:t>Rate </a:t>
            </a:r>
            <a:r>
              <a:rPr lang="en-US" altLang="en-US" sz="3300" dirty="0">
                <a:solidFill>
                  <a:srgbClr val="3333FF"/>
                </a:solidFill>
                <a:latin typeface="Tahoma" panose="020B0604030504040204" pitchFamily="34" charset="0"/>
                <a:cs typeface="Tahoma" panose="020B0604030504040204" pitchFamily="34" charset="0"/>
              </a:rPr>
              <a:t>Constants </a:t>
            </a:r>
            <a:r>
              <a:rPr lang="en-US" altLang="en-US" sz="3300" dirty="0" smtClean="0">
                <a:solidFill>
                  <a:srgbClr val="3333FF"/>
                </a:solidFill>
                <a:latin typeface="Tahoma" panose="020B0604030504040204" pitchFamily="34" charset="0"/>
                <a:cs typeface="Tahoma" panose="020B0604030504040204" pitchFamily="34" charset="0"/>
              </a:rPr>
              <a:t>of Gas-Phase Reactions</a:t>
            </a:r>
            <a:endParaRPr lang="en-GB" altLang="en-US" sz="33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81848" y="11833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 Box 51"/>
          <p:cNvSpPr txBox="1">
            <a:spLocks noChangeArrowheads="1"/>
          </p:cNvSpPr>
          <p:nvPr/>
        </p:nvSpPr>
        <p:spPr bwMode="auto">
          <a:xfrm>
            <a:off x="529024" y="1452449"/>
            <a:ext cx="847175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Measurement of the relative value of k (i.e. a ratio k</a:t>
            </a:r>
            <a:r>
              <a:rPr lang="it-IT" altLang="en-US"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1</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/k</a:t>
            </a:r>
            <a:r>
              <a:rPr lang="it-IT" altLang="en-US"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2946670" y="2897315"/>
            <a:ext cx="2170981" cy="964746"/>
          </a:xfrm>
          <a:prstGeom prst="rect">
            <a:avLst/>
          </a:prstGeom>
        </p:spPr>
      </p:pic>
      <p:pic>
        <p:nvPicPr>
          <p:cNvPr id="5" name="Picture 4"/>
          <p:cNvPicPr>
            <a:picLocks noChangeAspect="1"/>
          </p:cNvPicPr>
          <p:nvPr/>
        </p:nvPicPr>
        <p:blipFill>
          <a:blip r:embed="rId4"/>
          <a:stretch>
            <a:fillRect/>
          </a:stretch>
        </p:blipFill>
        <p:spPr>
          <a:xfrm>
            <a:off x="3319680" y="5076839"/>
            <a:ext cx="2361419" cy="1265165"/>
          </a:xfrm>
          <a:prstGeom prst="rect">
            <a:avLst/>
          </a:prstGeom>
        </p:spPr>
      </p:pic>
      <p:sp>
        <p:nvSpPr>
          <p:cNvPr id="12" name="Text Box 51"/>
          <p:cNvSpPr txBox="1">
            <a:spLocks noChangeArrowheads="1"/>
          </p:cNvSpPr>
          <p:nvPr/>
        </p:nvSpPr>
        <p:spPr bwMode="auto">
          <a:xfrm>
            <a:off x="737689" y="2136204"/>
            <a:ext cx="734476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Competition between two different reactions for A with reagents X</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1</a:t>
            </a:r>
            <a:r>
              <a:rPr lang="it-IT" altLang="en-US" sz="2300" dirty="0" smtClean="0">
                <a:latin typeface="Tahoma" panose="020B0604030504040204" pitchFamily="34" charset="0"/>
                <a:ea typeface="Tahoma" panose="020B0604030504040204" pitchFamily="34" charset="0"/>
                <a:cs typeface="Tahoma" panose="020B0604030504040204" pitchFamily="34" charset="0"/>
              </a:rPr>
              <a:t> and X</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300" dirty="0" smtClean="0">
                <a:latin typeface="Tahoma" panose="020B0604030504040204" pitchFamily="34" charset="0"/>
                <a:ea typeface="Tahoma" panose="020B0604030504040204" pitchFamily="34" charset="0"/>
                <a:cs typeface="Tahoma" panose="020B0604030504040204" pitchFamily="34" charset="0"/>
              </a:rPr>
              <a:t>:</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3" name="Text Box 51"/>
          <p:cNvSpPr txBox="1">
            <a:spLocks noChangeArrowheads="1"/>
          </p:cNvSpPr>
          <p:nvPr/>
        </p:nvSpPr>
        <p:spPr bwMode="auto">
          <a:xfrm>
            <a:off x="737689" y="3951698"/>
            <a:ext cx="781818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By monitoring, for instance, [X</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1</a:t>
            </a:r>
            <a:r>
              <a:rPr lang="it-IT" altLang="en-US" sz="2300" dirty="0" smtClean="0">
                <a:latin typeface="Tahoma" panose="020B0604030504040204" pitchFamily="34" charset="0"/>
                <a:ea typeface="Tahoma" panose="020B0604030504040204" pitchFamily="34" charset="0"/>
                <a:cs typeface="Tahoma" panose="020B0604030504040204" pitchFamily="34" charset="0"/>
              </a:rPr>
              <a:t>] and [X</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300" dirty="0" smtClean="0">
                <a:latin typeface="Tahoma" panose="020B0604030504040204" pitchFamily="34" charset="0"/>
                <a:ea typeface="Tahoma" panose="020B0604030504040204" pitchFamily="34" charset="0"/>
                <a:cs typeface="Tahoma" panose="020B0604030504040204" pitchFamily="34" charset="0"/>
              </a:rPr>
              <a:t>] with time: [A] can be eliminated and the ratio k</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1</a:t>
            </a:r>
            <a:r>
              <a:rPr lang="it-IT" altLang="en-US" sz="2300" dirty="0" smtClean="0">
                <a:latin typeface="Tahoma" panose="020B0604030504040204" pitchFamily="34" charset="0"/>
                <a:ea typeface="Tahoma" panose="020B0604030504040204" pitchFamily="34" charset="0"/>
                <a:cs typeface="Tahoma" panose="020B0604030504040204" pitchFamily="34" charset="0"/>
              </a:rPr>
              <a:t>/k</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300" dirty="0" smtClean="0">
                <a:latin typeface="Tahoma" panose="020B0604030504040204" pitchFamily="34" charset="0"/>
                <a:ea typeface="Tahoma" panose="020B0604030504040204" pitchFamily="34" charset="0"/>
                <a:cs typeface="Tahoma" panose="020B0604030504040204" pitchFamily="34" charset="0"/>
              </a:rPr>
              <a:t> is obtained:</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3594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5854" t="9651" r="3359" b="8324"/>
          <a:stretch/>
        </p:blipFill>
        <p:spPr>
          <a:xfrm>
            <a:off x="2147181" y="2630306"/>
            <a:ext cx="5577840" cy="1645920"/>
          </a:xfrm>
          <a:prstGeom prst="rect">
            <a:avLst/>
          </a:prstGeom>
        </p:spPr>
      </p:pic>
      <p:pic>
        <p:nvPicPr>
          <p:cNvPr id="3" name="Immagine 2"/>
          <p:cNvPicPr>
            <a:picLocks noChangeAspect="1"/>
          </p:cNvPicPr>
          <p:nvPr/>
        </p:nvPicPr>
        <p:blipFill rotWithShape="1">
          <a:blip r:embed="rId3"/>
          <a:srcRect t="15288" b="3203"/>
          <a:stretch/>
        </p:blipFill>
        <p:spPr>
          <a:xfrm>
            <a:off x="1581245" y="5154098"/>
            <a:ext cx="6143776" cy="1645920"/>
          </a:xfrm>
          <a:prstGeom prst="rect">
            <a:avLst/>
          </a:prstGeom>
        </p:spPr>
      </p:pic>
      <p:sp>
        <p:nvSpPr>
          <p:cNvPr id="5" name="CasellaDiTesto 4"/>
          <p:cNvSpPr txBox="1"/>
          <p:nvPr/>
        </p:nvSpPr>
        <p:spPr>
          <a:xfrm>
            <a:off x="400486" y="672136"/>
            <a:ext cx="7914934" cy="769441"/>
          </a:xfrm>
          <a:prstGeom prst="rect">
            <a:avLst/>
          </a:prstGeom>
          <a:noFill/>
        </p:spPr>
        <p:txBody>
          <a:bodyPr wrap="square" rtlCol="0">
            <a:spAutoFit/>
          </a:bodyPr>
          <a:lstStyle/>
          <a:p>
            <a:pPr algn="ct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Flow techniques </a:t>
            </a:r>
            <a:r>
              <a:rPr lang="en-US" sz="2200" dirty="0">
                <a:latin typeface="Tahoma" panose="020B0604030504040204" pitchFamily="34" charset="0"/>
                <a:ea typeface="Tahoma" panose="020B0604030504040204" pitchFamily="34" charset="0"/>
                <a:cs typeface="Tahoma" panose="020B0604030504040204" pitchFamily="34" charset="0"/>
              </a:rPr>
              <a:t>are </a:t>
            </a:r>
            <a:r>
              <a:rPr lang="en-US" sz="2200" dirty="0" smtClean="0">
                <a:latin typeface="Tahoma" panose="020B0604030504040204" pitchFamily="34" charset="0"/>
                <a:ea typeface="Tahoma" panose="020B0604030504040204" pitchFamily="34" charset="0"/>
                <a:cs typeface="Tahoma" panose="020B0604030504040204" pitchFamily="34" charset="0"/>
              </a:rPr>
              <a:t>used </a:t>
            </a:r>
            <a:r>
              <a:rPr lang="en-US" sz="2200" dirty="0">
                <a:latin typeface="Tahoma" panose="020B0604030504040204" pitchFamily="34" charset="0"/>
                <a:ea typeface="Tahoma" panose="020B0604030504040204" pitchFamily="34" charset="0"/>
                <a:cs typeface="Tahoma" panose="020B0604030504040204" pitchFamily="34" charset="0"/>
              </a:rPr>
              <a:t>to study reactions occurring on timescales of </a:t>
            </a:r>
            <a:r>
              <a:rPr lang="en-US" sz="2200" dirty="0" smtClean="0">
                <a:latin typeface="Tahoma" panose="020B0604030504040204" pitchFamily="34" charset="0"/>
                <a:ea typeface="Tahoma" panose="020B0604030504040204" pitchFamily="34" charset="0"/>
                <a:cs typeface="Tahoma" panose="020B0604030504040204" pitchFamily="34" charset="0"/>
              </a:rPr>
              <a:t>1-10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-3 </a:t>
            </a:r>
            <a:r>
              <a:rPr lang="en-US" sz="2200" dirty="0" smtClean="0">
                <a:latin typeface="Tahoma" panose="020B0604030504040204" pitchFamily="34" charset="0"/>
                <a:ea typeface="Tahoma" panose="020B0604030504040204" pitchFamily="34" charset="0"/>
                <a:cs typeface="Tahoma" panose="020B0604030504040204" pitchFamily="34" charset="0"/>
              </a:rPr>
              <a:t>s</a:t>
            </a:r>
            <a:endParaRPr lang="it-IT"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itolo 4"/>
          <p:cNvSpPr txBox="1">
            <a:spLocks/>
          </p:cNvSpPr>
          <p:nvPr/>
        </p:nvSpPr>
        <p:spPr>
          <a:xfrm>
            <a:off x="-87039" y="-52262"/>
            <a:ext cx="9000781" cy="541794"/>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3300" dirty="0" smtClean="0">
                <a:solidFill>
                  <a:srgbClr val="3333FF"/>
                </a:solidFill>
                <a:latin typeface="Tahoma" panose="020B0604030504040204" pitchFamily="34" charset="0"/>
                <a:cs typeface="Tahoma" panose="020B0604030504040204" pitchFamily="34" charset="0"/>
              </a:rPr>
              <a:t>Flow reaction techniques</a:t>
            </a:r>
            <a:endParaRPr lang="en-GB" altLang="en-US" sz="3300" i="1" dirty="0" smtClean="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376340" y="57745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CasellaDiTesto 4"/>
          <p:cNvSpPr txBox="1"/>
          <p:nvPr/>
        </p:nvSpPr>
        <p:spPr>
          <a:xfrm>
            <a:off x="146082" y="1485503"/>
            <a:ext cx="8997918" cy="1477328"/>
          </a:xfrm>
          <a:prstGeom prst="rect">
            <a:avLst/>
          </a:prstGeom>
          <a:noFill/>
        </p:spPr>
        <p:txBody>
          <a:bodyPr wrap="square" rtlCol="0">
            <a:spAutoFit/>
          </a:bodyPr>
          <a:lstStyle/>
          <a:p>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dirty="0" smtClean="0">
                <a:latin typeface="Tahoma" panose="020B0604030504040204" pitchFamily="34" charset="0"/>
                <a:ea typeface="Tahoma" panose="020B0604030504040204" pitchFamily="34" charset="0"/>
                <a:cs typeface="Tahoma" panose="020B0604030504040204" pitchFamily="34" charset="0"/>
              </a:rPr>
              <a:t>In </a:t>
            </a:r>
            <a:r>
              <a:rPr lang="en-US" dirty="0">
                <a:latin typeface="Tahoma" panose="020B0604030504040204" pitchFamily="34" charset="0"/>
                <a:ea typeface="Tahoma" panose="020B0604030504040204" pitchFamily="34" charset="0"/>
                <a:cs typeface="Tahoma" panose="020B0604030504040204" pitchFamily="34" charset="0"/>
              </a:rPr>
              <a:t>the simplest flow method,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reactants are mixed at one end of a flow tube</a:t>
            </a:r>
            <a:r>
              <a:rPr lang="en-US" dirty="0">
                <a:latin typeface="Tahoma" panose="020B0604030504040204" pitchFamily="34" charset="0"/>
                <a:ea typeface="Tahoma" panose="020B0604030504040204" pitchFamily="34" charset="0"/>
                <a:cs typeface="Tahoma" panose="020B0604030504040204" pitchFamily="34" charset="0"/>
              </a:rPr>
              <a:t>, and the composition of the reaction mixture is monitored at one or more positions further along the tube. If the flow velocity along the tube is known, then measurements at different positions provide information on concentrations at different times after initiation of </a:t>
            </a:r>
            <a:r>
              <a:rPr lang="en-US" dirty="0" smtClean="0">
                <a:latin typeface="Tahoma" panose="020B0604030504040204" pitchFamily="34" charset="0"/>
                <a:ea typeface="Tahoma" panose="020B0604030504040204" pitchFamily="34" charset="0"/>
                <a:cs typeface="Tahoma" panose="020B0604030504040204" pitchFamily="34" charset="0"/>
              </a:rPr>
              <a:t>reaction</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10" name="CasellaDiTesto 4"/>
          <p:cNvSpPr txBox="1"/>
          <p:nvPr/>
        </p:nvSpPr>
        <p:spPr>
          <a:xfrm>
            <a:off x="224641" y="4364078"/>
            <a:ext cx="8856984" cy="1200329"/>
          </a:xfrm>
          <a:prstGeom prst="rect">
            <a:avLst/>
          </a:prstGeom>
          <a:noFill/>
        </p:spPr>
        <p:txBody>
          <a:bodyPr wrap="square" rtlCol="0">
            <a:spAutoFit/>
          </a:bodyPr>
          <a:lstStyle/>
          <a:p>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dirty="0" smtClean="0">
                <a:latin typeface="Tahoma" panose="020B0604030504040204" pitchFamily="34" charset="0"/>
                <a:ea typeface="Tahoma" panose="020B0604030504040204" pitchFamily="34" charset="0"/>
                <a:cs typeface="Tahoma" panose="020B0604030504040204" pitchFamily="34" charset="0"/>
              </a:rPr>
              <a:t>Alternatively</a:t>
            </a:r>
            <a:r>
              <a:rPr lang="en-US" dirty="0">
                <a:latin typeface="Tahoma" panose="020B0604030504040204" pitchFamily="34" charset="0"/>
                <a:ea typeface="Tahoma" panose="020B0604030504040204" pitchFamily="34" charset="0"/>
                <a:cs typeface="Tahoma" panose="020B0604030504040204" pitchFamily="34" charset="0"/>
              </a:rPr>
              <a:t>, the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detector may be in a fixed position</a:t>
            </a:r>
            <a:r>
              <a:rPr lang="en-US" dirty="0">
                <a:latin typeface="Tahoma" panose="020B0604030504040204" pitchFamily="34" charset="0"/>
                <a:ea typeface="Tahoma" panose="020B0604030504040204" pitchFamily="34" charset="0"/>
                <a:cs typeface="Tahoma" panose="020B0604030504040204" pitchFamily="34" charset="0"/>
              </a:rPr>
              <a:t>, but a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moveable injector </a:t>
            </a:r>
            <a:r>
              <a:rPr lang="en-US" dirty="0">
                <a:latin typeface="Tahoma" panose="020B0604030504040204" pitchFamily="34" charset="0"/>
                <a:ea typeface="Tahoma" panose="020B0604030504040204" pitchFamily="34" charset="0"/>
                <a:cs typeface="Tahoma" panose="020B0604030504040204" pitchFamily="34" charset="0"/>
              </a:rPr>
              <a:t>may be used to inject one of the reactants into the flow tube at different positions relative to the detector in order to study the time dependence of the reaction mixture </a:t>
            </a:r>
            <a:r>
              <a:rPr lang="en-US" dirty="0" smtClean="0">
                <a:latin typeface="Tahoma" panose="020B0604030504040204" pitchFamily="34" charset="0"/>
                <a:ea typeface="Tahoma" panose="020B0604030504040204" pitchFamily="34" charset="0"/>
                <a:cs typeface="Tahoma" panose="020B0604030504040204" pitchFamily="34" charset="0"/>
              </a:rPr>
              <a:t>composition</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426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4"/>
          <p:cNvSpPr txBox="1">
            <a:spLocks/>
          </p:cNvSpPr>
          <p:nvPr/>
        </p:nvSpPr>
        <p:spPr>
          <a:xfrm>
            <a:off x="0" y="13011"/>
            <a:ext cx="9000781" cy="541794"/>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3300" dirty="0" smtClean="0">
                <a:solidFill>
                  <a:srgbClr val="3333FF"/>
                </a:solidFill>
                <a:latin typeface="Tahoma" panose="020B0604030504040204" pitchFamily="34" charset="0"/>
                <a:cs typeface="Tahoma" panose="020B0604030504040204" pitchFamily="34" charset="0"/>
              </a:rPr>
              <a:t>Fast-flow (discharge) systems</a:t>
            </a:r>
            <a:endParaRPr lang="en-GB" altLang="en-US" sz="33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81848" y="6490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802939"/>
            <a:ext cx="6890474" cy="4352673"/>
          </a:xfrm>
          <a:prstGeom prst="rect">
            <a:avLst/>
          </a:prstGeom>
        </p:spPr>
      </p:pic>
      <p:sp>
        <p:nvSpPr>
          <p:cNvPr id="5" name="Text Box 51"/>
          <p:cNvSpPr txBox="1">
            <a:spLocks noChangeArrowheads="1"/>
          </p:cNvSpPr>
          <p:nvPr/>
        </p:nvSpPr>
        <p:spPr bwMode="auto">
          <a:xfrm>
            <a:off x="3778840" y="825745"/>
            <a:ext cx="2056882" cy="784830"/>
          </a:xfrm>
          <a:prstGeom prst="rect">
            <a:avLst/>
          </a:prstGeom>
          <a:solidFill>
            <a:schemeClr val="bg1"/>
          </a:solidFill>
          <a:ln w="28575">
            <a:solidFill>
              <a:srgbClr val="FF0000"/>
            </a:solid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Genaration of reagent A (free radicals via discharge systems)</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7" name="Text Box 51"/>
          <p:cNvSpPr txBox="1">
            <a:spLocks noChangeArrowheads="1"/>
          </p:cNvSpPr>
          <p:nvPr/>
        </p:nvSpPr>
        <p:spPr bwMode="auto">
          <a:xfrm>
            <a:off x="6273749" y="2484284"/>
            <a:ext cx="1688724" cy="553998"/>
          </a:xfrm>
          <a:prstGeom prst="rect">
            <a:avLst/>
          </a:prstGeom>
          <a:solidFill>
            <a:schemeClr val="bg1"/>
          </a:solidFill>
          <a:ln w="28575">
            <a:solidFill>
              <a:srgbClr val="FF0000"/>
            </a:solid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Movable inlet for reagent B</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bwMode="auto">
          <a:xfrm>
            <a:off x="1929491" y="3435325"/>
            <a:ext cx="3698697" cy="195233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Text Box 51"/>
          <p:cNvSpPr txBox="1">
            <a:spLocks noChangeArrowheads="1"/>
          </p:cNvSpPr>
          <p:nvPr/>
        </p:nvSpPr>
        <p:spPr bwMode="auto">
          <a:xfrm>
            <a:off x="360853" y="4075306"/>
            <a:ext cx="856739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Reagents A and B are mixed (in presence of large amount of inert gas) in a flow tube</a:t>
            </a:r>
          </a:p>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A </a:t>
            </a:r>
            <a:r>
              <a:rPr lang="it-IT" altLang="en-US" sz="2000" dirty="0">
                <a:latin typeface="Tahoma" panose="020B0604030504040204" pitchFamily="34" charset="0"/>
                <a:ea typeface="Tahoma" panose="020B0604030504040204" pitchFamily="34" charset="0"/>
                <a:cs typeface="Tahoma" panose="020B0604030504040204" pitchFamily="34" charset="0"/>
              </a:rPr>
              <a:t>(also a free radical via a discharge system) is generated and </a:t>
            </a:r>
            <a:r>
              <a:rPr lang="it-IT" altLang="en-US" sz="2000" dirty="0" smtClean="0">
                <a:latin typeface="Tahoma" panose="020B0604030504040204" pitchFamily="34" charset="0"/>
                <a:ea typeface="Tahoma" panose="020B0604030504040204" pitchFamily="34" charset="0"/>
                <a:cs typeface="Tahoma" panose="020B0604030504040204" pitchFamily="34" charset="0"/>
              </a:rPr>
              <a:t>enters at the upstream end of the tube </a:t>
            </a:r>
          </a:p>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B is inserted at different distances from the detector via a movable inlet</a:t>
            </a:r>
          </a:p>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As the mixture travels along the flow tube, A and B react</a:t>
            </a:r>
          </a:p>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Decay of A along the flow tube is measured as a function of time (i.e. distance)</a:t>
            </a:r>
          </a:p>
        </p:txBody>
      </p:sp>
      <p:sp>
        <p:nvSpPr>
          <p:cNvPr id="12" name="Text Box 51"/>
          <p:cNvSpPr txBox="1">
            <a:spLocks noChangeArrowheads="1"/>
          </p:cNvSpPr>
          <p:nvPr/>
        </p:nvSpPr>
        <p:spPr bwMode="auto">
          <a:xfrm>
            <a:off x="2439775" y="3316516"/>
            <a:ext cx="2861690" cy="323165"/>
          </a:xfrm>
          <a:prstGeom prst="rect">
            <a:avLst/>
          </a:prstGeom>
          <a:solidFill>
            <a:schemeClr val="bg1"/>
          </a:solidFill>
          <a:ln w="28575">
            <a:solidFill>
              <a:srgbClr val="FF0000"/>
            </a:solid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Flow tube (speed 1000 cm</a:t>
            </a:r>
            <a:r>
              <a:rPr lang="it-IT" altLang="en-US" sz="1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1500" dirty="0" smtClean="0">
                <a:latin typeface="Tahoma" panose="020B0604030504040204" pitchFamily="34" charset="0"/>
                <a:ea typeface="Tahoma" panose="020B0604030504040204" pitchFamily="34" charset="0"/>
                <a:cs typeface="Tahoma" panose="020B0604030504040204" pitchFamily="34" charset="0"/>
              </a:rPr>
              <a:t>s</a:t>
            </a:r>
            <a:r>
              <a:rPr lang="it-IT" altLang="en-US" sz="15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1500" dirty="0" smtClean="0">
                <a:latin typeface="Tahoma" panose="020B0604030504040204" pitchFamily="34" charset="0"/>
                <a:ea typeface="Tahoma" panose="020B0604030504040204" pitchFamily="34" charset="0"/>
                <a:cs typeface="Tahoma" panose="020B0604030504040204" pitchFamily="34" charset="0"/>
              </a:rPr>
              <a:t>)</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bwMode="auto">
          <a:xfrm>
            <a:off x="481848" y="880268"/>
            <a:ext cx="2107240" cy="8975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 Box 51"/>
          <p:cNvSpPr txBox="1">
            <a:spLocks noChangeArrowheads="1"/>
          </p:cNvSpPr>
          <p:nvPr/>
        </p:nvSpPr>
        <p:spPr bwMode="auto">
          <a:xfrm>
            <a:off x="530143" y="1200352"/>
            <a:ext cx="1359277" cy="553998"/>
          </a:xfrm>
          <a:prstGeom prst="rect">
            <a:avLst/>
          </a:prstGeom>
          <a:solidFill>
            <a:schemeClr val="bg1"/>
          </a:solidFill>
          <a:ln w="28575">
            <a:solidFill>
              <a:srgbClr val="FF0000"/>
            </a:solid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Fiexd position detector</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4312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921700" y="2833546"/>
            <a:ext cx="6017146" cy="3964722"/>
          </a:xfrm>
          <a:prstGeom prst="rect">
            <a:avLst/>
          </a:prstGeom>
          <a:noFill/>
          <a:ln w="9525">
            <a:noFill/>
            <a:miter lim="800000"/>
            <a:headEnd/>
            <a:tailEnd/>
          </a:ln>
        </p:spPr>
      </p:pic>
      <p:sp>
        <p:nvSpPr>
          <p:cNvPr id="4" name="CasellaDiTesto 3"/>
          <p:cNvSpPr txBox="1"/>
          <p:nvPr/>
        </p:nvSpPr>
        <p:spPr>
          <a:xfrm>
            <a:off x="190424" y="782580"/>
            <a:ext cx="8892480" cy="1200329"/>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In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flash photolysis</a:t>
            </a:r>
            <a:r>
              <a:rPr lang="en-US" dirty="0">
                <a:latin typeface="Tahoma" panose="020B0604030504040204" pitchFamily="34" charset="0"/>
                <a:ea typeface="Tahoma" panose="020B0604030504040204" pitchFamily="34" charset="0"/>
                <a:cs typeface="Tahoma" panose="020B0604030504040204" pitchFamily="34" charset="0"/>
              </a:rPr>
              <a:t>, reaction is initiated by a pulse of light (flash or pump) that dissociates a suitable precursor molecule in the reaction mixture to produce a reactive species initiating reaction.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The concentration of the reactive species is then monitored as a function of time (fast detection</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6" name="Titolo 4"/>
          <p:cNvSpPr txBox="1">
            <a:spLocks/>
          </p:cNvSpPr>
          <p:nvPr/>
        </p:nvSpPr>
        <p:spPr>
          <a:xfrm>
            <a:off x="-298750" y="0"/>
            <a:ext cx="9870829" cy="541794"/>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3200" dirty="0" smtClean="0">
                <a:solidFill>
                  <a:srgbClr val="3333FF"/>
                </a:solidFill>
                <a:latin typeface="Tahoma" panose="020B0604030504040204" pitchFamily="34" charset="0"/>
                <a:cs typeface="Tahoma" panose="020B0604030504040204" pitchFamily="34" charset="0"/>
              </a:rPr>
              <a:t>Flash-photolysis &amp; laser pump-probe techniques</a:t>
            </a:r>
            <a:endParaRPr lang="en-GB" altLang="en-US" sz="3200" i="1" dirty="0" smtClean="0">
              <a:solidFill>
                <a:srgbClr val="3333FF"/>
              </a:solidFill>
              <a:latin typeface="Tahoma" panose="020B0604030504040204" pitchFamily="34" charset="0"/>
              <a:cs typeface="Tahoma" panose="020B0604030504040204" pitchFamily="34" charset="0"/>
            </a:endParaRPr>
          </a:p>
        </p:txBody>
      </p:sp>
      <p:cxnSp>
        <p:nvCxnSpPr>
          <p:cNvPr id="7" name="Connettore diritto 9"/>
          <p:cNvCxnSpPr/>
          <p:nvPr/>
        </p:nvCxnSpPr>
        <p:spPr>
          <a:xfrm>
            <a:off x="439229" y="67977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CasellaDiTesto 3"/>
          <p:cNvSpPr txBox="1"/>
          <p:nvPr/>
        </p:nvSpPr>
        <p:spPr>
          <a:xfrm>
            <a:off x="190424" y="1994632"/>
            <a:ext cx="8892480" cy="646331"/>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shortest timescale </a:t>
            </a:r>
            <a:r>
              <a:rPr lang="en-US" dirty="0">
                <a:latin typeface="Tahoma" panose="020B0604030504040204" pitchFamily="34" charset="0"/>
                <a:ea typeface="Tahoma" panose="020B0604030504040204" pitchFamily="34" charset="0"/>
                <a:cs typeface="Tahoma" panose="020B0604030504040204" pitchFamily="34" charset="0"/>
              </a:rPr>
              <a:t>over which reactions may be studied using this technique is determined by the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duration of the ‘flash’</a:t>
            </a:r>
            <a:r>
              <a:rPr lang="en-US" dirty="0">
                <a:latin typeface="Tahoma" panose="020B0604030504040204" pitchFamily="34" charset="0"/>
                <a:ea typeface="Tahoma" panose="020B0604030504040204" pitchFamily="34" charset="0"/>
                <a:cs typeface="Tahoma" panose="020B0604030504040204" pitchFamily="34" charset="0"/>
              </a:rPr>
              <a:t>. </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3"/>
          <p:cNvSpPr txBox="1"/>
          <p:nvPr/>
        </p:nvSpPr>
        <p:spPr>
          <a:xfrm>
            <a:off x="190424" y="2667642"/>
            <a:ext cx="7335791" cy="369332"/>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In </a:t>
            </a:r>
            <a:r>
              <a:rPr lang="en-US" dirty="0">
                <a:latin typeface="Tahoma" panose="020B0604030504040204" pitchFamily="34" charset="0"/>
                <a:ea typeface="Tahoma" panose="020B0604030504040204" pitchFamily="34" charset="0"/>
                <a:cs typeface="Tahoma" panose="020B0604030504040204" pitchFamily="34" charset="0"/>
              </a:rPr>
              <a:t>the past, the flash was provided by a </a:t>
            </a: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discharge lamp </a:t>
            </a:r>
            <a:r>
              <a:rPr lang="en-US" dirty="0">
                <a:latin typeface="Tahoma" panose="020B0604030504040204" pitchFamily="34" charset="0"/>
                <a:ea typeface="Tahoma" panose="020B0604030504040204" pitchFamily="34" charset="0"/>
                <a:cs typeface="Tahoma" panose="020B0604030504040204" pitchFamily="34" charset="0"/>
              </a:rPr>
              <a:t>(ca. </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 –</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ms</a:t>
            </a:r>
            <a:r>
              <a:rPr lang="en-US" dirty="0" smtClean="0">
                <a:latin typeface="Tahoma" panose="020B0604030504040204" pitchFamily="34" charset="0"/>
                <a:ea typeface="Tahoma" panose="020B0604030504040204" pitchFamily="34" charset="0"/>
                <a:cs typeface="Tahoma" panose="020B0604030504040204" pitchFamily="34" charset="0"/>
              </a:rPr>
              <a:t>) </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10" name="CasellaDiTesto 3"/>
          <p:cNvSpPr txBox="1"/>
          <p:nvPr/>
        </p:nvSpPr>
        <p:spPr>
          <a:xfrm>
            <a:off x="190424" y="3151642"/>
            <a:ext cx="4510530" cy="923330"/>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In </a:t>
            </a:r>
            <a:r>
              <a:rPr lang="en-US" dirty="0">
                <a:latin typeface="Tahoma" panose="020B0604030504040204" pitchFamily="34" charset="0"/>
                <a:ea typeface="Tahoma" panose="020B0604030504040204" pitchFamily="34" charset="0"/>
                <a:cs typeface="Tahoma" panose="020B0604030504040204" pitchFamily="34" charset="0"/>
              </a:rPr>
              <a:t>modern experiments the flash is provided by a </a:t>
            </a: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laser </a:t>
            </a:r>
            <a:r>
              <a:rPr lang="en-US" dirty="0" smtClean="0">
                <a:solidFill>
                  <a:srgbClr val="0000FF"/>
                </a:solidFill>
                <a:latin typeface="Tahoma" panose="020B0604030504040204" pitchFamily="34" charset="0"/>
                <a:ea typeface="Tahoma" panose="020B0604030504040204" pitchFamily="34" charset="0"/>
                <a:cs typeface="Tahoma" panose="020B0604030504040204" pitchFamily="34" charset="0"/>
              </a:rPr>
              <a:t>pulse</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(typical </a:t>
            </a:r>
            <a:r>
              <a:rPr lang="en-US" dirty="0">
                <a:latin typeface="Tahoma" panose="020B0604030504040204" pitchFamily="34" charset="0"/>
                <a:ea typeface="Tahoma" panose="020B0604030504040204" pitchFamily="34" charset="0"/>
                <a:cs typeface="Tahoma" panose="020B0604030504040204" pitchFamily="34" charset="0"/>
              </a:rPr>
              <a:t>duration </a:t>
            </a:r>
            <a:r>
              <a:rPr lang="en-US" dirty="0" smtClean="0">
                <a:latin typeface="Tahoma" panose="020B0604030504040204" pitchFamily="34" charset="0"/>
                <a:ea typeface="Tahoma" panose="020B0604030504040204" pitchFamily="34" charset="0"/>
                <a:cs typeface="Tahoma" panose="020B0604030504040204" pitchFamily="34" charset="0"/>
              </a:rPr>
              <a:t>few nanoseconds, 1 </a:t>
            </a:r>
            <a:r>
              <a:rPr lang="en-US" dirty="0">
                <a:latin typeface="Tahoma" panose="020B0604030504040204" pitchFamily="34" charset="0"/>
                <a:ea typeface="Tahoma" panose="020B0604030504040204" pitchFamily="34" charset="0"/>
                <a:cs typeface="Tahoma" panose="020B0604030504040204" pitchFamily="34" charset="0"/>
              </a:rPr>
              <a:t>ns = 10</a:t>
            </a:r>
            <a:r>
              <a:rPr lang="en-US" baseline="30000" dirty="0">
                <a:latin typeface="Tahoma" panose="020B0604030504040204" pitchFamily="34" charset="0"/>
                <a:ea typeface="Tahoma" panose="020B0604030504040204" pitchFamily="34" charset="0"/>
                <a:cs typeface="Tahoma" panose="020B0604030504040204" pitchFamily="34" charset="0"/>
              </a:rPr>
              <a:t>-9</a:t>
            </a:r>
            <a:r>
              <a:rPr lang="en-US" dirty="0">
                <a:latin typeface="Tahoma" panose="020B0604030504040204" pitchFamily="34" charset="0"/>
                <a:ea typeface="Tahoma" panose="020B0604030504040204" pitchFamily="34" charset="0"/>
                <a:cs typeface="Tahoma" panose="020B0604030504040204" pitchFamily="34" charset="0"/>
              </a:rPr>
              <a:t> s</a:t>
            </a:r>
            <a:r>
              <a:rPr lang="en-US" dirty="0" smtClean="0">
                <a:latin typeface="Tahoma" panose="020B0604030504040204" pitchFamily="34" charset="0"/>
                <a:ea typeface="Tahoma" panose="020B0604030504040204" pitchFamily="34" charset="0"/>
                <a:cs typeface="Tahoma" panose="020B0604030504040204" pitchFamily="34" charset="0"/>
              </a:rPr>
              <a:t>)</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3"/>
          <p:cNvSpPr txBox="1"/>
          <p:nvPr/>
        </p:nvSpPr>
        <p:spPr>
          <a:xfrm>
            <a:off x="190424" y="4169841"/>
            <a:ext cx="3209268" cy="1200329"/>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For </a:t>
            </a:r>
            <a:r>
              <a:rPr lang="en-US" dirty="0" smtClean="0">
                <a:solidFill>
                  <a:srgbClr val="0000FF"/>
                </a:solidFill>
                <a:latin typeface="Tahoma" panose="020B0604030504040204" pitchFamily="34" charset="0"/>
                <a:ea typeface="Tahoma" panose="020B0604030504040204" pitchFamily="34" charset="0"/>
                <a:cs typeface="Tahoma" panose="020B0604030504040204" pitchFamily="34" charset="0"/>
              </a:rPr>
              <a:t>very </a:t>
            </a: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fast reactions</a:t>
            </a:r>
            <a:r>
              <a:rPr lang="en-US" dirty="0">
                <a:latin typeface="Tahoma" panose="020B0604030504040204" pitchFamily="34" charset="0"/>
                <a:ea typeface="Tahoma" panose="020B0604030504040204" pitchFamily="34" charset="0"/>
                <a:cs typeface="Tahoma" panose="020B0604030504040204" pitchFamily="34" charset="0"/>
              </a:rPr>
              <a:t>, laser pulses as short as a few tens of femtoseconds (1 fs = 10</a:t>
            </a:r>
            <a:r>
              <a:rPr lang="en-US" baseline="30000" dirty="0">
                <a:latin typeface="Tahoma" panose="020B0604030504040204" pitchFamily="34" charset="0"/>
                <a:ea typeface="Tahoma" panose="020B0604030504040204" pitchFamily="34" charset="0"/>
                <a:cs typeface="Tahoma" panose="020B0604030504040204" pitchFamily="34" charset="0"/>
              </a:rPr>
              <a:t>-15 </a:t>
            </a:r>
            <a:r>
              <a:rPr lang="en-US" dirty="0">
                <a:latin typeface="Tahoma" panose="020B0604030504040204" pitchFamily="34" charset="0"/>
                <a:ea typeface="Tahoma" panose="020B0604030504040204" pitchFamily="34" charset="0"/>
                <a:cs typeface="Tahoma" panose="020B0604030504040204" pitchFamily="34" charset="0"/>
              </a:rPr>
              <a:t>s) are used.</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737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12" name="Object 20"/>
          <p:cNvGraphicFramePr>
            <a:graphicFrameLocks noChangeAspect="1"/>
          </p:cNvGraphicFramePr>
          <p:nvPr>
            <p:extLst>
              <p:ext uri="{D42A27DB-BD31-4B8C-83A1-F6EECF244321}">
                <p14:modId xmlns:p14="http://schemas.microsoft.com/office/powerpoint/2010/main" val="1945239832"/>
              </p:ext>
            </p:extLst>
          </p:nvPr>
        </p:nvGraphicFramePr>
        <p:xfrm>
          <a:off x="2993969" y="766782"/>
          <a:ext cx="3067050" cy="730250"/>
        </p:xfrm>
        <a:graphic>
          <a:graphicData uri="http://schemas.openxmlformats.org/presentationml/2006/ole">
            <mc:AlternateContent xmlns:mc="http://schemas.openxmlformats.org/markup-compatibility/2006">
              <mc:Choice xmlns:v="urn:schemas-microsoft-com:vml" Requires="v">
                <p:oleObj spid="_x0000_s155920" name="Equation" r:id="rId4" imgW="1066680" imgH="253800" progId="Equation.3">
                  <p:embed/>
                </p:oleObj>
              </mc:Choice>
              <mc:Fallback>
                <p:oleObj name="Equation" r:id="rId4" imgW="1066680" imgH="253800" progId="Equation.3">
                  <p:embed/>
                  <p:pic>
                    <p:nvPicPr>
                      <p:cNvPr id="8212"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969" y="766782"/>
                        <a:ext cx="30670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Arrhenius equation</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22"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5434" y="1447691"/>
            <a:ext cx="8436031" cy="492443"/>
          </a:xfrm>
          <a:prstGeom prst="rect">
            <a:avLst/>
          </a:prstGeom>
          <a:noFill/>
        </p:spPr>
        <p:txBody>
          <a:bodyPr wrap="square" rtlCol="0">
            <a:spAutoFit/>
          </a:bodyPr>
          <a:lstStyle/>
          <a:p>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Rate constant increases with increasing temperature</a:t>
            </a:r>
          </a:p>
        </p:txBody>
      </p:sp>
      <p:sp>
        <p:nvSpPr>
          <p:cNvPr id="31" name="Text Box 21"/>
          <p:cNvSpPr txBox="1">
            <a:spLocks noChangeArrowheads="1"/>
          </p:cNvSpPr>
          <p:nvPr/>
        </p:nvSpPr>
        <p:spPr bwMode="auto">
          <a:xfrm>
            <a:off x="2501492" y="1947108"/>
            <a:ext cx="38573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But not for ALL reactions!! </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314682" y="3218083"/>
            <a:ext cx="4669298" cy="3108543"/>
          </a:xfrm>
          <a:prstGeom prst="rect">
            <a:avLst/>
          </a:prstGeom>
        </p:spPr>
        <p:txBody>
          <a:bodyPr wrap="square">
            <a:spAutoFit/>
          </a:bodyPr>
          <a:lstStyle/>
          <a:p>
            <a:pPr algn="just"/>
            <a:r>
              <a:rPr lang="en-US" sz="2400" dirty="0" smtClean="0">
                <a:latin typeface="Tahoma" panose="020B0604030504040204" pitchFamily="34" charset="0"/>
                <a:ea typeface="Tahoma" panose="020B0604030504040204" pitchFamily="34" charset="0"/>
                <a:cs typeface="Tahoma" panose="020B0604030504040204" pitchFamily="34" charset="0"/>
              </a:rPr>
              <a:t>Lifetime of AB* with </a:t>
            </a:r>
            <a:r>
              <a:rPr lang="en-US" sz="2400" dirty="0">
                <a:latin typeface="Tahoma" panose="020B0604030504040204" pitchFamily="34" charset="0"/>
                <a:ea typeface="Tahoma" panose="020B0604030504040204" pitchFamily="34" charset="0"/>
                <a:cs typeface="Tahoma" panose="020B0604030504040204" pitchFamily="34" charset="0"/>
              </a:rPr>
              <a:t>respect to decomposition back </a:t>
            </a:r>
            <a:r>
              <a:rPr lang="en-US" sz="2400" dirty="0" smtClean="0">
                <a:latin typeface="Tahoma" panose="020B0604030504040204" pitchFamily="34" charset="0"/>
                <a:ea typeface="Tahoma" panose="020B0604030504040204" pitchFamily="34" charset="0"/>
                <a:cs typeface="Tahoma" panose="020B0604030504040204" pitchFamily="34" charset="0"/>
              </a:rPr>
              <a:t>to reactants (k</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decreases </a:t>
            </a:r>
            <a:r>
              <a:rPr lang="en-US" sz="2400" dirty="0">
                <a:latin typeface="Tahoma" panose="020B0604030504040204" pitchFamily="34" charset="0"/>
                <a:ea typeface="Tahoma" panose="020B0604030504040204" pitchFamily="34" charset="0"/>
                <a:cs typeface="Tahoma" panose="020B0604030504040204" pitchFamily="34" charset="0"/>
              </a:rPr>
              <a:t>as </a:t>
            </a:r>
            <a:r>
              <a:rPr lang="en-US" sz="2400" dirty="0" smtClean="0">
                <a:latin typeface="Tahoma" panose="020B0604030504040204" pitchFamily="34" charset="0"/>
                <a:ea typeface="Tahoma" panose="020B0604030504040204" pitchFamily="34" charset="0"/>
                <a:cs typeface="Tahoma" panose="020B0604030504040204" pitchFamily="34" charset="0"/>
              </a:rPr>
              <a:t>T increases</a:t>
            </a:r>
          </a:p>
          <a:p>
            <a:pPr algn="just"/>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just"/>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a:latin typeface="Tahoma" panose="020B0604030504040204" pitchFamily="34" charset="0"/>
                <a:ea typeface="Tahoma" panose="020B0604030504040204" pitchFamily="34" charset="0"/>
                <a:cs typeface="Tahoma" panose="020B0604030504040204" pitchFamily="34" charset="0"/>
              </a:rPr>
              <a:t>probability of </a:t>
            </a:r>
            <a:r>
              <a:rPr lang="en-US" sz="2400" dirty="0" smtClean="0">
                <a:latin typeface="Tahoma" panose="020B0604030504040204" pitchFamily="34" charset="0"/>
                <a:ea typeface="Tahoma" panose="020B0604030504040204" pitchFamily="34" charset="0"/>
                <a:cs typeface="Tahoma" panose="020B0604030504040204" pitchFamily="34" charset="0"/>
              </a:rPr>
              <a:t>AB* being stabilized by </a:t>
            </a:r>
            <a:r>
              <a:rPr lang="en-US" sz="2400" dirty="0">
                <a:latin typeface="Tahoma" panose="020B0604030504040204" pitchFamily="34" charset="0"/>
                <a:ea typeface="Tahoma" panose="020B0604030504040204" pitchFamily="34" charset="0"/>
                <a:cs typeface="Tahoma" panose="020B0604030504040204" pitchFamily="34" charset="0"/>
              </a:rPr>
              <a:t>a collision with </a:t>
            </a:r>
            <a:r>
              <a:rPr lang="en-US" sz="2400" dirty="0" smtClean="0">
                <a:latin typeface="Tahoma" panose="020B0604030504040204" pitchFamily="34" charset="0"/>
                <a:ea typeface="Tahoma" panose="020B0604030504040204" pitchFamily="34" charset="0"/>
                <a:cs typeface="Tahoma" panose="020B0604030504040204" pitchFamily="34" charset="0"/>
              </a:rPr>
              <a:t>M falls </a:t>
            </a:r>
            <a:r>
              <a:rPr lang="en-US" sz="2400" dirty="0">
                <a:latin typeface="Tahoma" panose="020B0604030504040204" pitchFamily="34" charset="0"/>
                <a:ea typeface="Tahoma" panose="020B0604030504040204" pitchFamily="34" charset="0"/>
                <a:cs typeface="Tahoma" panose="020B0604030504040204" pitchFamily="34" charset="0"/>
              </a:rPr>
              <a:t>with </a:t>
            </a:r>
            <a:r>
              <a:rPr lang="en-US" sz="2400" dirty="0" smtClean="0">
                <a:latin typeface="Tahoma" panose="020B0604030504040204" pitchFamily="34" charset="0"/>
                <a:ea typeface="Tahoma" panose="020B0604030504040204" pitchFamily="34" charset="0"/>
                <a:cs typeface="Tahoma" panose="020B0604030504040204" pitchFamily="34" charset="0"/>
              </a:rPr>
              <a:t>increasing 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301138" y="2518611"/>
            <a:ext cx="8653892" cy="461665"/>
          </a:xfrm>
          <a:prstGeom prst="rect">
            <a:avLst/>
          </a:prstGeom>
        </p:spPr>
        <p:txBody>
          <a:bodyPr wrap="square">
            <a:spAutoFit/>
          </a:bodyPr>
          <a:lstStyle/>
          <a:p>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Termolecular</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reactions </a:t>
            </a:r>
            <a:r>
              <a:rPr lang="en-US" sz="2400" dirty="0" smtClean="0">
                <a:latin typeface="Tahoma" panose="020B0604030504040204" pitchFamily="34" charset="0"/>
                <a:ea typeface="Tahoma" panose="020B0604030504040204" pitchFamily="34" charset="0"/>
                <a:cs typeface="Tahoma" panose="020B0604030504040204" pitchFamily="34" charset="0"/>
              </a:rPr>
              <a:t>generally slow </a:t>
            </a:r>
            <a:r>
              <a:rPr lang="en-US" sz="2400" dirty="0">
                <a:latin typeface="Tahoma" panose="020B0604030504040204" pitchFamily="34" charset="0"/>
                <a:ea typeface="Tahoma" panose="020B0604030504040204" pitchFamily="34" charset="0"/>
                <a:cs typeface="Tahoma" panose="020B0604030504040204" pitchFamily="34" charset="0"/>
              </a:rPr>
              <a:t>down as </a:t>
            </a:r>
            <a:r>
              <a:rPr lang="en-US" sz="2400" dirty="0" smtClean="0">
                <a:latin typeface="Tahoma" panose="020B0604030504040204" pitchFamily="34" charset="0"/>
                <a:ea typeface="Tahoma" panose="020B0604030504040204" pitchFamily="34" charset="0"/>
                <a:cs typeface="Tahoma" panose="020B0604030504040204" pitchFamily="34" charset="0"/>
              </a:rPr>
              <a:t>T increases</a:t>
            </a:r>
          </a:p>
        </p:txBody>
      </p:sp>
      <p:graphicFrame>
        <p:nvGraphicFramePr>
          <p:cNvPr id="33" name="Object 6"/>
          <p:cNvGraphicFramePr>
            <a:graphicFrameLocks noChangeAspect="1"/>
          </p:cNvGraphicFramePr>
          <p:nvPr>
            <p:extLst>
              <p:ext uri="{D42A27DB-BD31-4B8C-83A1-F6EECF244321}">
                <p14:modId xmlns:p14="http://schemas.microsoft.com/office/powerpoint/2010/main" val="211849919"/>
              </p:ext>
            </p:extLst>
          </p:nvPr>
        </p:nvGraphicFramePr>
        <p:xfrm>
          <a:off x="193532" y="3295912"/>
          <a:ext cx="4006850" cy="1362075"/>
        </p:xfrm>
        <a:graphic>
          <a:graphicData uri="http://schemas.openxmlformats.org/presentationml/2006/ole">
            <mc:AlternateContent xmlns:mc="http://schemas.openxmlformats.org/markup-compatibility/2006">
              <mc:Choice xmlns:v="urn:schemas-microsoft-com:vml" Requires="v">
                <p:oleObj spid="_x0000_s155921" name="Equation" r:id="rId6" imgW="2171520" imgH="736560" progId="Equation.3">
                  <p:embed/>
                </p:oleObj>
              </mc:Choice>
              <mc:Fallback>
                <p:oleObj name="Equation" r:id="rId6" imgW="2171520" imgH="736560" progId="Equation.3">
                  <p:embed/>
                  <p:pic>
                    <p:nvPicPr>
                      <p:cNvPr id="13" name="Object 6"/>
                      <p:cNvPicPr>
                        <a:picLocks noChangeAspect="1" noChangeArrowheads="1"/>
                      </p:cNvPicPr>
                      <p:nvPr/>
                    </p:nvPicPr>
                    <p:blipFill>
                      <a:blip r:embed="rId7"/>
                      <a:srcRect/>
                      <a:stretch>
                        <a:fillRect/>
                      </a:stretch>
                    </p:blipFill>
                    <p:spPr bwMode="auto">
                      <a:xfrm>
                        <a:off x="193532" y="3295912"/>
                        <a:ext cx="4006850" cy="1362075"/>
                      </a:xfrm>
                      <a:prstGeom prst="rect">
                        <a:avLst/>
                      </a:prstGeom>
                      <a:noFill/>
                      <a:ln>
                        <a:noFill/>
                      </a:ln>
                      <a:effectLst/>
                      <a:extLst/>
                    </p:spPr>
                  </p:pic>
                </p:oleObj>
              </mc:Fallback>
            </mc:AlternateContent>
          </a:graphicData>
        </a:graphic>
      </p:graphicFrame>
      <p:sp>
        <p:nvSpPr>
          <p:cNvPr id="34" name="Oval 33"/>
          <p:cNvSpPr/>
          <p:nvPr/>
        </p:nvSpPr>
        <p:spPr bwMode="auto">
          <a:xfrm>
            <a:off x="2040132" y="3286918"/>
            <a:ext cx="671209" cy="479508"/>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Oval 34"/>
          <p:cNvSpPr/>
          <p:nvPr/>
        </p:nvSpPr>
        <p:spPr bwMode="auto">
          <a:xfrm>
            <a:off x="587468" y="3744635"/>
            <a:ext cx="671209" cy="479508"/>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36" name="Straight Connector 35"/>
          <p:cNvCxnSpPr/>
          <p:nvPr/>
        </p:nvCxnSpPr>
        <p:spPr bwMode="auto">
          <a:xfrm flipV="1">
            <a:off x="587468" y="4690549"/>
            <a:ext cx="337874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7" name="Object 6"/>
          <p:cNvGraphicFramePr>
            <a:graphicFrameLocks noChangeAspect="1"/>
          </p:cNvGraphicFramePr>
          <p:nvPr>
            <p:extLst>
              <p:ext uri="{D42A27DB-BD31-4B8C-83A1-F6EECF244321}">
                <p14:modId xmlns:p14="http://schemas.microsoft.com/office/powerpoint/2010/main" val="3070275132"/>
              </p:ext>
            </p:extLst>
          </p:nvPr>
        </p:nvGraphicFramePr>
        <p:xfrm>
          <a:off x="599476" y="4738124"/>
          <a:ext cx="2881312" cy="376238"/>
        </p:xfrm>
        <a:graphic>
          <a:graphicData uri="http://schemas.openxmlformats.org/presentationml/2006/ole">
            <mc:AlternateContent xmlns:mc="http://schemas.openxmlformats.org/markup-compatibility/2006">
              <mc:Choice xmlns:v="urn:schemas-microsoft-com:vml" Requires="v">
                <p:oleObj spid="_x0000_s155922" name="Equation" r:id="rId8" imgW="1562040" imgH="203040" progId="Equation.3">
                  <p:embed/>
                </p:oleObj>
              </mc:Choice>
              <mc:Fallback>
                <p:oleObj name="Equation" r:id="rId8" imgW="1562040" imgH="203040" progId="Equation.3">
                  <p:embed/>
                  <p:pic>
                    <p:nvPicPr>
                      <p:cNvPr id="28" name="Object 6"/>
                      <p:cNvPicPr>
                        <a:picLocks noChangeAspect="1" noChangeArrowheads="1"/>
                      </p:cNvPicPr>
                      <p:nvPr/>
                    </p:nvPicPr>
                    <p:blipFill>
                      <a:blip r:embed="rId9"/>
                      <a:srcRect/>
                      <a:stretch>
                        <a:fillRect/>
                      </a:stretch>
                    </p:blipFill>
                    <p:spPr bwMode="auto">
                      <a:xfrm>
                        <a:off x="599476" y="4738124"/>
                        <a:ext cx="2881312" cy="376238"/>
                      </a:xfrm>
                      <a:prstGeom prst="rect">
                        <a:avLst/>
                      </a:prstGeom>
                      <a:noFill/>
                      <a:ln>
                        <a:noFill/>
                      </a:ln>
                      <a:effectLst/>
                      <a:extLst/>
                    </p:spPr>
                  </p:pic>
                </p:oleObj>
              </mc:Fallback>
            </mc:AlternateContent>
          </a:graphicData>
        </a:graphic>
      </p:graphicFrame>
      <p:sp>
        <p:nvSpPr>
          <p:cNvPr id="3" name="Down Arrow 2"/>
          <p:cNvSpPr/>
          <p:nvPr/>
        </p:nvSpPr>
        <p:spPr bwMode="auto">
          <a:xfrm>
            <a:off x="6358830" y="4526280"/>
            <a:ext cx="556320" cy="674370"/>
          </a:xfrm>
          <a:prstGeom prst="downArrow">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07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4" grpId="0" animBg="1"/>
      <p:bldP spid="35"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4"/>
          <p:cNvSpPr txBox="1">
            <a:spLocks/>
          </p:cNvSpPr>
          <p:nvPr/>
        </p:nvSpPr>
        <p:spPr>
          <a:xfrm>
            <a:off x="0" y="-48633"/>
            <a:ext cx="9000781" cy="541794"/>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3300" dirty="0" smtClean="0">
                <a:solidFill>
                  <a:srgbClr val="3333FF"/>
                </a:solidFill>
                <a:latin typeface="Tahoma" panose="020B0604030504040204" pitchFamily="34" charset="0"/>
                <a:cs typeface="Tahoma" panose="020B0604030504040204" pitchFamily="34" charset="0"/>
              </a:rPr>
              <a:t>Laser flash-photolysis</a:t>
            </a:r>
            <a:endParaRPr lang="en-GB" altLang="en-US" sz="33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81848" y="59771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53976" y="1047963"/>
            <a:ext cx="4995553" cy="5325562"/>
          </a:xfrm>
          <a:prstGeom prst="rect">
            <a:avLst/>
          </a:prstGeom>
        </p:spPr>
      </p:pic>
      <p:pic>
        <p:nvPicPr>
          <p:cNvPr id="3" name="Picture 2"/>
          <p:cNvPicPr>
            <a:picLocks noChangeAspect="1"/>
          </p:cNvPicPr>
          <p:nvPr/>
        </p:nvPicPr>
        <p:blipFill>
          <a:blip r:embed="rId4"/>
          <a:stretch>
            <a:fillRect/>
          </a:stretch>
        </p:blipFill>
        <p:spPr>
          <a:xfrm>
            <a:off x="5417196" y="1158633"/>
            <a:ext cx="3282300" cy="4951700"/>
          </a:xfrm>
          <a:prstGeom prst="rect">
            <a:avLst/>
          </a:prstGeom>
        </p:spPr>
      </p:pic>
    </p:spTree>
    <p:extLst>
      <p:ext uri="{BB962C8B-B14F-4D97-AF65-F5344CB8AC3E}">
        <p14:creationId xmlns:p14="http://schemas.microsoft.com/office/powerpoint/2010/main" val="3072208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4"/>
          <p:cNvSpPr txBox="1">
            <a:spLocks/>
          </p:cNvSpPr>
          <p:nvPr/>
        </p:nvSpPr>
        <p:spPr>
          <a:xfrm>
            <a:off x="0" y="-48633"/>
            <a:ext cx="9000781" cy="541794"/>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3300" dirty="0" smtClean="0">
                <a:solidFill>
                  <a:srgbClr val="3333FF"/>
                </a:solidFill>
                <a:latin typeface="Tahoma" panose="020B0604030504040204" pitchFamily="34" charset="0"/>
                <a:cs typeface="Tahoma" panose="020B0604030504040204" pitchFamily="34" charset="0"/>
              </a:rPr>
              <a:t>Cavity ring-down methods</a:t>
            </a:r>
            <a:endParaRPr lang="en-GB" altLang="en-US" sz="33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81848" y="59771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64041" y="702260"/>
            <a:ext cx="8074025" cy="3628001"/>
          </a:xfrm>
          <a:prstGeom prst="rect">
            <a:avLst/>
          </a:prstGeom>
        </p:spPr>
      </p:pic>
      <p:sp>
        <p:nvSpPr>
          <p:cNvPr id="7" name="Text Box 51"/>
          <p:cNvSpPr txBox="1">
            <a:spLocks noChangeArrowheads="1"/>
          </p:cNvSpPr>
          <p:nvPr/>
        </p:nvSpPr>
        <p:spPr bwMode="auto">
          <a:xfrm>
            <a:off x="317358" y="4330261"/>
            <a:ext cx="856739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Sequential loss of light intensity due to the repeated travelling of a light beam across a sample cell</a:t>
            </a:r>
          </a:p>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Decay of intensity profile changes with concentration of the absorbing species (either reactant or product)</a:t>
            </a:r>
          </a:p>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High sensitivity</a:t>
            </a:r>
          </a:p>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Good time resolution (10</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-5</a:t>
            </a:r>
            <a:r>
              <a:rPr lang="it-IT" altLang="en-US" sz="2000" dirty="0" smtClean="0">
                <a:latin typeface="Tahoma" panose="020B0604030504040204" pitchFamily="34" charset="0"/>
                <a:ea typeface="Tahoma" panose="020B0604030504040204" pitchFamily="34" charset="0"/>
                <a:cs typeface="Tahoma" panose="020B0604030504040204" pitchFamily="34" charset="0"/>
              </a:rPr>
              <a:t> s)</a:t>
            </a:r>
          </a:p>
          <a:p>
            <a:pPr marL="342900" indent="-342900">
              <a:buFont typeface="Arial" panose="020B0604020202020204" pitchFamily="34" charset="0"/>
              <a:buChar char="•"/>
            </a:pPr>
            <a:r>
              <a:rPr lang="it-IT" altLang="en-US" sz="2000" dirty="0" smtClean="0">
                <a:latin typeface="Tahoma" panose="020B0604030504040204" pitchFamily="34" charset="0"/>
                <a:ea typeface="Tahoma" panose="020B0604030504040204" pitchFamily="34" charset="0"/>
                <a:cs typeface="Tahoma" panose="020B0604030504040204" pitchFamily="34" charset="0"/>
              </a:rPr>
              <a:t>General applicability and simple experiment</a:t>
            </a:r>
          </a:p>
        </p:txBody>
      </p:sp>
      <p:sp>
        <p:nvSpPr>
          <p:cNvPr id="8" name="Text Box 51"/>
          <p:cNvSpPr txBox="1">
            <a:spLocks noChangeArrowheads="1"/>
          </p:cNvSpPr>
          <p:nvPr/>
        </p:nvSpPr>
        <p:spPr bwMode="auto">
          <a:xfrm>
            <a:off x="273864" y="2348222"/>
            <a:ext cx="58198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Absorption spectroscopy with high sensitivity</a:t>
            </a:r>
            <a:endParaRPr lang="en-US"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389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ordArt 5"/>
          <p:cNvSpPr>
            <a:spLocks noChangeArrowheads="1" noChangeShapeType="1" noTextEdit="1"/>
          </p:cNvSpPr>
          <p:nvPr/>
        </p:nvSpPr>
        <p:spPr bwMode="auto">
          <a:xfrm>
            <a:off x="499938" y="125606"/>
            <a:ext cx="8464550" cy="495082"/>
          </a:xfrm>
          <a:prstGeom prst="rect">
            <a:avLst/>
          </a:prstGeom>
        </p:spPr>
        <p:txBody>
          <a:bodyPr wrap="none" fromWordArt="1">
            <a:prstTxWarp prst="textPlain">
              <a:avLst>
                <a:gd name="adj" fmla="val 50000"/>
              </a:avLst>
            </a:prstTxWarp>
          </a:bodyPr>
          <a:lstStyle/>
          <a:p>
            <a:pPr algn="ctr"/>
            <a:r>
              <a:rPr lang="it-IT" sz="3600" b="1" kern="10" spc="-180" dirty="0" smtClean="0">
                <a:ln w="9525">
                  <a:noFill/>
                  <a:round/>
                  <a:headEnd/>
                  <a:tailEnd/>
                </a:ln>
                <a:solidFill>
                  <a:schemeClr val="bg1"/>
                </a:solidFill>
                <a:effectLst>
                  <a:outerShdw dist="45791" dir="19578596" algn="ctr" rotWithShape="0">
                    <a:schemeClr val="bg1">
                      <a:alpha val="50000"/>
                    </a:schemeClr>
                  </a:outerShdw>
                </a:effectLst>
                <a:latin typeface="Tahoma"/>
                <a:cs typeface="Tahoma"/>
              </a:rPr>
              <a:t>The Guided Ion Beam method</a:t>
            </a:r>
          </a:p>
        </p:txBody>
      </p:sp>
      <p:pic>
        <p:nvPicPr>
          <p:cNvPr id="307" name="Schermata 2016-04-20 alle 12.14.22.png"/>
          <p:cNvPicPr>
            <a:picLocks noChangeAspect="1"/>
          </p:cNvPicPr>
          <p:nvPr/>
        </p:nvPicPr>
        <p:blipFill>
          <a:blip r:embed="rId4">
            <a:extLst/>
          </a:blip>
          <a:stretch>
            <a:fillRect/>
          </a:stretch>
        </p:blipFill>
        <p:spPr>
          <a:xfrm>
            <a:off x="0" y="3456715"/>
            <a:ext cx="5151168" cy="3428670"/>
          </a:xfrm>
          <a:prstGeom prst="rect">
            <a:avLst/>
          </a:prstGeom>
          <a:ln w="12700">
            <a:miter lim="400000"/>
          </a:ln>
        </p:spPr>
      </p:pic>
      <p:grpSp>
        <p:nvGrpSpPr>
          <p:cNvPr id="309" name="Group 31"/>
          <p:cNvGrpSpPr>
            <a:grpSpLocks/>
          </p:cNvGrpSpPr>
          <p:nvPr/>
        </p:nvGrpSpPr>
        <p:grpSpPr bwMode="auto">
          <a:xfrm>
            <a:off x="2955479" y="2228528"/>
            <a:ext cx="1201738" cy="441325"/>
            <a:chOff x="1520" y="10847"/>
            <a:chExt cx="919" cy="422"/>
          </a:xfrm>
        </p:grpSpPr>
        <p:sp>
          <p:nvSpPr>
            <p:cNvPr id="623" name="AutoShape 32"/>
            <p:cNvSpPr>
              <a:spLocks noChangeAspect="1" noChangeArrowheads="1"/>
            </p:cNvSpPr>
            <p:nvPr/>
          </p:nvSpPr>
          <p:spPr bwMode="auto">
            <a:xfrm>
              <a:off x="1520" y="10847"/>
              <a:ext cx="919" cy="422"/>
            </a:xfrm>
            <a:prstGeom prst="rightArrow">
              <a:avLst>
                <a:gd name="adj1" fmla="val 52157"/>
                <a:gd name="adj2" fmla="val 98613"/>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24" name="Group 33"/>
            <p:cNvGrpSpPr>
              <a:grpSpLocks noChangeAspect="1"/>
            </p:cNvGrpSpPr>
            <p:nvPr/>
          </p:nvGrpSpPr>
          <p:grpSpPr bwMode="auto">
            <a:xfrm>
              <a:off x="1666" y="11062"/>
              <a:ext cx="88" cy="93"/>
              <a:chOff x="930" y="2743"/>
              <a:chExt cx="91" cy="97"/>
            </a:xfrm>
          </p:grpSpPr>
          <p:sp>
            <p:nvSpPr>
              <p:cNvPr id="668" name="Oval 34"/>
              <p:cNvSpPr>
                <a:spLocks noChangeAspect="1" noChangeArrowheads="1"/>
              </p:cNvSpPr>
              <p:nvPr/>
            </p:nvSpPr>
            <p:spPr bwMode="auto">
              <a:xfrm>
                <a:off x="930" y="2749"/>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69" name="Group 35"/>
              <p:cNvGrpSpPr>
                <a:grpSpLocks noChangeAspect="1"/>
              </p:cNvGrpSpPr>
              <p:nvPr/>
            </p:nvGrpSpPr>
            <p:grpSpPr bwMode="auto">
              <a:xfrm>
                <a:off x="930" y="2743"/>
                <a:ext cx="91" cy="91"/>
                <a:chOff x="657" y="2341"/>
                <a:chExt cx="91" cy="91"/>
              </a:xfrm>
            </p:grpSpPr>
            <p:sp>
              <p:nvSpPr>
                <p:cNvPr id="670" name="Line 3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71" name="Line 3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625" name="Group 38"/>
            <p:cNvGrpSpPr>
              <a:grpSpLocks noChangeAspect="1"/>
            </p:cNvGrpSpPr>
            <p:nvPr/>
          </p:nvGrpSpPr>
          <p:grpSpPr bwMode="auto">
            <a:xfrm>
              <a:off x="1666" y="10954"/>
              <a:ext cx="88" cy="96"/>
              <a:chOff x="1066" y="2658"/>
              <a:chExt cx="91" cy="100"/>
            </a:xfrm>
          </p:grpSpPr>
          <p:sp>
            <p:nvSpPr>
              <p:cNvPr id="664" name="Oval 39"/>
              <p:cNvSpPr>
                <a:spLocks noChangeAspect="1" noChangeArrowheads="1"/>
              </p:cNvSpPr>
              <p:nvPr/>
            </p:nvSpPr>
            <p:spPr bwMode="auto">
              <a:xfrm>
                <a:off x="1066" y="2658"/>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65" name="Group 40"/>
              <p:cNvGrpSpPr>
                <a:grpSpLocks noChangeAspect="1"/>
              </p:cNvGrpSpPr>
              <p:nvPr/>
            </p:nvGrpSpPr>
            <p:grpSpPr bwMode="auto">
              <a:xfrm>
                <a:off x="1066" y="2667"/>
                <a:ext cx="91" cy="91"/>
                <a:chOff x="657" y="2341"/>
                <a:chExt cx="91" cy="91"/>
              </a:xfrm>
            </p:grpSpPr>
            <p:sp>
              <p:nvSpPr>
                <p:cNvPr id="666" name="Line 4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7" name="Line 4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626" name="Group 43"/>
            <p:cNvGrpSpPr>
              <a:grpSpLocks noChangeAspect="1"/>
            </p:cNvGrpSpPr>
            <p:nvPr/>
          </p:nvGrpSpPr>
          <p:grpSpPr bwMode="auto">
            <a:xfrm>
              <a:off x="1754" y="11006"/>
              <a:ext cx="88" cy="88"/>
              <a:chOff x="1112" y="2749"/>
              <a:chExt cx="91" cy="91"/>
            </a:xfrm>
          </p:grpSpPr>
          <p:sp>
            <p:nvSpPr>
              <p:cNvPr id="660" name="Oval 44"/>
              <p:cNvSpPr>
                <a:spLocks noChangeAspect="1" noChangeArrowheads="1"/>
              </p:cNvSpPr>
              <p:nvPr/>
            </p:nvSpPr>
            <p:spPr bwMode="auto">
              <a:xfrm>
                <a:off x="1112" y="2749"/>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61" name="Group 45"/>
              <p:cNvGrpSpPr>
                <a:grpSpLocks noChangeAspect="1"/>
              </p:cNvGrpSpPr>
              <p:nvPr/>
            </p:nvGrpSpPr>
            <p:grpSpPr bwMode="auto">
              <a:xfrm>
                <a:off x="1112" y="2749"/>
                <a:ext cx="91" cy="91"/>
                <a:chOff x="657" y="2341"/>
                <a:chExt cx="91" cy="91"/>
              </a:xfrm>
            </p:grpSpPr>
            <p:sp>
              <p:nvSpPr>
                <p:cNvPr id="662" name="Line 4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3" name="Line 4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627" name="Group 48"/>
            <p:cNvGrpSpPr>
              <a:grpSpLocks noChangeAspect="1"/>
            </p:cNvGrpSpPr>
            <p:nvPr/>
          </p:nvGrpSpPr>
          <p:grpSpPr bwMode="auto">
            <a:xfrm>
              <a:off x="1901" y="10963"/>
              <a:ext cx="89" cy="87"/>
              <a:chOff x="1202" y="2613"/>
              <a:chExt cx="92" cy="91"/>
            </a:xfrm>
          </p:grpSpPr>
          <p:sp>
            <p:nvSpPr>
              <p:cNvPr id="656" name="Oval 49"/>
              <p:cNvSpPr>
                <a:spLocks noChangeAspect="1" noChangeArrowheads="1"/>
              </p:cNvSpPr>
              <p:nvPr/>
            </p:nvSpPr>
            <p:spPr bwMode="auto">
              <a:xfrm>
                <a:off x="1202" y="2613"/>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57" name="Group 50"/>
              <p:cNvGrpSpPr>
                <a:grpSpLocks noChangeAspect="1"/>
              </p:cNvGrpSpPr>
              <p:nvPr/>
            </p:nvGrpSpPr>
            <p:grpSpPr bwMode="auto">
              <a:xfrm>
                <a:off x="1203" y="2613"/>
                <a:ext cx="91" cy="91"/>
                <a:chOff x="657" y="2341"/>
                <a:chExt cx="91" cy="91"/>
              </a:xfrm>
            </p:grpSpPr>
            <p:sp>
              <p:nvSpPr>
                <p:cNvPr id="658" name="Line 5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9" name="Line 5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628" name="Group 53"/>
            <p:cNvGrpSpPr>
              <a:grpSpLocks noChangeAspect="1"/>
            </p:cNvGrpSpPr>
            <p:nvPr/>
          </p:nvGrpSpPr>
          <p:grpSpPr bwMode="auto">
            <a:xfrm>
              <a:off x="1858" y="11068"/>
              <a:ext cx="88" cy="87"/>
              <a:chOff x="1293" y="2749"/>
              <a:chExt cx="91" cy="91"/>
            </a:xfrm>
          </p:grpSpPr>
          <p:sp>
            <p:nvSpPr>
              <p:cNvPr id="652" name="Oval 54"/>
              <p:cNvSpPr>
                <a:spLocks noChangeAspect="1" noChangeArrowheads="1"/>
              </p:cNvSpPr>
              <p:nvPr/>
            </p:nvSpPr>
            <p:spPr bwMode="auto">
              <a:xfrm>
                <a:off x="1293" y="2749"/>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53" name="Group 55"/>
              <p:cNvGrpSpPr>
                <a:grpSpLocks noChangeAspect="1"/>
              </p:cNvGrpSpPr>
              <p:nvPr/>
            </p:nvGrpSpPr>
            <p:grpSpPr bwMode="auto">
              <a:xfrm>
                <a:off x="1293" y="2749"/>
                <a:ext cx="91" cy="91"/>
                <a:chOff x="657" y="2341"/>
                <a:chExt cx="91" cy="91"/>
              </a:xfrm>
            </p:grpSpPr>
            <p:sp>
              <p:nvSpPr>
                <p:cNvPr id="654" name="Line 5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5" name="Line 5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629" name="Group 58"/>
            <p:cNvGrpSpPr>
              <a:grpSpLocks noChangeAspect="1"/>
            </p:cNvGrpSpPr>
            <p:nvPr/>
          </p:nvGrpSpPr>
          <p:grpSpPr bwMode="auto">
            <a:xfrm>
              <a:off x="1972" y="10971"/>
              <a:ext cx="218" cy="176"/>
              <a:chOff x="1429" y="2613"/>
              <a:chExt cx="227" cy="182"/>
            </a:xfrm>
          </p:grpSpPr>
          <p:sp>
            <p:nvSpPr>
              <p:cNvPr id="640" name="Oval 59"/>
              <p:cNvSpPr>
                <a:spLocks noChangeAspect="1" noChangeArrowheads="1"/>
              </p:cNvSpPr>
              <p:nvPr/>
            </p:nvSpPr>
            <p:spPr bwMode="auto">
              <a:xfrm>
                <a:off x="1429" y="2658"/>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641" name="Oval 60"/>
              <p:cNvSpPr>
                <a:spLocks noChangeAspect="1" noChangeArrowheads="1"/>
              </p:cNvSpPr>
              <p:nvPr/>
            </p:nvSpPr>
            <p:spPr bwMode="auto">
              <a:xfrm>
                <a:off x="1474" y="2704"/>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642" name="Oval 61"/>
              <p:cNvSpPr>
                <a:spLocks noChangeAspect="1" noChangeArrowheads="1"/>
              </p:cNvSpPr>
              <p:nvPr/>
            </p:nvSpPr>
            <p:spPr bwMode="auto">
              <a:xfrm>
                <a:off x="1565" y="2613"/>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43" name="Group 62"/>
              <p:cNvGrpSpPr>
                <a:grpSpLocks noChangeAspect="1"/>
              </p:cNvGrpSpPr>
              <p:nvPr/>
            </p:nvGrpSpPr>
            <p:grpSpPr bwMode="auto">
              <a:xfrm>
                <a:off x="1565" y="2613"/>
                <a:ext cx="91" cy="91"/>
                <a:chOff x="657" y="2341"/>
                <a:chExt cx="91" cy="91"/>
              </a:xfrm>
            </p:grpSpPr>
            <p:sp>
              <p:nvSpPr>
                <p:cNvPr id="650" name="Line 63"/>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1" name="Line 64"/>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644" name="Group 65"/>
              <p:cNvGrpSpPr>
                <a:grpSpLocks noChangeAspect="1"/>
              </p:cNvGrpSpPr>
              <p:nvPr/>
            </p:nvGrpSpPr>
            <p:grpSpPr bwMode="auto">
              <a:xfrm>
                <a:off x="1475" y="2704"/>
                <a:ext cx="91" cy="91"/>
                <a:chOff x="657" y="2341"/>
                <a:chExt cx="91" cy="91"/>
              </a:xfrm>
            </p:grpSpPr>
            <p:sp>
              <p:nvSpPr>
                <p:cNvPr id="648" name="Line 6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49" name="Line 6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645" name="Group 68"/>
              <p:cNvGrpSpPr>
                <a:grpSpLocks noChangeAspect="1"/>
              </p:cNvGrpSpPr>
              <p:nvPr/>
            </p:nvGrpSpPr>
            <p:grpSpPr bwMode="auto">
              <a:xfrm>
                <a:off x="1429" y="2659"/>
                <a:ext cx="91" cy="91"/>
                <a:chOff x="657" y="2341"/>
                <a:chExt cx="91" cy="91"/>
              </a:xfrm>
            </p:grpSpPr>
            <p:sp>
              <p:nvSpPr>
                <p:cNvPr id="646" name="Line 69"/>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47" name="Line 70"/>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630" name="Group 71"/>
            <p:cNvGrpSpPr>
              <a:grpSpLocks noChangeAspect="1"/>
            </p:cNvGrpSpPr>
            <p:nvPr/>
          </p:nvGrpSpPr>
          <p:grpSpPr bwMode="auto">
            <a:xfrm>
              <a:off x="1591" y="11035"/>
              <a:ext cx="88" cy="96"/>
              <a:chOff x="1066" y="2658"/>
              <a:chExt cx="91" cy="100"/>
            </a:xfrm>
          </p:grpSpPr>
          <p:sp>
            <p:nvSpPr>
              <p:cNvPr id="636" name="Oval 72"/>
              <p:cNvSpPr>
                <a:spLocks noChangeAspect="1" noChangeArrowheads="1"/>
              </p:cNvSpPr>
              <p:nvPr/>
            </p:nvSpPr>
            <p:spPr bwMode="auto">
              <a:xfrm>
                <a:off x="1066" y="2658"/>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37" name="Group 73"/>
              <p:cNvGrpSpPr>
                <a:grpSpLocks noChangeAspect="1"/>
              </p:cNvGrpSpPr>
              <p:nvPr/>
            </p:nvGrpSpPr>
            <p:grpSpPr bwMode="auto">
              <a:xfrm>
                <a:off x="1066" y="2667"/>
                <a:ext cx="91" cy="91"/>
                <a:chOff x="657" y="2341"/>
                <a:chExt cx="91" cy="91"/>
              </a:xfrm>
            </p:grpSpPr>
            <p:sp>
              <p:nvSpPr>
                <p:cNvPr id="638" name="Line 74"/>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39" name="Line 75"/>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631" name="Group 76"/>
            <p:cNvGrpSpPr>
              <a:grpSpLocks noChangeAspect="1"/>
            </p:cNvGrpSpPr>
            <p:nvPr/>
          </p:nvGrpSpPr>
          <p:grpSpPr bwMode="auto">
            <a:xfrm>
              <a:off x="2209" y="11028"/>
              <a:ext cx="87" cy="96"/>
              <a:chOff x="1066" y="2658"/>
              <a:chExt cx="91" cy="100"/>
            </a:xfrm>
          </p:grpSpPr>
          <p:sp>
            <p:nvSpPr>
              <p:cNvPr id="632" name="Oval 77"/>
              <p:cNvSpPr>
                <a:spLocks noChangeAspect="1" noChangeArrowheads="1"/>
              </p:cNvSpPr>
              <p:nvPr/>
            </p:nvSpPr>
            <p:spPr bwMode="auto">
              <a:xfrm>
                <a:off x="1066" y="2658"/>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33" name="Group 78"/>
              <p:cNvGrpSpPr>
                <a:grpSpLocks noChangeAspect="1"/>
              </p:cNvGrpSpPr>
              <p:nvPr/>
            </p:nvGrpSpPr>
            <p:grpSpPr bwMode="auto">
              <a:xfrm>
                <a:off x="1066" y="2667"/>
                <a:ext cx="91" cy="91"/>
                <a:chOff x="657" y="2341"/>
                <a:chExt cx="91" cy="91"/>
              </a:xfrm>
            </p:grpSpPr>
            <p:sp>
              <p:nvSpPr>
                <p:cNvPr id="634" name="Line 79"/>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35" name="Line 80"/>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sp>
        <p:nvSpPr>
          <p:cNvPr id="310" name="AutoShape 81"/>
          <p:cNvSpPr>
            <a:spLocks noChangeAspect="1" noChangeArrowheads="1"/>
          </p:cNvSpPr>
          <p:nvPr/>
        </p:nvSpPr>
        <p:spPr bwMode="auto">
          <a:xfrm>
            <a:off x="8368854" y="3068315"/>
            <a:ext cx="406400" cy="2714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2 w 21600"/>
              <a:gd name="T13" fmla="*/ 4547 h 21600"/>
              <a:gd name="T14" fmla="*/ 17128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175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311" name="Group 82"/>
          <p:cNvGrpSpPr>
            <a:grpSpLocks/>
          </p:cNvGrpSpPr>
          <p:nvPr/>
        </p:nvGrpSpPr>
        <p:grpSpPr bwMode="auto">
          <a:xfrm>
            <a:off x="911201" y="2136453"/>
            <a:ext cx="727075" cy="603250"/>
            <a:chOff x="68" y="10758"/>
            <a:chExt cx="556" cy="579"/>
          </a:xfrm>
        </p:grpSpPr>
        <p:grpSp>
          <p:nvGrpSpPr>
            <p:cNvPr id="552" name="Group 83"/>
            <p:cNvGrpSpPr>
              <a:grpSpLocks noChangeAspect="1"/>
            </p:cNvGrpSpPr>
            <p:nvPr/>
          </p:nvGrpSpPr>
          <p:grpSpPr bwMode="auto">
            <a:xfrm>
              <a:off x="120" y="10805"/>
              <a:ext cx="88" cy="95"/>
              <a:chOff x="1066" y="2658"/>
              <a:chExt cx="91" cy="100"/>
            </a:xfrm>
          </p:grpSpPr>
          <p:sp>
            <p:nvSpPr>
              <p:cNvPr id="619" name="Oval 84"/>
              <p:cNvSpPr>
                <a:spLocks noChangeAspect="1" noChangeArrowheads="1"/>
              </p:cNvSpPr>
              <p:nvPr/>
            </p:nvSpPr>
            <p:spPr bwMode="auto">
              <a:xfrm>
                <a:off x="1066" y="2658"/>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20" name="Group 85"/>
              <p:cNvGrpSpPr>
                <a:grpSpLocks noChangeAspect="1"/>
              </p:cNvGrpSpPr>
              <p:nvPr/>
            </p:nvGrpSpPr>
            <p:grpSpPr bwMode="auto">
              <a:xfrm>
                <a:off x="1066" y="2667"/>
                <a:ext cx="91" cy="91"/>
                <a:chOff x="657" y="2341"/>
                <a:chExt cx="91" cy="91"/>
              </a:xfrm>
            </p:grpSpPr>
            <p:sp>
              <p:nvSpPr>
                <p:cNvPr id="621" name="Line 8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2" name="Line 8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53" name="Group 88"/>
            <p:cNvGrpSpPr>
              <a:grpSpLocks noChangeAspect="1"/>
            </p:cNvGrpSpPr>
            <p:nvPr/>
          </p:nvGrpSpPr>
          <p:grpSpPr bwMode="auto">
            <a:xfrm>
              <a:off x="245" y="11102"/>
              <a:ext cx="87" cy="88"/>
              <a:chOff x="1112" y="2749"/>
              <a:chExt cx="91" cy="91"/>
            </a:xfrm>
          </p:grpSpPr>
          <p:sp>
            <p:nvSpPr>
              <p:cNvPr id="615" name="Oval 89"/>
              <p:cNvSpPr>
                <a:spLocks noChangeAspect="1" noChangeArrowheads="1"/>
              </p:cNvSpPr>
              <p:nvPr/>
            </p:nvSpPr>
            <p:spPr bwMode="auto">
              <a:xfrm>
                <a:off x="1112" y="2749"/>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16" name="Group 90"/>
              <p:cNvGrpSpPr>
                <a:grpSpLocks noChangeAspect="1"/>
              </p:cNvGrpSpPr>
              <p:nvPr/>
            </p:nvGrpSpPr>
            <p:grpSpPr bwMode="auto">
              <a:xfrm>
                <a:off x="1112" y="2749"/>
                <a:ext cx="91" cy="91"/>
                <a:chOff x="657" y="2341"/>
                <a:chExt cx="91" cy="91"/>
              </a:xfrm>
            </p:grpSpPr>
            <p:sp>
              <p:nvSpPr>
                <p:cNvPr id="617" name="Line 9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8" name="Line 9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54" name="Group 93"/>
            <p:cNvGrpSpPr>
              <a:grpSpLocks noChangeAspect="1"/>
            </p:cNvGrpSpPr>
            <p:nvPr/>
          </p:nvGrpSpPr>
          <p:grpSpPr bwMode="auto">
            <a:xfrm>
              <a:off x="354" y="10949"/>
              <a:ext cx="87" cy="88"/>
              <a:chOff x="1293" y="2749"/>
              <a:chExt cx="91" cy="91"/>
            </a:xfrm>
          </p:grpSpPr>
          <p:sp>
            <p:nvSpPr>
              <p:cNvPr id="611" name="Oval 94"/>
              <p:cNvSpPr>
                <a:spLocks noChangeAspect="1" noChangeArrowheads="1"/>
              </p:cNvSpPr>
              <p:nvPr/>
            </p:nvSpPr>
            <p:spPr bwMode="auto">
              <a:xfrm>
                <a:off x="1293" y="2749"/>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12" name="Group 95"/>
              <p:cNvGrpSpPr>
                <a:grpSpLocks noChangeAspect="1"/>
              </p:cNvGrpSpPr>
              <p:nvPr/>
            </p:nvGrpSpPr>
            <p:grpSpPr bwMode="auto">
              <a:xfrm>
                <a:off x="1293" y="2749"/>
                <a:ext cx="91" cy="91"/>
                <a:chOff x="657" y="2341"/>
                <a:chExt cx="91" cy="91"/>
              </a:xfrm>
            </p:grpSpPr>
            <p:sp>
              <p:nvSpPr>
                <p:cNvPr id="613" name="Line 9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4" name="Line 9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55" name="Group 98"/>
            <p:cNvGrpSpPr>
              <a:grpSpLocks noChangeAspect="1"/>
            </p:cNvGrpSpPr>
            <p:nvPr/>
          </p:nvGrpSpPr>
          <p:grpSpPr bwMode="auto">
            <a:xfrm>
              <a:off x="488" y="10831"/>
              <a:ext cx="87" cy="96"/>
              <a:chOff x="1066" y="2658"/>
              <a:chExt cx="91" cy="100"/>
            </a:xfrm>
          </p:grpSpPr>
          <p:sp>
            <p:nvSpPr>
              <p:cNvPr id="607" name="Oval 99"/>
              <p:cNvSpPr>
                <a:spLocks noChangeAspect="1" noChangeArrowheads="1"/>
              </p:cNvSpPr>
              <p:nvPr/>
            </p:nvSpPr>
            <p:spPr bwMode="auto">
              <a:xfrm>
                <a:off x="1066" y="2658"/>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08" name="Group 100"/>
              <p:cNvGrpSpPr>
                <a:grpSpLocks noChangeAspect="1"/>
              </p:cNvGrpSpPr>
              <p:nvPr/>
            </p:nvGrpSpPr>
            <p:grpSpPr bwMode="auto">
              <a:xfrm>
                <a:off x="1066" y="2667"/>
                <a:ext cx="91" cy="91"/>
                <a:chOff x="657" y="2341"/>
                <a:chExt cx="91" cy="91"/>
              </a:xfrm>
            </p:grpSpPr>
            <p:sp>
              <p:nvSpPr>
                <p:cNvPr id="609" name="Line 10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0" name="Line 10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56" name="Group 103"/>
            <p:cNvGrpSpPr>
              <a:grpSpLocks noChangeAspect="1"/>
            </p:cNvGrpSpPr>
            <p:nvPr/>
          </p:nvGrpSpPr>
          <p:grpSpPr bwMode="auto">
            <a:xfrm>
              <a:off x="325" y="11225"/>
              <a:ext cx="88" cy="96"/>
              <a:chOff x="1066" y="2658"/>
              <a:chExt cx="91" cy="100"/>
            </a:xfrm>
          </p:grpSpPr>
          <p:sp>
            <p:nvSpPr>
              <p:cNvPr id="603" name="Oval 104"/>
              <p:cNvSpPr>
                <a:spLocks noChangeAspect="1" noChangeArrowheads="1"/>
              </p:cNvSpPr>
              <p:nvPr/>
            </p:nvSpPr>
            <p:spPr bwMode="auto">
              <a:xfrm>
                <a:off x="1066" y="2658"/>
                <a:ext cx="91" cy="9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604" name="Group 105"/>
              <p:cNvGrpSpPr>
                <a:grpSpLocks noChangeAspect="1"/>
              </p:cNvGrpSpPr>
              <p:nvPr/>
            </p:nvGrpSpPr>
            <p:grpSpPr bwMode="auto">
              <a:xfrm>
                <a:off x="1066" y="2667"/>
                <a:ext cx="91" cy="91"/>
                <a:chOff x="657" y="2341"/>
                <a:chExt cx="91" cy="91"/>
              </a:xfrm>
            </p:grpSpPr>
            <p:sp>
              <p:nvSpPr>
                <p:cNvPr id="605" name="Line 10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6" name="Line 10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57" name="Group 108"/>
            <p:cNvGrpSpPr>
              <a:grpSpLocks noChangeAspect="1"/>
            </p:cNvGrpSpPr>
            <p:nvPr/>
          </p:nvGrpSpPr>
          <p:grpSpPr bwMode="auto">
            <a:xfrm>
              <a:off x="520" y="11003"/>
              <a:ext cx="88" cy="87"/>
              <a:chOff x="2922" y="4113"/>
              <a:chExt cx="77" cy="76"/>
            </a:xfrm>
          </p:grpSpPr>
          <p:sp>
            <p:nvSpPr>
              <p:cNvPr id="599" name="Oval 109"/>
              <p:cNvSpPr>
                <a:spLocks noChangeAspect="1" noChangeArrowheads="1"/>
              </p:cNvSpPr>
              <p:nvPr/>
            </p:nvSpPr>
            <p:spPr bwMode="auto">
              <a:xfrm>
                <a:off x="2922" y="4113"/>
                <a:ext cx="77" cy="76"/>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600" name="Group 110"/>
              <p:cNvGrpSpPr>
                <a:grpSpLocks noChangeAspect="1"/>
              </p:cNvGrpSpPr>
              <p:nvPr/>
            </p:nvGrpSpPr>
            <p:grpSpPr bwMode="auto">
              <a:xfrm>
                <a:off x="2922" y="4113"/>
                <a:ext cx="77" cy="76"/>
                <a:chOff x="657" y="2341"/>
                <a:chExt cx="91" cy="91"/>
              </a:xfrm>
            </p:grpSpPr>
            <p:sp>
              <p:nvSpPr>
                <p:cNvPr id="601" name="Line 11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2" name="Line 11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558" name="Freeform 113"/>
            <p:cNvSpPr>
              <a:spLocks noChangeAspect="1"/>
            </p:cNvSpPr>
            <p:nvPr/>
          </p:nvSpPr>
          <p:spPr bwMode="auto">
            <a:xfrm>
              <a:off x="68" y="10758"/>
              <a:ext cx="556" cy="579"/>
            </a:xfrm>
            <a:custGeom>
              <a:avLst/>
              <a:gdLst>
                <a:gd name="T0" fmla="*/ 721 w 488"/>
                <a:gd name="T1" fmla="*/ 202 h 508"/>
                <a:gd name="T2" fmla="*/ 721 w 488"/>
                <a:gd name="T3" fmla="*/ 0 h 508"/>
                <a:gd name="T4" fmla="*/ 0 w 488"/>
                <a:gd name="T5" fmla="*/ 0 h 508"/>
                <a:gd name="T6" fmla="*/ 0 w 488"/>
                <a:gd name="T7" fmla="*/ 752 h 508"/>
                <a:gd name="T8" fmla="*/ 721 w 488"/>
                <a:gd name="T9" fmla="*/ 752 h 508"/>
                <a:gd name="T10" fmla="*/ 721 w 488"/>
                <a:gd name="T11" fmla="*/ 597 h 5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508">
                  <a:moveTo>
                    <a:pt x="488" y="136"/>
                  </a:moveTo>
                  <a:lnTo>
                    <a:pt x="488" y="0"/>
                  </a:lnTo>
                  <a:lnTo>
                    <a:pt x="0" y="0"/>
                  </a:lnTo>
                  <a:lnTo>
                    <a:pt x="0" y="508"/>
                  </a:lnTo>
                  <a:lnTo>
                    <a:pt x="488" y="508"/>
                  </a:lnTo>
                  <a:lnTo>
                    <a:pt x="488" y="404"/>
                  </a:lnTo>
                </a:path>
              </a:pathLst>
            </a:custGeom>
            <a:noFill/>
            <a:ln w="38100" cap="flat" cmpd="sng">
              <a:solidFill>
                <a:srgbClr val="00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grpSp>
          <p:nvGrpSpPr>
            <p:cNvPr id="559" name="Group 114"/>
            <p:cNvGrpSpPr>
              <a:grpSpLocks noChangeAspect="1"/>
            </p:cNvGrpSpPr>
            <p:nvPr/>
          </p:nvGrpSpPr>
          <p:grpSpPr bwMode="auto">
            <a:xfrm>
              <a:off x="124" y="11185"/>
              <a:ext cx="88" cy="87"/>
              <a:chOff x="2922" y="4113"/>
              <a:chExt cx="77" cy="76"/>
            </a:xfrm>
          </p:grpSpPr>
          <p:sp>
            <p:nvSpPr>
              <p:cNvPr id="595" name="Oval 115"/>
              <p:cNvSpPr>
                <a:spLocks noChangeAspect="1" noChangeArrowheads="1"/>
              </p:cNvSpPr>
              <p:nvPr/>
            </p:nvSpPr>
            <p:spPr bwMode="auto">
              <a:xfrm>
                <a:off x="2922" y="4113"/>
                <a:ext cx="77" cy="76"/>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596" name="Group 116"/>
              <p:cNvGrpSpPr>
                <a:grpSpLocks noChangeAspect="1"/>
              </p:cNvGrpSpPr>
              <p:nvPr/>
            </p:nvGrpSpPr>
            <p:grpSpPr bwMode="auto">
              <a:xfrm>
                <a:off x="2922" y="4113"/>
                <a:ext cx="77" cy="76"/>
                <a:chOff x="657" y="2341"/>
                <a:chExt cx="91" cy="91"/>
              </a:xfrm>
            </p:grpSpPr>
            <p:sp>
              <p:nvSpPr>
                <p:cNvPr id="597" name="Line 117"/>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8" name="Line 118"/>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60" name="Group 119"/>
            <p:cNvGrpSpPr>
              <a:grpSpLocks noChangeAspect="1"/>
            </p:cNvGrpSpPr>
            <p:nvPr/>
          </p:nvGrpSpPr>
          <p:grpSpPr bwMode="auto">
            <a:xfrm>
              <a:off x="106" y="10921"/>
              <a:ext cx="87" cy="87"/>
              <a:chOff x="2922" y="4113"/>
              <a:chExt cx="77" cy="76"/>
            </a:xfrm>
          </p:grpSpPr>
          <p:sp>
            <p:nvSpPr>
              <p:cNvPr id="591" name="Oval 120"/>
              <p:cNvSpPr>
                <a:spLocks noChangeAspect="1" noChangeArrowheads="1"/>
              </p:cNvSpPr>
              <p:nvPr/>
            </p:nvSpPr>
            <p:spPr bwMode="auto">
              <a:xfrm>
                <a:off x="2922" y="4113"/>
                <a:ext cx="77" cy="76"/>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592" name="Group 121"/>
              <p:cNvGrpSpPr>
                <a:grpSpLocks noChangeAspect="1"/>
              </p:cNvGrpSpPr>
              <p:nvPr/>
            </p:nvGrpSpPr>
            <p:grpSpPr bwMode="auto">
              <a:xfrm>
                <a:off x="2922" y="4113"/>
                <a:ext cx="77" cy="76"/>
                <a:chOff x="657" y="2341"/>
                <a:chExt cx="91" cy="91"/>
              </a:xfrm>
            </p:grpSpPr>
            <p:sp>
              <p:nvSpPr>
                <p:cNvPr id="593" name="Line 122"/>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 name="Line 123"/>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61" name="Group 124"/>
            <p:cNvGrpSpPr>
              <a:grpSpLocks noChangeAspect="1"/>
            </p:cNvGrpSpPr>
            <p:nvPr/>
          </p:nvGrpSpPr>
          <p:grpSpPr bwMode="auto">
            <a:xfrm>
              <a:off x="443" y="10784"/>
              <a:ext cx="88" cy="87"/>
              <a:chOff x="2922" y="4113"/>
              <a:chExt cx="77" cy="76"/>
            </a:xfrm>
          </p:grpSpPr>
          <p:sp>
            <p:nvSpPr>
              <p:cNvPr id="587" name="Oval 125"/>
              <p:cNvSpPr>
                <a:spLocks noChangeAspect="1" noChangeArrowheads="1"/>
              </p:cNvSpPr>
              <p:nvPr/>
            </p:nvSpPr>
            <p:spPr bwMode="auto">
              <a:xfrm>
                <a:off x="2922" y="4113"/>
                <a:ext cx="77" cy="76"/>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588" name="Group 126"/>
              <p:cNvGrpSpPr>
                <a:grpSpLocks noChangeAspect="1"/>
              </p:cNvGrpSpPr>
              <p:nvPr/>
            </p:nvGrpSpPr>
            <p:grpSpPr bwMode="auto">
              <a:xfrm>
                <a:off x="2922" y="4113"/>
                <a:ext cx="77" cy="76"/>
                <a:chOff x="657" y="2341"/>
                <a:chExt cx="91" cy="91"/>
              </a:xfrm>
            </p:grpSpPr>
            <p:sp>
              <p:nvSpPr>
                <p:cNvPr id="589" name="Line 127"/>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0" name="Line 128"/>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62" name="Group 129"/>
            <p:cNvGrpSpPr>
              <a:grpSpLocks noChangeAspect="1"/>
            </p:cNvGrpSpPr>
            <p:nvPr/>
          </p:nvGrpSpPr>
          <p:grpSpPr bwMode="auto">
            <a:xfrm>
              <a:off x="438" y="11153"/>
              <a:ext cx="88" cy="87"/>
              <a:chOff x="2922" y="4113"/>
              <a:chExt cx="77" cy="76"/>
            </a:xfrm>
          </p:grpSpPr>
          <p:sp>
            <p:nvSpPr>
              <p:cNvPr id="583" name="Oval 130"/>
              <p:cNvSpPr>
                <a:spLocks noChangeAspect="1" noChangeArrowheads="1"/>
              </p:cNvSpPr>
              <p:nvPr/>
            </p:nvSpPr>
            <p:spPr bwMode="auto">
              <a:xfrm>
                <a:off x="2922" y="4113"/>
                <a:ext cx="77" cy="76"/>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584" name="Group 131"/>
              <p:cNvGrpSpPr>
                <a:grpSpLocks noChangeAspect="1"/>
              </p:cNvGrpSpPr>
              <p:nvPr/>
            </p:nvGrpSpPr>
            <p:grpSpPr bwMode="auto">
              <a:xfrm>
                <a:off x="2922" y="4113"/>
                <a:ext cx="77" cy="76"/>
                <a:chOff x="657" y="2341"/>
                <a:chExt cx="91" cy="91"/>
              </a:xfrm>
            </p:grpSpPr>
            <p:sp>
              <p:nvSpPr>
                <p:cNvPr id="585" name="Line 132"/>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86" name="Line 133"/>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63" name="Group 134"/>
            <p:cNvGrpSpPr>
              <a:grpSpLocks noChangeAspect="1"/>
            </p:cNvGrpSpPr>
            <p:nvPr/>
          </p:nvGrpSpPr>
          <p:grpSpPr bwMode="auto">
            <a:xfrm>
              <a:off x="307" y="10855"/>
              <a:ext cx="90" cy="89"/>
              <a:chOff x="2730" y="3921"/>
              <a:chExt cx="79" cy="78"/>
            </a:xfrm>
          </p:grpSpPr>
          <p:sp>
            <p:nvSpPr>
              <p:cNvPr id="579" name="Oval 135"/>
              <p:cNvSpPr>
                <a:spLocks noChangeAspect="1" noChangeArrowheads="1"/>
              </p:cNvSpPr>
              <p:nvPr/>
            </p:nvSpPr>
            <p:spPr bwMode="auto">
              <a:xfrm>
                <a:off x="2730" y="3921"/>
                <a:ext cx="77" cy="7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580" name="Group 136"/>
              <p:cNvGrpSpPr>
                <a:grpSpLocks noChangeAspect="1"/>
              </p:cNvGrpSpPr>
              <p:nvPr/>
            </p:nvGrpSpPr>
            <p:grpSpPr bwMode="auto">
              <a:xfrm>
                <a:off x="2732" y="3923"/>
                <a:ext cx="77" cy="76"/>
                <a:chOff x="657" y="2341"/>
                <a:chExt cx="91" cy="91"/>
              </a:xfrm>
            </p:grpSpPr>
            <p:sp>
              <p:nvSpPr>
                <p:cNvPr id="581" name="Line 137"/>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82" name="Line 138"/>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64" name="Group 139"/>
            <p:cNvGrpSpPr>
              <a:grpSpLocks noChangeAspect="1"/>
            </p:cNvGrpSpPr>
            <p:nvPr/>
          </p:nvGrpSpPr>
          <p:grpSpPr bwMode="auto">
            <a:xfrm>
              <a:off x="98" y="10983"/>
              <a:ext cx="90" cy="88"/>
              <a:chOff x="2730" y="3921"/>
              <a:chExt cx="79" cy="78"/>
            </a:xfrm>
          </p:grpSpPr>
          <p:sp>
            <p:nvSpPr>
              <p:cNvPr id="575" name="Oval 140"/>
              <p:cNvSpPr>
                <a:spLocks noChangeAspect="1" noChangeArrowheads="1"/>
              </p:cNvSpPr>
              <p:nvPr/>
            </p:nvSpPr>
            <p:spPr bwMode="auto">
              <a:xfrm>
                <a:off x="2730" y="3921"/>
                <a:ext cx="77" cy="7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576" name="Group 141"/>
              <p:cNvGrpSpPr>
                <a:grpSpLocks noChangeAspect="1"/>
              </p:cNvGrpSpPr>
              <p:nvPr/>
            </p:nvGrpSpPr>
            <p:grpSpPr bwMode="auto">
              <a:xfrm>
                <a:off x="2732" y="3923"/>
                <a:ext cx="77" cy="76"/>
                <a:chOff x="657" y="2341"/>
                <a:chExt cx="91" cy="91"/>
              </a:xfrm>
            </p:grpSpPr>
            <p:sp>
              <p:nvSpPr>
                <p:cNvPr id="577" name="Line 142"/>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8" name="Line 143"/>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65" name="Group 144"/>
            <p:cNvGrpSpPr>
              <a:grpSpLocks noChangeAspect="1"/>
            </p:cNvGrpSpPr>
            <p:nvPr/>
          </p:nvGrpSpPr>
          <p:grpSpPr bwMode="auto">
            <a:xfrm>
              <a:off x="303" y="11115"/>
              <a:ext cx="90" cy="89"/>
              <a:chOff x="2730" y="3921"/>
              <a:chExt cx="79" cy="78"/>
            </a:xfrm>
          </p:grpSpPr>
          <p:sp>
            <p:nvSpPr>
              <p:cNvPr id="571" name="Oval 145"/>
              <p:cNvSpPr>
                <a:spLocks noChangeAspect="1" noChangeArrowheads="1"/>
              </p:cNvSpPr>
              <p:nvPr/>
            </p:nvSpPr>
            <p:spPr bwMode="auto">
              <a:xfrm>
                <a:off x="2730" y="3921"/>
                <a:ext cx="77" cy="7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572" name="Group 146"/>
              <p:cNvGrpSpPr>
                <a:grpSpLocks noChangeAspect="1"/>
              </p:cNvGrpSpPr>
              <p:nvPr/>
            </p:nvGrpSpPr>
            <p:grpSpPr bwMode="auto">
              <a:xfrm>
                <a:off x="2732" y="3923"/>
                <a:ext cx="77" cy="76"/>
                <a:chOff x="657" y="2341"/>
                <a:chExt cx="91" cy="91"/>
              </a:xfrm>
            </p:grpSpPr>
            <p:sp>
              <p:nvSpPr>
                <p:cNvPr id="573" name="Line 147"/>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4" name="Line 148"/>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66" name="Group 149"/>
            <p:cNvGrpSpPr>
              <a:grpSpLocks noChangeAspect="1"/>
            </p:cNvGrpSpPr>
            <p:nvPr/>
          </p:nvGrpSpPr>
          <p:grpSpPr bwMode="auto">
            <a:xfrm>
              <a:off x="198" y="10978"/>
              <a:ext cx="90" cy="89"/>
              <a:chOff x="2730" y="3921"/>
              <a:chExt cx="79" cy="78"/>
            </a:xfrm>
          </p:grpSpPr>
          <p:sp>
            <p:nvSpPr>
              <p:cNvPr id="567" name="Oval 150"/>
              <p:cNvSpPr>
                <a:spLocks noChangeAspect="1" noChangeArrowheads="1"/>
              </p:cNvSpPr>
              <p:nvPr/>
            </p:nvSpPr>
            <p:spPr bwMode="auto">
              <a:xfrm>
                <a:off x="2730" y="3921"/>
                <a:ext cx="77" cy="7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en-GB" altLang="it-IT" sz="2400" b="1">
                  <a:solidFill>
                    <a:schemeClr val="bg1"/>
                  </a:solidFill>
                  <a:latin typeface="Comic Sans MS" pitchFamily="66" charset="0"/>
                </a:endParaRPr>
              </a:p>
            </p:txBody>
          </p:sp>
          <p:grpSp>
            <p:nvGrpSpPr>
              <p:cNvPr id="568" name="Group 151"/>
              <p:cNvGrpSpPr>
                <a:grpSpLocks noChangeAspect="1"/>
              </p:cNvGrpSpPr>
              <p:nvPr/>
            </p:nvGrpSpPr>
            <p:grpSpPr bwMode="auto">
              <a:xfrm>
                <a:off x="2732" y="3923"/>
                <a:ext cx="77" cy="76"/>
                <a:chOff x="657" y="2341"/>
                <a:chExt cx="91" cy="91"/>
              </a:xfrm>
            </p:grpSpPr>
            <p:sp>
              <p:nvSpPr>
                <p:cNvPr id="569" name="Line 152"/>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0" name="Line 153"/>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grpSp>
        <p:nvGrpSpPr>
          <p:cNvPr id="312" name="Group 154"/>
          <p:cNvGrpSpPr>
            <a:grpSpLocks/>
          </p:cNvGrpSpPr>
          <p:nvPr/>
        </p:nvGrpSpPr>
        <p:grpSpPr bwMode="auto">
          <a:xfrm>
            <a:off x="7830692" y="2269803"/>
            <a:ext cx="944563" cy="701675"/>
            <a:chOff x="5320" y="12391"/>
            <a:chExt cx="722" cy="672"/>
          </a:xfrm>
        </p:grpSpPr>
        <p:sp>
          <p:nvSpPr>
            <p:cNvPr id="524" name="Arc 155"/>
            <p:cNvSpPr>
              <a:spLocks/>
            </p:cNvSpPr>
            <p:nvPr/>
          </p:nvSpPr>
          <p:spPr bwMode="auto">
            <a:xfrm>
              <a:off x="5320" y="12722"/>
              <a:ext cx="396" cy="3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76200">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5" name="Arc 156"/>
            <p:cNvSpPr>
              <a:spLocks/>
            </p:cNvSpPr>
            <p:nvPr/>
          </p:nvSpPr>
          <p:spPr bwMode="auto">
            <a:xfrm>
              <a:off x="5330" y="12391"/>
              <a:ext cx="712" cy="660"/>
            </a:xfrm>
            <a:custGeom>
              <a:avLst/>
              <a:gdLst>
                <a:gd name="T0" fmla="*/ 0 w 21600"/>
                <a:gd name="T1" fmla="*/ 0 h 24933"/>
                <a:gd name="T2" fmla="*/ 1 w 21600"/>
                <a:gd name="T3" fmla="*/ 0 h 24933"/>
                <a:gd name="T4" fmla="*/ 0 w 21600"/>
                <a:gd name="T5" fmla="*/ 0 h 24933"/>
                <a:gd name="T6" fmla="*/ 0 60000 65536"/>
                <a:gd name="T7" fmla="*/ 0 60000 65536"/>
                <a:gd name="T8" fmla="*/ 0 60000 65536"/>
              </a:gdLst>
              <a:ahLst/>
              <a:cxnLst>
                <a:cxn ang="T6">
                  <a:pos x="T0" y="T1"/>
                </a:cxn>
                <a:cxn ang="T7">
                  <a:pos x="T2" y="T3"/>
                </a:cxn>
                <a:cxn ang="T8">
                  <a:pos x="T4" y="T5"/>
                </a:cxn>
              </a:cxnLst>
              <a:rect l="0" t="0" r="r" b="b"/>
              <a:pathLst>
                <a:path w="21600" h="24933" fill="none" extrusionOk="0">
                  <a:moveTo>
                    <a:pt x="0" y="0"/>
                  </a:moveTo>
                  <a:cubicBezTo>
                    <a:pt x="11929" y="0"/>
                    <a:pt x="21600" y="9670"/>
                    <a:pt x="21600" y="21600"/>
                  </a:cubicBezTo>
                  <a:cubicBezTo>
                    <a:pt x="21600" y="22716"/>
                    <a:pt x="21513" y="23830"/>
                    <a:pt x="21341" y="24933"/>
                  </a:cubicBezTo>
                </a:path>
                <a:path w="21600" h="24933" stroke="0" extrusionOk="0">
                  <a:moveTo>
                    <a:pt x="0" y="0"/>
                  </a:moveTo>
                  <a:cubicBezTo>
                    <a:pt x="11929" y="0"/>
                    <a:pt x="21600" y="9670"/>
                    <a:pt x="21600" y="21600"/>
                  </a:cubicBezTo>
                  <a:cubicBezTo>
                    <a:pt x="21600" y="22716"/>
                    <a:pt x="21513" y="23830"/>
                    <a:pt x="21341" y="24933"/>
                  </a:cubicBezTo>
                  <a:lnTo>
                    <a:pt x="0" y="21600"/>
                  </a:lnTo>
                  <a:lnTo>
                    <a:pt x="0" y="0"/>
                  </a:lnTo>
                  <a:close/>
                </a:path>
              </a:pathLst>
            </a:custGeom>
            <a:noFill/>
            <a:ln w="76200">
              <a:solidFill>
                <a:schemeClr val="tx2"/>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526" name="Group 157"/>
            <p:cNvGrpSpPr>
              <a:grpSpLocks/>
            </p:cNvGrpSpPr>
            <p:nvPr/>
          </p:nvGrpSpPr>
          <p:grpSpPr bwMode="auto">
            <a:xfrm>
              <a:off x="5330" y="12406"/>
              <a:ext cx="660" cy="599"/>
              <a:chOff x="5330" y="12406"/>
              <a:chExt cx="660" cy="599"/>
            </a:xfrm>
          </p:grpSpPr>
          <p:grpSp>
            <p:nvGrpSpPr>
              <p:cNvPr id="527" name="Group 158"/>
              <p:cNvGrpSpPr>
                <a:grpSpLocks/>
              </p:cNvGrpSpPr>
              <p:nvPr/>
            </p:nvGrpSpPr>
            <p:grpSpPr bwMode="auto">
              <a:xfrm>
                <a:off x="5330" y="12406"/>
                <a:ext cx="155" cy="155"/>
                <a:chOff x="4533" y="12609"/>
                <a:chExt cx="155" cy="155"/>
              </a:xfrm>
            </p:grpSpPr>
            <p:sp>
              <p:nvSpPr>
                <p:cNvPr id="548" name="Oval 159"/>
                <p:cNvSpPr>
                  <a:spLocks noChangeAspect="1" noChangeArrowheads="1"/>
                </p:cNvSpPr>
                <p:nvPr/>
              </p:nvSpPr>
              <p:spPr bwMode="auto">
                <a:xfrm>
                  <a:off x="4533" y="12609"/>
                  <a:ext cx="155" cy="15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549" name="Group 160"/>
                <p:cNvGrpSpPr>
                  <a:grpSpLocks noChangeAspect="1"/>
                </p:cNvGrpSpPr>
                <p:nvPr/>
              </p:nvGrpSpPr>
              <p:grpSpPr bwMode="auto">
                <a:xfrm>
                  <a:off x="4559" y="12633"/>
                  <a:ext cx="103" cy="104"/>
                  <a:chOff x="657" y="2341"/>
                  <a:chExt cx="91" cy="91"/>
                </a:xfrm>
              </p:grpSpPr>
              <p:sp>
                <p:nvSpPr>
                  <p:cNvPr id="550" name="Line 16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1" name="Line 16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28" name="Group 163"/>
              <p:cNvGrpSpPr>
                <a:grpSpLocks/>
              </p:cNvGrpSpPr>
              <p:nvPr/>
            </p:nvGrpSpPr>
            <p:grpSpPr bwMode="auto">
              <a:xfrm>
                <a:off x="5408" y="12567"/>
                <a:ext cx="155" cy="155"/>
                <a:chOff x="4533" y="12609"/>
                <a:chExt cx="155" cy="155"/>
              </a:xfrm>
            </p:grpSpPr>
            <p:sp>
              <p:nvSpPr>
                <p:cNvPr id="544" name="Oval 164"/>
                <p:cNvSpPr>
                  <a:spLocks noChangeAspect="1" noChangeArrowheads="1"/>
                </p:cNvSpPr>
                <p:nvPr/>
              </p:nvSpPr>
              <p:spPr bwMode="auto">
                <a:xfrm>
                  <a:off x="4533" y="12609"/>
                  <a:ext cx="155" cy="15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545" name="Group 165"/>
                <p:cNvGrpSpPr>
                  <a:grpSpLocks noChangeAspect="1"/>
                </p:cNvGrpSpPr>
                <p:nvPr/>
              </p:nvGrpSpPr>
              <p:grpSpPr bwMode="auto">
                <a:xfrm>
                  <a:off x="4559" y="12633"/>
                  <a:ext cx="103" cy="104"/>
                  <a:chOff x="657" y="2341"/>
                  <a:chExt cx="91" cy="91"/>
                </a:xfrm>
              </p:grpSpPr>
              <p:sp>
                <p:nvSpPr>
                  <p:cNvPr id="546" name="Line 16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7" name="Line 16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29" name="Group 168"/>
              <p:cNvGrpSpPr>
                <a:grpSpLocks/>
              </p:cNvGrpSpPr>
              <p:nvPr/>
            </p:nvGrpSpPr>
            <p:grpSpPr bwMode="auto">
              <a:xfrm>
                <a:off x="5599" y="12534"/>
                <a:ext cx="155" cy="155"/>
                <a:chOff x="4533" y="12609"/>
                <a:chExt cx="155" cy="155"/>
              </a:xfrm>
            </p:grpSpPr>
            <p:sp>
              <p:nvSpPr>
                <p:cNvPr id="540" name="Oval 169"/>
                <p:cNvSpPr>
                  <a:spLocks noChangeAspect="1" noChangeArrowheads="1"/>
                </p:cNvSpPr>
                <p:nvPr/>
              </p:nvSpPr>
              <p:spPr bwMode="auto">
                <a:xfrm>
                  <a:off x="4533" y="12609"/>
                  <a:ext cx="155" cy="15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541" name="Group 170"/>
                <p:cNvGrpSpPr>
                  <a:grpSpLocks noChangeAspect="1"/>
                </p:cNvGrpSpPr>
                <p:nvPr/>
              </p:nvGrpSpPr>
              <p:grpSpPr bwMode="auto">
                <a:xfrm>
                  <a:off x="4559" y="12633"/>
                  <a:ext cx="103" cy="104"/>
                  <a:chOff x="657" y="2341"/>
                  <a:chExt cx="91" cy="91"/>
                </a:xfrm>
              </p:grpSpPr>
              <p:sp>
                <p:nvSpPr>
                  <p:cNvPr id="542" name="Line 17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3" name="Line 17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30" name="Group 173"/>
              <p:cNvGrpSpPr>
                <a:grpSpLocks/>
              </p:cNvGrpSpPr>
              <p:nvPr/>
            </p:nvGrpSpPr>
            <p:grpSpPr bwMode="auto">
              <a:xfrm>
                <a:off x="5650" y="12722"/>
                <a:ext cx="155" cy="155"/>
                <a:chOff x="4533" y="12609"/>
                <a:chExt cx="155" cy="155"/>
              </a:xfrm>
            </p:grpSpPr>
            <p:sp>
              <p:nvSpPr>
                <p:cNvPr id="536" name="Oval 174"/>
                <p:cNvSpPr>
                  <a:spLocks noChangeAspect="1" noChangeArrowheads="1"/>
                </p:cNvSpPr>
                <p:nvPr/>
              </p:nvSpPr>
              <p:spPr bwMode="auto">
                <a:xfrm>
                  <a:off x="4533" y="12609"/>
                  <a:ext cx="155" cy="15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537" name="Group 175"/>
                <p:cNvGrpSpPr>
                  <a:grpSpLocks noChangeAspect="1"/>
                </p:cNvGrpSpPr>
                <p:nvPr/>
              </p:nvGrpSpPr>
              <p:grpSpPr bwMode="auto">
                <a:xfrm>
                  <a:off x="4559" y="12633"/>
                  <a:ext cx="103" cy="104"/>
                  <a:chOff x="657" y="2341"/>
                  <a:chExt cx="91" cy="91"/>
                </a:xfrm>
              </p:grpSpPr>
              <p:sp>
                <p:nvSpPr>
                  <p:cNvPr id="538" name="Line 17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9" name="Line 17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531" name="Group 178"/>
              <p:cNvGrpSpPr>
                <a:grpSpLocks/>
              </p:cNvGrpSpPr>
              <p:nvPr/>
            </p:nvGrpSpPr>
            <p:grpSpPr bwMode="auto">
              <a:xfrm>
                <a:off x="5835" y="12850"/>
                <a:ext cx="155" cy="155"/>
                <a:chOff x="4533" y="12609"/>
                <a:chExt cx="155" cy="155"/>
              </a:xfrm>
            </p:grpSpPr>
            <p:sp>
              <p:nvSpPr>
                <p:cNvPr id="532" name="Oval 179"/>
                <p:cNvSpPr>
                  <a:spLocks noChangeAspect="1" noChangeArrowheads="1"/>
                </p:cNvSpPr>
                <p:nvPr/>
              </p:nvSpPr>
              <p:spPr bwMode="auto">
                <a:xfrm>
                  <a:off x="4533" y="12609"/>
                  <a:ext cx="155" cy="15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533" name="Group 180"/>
                <p:cNvGrpSpPr>
                  <a:grpSpLocks noChangeAspect="1"/>
                </p:cNvGrpSpPr>
                <p:nvPr/>
              </p:nvGrpSpPr>
              <p:grpSpPr bwMode="auto">
                <a:xfrm>
                  <a:off x="4559" y="12633"/>
                  <a:ext cx="103" cy="104"/>
                  <a:chOff x="657" y="2341"/>
                  <a:chExt cx="91" cy="91"/>
                </a:xfrm>
              </p:grpSpPr>
              <p:sp>
                <p:nvSpPr>
                  <p:cNvPr id="534" name="Line 18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5" name="Line 18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grpSp>
      <p:grpSp>
        <p:nvGrpSpPr>
          <p:cNvPr id="313" name="Group 183"/>
          <p:cNvGrpSpPr>
            <a:grpSpLocks noChangeAspect="1"/>
          </p:cNvGrpSpPr>
          <p:nvPr/>
        </p:nvGrpSpPr>
        <p:grpSpPr bwMode="auto">
          <a:xfrm>
            <a:off x="6690867" y="2247578"/>
            <a:ext cx="1060450" cy="388938"/>
            <a:chOff x="4117" y="1431"/>
            <a:chExt cx="710" cy="328"/>
          </a:xfrm>
        </p:grpSpPr>
        <p:sp>
          <p:nvSpPr>
            <p:cNvPr id="522" name="Rectangle 184"/>
            <p:cNvSpPr>
              <a:spLocks noChangeAspect="1" noChangeArrowheads="1"/>
            </p:cNvSpPr>
            <p:nvPr/>
          </p:nvSpPr>
          <p:spPr bwMode="auto">
            <a:xfrm>
              <a:off x="4117" y="1431"/>
              <a:ext cx="710" cy="128"/>
            </a:xfrm>
            <a:prstGeom prst="rect">
              <a:avLst/>
            </a:prstGeom>
            <a:solidFill>
              <a:srgbClr val="B2B2B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523" name="Rectangle 185"/>
            <p:cNvSpPr>
              <a:spLocks noChangeAspect="1" noChangeArrowheads="1"/>
            </p:cNvSpPr>
            <p:nvPr/>
          </p:nvSpPr>
          <p:spPr bwMode="auto">
            <a:xfrm>
              <a:off x="4117" y="1631"/>
              <a:ext cx="710" cy="128"/>
            </a:xfrm>
            <a:prstGeom prst="rect">
              <a:avLst/>
            </a:prstGeom>
            <a:solidFill>
              <a:srgbClr val="B2B2B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14" name="Group 186"/>
          <p:cNvGrpSpPr>
            <a:grpSpLocks/>
          </p:cNvGrpSpPr>
          <p:nvPr/>
        </p:nvGrpSpPr>
        <p:grpSpPr bwMode="auto">
          <a:xfrm>
            <a:off x="1998217" y="2255515"/>
            <a:ext cx="876300" cy="392113"/>
            <a:chOff x="1342" y="2268"/>
            <a:chExt cx="567" cy="318"/>
          </a:xfrm>
        </p:grpSpPr>
        <p:sp>
          <p:nvSpPr>
            <p:cNvPr id="520" name="Rectangle 187"/>
            <p:cNvSpPr>
              <a:spLocks noChangeArrowheads="1"/>
            </p:cNvSpPr>
            <p:nvPr/>
          </p:nvSpPr>
          <p:spPr bwMode="auto">
            <a:xfrm>
              <a:off x="1342" y="2268"/>
              <a:ext cx="567" cy="125"/>
            </a:xfrm>
            <a:prstGeom prst="rect">
              <a:avLst/>
            </a:prstGeom>
            <a:solidFill>
              <a:srgbClr val="B2B2B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521" name="Rectangle 188"/>
            <p:cNvSpPr>
              <a:spLocks noChangeArrowheads="1"/>
            </p:cNvSpPr>
            <p:nvPr/>
          </p:nvSpPr>
          <p:spPr bwMode="auto">
            <a:xfrm>
              <a:off x="1342" y="2461"/>
              <a:ext cx="567" cy="125"/>
            </a:xfrm>
            <a:prstGeom prst="rect">
              <a:avLst/>
            </a:prstGeom>
            <a:solidFill>
              <a:srgbClr val="B2B2B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18" name="Group 205"/>
          <p:cNvGrpSpPr>
            <a:grpSpLocks/>
          </p:cNvGrpSpPr>
          <p:nvPr/>
        </p:nvGrpSpPr>
        <p:grpSpPr bwMode="auto">
          <a:xfrm>
            <a:off x="4327079" y="744215"/>
            <a:ext cx="490538" cy="676275"/>
            <a:chOff x="2620" y="9423"/>
            <a:chExt cx="374" cy="648"/>
          </a:xfrm>
        </p:grpSpPr>
        <p:grpSp>
          <p:nvGrpSpPr>
            <p:cNvPr id="491" name="Group 206"/>
            <p:cNvGrpSpPr>
              <a:grpSpLocks noChangeAspect="1"/>
            </p:cNvGrpSpPr>
            <p:nvPr/>
          </p:nvGrpSpPr>
          <p:grpSpPr bwMode="auto">
            <a:xfrm>
              <a:off x="2777" y="9440"/>
              <a:ext cx="113" cy="113"/>
              <a:chOff x="1791" y="1933"/>
              <a:chExt cx="137" cy="137"/>
            </a:xfrm>
          </p:grpSpPr>
          <p:sp>
            <p:nvSpPr>
              <p:cNvPr id="505" name="Oval 207"/>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506" name="Oval 208"/>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sp>
          <p:nvSpPr>
            <p:cNvPr id="492" name="AutoShape 209"/>
            <p:cNvSpPr>
              <a:spLocks noChangeAspect="1" noChangeArrowheads="1"/>
            </p:cNvSpPr>
            <p:nvPr/>
          </p:nvSpPr>
          <p:spPr bwMode="auto">
            <a:xfrm rot="5386498">
              <a:off x="2483" y="9560"/>
              <a:ext cx="648" cy="374"/>
            </a:xfrm>
            <a:prstGeom prst="rightArrow">
              <a:avLst>
                <a:gd name="adj1" fmla="val 50000"/>
                <a:gd name="adj2" fmla="val 43316"/>
              </a:avLst>
            </a:prstGeom>
            <a:noFill/>
            <a:ln w="28575">
              <a:solidFill>
                <a:srgbClr val="3333CC"/>
              </a:solidFill>
              <a:miter lim="800000"/>
              <a:headEnd type="none" w="sm" len="sm"/>
              <a:tailEnd type="none" w="sm" len="sm"/>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93" name="Group 210"/>
            <p:cNvGrpSpPr>
              <a:grpSpLocks noChangeAspect="1"/>
            </p:cNvGrpSpPr>
            <p:nvPr/>
          </p:nvGrpSpPr>
          <p:grpSpPr bwMode="auto">
            <a:xfrm>
              <a:off x="2709" y="9550"/>
              <a:ext cx="113" cy="113"/>
              <a:chOff x="1791" y="1933"/>
              <a:chExt cx="137" cy="137"/>
            </a:xfrm>
          </p:grpSpPr>
          <p:sp>
            <p:nvSpPr>
              <p:cNvPr id="503" name="Oval 211"/>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504" name="Oval 212"/>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494" name="Group 213"/>
            <p:cNvGrpSpPr>
              <a:grpSpLocks noChangeAspect="1"/>
            </p:cNvGrpSpPr>
            <p:nvPr/>
          </p:nvGrpSpPr>
          <p:grpSpPr bwMode="auto">
            <a:xfrm>
              <a:off x="2784" y="9697"/>
              <a:ext cx="113" cy="113"/>
              <a:chOff x="1791" y="1933"/>
              <a:chExt cx="137" cy="137"/>
            </a:xfrm>
          </p:grpSpPr>
          <p:sp>
            <p:nvSpPr>
              <p:cNvPr id="501" name="Oval 214"/>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502" name="Oval 215"/>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495" name="Group 216"/>
            <p:cNvGrpSpPr>
              <a:grpSpLocks noChangeAspect="1"/>
            </p:cNvGrpSpPr>
            <p:nvPr/>
          </p:nvGrpSpPr>
          <p:grpSpPr bwMode="auto">
            <a:xfrm>
              <a:off x="2747" y="9810"/>
              <a:ext cx="112" cy="113"/>
              <a:chOff x="1791" y="1933"/>
              <a:chExt cx="137" cy="137"/>
            </a:xfrm>
          </p:grpSpPr>
          <p:sp>
            <p:nvSpPr>
              <p:cNvPr id="499" name="Oval 217"/>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500" name="Oval 218"/>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496" name="Group 219"/>
            <p:cNvGrpSpPr>
              <a:grpSpLocks noChangeAspect="1"/>
            </p:cNvGrpSpPr>
            <p:nvPr/>
          </p:nvGrpSpPr>
          <p:grpSpPr bwMode="auto">
            <a:xfrm>
              <a:off x="2711" y="9908"/>
              <a:ext cx="113" cy="113"/>
              <a:chOff x="1791" y="1933"/>
              <a:chExt cx="137" cy="137"/>
            </a:xfrm>
          </p:grpSpPr>
          <p:sp>
            <p:nvSpPr>
              <p:cNvPr id="497" name="Oval 220"/>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98" name="Oval 221"/>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grpSp>
        <p:nvGrpSpPr>
          <p:cNvPr id="319" name="Group 222"/>
          <p:cNvGrpSpPr>
            <a:grpSpLocks/>
          </p:cNvGrpSpPr>
          <p:nvPr/>
        </p:nvGrpSpPr>
        <p:grpSpPr bwMode="auto">
          <a:xfrm>
            <a:off x="4084192" y="1437953"/>
            <a:ext cx="2644775" cy="1601788"/>
            <a:chOff x="2692" y="1355"/>
            <a:chExt cx="1710" cy="1302"/>
          </a:xfrm>
        </p:grpSpPr>
        <p:sp>
          <p:nvSpPr>
            <p:cNvPr id="477" name="Line 223"/>
            <p:cNvSpPr>
              <a:spLocks noChangeAspect="1" noChangeShapeType="1"/>
            </p:cNvSpPr>
            <p:nvPr/>
          </p:nvSpPr>
          <p:spPr bwMode="auto">
            <a:xfrm>
              <a:off x="2692" y="1859"/>
              <a:ext cx="1710" cy="0"/>
            </a:xfrm>
            <a:prstGeom prst="line">
              <a:avLst/>
            </a:prstGeom>
            <a:noFill/>
            <a:ln w="698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478" name="Group 224"/>
            <p:cNvGrpSpPr>
              <a:grpSpLocks/>
            </p:cNvGrpSpPr>
            <p:nvPr/>
          </p:nvGrpSpPr>
          <p:grpSpPr bwMode="auto">
            <a:xfrm>
              <a:off x="2730" y="2485"/>
              <a:ext cx="1636" cy="172"/>
              <a:chOff x="2694" y="2733"/>
              <a:chExt cx="1636" cy="172"/>
            </a:xfrm>
          </p:grpSpPr>
          <p:sp>
            <p:nvSpPr>
              <p:cNvPr id="488" name="Line 225"/>
              <p:cNvSpPr>
                <a:spLocks noChangeAspect="1" noChangeShapeType="1"/>
              </p:cNvSpPr>
              <p:nvPr/>
            </p:nvSpPr>
            <p:spPr bwMode="auto">
              <a:xfrm rot="10800000" flipV="1">
                <a:off x="4318" y="2733"/>
                <a:ext cx="0" cy="170"/>
              </a:xfrm>
              <a:prstGeom prst="line">
                <a:avLst/>
              </a:prstGeom>
              <a:noFill/>
              <a:ln w="412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9" name="Line 226"/>
              <p:cNvSpPr>
                <a:spLocks noChangeAspect="1" noChangeShapeType="1"/>
              </p:cNvSpPr>
              <p:nvPr/>
            </p:nvSpPr>
            <p:spPr bwMode="auto">
              <a:xfrm rot="10800000" flipH="1">
                <a:off x="2694" y="2903"/>
                <a:ext cx="1636" cy="0"/>
              </a:xfrm>
              <a:prstGeom prst="line">
                <a:avLst/>
              </a:prstGeom>
              <a:noFill/>
              <a:ln w="412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90" name="Line 227"/>
              <p:cNvSpPr>
                <a:spLocks noChangeAspect="1" noChangeShapeType="1"/>
              </p:cNvSpPr>
              <p:nvPr/>
            </p:nvSpPr>
            <p:spPr bwMode="auto">
              <a:xfrm rot="10800000">
                <a:off x="2705" y="2735"/>
                <a:ext cx="0" cy="170"/>
              </a:xfrm>
              <a:prstGeom prst="line">
                <a:avLst/>
              </a:prstGeom>
              <a:noFill/>
              <a:ln w="412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479" name="Line 228"/>
            <p:cNvSpPr>
              <a:spLocks noChangeAspect="1" noChangeShapeType="1"/>
            </p:cNvSpPr>
            <p:nvPr/>
          </p:nvSpPr>
          <p:spPr bwMode="auto">
            <a:xfrm>
              <a:off x="2692" y="2470"/>
              <a:ext cx="1710" cy="0"/>
            </a:xfrm>
            <a:prstGeom prst="line">
              <a:avLst/>
            </a:prstGeom>
            <a:noFill/>
            <a:ln w="698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480" name="Group 229"/>
            <p:cNvGrpSpPr>
              <a:grpSpLocks/>
            </p:cNvGrpSpPr>
            <p:nvPr/>
          </p:nvGrpSpPr>
          <p:grpSpPr bwMode="auto">
            <a:xfrm>
              <a:off x="2736" y="1355"/>
              <a:ext cx="1634" cy="490"/>
              <a:chOff x="2628" y="1603"/>
              <a:chExt cx="1634" cy="490"/>
            </a:xfrm>
          </p:grpSpPr>
          <p:sp>
            <p:nvSpPr>
              <p:cNvPr id="481" name="Line 230"/>
              <p:cNvSpPr>
                <a:spLocks noChangeAspect="1" noChangeShapeType="1"/>
              </p:cNvSpPr>
              <p:nvPr/>
            </p:nvSpPr>
            <p:spPr bwMode="auto">
              <a:xfrm rot="10800000" flipH="1">
                <a:off x="2628" y="1938"/>
                <a:ext cx="248" cy="2"/>
              </a:xfrm>
              <a:prstGeom prst="line">
                <a:avLst/>
              </a:prstGeom>
              <a:noFill/>
              <a:ln w="412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2" name="Line 231"/>
              <p:cNvSpPr>
                <a:spLocks noChangeAspect="1" noChangeShapeType="1"/>
              </p:cNvSpPr>
              <p:nvPr/>
            </p:nvSpPr>
            <p:spPr bwMode="auto">
              <a:xfrm rot="10800000" flipV="1">
                <a:off x="2639" y="1938"/>
                <a:ext cx="0" cy="153"/>
              </a:xfrm>
              <a:prstGeom prst="line">
                <a:avLst/>
              </a:prstGeom>
              <a:noFill/>
              <a:ln w="412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3" name="Line 232"/>
              <p:cNvSpPr>
                <a:spLocks noChangeAspect="1" noChangeShapeType="1"/>
              </p:cNvSpPr>
              <p:nvPr/>
            </p:nvSpPr>
            <p:spPr bwMode="auto">
              <a:xfrm flipV="1">
                <a:off x="2865" y="1603"/>
                <a:ext cx="0" cy="344"/>
              </a:xfrm>
              <a:prstGeom prst="line">
                <a:avLst/>
              </a:prstGeom>
              <a:noFill/>
              <a:ln w="38100">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grpSp>
            <p:nvGrpSpPr>
              <p:cNvPr id="484" name="Group 233"/>
              <p:cNvGrpSpPr>
                <a:grpSpLocks/>
              </p:cNvGrpSpPr>
              <p:nvPr/>
            </p:nvGrpSpPr>
            <p:grpSpPr bwMode="auto">
              <a:xfrm>
                <a:off x="2932" y="1603"/>
                <a:ext cx="1330" cy="490"/>
                <a:chOff x="2932" y="1603"/>
                <a:chExt cx="1330" cy="490"/>
              </a:xfrm>
            </p:grpSpPr>
            <p:sp>
              <p:nvSpPr>
                <p:cNvPr id="485" name="Line 234"/>
                <p:cNvSpPr>
                  <a:spLocks noChangeAspect="1" noChangeShapeType="1"/>
                </p:cNvSpPr>
                <p:nvPr/>
              </p:nvSpPr>
              <p:spPr bwMode="auto">
                <a:xfrm rot="10800000">
                  <a:off x="4252" y="1940"/>
                  <a:ext cx="0" cy="153"/>
                </a:xfrm>
                <a:prstGeom prst="line">
                  <a:avLst/>
                </a:prstGeom>
                <a:noFill/>
                <a:ln w="412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6" name="Line 235"/>
                <p:cNvSpPr>
                  <a:spLocks noChangeAspect="1" noChangeShapeType="1"/>
                </p:cNvSpPr>
                <p:nvPr/>
              </p:nvSpPr>
              <p:spPr bwMode="auto">
                <a:xfrm rot="10800000" flipH="1" flipV="1">
                  <a:off x="2932" y="1939"/>
                  <a:ext cx="1330" cy="1"/>
                </a:xfrm>
                <a:prstGeom prst="line">
                  <a:avLst/>
                </a:prstGeom>
                <a:noFill/>
                <a:ln w="412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7" name="Line 236"/>
                <p:cNvSpPr>
                  <a:spLocks noChangeAspect="1" noChangeShapeType="1"/>
                </p:cNvSpPr>
                <p:nvPr/>
              </p:nvSpPr>
              <p:spPr bwMode="auto">
                <a:xfrm flipV="1">
                  <a:off x="2934" y="1603"/>
                  <a:ext cx="0" cy="348"/>
                </a:xfrm>
                <a:prstGeom prst="line">
                  <a:avLst/>
                </a:prstGeom>
                <a:noFill/>
                <a:ln w="38100">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grpSp>
        </p:grpSp>
      </p:grpSp>
      <p:grpSp>
        <p:nvGrpSpPr>
          <p:cNvPr id="320" name="Group 237"/>
          <p:cNvGrpSpPr>
            <a:grpSpLocks/>
          </p:cNvGrpSpPr>
          <p:nvPr/>
        </p:nvGrpSpPr>
        <p:grpSpPr bwMode="auto">
          <a:xfrm>
            <a:off x="4177854" y="2101528"/>
            <a:ext cx="2441575" cy="663575"/>
            <a:chOff x="2995" y="3618"/>
            <a:chExt cx="1580" cy="539"/>
          </a:xfrm>
        </p:grpSpPr>
        <p:grpSp>
          <p:nvGrpSpPr>
            <p:cNvPr id="327" name="Group 238"/>
            <p:cNvGrpSpPr>
              <a:grpSpLocks noChangeAspect="1"/>
            </p:cNvGrpSpPr>
            <p:nvPr/>
          </p:nvGrpSpPr>
          <p:grpSpPr bwMode="auto">
            <a:xfrm>
              <a:off x="4107" y="3867"/>
              <a:ext cx="124" cy="124"/>
              <a:chOff x="1791" y="1933"/>
              <a:chExt cx="137" cy="137"/>
            </a:xfrm>
          </p:grpSpPr>
          <p:sp>
            <p:nvSpPr>
              <p:cNvPr id="475" name="Oval 239"/>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76" name="Oval 240"/>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28" name="Group 241"/>
            <p:cNvGrpSpPr>
              <a:grpSpLocks/>
            </p:cNvGrpSpPr>
            <p:nvPr/>
          </p:nvGrpSpPr>
          <p:grpSpPr bwMode="auto">
            <a:xfrm>
              <a:off x="3524" y="3799"/>
              <a:ext cx="83" cy="83"/>
              <a:chOff x="2972" y="11023"/>
              <a:chExt cx="98" cy="98"/>
            </a:xfrm>
          </p:grpSpPr>
          <p:sp>
            <p:nvSpPr>
              <p:cNvPr id="471" name="Oval 242"/>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72" name="Group 243"/>
              <p:cNvGrpSpPr>
                <a:grpSpLocks noChangeAspect="1"/>
              </p:cNvGrpSpPr>
              <p:nvPr/>
            </p:nvGrpSpPr>
            <p:grpSpPr bwMode="auto">
              <a:xfrm>
                <a:off x="2972" y="11023"/>
                <a:ext cx="98" cy="98"/>
                <a:chOff x="657" y="2341"/>
                <a:chExt cx="91" cy="91"/>
              </a:xfrm>
            </p:grpSpPr>
            <p:sp>
              <p:nvSpPr>
                <p:cNvPr id="473" name="Line 244"/>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4" name="Line 245"/>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29" name="Group 246"/>
            <p:cNvGrpSpPr>
              <a:grpSpLocks/>
            </p:cNvGrpSpPr>
            <p:nvPr/>
          </p:nvGrpSpPr>
          <p:grpSpPr bwMode="auto">
            <a:xfrm>
              <a:off x="4025" y="3990"/>
              <a:ext cx="123" cy="124"/>
              <a:chOff x="3947" y="11169"/>
              <a:chExt cx="146" cy="146"/>
            </a:xfrm>
          </p:grpSpPr>
          <p:sp>
            <p:nvSpPr>
              <p:cNvPr id="467" name="Oval 247"/>
              <p:cNvSpPr>
                <a:spLocks noChangeAspect="1" noChangeArrowheads="1"/>
              </p:cNvSpPr>
              <p:nvPr/>
            </p:nvSpPr>
            <p:spPr bwMode="auto">
              <a:xfrm>
                <a:off x="3947" y="11169"/>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68" name="Group 248"/>
              <p:cNvGrpSpPr>
                <a:grpSpLocks noChangeAspect="1"/>
              </p:cNvGrpSpPr>
              <p:nvPr/>
            </p:nvGrpSpPr>
            <p:grpSpPr bwMode="auto">
              <a:xfrm>
                <a:off x="3973" y="11197"/>
                <a:ext cx="98" cy="98"/>
                <a:chOff x="657" y="2341"/>
                <a:chExt cx="91" cy="91"/>
              </a:xfrm>
            </p:grpSpPr>
            <p:sp>
              <p:nvSpPr>
                <p:cNvPr id="469" name="Line 249"/>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0" name="Line 250"/>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30" name="Group 251"/>
            <p:cNvGrpSpPr>
              <a:grpSpLocks/>
            </p:cNvGrpSpPr>
            <p:nvPr/>
          </p:nvGrpSpPr>
          <p:grpSpPr bwMode="auto">
            <a:xfrm>
              <a:off x="4396" y="3742"/>
              <a:ext cx="123" cy="125"/>
              <a:chOff x="4386" y="10876"/>
              <a:chExt cx="146" cy="147"/>
            </a:xfrm>
          </p:grpSpPr>
          <p:sp>
            <p:nvSpPr>
              <p:cNvPr id="463" name="Oval 252"/>
              <p:cNvSpPr>
                <a:spLocks noChangeAspect="1" noChangeArrowheads="1"/>
              </p:cNvSpPr>
              <p:nvPr/>
            </p:nvSpPr>
            <p:spPr bwMode="auto">
              <a:xfrm>
                <a:off x="4386" y="10876"/>
                <a:ext cx="146" cy="14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64" name="Group 253"/>
              <p:cNvGrpSpPr>
                <a:grpSpLocks noChangeAspect="1"/>
              </p:cNvGrpSpPr>
              <p:nvPr/>
            </p:nvGrpSpPr>
            <p:grpSpPr bwMode="auto">
              <a:xfrm>
                <a:off x="4412" y="10905"/>
                <a:ext cx="97" cy="98"/>
                <a:chOff x="657" y="2341"/>
                <a:chExt cx="91" cy="91"/>
              </a:xfrm>
            </p:grpSpPr>
            <p:sp>
              <p:nvSpPr>
                <p:cNvPr id="465" name="Line 254"/>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6" name="Line 255"/>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31" name="Group 256"/>
            <p:cNvGrpSpPr>
              <a:grpSpLocks/>
            </p:cNvGrpSpPr>
            <p:nvPr/>
          </p:nvGrpSpPr>
          <p:grpSpPr bwMode="auto">
            <a:xfrm>
              <a:off x="4452" y="3907"/>
              <a:ext cx="123" cy="124"/>
              <a:chOff x="4484" y="11071"/>
              <a:chExt cx="146" cy="146"/>
            </a:xfrm>
          </p:grpSpPr>
          <p:sp>
            <p:nvSpPr>
              <p:cNvPr id="459" name="Oval 257"/>
              <p:cNvSpPr>
                <a:spLocks noChangeAspect="1" noChangeArrowheads="1"/>
              </p:cNvSpPr>
              <p:nvPr/>
            </p:nvSpPr>
            <p:spPr bwMode="auto">
              <a:xfrm>
                <a:off x="4484" y="11071"/>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60" name="Group 258"/>
              <p:cNvGrpSpPr>
                <a:grpSpLocks noChangeAspect="1"/>
              </p:cNvGrpSpPr>
              <p:nvPr/>
            </p:nvGrpSpPr>
            <p:grpSpPr bwMode="auto">
              <a:xfrm>
                <a:off x="4508" y="11096"/>
                <a:ext cx="98" cy="98"/>
                <a:chOff x="657" y="2341"/>
                <a:chExt cx="91" cy="91"/>
              </a:xfrm>
            </p:grpSpPr>
            <p:sp>
              <p:nvSpPr>
                <p:cNvPr id="461" name="Line 259"/>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2" name="Line 260"/>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32" name="Group 261"/>
            <p:cNvGrpSpPr>
              <a:grpSpLocks noChangeAspect="1"/>
            </p:cNvGrpSpPr>
            <p:nvPr/>
          </p:nvGrpSpPr>
          <p:grpSpPr bwMode="auto">
            <a:xfrm>
              <a:off x="3194" y="3618"/>
              <a:ext cx="125" cy="125"/>
              <a:chOff x="1791" y="1933"/>
              <a:chExt cx="137" cy="137"/>
            </a:xfrm>
          </p:grpSpPr>
          <p:sp>
            <p:nvSpPr>
              <p:cNvPr id="457" name="Oval 262"/>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58" name="Oval 263"/>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33" name="Group 264"/>
            <p:cNvGrpSpPr>
              <a:grpSpLocks noChangeAspect="1"/>
            </p:cNvGrpSpPr>
            <p:nvPr/>
          </p:nvGrpSpPr>
          <p:grpSpPr bwMode="auto">
            <a:xfrm>
              <a:off x="3360" y="3659"/>
              <a:ext cx="124" cy="125"/>
              <a:chOff x="1791" y="1933"/>
              <a:chExt cx="137" cy="137"/>
            </a:xfrm>
          </p:grpSpPr>
          <p:sp>
            <p:nvSpPr>
              <p:cNvPr id="455" name="Oval 265"/>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56" name="Oval 266"/>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34" name="Group 267"/>
            <p:cNvGrpSpPr>
              <a:grpSpLocks noChangeAspect="1"/>
            </p:cNvGrpSpPr>
            <p:nvPr/>
          </p:nvGrpSpPr>
          <p:grpSpPr bwMode="auto">
            <a:xfrm>
              <a:off x="3277" y="3784"/>
              <a:ext cx="125" cy="124"/>
              <a:chOff x="1791" y="1933"/>
              <a:chExt cx="137" cy="137"/>
            </a:xfrm>
          </p:grpSpPr>
          <p:sp>
            <p:nvSpPr>
              <p:cNvPr id="453" name="Oval 268"/>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54" name="Oval 269"/>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35" name="Group 270"/>
            <p:cNvGrpSpPr>
              <a:grpSpLocks noChangeAspect="1"/>
            </p:cNvGrpSpPr>
            <p:nvPr/>
          </p:nvGrpSpPr>
          <p:grpSpPr bwMode="auto">
            <a:xfrm>
              <a:off x="4107" y="3701"/>
              <a:ext cx="124" cy="125"/>
              <a:chOff x="1791" y="1933"/>
              <a:chExt cx="137" cy="137"/>
            </a:xfrm>
          </p:grpSpPr>
          <p:sp>
            <p:nvSpPr>
              <p:cNvPr id="451" name="Oval 271"/>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52" name="Oval 272"/>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36" name="Group 273"/>
            <p:cNvGrpSpPr>
              <a:grpSpLocks noChangeAspect="1"/>
            </p:cNvGrpSpPr>
            <p:nvPr/>
          </p:nvGrpSpPr>
          <p:grpSpPr bwMode="auto">
            <a:xfrm>
              <a:off x="3719" y="3647"/>
              <a:ext cx="124" cy="125"/>
              <a:chOff x="1791" y="1933"/>
              <a:chExt cx="137" cy="137"/>
            </a:xfrm>
          </p:grpSpPr>
          <p:sp>
            <p:nvSpPr>
              <p:cNvPr id="449" name="Oval 274"/>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50" name="Oval 275"/>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37" name="Group 276"/>
            <p:cNvGrpSpPr>
              <a:grpSpLocks noChangeAspect="1"/>
            </p:cNvGrpSpPr>
            <p:nvPr/>
          </p:nvGrpSpPr>
          <p:grpSpPr bwMode="auto">
            <a:xfrm>
              <a:off x="3652" y="3825"/>
              <a:ext cx="126" cy="126"/>
              <a:chOff x="1791" y="1933"/>
              <a:chExt cx="137" cy="137"/>
            </a:xfrm>
          </p:grpSpPr>
          <p:sp>
            <p:nvSpPr>
              <p:cNvPr id="447" name="Oval 277"/>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48" name="Oval 278"/>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38" name="Group 279"/>
            <p:cNvGrpSpPr>
              <a:grpSpLocks noChangeAspect="1"/>
            </p:cNvGrpSpPr>
            <p:nvPr/>
          </p:nvGrpSpPr>
          <p:grpSpPr bwMode="auto">
            <a:xfrm>
              <a:off x="3137" y="4004"/>
              <a:ext cx="124" cy="125"/>
              <a:chOff x="1791" y="1933"/>
              <a:chExt cx="137" cy="137"/>
            </a:xfrm>
          </p:grpSpPr>
          <p:sp>
            <p:nvSpPr>
              <p:cNvPr id="445" name="Oval 280"/>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46" name="Oval 281"/>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39" name="Group 282"/>
            <p:cNvGrpSpPr>
              <a:grpSpLocks noChangeAspect="1"/>
            </p:cNvGrpSpPr>
            <p:nvPr/>
          </p:nvGrpSpPr>
          <p:grpSpPr bwMode="auto">
            <a:xfrm>
              <a:off x="3942" y="3701"/>
              <a:ext cx="125" cy="125"/>
              <a:chOff x="1791" y="1933"/>
              <a:chExt cx="137" cy="137"/>
            </a:xfrm>
          </p:grpSpPr>
          <p:sp>
            <p:nvSpPr>
              <p:cNvPr id="443" name="Oval 283"/>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44" name="Oval 284"/>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40" name="Group 285"/>
            <p:cNvGrpSpPr>
              <a:grpSpLocks noChangeAspect="1"/>
            </p:cNvGrpSpPr>
            <p:nvPr/>
          </p:nvGrpSpPr>
          <p:grpSpPr bwMode="auto">
            <a:xfrm>
              <a:off x="3570" y="3990"/>
              <a:ext cx="125" cy="125"/>
              <a:chOff x="1791" y="1933"/>
              <a:chExt cx="137" cy="137"/>
            </a:xfrm>
          </p:grpSpPr>
          <p:sp>
            <p:nvSpPr>
              <p:cNvPr id="441" name="Oval 286"/>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42" name="Oval 287"/>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41" name="Group 288"/>
            <p:cNvGrpSpPr>
              <a:grpSpLocks noChangeAspect="1"/>
            </p:cNvGrpSpPr>
            <p:nvPr/>
          </p:nvGrpSpPr>
          <p:grpSpPr bwMode="auto">
            <a:xfrm>
              <a:off x="4272" y="3659"/>
              <a:ext cx="125" cy="125"/>
              <a:chOff x="1791" y="1933"/>
              <a:chExt cx="137" cy="137"/>
            </a:xfrm>
          </p:grpSpPr>
          <p:sp>
            <p:nvSpPr>
              <p:cNvPr id="439" name="Oval 289"/>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40" name="Oval 290"/>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42" name="Group 291"/>
            <p:cNvGrpSpPr>
              <a:grpSpLocks noChangeAspect="1"/>
            </p:cNvGrpSpPr>
            <p:nvPr/>
          </p:nvGrpSpPr>
          <p:grpSpPr bwMode="auto">
            <a:xfrm>
              <a:off x="3879" y="3895"/>
              <a:ext cx="125" cy="125"/>
              <a:chOff x="1791" y="1933"/>
              <a:chExt cx="137" cy="137"/>
            </a:xfrm>
          </p:grpSpPr>
          <p:sp>
            <p:nvSpPr>
              <p:cNvPr id="437" name="Oval 292"/>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38" name="Oval 293"/>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43" name="Group 294"/>
            <p:cNvGrpSpPr>
              <a:grpSpLocks noChangeAspect="1"/>
            </p:cNvGrpSpPr>
            <p:nvPr/>
          </p:nvGrpSpPr>
          <p:grpSpPr bwMode="auto">
            <a:xfrm>
              <a:off x="3777" y="4031"/>
              <a:ext cx="124" cy="126"/>
              <a:chOff x="1791" y="1933"/>
              <a:chExt cx="137" cy="137"/>
            </a:xfrm>
          </p:grpSpPr>
          <p:sp>
            <p:nvSpPr>
              <p:cNvPr id="435" name="Oval 295"/>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36" name="Oval 296"/>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44" name="Group 297"/>
            <p:cNvGrpSpPr>
              <a:grpSpLocks noChangeAspect="1"/>
            </p:cNvGrpSpPr>
            <p:nvPr/>
          </p:nvGrpSpPr>
          <p:grpSpPr bwMode="auto">
            <a:xfrm>
              <a:off x="3379" y="3986"/>
              <a:ext cx="125" cy="124"/>
              <a:chOff x="1791" y="1933"/>
              <a:chExt cx="137" cy="137"/>
            </a:xfrm>
          </p:grpSpPr>
          <p:sp>
            <p:nvSpPr>
              <p:cNvPr id="433" name="Oval 298"/>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34" name="Oval 299"/>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45" name="Group 300"/>
            <p:cNvGrpSpPr>
              <a:grpSpLocks noChangeAspect="1"/>
            </p:cNvGrpSpPr>
            <p:nvPr/>
          </p:nvGrpSpPr>
          <p:grpSpPr bwMode="auto">
            <a:xfrm>
              <a:off x="4357" y="3988"/>
              <a:ext cx="124" cy="125"/>
              <a:chOff x="1791" y="1933"/>
              <a:chExt cx="137" cy="137"/>
            </a:xfrm>
          </p:grpSpPr>
          <p:sp>
            <p:nvSpPr>
              <p:cNvPr id="431" name="Oval 301"/>
              <p:cNvSpPr>
                <a:spLocks noChangeAspect="1" noChangeArrowheads="1"/>
              </p:cNvSpPr>
              <p:nvPr/>
            </p:nvSpPr>
            <p:spPr bwMode="auto">
              <a:xfrm>
                <a:off x="1791" y="1933"/>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sp>
            <p:nvSpPr>
              <p:cNvPr id="432" name="Oval 302"/>
              <p:cNvSpPr>
                <a:spLocks noChangeAspect="1" noChangeArrowheads="1"/>
              </p:cNvSpPr>
              <p:nvPr/>
            </p:nvSpPr>
            <p:spPr bwMode="auto">
              <a:xfrm>
                <a:off x="1837" y="1979"/>
                <a:ext cx="91" cy="9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grpSp>
          <p:nvGrpSpPr>
            <p:cNvPr id="346" name="Group 303"/>
            <p:cNvGrpSpPr>
              <a:grpSpLocks/>
            </p:cNvGrpSpPr>
            <p:nvPr/>
          </p:nvGrpSpPr>
          <p:grpSpPr bwMode="auto">
            <a:xfrm>
              <a:off x="3124" y="3840"/>
              <a:ext cx="83" cy="83"/>
              <a:chOff x="2972" y="11023"/>
              <a:chExt cx="98" cy="98"/>
            </a:xfrm>
          </p:grpSpPr>
          <p:sp>
            <p:nvSpPr>
              <p:cNvPr id="427" name="Oval 304"/>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28" name="Group 305"/>
              <p:cNvGrpSpPr>
                <a:grpSpLocks noChangeAspect="1"/>
              </p:cNvGrpSpPr>
              <p:nvPr/>
            </p:nvGrpSpPr>
            <p:grpSpPr bwMode="auto">
              <a:xfrm>
                <a:off x="2972" y="11023"/>
                <a:ext cx="98" cy="98"/>
                <a:chOff x="657" y="2341"/>
                <a:chExt cx="91" cy="91"/>
              </a:xfrm>
            </p:grpSpPr>
            <p:sp>
              <p:nvSpPr>
                <p:cNvPr id="429" name="Line 30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0" name="Line 30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47" name="Group 308"/>
            <p:cNvGrpSpPr>
              <a:grpSpLocks/>
            </p:cNvGrpSpPr>
            <p:nvPr/>
          </p:nvGrpSpPr>
          <p:grpSpPr bwMode="auto">
            <a:xfrm>
              <a:off x="3277" y="3991"/>
              <a:ext cx="83" cy="83"/>
              <a:chOff x="2972" y="11023"/>
              <a:chExt cx="98" cy="98"/>
            </a:xfrm>
          </p:grpSpPr>
          <p:sp>
            <p:nvSpPr>
              <p:cNvPr id="423" name="Oval 309"/>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24" name="Group 310"/>
              <p:cNvGrpSpPr>
                <a:grpSpLocks noChangeAspect="1"/>
              </p:cNvGrpSpPr>
              <p:nvPr/>
            </p:nvGrpSpPr>
            <p:grpSpPr bwMode="auto">
              <a:xfrm>
                <a:off x="2972" y="11023"/>
                <a:ext cx="98" cy="98"/>
                <a:chOff x="657" y="2341"/>
                <a:chExt cx="91" cy="91"/>
              </a:xfrm>
            </p:grpSpPr>
            <p:sp>
              <p:nvSpPr>
                <p:cNvPr id="425" name="Line 31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6" name="Line 31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48" name="Group 313"/>
            <p:cNvGrpSpPr>
              <a:grpSpLocks/>
            </p:cNvGrpSpPr>
            <p:nvPr/>
          </p:nvGrpSpPr>
          <p:grpSpPr bwMode="auto">
            <a:xfrm>
              <a:off x="3401" y="3887"/>
              <a:ext cx="82" cy="83"/>
              <a:chOff x="2972" y="11023"/>
              <a:chExt cx="98" cy="98"/>
            </a:xfrm>
          </p:grpSpPr>
          <p:sp>
            <p:nvSpPr>
              <p:cNvPr id="419" name="Oval 314"/>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20" name="Group 315"/>
              <p:cNvGrpSpPr>
                <a:grpSpLocks noChangeAspect="1"/>
              </p:cNvGrpSpPr>
              <p:nvPr/>
            </p:nvGrpSpPr>
            <p:grpSpPr bwMode="auto">
              <a:xfrm>
                <a:off x="2972" y="11023"/>
                <a:ext cx="98" cy="98"/>
                <a:chOff x="657" y="2341"/>
                <a:chExt cx="91" cy="91"/>
              </a:xfrm>
            </p:grpSpPr>
            <p:sp>
              <p:nvSpPr>
                <p:cNvPr id="421" name="Line 31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2" name="Line 31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49" name="Group 318"/>
            <p:cNvGrpSpPr>
              <a:grpSpLocks/>
            </p:cNvGrpSpPr>
            <p:nvPr/>
          </p:nvGrpSpPr>
          <p:grpSpPr bwMode="auto">
            <a:xfrm>
              <a:off x="3020" y="3837"/>
              <a:ext cx="83" cy="83"/>
              <a:chOff x="2972" y="11023"/>
              <a:chExt cx="98" cy="98"/>
            </a:xfrm>
          </p:grpSpPr>
          <p:sp>
            <p:nvSpPr>
              <p:cNvPr id="415" name="Oval 319"/>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16" name="Group 320"/>
              <p:cNvGrpSpPr>
                <a:grpSpLocks noChangeAspect="1"/>
              </p:cNvGrpSpPr>
              <p:nvPr/>
            </p:nvGrpSpPr>
            <p:grpSpPr bwMode="auto">
              <a:xfrm>
                <a:off x="2972" y="11023"/>
                <a:ext cx="98" cy="98"/>
                <a:chOff x="657" y="2341"/>
                <a:chExt cx="91" cy="91"/>
              </a:xfrm>
            </p:grpSpPr>
            <p:sp>
              <p:nvSpPr>
                <p:cNvPr id="417" name="Line 32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8" name="Line 32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0" name="Group 323"/>
            <p:cNvGrpSpPr>
              <a:grpSpLocks/>
            </p:cNvGrpSpPr>
            <p:nvPr/>
          </p:nvGrpSpPr>
          <p:grpSpPr bwMode="auto">
            <a:xfrm>
              <a:off x="4211" y="4024"/>
              <a:ext cx="123" cy="124"/>
              <a:chOff x="3947" y="11169"/>
              <a:chExt cx="146" cy="146"/>
            </a:xfrm>
          </p:grpSpPr>
          <p:sp>
            <p:nvSpPr>
              <p:cNvPr id="411" name="Oval 324"/>
              <p:cNvSpPr>
                <a:spLocks noChangeAspect="1" noChangeArrowheads="1"/>
              </p:cNvSpPr>
              <p:nvPr/>
            </p:nvSpPr>
            <p:spPr bwMode="auto">
              <a:xfrm>
                <a:off x="3947" y="11169"/>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12" name="Group 325"/>
              <p:cNvGrpSpPr>
                <a:grpSpLocks noChangeAspect="1"/>
              </p:cNvGrpSpPr>
              <p:nvPr/>
            </p:nvGrpSpPr>
            <p:grpSpPr bwMode="auto">
              <a:xfrm>
                <a:off x="3973" y="11197"/>
                <a:ext cx="98" cy="98"/>
                <a:chOff x="657" y="2341"/>
                <a:chExt cx="91" cy="91"/>
              </a:xfrm>
            </p:grpSpPr>
            <p:sp>
              <p:nvSpPr>
                <p:cNvPr id="413" name="Line 32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4" name="Line 32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1" name="Group 328"/>
            <p:cNvGrpSpPr>
              <a:grpSpLocks/>
            </p:cNvGrpSpPr>
            <p:nvPr/>
          </p:nvGrpSpPr>
          <p:grpSpPr bwMode="auto">
            <a:xfrm>
              <a:off x="3550" y="3654"/>
              <a:ext cx="123" cy="124"/>
              <a:chOff x="3947" y="11169"/>
              <a:chExt cx="146" cy="146"/>
            </a:xfrm>
          </p:grpSpPr>
          <p:sp>
            <p:nvSpPr>
              <p:cNvPr id="407" name="Oval 329"/>
              <p:cNvSpPr>
                <a:spLocks noChangeAspect="1" noChangeArrowheads="1"/>
              </p:cNvSpPr>
              <p:nvPr/>
            </p:nvSpPr>
            <p:spPr bwMode="auto">
              <a:xfrm>
                <a:off x="3947" y="11169"/>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08" name="Group 330"/>
              <p:cNvGrpSpPr>
                <a:grpSpLocks noChangeAspect="1"/>
              </p:cNvGrpSpPr>
              <p:nvPr/>
            </p:nvGrpSpPr>
            <p:grpSpPr bwMode="auto">
              <a:xfrm>
                <a:off x="3973" y="11197"/>
                <a:ext cx="98" cy="98"/>
                <a:chOff x="657" y="2341"/>
                <a:chExt cx="91" cy="91"/>
              </a:xfrm>
            </p:grpSpPr>
            <p:sp>
              <p:nvSpPr>
                <p:cNvPr id="409" name="Line 33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0" name="Line 33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2" name="Group 333"/>
            <p:cNvGrpSpPr>
              <a:grpSpLocks/>
            </p:cNvGrpSpPr>
            <p:nvPr/>
          </p:nvGrpSpPr>
          <p:grpSpPr bwMode="auto">
            <a:xfrm>
              <a:off x="3585" y="3896"/>
              <a:ext cx="124" cy="124"/>
              <a:chOff x="3947" y="11169"/>
              <a:chExt cx="146" cy="146"/>
            </a:xfrm>
          </p:grpSpPr>
          <p:sp>
            <p:nvSpPr>
              <p:cNvPr id="403" name="Oval 334"/>
              <p:cNvSpPr>
                <a:spLocks noChangeAspect="1" noChangeArrowheads="1"/>
              </p:cNvSpPr>
              <p:nvPr/>
            </p:nvSpPr>
            <p:spPr bwMode="auto">
              <a:xfrm>
                <a:off x="3947" y="11169"/>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04" name="Group 335"/>
              <p:cNvGrpSpPr>
                <a:grpSpLocks noChangeAspect="1"/>
              </p:cNvGrpSpPr>
              <p:nvPr/>
            </p:nvGrpSpPr>
            <p:grpSpPr bwMode="auto">
              <a:xfrm>
                <a:off x="3973" y="11197"/>
                <a:ext cx="98" cy="98"/>
                <a:chOff x="657" y="2341"/>
                <a:chExt cx="91" cy="91"/>
              </a:xfrm>
            </p:grpSpPr>
            <p:sp>
              <p:nvSpPr>
                <p:cNvPr id="405" name="Line 33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06" name="Line 33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3" name="Group 338"/>
            <p:cNvGrpSpPr>
              <a:grpSpLocks/>
            </p:cNvGrpSpPr>
            <p:nvPr/>
          </p:nvGrpSpPr>
          <p:grpSpPr bwMode="auto">
            <a:xfrm>
              <a:off x="3153" y="3726"/>
              <a:ext cx="82" cy="83"/>
              <a:chOff x="2972" y="11023"/>
              <a:chExt cx="98" cy="98"/>
            </a:xfrm>
          </p:grpSpPr>
          <p:sp>
            <p:nvSpPr>
              <p:cNvPr id="399" name="Oval 339"/>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400" name="Group 340"/>
              <p:cNvGrpSpPr>
                <a:grpSpLocks noChangeAspect="1"/>
              </p:cNvGrpSpPr>
              <p:nvPr/>
            </p:nvGrpSpPr>
            <p:grpSpPr bwMode="auto">
              <a:xfrm>
                <a:off x="2972" y="11023"/>
                <a:ext cx="98" cy="98"/>
                <a:chOff x="657" y="2341"/>
                <a:chExt cx="91" cy="91"/>
              </a:xfrm>
            </p:grpSpPr>
            <p:sp>
              <p:nvSpPr>
                <p:cNvPr id="401" name="Line 34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02" name="Line 34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4" name="Group 343"/>
            <p:cNvGrpSpPr>
              <a:grpSpLocks/>
            </p:cNvGrpSpPr>
            <p:nvPr/>
          </p:nvGrpSpPr>
          <p:grpSpPr bwMode="auto">
            <a:xfrm>
              <a:off x="3014" y="3675"/>
              <a:ext cx="82" cy="83"/>
              <a:chOff x="2972" y="11023"/>
              <a:chExt cx="98" cy="98"/>
            </a:xfrm>
          </p:grpSpPr>
          <p:sp>
            <p:nvSpPr>
              <p:cNvPr id="395" name="Oval 344"/>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96" name="Group 345"/>
              <p:cNvGrpSpPr>
                <a:grpSpLocks noChangeAspect="1"/>
              </p:cNvGrpSpPr>
              <p:nvPr/>
            </p:nvGrpSpPr>
            <p:grpSpPr bwMode="auto">
              <a:xfrm>
                <a:off x="2972" y="11023"/>
                <a:ext cx="98" cy="98"/>
                <a:chOff x="657" y="2341"/>
                <a:chExt cx="91" cy="91"/>
              </a:xfrm>
            </p:grpSpPr>
            <p:sp>
              <p:nvSpPr>
                <p:cNvPr id="397" name="Line 34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8" name="Line 34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5" name="Group 348"/>
            <p:cNvGrpSpPr>
              <a:grpSpLocks/>
            </p:cNvGrpSpPr>
            <p:nvPr/>
          </p:nvGrpSpPr>
          <p:grpSpPr bwMode="auto">
            <a:xfrm>
              <a:off x="3261" y="3865"/>
              <a:ext cx="82" cy="83"/>
              <a:chOff x="2972" y="11023"/>
              <a:chExt cx="98" cy="98"/>
            </a:xfrm>
          </p:grpSpPr>
          <p:sp>
            <p:nvSpPr>
              <p:cNvPr id="391" name="Oval 349"/>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92" name="Group 350"/>
              <p:cNvGrpSpPr>
                <a:grpSpLocks noChangeAspect="1"/>
              </p:cNvGrpSpPr>
              <p:nvPr/>
            </p:nvGrpSpPr>
            <p:grpSpPr bwMode="auto">
              <a:xfrm>
                <a:off x="2972" y="11023"/>
                <a:ext cx="98" cy="98"/>
                <a:chOff x="657" y="2341"/>
                <a:chExt cx="91" cy="91"/>
              </a:xfrm>
            </p:grpSpPr>
            <p:sp>
              <p:nvSpPr>
                <p:cNvPr id="393" name="Line 35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4" name="Line 35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6" name="Group 353"/>
            <p:cNvGrpSpPr>
              <a:grpSpLocks/>
            </p:cNvGrpSpPr>
            <p:nvPr/>
          </p:nvGrpSpPr>
          <p:grpSpPr bwMode="auto">
            <a:xfrm>
              <a:off x="3814" y="3758"/>
              <a:ext cx="123" cy="124"/>
              <a:chOff x="3947" y="11169"/>
              <a:chExt cx="146" cy="146"/>
            </a:xfrm>
          </p:grpSpPr>
          <p:sp>
            <p:nvSpPr>
              <p:cNvPr id="387" name="Oval 354"/>
              <p:cNvSpPr>
                <a:spLocks noChangeAspect="1" noChangeArrowheads="1"/>
              </p:cNvSpPr>
              <p:nvPr/>
            </p:nvSpPr>
            <p:spPr bwMode="auto">
              <a:xfrm>
                <a:off x="3947" y="11169"/>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88" name="Group 355"/>
              <p:cNvGrpSpPr>
                <a:grpSpLocks noChangeAspect="1"/>
              </p:cNvGrpSpPr>
              <p:nvPr/>
            </p:nvGrpSpPr>
            <p:grpSpPr bwMode="auto">
              <a:xfrm>
                <a:off x="3973" y="11197"/>
                <a:ext cx="98" cy="98"/>
                <a:chOff x="657" y="2341"/>
                <a:chExt cx="91" cy="91"/>
              </a:xfrm>
            </p:grpSpPr>
            <p:sp>
              <p:nvSpPr>
                <p:cNvPr id="389" name="Line 35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0" name="Line 35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7" name="Group 358"/>
            <p:cNvGrpSpPr>
              <a:grpSpLocks/>
            </p:cNvGrpSpPr>
            <p:nvPr/>
          </p:nvGrpSpPr>
          <p:grpSpPr bwMode="auto">
            <a:xfrm>
              <a:off x="4192" y="3814"/>
              <a:ext cx="123" cy="124"/>
              <a:chOff x="3947" y="11169"/>
              <a:chExt cx="146" cy="146"/>
            </a:xfrm>
          </p:grpSpPr>
          <p:sp>
            <p:nvSpPr>
              <p:cNvPr id="383" name="Oval 359"/>
              <p:cNvSpPr>
                <a:spLocks noChangeAspect="1" noChangeArrowheads="1"/>
              </p:cNvSpPr>
              <p:nvPr/>
            </p:nvSpPr>
            <p:spPr bwMode="auto">
              <a:xfrm>
                <a:off x="3947" y="11169"/>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84" name="Group 360"/>
              <p:cNvGrpSpPr>
                <a:grpSpLocks noChangeAspect="1"/>
              </p:cNvGrpSpPr>
              <p:nvPr/>
            </p:nvGrpSpPr>
            <p:grpSpPr bwMode="auto">
              <a:xfrm>
                <a:off x="3973" y="11197"/>
                <a:ext cx="98" cy="98"/>
                <a:chOff x="657" y="2341"/>
                <a:chExt cx="91" cy="91"/>
              </a:xfrm>
            </p:grpSpPr>
            <p:sp>
              <p:nvSpPr>
                <p:cNvPr id="385" name="Line 36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86" name="Line 36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8" name="Group 363"/>
            <p:cNvGrpSpPr>
              <a:grpSpLocks/>
            </p:cNvGrpSpPr>
            <p:nvPr/>
          </p:nvGrpSpPr>
          <p:grpSpPr bwMode="auto">
            <a:xfrm>
              <a:off x="2995" y="3982"/>
              <a:ext cx="83" cy="83"/>
              <a:chOff x="2972" y="11023"/>
              <a:chExt cx="98" cy="98"/>
            </a:xfrm>
          </p:grpSpPr>
          <p:sp>
            <p:nvSpPr>
              <p:cNvPr id="379" name="Oval 364"/>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80" name="Group 365"/>
              <p:cNvGrpSpPr>
                <a:grpSpLocks noChangeAspect="1"/>
              </p:cNvGrpSpPr>
              <p:nvPr/>
            </p:nvGrpSpPr>
            <p:grpSpPr bwMode="auto">
              <a:xfrm>
                <a:off x="2972" y="11023"/>
                <a:ext cx="98" cy="98"/>
                <a:chOff x="657" y="2341"/>
                <a:chExt cx="91" cy="91"/>
              </a:xfrm>
            </p:grpSpPr>
            <p:sp>
              <p:nvSpPr>
                <p:cNvPr id="381" name="Line 36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82" name="Line 36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59" name="Group 368"/>
            <p:cNvGrpSpPr>
              <a:grpSpLocks/>
            </p:cNvGrpSpPr>
            <p:nvPr/>
          </p:nvGrpSpPr>
          <p:grpSpPr bwMode="auto">
            <a:xfrm>
              <a:off x="3962" y="3824"/>
              <a:ext cx="123" cy="124"/>
              <a:chOff x="3947" y="11169"/>
              <a:chExt cx="146" cy="146"/>
            </a:xfrm>
          </p:grpSpPr>
          <p:sp>
            <p:nvSpPr>
              <p:cNvPr id="375" name="Oval 369"/>
              <p:cNvSpPr>
                <a:spLocks noChangeAspect="1" noChangeArrowheads="1"/>
              </p:cNvSpPr>
              <p:nvPr/>
            </p:nvSpPr>
            <p:spPr bwMode="auto">
              <a:xfrm>
                <a:off x="3947" y="11169"/>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76" name="Group 370"/>
              <p:cNvGrpSpPr>
                <a:grpSpLocks noChangeAspect="1"/>
              </p:cNvGrpSpPr>
              <p:nvPr/>
            </p:nvGrpSpPr>
            <p:grpSpPr bwMode="auto">
              <a:xfrm>
                <a:off x="3973" y="11197"/>
                <a:ext cx="98" cy="98"/>
                <a:chOff x="657" y="2341"/>
                <a:chExt cx="91" cy="91"/>
              </a:xfrm>
            </p:grpSpPr>
            <p:sp>
              <p:nvSpPr>
                <p:cNvPr id="377" name="Line 37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78" name="Line 37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60" name="Group 373"/>
            <p:cNvGrpSpPr>
              <a:grpSpLocks/>
            </p:cNvGrpSpPr>
            <p:nvPr/>
          </p:nvGrpSpPr>
          <p:grpSpPr bwMode="auto">
            <a:xfrm>
              <a:off x="4292" y="3858"/>
              <a:ext cx="123" cy="124"/>
              <a:chOff x="3947" y="11169"/>
              <a:chExt cx="146" cy="146"/>
            </a:xfrm>
          </p:grpSpPr>
          <p:sp>
            <p:nvSpPr>
              <p:cNvPr id="371" name="Oval 374"/>
              <p:cNvSpPr>
                <a:spLocks noChangeAspect="1" noChangeArrowheads="1"/>
              </p:cNvSpPr>
              <p:nvPr/>
            </p:nvSpPr>
            <p:spPr bwMode="auto">
              <a:xfrm>
                <a:off x="3947" y="11169"/>
                <a:ext cx="146" cy="14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72" name="Group 375"/>
              <p:cNvGrpSpPr>
                <a:grpSpLocks noChangeAspect="1"/>
              </p:cNvGrpSpPr>
              <p:nvPr/>
            </p:nvGrpSpPr>
            <p:grpSpPr bwMode="auto">
              <a:xfrm>
                <a:off x="3973" y="11197"/>
                <a:ext cx="98" cy="98"/>
                <a:chOff x="657" y="2341"/>
                <a:chExt cx="91" cy="91"/>
              </a:xfrm>
            </p:grpSpPr>
            <p:sp>
              <p:nvSpPr>
                <p:cNvPr id="373" name="Line 37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74" name="Line 37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61" name="Group 378"/>
            <p:cNvGrpSpPr>
              <a:grpSpLocks/>
            </p:cNvGrpSpPr>
            <p:nvPr/>
          </p:nvGrpSpPr>
          <p:grpSpPr bwMode="auto">
            <a:xfrm>
              <a:off x="3096" y="3928"/>
              <a:ext cx="83" cy="83"/>
              <a:chOff x="2972" y="11023"/>
              <a:chExt cx="98" cy="98"/>
            </a:xfrm>
          </p:grpSpPr>
          <p:sp>
            <p:nvSpPr>
              <p:cNvPr id="367" name="Oval 379"/>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68" name="Group 380"/>
              <p:cNvGrpSpPr>
                <a:grpSpLocks noChangeAspect="1"/>
              </p:cNvGrpSpPr>
              <p:nvPr/>
            </p:nvGrpSpPr>
            <p:grpSpPr bwMode="auto">
              <a:xfrm>
                <a:off x="2972" y="11023"/>
                <a:ext cx="98" cy="98"/>
                <a:chOff x="657" y="2341"/>
                <a:chExt cx="91" cy="91"/>
              </a:xfrm>
            </p:grpSpPr>
            <p:sp>
              <p:nvSpPr>
                <p:cNvPr id="369" name="Line 381"/>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70" name="Line 382"/>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362" name="Group 383"/>
            <p:cNvGrpSpPr>
              <a:grpSpLocks/>
            </p:cNvGrpSpPr>
            <p:nvPr/>
          </p:nvGrpSpPr>
          <p:grpSpPr bwMode="auto">
            <a:xfrm>
              <a:off x="3084" y="3743"/>
              <a:ext cx="83" cy="83"/>
              <a:chOff x="2972" y="11023"/>
              <a:chExt cx="98" cy="98"/>
            </a:xfrm>
          </p:grpSpPr>
          <p:sp>
            <p:nvSpPr>
              <p:cNvPr id="363" name="Oval 384"/>
              <p:cNvSpPr>
                <a:spLocks noChangeAspect="1" noChangeArrowheads="1"/>
              </p:cNvSpPr>
              <p:nvPr/>
            </p:nvSpPr>
            <p:spPr bwMode="auto">
              <a:xfrm>
                <a:off x="2972" y="11023"/>
                <a:ext cx="98" cy="9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eaLnBrk="1" hangingPunct="1">
                  <a:spcBef>
                    <a:spcPct val="0"/>
                  </a:spcBef>
                  <a:buClrTx/>
                  <a:buSzTx/>
                  <a:buFontTx/>
                  <a:buNone/>
                </a:pPr>
                <a:endParaRPr lang="it-IT" altLang="it-IT" sz="1400">
                  <a:solidFill>
                    <a:schemeClr val="bg1"/>
                  </a:solidFill>
                  <a:latin typeface="Arial" charset="0"/>
                </a:endParaRPr>
              </a:p>
            </p:txBody>
          </p:sp>
          <p:grpSp>
            <p:nvGrpSpPr>
              <p:cNvPr id="364" name="Group 385"/>
              <p:cNvGrpSpPr>
                <a:grpSpLocks noChangeAspect="1"/>
              </p:cNvGrpSpPr>
              <p:nvPr/>
            </p:nvGrpSpPr>
            <p:grpSpPr bwMode="auto">
              <a:xfrm>
                <a:off x="2972" y="11023"/>
                <a:ext cx="98" cy="98"/>
                <a:chOff x="657" y="2341"/>
                <a:chExt cx="91" cy="91"/>
              </a:xfrm>
            </p:grpSpPr>
            <p:sp>
              <p:nvSpPr>
                <p:cNvPr id="365" name="Line 386"/>
                <p:cNvSpPr>
                  <a:spLocks noChangeAspect="1" noChangeShapeType="1"/>
                </p:cNvSpPr>
                <p:nvPr/>
              </p:nvSpPr>
              <p:spPr bwMode="auto">
                <a:xfrm>
                  <a:off x="703" y="234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66" name="Line 387"/>
                <p:cNvSpPr>
                  <a:spLocks noChangeAspect="1" noChangeShapeType="1"/>
                </p:cNvSpPr>
                <p:nvPr/>
              </p:nvSpPr>
              <p:spPr bwMode="auto">
                <a:xfrm>
                  <a:off x="657" y="238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sp>
        <p:nvSpPr>
          <p:cNvPr id="675" name="Shape 739"/>
          <p:cNvSpPr/>
          <p:nvPr/>
        </p:nvSpPr>
        <p:spPr>
          <a:xfrm>
            <a:off x="1903700" y="2679242"/>
            <a:ext cx="1196471" cy="6982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r>
              <a:rPr sz="2000" b="1" dirty="0" smtClean="0">
                <a:effectLst>
                  <a:outerShdw blurRad="38100" dist="38100" dir="2700000" rotWithShape="0">
                    <a:srgbClr val="000000">
                      <a:alpha val="43137"/>
                    </a:srgbClr>
                  </a:outerShdw>
                </a:effectLst>
              </a:rPr>
              <a:t>Q-MS</a:t>
            </a:r>
            <a:r>
              <a:rPr lang="it-IT" sz="2000" b="1" dirty="0" smtClean="0">
                <a:effectLst>
                  <a:outerShdw blurRad="38100" dist="38100" dir="2700000" rotWithShape="0">
                    <a:srgbClr val="000000">
                      <a:alpha val="43137"/>
                    </a:srgbClr>
                  </a:outerShdw>
                </a:effectLst>
              </a:rPr>
              <a:t> filter 1</a:t>
            </a:r>
            <a:endParaRPr sz="2000" b="1" dirty="0">
              <a:effectLst>
                <a:outerShdw blurRad="38100" dist="38100" dir="2700000" rotWithShape="0">
                  <a:srgbClr val="000000">
                    <a:alpha val="43137"/>
                  </a:srgbClr>
                </a:outerShdw>
              </a:effectLst>
            </a:endParaRPr>
          </a:p>
        </p:txBody>
      </p:sp>
      <p:sp>
        <p:nvSpPr>
          <p:cNvPr id="677" name="Shape 739"/>
          <p:cNvSpPr/>
          <p:nvPr/>
        </p:nvSpPr>
        <p:spPr>
          <a:xfrm>
            <a:off x="4036832" y="3037281"/>
            <a:ext cx="2827572" cy="6982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r>
              <a:rPr lang="it-IT" sz="2000" b="1" dirty="0" smtClean="0">
                <a:solidFill>
                  <a:srgbClr val="66FF33"/>
                </a:solidFill>
                <a:effectLst>
                  <a:outerShdw blurRad="38100" dist="38100" dir="2700000" rotWithShape="0">
                    <a:srgbClr val="000000">
                      <a:alpha val="43137"/>
                    </a:srgbClr>
                  </a:outerShdw>
                </a:effectLst>
              </a:rPr>
              <a:t>octupole 2D trap &amp; collision cell</a:t>
            </a:r>
            <a:endParaRPr sz="2000" b="1" dirty="0">
              <a:solidFill>
                <a:srgbClr val="66FF33"/>
              </a:solidFill>
              <a:effectLst>
                <a:outerShdw blurRad="38100" dist="38100" dir="2700000" rotWithShape="0">
                  <a:srgbClr val="000000">
                    <a:alpha val="43137"/>
                  </a:srgbClr>
                </a:outerShdw>
              </a:effectLst>
            </a:endParaRPr>
          </a:p>
        </p:txBody>
      </p:sp>
      <p:sp>
        <p:nvSpPr>
          <p:cNvPr id="678" name="Shape 739"/>
          <p:cNvSpPr/>
          <p:nvPr/>
        </p:nvSpPr>
        <p:spPr>
          <a:xfrm>
            <a:off x="4549636" y="751697"/>
            <a:ext cx="2470636" cy="5143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r>
              <a:rPr lang="it-IT" sz="2000" b="1" dirty="0" smtClean="0">
                <a:solidFill>
                  <a:srgbClr val="0000FF"/>
                </a:solidFill>
                <a:effectLst>
                  <a:outerShdw blurRad="38100" dist="38100" dir="2700000" rotWithShape="0">
                    <a:srgbClr val="000000">
                      <a:alpha val="43137"/>
                    </a:srgbClr>
                  </a:outerShdw>
                </a:effectLst>
              </a:rPr>
              <a:t>neutral reagent</a:t>
            </a:r>
            <a:endParaRPr sz="2000" b="1" dirty="0">
              <a:solidFill>
                <a:srgbClr val="0000FF"/>
              </a:solidFill>
              <a:effectLst>
                <a:outerShdw blurRad="38100" dist="38100" dir="2700000" rotWithShape="0">
                  <a:srgbClr val="000000">
                    <a:alpha val="43137"/>
                  </a:srgbClr>
                </a:outerShdw>
              </a:effectLst>
            </a:endParaRPr>
          </a:p>
        </p:txBody>
      </p:sp>
      <p:sp>
        <p:nvSpPr>
          <p:cNvPr id="679" name="Shape 739"/>
          <p:cNvSpPr/>
          <p:nvPr/>
        </p:nvSpPr>
        <p:spPr>
          <a:xfrm>
            <a:off x="7450210" y="3378818"/>
            <a:ext cx="2108472" cy="6982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r>
              <a:rPr lang="it-IT" sz="2000" b="1" dirty="0" smtClean="0">
                <a:solidFill>
                  <a:srgbClr val="FF0000"/>
                </a:solidFill>
                <a:effectLst>
                  <a:outerShdw blurRad="38100" dist="38100" dir="2700000" rotWithShape="0">
                    <a:srgbClr val="000000">
                      <a:alpha val="43137"/>
                    </a:srgbClr>
                  </a:outerShdw>
                </a:effectLst>
              </a:rPr>
              <a:t>detector</a:t>
            </a:r>
            <a:endParaRPr sz="2000" b="1" dirty="0">
              <a:solidFill>
                <a:srgbClr val="FF0000"/>
              </a:solidFill>
              <a:effectLst>
                <a:outerShdw blurRad="38100" dist="38100" dir="2700000" rotWithShape="0">
                  <a:srgbClr val="000000">
                    <a:alpha val="43137"/>
                  </a:srgbClr>
                </a:outerShdw>
              </a:effectLst>
            </a:endParaRPr>
          </a:p>
        </p:txBody>
      </p:sp>
      <p:sp>
        <p:nvSpPr>
          <p:cNvPr id="680" name="Shape 739"/>
          <p:cNvSpPr/>
          <p:nvPr/>
        </p:nvSpPr>
        <p:spPr>
          <a:xfrm>
            <a:off x="159272" y="2793449"/>
            <a:ext cx="2108472" cy="6982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r>
              <a:rPr lang="it-IT" sz="2000" b="1" dirty="0" smtClean="0">
                <a:solidFill>
                  <a:srgbClr val="FF0000"/>
                </a:solidFill>
                <a:effectLst>
                  <a:outerShdw blurRad="38100" dist="38100" dir="2700000" rotWithShape="0">
                    <a:srgbClr val="000000">
                      <a:alpha val="43137"/>
                    </a:srgbClr>
                  </a:outerShdw>
                </a:effectLst>
              </a:rPr>
              <a:t>Ion source</a:t>
            </a:r>
            <a:endParaRPr sz="2000" b="1" dirty="0">
              <a:solidFill>
                <a:srgbClr val="FF0000"/>
              </a:solidFill>
              <a:effectLst>
                <a:outerShdw blurRad="38100" dist="38100" dir="2700000" rotWithShape="0">
                  <a:srgbClr val="000000">
                    <a:alpha val="43137"/>
                  </a:srgbClr>
                </a:outerShdw>
              </a:effectLst>
            </a:endParaRPr>
          </a:p>
        </p:txBody>
      </p:sp>
      <p:sp>
        <p:nvSpPr>
          <p:cNvPr id="681" name="Text Box 7"/>
          <p:cNvSpPr txBox="1">
            <a:spLocks noChangeArrowheads="1"/>
          </p:cNvSpPr>
          <p:nvPr/>
        </p:nvSpPr>
        <p:spPr bwMode="auto">
          <a:xfrm>
            <a:off x="5220675" y="3678581"/>
            <a:ext cx="3993977" cy="892552"/>
          </a:xfrm>
          <a:prstGeom prst="rect">
            <a:avLst/>
          </a:prstGeom>
          <a:noFill/>
          <a:ln w="9525">
            <a:noFill/>
            <a:miter lim="800000"/>
            <a:headEnd/>
            <a:tailEnd/>
          </a:ln>
          <a:effectLst/>
        </p:spPr>
        <p:txBody>
          <a:bodyPr wrap="square">
            <a:spAutoFit/>
          </a:bodyPr>
          <a:lstStyle/>
          <a:p>
            <a:pPr algn="ctr"/>
            <a:r>
              <a:rPr lang="en-US" sz="26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Guided Ion Beam set-up@ Trento University</a:t>
            </a:r>
            <a:endParaRPr lang="en-US" sz="26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82" name="Shape 473"/>
          <p:cNvSpPr/>
          <p:nvPr/>
        </p:nvSpPr>
        <p:spPr>
          <a:xfrm>
            <a:off x="395536" y="4335555"/>
            <a:ext cx="1602681" cy="49811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2300" b="1">
                <a:solidFill>
                  <a:srgbClr val="FF2600"/>
                </a:solidFill>
                <a:effectLst>
                  <a:outerShdw blurRad="38100" dist="38100" dir="2700000" rotWithShape="0">
                    <a:srgbClr val="000000">
                      <a:alpha val="43137"/>
                    </a:srgbClr>
                  </a:outerShdw>
                </a:effectLst>
              </a:defRPr>
            </a:lvl1pPr>
          </a:lstStyle>
          <a:p>
            <a:pPr>
              <a:defRPr b="0">
                <a:effectLst/>
              </a:defRPr>
            </a:pPr>
            <a:r>
              <a:rPr lang="it-IT" dirty="0">
                <a:latin typeface="Arial" panose="020B0604020202020204" pitchFamily="34" charset="0"/>
              </a:rPr>
              <a:t>i</a:t>
            </a:r>
            <a:r>
              <a:rPr lang="it-IT" b="1" dirty="0" smtClean="0">
                <a:effectLst>
                  <a:outerShdw blurRad="38100" dist="38100" dir="2700000" rotWithShape="0">
                    <a:srgbClr val="000000">
                      <a:alpha val="43137"/>
                    </a:srgbClr>
                  </a:outerShdw>
                </a:effectLst>
                <a:latin typeface="Arial" panose="020B0604020202020204" pitchFamily="34" charset="0"/>
              </a:rPr>
              <a:t>on source</a:t>
            </a:r>
            <a:endParaRPr b="1" dirty="0">
              <a:effectLst>
                <a:outerShdw blurRad="38100" dist="38100" dir="2700000" rotWithShape="0">
                  <a:srgbClr val="000000">
                    <a:alpha val="43137"/>
                  </a:srgbClr>
                </a:outerShdw>
              </a:effectLst>
              <a:latin typeface="Arial" panose="020B0604020202020204" pitchFamily="34" charset="0"/>
            </a:endParaRPr>
          </a:p>
        </p:txBody>
      </p:sp>
      <p:sp>
        <p:nvSpPr>
          <p:cNvPr id="683" name="Shape 474"/>
          <p:cNvSpPr/>
          <p:nvPr/>
        </p:nvSpPr>
        <p:spPr>
          <a:xfrm>
            <a:off x="2139653" y="5147252"/>
            <a:ext cx="1556472" cy="789125"/>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2300" b="1">
                <a:solidFill>
                  <a:srgbClr val="00F900"/>
                </a:solidFill>
                <a:effectLst>
                  <a:outerShdw blurRad="38100" dist="38100" dir="2700000" rotWithShape="0">
                    <a:srgbClr val="000000">
                      <a:alpha val="43137"/>
                    </a:srgbClr>
                  </a:outerShdw>
                </a:effectLst>
              </a:defRPr>
            </a:lvl1pPr>
          </a:lstStyle>
          <a:p>
            <a:pPr>
              <a:defRPr b="0">
                <a:effectLst/>
              </a:defRPr>
            </a:pPr>
            <a:r>
              <a:rPr lang="it-IT" b="1" dirty="0" smtClean="0">
                <a:effectLst>
                  <a:outerShdw blurRad="38100" dist="38100" dir="2700000" rotWithShape="0">
                    <a:srgbClr val="000000">
                      <a:alpha val="43137"/>
                    </a:srgbClr>
                  </a:outerShdw>
                </a:effectLst>
                <a:latin typeface="Arial" panose="020B0604020202020204" pitchFamily="34" charset="0"/>
              </a:rPr>
              <a:t>collision cell</a:t>
            </a:r>
            <a:endParaRPr b="1" dirty="0">
              <a:effectLst>
                <a:outerShdw blurRad="38100" dist="38100" dir="2700000" rotWithShape="0">
                  <a:srgbClr val="000000">
                    <a:alpha val="43137"/>
                  </a:srgbClr>
                </a:outerShdw>
              </a:effectLst>
              <a:latin typeface="Arial" panose="020B0604020202020204" pitchFamily="34" charset="0"/>
            </a:endParaRPr>
          </a:p>
        </p:txBody>
      </p:sp>
      <p:sp>
        <p:nvSpPr>
          <p:cNvPr id="684" name="Shape 475"/>
          <p:cNvSpPr/>
          <p:nvPr/>
        </p:nvSpPr>
        <p:spPr>
          <a:xfrm rot="16200000">
            <a:off x="3180746" y="4057714"/>
            <a:ext cx="1301731" cy="55568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2300" b="1">
                <a:solidFill>
                  <a:srgbClr val="FFFB00"/>
                </a:solidFill>
                <a:effectLst>
                  <a:outerShdw blurRad="38100" dist="38100" dir="2700000" rotWithShape="0">
                    <a:srgbClr val="000000">
                      <a:alpha val="43137"/>
                    </a:srgbClr>
                  </a:outerShdw>
                </a:effectLst>
              </a:defRPr>
            </a:lvl1pPr>
          </a:lstStyle>
          <a:p>
            <a:pPr>
              <a:defRPr b="0">
                <a:effectLst/>
              </a:defRPr>
            </a:pPr>
            <a:r>
              <a:rPr b="1" dirty="0">
                <a:effectLst>
                  <a:outerShdw blurRad="38100" dist="38100" dir="2700000" rotWithShape="0">
                    <a:srgbClr val="000000">
                      <a:alpha val="43137"/>
                    </a:srgbClr>
                  </a:outerShdw>
                </a:effectLst>
                <a:latin typeface="Arial" panose="020B0604020202020204" pitchFamily="34" charset="0"/>
              </a:rPr>
              <a:t>Detector</a:t>
            </a:r>
          </a:p>
        </p:txBody>
      </p:sp>
      <p:sp>
        <p:nvSpPr>
          <p:cNvPr id="507" name="Titolo 4"/>
          <p:cNvSpPr txBox="1">
            <a:spLocks/>
          </p:cNvSpPr>
          <p:nvPr/>
        </p:nvSpPr>
        <p:spPr>
          <a:xfrm>
            <a:off x="0" y="-28086"/>
            <a:ext cx="9246742"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Techniques for </a:t>
            </a:r>
            <a:r>
              <a:rPr lang="it-IT" altLang="en-US" sz="3500" dirty="0" smtClean="0">
                <a:solidFill>
                  <a:srgbClr val="3333FF"/>
                </a:solidFill>
                <a:latin typeface="Tahoma" panose="020B0604030504040204" pitchFamily="34" charset="0"/>
                <a:cs typeface="Tahoma" panose="020B0604030504040204" pitchFamily="34" charset="0"/>
                <a:sym typeface="Symbol" panose="05050102010706020507" pitchFamily="18" charset="2"/>
              </a:rPr>
              <a:t>cross section measurements</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508" name="Connettore diritto 9"/>
          <p:cNvCxnSpPr/>
          <p:nvPr/>
        </p:nvCxnSpPr>
        <p:spPr>
          <a:xfrm>
            <a:off x="547949" y="676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09" name="Shape 739"/>
          <p:cNvSpPr/>
          <p:nvPr/>
        </p:nvSpPr>
        <p:spPr>
          <a:xfrm>
            <a:off x="6619429" y="1519835"/>
            <a:ext cx="1196471" cy="6982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r>
              <a:rPr sz="2000" b="1" dirty="0" smtClean="0">
                <a:effectLst>
                  <a:outerShdw blurRad="38100" dist="38100" dir="2700000" rotWithShape="0">
                    <a:srgbClr val="000000">
                      <a:alpha val="43137"/>
                    </a:srgbClr>
                  </a:outerShdw>
                </a:effectLst>
              </a:rPr>
              <a:t>Q-MS</a:t>
            </a:r>
            <a:r>
              <a:rPr lang="it-IT" sz="2000" b="1" dirty="0" smtClean="0">
                <a:effectLst>
                  <a:outerShdw blurRad="38100" dist="38100" dir="2700000" rotWithShape="0">
                    <a:srgbClr val="000000">
                      <a:alpha val="43137"/>
                    </a:srgbClr>
                  </a:outerShdw>
                </a:effectLst>
              </a:rPr>
              <a:t> filter 2</a:t>
            </a:r>
            <a:endParaRPr sz="2000" b="1" dirty="0">
              <a:effectLst>
                <a:outerShdw blurRad="38100" dist="38100" dir="2700000" rotWithShape="0">
                  <a:srgbClr val="000000">
                    <a:alpha val="43137"/>
                  </a:srgbClr>
                </a:outerShdw>
              </a:effectLst>
            </a:endParaRPr>
          </a:p>
        </p:txBody>
      </p:sp>
      <p:sp>
        <p:nvSpPr>
          <p:cNvPr id="510" name="Text Box 51"/>
          <p:cNvSpPr txBox="1">
            <a:spLocks noChangeArrowheads="1"/>
          </p:cNvSpPr>
          <p:nvPr/>
        </p:nvSpPr>
        <p:spPr bwMode="auto">
          <a:xfrm>
            <a:off x="708106" y="730570"/>
            <a:ext cx="31946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For reactions involving ions</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11" name="Text Box 5"/>
          <p:cNvSpPr txBox="1">
            <a:spLocks noChangeArrowheads="1"/>
          </p:cNvSpPr>
          <p:nvPr/>
        </p:nvSpPr>
        <p:spPr bwMode="auto">
          <a:xfrm>
            <a:off x="657434" y="1495235"/>
            <a:ext cx="24384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A</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 </a:t>
            </a:r>
            <a:r>
              <a:rPr lang="it-IT" altLang="en-US" sz="2200" dirty="0">
                <a:latin typeface="Tahoma" panose="020B0604030504040204" pitchFamily="34" charset="0"/>
                <a:ea typeface="Tahoma" panose="020B0604030504040204" pitchFamily="34" charset="0"/>
                <a:cs typeface="Tahoma" panose="020B0604030504040204" pitchFamily="34" charset="0"/>
              </a:rPr>
              <a:t>+ B </a:t>
            </a:r>
            <a:r>
              <a:rPr lang="it-IT"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D</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12" name="Rectangle 3"/>
          <p:cNvSpPr>
            <a:spLocks noChangeArrowheads="1"/>
          </p:cNvSpPr>
          <p:nvPr/>
        </p:nvSpPr>
        <p:spPr bwMode="auto">
          <a:xfrm>
            <a:off x="5258493" y="4598120"/>
            <a:ext cx="384734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GB" altLang="sv-SE" sz="20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Observables:</a:t>
            </a:r>
          </a:p>
          <a:p>
            <a:pPr>
              <a:spcBef>
                <a:spcPct val="0"/>
              </a:spcBef>
              <a:buNone/>
            </a:pPr>
            <a:r>
              <a:rPr lang="it-IT" altLang="sv-SE" sz="2000" b="0" dirty="0" smtClean="0">
                <a:latin typeface="Tahoma" panose="020B0604030504040204" pitchFamily="34" charset="0"/>
                <a:ea typeface="Tahoma" panose="020B0604030504040204" pitchFamily="34" charset="0"/>
                <a:cs typeface="Tahoma" panose="020B0604030504040204" pitchFamily="34" charset="0"/>
              </a:rPr>
              <a:t>Product intensities (+branching ratios) </a:t>
            </a:r>
            <a:r>
              <a:rPr lang="it-IT" altLang="sv-SE" sz="2000" b="0" i="1" dirty="0" smtClean="0">
                <a:latin typeface="Tahoma" panose="020B0604030504040204" pitchFamily="34" charset="0"/>
                <a:ea typeface="Tahoma" panose="020B0604030504040204" pitchFamily="34" charset="0"/>
                <a:cs typeface="Tahoma" panose="020B0604030504040204" pitchFamily="34" charset="0"/>
              </a:rPr>
              <a:t>vs</a:t>
            </a:r>
            <a:r>
              <a:rPr lang="it-IT" altLang="sv-SE" sz="2000" b="0" dirty="0" smtClean="0">
                <a:latin typeface="Tahoma" panose="020B0604030504040204" pitchFamily="34" charset="0"/>
                <a:ea typeface="Tahoma" panose="020B0604030504040204" pitchFamily="34" charset="0"/>
                <a:cs typeface="Tahoma" panose="020B0604030504040204" pitchFamily="34" charset="0"/>
              </a:rPr>
              <a:t> kinetic energy in all directions, </a:t>
            </a:r>
            <a:r>
              <a:rPr lang="en-GB" altLang="sv-SE" sz="2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GB" altLang="sv-SE"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a:t>
            </a:r>
            <a:endParaRPr lang="en-GB" altLang="sv-SE" sz="2000" dirty="0">
              <a:latin typeface="Tahoma" panose="020B0604030504040204" pitchFamily="34" charset="0"/>
              <a:ea typeface="Tahoma" panose="020B0604030504040204" pitchFamily="34" charset="0"/>
              <a:cs typeface="Tahoma" panose="020B0604030504040204" pitchFamily="34" charset="0"/>
            </a:endParaRPr>
          </a:p>
          <a:p>
            <a:pPr>
              <a:spcBef>
                <a:spcPct val="0"/>
              </a:spcBef>
              <a:buNone/>
            </a:pPr>
            <a:r>
              <a:rPr lang="it-IT" altLang="sv-SE" sz="2000" b="0" dirty="0" smtClean="0">
                <a:latin typeface="Tahoma" panose="020B0604030504040204" pitchFamily="34" charset="0"/>
                <a:ea typeface="Tahoma" panose="020B0604030504040204" pitchFamily="34" charset="0"/>
                <a:cs typeface="Tahoma" panose="020B0604030504040204" pitchFamily="34" charset="0"/>
              </a:rPr>
              <a:t> </a:t>
            </a:r>
            <a:endParaRPr lang="en-US" altLang="sv-SE" sz="20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13" name="Object 7"/>
          <p:cNvGraphicFramePr>
            <a:graphicFrameLocks noChangeAspect="1"/>
          </p:cNvGraphicFramePr>
          <p:nvPr>
            <p:extLst>
              <p:ext uri="{D42A27DB-BD31-4B8C-83A1-F6EECF244321}">
                <p14:modId xmlns:p14="http://schemas.microsoft.com/office/powerpoint/2010/main" val="1616693764"/>
              </p:ext>
            </p:extLst>
          </p:nvPr>
        </p:nvGraphicFramePr>
        <p:xfrm>
          <a:off x="5754241" y="6146796"/>
          <a:ext cx="2532062" cy="693737"/>
        </p:xfrm>
        <a:graphic>
          <a:graphicData uri="http://schemas.openxmlformats.org/presentationml/2006/ole">
            <mc:AlternateContent xmlns:mc="http://schemas.openxmlformats.org/markup-compatibility/2006">
              <mc:Choice xmlns:v="urn:schemas-microsoft-com:vml" Requires="v">
                <p:oleObj spid="_x0000_s151657" name="Equation" r:id="rId5" imgW="1346040" imgH="368280" progId="Equation.3">
                  <p:embed/>
                </p:oleObj>
              </mc:Choice>
              <mc:Fallback>
                <p:oleObj name="Equation" r:id="rId5" imgW="1346040" imgH="368280" progId="Equation.3">
                  <p:embed/>
                  <p:pic>
                    <p:nvPicPr>
                      <p:cNvPr id="15" name="Object 7"/>
                      <p:cNvPicPr>
                        <a:picLocks noChangeAspect="1" noChangeArrowheads="1"/>
                      </p:cNvPicPr>
                      <p:nvPr/>
                    </p:nvPicPr>
                    <p:blipFill>
                      <a:blip r:embed="rId6"/>
                      <a:srcRect/>
                      <a:stretch>
                        <a:fillRect/>
                      </a:stretch>
                    </p:blipFill>
                    <p:spPr bwMode="auto">
                      <a:xfrm>
                        <a:off x="5754241" y="6146796"/>
                        <a:ext cx="2532062" cy="693737"/>
                      </a:xfrm>
                      <a:prstGeom prst="rect">
                        <a:avLst/>
                      </a:prstGeom>
                      <a:noFill/>
                      <a:ln>
                        <a:noFill/>
                      </a:ln>
                      <a:effectLst/>
                      <a:extLst/>
                    </p:spPr>
                  </p:pic>
                </p:oleObj>
              </mc:Fallback>
            </mc:AlternateContent>
          </a:graphicData>
        </a:graphic>
      </p:graphicFrame>
      <p:sp>
        <p:nvSpPr>
          <p:cNvPr id="2" name="Down Arrow 1"/>
          <p:cNvSpPr/>
          <p:nvPr/>
        </p:nvSpPr>
        <p:spPr bwMode="auto">
          <a:xfrm>
            <a:off x="7290821" y="5713777"/>
            <a:ext cx="460496" cy="406846"/>
          </a:xfrm>
          <a:prstGeom prst="downArrow">
            <a:avLst/>
          </a:prstGeom>
          <a:solidFill>
            <a:schemeClr val="bg1"/>
          </a:solid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19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97421" y="4753358"/>
            <a:ext cx="566469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GB" altLang="sv-SE" sz="22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Observables:</a:t>
            </a:r>
          </a:p>
          <a:p>
            <a:pPr marL="342900" indent="-342900">
              <a:spcBef>
                <a:spcPct val="0"/>
              </a:spcBef>
              <a:buFont typeface="Arial" panose="020B0604020202020204" pitchFamily="34" charset="0"/>
              <a:buChar char="•"/>
            </a:pPr>
            <a:r>
              <a:rPr lang="en-GB" altLang="sv-SE" sz="2200" b="0" dirty="0" smtClean="0">
                <a:latin typeface="Tahoma" panose="020B0604030504040204" pitchFamily="34" charset="0"/>
                <a:ea typeface="Tahoma" panose="020B0604030504040204" pitchFamily="34" charset="0"/>
                <a:cs typeface="Tahoma" panose="020B0604030504040204" pitchFamily="34" charset="0"/>
              </a:rPr>
              <a:t>Product intensities </a:t>
            </a:r>
            <a:r>
              <a:rPr lang="en-GB" altLang="sv-SE" sz="2200" b="0" i="1" dirty="0" smtClean="0">
                <a:latin typeface="Tahoma" panose="020B0604030504040204" pitchFamily="34" charset="0"/>
                <a:ea typeface="Tahoma" panose="020B0604030504040204" pitchFamily="34" charset="0"/>
                <a:cs typeface="Tahoma" panose="020B0604030504040204" pitchFamily="34" charset="0"/>
              </a:rPr>
              <a:t>vs</a:t>
            </a:r>
            <a:r>
              <a:rPr lang="en-GB" altLang="sv-SE" sz="2200" b="0" dirty="0" smtClean="0">
                <a:latin typeface="Tahoma" panose="020B0604030504040204" pitchFamily="34" charset="0"/>
                <a:ea typeface="Tahoma" panose="020B0604030504040204" pitchFamily="34" charset="0"/>
                <a:cs typeface="Tahoma" panose="020B0604030504040204" pitchFamily="34" charset="0"/>
              </a:rPr>
              <a:t> lab scattering angle (</a:t>
            </a:r>
            <a:r>
              <a:rPr lang="en-GB" altLang="sv-SE"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GB" altLang="sv-SE" sz="2200" b="0" dirty="0" smtClean="0">
                <a:latin typeface="Tahoma" panose="020B0604030504040204" pitchFamily="34" charset="0"/>
                <a:ea typeface="Tahoma" panose="020B0604030504040204" pitchFamily="34" charset="0"/>
                <a:cs typeface="Tahoma" panose="020B0604030504040204" pitchFamily="34" charset="0"/>
              </a:rPr>
              <a:t> differential cross sections </a:t>
            </a:r>
            <a:r>
              <a:rPr lang="en-GB" altLang="sv-SE"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a:t>
            </a:r>
            <a:endParaRPr lang="en-GB" altLang="sv-SE" sz="2200" b="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Bef>
                <a:spcPct val="0"/>
              </a:spcBef>
              <a:buFont typeface="Arial" panose="020B0604020202020204" pitchFamily="34" charset="0"/>
              <a:buChar char="•"/>
            </a:pPr>
            <a:r>
              <a:rPr lang="it-IT" altLang="sv-SE" sz="2200" b="0" dirty="0" smtClean="0">
                <a:latin typeface="Tahoma" panose="020B0604030504040204" pitchFamily="34" charset="0"/>
                <a:ea typeface="Tahoma" panose="020B0604030504040204" pitchFamily="34" charset="0"/>
                <a:cs typeface="Tahoma" panose="020B0604030504040204" pitchFamily="34" charset="0"/>
              </a:rPr>
              <a:t>Product intensities vs kinetic energy at fixed </a:t>
            </a:r>
            <a:r>
              <a:rPr lang="en-GB" altLang="sv-SE" sz="2200" b="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sv-SE" sz="2200" b="0" dirty="0" smtClean="0">
                <a:latin typeface="Tahoma" panose="020B0604030504040204" pitchFamily="34" charset="0"/>
                <a:ea typeface="Tahoma" panose="020B0604030504040204" pitchFamily="34" charset="0"/>
                <a:cs typeface="Tahoma" panose="020B0604030504040204" pitchFamily="34" charset="0"/>
              </a:rPr>
              <a:t> </a:t>
            </a:r>
            <a:endParaRPr lang="en-US" altLang="sv-SE" sz="2200" b="0" dirty="0">
              <a:latin typeface="Tahoma" panose="020B0604030504040204" pitchFamily="34" charset="0"/>
              <a:ea typeface="Tahoma" panose="020B0604030504040204" pitchFamily="34" charset="0"/>
              <a:cs typeface="Tahoma" panose="020B0604030504040204" pitchFamily="34" charset="0"/>
            </a:endParaRPr>
          </a:p>
        </p:txBody>
      </p:sp>
      <p:sp>
        <p:nvSpPr>
          <p:cNvPr id="14" name="Titolo 4"/>
          <p:cNvSpPr txBox="1">
            <a:spLocks/>
          </p:cNvSpPr>
          <p:nvPr/>
        </p:nvSpPr>
        <p:spPr>
          <a:xfrm>
            <a:off x="78671" y="-34986"/>
            <a:ext cx="9246742"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Techniques for </a:t>
            </a:r>
            <a:r>
              <a:rPr lang="it-IT" altLang="en-US" sz="3500" dirty="0" smtClean="0">
                <a:solidFill>
                  <a:srgbClr val="3333FF"/>
                </a:solidFill>
                <a:latin typeface="Tahoma" panose="020B0604030504040204" pitchFamily="34" charset="0"/>
                <a:cs typeface="Tahoma" panose="020B0604030504040204" pitchFamily="34" charset="0"/>
                <a:sym typeface="Symbol" panose="05050102010706020507" pitchFamily="18" charset="2"/>
              </a:rPr>
              <a:t>cross section measurements</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676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51"/>
          <p:cNvSpPr txBox="1">
            <a:spLocks noChangeArrowheads="1"/>
          </p:cNvSpPr>
          <p:nvPr/>
        </p:nvSpPr>
        <p:spPr bwMode="auto">
          <a:xfrm>
            <a:off x="554822" y="791076"/>
            <a:ext cx="31946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For reactions involving radicals</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 Box 7"/>
          <p:cNvSpPr txBox="1">
            <a:spLocks noChangeArrowheads="1"/>
          </p:cNvSpPr>
          <p:nvPr/>
        </p:nvSpPr>
        <p:spPr bwMode="auto">
          <a:xfrm>
            <a:off x="5645490" y="2411233"/>
            <a:ext cx="3381880" cy="1384995"/>
          </a:xfrm>
          <a:prstGeom prst="rect">
            <a:avLst/>
          </a:prstGeom>
          <a:noFill/>
          <a:ln w="9525">
            <a:noFill/>
            <a:miter lim="800000"/>
            <a:headEnd/>
            <a:tailEnd/>
          </a:ln>
          <a:effectLst/>
        </p:spPr>
        <p:txBody>
          <a:bodyPr wrap="square">
            <a:spAutoFit/>
          </a:bodyPr>
          <a:lstStyle/>
          <a:p>
            <a:pPr algn="ctr"/>
            <a:r>
              <a:rPr lang="en-US"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Crossed molecular beam set-up @ Perugia University</a:t>
            </a:r>
            <a:endParaRPr lang="en-US" sz="28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 Box 5"/>
          <p:cNvSpPr txBox="1">
            <a:spLocks noChangeArrowheads="1"/>
          </p:cNvSpPr>
          <p:nvPr/>
        </p:nvSpPr>
        <p:spPr bwMode="auto">
          <a:xfrm>
            <a:off x="4144253" y="959691"/>
            <a:ext cx="209704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rPr>
              <a:t>A + B </a:t>
            </a:r>
            <a:r>
              <a:rPr lang="it-IT"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 + D</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772916" y="1689140"/>
            <a:ext cx="4713699" cy="3142096"/>
            <a:chOff x="233917" y="777452"/>
            <a:chExt cx="4713699" cy="3142096"/>
          </a:xfrm>
        </p:grpSpPr>
        <p:pic>
          <p:nvPicPr>
            <p:cNvPr id="12" name="Picture 2" descr="fig 13"/>
            <p:cNvPicPr>
              <a:picLocks noChangeAspect="1" noChangeArrowheads="1"/>
            </p:cNvPicPr>
            <p:nvPr/>
          </p:nvPicPr>
          <p:blipFill>
            <a:blip r:embed="rId3">
              <a:lum bright="-36000" contrast="54000"/>
              <a:extLst>
                <a:ext uri="{28A0092B-C50C-407E-A947-70E740481C1C}">
                  <a14:useLocalDpi xmlns:a14="http://schemas.microsoft.com/office/drawing/2010/main" val="0"/>
                </a:ext>
              </a:extLst>
            </a:blip>
            <a:srcRect/>
            <a:stretch>
              <a:fillRect/>
            </a:stretch>
          </p:blipFill>
          <p:spPr bwMode="auto">
            <a:xfrm>
              <a:off x="464572" y="777452"/>
              <a:ext cx="4332615" cy="31420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51"/>
            <p:cNvSpPr txBox="1">
              <a:spLocks noChangeArrowheads="1"/>
            </p:cNvSpPr>
            <p:nvPr/>
          </p:nvSpPr>
          <p:spPr bwMode="auto">
            <a:xfrm>
              <a:off x="233917" y="2073703"/>
              <a:ext cx="1381068" cy="784830"/>
            </a:xfrm>
            <a:prstGeom prst="rect">
              <a:avLst/>
            </a:prstGeom>
            <a:solidFill>
              <a:schemeClr val="bg1"/>
            </a:solidFill>
            <a:ln w="28575">
              <a:solidFill>
                <a:srgbClr val="FF0000"/>
              </a:solid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Molecular beam sources of A and B</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19" name="Text Box 51"/>
            <p:cNvSpPr txBox="1">
              <a:spLocks noChangeArrowheads="1"/>
            </p:cNvSpPr>
            <p:nvPr/>
          </p:nvSpPr>
          <p:spPr bwMode="auto">
            <a:xfrm>
              <a:off x="3032821" y="2835585"/>
              <a:ext cx="908496" cy="553998"/>
            </a:xfrm>
            <a:prstGeom prst="rect">
              <a:avLst/>
            </a:prstGeom>
            <a:solidFill>
              <a:schemeClr val="bg1"/>
            </a:solidFill>
            <a:ln w="28575">
              <a:solidFill>
                <a:srgbClr val="FF0000"/>
              </a:solid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collision region</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0" name="Text Box 51"/>
            <p:cNvSpPr txBox="1">
              <a:spLocks noChangeArrowheads="1"/>
            </p:cNvSpPr>
            <p:nvPr/>
          </p:nvSpPr>
          <p:spPr bwMode="auto">
            <a:xfrm>
              <a:off x="4039120" y="2769482"/>
              <a:ext cx="908496" cy="553998"/>
            </a:xfrm>
            <a:prstGeom prst="rect">
              <a:avLst/>
            </a:prstGeom>
            <a:solidFill>
              <a:schemeClr val="bg1"/>
            </a:solidFill>
            <a:ln w="28575">
              <a:solidFill>
                <a:srgbClr val="FF0000"/>
              </a:solidFill>
              <a:miter lim="800000"/>
              <a:headEnd/>
              <a:tailEnd/>
            </a:ln>
            <a:effectLst/>
            <a:extLst/>
          </p:spPr>
          <p:txBody>
            <a:bodyPr wrap="square">
              <a:spAutoFit/>
            </a:bodyPr>
            <a:lstStyle/>
            <a:p>
              <a:r>
                <a:rPr lang="it-IT" altLang="en-US" sz="1500" dirty="0">
                  <a:latin typeface="Tahoma" panose="020B0604030504040204" pitchFamily="34" charset="0"/>
                  <a:ea typeface="Tahoma" panose="020B0604030504040204" pitchFamily="34" charset="0"/>
                  <a:cs typeface="Tahoma" panose="020B0604030504040204" pitchFamily="34" charset="0"/>
                </a:rPr>
                <a:t>r</a:t>
              </a:r>
              <a:r>
                <a:rPr lang="it-IT" altLang="en-US" sz="1500" dirty="0" smtClean="0">
                  <a:latin typeface="Tahoma" panose="020B0604030504040204" pitchFamily="34" charset="0"/>
                  <a:ea typeface="Tahoma" panose="020B0604030504040204" pitchFamily="34" charset="0"/>
                  <a:cs typeface="Tahoma" panose="020B0604030504040204" pitchFamily="34" charset="0"/>
                </a:rPr>
                <a:t>otating detector</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1" name="Text Box 51"/>
            <p:cNvSpPr txBox="1">
              <a:spLocks noChangeArrowheads="1"/>
            </p:cNvSpPr>
            <p:nvPr/>
          </p:nvSpPr>
          <p:spPr bwMode="auto">
            <a:xfrm>
              <a:off x="1489753" y="2042063"/>
              <a:ext cx="740551" cy="323165"/>
            </a:xfrm>
            <a:prstGeom prst="rect">
              <a:avLst/>
            </a:prstGeom>
            <a:solidFill>
              <a:schemeClr val="bg1"/>
            </a:solidFill>
            <a:ln w="28575">
              <a:no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slits</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2" name="Text Box 51"/>
            <p:cNvSpPr txBox="1">
              <a:spLocks noChangeArrowheads="1"/>
            </p:cNvSpPr>
            <p:nvPr/>
          </p:nvSpPr>
          <p:spPr bwMode="auto">
            <a:xfrm>
              <a:off x="1949227" y="1126829"/>
              <a:ext cx="412911" cy="323165"/>
            </a:xfrm>
            <a:prstGeom prst="rect">
              <a:avLst/>
            </a:prstGeom>
            <a:solidFill>
              <a:schemeClr val="bg1"/>
            </a:solidFill>
            <a:ln w="28575">
              <a:no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A</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Box 51"/>
            <p:cNvSpPr txBox="1">
              <a:spLocks noChangeArrowheads="1"/>
            </p:cNvSpPr>
            <p:nvPr/>
          </p:nvSpPr>
          <p:spPr bwMode="auto">
            <a:xfrm>
              <a:off x="2272168" y="975301"/>
              <a:ext cx="1669149" cy="323165"/>
            </a:xfrm>
            <a:prstGeom prst="rect">
              <a:avLst/>
            </a:prstGeom>
            <a:solidFill>
              <a:schemeClr val="bg1"/>
            </a:solidFill>
            <a:ln w="28575">
              <a:solidFill>
                <a:srgbClr val="FF0000"/>
              </a:solid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velocity selector</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4" name="Text Box 51"/>
            <p:cNvSpPr txBox="1">
              <a:spLocks noChangeArrowheads="1"/>
            </p:cNvSpPr>
            <p:nvPr/>
          </p:nvSpPr>
          <p:spPr bwMode="auto">
            <a:xfrm>
              <a:off x="2511138" y="2171072"/>
              <a:ext cx="314255" cy="323165"/>
            </a:xfrm>
            <a:prstGeom prst="rect">
              <a:avLst/>
            </a:prstGeom>
            <a:solidFill>
              <a:schemeClr val="bg1"/>
            </a:solidFill>
            <a:ln w="28575">
              <a:no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B</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6" name="Text Box 51"/>
            <p:cNvSpPr txBox="1">
              <a:spLocks noChangeArrowheads="1"/>
            </p:cNvSpPr>
            <p:nvPr/>
          </p:nvSpPr>
          <p:spPr bwMode="auto">
            <a:xfrm>
              <a:off x="3606591" y="1318789"/>
              <a:ext cx="314255" cy="323165"/>
            </a:xfrm>
            <a:prstGeom prst="rect">
              <a:avLst/>
            </a:prstGeom>
            <a:solidFill>
              <a:schemeClr val="bg1"/>
            </a:solidFill>
            <a:ln w="28575">
              <a:noFill/>
              <a:miter lim="800000"/>
              <a:headEnd/>
              <a:tailEnd/>
            </a:ln>
            <a:effectLst/>
            <a:extLst/>
          </p:spPr>
          <p:txBody>
            <a:bodyPr wrap="square">
              <a:spAutoFit/>
            </a:bodyPr>
            <a:lstStyle/>
            <a:p>
              <a:r>
                <a:rPr lang="it-IT" altLang="en-US" sz="1500" dirty="0" smtClean="0">
                  <a:latin typeface="Tahoma" panose="020B0604030504040204" pitchFamily="34" charset="0"/>
                  <a:ea typeface="Tahoma" panose="020B0604030504040204" pitchFamily="34" charset="0"/>
                  <a:cs typeface="Tahoma" panose="020B0604030504040204" pitchFamily="34" charset="0"/>
                </a:rPr>
                <a:t>C</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7" name="Text Box 51"/>
            <p:cNvSpPr txBox="1">
              <a:spLocks noChangeArrowheads="1"/>
            </p:cNvSpPr>
            <p:nvPr/>
          </p:nvSpPr>
          <p:spPr bwMode="auto">
            <a:xfrm>
              <a:off x="4155756" y="1673731"/>
              <a:ext cx="214826" cy="323165"/>
            </a:xfrm>
            <a:prstGeom prst="rect">
              <a:avLst/>
            </a:prstGeom>
            <a:solidFill>
              <a:schemeClr val="bg1"/>
            </a:solidFill>
            <a:ln w="28575">
              <a:noFill/>
              <a:miter lim="800000"/>
              <a:headEnd/>
              <a:tailEnd/>
            </a:ln>
            <a:effectLst/>
            <a:extLst/>
          </p:spPr>
          <p:txBody>
            <a:bodyPr wrap="square">
              <a:spAutoFit/>
            </a:bodyPr>
            <a:lstStyle/>
            <a:p>
              <a:r>
                <a:rPr lang="it-IT" altLang="en-US" sz="1500" dirty="0">
                  <a:latin typeface="Tahoma" panose="020B0604030504040204" pitchFamily="34" charset="0"/>
                  <a:ea typeface="Tahoma" panose="020B0604030504040204" pitchFamily="34" charset="0"/>
                  <a:cs typeface="Tahoma" panose="020B0604030504040204" pitchFamily="34" charset="0"/>
                </a:rPr>
                <a:t>D</a:t>
              </a:r>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grpSp>
      <p:sp>
        <p:nvSpPr>
          <p:cNvPr id="3" name="Bent-Up Arrow 2"/>
          <p:cNvSpPr/>
          <p:nvPr/>
        </p:nvSpPr>
        <p:spPr bwMode="auto">
          <a:xfrm rot="10800000" flipH="1">
            <a:off x="6417295" y="5322018"/>
            <a:ext cx="616449" cy="647783"/>
          </a:xfrm>
          <a:prstGeom prst="bentUpArrow">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9" name="Object 7"/>
          <p:cNvGraphicFramePr>
            <a:graphicFrameLocks noChangeAspect="1"/>
          </p:cNvGraphicFramePr>
          <p:nvPr>
            <p:extLst>
              <p:ext uri="{D42A27DB-BD31-4B8C-83A1-F6EECF244321}">
                <p14:modId xmlns:p14="http://schemas.microsoft.com/office/powerpoint/2010/main" val="753823876"/>
              </p:ext>
            </p:extLst>
          </p:nvPr>
        </p:nvGraphicFramePr>
        <p:xfrm>
          <a:off x="5730875" y="6099175"/>
          <a:ext cx="3167063" cy="690563"/>
        </p:xfrm>
        <a:graphic>
          <a:graphicData uri="http://schemas.openxmlformats.org/presentationml/2006/ole">
            <mc:AlternateContent xmlns:mc="http://schemas.openxmlformats.org/markup-compatibility/2006">
              <mc:Choice xmlns:v="urn:schemas-microsoft-com:vml" Requires="v">
                <p:oleObj spid="_x0000_s150634" name="Equation" r:id="rId4" imgW="1803240" imgH="393480" progId="Equation.3">
                  <p:embed/>
                </p:oleObj>
              </mc:Choice>
              <mc:Fallback>
                <p:oleObj name="Equation" r:id="rId4" imgW="1803240" imgH="393480" progId="Equation.3">
                  <p:embed/>
                  <p:pic>
                    <p:nvPicPr>
                      <p:cNvPr id="9223" name="Object 7"/>
                      <p:cNvPicPr>
                        <a:picLocks noChangeAspect="1" noChangeArrowheads="1"/>
                      </p:cNvPicPr>
                      <p:nvPr/>
                    </p:nvPicPr>
                    <p:blipFill>
                      <a:blip r:embed="rId5"/>
                      <a:srcRect/>
                      <a:stretch>
                        <a:fillRect/>
                      </a:stretch>
                    </p:blipFill>
                    <p:spPr bwMode="auto">
                      <a:xfrm>
                        <a:off x="5730875" y="6099175"/>
                        <a:ext cx="3167063" cy="6905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466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13 -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19981" y="1766429"/>
            <a:ext cx="8258639" cy="1938992"/>
          </a:xfrm>
          <a:prstGeom prst="rect">
            <a:avLst/>
          </a:prstGeom>
        </p:spPr>
        <p:txBody>
          <a:bodyPr wrap="square">
            <a:spAutoFit/>
          </a:bodyPr>
          <a:lstStyle/>
          <a:p>
            <a:pPr algn="just"/>
            <a:r>
              <a:rPr lang="en-US" sz="2400" dirty="0" smtClean="0">
                <a:latin typeface="Tahoma" panose="020B0604030504040204" pitchFamily="34" charset="0"/>
                <a:ea typeface="Tahoma" panose="020B0604030504040204" pitchFamily="34" charset="0"/>
                <a:cs typeface="Tahoma" panose="020B0604030504040204" pitchFamily="34" charset="0"/>
              </a:rPr>
              <a:t>Calculate </a:t>
            </a:r>
            <a:r>
              <a:rPr lang="en-US" sz="2400" dirty="0">
                <a:latin typeface="Tahoma" panose="020B0604030504040204" pitchFamily="34" charset="0"/>
                <a:ea typeface="Tahoma" panose="020B0604030504040204" pitchFamily="34" charset="0"/>
                <a:cs typeface="Tahoma" panose="020B0604030504040204" pitchFamily="34" charset="0"/>
              </a:rPr>
              <a:t>the collision frequency, z, and the collision density, Z, in carbon </a:t>
            </a:r>
            <a:r>
              <a:rPr lang="en-US" sz="2400" dirty="0" smtClean="0">
                <a:latin typeface="Tahoma" panose="020B0604030504040204" pitchFamily="34" charset="0"/>
                <a:ea typeface="Tahoma" panose="020B0604030504040204" pitchFamily="34" charset="0"/>
                <a:cs typeface="Tahoma" panose="020B0604030504040204" pitchFamily="34" charset="0"/>
              </a:rPr>
              <a:t>monoxide (CO), </a:t>
            </a:r>
            <a:r>
              <a:rPr lang="en-US" sz="2400" dirty="0">
                <a:latin typeface="Tahoma" panose="020B0604030504040204" pitchFamily="34" charset="0"/>
                <a:ea typeface="Tahoma" panose="020B0604030504040204" pitchFamily="34" charset="0"/>
                <a:cs typeface="Tahoma" panose="020B0604030504040204" pitchFamily="34" charset="0"/>
              </a:rPr>
              <a:t>R = 180 pm at </a:t>
            </a:r>
            <a:r>
              <a:rPr lang="en-US" sz="2400" dirty="0" smtClean="0">
                <a:latin typeface="Tahoma" panose="020B0604030504040204" pitchFamily="34" charset="0"/>
                <a:ea typeface="Tahoma" panose="020B0604030504040204" pitchFamily="34" charset="0"/>
                <a:cs typeface="Tahoma" panose="020B0604030504040204" pitchFamily="34" charset="0"/>
              </a:rPr>
              <a:t>25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C </a:t>
            </a:r>
            <a:r>
              <a:rPr lang="en-US" sz="2400" dirty="0">
                <a:latin typeface="Tahoma" panose="020B0604030504040204" pitchFamily="34" charset="0"/>
                <a:ea typeface="Tahoma" panose="020B0604030504040204" pitchFamily="34" charset="0"/>
                <a:cs typeface="Tahoma" panose="020B0604030504040204" pitchFamily="34" charset="0"/>
              </a:rPr>
              <a:t>and 100 </a:t>
            </a:r>
            <a:r>
              <a:rPr lang="en-US" sz="2400" dirty="0" err="1">
                <a:latin typeface="Tahoma" panose="020B0604030504040204" pitchFamily="34" charset="0"/>
                <a:ea typeface="Tahoma" panose="020B0604030504040204" pitchFamily="34" charset="0"/>
                <a:cs typeface="Tahoma" panose="020B0604030504040204" pitchFamily="34" charset="0"/>
              </a:rPr>
              <a:t>kPa</a:t>
            </a:r>
            <a:r>
              <a:rPr lang="en-US" sz="2400" dirty="0">
                <a:latin typeface="Tahoma" panose="020B0604030504040204" pitchFamily="34" charset="0"/>
                <a:ea typeface="Tahoma" panose="020B0604030504040204" pitchFamily="34" charset="0"/>
                <a:cs typeface="Tahoma" panose="020B0604030504040204" pitchFamily="34" charset="0"/>
              </a:rPr>
              <a:t>.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dirty="0" smtClean="0">
                <a:latin typeface="Tahoma" panose="020B0604030504040204" pitchFamily="34" charset="0"/>
                <a:ea typeface="Tahoma" panose="020B0604030504040204" pitchFamily="34" charset="0"/>
                <a:cs typeface="Tahoma" panose="020B0604030504040204" pitchFamily="34" charset="0"/>
              </a:rPr>
              <a:t>What </a:t>
            </a:r>
            <a:r>
              <a:rPr lang="en-US" sz="2400" dirty="0">
                <a:latin typeface="Tahoma" panose="020B0604030504040204" pitchFamily="34" charset="0"/>
                <a:ea typeface="Tahoma" panose="020B0604030504040204" pitchFamily="34" charset="0"/>
                <a:cs typeface="Tahoma" panose="020B0604030504040204" pitchFamily="34" charset="0"/>
              </a:rPr>
              <a:t>is the percentage increase when the temperature is raised by 10 K at constant volume?</a:t>
            </a:r>
          </a:p>
        </p:txBody>
      </p:sp>
    </p:spTree>
    <p:extLst>
      <p:ext uri="{BB962C8B-B14F-4D97-AF65-F5344CB8AC3E}">
        <p14:creationId xmlns:p14="http://schemas.microsoft.com/office/powerpoint/2010/main" val="2629268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13 -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19981" y="1766429"/>
            <a:ext cx="8258639" cy="1938992"/>
          </a:xfrm>
          <a:prstGeom prst="rect">
            <a:avLst/>
          </a:prstGeom>
        </p:spPr>
        <p:txBody>
          <a:bodyPr wrap="square">
            <a:spAutoFit/>
          </a:bodyPr>
          <a:lstStyle/>
          <a:p>
            <a:pPr algn="just"/>
            <a:r>
              <a:rPr lang="en-US" sz="2400" dirty="0" smtClean="0">
                <a:latin typeface="Tahoma" panose="020B0604030504040204" pitchFamily="34" charset="0"/>
                <a:ea typeface="Tahoma" panose="020B0604030504040204" pitchFamily="34" charset="0"/>
                <a:cs typeface="Tahoma" panose="020B0604030504040204" pitchFamily="34" charset="0"/>
              </a:rPr>
              <a:t>Calculate </a:t>
            </a:r>
            <a:r>
              <a:rPr lang="en-US" sz="2400" dirty="0">
                <a:latin typeface="Tahoma" panose="020B0604030504040204" pitchFamily="34" charset="0"/>
                <a:ea typeface="Tahoma" panose="020B0604030504040204" pitchFamily="34" charset="0"/>
                <a:cs typeface="Tahoma" panose="020B0604030504040204" pitchFamily="34" charset="0"/>
              </a:rPr>
              <a:t>the collision frequency, z, and the collision density, Z, in carbon </a:t>
            </a:r>
            <a:r>
              <a:rPr lang="en-US" sz="2400" dirty="0" smtClean="0">
                <a:latin typeface="Tahoma" panose="020B0604030504040204" pitchFamily="34" charset="0"/>
                <a:ea typeface="Tahoma" panose="020B0604030504040204" pitchFamily="34" charset="0"/>
                <a:cs typeface="Tahoma" panose="020B0604030504040204" pitchFamily="34" charset="0"/>
              </a:rPr>
              <a:t>monoxide (CO), </a:t>
            </a:r>
            <a:r>
              <a:rPr lang="en-US" sz="2400" dirty="0">
                <a:latin typeface="Tahoma" panose="020B0604030504040204" pitchFamily="34" charset="0"/>
                <a:ea typeface="Tahoma" panose="020B0604030504040204" pitchFamily="34" charset="0"/>
                <a:cs typeface="Tahoma" panose="020B0604030504040204" pitchFamily="34" charset="0"/>
              </a:rPr>
              <a:t>R = 180 pm at </a:t>
            </a:r>
            <a:r>
              <a:rPr lang="en-US" sz="2400" dirty="0" smtClean="0">
                <a:latin typeface="Tahoma" panose="020B0604030504040204" pitchFamily="34" charset="0"/>
                <a:ea typeface="Tahoma" panose="020B0604030504040204" pitchFamily="34" charset="0"/>
                <a:cs typeface="Tahoma" panose="020B0604030504040204" pitchFamily="34" charset="0"/>
              </a:rPr>
              <a:t>25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C </a:t>
            </a:r>
            <a:r>
              <a:rPr lang="en-US" sz="2400" dirty="0">
                <a:latin typeface="Tahoma" panose="020B0604030504040204" pitchFamily="34" charset="0"/>
                <a:ea typeface="Tahoma" panose="020B0604030504040204" pitchFamily="34" charset="0"/>
                <a:cs typeface="Tahoma" panose="020B0604030504040204" pitchFamily="34" charset="0"/>
              </a:rPr>
              <a:t>and 100 </a:t>
            </a:r>
            <a:r>
              <a:rPr lang="en-US" sz="2400" dirty="0" err="1">
                <a:latin typeface="Tahoma" panose="020B0604030504040204" pitchFamily="34" charset="0"/>
                <a:ea typeface="Tahoma" panose="020B0604030504040204" pitchFamily="34" charset="0"/>
                <a:cs typeface="Tahoma" panose="020B0604030504040204" pitchFamily="34" charset="0"/>
              </a:rPr>
              <a:t>kPa</a:t>
            </a:r>
            <a:r>
              <a:rPr lang="en-US" sz="2400" dirty="0">
                <a:latin typeface="Tahoma" panose="020B0604030504040204" pitchFamily="34" charset="0"/>
                <a:ea typeface="Tahoma" panose="020B0604030504040204" pitchFamily="34" charset="0"/>
                <a:cs typeface="Tahoma" panose="020B0604030504040204" pitchFamily="34" charset="0"/>
              </a:rPr>
              <a:t>.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dirty="0" smtClean="0">
                <a:latin typeface="Tahoma" panose="020B0604030504040204" pitchFamily="34" charset="0"/>
                <a:ea typeface="Tahoma" panose="020B0604030504040204" pitchFamily="34" charset="0"/>
                <a:cs typeface="Tahoma" panose="020B0604030504040204" pitchFamily="34" charset="0"/>
              </a:rPr>
              <a:t>What </a:t>
            </a:r>
            <a:r>
              <a:rPr lang="en-US" sz="2400" dirty="0">
                <a:latin typeface="Tahoma" panose="020B0604030504040204" pitchFamily="34" charset="0"/>
                <a:ea typeface="Tahoma" panose="020B0604030504040204" pitchFamily="34" charset="0"/>
                <a:cs typeface="Tahoma" panose="020B0604030504040204" pitchFamily="34" charset="0"/>
              </a:rPr>
              <a:t>is the percentage increase when the temperature is raised by 10 K at constant volume?</a:t>
            </a:r>
          </a:p>
        </p:txBody>
      </p:sp>
      <p:graphicFrame>
        <p:nvGraphicFramePr>
          <p:cNvPr id="6" name="Object 3"/>
          <p:cNvGraphicFramePr>
            <a:graphicFrameLocks noChangeAspect="1"/>
          </p:cNvGraphicFramePr>
          <p:nvPr>
            <p:extLst/>
          </p:nvPr>
        </p:nvGraphicFramePr>
        <p:xfrm>
          <a:off x="3473948" y="4500503"/>
          <a:ext cx="1792566" cy="534208"/>
        </p:xfrm>
        <a:graphic>
          <a:graphicData uri="http://schemas.openxmlformats.org/presentationml/2006/ole">
            <mc:AlternateContent xmlns:mc="http://schemas.openxmlformats.org/markup-compatibility/2006">
              <mc:Choice xmlns:v="urn:schemas-microsoft-com:vml" Requires="v">
                <p:oleObj spid="_x0000_s191493" name="Equation" r:id="rId5" imgW="850680" imgH="253800" progId="Equation.3">
                  <p:embed/>
                </p:oleObj>
              </mc:Choice>
              <mc:Fallback>
                <p:oleObj name="Equation" r:id="rId5" imgW="850680" imgH="253800" progId="Equation.3">
                  <p:embed/>
                  <p:pic>
                    <p:nvPicPr>
                      <p:cNvPr id="6" name="Object 3"/>
                      <p:cNvPicPr>
                        <a:picLocks noChangeAspect="1" noChangeArrowheads="1"/>
                      </p:cNvPicPr>
                      <p:nvPr/>
                    </p:nvPicPr>
                    <p:blipFill>
                      <a:blip r:embed="rId6"/>
                      <a:srcRect/>
                      <a:stretch>
                        <a:fillRect/>
                      </a:stretch>
                    </p:blipFill>
                    <p:spPr bwMode="auto">
                      <a:xfrm>
                        <a:off x="3473948" y="4500503"/>
                        <a:ext cx="1792566" cy="534208"/>
                      </a:xfrm>
                      <a:prstGeom prst="rect">
                        <a:avLst/>
                      </a:prstGeom>
                      <a:noFill/>
                      <a:ln>
                        <a:noFill/>
                      </a:ln>
                      <a:effectLst/>
                      <a:extLst/>
                    </p:spPr>
                  </p:pic>
                </p:oleObj>
              </mc:Fallback>
            </mc:AlternateContent>
          </a:graphicData>
        </a:graphic>
      </p:graphicFrame>
      <p:sp>
        <p:nvSpPr>
          <p:cNvPr id="7" name="Text Box 3"/>
          <p:cNvSpPr txBox="1">
            <a:spLocks noChangeArrowheads="1"/>
          </p:cNvSpPr>
          <p:nvPr/>
        </p:nvSpPr>
        <p:spPr bwMode="auto">
          <a:xfrm>
            <a:off x="519981" y="4135339"/>
            <a:ext cx="590793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Hints:</a:t>
            </a:r>
          </a:p>
          <a:p>
            <a:r>
              <a:rPr lang="it-IT" altLang="en-US" sz="2300" dirty="0" smtClean="0">
                <a:latin typeface="Tahoma" panose="020B0604030504040204" pitchFamily="34" charset="0"/>
                <a:ea typeface="Tahoma" panose="020B0604030504040204" pitchFamily="34" charset="0"/>
                <a:cs typeface="Tahoma" panose="020B0604030504040204" pitchFamily="34" charset="0"/>
              </a:rPr>
              <a:t>Collision frequencies</a:t>
            </a:r>
          </a:p>
        </p:txBody>
      </p:sp>
      <p:graphicFrame>
        <p:nvGraphicFramePr>
          <p:cNvPr id="8" name="Object 3"/>
          <p:cNvGraphicFramePr>
            <a:graphicFrameLocks noChangeAspect="1"/>
          </p:cNvGraphicFramePr>
          <p:nvPr>
            <p:extLst/>
          </p:nvPr>
        </p:nvGraphicFramePr>
        <p:xfrm>
          <a:off x="3436938" y="5006459"/>
          <a:ext cx="1267264" cy="712504"/>
        </p:xfrm>
        <a:graphic>
          <a:graphicData uri="http://schemas.openxmlformats.org/presentationml/2006/ole">
            <mc:AlternateContent xmlns:mc="http://schemas.openxmlformats.org/markup-compatibility/2006">
              <mc:Choice xmlns:v="urn:schemas-microsoft-com:vml" Requires="v">
                <p:oleObj spid="_x0000_s191494" name="Equation" r:id="rId7" imgW="723600" imgH="406080" progId="Equation.3">
                  <p:embed/>
                </p:oleObj>
              </mc:Choice>
              <mc:Fallback>
                <p:oleObj name="Equation" r:id="rId7" imgW="723600" imgH="406080" progId="Equation.3">
                  <p:embed/>
                  <p:pic>
                    <p:nvPicPr>
                      <p:cNvPr id="8" name="Object 3"/>
                      <p:cNvPicPr>
                        <a:picLocks noChangeAspect="1" noChangeArrowheads="1"/>
                      </p:cNvPicPr>
                      <p:nvPr/>
                    </p:nvPicPr>
                    <p:blipFill>
                      <a:blip r:embed="rId8"/>
                      <a:srcRect/>
                      <a:stretch>
                        <a:fillRect/>
                      </a:stretch>
                    </p:blipFill>
                    <p:spPr bwMode="auto">
                      <a:xfrm>
                        <a:off x="3436938" y="5006459"/>
                        <a:ext cx="1267264" cy="712504"/>
                      </a:xfrm>
                      <a:prstGeom prst="rect">
                        <a:avLst/>
                      </a:prstGeom>
                      <a:noFill/>
                      <a:ln>
                        <a:noFill/>
                      </a:ln>
                      <a:effectLst/>
                      <a:extLst/>
                    </p:spPr>
                  </p:pic>
                </p:oleObj>
              </mc:Fallback>
            </mc:AlternateContent>
          </a:graphicData>
        </a:graphic>
      </p:graphicFrame>
      <p:sp>
        <p:nvSpPr>
          <p:cNvPr id="11" name="Text Box 3"/>
          <p:cNvSpPr txBox="1">
            <a:spLocks noChangeArrowheads="1"/>
          </p:cNvSpPr>
          <p:nvPr/>
        </p:nvSpPr>
        <p:spPr bwMode="auto">
          <a:xfrm>
            <a:off x="519981" y="5001205"/>
            <a:ext cx="24582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Mean velocity</a:t>
            </a:r>
            <a:endParaRPr lang="it-IT" altLang="en-US" sz="24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3"/>
          <p:cNvGraphicFramePr>
            <a:graphicFrameLocks noChangeAspect="1"/>
          </p:cNvGraphicFramePr>
          <p:nvPr>
            <p:extLst/>
          </p:nvPr>
        </p:nvGraphicFramePr>
        <p:xfrm>
          <a:off x="3473948" y="5803166"/>
          <a:ext cx="1003806" cy="334602"/>
        </p:xfrm>
        <a:graphic>
          <a:graphicData uri="http://schemas.openxmlformats.org/presentationml/2006/ole">
            <mc:AlternateContent xmlns:mc="http://schemas.openxmlformats.org/markup-compatibility/2006">
              <mc:Choice xmlns:v="urn:schemas-microsoft-com:vml" Requires="v">
                <p:oleObj spid="_x0000_s191495" name="Equation" r:id="rId9" imgW="495000" imgH="164880" progId="Equation.3">
                  <p:embed/>
                </p:oleObj>
              </mc:Choice>
              <mc:Fallback>
                <p:oleObj name="Equation" r:id="rId9" imgW="495000" imgH="164880" progId="Equation.3">
                  <p:embed/>
                  <p:pic>
                    <p:nvPicPr>
                      <p:cNvPr id="13" name="Object 3"/>
                      <p:cNvPicPr>
                        <a:picLocks noChangeAspect="1" noChangeArrowheads="1"/>
                      </p:cNvPicPr>
                      <p:nvPr/>
                    </p:nvPicPr>
                    <p:blipFill>
                      <a:blip r:embed="rId10"/>
                      <a:srcRect/>
                      <a:stretch>
                        <a:fillRect/>
                      </a:stretch>
                    </p:blipFill>
                    <p:spPr bwMode="auto">
                      <a:xfrm>
                        <a:off x="3473948" y="5803166"/>
                        <a:ext cx="1003806" cy="334602"/>
                      </a:xfrm>
                      <a:prstGeom prst="rect">
                        <a:avLst/>
                      </a:prstGeom>
                      <a:noFill/>
                      <a:ln>
                        <a:noFill/>
                      </a:ln>
                      <a:effectLst/>
                      <a:extLst/>
                    </p:spPr>
                  </p:pic>
                </p:oleObj>
              </mc:Fallback>
            </mc:AlternateContent>
          </a:graphicData>
        </a:graphic>
      </p:graphicFrame>
      <p:sp>
        <p:nvSpPr>
          <p:cNvPr id="15" name="Text Box 3"/>
          <p:cNvSpPr txBox="1">
            <a:spLocks noChangeArrowheads="1"/>
          </p:cNvSpPr>
          <p:nvPr/>
        </p:nvSpPr>
        <p:spPr bwMode="auto">
          <a:xfrm>
            <a:off x="519981" y="5698137"/>
            <a:ext cx="24582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Collision density</a:t>
            </a:r>
            <a:endParaRPr lang="it-IT" altLang="en-US" sz="2400" i="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29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diritto 9"/>
          <p:cNvCxnSpPr/>
          <p:nvPr/>
        </p:nvCxnSpPr>
        <p:spPr>
          <a:xfrm>
            <a:off x="534988" y="622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ext Box 3"/>
          <p:cNvSpPr txBox="1">
            <a:spLocks noChangeArrowheads="1"/>
          </p:cNvSpPr>
          <p:nvPr/>
        </p:nvSpPr>
        <p:spPr bwMode="auto">
          <a:xfrm>
            <a:off x="240204" y="1019986"/>
            <a:ext cx="75377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r>
              <a:rPr lang="it-IT" altLang="en-US" sz="1600" dirty="0" smtClean="0">
                <a:latin typeface="Tahoma" panose="020B0604030504040204" pitchFamily="34" charset="0"/>
                <a:ea typeface="Tahoma" panose="020B0604030504040204" pitchFamily="34" charset="0"/>
                <a:cs typeface="Tahoma" panose="020B0604030504040204" pitchFamily="34" charset="0"/>
              </a:rPr>
              <a:t>The collision frequency z is given by:</a:t>
            </a:r>
            <a:endParaRPr lang="it-IT" altLang="en-US" sz="16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3"/>
          <p:cNvGraphicFramePr>
            <a:graphicFrameLocks noChangeAspect="1"/>
          </p:cNvGraphicFramePr>
          <p:nvPr>
            <p:extLst/>
          </p:nvPr>
        </p:nvGraphicFramePr>
        <p:xfrm>
          <a:off x="2006888" y="1901478"/>
          <a:ext cx="5261839" cy="399046"/>
        </p:xfrm>
        <a:graphic>
          <a:graphicData uri="http://schemas.openxmlformats.org/presentationml/2006/ole">
            <mc:AlternateContent xmlns:mc="http://schemas.openxmlformats.org/markup-compatibility/2006">
              <mc:Choice xmlns:v="urn:schemas-microsoft-com:vml" Requires="v">
                <p:oleObj spid="_x0000_s192521" name="Equation" r:id="rId3" imgW="3162240" imgH="241200" progId="Equation.3">
                  <p:embed/>
                </p:oleObj>
              </mc:Choice>
              <mc:Fallback>
                <p:oleObj name="Equation" r:id="rId3" imgW="3162240" imgH="241200" progId="Equation.3">
                  <p:embed/>
                  <p:pic>
                    <p:nvPicPr>
                      <p:cNvPr id="10" name="Object 3"/>
                      <p:cNvPicPr>
                        <a:picLocks noChangeAspect="1" noChangeArrowheads="1"/>
                      </p:cNvPicPr>
                      <p:nvPr/>
                    </p:nvPicPr>
                    <p:blipFill>
                      <a:blip r:embed="rId4"/>
                      <a:srcRect/>
                      <a:stretch>
                        <a:fillRect/>
                      </a:stretch>
                    </p:blipFill>
                    <p:spPr bwMode="auto">
                      <a:xfrm>
                        <a:off x="2006888" y="1901478"/>
                        <a:ext cx="5261839" cy="399046"/>
                      </a:xfrm>
                      <a:prstGeom prst="rect">
                        <a:avLst/>
                      </a:prstGeom>
                      <a:noFill/>
                      <a:ln>
                        <a:noFill/>
                      </a:ln>
                      <a:effectLst/>
                      <a:extLst/>
                    </p:spPr>
                  </p:pic>
                </p:oleObj>
              </mc:Fallback>
            </mc:AlternateContent>
          </a:graphicData>
        </a:graphic>
      </p:graphicFrame>
      <p:graphicFrame>
        <p:nvGraphicFramePr>
          <p:cNvPr id="20" name="Object 3"/>
          <p:cNvGraphicFramePr>
            <a:graphicFrameLocks noChangeAspect="1"/>
          </p:cNvGraphicFramePr>
          <p:nvPr>
            <p:extLst/>
          </p:nvPr>
        </p:nvGraphicFramePr>
        <p:xfrm>
          <a:off x="4572000" y="1001761"/>
          <a:ext cx="1389788" cy="414175"/>
        </p:xfrm>
        <a:graphic>
          <a:graphicData uri="http://schemas.openxmlformats.org/presentationml/2006/ole">
            <mc:AlternateContent xmlns:mc="http://schemas.openxmlformats.org/markup-compatibility/2006">
              <mc:Choice xmlns:v="urn:schemas-microsoft-com:vml" Requires="v">
                <p:oleObj spid="_x0000_s192522" name="Equation" r:id="rId5" imgW="850680" imgH="253800" progId="Equation.3">
                  <p:embed/>
                </p:oleObj>
              </mc:Choice>
              <mc:Fallback>
                <p:oleObj name="Equation" r:id="rId5" imgW="850680" imgH="253800" progId="Equation.3">
                  <p:embed/>
                  <p:pic>
                    <p:nvPicPr>
                      <p:cNvPr id="20" name="Object 3"/>
                      <p:cNvPicPr>
                        <a:picLocks noChangeAspect="1" noChangeArrowheads="1"/>
                      </p:cNvPicPr>
                      <p:nvPr/>
                    </p:nvPicPr>
                    <p:blipFill>
                      <a:blip r:embed="rId6"/>
                      <a:srcRect/>
                      <a:stretch>
                        <a:fillRect/>
                      </a:stretch>
                    </p:blipFill>
                    <p:spPr bwMode="auto">
                      <a:xfrm>
                        <a:off x="4572000" y="1001761"/>
                        <a:ext cx="1389788" cy="414175"/>
                      </a:xfrm>
                      <a:prstGeom prst="rect">
                        <a:avLst/>
                      </a:prstGeom>
                      <a:noFill/>
                      <a:ln>
                        <a:noFill/>
                      </a:ln>
                      <a:effectLst/>
                      <a:extLst/>
                    </p:spPr>
                  </p:pic>
                </p:oleObj>
              </mc:Fallback>
            </mc:AlternateContent>
          </a:graphicData>
        </a:graphic>
      </p:graphicFrame>
      <p:sp>
        <p:nvSpPr>
          <p:cNvPr id="21" name="Text Box 3"/>
          <p:cNvSpPr txBox="1">
            <a:spLocks noChangeArrowheads="1"/>
          </p:cNvSpPr>
          <p:nvPr/>
        </p:nvSpPr>
        <p:spPr bwMode="auto">
          <a:xfrm>
            <a:off x="342927" y="1555548"/>
            <a:ext cx="85897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smtClean="0">
                <a:latin typeface="Tahoma" panose="020B0604030504040204" pitchFamily="34" charset="0"/>
                <a:ea typeface="Tahoma" panose="020B0604030504040204" pitchFamily="34" charset="0"/>
                <a:cs typeface="Tahoma" panose="020B0604030504040204" pitchFamily="34" charset="0"/>
              </a:rPr>
              <a:t>Given R as the molecular dimension (diameter of the molecule) we can calculate the collision cross section as:</a:t>
            </a:r>
            <a:endParaRPr lang="it-IT" altLang="en-US" sz="16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 name="Object 3"/>
          <p:cNvGraphicFramePr>
            <a:graphicFrameLocks noChangeAspect="1"/>
          </p:cNvGraphicFramePr>
          <p:nvPr>
            <p:extLst/>
          </p:nvPr>
        </p:nvGraphicFramePr>
        <p:xfrm>
          <a:off x="2164197" y="2422922"/>
          <a:ext cx="6230938" cy="757237"/>
        </p:xfrm>
        <a:graphic>
          <a:graphicData uri="http://schemas.openxmlformats.org/presentationml/2006/ole">
            <mc:AlternateContent xmlns:mc="http://schemas.openxmlformats.org/markup-compatibility/2006">
              <mc:Choice xmlns:v="urn:schemas-microsoft-com:vml" Requires="v">
                <p:oleObj spid="_x0000_s192523" name="Equation" r:id="rId7" imgW="3974760" imgH="482400" progId="Equation.3">
                  <p:embed/>
                </p:oleObj>
              </mc:Choice>
              <mc:Fallback>
                <p:oleObj name="Equation" r:id="rId7" imgW="3974760" imgH="482400" progId="Equation.3">
                  <p:embed/>
                  <p:pic>
                    <p:nvPicPr>
                      <p:cNvPr id="22" name="Object 3"/>
                      <p:cNvPicPr>
                        <a:picLocks noChangeAspect="1" noChangeArrowheads="1"/>
                      </p:cNvPicPr>
                      <p:nvPr/>
                    </p:nvPicPr>
                    <p:blipFill>
                      <a:blip r:embed="rId8"/>
                      <a:srcRect/>
                      <a:stretch>
                        <a:fillRect/>
                      </a:stretch>
                    </p:blipFill>
                    <p:spPr bwMode="auto">
                      <a:xfrm>
                        <a:off x="2164197" y="2422922"/>
                        <a:ext cx="6230938" cy="757237"/>
                      </a:xfrm>
                      <a:prstGeom prst="rect">
                        <a:avLst/>
                      </a:prstGeom>
                      <a:noFill/>
                      <a:ln>
                        <a:noFill/>
                      </a:ln>
                      <a:effectLst/>
                      <a:extLst/>
                    </p:spPr>
                  </p:pic>
                </p:oleObj>
              </mc:Fallback>
            </mc:AlternateContent>
          </a:graphicData>
        </a:graphic>
      </p:graphicFrame>
      <p:sp>
        <p:nvSpPr>
          <p:cNvPr id="24" name="Text Box 3"/>
          <p:cNvSpPr txBox="1">
            <a:spLocks noChangeArrowheads="1"/>
          </p:cNvSpPr>
          <p:nvPr/>
        </p:nvSpPr>
        <p:spPr bwMode="auto">
          <a:xfrm>
            <a:off x="342927" y="2523043"/>
            <a:ext cx="18656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smtClean="0">
                <a:latin typeface="Tahoma" panose="020B0604030504040204" pitchFamily="34" charset="0"/>
                <a:ea typeface="Tahoma" panose="020B0604030504040204" pitchFamily="34" charset="0"/>
                <a:cs typeface="Tahoma" panose="020B0604030504040204" pitchFamily="34" charset="0"/>
              </a:rPr>
              <a:t>The mean velocity is:</a:t>
            </a:r>
            <a:endParaRPr lang="it-IT" altLang="en-US" sz="16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5" name="Object 3"/>
          <p:cNvGraphicFramePr>
            <a:graphicFrameLocks noChangeAspect="1"/>
          </p:cNvGraphicFramePr>
          <p:nvPr>
            <p:extLst/>
          </p:nvPr>
        </p:nvGraphicFramePr>
        <p:xfrm>
          <a:off x="2205456" y="3201385"/>
          <a:ext cx="5834062" cy="627062"/>
        </p:xfrm>
        <a:graphic>
          <a:graphicData uri="http://schemas.openxmlformats.org/presentationml/2006/ole">
            <mc:AlternateContent xmlns:mc="http://schemas.openxmlformats.org/markup-compatibility/2006">
              <mc:Choice xmlns:v="urn:schemas-microsoft-com:vml" Requires="v">
                <p:oleObj spid="_x0000_s192524" name="Equation" r:id="rId9" imgW="3911400" imgH="419040" progId="Equation.3">
                  <p:embed/>
                </p:oleObj>
              </mc:Choice>
              <mc:Fallback>
                <p:oleObj name="Equation" r:id="rId9" imgW="3911400" imgH="419040" progId="Equation.3">
                  <p:embed/>
                  <p:pic>
                    <p:nvPicPr>
                      <p:cNvPr id="25" name="Object 3"/>
                      <p:cNvPicPr>
                        <a:picLocks noChangeAspect="1" noChangeArrowheads="1"/>
                      </p:cNvPicPr>
                      <p:nvPr/>
                    </p:nvPicPr>
                    <p:blipFill>
                      <a:blip r:embed="rId10"/>
                      <a:srcRect/>
                      <a:stretch>
                        <a:fillRect/>
                      </a:stretch>
                    </p:blipFill>
                    <p:spPr bwMode="auto">
                      <a:xfrm>
                        <a:off x="2205456" y="3201385"/>
                        <a:ext cx="5834062" cy="627062"/>
                      </a:xfrm>
                      <a:prstGeom prst="rect">
                        <a:avLst/>
                      </a:prstGeom>
                      <a:noFill/>
                      <a:ln>
                        <a:noFill/>
                      </a:ln>
                      <a:effectLst/>
                      <a:extLst/>
                    </p:spPr>
                  </p:pic>
                </p:oleObj>
              </mc:Fallback>
            </mc:AlternateContent>
          </a:graphicData>
        </a:graphic>
      </p:graphicFrame>
      <p:sp>
        <p:nvSpPr>
          <p:cNvPr id="28" name="Text Box 3"/>
          <p:cNvSpPr txBox="1">
            <a:spLocks noChangeArrowheads="1"/>
          </p:cNvSpPr>
          <p:nvPr/>
        </p:nvSpPr>
        <p:spPr bwMode="auto">
          <a:xfrm>
            <a:off x="356650" y="3302515"/>
            <a:ext cx="18656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smtClean="0">
                <a:latin typeface="Tahoma" panose="020B0604030504040204" pitchFamily="34" charset="0"/>
                <a:ea typeface="Tahoma" panose="020B0604030504040204" pitchFamily="34" charset="0"/>
                <a:cs typeface="Tahoma" panose="020B0604030504040204" pitchFamily="34" charset="0"/>
              </a:rPr>
              <a:t>The density is:</a:t>
            </a:r>
            <a:endParaRPr lang="it-IT" altLang="en-US" sz="16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3"/>
          <p:cNvGraphicFramePr>
            <a:graphicFrameLocks noChangeAspect="1"/>
          </p:cNvGraphicFramePr>
          <p:nvPr>
            <p:extLst/>
          </p:nvPr>
        </p:nvGraphicFramePr>
        <p:xfrm>
          <a:off x="437284" y="3903537"/>
          <a:ext cx="6100763" cy="373062"/>
        </p:xfrm>
        <a:graphic>
          <a:graphicData uri="http://schemas.openxmlformats.org/presentationml/2006/ole">
            <mc:AlternateContent xmlns:mc="http://schemas.openxmlformats.org/markup-compatibility/2006">
              <mc:Choice xmlns:v="urn:schemas-microsoft-com:vml" Requires="v">
                <p:oleObj spid="_x0000_s192525" name="Equation" r:id="rId11" imgW="3733560" imgH="228600" progId="Equation.3">
                  <p:embed/>
                </p:oleObj>
              </mc:Choice>
              <mc:Fallback>
                <p:oleObj name="Equation" r:id="rId11" imgW="3733560" imgH="228600" progId="Equation.3">
                  <p:embed/>
                  <p:pic>
                    <p:nvPicPr>
                      <p:cNvPr id="33" name="Object 3"/>
                      <p:cNvPicPr>
                        <a:picLocks noChangeAspect="1" noChangeArrowheads="1"/>
                      </p:cNvPicPr>
                      <p:nvPr/>
                    </p:nvPicPr>
                    <p:blipFill>
                      <a:blip r:embed="rId12"/>
                      <a:srcRect/>
                      <a:stretch>
                        <a:fillRect/>
                      </a:stretch>
                    </p:blipFill>
                    <p:spPr bwMode="auto">
                      <a:xfrm>
                        <a:off x="437284" y="3903537"/>
                        <a:ext cx="6100763" cy="373062"/>
                      </a:xfrm>
                      <a:prstGeom prst="rect">
                        <a:avLst/>
                      </a:prstGeom>
                      <a:noFill/>
                      <a:ln>
                        <a:noFill/>
                      </a:ln>
                      <a:effectLst/>
                      <a:extLst/>
                    </p:spPr>
                  </p:pic>
                </p:oleObj>
              </mc:Fallback>
            </mc:AlternateContent>
          </a:graphicData>
        </a:graphic>
      </p:graphicFrame>
      <p:sp>
        <p:nvSpPr>
          <p:cNvPr id="34" name="Text Box 3"/>
          <p:cNvSpPr txBox="1">
            <a:spLocks noChangeArrowheads="1"/>
          </p:cNvSpPr>
          <p:nvPr/>
        </p:nvSpPr>
        <p:spPr bwMode="auto">
          <a:xfrm>
            <a:off x="359609" y="4292285"/>
            <a:ext cx="2512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1600" dirty="0" smtClean="0">
                <a:latin typeface="Tahoma" panose="020B0604030504040204" pitchFamily="34" charset="0"/>
                <a:ea typeface="Tahoma" panose="020B0604030504040204" pitchFamily="34" charset="0"/>
                <a:cs typeface="Tahoma" panose="020B0604030504040204" pitchFamily="34" charset="0"/>
              </a:rPr>
              <a:t>The collision density Z is given by:</a:t>
            </a:r>
            <a:endParaRPr lang="it-IT" altLang="en-US" sz="1600"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6" name="Object 3"/>
          <p:cNvGraphicFramePr>
            <a:graphicFrameLocks noChangeAspect="1"/>
          </p:cNvGraphicFramePr>
          <p:nvPr>
            <p:extLst/>
          </p:nvPr>
        </p:nvGraphicFramePr>
        <p:xfrm>
          <a:off x="2718666" y="4301521"/>
          <a:ext cx="6350000" cy="373063"/>
        </p:xfrm>
        <a:graphic>
          <a:graphicData uri="http://schemas.openxmlformats.org/presentationml/2006/ole">
            <mc:AlternateContent xmlns:mc="http://schemas.openxmlformats.org/markup-compatibility/2006">
              <mc:Choice xmlns:v="urn:schemas-microsoft-com:vml" Requires="v">
                <p:oleObj spid="_x0000_s192526" name="Equation" r:id="rId13" imgW="3886200" imgH="228600" progId="Equation.3">
                  <p:embed/>
                </p:oleObj>
              </mc:Choice>
              <mc:Fallback>
                <p:oleObj name="Equation" r:id="rId13" imgW="3886200" imgH="228600" progId="Equation.3">
                  <p:embed/>
                  <p:pic>
                    <p:nvPicPr>
                      <p:cNvPr id="36" name="Object 3"/>
                      <p:cNvPicPr>
                        <a:picLocks noChangeAspect="1" noChangeArrowheads="1"/>
                      </p:cNvPicPr>
                      <p:nvPr/>
                    </p:nvPicPr>
                    <p:blipFill>
                      <a:blip r:embed="rId14"/>
                      <a:srcRect/>
                      <a:stretch>
                        <a:fillRect/>
                      </a:stretch>
                    </p:blipFill>
                    <p:spPr bwMode="auto">
                      <a:xfrm>
                        <a:off x="2718666" y="4301521"/>
                        <a:ext cx="6350000" cy="373063"/>
                      </a:xfrm>
                      <a:prstGeom prst="rect">
                        <a:avLst/>
                      </a:prstGeom>
                      <a:noFill/>
                      <a:ln>
                        <a:noFill/>
                      </a:ln>
                      <a:effectLst/>
                      <a:extLst/>
                    </p:spPr>
                  </p:pic>
                </p:oleObj>
              </mc:Fallback>
            </mc:AlternateContent>
          </a:graphicData>
        </a:graphic>
      </p:graphicFrame>
      <p:sp>
        <p:nvSpPr>
          <p:cNvPr id="37" name="Text Box 3"/>
          <p:cNvSpPr txBox="1">
            <a:spLocks noChangeArrowheads="1"/>
          </p:cNvSpPr>
          <p:nvPr/>
        </p:nvSpPr>
        <p:spPr bwMode="auto">
          <a:xfrm>
            <a:off x="359609" y="4892746"/>
            <a:ext cx="80355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1600" dirty="0" smtClean="0">
                <a:latin typeface="Tahoma" panose="020B0604030504040204" pitchFamily="34" charset="0"/>
                <a:ea typeface="Tahoma" panose="020B0604030504040204" pitchFamily="34" charset="0"/>
                <a:cs typeface="Tahoma" panose="020B0604030504040204" pitchFamily="34" charset="0"/>
              </a:rPr>
              <a:t>A raise in T of 10K means an increase of 10/298*100=3.36% </a:t>
            </a:r>
            <a:endParaRPr lang="it-IT" altLang="en-US" sz="160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38" name="Text Box 3"/>
          <p:cNvSpPr txBox="1">
            <a:spLocks noChangeArrowheads="1"/>
          </p:cNvSpPr>
          <p:nvPr/>
        </p:nvSpPr>
        <p:spPr bwMode="auto">
          <a:xfrm>
            <a:off x="342927" y="5228684"/>
            <a:ext cx="80355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1600" dirty="0" smtClean="0">
                <a:latin typeface="Tahoma" panose="020B0604030504040204" pitchFamily="34" charset="0"/>
                <a:ea typeface="Tahoma" panose="020B0604030504040204" pitchFamily="34" charset="0"/>
                <a:cs typeface="Tahoma" panose="020B0604030504040204" pitchFamily="34" charset="0"/>
              </a:rPr>
              <a:t>The overall dependence of z on T is from the mean velocity because if T is increase at constant volume the density will not change, hence is T</a:t>
            </a:r>
            <a:r>
              <a:rPr lang="it-IT" altLang="en-US" sz="1600" baseline="30000" dirty="0" smtClean="0">
                <a:latin typeface="Tahoma" panose="020B0604030504040204" pitchFamily="34" charset="0"/>
                <a:ea typeface="Tahoma" panose="020B0604030504040204" pitchFamily="34" charset="0"/>
                <a:cs typeface="Tahoma" panose="020B0604030504040204" pitchFamily="34" charset="0"/>
              </a:rPr>
              <a:t>1/2</a:t>
            </a:r>
            <a:endParaRPr lang="it-IT" altLang="en-US" sz="1600" i="1" baseline="30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9" name="Object 3"/>
          <p:cNvGraphicFramePr>
            <a:graphicFrameLocks noChangeAspect="1"/>
          </p:cNvGraphicFramePr>
          <p:nvPr>
            <p:extLst/>
          </p:nvPr>
        </p:nvGraphicFramePr>
        <p:xfrm>
          <a:off x="464992" y="5786653"/>
          <a:ext cx="6453188" cy="725488"/>
        </p:xfrm>
        <a:graphic>
          <a:graphicData uri="http://schemas.openxmlformats.org/presentationml/2006/ole">
            <mc:AlternateContent xmlns:mc="http://schemas.openxmlformats.org/markup-compatibility/2006">
              <mc:Choice xmlns:v="urn:schemas-microsoft-com:vml" Requires="v">
                <p:oleObj spid="_x0000_s192527" name="Equation" r:id="rId15" imgW="3949560" imgH="444240" progId="Equation.3">
                  <p:embed/>
                </p:oleObj>
              </mc:Choice>
              <mc:Fallback>
                <p:oleObj name="Equation" r:id="rId15" imgW="3949560" imgH="444240" progId="Equation.3">
                  <p:embed/>
                  <p:pic>
                    <p:nvPicPr>
                      <p:cNvPr id="39" name="Object 3"/>
                      <p:cNvPicPr>
                        <a:picLocks noChangeAspect="1" noChangeArrowheads="1"/>
                      </p:cNvPicPr>
                      <p:nvPr/>
                    </p:nvPicPr>
                    <p:blipFill>
                      <a:blip r:embed="rId16"/>
                      <a:srcRect/>
                      <a:stretch>
                        <a:fillRect/>
                      </a:stretch>
                    </p:blipFill>
                    <p:spPr bwMode="auto">
                      <a:xfrm>
                        <a:off x="464992" y="5786653"/>
                        <a:ext cx="6453188" cy="725488"/>
                      </a:xfrm>
                      <a:prstGeom prst="rect">
                        <a:avLst/>
                      </a:prstGeom>
                      <a:noFill/>
                      <a:ln>
                        <a:noFill/>
                      </a:ln>
                      <a:effectLst/>
                      <a:extLst/>
                    </p:spPr>
                  </p:pic>
                </p:oleObj>
              </mc:Fallback>
            </mc:AlternateContent>
          </a:graphicData>
        </a:graphic>
      </p:graphicFrame>
      <p:sp>
        <p:nvSpPr>
          <p:cNvPr id="19" name="Titolo 4"/>
          <p:cNvSpPr>
            <a:spLocks noGrp="1"/>
          </p:cNvSpPr>
          <p:nvPr>
            <p:ph type="title"/>
          </p:nvPr>
        </p:nvSpPr>
        <p:spPr>
          <a:xfrm>
            <a:off x="451217" y="-197373"/>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13 -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pic>
        <p:nvPicPr>
          <p:cNvPr id="23" name="Picture 4" descr="MINION WORKOUT&quot; Sticker for Sale by skyllalpha | Redbubble"/>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539" t="20759" r="8056" b="21733"/>
          <a:stretch/>
        </p:blipFill>
        <p:spPr bwMode="auto">
          <a:xfrm>
            <a:off x="7112460" y="192584"/>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4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534988" y="622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8545" y="1421116"/>
            <a:ext cx="8580582" cy="2677656"/>
          </a:xfrm>
          <a:prstGeom prst="rect">
            <a:avLst/>
          </a:prstGeom>
        </p:spPr>
        <p:txBody>
          <a:bodyPr wrap="square">
            <a:spAutoFit/>
          </a:bodyPr>
          <a:lstStyle/>
          <a:p>
            <a:pPr algn="just"/>
            <a:r>
              <a:rPr lang="en-US" sz="2400" dirty="0" smtClean="0">
                <a:latin typeface="Tahoma" panose="020B0604030504040204" pitchFamily="34" charset="0"/>
                <a:ea typeface="Tahoma" panose="020B0604030504040204" pitchFamily="34" charset="0"/>
                <a:cs typeface="Tahoma" panose="020B0604030504040204" pitchFamily="34" charset="0"/>
              </a:rPr>
              <a:t>For collisions between molecules having a radius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0.2 nm and a molar mass of 50 gmol</a:t>
            </a:r>
            <a:r>
              <a:rPr 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p>
          <a:p>
            <a:pPr marL="457200" indent="-457200" algn="just">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Calculate what can be the maximum value for the rate coefficient at 298 K. </a:t>
            </a:r>
          </a:p>
          <a:p>
            <a:pPr marL="457200" indent="-457200" algn="just">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if the real rate coefficient is </a:t>
            </a:r>
            <a:r>
              <a:rPr lang="en-US" sz="2400" dirty="0" smtClean="0">
                <a:latin typeface="Tahoma" panose="020B0604030504040204" pitchFamily="34" charset="0"/>
                <a:ea typeface="Tahoma" panose="020B0604030504040204" pitchFamily="34" charset="0"/>
                <a:cs typeface="Tahoma" panose="020B0604030504040204" pitchFamily="34" charset="0"/>
              </a:rPr>
              <a:t>2.5x10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-13 </a:t>
            </a:r>
            <a:r>
              <a:rPr lang="en-US" sz="2400" dirty="0" smtClean="0">
                <a:latin typeface="Tahoma" panose="020B0604030504040204" pitchFamily="34" charset="0"/>
                <a:ea typeface="Tahoma" panose="020B0604030504040204" pitchFamily="34" charset="0"/>
                <a:cs typeface="Tahoma" panose="020B0604030504040204" pitchFamily="34" charset="0"/>
              </a:rPr>
              <a:t>cm</a:t>
            </a:r>
            <a:r>
              <a:rPr lang="en-US" sz="2400" baseline="30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molecule</a:t>
            </a:r>
            <a:r>
              <a:rPr lang="en-US" sz="2400" baseline="30000" dirty="0">
                <a:latin typeface="Tahoma" panose="020B0604030504040204" pitchFamily="34" charset="0"/>
                <a:ea typeface="Tahoma" panose="020B0604030504040204" pitchFamily="34" charset="0"/>
                <a:cs typeface="Tahoma" panose="020B0604030504040204" pitchFamily="34" charset="0"/>
              </a:rPr>
              <a:t>−1</a:t>
            </a:r>
            <a:r>
              <a:rPr lang="en-US" sz="2400" dirty="0">
                <a:latin typeface="Tahoma" panose="020B0604030504040204" pitchFamily="34" charset="0"/>
                <a:ea typeface="Tahoma" panose="020B0604030504040204" pitchFamily="34" charset="0"/>
                <a:cs typeface="Tahoma" panose="020B0604030504040204" pitchFamily="34" charset="0"/>
              </a:rPr>
              <a:t>s</a:t>
            </a:r>
            <a:r>
              <a:rPr lang="en-US" sz="2400" baseline="30000" dirty="0">
                <a:latin typeface="Tahoma" panose="020B0604030504040204" pitchFamily="34" charset="0"/>
                <a:ea typeface="Tahoma" panose="020B0604030504040204" pitchFamily="34" charset="0"/>
                <a:cs typeface="Tahoma" panose="020B0604030504040204" pitchFamily="34" charset="0"/>
              </a:rPr>
              <a:t>−</a:t>
            </a:r>
            <a:r>
              <a:rPr lang="en-US" sz="2400" baseline="30000" dirty="0" smtClean="0">
                <a:latin typeface="Tahoma" panose="020B0604030504040204" pitchFamily="34" charset="0"/>
                <a:ea typeface="Tahoma" panose="020B0604030504040204" pitchFamily="34" charset="0"/>
                <a:cs typeface="Tahoma" panose="020B0604030504040204" pitchFamily="34" charset="0"/>
              </a:rPr>
              <a:t>1</a:t>
            </a:r>
            <a:r>
              <a:rPr lang="en-US" sz="2400" dirty="0" smtClean="0">
                <a:latin typeface="Tahoma" panose="020B0604030504040204" pitchFamily="34" charset="0"/>
                <a:ea typeface="Tahoma" panose="020B0604030504040204" pitchFamily="34" charset="0"/>
                <a:cs typeface="Tahoma" panose="020B0604030504040204" pitchFamily="34" charset="0"/>
              </a:rPr>
              <a:t>, what is the approximate probability of reaction during one collision?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Titolo 4"/>
          <p:cNvSpPr>
            <a:spLocks noGrp="1"/>
          </p:cNvSpPr>
          <p:nvPr>
            <p:ph type="title"/>
          </p:nvPr>
        </p:nvSpPr>
        <p:spPr>
          <a:xfrm>
            <a:off x="470336" y="-176545"/>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14 -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pic>
        <p:nvPicPr>
          <p:cNvPr id="18"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192584"/>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graphicFrame>
        <p:nvGraphicFramePr>
          <p:cNvPr id="20" name="Object 3"/>
          <p:cNvGraphicFramePr>
            <a:graphicFrameLocks noChangeAspect="1"/>
          </p:cNvGraphicFramePr>
          <p:nvPr>
            <p:extLst/>
          </p:nvPr>
        </p:nvGraphicFramePr>
        <p:xfrm>
          <a:off x="3882064" y="4461831"/>
          <a:ext cx="3539240" cy="752666"/>
        </p:xfrm>
        <a:graphic>
          <a:graphicData uri="http://schemas.openxmlformats.org/presentationml/2006/ole">
            <mc:AlternateContent xmlns:mc="http://schemas.openxmlformats.org/markup-compatibility/2006">
              <mc:Choice xmlns:v="urn:schemas-microsoft-com:vml" Requires="v">
                <p:oleObj spid="_x0000_s193539" name="Equation" r:id="rId4" imgW="2095200" imgH="444240" progId="Equation.3">
                  <p:embed/>
                </p:oleObj>
              </mc:Choice>
              <mc:Fallback>
                <p:oleObj name="Equation" r:id="rId4" imgW="2095200" imgH="444240" progId="Equation.3">
                  <p:embed/>
                  <p:pic>
                    <p:nvPicPr>
                      <p:cNvPr id="20" name="Object 3"/>
                      <p:cNvPicPr>
                        <a:picLocks noChangeAspect="1" noChangeArrowheads="1"/>
                      </p:cNvPicPr>
                      <p:nvPr/>
                    </p:nvPicPr>
                    <p:blipFill>
                      <a:blip r:embed="rId5"/>
                      <a:srcRect/>
                      <a:stretch>
                        <a:fillRect/>
                      </a:stretch>
                    </p:blipFill>
                    <p:spPr bwMode="auto">
                      <a:xfrm>
                        <a:off x="3882064" y="4461831"/>
                        <a:ext cx="3539240" cy="752666"/>
                      </a:xfrm>
                      <a:prstGeom prst="rect">
                        <a:avLst/>
                      </a:prstGeom>
                      <a:noFill/>
                      <a:ln>
                        <a:noFill/>
                      </a:ln>
                      <a:effectLst/>
                      <a:extLst/>
                    </p:spPr>
                  </p:pic>
                </p:oleObj>
              </mc:Fallback>
            </mc:AlternateContent>
          </a:graphicData>
        </a:graphic>
      </p:graphicFrame>
      <p:sp>
        <p:nvSpPr>
          <p:cNvPr id="21" name="Text Box 3"/>
          <p:cNvSpPr txBox="1">
            <a:spLocks noChangeArrowheads="1"/>
          </p:cNvSpPr>
          <p:nvPr/>
        </p:nvSpPr>
        <p:spPr bwMode="auto">
          <a:xfrm>
            <a:off x="318545" y="4267541"/>
            <a:ext cx="590793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Hints:</a:t>
            </a:r>
          </a:p>
          <a:p>
            <a:r>
              <a:rPr lang="it-IT" altLang="en-US" sz="2300" dirty="0" smtClean="0">
                <a:latin typeface="Tahoma" panose="020B0604030504040204" pitchFamily="34" charset="0"/>
                <a:ea typeface="Tahoma" panose="020B0604030504040204" pitchFamily="34" charset="0"/>
                <a:cs typeface="Tahoma" panose="020B0604030504040204" pitchFamily="34" charset="0"/>
              </a:rPr>
              <a:t>Rate constant expression:</a:t>
            </a:r>
          </a:p>
        </p:txBody>
      </p:sp>
    </p:spTree>
    <p:extLst>
      <p:ext uri="{BB962C8B-B14F-4D97-AF65-F5344CB8AC3E}">
        <p14:creationId xmlns:p14="http://schemas.microsoft.com/office/powerpoint/2010/main" val="28160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534988" y="622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 Box 3"/>
          <p:cNvSpPr txBox="1">
            <a:spLocks noChangeArrowheads="1"/>
          </p:cNvSpPr>
          <p:nvPr/>
        </p:nvSpPr>
        <p:spPr bwMode="auto">
          <a:xfrm>
            <a:off x="340117" y="1523592"/>
            <a:ext cx="4138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r>
              <a:rPr lang="it-IT" altLang="en-US" dirty="0" smtClean="0">
                <a:latin typeface="Tahoma" panose="020B0604030504040204" pitchFamily="34" charset="0"/>
                <a:ea typeface="Tahoma" panose="020B0604030504040204" pitchFamily="34" charset="0"/>
                <a:cs typeface="Tahoma" panose="020B0604030504040204" pitchFamily="34" charset="0"/>
              </a:rPr>
              <a:t>The rate constant is:</a:t>
            </a:r>
            <a:endParaRPr lang="it-IT" altLang="en-US"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3"/>
          <p:cNvGraphicFramePr>
            <a:graphicFrameLocks noChangeAspect="1"/>
          </p:cNvGraphicFramePr>
          <p:nvPr>
            <p:extLst/>
          </p:nvPr>
        </p:nvGraphicFramePr>
        <p:xfrm>
          <a:off x="2929731" y="1727379"/>
          <a:ext cx="3284537" cy="698500"/>
        </p:xfrm>
        <a:graphic>
          <a:graphicData uri="http://schemas.openxmlformats.org/presentationml/2006/ole">
            <mc:AlternateContent xmlns:mc="http://schemas.openxmlformats.org/markup-compatibility/2006">
              <mc:Choice xmlns:v="urn:schemas-microsoft-com:vml" Requires="v">
                <p:oleObj spid="_x0000_s194567" name="Equation" r:id="rId3" imgW="2095200" imgH="444240" progId="Equation.3">
                  <p:embed/>
                </p:oleObj>
              </mc:Choice>
              <mc:Fallback>
                <p:oleObj name="Equation" r:id="rId3" imgW="2095200" imgH="444240" progId="Equation.3">
                  <p:embed/>
                  <p:pic>
                    <p:nvPicPr>
                      <p:cNvPr id="10" name="Object 3"/>
                      <p:cNvPicPr>
                        <a:picLocks noChangeAspect="1" noChangeArrowheads="1"/>
                      </p:cNvPicPr>
                      <p:nvPr/>
                    </p:nvPicPr>
                    <p:blipFill>
                      <a:blip r:embed="rId4"/>
                      <a:srcRect/>
                      <a:stretch>
                        <a:fillRect/>
                      </a:stretch>
                    </p:blipFill>
                    <p:spPr bwMode="auto">
                      <a:xfrm>
                        <a:off x="2929731" y="1727379"/>
                        <a:ext cx="3284537" cy="698500"/>
                      </a:xfrm>
                      <a:prstGeom prst="rect">
                        <a:avLst/>
                      </a:prstGeom>
                      <a:noFill/>
                      <a:ln>
                        <a:noFill/>
                      </a:ln>
                      <a:effectLst/>
                      <a:extLst/>
                    </p:spPr>
                  </p:pic>
                </p:oleObj>
              </mc:Fallback>
            </mc:AlternateContent>
          </a:graphicData>
        </a:graphic>
      </p:graphicFrame>
      <p:sp>
        <p:nvSpPr>
          <p:cNvPr id="11" name="Text Box 3"/>
          <p:cNvSpPr txBox="1">
            <a:spLocks noChangeArrowheads="1"/>
          </p:cNvSpPr>
          <p:nvPr/>
        </p:nvSpPr>
        <p:spPr bwMode="auto">
          <a:xfrm>
            <a:off x="368846" y="2401568"/>
            <a:ext cx="71772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rPr>
              <a:t>And the maximum value is observed for P=1 and E</a:t>
            </a:r>
            <a:r>
              <a:rPr lang="it-IT" altLang="en-US" baseline="-25000" dirty="0" smtClean="0">
                <a:latin typeface="Tahoma" panose="020B0604030504040204" pitchFamily="34" charset="0"/>
                <a:ea typeface="Tahoma" panose="020B0604030504040204" pitchFamily="34" charset="0"/>
                <a:cs typeface="Tahoma" panose="020B0604030504040204" pitchFamily="34" charset="0"/>
              </a:rPr>
              <a:t>a</a:t>
            </a:r>
            <a:r>
              <a:rPr lang="it-IT" altLang="en-US" dirty="0" smtClean="0">
                <a:latin typeface="Tahoma" panose="020B0604030504040204" pitchFamily="34" charset="0"/>
                <a:ea typeface="Tahoma" panose="020B0604030504040204" pitchFamily="34" charset="0"/>
                <a:cs typeface="Tahoma" panose="020B0604030504040204" pitchFamily="34" charset="0"/>
              </a:rPr>
              <a:t>=0, so that:</a:t>
            </a:r>
            <a:endParaRPr lang="it-IT" altLang="en-US"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Object 3"/>
          <p:cNvGraphicFramePr>
            <a:graphicFrameLocks noChangeAspect="1"/>
          </p:cNvGraphicFramePr>
          <p:nvPr>
            <p:extLst/>
          </p:nvPr>
        </p:nvGraphicFramePr>
        <p:xfrm>
          <a:off x="500063" y="2691813"/>
          <a:ext cx="1630362" cy="698500"/>
        </p:xfrm>
        <a:graphic>
          <a:graphicData uri="http://schemas.openxmlformats.org/presentationml/2006/ole">
            <mc:AlternateContent xmlns:mc="http://schemas.openxmlformats.org/markup-compatibility/2006">
              <mc:Choice xmlns:v="urn:schemas-microsoft-com:vml" Requires="v">
                <p:oleObj spid="_x0000_s194568" name="Equation" r:id="rId5" imgW="1041120" imgH="444240" progId="Equation.3">
                  <p:embed/>
                </p:oleObj>
              </mc:Choice>
              <mc:Fallback>
                <p:oleObj name="Equation" r:id="rId5" imgW="1041120" imgH="444240" progId="Equation.3">
                  <p:embed/>
                  <p:pic>
                    <p:nvPicPr>
                      <p:cNvPr id="12" name="Object 3"/>
                      <p:cNvPicPr>
                        <a:picLocks noChangeAspect="1" noChangeArrowheads="1"/>
                      </p:cNvPicPr>
                      <p:nvPr/>
                    </p:nvPicPr>
                    <p:blipFill>
                      <a:blip r:embed="rId6"/>
                      <a:srcRect/>
                      <a:stretch>
                        <a:fillRect/>
                      </a:stretch>
                    </p:blipFill>
                    <p:spPr bwMode="auto">
                      <a:xfrm>
                        <a:off x="500063" y="2691813"/>
                        <a:ext cx="1630362" cy="698500"/>
                      </a:xfrm>
                      <a:prstGeom prst="rect">
                        <a:avLst/>
                      </a:prstGeom>
                      <a:noFill/>
                      <a:ln>
                        <a:noFill/>
                      </a:ln>
                      <a:effectLst/>
                      <a:extLst/>
                    </p:spPr>
                  </p:pic>
                </p:oleObj>
              </mc:Fallback>
            </mc:AlternateContent>
          </a:graphicData>
        </a:graphic>
      </p:graphicFrame>
      <p:graphicFrame>
        <p:nvGraphicFramePr>
          <p:cNvPr id="14" name="Object 3"/>
          <p:cNvGraphicFramePr>
            <a:graphicFrameLocks noChangeAspect="1"/>
          </p:cNvGraphicFramePr>
          <p:nvPr>
            <p:extLst/>
          </p:nvPr>
        </p:nvGraphicFramePr>
        <p:xfrm>
          <a:off x="470336" y="3411397"/>
          <a:ext cx="7535863" cy="1081088"/>
        </p:xfrm>
        <a:graphic>
          <a:graphicData uri="http://schemas.openxmlformats.org/presentationml/2006/ole">
            <mc:AlternateContent xmlns:mc="http://schemas.openxmlformats.org/markup-compatibility/2006">
              <mc:Choice xmlns:v="urn:schemas-microsoft-com:vml" Requires="v">
                <p:oleObj spid="_x0000_s194569" name="Equation" r:id="rId7" imgW="4813200" imgH="685800" progId="Equation.3">
                  <p:embed/>
                </p:oleObj>
              </mc:Choice>
              <mc:Fallback>
                <p:oleObj name="Equation" r:id="rId7" imgW="4813200" imgH="685800" progId="Equation.3">
                  <p:embed/>
                  <p:pic>
                    <p:nvPicPr>
                      <p:cNvPr id="14" name="Object 3"/>
                      <p:cNvPicPr>
                        <a:picLocks noChangeAspect="1" noChangeArrowheads="1"/>
                      </p:cNvPicPr>
                      <p:nvPr/>
                    </p:nvPicPr>
                    <p:blipFill>
                      <a:blip r:embed="rId8"/>
                      <a:srcRect/>
                      <a:stretch>
                        <a:fillRect/>
                      </a:stretch>
                    </p:blipFill>
                    <p:spPr bwMode="auto">
                      <a:xfrm>
                        <a:off x="470336" y="3411397"/>
                        <a:ext cx="7535863" cy="1081088"/>
                      </a:xfrm>
                      <a:prstGeom prst="rect">
                        <a:avLst/>
                      </a:prstGeom>
                      <a:noFill/>
                      <a:ln>
                        <a:noFill/>
                      </a:ln>
                      <a:effectLst/>
                      <a:extLst/>
                    </p:spPr>
                  </p:pic>
                </p:oleObj>
              </mc:Fallback>
            </mc:AlternateContent>
          </a:graphicData>
        </a:graphic>
      </p:graphicFrame>
      <p:graphicFrame>
        <p:nvGraphicFramePr>
          <p:cNvPr id="15" name="Object 3"/>
          <p:cNvGraphicFramePr>
            <a:graphicFrameLocks noChangeAspect="1"/>
          </p:cNvGraphicFramePr>
          <p:nvPr>
            <p:extLst/>
          </p:nvPr>
        </p:nvGraphicFramePr>
        <p:xfrm>
          <a:off x="2685933" y="2840063"/>
          <a:ext cx="5494337" cy="398463"/>
        </p:xfrm>
        <a:graphic>
          <a:graphicData uri="http://schemas.openxmlformats.org/presentationml/2006/ole">
            <mc:AlternateContent xmlns:mc="http://schemas.openxmlformats.org/markup-compatibility/2006">
              <mc:Choice xmlns:v="urn:schemas-microsoft-com:vml" Requires="v">
                <p:oleObj spid="_x0000_s194570" name="Equation" r:id="rId9" imgW="3301920" imgH="241200" progId="Equation.3">
                  <p:embed/>
                </p:oleObj>
              </mc:Choice>
              <mc:Fallback>
                <p:oleObj name="Equation" r:id="rId9" imgW="3301920" imgH="241200" progId="Equation.3">
                  <p:embed/>
                  <p:pic>
                    <p:nvPicPr>
                      <p:cNvPr id="15" name="Object 3"/>
                      <p:cNvPicPr>
                        <a:picLocks noChangeAspect="1" noChangeArrowheads="1"/>
                      </p:cNvPicPr>
                      <p:nvPr/>
                    </p:nvPicPr>
                    <p:blipFill>
                      <a:blip r:embed="rId10"/>
                      <a:srcRect/>
                      <a:stretch>
                        <a:fillRect/>
                      </a:stretch>
                    </p:blipFill>
                    <p:spPr bwMode="auto">
                      <a:xfrm>
                        <a:off x="2685933" y="2840063"/>
                        <a:ext cx="5494337" cy="398463"/>
                      </a:xfrm>
                      <a:prstGeom prst="rect">
                        <a:avLst/>
                      </a:prstGeom>
                      <a:noFill/>
                      <a:ln>
                        <a:noFill/>
                      </a:ln>
                      <a:effectLst/>
                      <a:extLst/>
                    </p:spPr>
                  </p:pic>
                </p:oleObj>
              </mc:Fallback>
            </mc:AlternateContent>
          </a:graphicData>
        </a:graphic>
      </p:graphicFrame>
      <p:sp>
        <p:nvSpPr>
          <p:cNvPr id="16" name="Text Box 3"/>
          <p:cNvSpPr txBox="1">
            <a:spLocks noChangeArrowheads="1"/>
          </p:cNvSpPr>
          <p:nvPr/>
        </p:nvSpPr>
        <p:spPr bwMode="auto">
          <a:xfrm>
            <a:off x="397816" y="4660132"/>
            <a:ext cx="81175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rPr>
              <a:t>If k</a:t>
            </a:r>
            <a:r>
              <a:rPr lang="it-IT" altLang="en-US" baseline="-25000" dirty="0" smtClean="0">
                <a:latin typeface="Tahoma" panose="020B0604030504040204" pitchFamily="34" charset="0"/>
                <a:ea typeface="Tahoma" panose="020B0604030504040204" pitchFamily="34" charset="0"/>
                <a:cs typeface="Tahoma" panose="020B0604030504040204" pitchFamily="34" charset="0"/>
              </a:rPr>
              <a:t>real</a:t>
            </a:r>
            <a:r>
              <a:rPr lang="it-IT" altLang="en-US"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2.5x10</a:t>
            </a:r>
            <a:r>
              <a:rPr lang="en-US" baseline="30000" dirty="0">
                <a:latin typeface="Tahoma" panose="020B0604030504040204" pitchFamily="34" charset="0"/>
                <a:ea typeface="Tahoma" panose="020B0604030504040204" pitchFamily="34" charset="0"/>
                <a:cs typeface="Tahoma" panose="020B0604030504040204" pitchFamily="34" charset="0"/>
              </a:rPr>
              <a:t>-13 </a:t>
            </a:r>
            <a:r>
              <a:rPr lang="en-US" dirty="0">
                <a:latin typeface="Tahoma" panose="020B0604030504040204" pitchFamily="34" charset="0"/>
                <a:ea typeface="Tahoma" panose="020B0604030504040204" pitchFamily="34" charset="0"/>
                <a:cs typeface="Tahoma" panose="020B0604030504040204" pitchFamily="34" charset="0"/>
              </a:rPr>
              <a:t>cm</a:t>
            </a:r>
            <a:r>
              <a:rPr lang="en-US" baseline="30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a:t>
            </a:r>
            <a:r>
              <a:rPr lang="en-US" baseline="30000"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 the approximate probability of reaction is given by: </a:t>
            </a:r>
            <a:endParaRPr lang="it-IT" altLang="en-US" i="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7" name="Object 3"/>
          <p:cNvGraphicFramePr>
            <a:graphicFrameLocks noChangeAspect="1"/>
          </p:cNvGraphicFramePr>
          <p:nvPr>
            <p:extLst/>
          </p:nvPr>
        </p:nvGraphicFramePr>
        <p:xfrm>
          <a:off x="470336" y="5305059"/>
          <a:ext cx="3700462" cy="719138"/>
        </p:xfrm>
        <a:graphic>
          <a:graphicData uri="http://schemas.openxmlformats.org/presentationml/2006/ole">
            <mc:AlternateContent xmlns:mc="http://schemas.openxmlformats.org/markup-compatibility/2006">
              <mc:Choice xmlns:v="urn:schemas-microsoft-com:vml" Requires="v">
                <p:oleObj spid="_x0000_s194571" name="Equation" r:id="rId11" imgW="2361960" imgH="457200" progId="Equation.3">
                  <p:embed/>
                </p:oleObj>
              </mc:Choice>
              <mc:Fallback>
                <p:oleObj name="Equation" r:id="rId11" imgW="2361960" imgH="457200" progId="Equation.3">
                  <p:embed/>
                  <p:pic>
                    <p:nvPicPr>
                      <p:cNvPr id="17" name="Object 3"/>
                      <p:cNvPicPr>
                        <a:picLocks noChangeAspect="1" noChangeArrowheads="1"/>
                      </p:cNvPicPr>
                      <p:nvPr/>
                    </p:nvPicPr>
                    <p:blipFill>
                      <a:blip r:embed="rId12"/>
                      <a:srcRect/>
                      <a:stretch>
                        <a:fillRect/>
                      </a:stretch>
                    </p:blipFill>
                    <p:spPr bwMode="auto">
                      <a:xfrm>
                        <a:off x="470336" y="5305059"/>
                        <a:ext cx="3700462" cy="719138"/>
                      </a:xfrm>
                      <a:prstGeom prst="rect">
                        <a:avLst/>
                      </a:prstGeom>
                      <a:noFill/>
                      <a:ln>
                        <a:noFill/>
                      </a:ln>
                      <a:effectLst/>
                      <a:extLst/>
                    </p:spPr>
                  </p:pic>
                </p:oleObj>
              </mc:Fallback>
            </mc:AlternateContent>
          </a:graphicData>
        </a:graphic>
      </p:graphicFrame>
      <p:sp>
        <p:nvSpPr>
          <p:cNvPr id="13" name="Titolo 4"/>
          <p:cNvSpPr>
            <a:spLocks noGrp="1"/>
          </p:cNvSpPr>
          <p:nvPr>
            <p:ph type="title"/>
          </p:nvPr>
        </p:nvSpPr>
        <p:spPr>
          <a:xfrm>
            <a:off x="470336" y="-176545"/>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14 -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pic>
        <p:nvPicPr>
          <p:cNvPr id="18" name="Picture 4" descr="MINION WORKOUT&quot; Sticker for Sale by skyllalpha | Redbubbl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539" t="20759" r="8056" b="21733"/>
          <a:stretch/>
        </p:blipFill>
        <p:spPr bwMode="auto">
          <a:xfrm>
            <a:off x="7112460" y="192584"/>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335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373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5158" y="1519929"/>
            <a:ext cx="7787068" cy="461665"/>
          </a:xfrm>
          <a:prstGeom prst="rect">
            <a:avLst/>
          </a:prstGeom>
          <a:solidFill>
            <a:schemeClr val="bg1"/>
          </a:solidFill>
        </p:spPr>
        <p:txBody>
          <a:bodyPr wrap="none" rtlCol="0">
            <a:spAutoFit/>
          </a:bodyPr>
          <a:lstStyle/>
          <a:p>
            <a:r>
              <a:rPr lang="it-IT" sz="2400" b="0" dirty="0" smtClean="0">
                <a:latin typeface="Tahoma" panose="020B0604030504040204" pitchFamily="34" charset="0"/>
                <a:ea typeface="Tahoma" panose="020B0604030504040204" pitchFamily="34" charset="0"/>
                <a:cs typeface="Tahoma" panose="020B0604030504040204" pitchFamily="34" charset="0"/>
              </a:rPr>
              <a:t>v = (</a:t>
            </a:r>
            <a:r>
              <a:rPr lang="it-IT" sz="2400" b="0" dirty="0" smtClean="0">
                <a:solidFill>
                  <a:srgbClr val="00B050"/>
                </a:solidFill>
                <a:latin typeface="Tahoma" panose="020B0604030504040204" pitchFamily="34" charset="0"/>
                <a:ea typeface="Tahoma" panose="020B0604030504040204" pitchFamily="34" charset="0"/>
                <a:cs typeface="Tahoma" panose="020B0604030504040204" pitchFamily="34" charset="0"/>
              </a:rPr>
              <a:t>collision density</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x</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energy factor</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x</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steric factor</a:t>
            </a:r>
            <a:r>
              <a:rPr lang="it-IT" sz="2400" b="0" dirty="0" smtClean="0">
                <a:latin typeface="Tahoma" panose="020B0604030504040204" pitchFamily="34" charset="0"/>
                <a:ea typeface="Tahoma" panose="020B0604030504040204" pitchFamily="34" charset="0"/>
                <a:cs typeface="Tahoma" panose="020B0604030504040204" pitchFamily="34" charset="0"/>
              </a:rPr>
              <a:t>) </a:t>
            </a:r>
            <a:endParaRPr lang="it-IT" sz="2400" b="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92509" y="746259"/>
            <a:ext cx="5052377" cy="830997"/>
          </a:xfrm>
          <a:prstGeom prst="rect">
            <a:avLst/>
          </a:prstGeom>
          <a:noFill/>
        </p:spPr>
        <p:txBody>
          <a:bodyPr wrap="square" rtlCol="0">
            <a:spAutoFit/>
          </a:bodyPr>
          <a:lstStyle/>
          <a:p>
            <a:r>
              <a:rPr lang="it-IT" sz="2400" b="0" dirty="0" smtClean="0">
                <a:latin typeface="Tahoma" panose="020B0604030504040204" pitchFamily="34" charset="0"/>
                <a:ea typeface="Tahoma" panose="020B0604030504040204" pitchFamily="34" charset="0"/>
                <a:cs typeface="Tahoma" panose="020B0604030504040204" pitchFamily="34" charset="0"/>
              </a:rPr>
              <a:t>velocity of a bimolecular elementary reaction:</a:t>
            </a:r>
            <a:endParaRPr lang="it-IT" sz="2400" b="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3"/>
          <p:cNvSpPr>
            <a:spLocks noChangeArrowheads="1"/>
          </p:cNvSpPr>
          <p:nvPr/>
        </p:nvSpPr>
        <p:spPr bwMode="auto">
          <a:xfrm>
            <a:off x="138129" y="5129808"/>
            <a:ext cx="4255697"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000" b="0" dirty="0" smtClean="0"/>
              <a:t>n</a:t>
            </a:r>
            <a:r>
              <a:rPr lang="nl-NL" altLang="it-IT" sz="2000" b="0" baseline="-25000" dirty="0" smtClean="0"/>
              <a:t>A</a:t>
            </a:r>
            <a:r>
              <a:rPr lang="nl-NL" altLang="it-IT" sz="2000" b="0" dirty="0" smtClean="0"/>
              <a:t>, n</a:t>
            </a:r>
            <a:r>
              <a:rPr lang="nl-NL" altLang="it-IT" sz="2000" b="0" baseline="-25000" dirty="0" smtClean="0"/>
              <a:t>B</a:t>
            </a:r>
            <a:r>
              <a:rPr lang="nl-NL" altLang="it-IT" sz="2000" b="0" dirty="0" smtClean="0"/>
              <a:t> : density (molecules</a:t>
            </a:r>
            <a:r>
              <a:rPr lang="nl-NL" altLang="it-IT" sz="2000" b="0" dirty="0" smtClean="0">
                <a:sym typeface="Symbol" panose="05050102010706020507" pitchFamily="18" charset="2"/>
              </a:rPr>
              <a:t></a:t>
            </a:r>
            <a:r>
              <a:rPr lang="nl-NL" altLang="it-IT" sz="2000" b="0" dirty="0" smtClean="0"/>
              <a:t>cm</a:t>
            </a:r>
            <a:r>
              <a:rPr lang="nl-NL" altLang="it-IT" sz="2000" b="0" baseline="30000" dirty="0" smtClean="0"/>
              <a:t>-3</a:t>
            </a:r>
            <a:r>
              <a:rPr lang="nl-NL" altLang="it-IT" sz="2000" b="0" dirty="0" smtClean="0"/>
              <a:t>)</a:t>
            </a:r>
          </a:p>
          <a:p>
            <a:pPr marL="0" lvl="1" indent="0" eaLnBrk="1" hangingPunct="1">
              <a:spcBef>
                <a:spcPts val="0"/>
              </a:spcBef>
            </a:pPr>
            <a:r>
              <a:rPr lang="nl-NL" altLang="it-IT" sz="2000" b="0" dirty="0" smtClean="0"/>
              <a:t>T: temperature (K) </a:t>
            </a:r>
          </a:p>
          <a:p>
            <a:pPr marL="0" lvl="1" indent="0" eaLnBrk="1" hangingPunct="1">
              <a:spcBef>
                <a:spcPts val="0"/>
              </a:spcBef>
            </a:pPr>
            <a:r>
              <a:rPr lang="nl-NL" altLang="it-IT" sz="2000" b="0" dirty="0" smtClean="0">
                <a:latin typeface="Symbol" panose="05050102010706020507" pitchFamily="18" charset="2"/>
              </a:rPr>
              <a:t>s</a:t>
            </a:r>
            <a:r>
              <a:rPr lang="nl-NL" altLang="it-IT" sz="2000" b="0" baseline="-25000" dirty="0" smtClean="0"/>
              <a:t>C</a:t>
            </a:r>
            <a:r>
              <a:rPr lang="nl-NL" altLang="it-IT" sz="2000" b="0" dirty="0" smtClean="0"/>
              <a:t>: collision cross section (cm</a:t>
            </a:r>
            <a:r>
              <a:rPr lang="nl-NL" altLang="it-IT" sz="2000" b="0" baseline="30000" dirty="0" smtClean="0"/>
              <a:t>2</a:t>
            </a:r>
            <a:r>
              <a:rPr lang="nl-NL" altLang="it-IT" sz="2000" b="0" dirty="0" smtClean="0"/>
              <a:t>)</a:t>
            </a:r>
          </a:p>
          <a:p>
            <a:pPr marL="0" lvl="1" indent="0" eaLnBrk="1" hangingPunct="1">
              <a:spcBef>
                <a:spcPts val="0"/>
              </a:spcBef>
            </a:pPr>
            <a:r>
              <a:rPr lang="nl-NL" altLang="it-IT" sz="2000" b="0" dirty="0" smtClean="0">
                <a:sym typeface="Symbol"/>
              </a:rPr>
              <a:t>: reduced mass of A and B</a:t>
            </a:r>
          </a:p>
          <a:p>
            <a:pPr marL="0" lvl="1" indent="0" eaLnBrk="1" hangingPunct="1">
              <a:spcBef>
                <a:spcPts val="0"/>
              </a:spcBef>
            </a:pPr>
            <a:r>
              <a:rPr lang="nl-NL" altLang="it-IT" sz="2000" b="0" dirty="0" smtClean="0">
                <a:sym typeface="Symbol"/>
              </a:rPr>
              <a:t>k</a:t>
            </a:r>
            <a:r>
              <a:rPr lang="nl-NL" altLang="it-IT" sz="2000" b="0" baseline="-25000" dirty="0" smtClean="0">
                <a:sym typeface="Symbol"/>
              </a:rPr>
              <a:t>B</a:t>
            </a:r>
            <a:r>
              <a:rPr lang="nl-NL" altLang="it-IT" sz="2000" b="0" dirty="0" smtClean="0">
                <a:sym typeface="Symbol"/>
              </a:rPr>
              <a:t>: Boltzmann constant</a:t>
            </a:r>
            <a:endParaRPr lang="nl-NL" altLang="it-IT" sz="2000" b="0" dirty="0" smtClean="0"/>
          </a:p>
          <a:p>
            <a:pPr marL="0" lvl="1" indent="0" eaLnBrk="1" hangingPunct="1">
              <a:spcBef>
                <a:spcPts val="0"/>
              </a:spcBef>
            </a:pPr>
            <a:endParaRPr lang="nl-NL" altLang="it-IT" sz="2000" dirty="0" smtClean="0">
              <a:solidFill>
                <a:srgbClr val="FF0000"/>
              </a:solidFill>
            </a:endParaRPr>
          </a:p>
          <a:p>
            <a:pPr marL="0" lvl="1" indent="0" eaLnBrk="1" hangingPunct="1">
              <a:spcBef>
                <a:spcPts val="0"/>
              </a:spcBef>
            </a:pPr>
            <a:endParaRPr lang="nl-NL" altLang="it-IT" sz="2000" dirty="0">
              <a:solidFill>
                <a:srgbClr val="FF0000"/>
              </a:solidFill>
            </a:endParaRPr>
          </a:p>
        </p:txBody>
      </p:sp>
      <p:sp>
        <p:nvSpPr>
          <p:cNvPr id="20" name="TextBox 19"/>
          <p:cNvSpPr txBox="1"/>
          <p:nvPr/>
        </p:nvSpPr>
        <p:spPr>
          <a:xfrm>
            <a:off x="1763688" y="2043270"/>
            <a:ext cx="5635261" cy="477054"/>
          </a:xfrm>
          <a:prstGeom prst="rect">
            <a:avLst/>
          </a:prstGeom>
          <a:solidFill>
            <a:schemeClr val="bg1"/>
          </a:solidFill>
          <a:ln w="38100">
            <a:solidFill>
              <a:srgbClr val="00B050"/>
            </a:solidFill>
          </a:ln>
        </p:spPr>
        <p:txBody>
          <a:bodyPr wrap="none" rtlCol="0">
            <a:spAutoFit/>
          </a:bodyPr>
          <a:lstStyle/>
          <a:p>
            <a:r>
              <a:rPr lang="it-IT" sz="2500" b="0" dirty="0" smtClean="0">
                <a:solidFill>
                  <a:srgbClr val="00B050"/>
                </a:solidFill>
                <a:latin typeface="Tahoma" panose="020B0604030504040204" pitchFamily="34" charset="0"/>
                <a:ea typeface="Tahoma" panose="020B0604030504040204" pitchFamily="34" charset="0"/>
                <a:cs typeface="Tahoma" panose="020B0604030504040204" pitchFamily="34" charset="0"/>
              </a:rPr>
              <a:t>1. Collision density (Z) among A and B</a:t>
            </a:r>
            <a:endParaRPr lang="it-IT" sz="2500" b="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4198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24" r="3039"/>
          <a:stretch/>
        </p:blipFill>
        <p:spPr bwMode="auto">
          <a:xfrm>
            <a:off x="84321" y="3261832"/>
            <a:ext cx="4644000" cy="181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3"/>
          <p:cNvSpPr>
            <a:spLocks noChangeArrowheads="1"/>
          </p:cNvSpPr>
          <p:nvPr/>
        </p:nvSpPr>
        <p:spPr bwMode="auto">
          <a:xfrm>
            <a:off x="4393826" y="2614904"/>
            <a:ext cx="4978493" cy="83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algn="ctr" eaLnBrk="1" hangingPunct="1">
              <a:spcBef>
                <a:spcPts val="0"/>
              </a:spcBef>
            </a:pPr>
            <a:r>
              <a:rPr lang="nl-NL" altLang="it-IT"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Collision frequency for one A molecule (z):</a:t>
            </a:r>
          </a:p>
        </p:txBody>
      </p:sp>
      <p:sp>
        <p:nvSpPr>
          <p:cNvPr id="30" name="TextBox 29"/>
          <p:cNvSpPr txBox="1"/>
          <p:nvPr/>
        </p:nvSpPr>
        <p:spPr>
          <a:xfrm>
            <a:off x="65964" y="2614904"/>
            <a:ext cx="4562120" cy="477054"/>
          </a:xfrm>
          <a:prstGeom prst="rect">
            <a:avLst/>
          </a:prstGeom>
          <a:noFill/>
          <a:ln w="28575">
            <a:noFill/>
          </a:ln>
        </p:spPr>
        <p:txBody>
          <a:bodyPr wrap="square" rtlCol="0">
            <a:spAutoFit/>
          </a:bodyPr>
          <a:lstStyle/>
          <a:p>
            <a:pPr algn="ctr"/>
            <a:r>
              <a:rPr lang="it-IT" sz="2500" b="0" dirty="0" smtClean="0">
                <a:latin typeface="Tahoma" panose="020B0604030504040204" pitchFamily="34" charset="0"/>
                <a:ea typeface="Tahoma" panose="020B0604030504040204" pitchFamily="34" charset="0"/>
                <a:cs typeface="Tahoma" panose="020B0604030504040204" pitchFamily="34" charset="0"/>
              </a:rPr>
              <a:t>From kinetic theory of gases: </a:t>
            </a:r>
            <a:endParaRPr lang="it-IT" sz="2500" b="0" dirty="0">
              <a:latin typeface="Tahoma" panose="020B0604030504040204" pitchFamily="34" charset="0"/>
              <a:ea typeface="Tahoma" panose="020B0604030504040204" pitchFamily="34" charset="0"/>
              <a:cs typeface="Tahoma" panose="020B0604030504040204" pitchFamily="34" charset="0"/>
            </a:endParaRPr>
          </a:p>
        </p:txBody>
      </p:sp>
      <p:sp>
        <p:nvSpPr>
          <p:cNvPr id="15"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velocity and collision theory</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17"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1" name="Object 6"/>
          <p:cNvGraphicFramePr>
            <a:graphicFrameLocks noChangeAspect="1"/>
          </p:cNvGraphicFramePr>
          <p:nvPr>
            <p:extLst>
              <p:ext uri="{D42A27DB-BD31-4B8C-83A1-F6EECF244321}">
                <p14:modId xmlns:p14="http://schemas.microsoft.com/office/powerpoint/2010/main" val="4008024722"/>
              </p:ext>
            </p:extLst>
          </p:nvPr>
        </p:nvGraphicFramePr>
        <p:xfrm>
          <a:off x="5478724" y="879245"/>
          <a:ext cx="3143250" cy="538163"/>
        </p:xfrm>
        <a:graphic>
          <a:graphicData uri="http://schemas.openxmlformats.org/presentationml/2006/ole">
            <mc:AlternateContent xmlns:mc="http://schemas.openxmlformats.org/markup-compatibility/2006">
              <mc:Choice xmlns:v="urn:schemas-microsoft-com:vml" Requires="v">
                <p:oleObj spid="_x0000_s112806" name="Equation" r:id="rId5" imgW="1333440" imgH="228600" progId="Equation.3">
                  <p:embed/>
                </p:oleObj>
              </mc:Choice>
              <mc:Fallback>
                <p:oleObj name="Equation" r:id="rId5" imgW="1333440" imgH="228600" progId="Equation.3">
                  <p:embed/>
                  <p:pic>
                    <p:nvPicPr>
                      <p:cNvPr id="29" name="Object 6"/>
                      <p:cNvPicPr>
                        <a:picLocks noChangeAspect="1" noChangeArrowheads="1"/>
                      </p:cNvPicPr>
                      <p:nvPr/>
                    </p:nvPicPr>
                    <p:blipFill>
                      <a:blip r:embed="rId6"/>
                      <a:srcRect/>
                      <a:stretch>
                        <a:fillRect/>
                      </a:stretch>
                    </p:blipFill>
                    <p:spPr bwMode="auto">
                      <a:xfrm>
                        <a:off x="5478724" y="879245"/>
                        <a:ext cx="3143250" cy="538163"/>
                      </a:xfrm>
                      <a:prstGeom prst="rect">
                        <a:avLst/>
                      </a:prstGeom>
                      <a:noFill/>
                      <a:ln>
                        <a:noFill/>
                      </a:ln>
                      <a:effectLst/>
                      <a:extLst/>
                    </p:spPr>
                  </p:pic>
                </p:oleObj>
              </mc:Fallback>
            </mc:AlternateContent>
          </a:graphicData>
        </a:graphic>
      </p:graphicFrame>
      <p:sp>
        <p:nvSpPr>
          <p:cNvPr id="3" name="Rectangle 2"/>
          <p:cNvSpPr/>
          <p:nvPr/>
        </p:nvSpPr>
        <p:spPr>
          <a:xfrm>
            <a:off x="4936509" y="3488290"/>
            <a:ext cx="3980870" cy="3170099"/>
          </a:xfrm>
          <a:prstGeom prst="rect">
            <a:avLst/>
          </a:prstGeom>
        </p:spPr>
        <p:txBody>
          <a:bodyPr wrap="square">
            <a:spAutoFit/>
          </a:bodyPr>
          <a:lstStyle/>
          <a:p>
            <a:pPr algn="just"/>
            <a:r>
              <a:rPr lang="en-US" sz="2000" dirty="0" smtClean="0"/>
              <a:t>is the number </a:t>
            </a:r>
            <a:r>
              <a:rPr lang="en-US" sz="2000" dirty="0"/>
              <a:t>of collisions made by one molecule of A with all the B molecules in a certain time divided by the time interval. </a:t>
            </a:r>
            <a:endParaRPr lang="en-US" sz="2000" dirty="0" smtClean="0"/>
          </a:p>
          <a:p>
            <a:pPr algn="just"/>
            <a:r>
              <a:rPr lang="en-US" sz="2000" dirty="0" smtClean="0"/>
              <a:t>Take a </a:t>
            </a:r>
            <a:r>
              <a:rPr lang="en-US" sz="2000" dirty="0"/>
              <a:t>cylinder of a certain length l and area </a:t>
            </a:r>
            <a:r>
              <a:rPr lang="en-US" sz="2000" dirty="0" smtClean="0"/>
              <a:t>(</a:t>
            </a:r>
            <a:r>
              <a:rPr lang="en-US" sz="2000" dirty="0" err="1" smtClean="0">
                <a:latin typeface="Symbol" panose="05050102010706020507" pitchFamily="18" charset="2"/>
              </a:rPr>
              <a:t>s</a:t>
            </a:r>
            <a:r>
              <a:rPr lang="en-US" sz="2000" baseline="-25000" dirty="0" err="1" smtClean="0"/>
              <a:t>C</a:t>
            </a:r>
            <a:r>
              <a:rPr lang="en-US" sz="2000" dirty="0" smtClean="0"/>
              <a:t>) such </a:t>
            </a:r>
            <a:r>
              <a:rPr lang="en-US" sz="2000" dirty="0"/>
              <a:t>that when A molecule travel inside the cylinder it will hit the B molecules that are contained inside the cylinder. </a:t>
            </a:r>
          </a:p>
        </p:txBody>
      </p:sp>
    </p:spTree>
    <p:extLst>
      <p:ext uri="{BB962C8B-B14F-4D97-AF65-F5344CB8AC3E}">
        <p14:creationId xmlns:p14="http://schemas.microsoft.com/office/powerpoint/2010/main" val="103394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7" grpId="0"/>
      <p:bldP spid="30"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35050" y="776288"/>
            <a:ext cx="247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a:t>REAZIONI A CATENA</a:t>
            </a:r>
            <a:endParaRPr lang="en-US" altLang="en-US"/>
          </a:p>
        </p:txBody>
      </p:sp>
      <p:grpSp>
        <p:nvGrpSpPr>
          <p:cNvPr id="4104" name="Group 8"/>
          <p:cNvGrpSpPr>
            <a:grpSpLocks/>
          </p:cNvGrpSpPr>
          <p:nvPr/>
        </p:nvGrpSpPr>
        <p:grpSpPr bwMode="auto">
          <a:xfrm>
            <a:off x="1203325" y="2035175"/>
            <a:ext cx="7178675" cy="1739900"/>
            <a:chOff x="432" y="864"/>
            <a:chExt cx="4522" cy="1096"/>
          </a:xfrm>
        </p:grpSpPr>
        <p:sp>
          <p:nvSpPr>
            <p:cNvPr id="4100" name="Text Box 4"/>
            <p:cNvSpPr txBox="1">
              <a:spLocks noChangeArrowheads="1"/>
            </p:cNvSpPr>
            <p:nvPr/>
          </p:nvSpPr>
          <p:spPr bwMode="auto">
            <a:xfrm>
              <a:off x="432" y="864"/>
              <a:ext cx="4522"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dirty="0"/>
                <a:t>Meccanismo ipotizzato:</a:t>
              </a:r>
            </a:p>
            <a:p>
              <a:endParaRPr lang="it-IT" altLang="en-US" dirty="0"/>
            </a:p>
            <a:p>
              <a:r>
                <a:rPr lang="it-IT" altLang="en-US" dirty="0"/>
                <a:t>	Cl</a:t>
              </a:r>
              <a:r>
                <a:rPr lang="it-IT" altLang="en-US" baseline="-25000" dirty="0"/>
                <a:t>2</a:t>
              </a:r>
              <a:r>
                <a:rPr lang="it-IT" altLang="en-US" dirty="0"/>
                <a:t> + luce </a:t>
              </a:r>
              <a:r>
                <a:rPr lang="it-IT" altLang="en-US" dirty="0">
                  <a:sym typeface="Wingdings" panose="05000000000000000000" pitchFamily="2" charset="2"/>
                </a:rPr>
                <a:t> 2Cl		innesco</a:t>
              </a:r>
              <a:endParaRPr lang="it-IT" altLang="en-US" baseline="-25000" dirty="0">
                <a:sym typeface="Wingdings" panose="05000000000000000000" pitchFamily="2" charset="2"/>
              </a:endParaRPr>
            </a:p>
            <a:p>
              <a:r>
                <a:rPr lang="it-IT" altLang="en-US" dirty="0">
                  <a:sym typeface="Wingdings" panose="05000000000000000000" pitchFamily="2" charset="2"/>
                </a:rPr>
                <a:t>	Cl + H</a:t>
              </a:r>
              <a:r>
                <a:rPr lang="it-IT" altLang="en-US" baseline="-25000" dirty="0">
                  <a:sym typeface="Wingdings" panose="05000000000000000000" pitchFamily="2" charset="2"/>
                </a:rPr>
                <a:t>2</a:t>
              </a:r>
              <a:r>
                <a:rPr lang="it-IT" altLang="en-US" dirty="0">
                  <a:sym typeface="Wingdings" panose="05000000000000000000" pitchFamily="2" charset="2"/>
                </a:rPr>
                <a:t>  HCl + H	</a:t>
              </a:r>
              <a:r>
                <a:rPr lang="it-IT" altLang="en-US" baseline="-25000" dirty="0">
                  <a:sym typeface="Wingdings" panose="05000000000000000000" pitchFamily="2" charset="2"/>
                </a:rPr>
                <a:t>	</a:t>
              </a:r>
            </a:p>
            <a:p>
              <a:r>
                <a:rPr lang="it-IT" altLang="en-US" dirty="0">
                  <a:sym typeface="Wingdings" panose="05000000000000000000" pitchFamily="2" charset="2"/>
                </a:rPr>
                <a:t>	H + Cl</a:t>
              </a:r>
              <a:r>
                <a:rPr lang="it-IT" altLang="en-US" baseline="-25000" dirty="0">
                  <a:sym typeface="Wingdings" panose="05000000000000000000" pitchFamily="2" charset="2"/>
                </a:rPr>
                <a:t>2</a:t>
              </a:r>
              <a:r>
                <a:rPr lang="it-IT" altLang="en-US" dirty="0">
                  <a:sym typeface="Wingdings" panose="05000000000000000000" pitchFamily="2" charset="2"/>
                </a:rPr>
                <a:t>  HCl + Cl	</a:t>
              </a:r>
            </a:p>
            <a:p>
              <a:r>
                <a:rPr lang="it-IT" altLang="en-US" dirty="0">
                  <a:sym typeface="Wingdings" panose="05000000000000000000" pitchFamily="2" charset="2"/>
                </a:rPr>
                <a:t>	2Cl + M  Cl</a:t>
              </a:r>
              <a:r>
                <a:rPr lang="it-IT" altLang="en-US" baseline="-25000" dirty="0">
                  <a:sym typeface="Wingdings" panose="05000000000000000000" pitchFamily="2" charset="2"/>
                </a:rPr>
                <a:t>2</a:t>
              </a:r>
              <a:r>
                <a:rPr lang="it-IT" altLang="en-US" dirty="0">
                  <a:sym typeface="Wingdings" panose="05000000000000000000" pitchFamily="2" charset="2"/>
                </a:rPr>
                <a:t> + M</a:t>
              </a:r>
              <a:r>
                <a:rPr lang="it-IT" altLang="en-US" baseline="-25000" dirty="0">
                  <a:sym typeface="Wingdings" panose="05000000000000000000" pitchFamily="2" charset="2"/>
                </a:rPr>
                <a:t>	</a:t>
              </a:r>
              <a:r>
                <a:rPr lang="it-IT" altLang="en-US" dirty="0">
                  <a:sym typeface="Wingdings" panose="05000000000000000000" pitchFamily="2" charset="2"/>
                </a:rPr>
                <a:t>termine</a:t>
              </a:r>
              <a:endParaRPr lang="en-US" altLang="en-US" dirty="0"/>
            </a:p>
          </p:txBody>
        </p:sp>
        <p:sp>
          <p:nvSpPr>
            <p:cNvPr id="4102" name="Line 6"/>
            <p:cNvSpPr>
              <a:spLocks noChangeShapeType="1"/>
            </p:cNvSpPr>
            <p:nvPr/>
          </p:nvSpPr>
          <p:spPr bwMode="auto">
            <a:xfrm>
              <a:off x="2400" y="1440"/>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Text Box 7"/>
            <p:cNvSpPr txBox="1">
              <a:spLocks noChangeArrowheads="1"/>
            </p:cNvSpPr>
            <p:nvPr/>
          </p:nvSpPr>
          <p:spPr bwMode="auto">
            <a:xfrm>
              <a:off x="2736" y="1440"/>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a:t>propagazione</a:t>
              </a:r>
              <a:endParaRPr lang="en-US" altLang="en-US"/>
            </a:p>
          </p:txBody>
        </p:sp>
      </p:grpSp>
      <p:sp>
        <p:nvSpPr>
          <p:cNvPr id="4105" name="Rectangle 9"/>
          <p:cNvSpPr>
            <a:spLocks noGrp="1" noChangeArrowheads="1"/>
          </p:cNvSpPr>
          <p:nvPr>
            <p:ph type="title" idx="4294967295"/>
          </p:nvPr>
        </p:nvSpPr>
        <p:spPr>
          <a:xfrm>
            <a:off x="1812925" y="1501775"/>
            <a:ext cx="4648200" cy="457200"/>
          </a:xfrm>
        </p:spPr>
        <p:txBody>
          <a:bodyPr/>
          <a:lstStyle/>
          <a:p>
            <a:r>
              <a:rPr lang="it-IT" altLang="en-US" sz="1800">
                <a:solidFill>
                  <a:schemeClr val="tx1"/>
                </a:solidFill>
                <a:latin typeface="Arial" panose="020B0604020202020204" pitchFamily="34" charset="0"/>
              </a:rPr>
              <a:t> </a:t>
            </a:r>
            <a:endParaRPr lang="en-US" altLang="en-US" sz="1800">
              <a:solidFill>
                <a:schemeClr val="tx1"/>
              </a:solidFill>
              <a:latin typeface="Arial" panose="020B0604020202020204" pitchFamily="34" charset="0"/>
              <a:sym typeface="Wingdings" panose="05000000000000000000" pitchFamily="2" charset="2"/>
            </a:endParaRPr>
          </a:p>
        </p:txBody>
      </p:sp>
      <p:sp>
        <p:nvSpPr>
          <p:cNvPr id="4106" name="Text Box 10"/>
          <p:cNvSpPr txBox="1">
            <a:spLocks noChangeArrowheads="1"/>
          </p:cNvSpPr>
          <p:nvPr/>
        </p:nvSpPr>
        <p:spPr bwMode="auto">
          <a:xfrm>
            <a:off x="2117725" y="1501775"/>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dirty="0"/>
              <a:t>H</a:t>
            </a:r>
            <a:r>
              <a:rPr lang="it-IT" altLang="en-US" baseline="-25000" dirty="0"/>
              <a:t>2(g)</a:t>
            </a:r>
            <a:r>
              <a:rPr lang="it-IT" altLang="en-US" dirty="0"/>
              <a:t> + Cl</a:t>
            </a:r>
            <a:r>
              <a:rPr lang="it-IT" altLang="en-US" baseline="-25000" dirty="0"/>
              <a:t>2(g)</a:t>
            </a:r>
            <a:r>
              <a:rPr lang="it-IT" altLang="en-US" dirty="0"/>
              <a:t> </a:t>
            </a:r>
            <a:r>
              <a:rPr lang="it-IT" altLang="en-US" dirty="0">
                <a:sym typeface="Wingdings" panose="05000000000000000000" pitchFamily="2" charset="2"/>
              </a:rPr>
              <a:t> 2 HCl</a:t>
            </a:r>
            <a:r>
              <a:rPr lang="it-IT" altLang="en-US" baseline="-25000" dirty="0">
                <a:sym typeface="Wingdings" panose="05000000000000000000" pitchFamily="2" charset="2"/>
              </a:rPr>
              <a:t>(g)</a:t>
            </a:r>
            <a:endParaRPr lang="en-US" altLang="en-US" baseline="-25000" dirty="0">
              <a:sym typeface="Wingdings" panose="05000000000000000000" pitchFamily="2" charset="2"/>
            </a:endParaRPr>
          </a:p>
        </p:txBody>
      </p:sp>
      <p:sp>
        <p:nvSpPr>
          <p:cNvPr id="4108" name="Text Box 12"/>
          <p:cNvSpPr txBox="1">
            <a:spLocks noChangeArrowheads="1"/>
          </p:cNvSpPr>
          <p:nvPr/>
        </p:nvSpPr>
        <p:spPr bwMode="auto">
          <a:xfrm>
            <a:off x="1263650" y="4357688"/>
            <a:ext cx="663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a:t>Importanti nelle fiamme, esplosioni, reazioni di polimerizzazione</a:t>
            </a:r>
            <a:endParaRPr lang="en-US" altLang="en-US"/>
          </a:p>
        </p:txBody>
      </p:sp>
    </p:spTree>
    <p:extLst>
      <p:ext uri="{BB962C8B-B14F-4D97-AF65-F5344CB8AC3E}">
        <p14:creationId xmlns:p14="http://schemas.microsoft.com/office/powerpoint/2010/main" val="1229201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4790" y="297712"/>
            <a:ext cx="7697776" cy="5869767"/>
          </a:xfrm>
          <a:prstGeom prst="rect">
            <a:avLst/>
          </a:prstGeom>
        </p:spPr>
      </p:pic>
    </p:spTree>
    <p:extLst>
      <p:ext uri="{BB962C8B-B14F-4D97-AF65-F5344CB8AC3E}">
        <p14:creationId xmlns:p14="http://schemas.microsoft.com/office/powerpoint/2010/main" val="874517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7807" y="333927"/>
            <a:ext cx="7463326" cy="2256100"/>
          </a:xfrm>
          <a:prstGeom prst="rect">
            <a:avLst/>
          </a:prstGeom>
        </p:spPr>
      </p:pic>
      <p:pic>
        <p:nvPicPr>
          <p:cNvPr id="5" name="Picture 4"/>
          <p:cNvPicPr>
            <a:picLocks noChangeAspect="1"/>
          </p:cNvPicPr>
          <p:nvPr/>
        </p:nvPicPr>
        <p:blipFill>
          <a:blip r:embed="rId3"/>
          <a:stretch>
            <a:fillRect/>
          </a:stretch>
        </p:blipFill>
        <p:spPr>
          <a:xfrm>
            <a:off x="797807" y="2590027"/>
            <a:ext cx="7307026" cy="3916434"/>
          </a:xfrm>
          <a:prstGeom prst="rect">
            <a:avLst/>
          </a:prstGeom>
        </p:spPr>
      </p:pic>
    </p:spTree>
    <p:extLst>
      <p:ext uri="{BB962C8B-B14F-4D97-AF65-F5344CB8AC3E}">
        <p14:creationId xmlns:p14="http://schemas.microsoft.com/office/powerpoint/2010/main" val="2622736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2555776" y="1111374"/>
            <a:ext cx="4505325" cy="2570237"/>
            <a:chOff x="2555776" y="175270"/>
            <a:chExt cx="4505325" cy="2570237"/>
          </a:xfrm>
        </p:grpSpPr>
        <p:pic>
          <p:nvPicPr>
            <p:cNvPr id="83970" name="Picture 2"/>
            <p:cNvPicPr>
              <a:picLocks noChangeAspect="1" noChangeArrowheads="1"/>
            </p:cNvPicPr>
            <p:nvPr/>
          </p:nvPicPr>
          <p:blipFill>
            <a:blip r:embed="rId2" cstate="print"/>
            <a:srcRect/>
            <a:stretch>
              <a:fillRect/>
            </a:stretch>
          </p:blipFill>
          <p:spPr bwMode="auto">
            <a:xfrm>
              <a:off x="2555776" y="175270"/>
              <a:ext cx="4505325" cy="2533650"/>
            </a:xfrm>
            <a:prstGeom prst="rect">
              <a:avLst/>
            </a:prstGeom>
            <a:noFill/>
            <a:ln w="9525">
              <a:noFill/>
              <a:miter lim="800000"/>
              <a:headEnd/>
              <a:tailEnd/>
            </a:ln>
          </p:spPr>
        </p:pic>
        <p:pic>
          <p:nvPicPr>
            <p:cNvPr id="83971" name="Picture 3"/>
            <p:cNvPicPr>
              <a:picLocks noChangeAspect="1" noChangeArrowheads="1"/>
            </p:cNvPicPr>
            <p:nvPr/>
          </p:nvPicPr>
          <p:blipFill>
            <a:blip r:embed="rId3" cstate="print"/>
            <a:srcRect t="8689"/>
            <a:stretch>
              <a:fillRect/>
            </a:stretch>
          </p:blipFill>
          <p:spPr bwMode="auto">
            <a:xfrm>
              <a:off x="2627784" y="1988840"/>
              <a:ext cx="4419600" cy="756667"/>
            </a:xfrm>
            <a:prstGeom prst="rect">
              <a:avLst/>
            </a:prstGeom>
            <a:noFill/>
            <a:ln w="9525">
              <a:noFill/>
              <a:miter lim="800000"/>
              <a:headEnd/>
              <a:tailEnd/>
            </a:ln>
          </p:spPr>
        </p:pic>
      </p:grpSp>
      <p:pic>
        <p:nvPicPr>
          <p:cNvPr id="83972" name="Picture 4"/>
          <p:cNvPicPr>
            <a:picLocks noChangeAspect="1" noChangeArrowheads="1"/>
          </p:cNvPicPr>
          <p:nvPr/>
        </p:nvPicPr>
        <p:blipFill>
          <a:blip r:embed="rId4" cstate="print"/>
          <a:srcRect b="53334"/>
          <a:stretch>
            <a:fillRect/>
          </a:stretch>
        </p:blipFill>
        <p:spPr bwMode="auto">
          <a:xfrm>
            <a:off x="2123728" y="4221088"/>
            <a:ext cx="4857750" cy="72008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t="51333"/>
          <a:stretch>
            <a:fillRect/>
          </a:stretch>
        </p:blipFill>
        <p:spPr bwMode="auto">
          <a:xfrm>
            <a:off x="1691680" y="4869160"/>
            <a:ext cx="4857750" cy="750962"/>
          </a:xfrm>
          <a:prstGeom prst="rect">
            <a:avLst/>
          </a:prstGeom>
          <a:noFill/>
          <a:ln w="9525">
            <a:noFill/>
            <a:miter lim="800000"/>
            <a:headEnd/>
            <a:tailEnd/>
          </a:ln>
        </p:spPr>
      </p:pic>
      <p:pic>
        <p:nvPicPr>
          <p:cNvPr id="83973" name="Picture 5"/>
          <p:cNvPicPr>
            <a:picLocks noChangeAspect="1" noChangeArrowheads="1"/>
          </p:cNvPicPr>
          <p:nvPr/>
        </p:nvPicPr>
        <p:blipFill>
          <a:blip r:embed="rId5" cstate="print"/>
          <a:srcRect/>
          <a:stretch>
            <a:fillRect/>
          </a:stretch>
        </p:blipFill>
        <p:spPr bwMode="auto">
          <a:xfrm>
            <a:off x="251520" y="5926410"/>
            <a:ext cx="3009900" cy="742950"/>
          </a:xfrm>
          <a:prstGeom prst="rect">
            <a:avLst/>
          </a:prstGeom>
          <a:noFill/>
          <a:ln w="9525">
            <a:noFill/>
            <a:miter lim="800000"/>
            <a:headEnd/>
            <a:tailEnd/>
          </a:ln>
        </p:spPr>
      </p:pic>
      <p:sp>
        <p:nvSpPr>
          <p:cNvPr id="10" name="Rettangolo 9"/>
          <p:cNvSpPr/>
          <p:nvPr/>
        </p:nvSpPr>
        <p:spPr>
          <a:xfrm>
            <a:off x="1907704" y="5782394"/>
            <a:ext cx="5040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a destra 10"/>
          <p:cNvSpPr/>
          <p:nvPr/>
        </p:nvSpPr>
        <p:spPr>
          <a:xfrm>
            <a:off x="3491880" y="6070426"/>
            <a:ext cx="720080"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83974" name="Picture 6"/>
          <p:cNvPicPr>
            <a:picLocks noChangeAspect="1" noChangeArrowheads="1"/>
          </p:cNvPicPr>
          <p:nvPr/>
        </p:nvPicPr>
        <p:blipFill>
          <a:blip r:embed="rId6" cstate="print"/>
          <a:srcRect/>
          <a:stretch>
            <a:fillRect/>
          </a:stretch>
        </p:blipFill>
        <p:spPr bwMode="auto">
          <a:xfrm>
            <a:off x="4427984" y="5855543"/>
            <a:ext cx="4610100" cy="885825"/>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a:stretch>
            <a:fillRect/>
          </a:stretch>
        </p:blipFill>
        <p:spPr bwMode="auto">
          <a:xfrm>
            <a:off x="5582566" y="210505"/>
            <a:ext cx="3333378" cy="901129"/>
          </a:xfrm>
          <a:prstGeom prst="rect">
            <a:avLst/>
          </a:prstGeom>
          <a:noFill/>
          <a:ln w="9525">
            <a:noFill/>
            <a:miter lim="800000"/>
            <a:headEnd/>
            <a:tailEnd/>
          </a:ln>
          <a:scene3d>
            <a:camera prst="orthographicFront"/>
            <a:lightRig rig="threePt" dir="t"/>
          </a:scene3d>
          <a:sp3d>
            <a:bevelT prst="angle"/>
          </a:sp3d>
        </p:spPr>
      </p:pic>
      <p:pic>
        <p:nvPicPr>
          <p:cNvPr id="13" name="Picture 3"/>
          <p:cNvPicPr>
            <a:picLocks noChangeAspect="1" noChangeArrowheads="1"/>
          </p:cNvPicPr>
          <p:nvPr/>
        </p:nvPicPr>
        <p:blipFill>
          <a:blip r:embed="rId8" cstate="print"/>
          <a:srcRect/>
          <a:stretch>
            <a:fillRect/>
          </a:stretch>
        </p:blipFill>
        <p:spPr bwMode="auto">
          <a:xfrm>
            <a:off x="107504" y="373690"/>
            <a:ext cx="2995811" cy="431396"/>
          </a:xfrm>
          <a:prstGeom prst="rect">
            <a:avLst/>
          </a:prstGeom>
          <a:noFill/>
          <a:ln w="9525">
            <a:noFill/>
            <a:miter lim="800000"/>
            <a:headEnd/>
            <a:tailEnd/>
          </a:ln>
          <a:scene3d>
            <a:camera prst="orthographicFront"/>
            <a:lightRig rig="threePt" dir="t"/>
          </a:scene3d>
          <a:sp3d>
            <a:bevelT prst="angle"/>
          </a:sp3d>
        </p:spPr>
      </p:pic>
      <p:sp>
        <p:nvSpPr>
          <p:cNvPr id="14" name="CasellaDiTesto 13"/>
          <p:cNvSpPr txBox="1"/>
          <p:nvPr/>
        </p:nvSpPr>
        <p:spPr>
          <a:xfrm>
            <a:off x="3131840" y="418006"/>
            <a:ext cx="8892480" cy="369332"/>
          </a:xfrm>
          <a:prstGeom prst="rect">
            <a:avLst/>
          </a:prstGeom>
          <a:noFill/>
        </p:spPr>
        <p:txBody>
          <a:bodyPr wrap="square" rtlCol="0">
            <a:spAutoFit/>
          </a:bodyPr>
          <a:lstStyle/>
          <a:p>
            <a:r>
              <a:rPr lang="it-IT" dirty="0" err="1">
                <a:solidFill>
                  <a:srgbClr val="FF0000"/>
                </a:solidFill>
                <a:latin typeface="Comic Sans MS" pitchFamily="66" charset="0"/>
              </a:rPr>
              <a:t>two</a:t>
            </a:r>
            <a:r>
              <a:rPr lang="it-IT" dirty="0">
                <a:solidFill>
                  <a:srgbClr val="FF0000"/>
                </a:solidFill>
                <a:latin typeface="Comic Sans MS" pitchFamily="66" charset="0"/>
              </a:rPr>
              <a:t> </a:t>
            </a:r>
            <a:r>
              <a:rPr lang="it-IT" dirty="0" err="1">
                <a:solidFill>
                  <a:srgbClr val="FF0000"/>
                </a:solidFill>
                <a:latin typeface="Comic Sans MS" pitchFamily="66" charset="0"/>
              </a:rPr>
              <a:t>elementary</a:t>
            </a:r>
            <a:r>
              <a:rPr lang="it-IT" dirty="0">
                <a:solidFill>
                  <a:srgbClr val="FF0000"/>
                </a:solidFill>
                <a:latin typeface="Comic Sans MS" pitchFamily="66" charset="0"/>
              </a:rPr>
              <a:t> </a:t>
            </a:r>
            <a:r>
              <a:rPr lang="it-IT" dirty="0" err="1">
                <a:solidFill>
                  <a:srgbClr val="FF0000"/>
                </a:solidFill>
                <a:latin typeface="Comic Sans MS" pitchFamily="66" charset="0"/>
              </a:rPr>
              <a:t>steps</a:t>
            </a:r>
            <a:endParaRPr lang="it-IT" dirty="0">
              <a:solidFill>
                <a:srgbClr val="FF0000"/>
              </a:solidFill>
              <a:latin typeface="Comic Sans MS" pitchFamily="66" charset="0"/>
            </a:endParaRPr>
          </a:p>
        </p:txBody>
      </p:sp>
      <p:sp>
        <p:nvSpPr>
          <p:cNvPr id="2" name="Freccia a destra 1"/>
          <p:cNvSpPr/>
          <p:nvPr/>
        </p:nvSpPr>
        <p:spPr>
          <a:xfrm>
            <a:off x="3887924" y="152945"/>
            <a:ext cx="648072" cy="301374"/>
          </a:xfrm>
          <a:prstGeom prst="righ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3" name="Rettangolo 2"/>
          <p:cNvSpPr/>
          <p:nvPr/>
        </p:nvSpPr>
        <p:spPr>
          <a:xfrm>
            <a:off x="251520" y="3748390"/>
            <a:ext cx="4493538" cy="369332"/>
          </a:xfrm>
          <a:prstGeom prst="rect">
            <a:avLst/>
          </a:prstGeom>
        </p:spPr>
        <p:txBody>
          <a:bodyPr wrap="none">
            <a:spAutoFit/>
          </a:bodyPr>
          <a:lstStyle/>
          <a:p>
            <a:r>
              <a:rPr lang="en-US" dirty="0">
                <a:solidFill>
                  <a:srgbClr val="3333FF"/>
                </a:solidFill>
                <a:latin typeface="Comic Sans MS" panose="030F0702030302020204" pitchFamily="66" charset="0"/>
              </a:rPr>
              <a:t>applying the steady state approximation</a:t>
            </a:r>
            <a:endParaRPr lang="it-IT" dirty="0"/>
          </a:p>
        </p:txBody>
      </p:sp>
      <p:sp>
        <p:nvSpPr>
          <p:cNvPr id="4" name="TextBox 3"/>
          <p:cNvSpPr txBox="1"/>
          <p:nvPr/>
        </p:nvSpPr>
        <p:spPr>
          <a:xfrm>
            <a:off x="-1702958" y="2193533"/>
            <a:ext cx="2736112" cy="830997"/>
          </a:xfrm>
          <a:prstGeom prst="rect">
            <a:avLst/>
          </a:prstGeom>
          <a:solidFill>
            <a:srgbClr val="FFFF00"/>
          </a:solidFill>
        </p:spPr>
        <p:txBody>
          <a:bodyPr wrap="square" rtlCol="0">
            <a:spAutoFit/>
          </a:bodyPr>
          <a:lstStyle/>
          <a:p>
            <a:pPr algn="ctr"/>
            <a:r>
              <a:rPr lang="en-US" sz="2400" dirty="0" smtClean="0"/>
              <a:t>DA DARE COME ESERCIZIO </a:t>
            </a:r>
            <a:endParaRPr lang="en-US" sz="2400" dirty="0"/>
          </a:p>
        </p:txBody>
      </p:sp>
    </p:spTree>
    <p:extLst>
      <p:ext uri="{BB962C8B-B14F-4D97-AF65-F5344CB8AC3E}">
        <p14:creationId xmlns:p14="http://schemas.microsoft.com/office/powerpoint/2010/main" val="2500857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5158" y="1519929"/>
            <a:ext cx="7787068" cy="461665"/>
          </a:xfrm>
          <a:prstGeom prst="rect">
            <a:avLst/>
          </a:prstGeom>
          <a:solidFill>
            <a:schemeClr val="bg1"/>
          </a:solidFill>
        </p:spPr>
        <p:txBody>
          <a:bodyPr wrap="none" rtlCol="0">
            <a:spAutoFit/>
          </a:bodyPr>
          <a:lstStyle/>
          <a:p>
            <a:r>
              <a:rPr lang="it-IT" sz="2400" b="0" dirty="0" smtClean="0">
                <a:latin typeface="Tahoma" panose="020B0604030504040204" pitchFamily="34" charset="0"/>
                <a:ea typeface="Tahoma" panose="020B0604030504040204" pitchFamily="34" charset="0"/>
                <a:cs typeface="Tahoma" panose="020B0604030504040204" pitchFamily="34" charset="0"/>
              </a:rPr>
              <a:t>v = (</a:t>
            </a:r>
            <a:r>
              <a:rPr lang="it-IT" sz="2400" b="0" dirty="0" smtClean="0">
                <a:solidFill>
                  <a:srgbClr val="00B050"/>
                </a:solidFill>
                <a:latin typeface="Tahoma" panose="020B0604030504040204" pitchFamily="34" charset="0"/>
                <a:ea typeface="Tahoma" panose="020B0604030504040204" pitchFamily="34" charset="0"/>
                <a:cs typeface="Tahoma" panose="020B0604030504040204" pitchFamily="34" charset="0"/>
              </a:rPr>
              <a:t>collision density</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x</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energy factor</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x</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b="0" dirty="0" smtClean="0">
                <a:latin typeface="Tahoma" panose="020B0604030504040204" pitchFamily="34" charset="0"/>
                <a:ea typeface="Tahoma" panose="020B0604030504040204" pitchFamily="34" charset="0"/>
                <a:cs typeface="Tahoma" panose="020B0604030504040204" pitchFamily="34" charset="0"/>
              </a:rPr>
              <a:t>(</a:t>
            </a:r>
            <a:r>
              <a:rPr lang="it-IT"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steric factor</a:t>
            </a:r>
            <a:r>
              <a:rPr lang="it-IT" sz="2400" b="0" dirty="0" smtClean="0">
                <a:latin typeface="Tahoma" panose="020B0604030504040204" pitchFamily="34" charset="0"/>
                <a:ea typeface="Tahoma" panose="020B0604030504040204" pitchFamily="34" charset="0"/>
                <a:cs typeface="Tahoma" panose="020B0604030504040204" pitchFamily="34" charset="0"/>
              </a:rPr>
              <a:t>) </a:t>
            </a:r>
            <a:endParaRPr lang="it-IT" sz="2400" b="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92509" y="746259"/>
            <a:ext cx="5052377" cy="830997"/>
          </a:xfrm>
          <a:prstGeom prst="rect">
            <a:avLst/>
          </a:prstGeom>
          <a:noFill/>
        </p:spPr>
        <p:txBody>
          <a:bodyPr wrap="square" rtlCol="0">
            <a:spAutoFit/>
          </a:bodyPr>
          <a:lstStyle/>
          <a:p>
            <a:r>
              <a:rPr lang="it-IT" sz="2400" b="0" dirty="0" smtClean="0">
                <a:latin typeface="Tahoma" panose="020B0604030504040204" pitchFamily="34" charset="0"/>
                <a:ea typeface="Tahoma" panose="020B0604030504040204" pitchFamily="34" charset="0"/>
                <a:cs typeface="Tahoma" panose="020B0604030504040204" pitchFamily="34" charset="0"/>
              </a:rPr>
              <a:t>velocity of a bimolecular elementary reaction:</a:t>
            </a:r>
            <a:endParaRPr lang="it-IT" sz="2400" b="0"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1763688" y="2043270"/>
            <a:ext cx="5635261" cy="477054"/>
          </a:xfrm>
          <a:prstGeom prst="rect">
            <a:avLst/>
          </a:prstGeom>
          <a:solidFill>
            <a:schemeClr val="bg1"/>
          </a:solidFill>
          <a:ln w="38100">
            <a:solidFill>
              <a:srgbClr val="00B050"/>
            </a:solidFill>
          </a:ln>
        </p:spPr>
        <p:txBody>
          <a:bodyPr wrap="none" rtlCol="0">
            <a:spAutoFit/>
          </a:bodyPr>
          <a:lstStyle/>
          <a:p>
            <a:r>
              <a:rPr lang="it-IT" sz="2500" b="0" dirty="0" smtClean="0">
                <a:solidFill>
                  <a:srgbClr val="00B050"/>
                </a:solidFill>
                <a:latin typeface="Tahoma" panose="020B0604030504040204" pitchFamily="34" charset="0"/>
                <a:ea typeface="Tahoma" panose="020B0604030504040204" pitchFamily="34" charset="0"/>
                <a:cs typeface="Tahoma" panose="020B0604030504040204" pitchFamily="34" charset="0"/>
              </a:rPr>
              <a:t>1. Collision density (Z) among A and B</a:t>
            </a:r>
            <a:endParaRPr lang="it-IT" sz="2500" b="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5034362" y="5245774"/>
            <a:ext cx="3249597" cy="952645"/>
            <a:chOff x="4966750" y="5429296"/>
            <a:chExt cx="3249597" cy="952645"/>
          </a:xfrm>
        </p:grpSpPr>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 t="-1117" r="464" b="1117"/>
            <a:stretch/>
          </p:blipFill>
          <p:spPr bwMode="auto">
            <a:xfrm>
              <a:off x="5077816" y="5470396"/>
              <a:ext cx="3024336" cy="91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4966750" y="5429296"/>
              <a:ext cx="3249597" cy="9526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3" name="Straight Arrow Connector 22"/>
          <p:cNvCxnSpPr/>
          <p:nvPr/>
        </p:nvCxnSpPr>
        <p:spPr>
          <a:xfrm flipH="1">
            <a:off x="6262596" y="5966917"/>
            <a:ext cx="305250" cy="4566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3"/>
          <p:cNvSpPr>
            <a:spLocks noChangeArrowheads="1"/>
          </p:cNvSpPr>
          <p:nvPr/>
        </p:nvSpPr>
        <p:spPr bwMode="auto">
          <a:xfrm>
            <a:off x="3668370" y="6345799"/>
            <a:ext cx="4070265" cy="49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300" b="0" dirty="0" smtClean="0">
                <a:latin typeface="Tahoma" panose="020B0604030504040204" pitchFamily="34" charset="0"/>
                <a:ea typeface="Tahoma" panose="020B0604030504040204" pitchFamily="34" charset="0"/>
                <a:cs typeface="Tahoma" panose="020B0604030504040204" pitchFamily="34" charset="0"/>
              </a:rPr>
              <a:t>mean relative velocity &lt;v&gt;</a:t>
            </a:r>
            <a:endParaRPr lang="nl-NL" altLang="it-IT" sz="2300" dirty="0" smtClean="0">
              <a:latin typeface="Tahoma" panose="020B0604030504040204" pitchFamily="34" charset="0"/>
              <a:ea typeface="Tahoma" panose="020B0604030504040204" pitchFamily="34" charset="0"/>
              <a:cs typeface="Tahoma" panose="020B0604030504040204" pitchFamily="34" charset="0"/>
            </a:endParaRPr>
          </a:p>
          <a:p>
            <a:pPr marL="0" lvl="1" indent="0" eaLnBrk="1" hangingPunct="1">
              <a:spcBef>
                <a:spcPts val="0"/>
              </a:spcBef>
            </a:pPr>
            <a:endParaRPr lang="nl-NL" altLang="it-IT" sz="23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3"/>
          <p:cNvSpPr>
            <a:spLocks noChangeArrowheads="1"/>
          </p:cNvSpPr>
          <p:nvPr/>
        </p:nvSpPr>
        <p:spPr bwMode="auto">
          <a:xfrm>
            <a:off x="4481179" y="3123225"/>
            <a:ext cx="4709179" cy="82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300" b="0" dirty="0" smtClean="0">
                <a:latin typeface="Tahoma" panose="020B0604030504040204" pitchFamily="34" charset="0"/>
                <a:ea typeface="Tahoma" panose="020B0604030504040204" pitchFamily="34" charset="0"/>
                <a:cs typeface="Tahoma" panose="020B0604030504040204" pitchFamily="34" charset="0"/>
              </a:rPr>
              <a:t>z </a:t>
            </a:r>
            <a:r>
              <a:rPr lang="nl-NL" altLang="it-IT" sz="2300" dirty="0" smtClean="0">
                <a:latin typeface="Tahoma" panose="020B0604030504040204" pitchFamily="34" charset="0"/>
                <a:ea typeface="Tahoma" panose="020B0604030504040204" pitchFamily="34" charset="0"/>
                <a:cs typeface="Tahoma" panose="020B0604030504040204" pitchFamily="34" charset="0"/>
              </a:rPr>
              <a:t> </a:t>
            </a:r>
            <a:r>
              <a:rPr lang="nl-NL" altLang="it-IT" sz="2300" b="0" dirty="0" smtClean="0">
                <a:latin typeface="Tahoma" panose="020B0604030504040204" pitchFamily="34" charset="0"/>
                <a:ea typeface="Tahoma" panose="020B0604030504040204" pitchFamily="34" charset="0"/>
                <a:cs typeface="Tahoma" panose="020B0604030504040204" pitchFamily="34" charset="0"/>
              </a:rPr>
              <a:t>= volume</a:t>
            </a:r>
            <a:r>
              <a:rPr lang="nl-NL" altLang="it-IT" sz="23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nl-NL" altLang="it-IT" sz="2300" b="0" dirty="0" smtClean="0">
                <a:latin typeface="Tahoma" panose="020B0604030504040204" pitchFamily="34" charset="0"/>
                <a:ea typeface="Tahoma" panose="020B0604030504040204" pitchFamily="34" charset="0"/>
                <a:cs typeface="Tahoma" panose="020B0604030504040204" pitchFamily="34" charset="0"/>
              </a:rPr>
              <a:t>density(B) / time</a:t>
            </a:r>
            <a:endParaRPr lang="nl-NL" altLang="it-IT" sz="2300" dirty="0">
              <a:latin typeface="Tahoma" panose="020B0604030504040204" pitchFamily="34" charset="0"/>
              <a:ea typeface="Tahoma" panose="020B0604030504040204" pitchFamily="34" charset="0"/>
              <a:cs typeface="Tahoma" panose="020B0604030504040204" pitchFamily="34" charset="0"/>
            </a:endParaRPr>
          </a:p>
          <a:p>
            <a:pPr marL="0" lvl="1" indent="0" eaLnBrk="1" hangingPunct="1">
              <a:spcBef>
                <a:spcPts val="0"/>
              </a:spcBef>
            </a:pPr>
            <a:r>
              <a:rPr lang="nl-NL" altLang="it-IT" sz="2300" b="0" dirty="0" smtClean="0">
                <a:latin typeface="Tahoma" panose="020B0604030504040204" pitchFamily="34" charset="0"/>
                <a:ea typeface="Tahoma" panose="020B0604030504040204" pitchFamily="34" charset="0"/>
                <a:cs typeface="Tahoma" panose="020B0604030504040204" pitchFamily="34" charset="0"/>
              </a:rPr>
              <a:t>   =</a:t>
            </a:r>
            <a:r>
              <a:rPr lang="nl-NL" altLang="it-IT" sz="2300" dirty="0">
                <a:latin typeface="Tahoma" panose="020B0604030504040204" pitchFamily="34" charset="0"/>
                <a:ea typeface="Tahoma" panose="020B0604030504040204" pitchFamily="34" charset="0"/>
                <a:cs typeface="Tahoma" panose="020B0604030504040204" pitchFamily="34" charset="0"/>
              </a:rPr>
              <a:t> </a:t>
            </a:r>
            <a:r>
              <a:rPr lang="nl-NL" altLang="it-IT" sz="2300" dirty="0" smtClean="0">
                <a:latin typeface="Tahoma" panose="020B0604030504040204" pitchFamily="34" charset="0"/>
                <a:ea typeface="Tahoma" panose="020B0604030504040204" pitchFamily="34" charset="0"/>
                <a:cs typeface="Tahoma" panose="020B0604030504040204" pitchFamily="34" charset="0"/>
              </a:rPr>
              <a:t> </a:t>
            </a:r>
            <a:r>
              <a:rPr lang="nl-NL" altLang="it-IT" sz="2300" dirty="0" smtClean="0">
                <a:latin typeface="Symbol" panose="05050102010706020507" pitchFamily="18" charset="2"/>
              </a:rPr>
              <a:t>s</a:t>
            </a:r>
            <a:r>
              <a:rPr lang="nl-NL" altLang="it-IT" sz="2300" baseline="-25000" dirty="0" smtClean="0">
                <a:latin typeface="Tahoma" panose="020B0604030504040204" pitchFamily="34" charset="0"/>
                <a:ea typeface="Tahoma" panose="020B0604030504040204" pitchFamily="34" charset="0"/>
                <a:cs typeface="Tahoma" panose="020B0604030504040204" pitchFamily="34" charset="0"/>
              </a:rPr>
              <a:t>C</a:t>
            </a:r>
            <a:r>
              <a:rPr lang="nl-NL" altLang="it-IT" sz="2300" dirty="0" smtClean="0">
                <a:latin typeface="Tahoma" panose="020B0604030504040204" pitchFamily="34" charset="0"/>
                <a:ea typeface="Tahoma" panose="020B0604030504040204" pitchFamily="34" charset="0"/>
                <a:cs typeface="Tahoma" panose="020B0604030504040204" pitchFamily="34" charset="0"/>
              </a:rPr>
              <a:t>&lt;v&gt;t</a:t>
            </a:r>
            <a:r>
              <a:rPr lang="nl-NL" alt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a:t>
            </a:r>
            <a:r>
              <a:rPr lang="nl-NL" altLang="it-IT"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 </a:t>
            </a:r>
            <a:r>
              <a:rPr lang="nl-NL" alt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 = </a:t>
            </a:r>
            <a:r>
              <a:rPr lang="nl-NL" altLang="it-IT" sz="2300" dirty="0" smtClean="0">
                <a:latin typeface="Symbol" panose="05050102010706020507" pitchFamily="18" charset="2"/>
              </a:rPr>
              <a:t>s</a:t>
            </a:r>
            <a:r>
              <a:rPr lang="nl-NL" altLang="it-IT" sz="2300" baseline="-25000" dirty="0" smtClean="0">
                <a:latin typeface="Tahoma" panose="020B0604030504040204" pitchFamily="34" charset="0"/>
                <a:ea typeface="Tahoma" panose="020B0604030504040204" pitchFamily="34" charset="0"/>
                <a:cs typeface="Tahoma" panose="020B0604030504040204" pitchFamily="34" charset="0"/>
              </a:rPr>
              <a:t>C</a:t>
            </a:r>
            <a:r>
              <a:rPr lang="nl-NL" alt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nl-NL" altLang="it-IT" sz="2300" dirty="0" smtClean="0">
                <a:latin typeface="Tahoma" panose="020B0604030504040204" pitchFamily="34" charset="0"/>
                <a:ea typeface="Tahoma" panose="020B0604030504040204" pitchFamily="34" charset="0"/>
                <a:cs typeface="Tahoma" panose="020B0604030504040204" pitchFamily="34" charset="0"/>
              </a:rPr>
              <a:t>&lt;v&gt;</a:t>
            </a:r>
            <a:r>
              <a:rPr lang="nl-NL" alt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a:t>
            </a:r>
            <a:r>
              <a:rPr lang="nl-NL" altLang="it-IT"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 </a:t>
            </a:r>
            <a:endParaRPr lang="nl-NL" altLang="it-IT" sz="23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15"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velocity and collision theory</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17"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1" name="Object 6"/>
          <p:cNvGraphicFramePr>
            <a:graphicFrameLocks noChangeAspect="1"/>
          </p:cNvGraphicFramePr>
          <p:nvPr>
            <p:extLst/>
          </p:nvPr>
        </p:nvGraphicFramePr>
        <p:xfrm>
          <a:off x="5478724" y="879245"/>
          <a:ext cx="3143250" cy="538163"/>
        </p:xfrm>
        <a:graphic>
          <a:graphicData uri="http://schemas.openxmlformats.org/presentationml/2006/ole">
            <mc:AlternateContent xmlns:mc="http://schemas.openxmlformats.org/markup-compatibility/2006">
              <mc:Choice xmlns:v="urn:schemas-microsoft-com:vml" Requires="v">
                <p:oleObj spid="_x0000_s178211" name="Equation" r:id="rId5" imgW="1333440" imgH="228600" progId="Equation.3">
                  <p:embed/>
                </p:oleObj>
              </mc:Choice>
              <mc:Fallback>
                <p:oleObj name="Equation" r:id="rId5" imgW="1333440" imgH="228600" progId="Equation.3">
                  <p:embed/>
                  <p:pic>
                    <p:nvPicPr>
                      <p:cNvPr id="21" name="Object 6"/>
                      <p:cNvPicPr>
                        <a:picLocks noChangeAspect="1" noChangeArrowheads="1"/>
                      </p:cNvPicPr>
                      <p:nvPr/>
                    </p:nvPicPr>
                    <p:blipFill>
                      <a:blip r:embed="rId6"/>
                      <a:srcRect/>
                      <a:stretch>
                        <a:fillRect/>
                      </a:stretch>
                    </p:blipFill>
                    <p:spPr bwMode="auto">
                      <a:xfrm>
                        <a:off x="5478724" y="879245"/>
                        <a:ext cx="3143250" cy="538163"/>
                      </a:xfrm>
                      <a:prstGeom prst="rect">
                        <a:avLst/>
                      </a:prstGeom>
                      <a:noFill/>
                      <a:ln>
                        <a:noFill/>
                      </a:ln>
                      <a:effectLst/>
                      <a:extLst/>
                    </p:spPr>
                  </p:pic>
                </p:oleObj>
              </mc:Fallback>
            </mc:AlternateContent>
          </a:graphicData>
        </a:graphic>
      </p:graphicFrame>
      <p:sp>
        <p:nvSpPr>
          <p:cNvPr id="26" name="Rectangle 3"/>
          <p:cNvSpPr>
            <a:spLocks noChangeArrowheads="1"/>
          </p:cNvSpPr>
          <p:nvPr/>
        </p:nvSpPr>
        <p:spPr bwMode="auto">
          <a:xfrm>
            <a:off x="871744" y="5402685"/>
            <a:ext cx="3893906" cy="9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300" b="0" dirty="0" smtClean="0">
                <a:latin typeface="Tahoma" panose="020B0604030504040204" pitchFamily="34" charset="0"/>
                <a:ea typeface="Tahoma" panose="020B0604030504040204" pitchFamily="34" charset="0"/>
                <a:cs typeface="Tahoma" panose="020B0604030504040204" pitchFamily="34" charset="0"/>
              </a:rPr>
              <a:t>Z </a:t>
            </a:r>
            <a:r>
              <a:rPr lang="nl-NL" altLang="it-IT" sz="2300" dirty="0" smtClean="0">
                <a:latin typeface="Tahoma" panose="020B0604030504040204" pitchFamily="34" charset="0"/>
                <a:ea typeface="Tahoma" panose="020B0604030504040204" pitchFamily="34" charset="0"/>
                <a:cs typeface="Tahoma" panose="020B0604030504040204" pitchFamily="34" charset="0"/>
              </a:rPr>
              <a:t> </a:t>
            </a:r>
            <a:r>
              <a:rPr lang="nl-NL" altLang="it-IT" sz="2300" b="0" dirty="0" smtClean="0">
                <a:latin typeface="Tahoma" panose="020B0604030504040204" pitchFamily="34" charset="0"/>
                <a:ea typeface="Tahoma" panose="020B0604030504040204" pitchFamily="34" charset="0"/>
                <a:cs typeface="Tahoma" panose="020B0604030504040204" pitchFamily="34" charset="0"/>
              </a:rPr>
              <a:t>= z</a:t>
            </a:r>
            <a:r>
              <a:rPr lang="nl-NL" altLang="it-IT" sz="23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a:t>
            </a:r>
            <a:r>
              <a:rPr lang="nl-NL" altLang="it-IT" sz="2300" b="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 </a:t>
            </a:r>
            <a:r>
              <a:rPr lang="nl-NL" altLang="it-IT" sz="23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nl-NL" alt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nl-NL" altLang="it-IT" sz="2300" dirty="0" smtClean="0">
                <a:latin typeface="Symbol" panose="05050102010706020507" pitchFamily="18" charset="2"/>
                <a:ea typeface="Tahoma" panose="020B0604030504040204" pitchFamily="34" charset="0"/>
                <a:cs typeface="Tahoma" panose="020B0604030504040204" pitchFamily="34" charset="0"/>
              </a:rPr>
              <a:t>s</a:t>
            </a:r>
            <a:r>
              <a:rPr lang="nl-NL" altLang="it-IT" sz="2300" baseline="-25000" dirty="0" smtClean="0">
                <a:latin typeface="Tahoma" panose="020B0604030504040204" pitchFamily="34" charset="0"/>
                <a:ea typeface="Tahoma" panose="020B0604030504040204" pitchFamily="34" charset="0"/>
                <a:cs typeface="Tahoma" panose="020B0604030504040204" pitchFamily="34" charset="0"/>
              </a:rPr>
              <a:t>C</a:t>
            </a:r>
            <a:r>
              <a:rPr lang="nl-NL" altLang="it-IT" sz="2300" dirty="0" smtClean="0">
                <a:latin typeface="Tahoma" panose="020B0604030504040204" pitchFamily="34" charset="0"/>
                <a:ea typeface="Tahoma" panose="020B0604030504040204" pitchFamily="34" charset="0"/>
                <a:cs typeface="Tahoma" panose="020B0604030504040204" pitchFamily="34" charset="0"/>
              </a:rPr>
              <a:t>&lt;v&gt;</a:t>
            </a:r>
            <a:r>
              <a:rPr lang="nl-NL" alt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nl-NL" altLang="it-IT"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a:t>
            </a:r>
            <a:r>
              <a:rPr lang="nl-NL" altLang="it-IT" sz="23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 </a:t>
            </a:r>
            <a:r>
              <a:rPr lang="nl-NL" alt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a:t>
            </a:r>
            <a:r>
              <a:rPr lang="nl-NL" altLang="it-IT"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a:t>
            </a:r>
            <a:endParaRPr lang="nl-NL" altLang="it-IT" sz="23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28" name="Rectangle 3"/>
          <p:cNvSpPr>
            <a:spLocks noChangeArrowheads="1"/>
          </p:cNvSpPr>
          <p:nvPr/>
        </p:nvSpPr>
        <p:spPr bwMode="auto">
          <a:xfrm>
            <a:off x="4468268" y="4155280"/>
            <a:ext cx="3893906" cy="9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Collision density (Z): </a:t>
            </a:r>
          </a:p>
        </p:txBody>
      </p:sp>
      <p:pic>
        <p:nvPicPr>
          <p:cNvPr id="29"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924" r="3039"/>
          <a:stretch/>
        </p:blipFill>
        <p:spPr bwMode="auto">
          <a:xfrm>
            <a:off x="28327" y="3095464"/>
            <a:ext cx="4096821" cy="159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
          <p:cNvSpPr>
            <a:spLocks noChangeArrowheads="1"/>
          </p:cNvSpPr>
          <p:nvPr/>
        </p:nvSpPr>
        <p:spPr bwMode="auto">
          <a:xfrm>
            <a:off x="1863572" y="2626381"/>
            <a:ext cx="7971031" cy="83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algn="ctr" eaLnBrk="1" hangingPunct="1">
              <a:spcBef>
                <a:spcPts val="0"/>
              </a:spcBef>
            </a:pPr>
            <a:r>
              <a:rPr lang="nl-NL" altLang="it-IT"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Collision frequency for one A molecule (z):</a:t>
            </a:r>
          </a:p>
        </p:txBody>
      </p:sp>
      <p:sp>
        <p:nvSpPr>
          <p:cNvPr id="32" name="Rectangle 31"/>
          <p:cNvSpPr/>
          <p:nvPr/>
        </p:nvSpPr>
        <p:spPr>
          <a:xfrm>
            <a:off x="2515362" y="4625059"/>
            <a:ext cx="6533250" cy="400110"/>
          </a:xfrm>
          <a:prstGeom prst="rect">
            <a:avLst/>
          </a:prstGeom>
        </p:spPr>
        <p:txBody>
          <a:bodyPr wrap="square">
            <a:spAutoFit/>
          </a:bodyPr>
          <a:lstStyle/>
          <a:p>
            <a:pPr algn="just"/>
            <a:r>
              <a:rPr lang="it-IT" sz="2000" dirty="0" smtClean="0"/>
              <a:t>multiply for the concentration (density) of A molecules </a:t>
            </a:r>
            <a:endParaRPr lang="en-US" sz="2000" dirty="0"/>
          </a:p>
        </p:txBody>
      </p:sp>
    </p:spTree>
    <p:extLst>
      <p:ext uri="{BB962C8B-B14F-4D97-AF65-F5344CB8AC3E}">
        <p14:creationId xmlns:p14="http://schemas.microsoft.com/office/powerpoint/2010/main" val="299883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401993" y="-34678"/>
            <a:ext cx="8444643" cy="58277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Collision theory: mean relative velocity</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67254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 Box 3"/>
          <p:cNvSpPr txBox="1">
            <a:spLocks noChangeArrowheads="1"/>
          </p:cNvSpPr>
          <p:nvPr/>
        </p:nvSpPr>
        <p:spPr bwMode="auto">
          <a:xfrm>
            <a:off x="401993" y="1258365"/>
            <a:ext cx="84446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en-US" sz="2200" dirty="0" smtClean="0">
                <a:latin typeface="Tahoma" panose="020B0604030504040204" pitchFamily="34" charset="0"/>
                <a:ea typeface="Tahoma" panose="020B0604030504040204" pitchFamily="34" charset="0"/>
                <a:cs typeface="Tahoma" panose="020B0604030504040204" pitchFamily="34" charset="0"/>
              </a:rPr>
              <a:t>Temperature (T) is a measure of the kinetic energy of a gas (e.g. air) molecule. At a given T the speeds at which molecules travel are statistically distributed according to the </a:t>
            </a:r>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Maxwell-Boltzmann distribution</a:t>
            </a:r>
            <a:endParaRPr lang="it-IT" altLang="en-US"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3"/>
          <p:cNvSpPr txBox="1">
            <a:spLocks noChangeArrowheads="1"/>
          </p:cNvSpPr>
          <p:nvPr/>
        </p:nvSpPr>
        <p:spPr bwMode="auto">
          <a:xfrm>
            <a:off x="2632186" y="812089"/>
            <a:ext cx="472578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&lt;v&gt;: mean relative velocity </a:t>
            </a:r>
            <a:endPar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2" descr="http://hyperphysics.phy-astr.gsu.edu/hbase/Kinetic/imgkin/mxsp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93" y="2660071"/>
            <a:ext cx="4329405" cy="33374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5090891" y="2445209"/>
            <a:ext cx="375574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From this distribution various «averaged» speeds can be defined, that are related to the T (in K):</a:t>
            </a:r>
            <a:endParaRPr lang="it-IT" altLang="en-US" sz="2200" b="1"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3"/>
          <p:cNvSpPr txBox="1">
            <a:spLocks noChangeArrowheads="1"/>
          </p:cNvSpPr>
          <p:nvPr/>
        </p:nvSpPr>
        <p:spPr bwMode="auto">
          <a:xfrm>
            <a:off x="5400463" y="4100177"/>
            <a:ext cx="40182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The mean relative velocity</a:t>
            </a:r>
            <a:endParaRPr lang="it-IT" altLang="en-US" sz="220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bwMode="auto">
          <a:xfrm>
            <a:off x="3077945" y="4100177"/>
            <a:ext cx="1446554" cy="78333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3" name="Group 2"/>
          <p:cNvGrpSpPr/>
          <p:nvPr/>
        </p:nvGrpSpPr>
        <p:grpSpPr>
          <a:xfrm>
            <a:off x="6330544" y="4438731"/>
            <a:ext cx="1468270" cy="430887"/>
            <a:chOff x="-2501421" y="2504701"/>
            <a:chExt cx="1468270" cy="430887"/>
          </a:xfrm>
        </p:grpSpPr>
        <p:sp>
          <p:nvSpPr>
            <p:cNvPr id="23" name="Text Box 3"/>
            <p:cNvSpPr txBox="1">
              <a:spLocks noChangeArrowheads="1"/>
            </p:cNvSpPr>
            <p:nvPr/>
          </p:nvSpPr>
          <p:spPr bwMode="auto">
            <a:xfrm>
              <a:off x="-2501421" y="2504701"/>
              <a:ext cx="146827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a:t>
              </a:r>
              <a:r>
                <a:rPr lang="it-IT" alt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v&gt; </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or v</a:t>
              </a:r>
              <a:endParaRPr lang="it-IT" altLang="en-US" sz="22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24" name="Straight Connector 23"/>
            <p:cNvCxnSpPr/>
            <p:nvPr/>
          </p:nvCxnSpPr>
          <p:spPr bwMode="auto">
            <a:xfrm flipV="1">
              <a:off x="-1454046" y="2597078"/>
              <a:ext cx="169664" cy="1"/>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Rectangular Callout 5"/>
          <p:cNvSpPr/>
          <p:nvPr/>
        </p:nvSpPr>
        <p:spPr bwMode="auto">
          <a:xfrm>
            <a:off x="5303520" y="4036064"/>
            <a:ext cx="3543116" cy="1650642"/>
          </a:xfrm>
          <a:prstGeom prst="wedgeRectCallout">
            <a:avLst>
              <a:gd name="adj1" fmla="val -72640"/>
              <a:gd name="adj2" fmla="val -26310"/>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5" name="Object 3"/>
          <p:cNvGraphicFramePr>
            <a:graphicFrameLocks noChangeAspect="1"/>
          </p:cNvGraphicFramePr>
          <p:nvPr>
            <p:extLst>
              <p:ext uri="{D42A27DB-BD31-4B8C-83A1-F6EECF244321}">
                <p14:modId xmlns:p14="http://schemas.microsoft.com/office/powerpoint/2010/main" val="2435312576"/>
              </p:ext>
            </p:extLst>
          </p:nvPr>
        </p:nvGraphicFramePr>
        <p:xfrm>
          <a:off x="5666218" y="4827300"/>
          <a:ext cx="2412248" cy="818212"/>
        </p:xfrm>
        <a:graphic>
          <a:graphicData uri="http://schemas.openxmlformats.org/presentationml/2006/ole">
            <mc:AlternateContent xmlns:mc="http://schemas.openxmlformats.org/markup-compatibility/2006">
              <mc:Choice xmlns:v="urn:schemas-microsoft-com:vml" Requires="v">
                <p:oleObj spid="_x0000_s169018" name="Equation" r:id="rId5" imgW="1384200" imgH="469800" progId="Equation.3">
                  <p:embed/>
                </p:oleObj>
              </mc:Choice>
              <mc:Fallback>
                <p:oleObj name="Equation" r:id="rId5" imgW="1384200" imgH="469800" progId="Equation.3">
                  <p:embed/>
                  <p:pic>
                    <p:nvPicPr>
                      <p:cNvPr id="23" name="Object 3"/>
                      <p:cNvPicPr>
                        <a:picLocks noChangeAspect="1" noChangeArrowheads="1"/>
                      </p:cNvPicPr>
                      <p:nvPr/>
                    </p:nvPicPr>
                    <p:blipFill>
                      <a:blip r:embed="rId6"/>
                      <a:srcRect/>
                      <a:stretch>
                        <a:fillRect/>
                      </a:stretch>
                    </p:blipFill>
                    <p:spPr bwMode="auto">
                      <a:xfrm>
                        <a:off x="5666218" y="4827300"/>
                        <a:ext cx="2412248" cy="818212"/>
                      </a:xfrm>
                      <a:prstGeom prst="rect">
                        <a:avLst/>
                      </a:prstGeom>
                      <a:noFill/>
                      <a:ln>
                        <a:noFill/>
                      </a:ln>
                      <a:effectLst/>
                      <a:extLst/>
                    </p:spPr>
                  </p:pic>
                </p:oleObj>
              </mc:Fallback>
            </mc:AlternateContent>
          </a:graphicData>
        </a:graphic>
      </p:graphicFrame>
      <p:sp>
        <p:nvSpPr>
          <p:cNvPr id="26" name="Text Box 3"/>
          <p:cNvSpPr txBox="1">
            <a:spLocks noChangeArrowheads="1"/>
          </p:cNvSpPr>
          <p:nvPr/>
        </p:nvSpPr>
        <p:spPr bwMode="auto">
          <a:xfrm>
            <a:off x="6320294" y="5766439"/>
            <a:ext cx="26752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i="1" dirty="0" smtClean="0">
                <a:latin typeface="Tahoma" panose="020B0604030504040204" pitchFamily="34" charset="0"/>
                <a:ea typeface="Tahoma" panose="020B0604030504040204" pitchFamily="34" charset="0"/>
                <a:cs typeface="Tahoma" panose="020B0604030504040204" pitchFamily="34" charset="0"/>
              </a:rPr>
              <a:t>R</a:t>
            </a:r>
            <a:r>
              <a:rPr lang="it-IT" altLang="en-US" dirty="0" smtClean="0">
                <a:latin typeface="Tahoma" panose="020B0604030504040204" pitchFamily="34" charset="0"/>
                <a:ea typeface="Tahoma" panose="020B0604030504040204" pitchFamily="34" charset="0"/>
                <a:cs typeface="Tahoma" panose="020B0604030504040204" pitchFamily="34" charset="0"/>
              </a:rPr>
              <a:t> universal gas constant</a:t>
            </a:r>
          </a:p>
          <a:p>
            <a:r>
              <a:rPr lang="it-IT" altLang="en-US" i="1" dirty="0" smtClean="0">
                <a:latin typeface="Tahoma" panose="020B0604030504040204" pitchFamily="34" charset="0"/>
                <a:ea typeface="Tahoma" panose="020B0604030504040204" pitchFamily="34" charset="0"/>
                <a:cs typeface="Tahoma" panose="020B0604030504040204" pitchFamily="34" charset="0"/>
              </a:rPr>
              <a:t>M </a:t>
            </a:r>
            <a:r>
              <a:rPr lang="it-IT" altLang="en-US" dirty="0" smtClean="0">
                <a:latin typeface="Tahoma" panose="020B0604030504040204" pitchFamily="34" charset="0"/>
                <a:ea typeface="Tahoma" panose="020B0604030504040204" pitchFamily="34" charset="0"/>
                <a:cs typeface="Tahoma" panose="020B0604030504040204" pitchFamily="34" charset="0"/>
              </a:rPr>
              <a:t>molar mass</a:t>
            </a:r>
          </a:p>
        </p:txBody>
      </p:sp>
      <p:sp>
        <p:nvSpPr>
          <p:cNvPr id="27" name="Text Box 3"/>
          <p:cNvSpPr txBox="1">
            <a:spLocks noChangeArrowheads="1"/>
          </p:cNvSpPr>
          <p:nvPr/>
        </p:nvSpPr>
        <p:spPr bwMode="auto">
          <a:xfrm>
            <a:off x="3446080" y="6121919"/>
            <a:ext cx="60660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i="1" dirty="0" smtClean="0">
                <a:latin typeface="Tahoma" panose="020B0604030504040204" pitchFamily="34" charset="0"/>
                <a:ea typeface="Tahoma" panose="020B0604030504040204" pitchFamily="34" charset="0"/>
                <a:cs typeface="Tahoma" panose="020B0604030504040204" pitchFamily="34" charset="0"/>
              </a:rPr>
              <a:t>k</a:t>
            </a:r>
            <a:r>
              <a:rPr lang="it-IT" altLang="en-US" i="1" baseline="-25000" dirty="0" smtClean="0">
                <a:latin typeface="Tahoma" panose="020B0604030504040204" pitchFamily="34" charset="0"/>
                <a:ea typeface="Tahoma" panose="020B0604030504040204" pitchFamily="34" charset="0"/>
                <a:cs typeface="Tahoma" panose="020B0604030504040204" pitchFamily="34" charset="0"/>
              </a:rPr>
              <a:t>B</a:t>
            </a:r>
            <a:r>
              <a:rPr lang="it-IT" altLang="en-US" dirty="0" smtClean="0">
                <a:latin typeface="Tahoma" panose="020B0604030504040204" pitchFamily="34" charset="0"/>
                <a:ea typeface="Tahoma" panose="020B0604030504040204" pitchFamily="34" charset="0"/>
                <a:cs typeface="Tahoma" panose="020B0604030504040204" pitchFamily="34" charset="0"/>
              </a:rPr>
              <a:t> Boltzmann constant</a:t>
            </a:r>
          </a:p>
          <a:p>
            <a:r>
              <a:rPr lang="it-IT" altLang="en-US"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i="1" dirty="0" smtClean="0">
                <a:latin typeface="Tahoma" panose="020B0604030504040204" pitchFamily="34" charset="0"/>
                <a:ea typeface="Tahoma" panose="020B0604030504040204" pitchFamily="34" charset="0"/>
                <a:cs typeface="Tahoma" panose="020B0604030504040204" pitchFamily="34" charset="0"/>
              </a:rPr>
              <a:t> </a:t>
            </a:r>
            <a:r>
              <a:rPr lang="it-IT" altLang="en-US" dirty="0" smtClean="0">
                <a:latin typeface="Tahoma" panose="020B0604030504040204" pitchFamily="34" charset="0"/>
                <a:ea typeface="Tahoma" panose="020B0604030504040204" pitchFamily="34" charset="0"/>
                <a:cs typeface="Tahoma" panose="020B0604030504040204" pitchFamily="34" charset="0"/>
              </a:rPr>
              <a:t>molecular mass (reduced mass if A and B different)</a:t>
            </a:r>
          </a:p>
        </p:txBody>
      </p:sp>
    </p:spTree>
    <p:extLst>
      <p:ext uri="{BB962C8B-B14F-4D97-AF65-F5344CB8AC3E}">
        <p14:creationId xmlns:p14="http://schemas.microsoft.com/office/powerpoint/2010/main" val="12808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6" grpId="0" animBg="1"/>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07" y="2285087"/>
            <a:ext cx="3791941" cy="372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3"/>
          <p:cNvSpPr>
            <a:spLocks noChangeArrowheads="1"/>
          </p:cNvSpPr>
          <p:nvPr/>
        </p:nvSpPr>
        <p:spPr bwMode="auto">
          <a:xfrm>
            <a:off x="323528" y="1335096"/>
            <a:ext cx="8820472" cy="121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400" dirty="0" smtClean="0">
                <a:latin typeface="Tahoma" panose="020B0604030504040204" pitchFamily="34" charset="0"/>
                <a:ea typeface="Tahoma" panose="020B0604030504040204" pitchFamily="34" charset="0"/>
                <a:cs typeface="Tahoma" panose="020B0604030504040204" pitchFamily="34" charset="0"/>
              </a:rPr>
              <a:t>The </a:t>
            </a:r>
            <a:r>
              <a:rPr lang="nl-NL" altLang="it-IT" sz="2400" b="0" dirty="0" smtClean="0">
                <a:latin typeface="Tahoma" panose="020B0604030504040204" pitchFamily="34" charset="0"/>
                <a:ea typeface="Tahoma" panose="020B0604030504040204" pitchFamily="34" charset="0"/>
                <a:cs typeface="Tahoma" panose="020B0604030504040204" pitchFamily="34" charset="0"/>
              </a:rPr>
              <a:t>activation energy (</a:t>
            </a:r>
            <a:r>
              <a:rPr lang="nl-NL" altLang="it-IT" sz="2400" i="1" dirty="0" smtClean="0">
                <a:latin typeface="Tahoma" panose="020B0604030504040204" pitchFamily="34" charset="0"/>
                <a:ea typeface="Tahoma" panose="020B0604030504040204" pitchFamily="34" charset="0"/>
                <a:cs typeface="Tahoma" panose="020B0604030504040204" pitchFamily="34" charset="0"/>
              </a:rPr>
              <a:t>E</a:t>
            </a:r>
            <a:r>
              <a:rPr lang="nl-NL" altLang="it-IT" sz="2400" i="1" baseline="-25000" dirty="0" smtClean="0">
                <a:latin typeface="Tahoma" panose="020B0604030504040204" pitchFamily="34" charset="0"/>
                <a:ea typeface="Tahoma" panose="020B0604030504040204" pitchFamily="34" charset="0"/>
                <a:cs typeface="Tahoma" panose="020B0604030504040204" pitchFamily="34" charset="0"/>
              </a:rPr>
              <a:t>a</a:t>
            </a:r>
            <a:r>
              <a:rPr lang="nl-NL" altLang="it-IT" sz="2400" b="0" dirty="0" smtClean="0">
                <a:latin typeface="Tahoma" panose="020B0604030504040204" pitchFamily="34" charset="0"/>
                <a:ea typeface="Tahoma" panose="020B0604030504040204" pitchFamily="34" charset="0"/>
                <a:cs typeface="Tahoma" panose="020B0604030504040204" pitchFamily="34" charset="0"/>
              </a:rPr>
              <a:t>) is the amount of energy for reactants to overcome an energy barrier on way to forming products</a:t>
            </a:r>
          </a:p>
          <a:p>
            <a:pPr marL="0" lvl="1" indent="0" eaLnBrk="1" hangingPunct="1">
              <a:spcBef>
                <a:spcPts val="0"/>
              </a:spcBef>
            </a:pPr>
            <a:endParaRPr lang="nl-NL" altLang="it-IT"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3"/>
          <p:cNvSpPr>
            <a:spLocks noChangeArrowheads="1"/>
          </p:cNvSpPr>
          <p:nvPr/>
        </p:nvSpPr>
        <p:spPr bwMode="auto">
          <a:xfrm>
            <a:off x="1097208" y="6097732"/>
            <a:ext cx="6914029" cy="46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400" b="0" dirty="0" smtClean="0">
                <a:latin typeface="Tahoma" panose="020B0604030504040204" pitchFamily="34" charset="0"/>
                <a:ea typeface="Tahoma" panose="020B0604030504040204" pitchFamily="34" charset="0"/>
                <a:cs typeface="Tahoma" panose="020B0604030504040204" pitchFamily="34" charset="0"/>
              </a:rPr>
              <a:t>even exothermic processes can have </a:t>
            </a:r>
            <a:r>
              <a:rPr lang="nl-NL" altLang="it-IT" sz="2400" b="0" i="1" dirty="0" smtClean="0">
                <a:latin typeface="Tahoma" panose="020B0604030504040204" pitchFamily="34" charset="0"/>
                <a:ea typeface="Tahoma" panose="020B0604030504040204" pitchFamily="34" charset="0"/>
                <a:cs typeface="Tahoma" panose="020B0604030504040204" pitchFamily="34" charset="0"/>
              </a:rPr>
              <a:t>E</a:t>
            </a:r>
            <a:r>
              <a:rPr lang="nl-NL" altLang="it-IT" sz="2400" b="0" i="1" baseline="-25000" dirty="0" smtClean="0">
                <a:latin typeface="Tahoma" panose="020B0604030504040204" pitchFamily="34" charset="0"/>
                <a:ea typeface="Tahoma" panose="020B0604030504040204" pitchFamily="34" charset="0"/>
                <a:cs typeface="Tahoma" panose="020B0604030504040204" pitchFamily="34" charset="0"/>
              </a:rPr>
              <a:t>a</a:t>
            </a:r>
            <a:r>
              <a:rPr lang="nl-NL" altLang="it-IT" sz="2400" b="0" dirty="0" smtClean="0">
                <a:latin typeface="Tahoma" panose="020B0604030504040204" pitchFamily="34" charset="0"/>
                <a:ea typeface="Tahoma" panose="020B0604030504040204" pitchFamily="34" charset="0"/>
                <a:cs typeface="Tahoma" panose="020B0604030504040204" pitchFamily="34" charset="0"/>
              </a:rPr>
              <a:t> </a:t>
            </a:r>
            <a:r>
              <a:rPr lang="nl-NL" altLang="it-IT" sz="2400" b="0" dirty="0" smtClean="0">
                <a:latin typeface="Tahoma" panose="020B0604030504040204" pitchFamily="34" charset="0"/>
                <a:ea typeface="Tahoma" panose="020B0604030504040204" pitchFamily="34" charset="0"/>
                <a:cs typeface="Tahoma" panose="020B0604030504040204" pitchFamily="34" charset="0"/>
                <a:sym typeface="Symbol"/>
              </a:rPr>
              <a:t> 0</a:t>
            </a:r>
            <a:r>
              <a:rPr lang="nl-NL" altLang="it-IT" sz="2400" b="0" dirty="0" smtClean="0">
                <a:latin typeface="Tahoma" panose="020B0604030504040204" pitchFamily="34" charset="0"/>
                <a:ea typeface="Tahoma" panose="020B0604030504040204" pitchFamily="34" charset="0"/>
                <a:cs typeface="Tahoma" panose="020B0604030504040204" pitchFamily="34" charset="0"/>
              </a:rPr>
              <a:t> </a:t>
            </a:r>
          </a:p>
        </p:txBody>
      </p:sp>
      <p:sp>
        <p:nvSpPr>
          <p:cNvPr id="10"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velocity and collision theory</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22507" y="804103"/>
            <a:ext cx="4436920" cy="477054"/>
          </a:xfrm>
          <a:prstGeom prst="rect">
            <a:avLst/>
          </a:prstGeom>
          <a:solidFill>
            <a:schemeClr val="bg1"/>
          </a:solidFill>
          <a:ln w="38100">
            <a:noFill/>
          </a:ln>
        </p:spPr>
        <p:txBody>
          <a:bodyPr wrap="none" rtlCol="0">
            <a:spAutoFit/>
          </a:bodyPr>
          <a:lstStyle/>
          <a:p>
            <a:r>
              <a:rPr lang="it-IT" sz="25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Activation energy for Reaction</a:t>
            </a:r>
            <a:endParaRPr lang="it-IT" sz="2500" b="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1520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182065" y="1002362"/>
            <a:ext cx="2450671" cy="477054"/>
          </a:xfrm>
          <a:prstGeom prst="rect">
            <a:avLst/>
          </a:prstGeom>
          <a:solidFill>
            <a:schemeClr val="bg1"/>
          </a:solidFill>
          <a:ln w="38100">
            <a:solidFill>
              <a:srgbClr val="0000FF"/>
            </a:solidFill>
          </a:ln>
        </p:spPr>
        <p:txBody>
          <a:bodyPr wrap="none" rtlCol="0">
            <a:spAutoFit/>
          </a:bodyPr>
          <a:lstStyle/>
          <a:p>
            <a:r>
              <a:rPr lang="it-IT" sz="25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2. Energy factor</a:t>
            </a:r>
            <a:endParaRPr lang="it-IT" sz="2500" b="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595" y="2395823"/>
            <a:ext cx="5788715" cy="2568084"/>
          </a:xfrm>
          <a:prstGeom prst="rect">
            <a:avLst/>
          </a:prstGeom>
        </p:spPr>
      </p:pic>
      <p:sp>
        <p:nvSpPr>
          <p:cNvPr id="10"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velocity and collision theory</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 Box 4"/>
          <p:cNvSpPr txBox="1">
            <a:spLocks noChangeArrowheads="1"/>
          </p:cNvSpPr>
          <p:nvPr/>
        </p:nvSpPr>
        <p:spPr bwMode="auto">
          <a:xfrm>
            <a:off x="652622" y="1706787"/>
            <a:ext cx="8384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Maxwell-Boltzmann distribution of molecular velocities</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Text Box 5"/>
          <p:cNvSpPr txBox="1">
            <a:spLocks noChangeArrowheads="1"/>
          </p:cNvSpPr>
          <p:nvPr/>
        </p:nvSpPr>
        <p:spPr bwMode="auto">
          <a:xfrm>
            <a:off x="965242" y="5191278"/>
            <a:ext cx="775877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n. of energetically allowed collisions scales with the fraction of molecules with kinetic energy &gt; </a:t>
            </a:r>
            <a:r>
              <a:rPr lang="it-IT" altLang="en-US" sz="2300" i="1" dirty="0" smtClean="0">
                <a:latin typeface="Tahoma" panose="020B0604030504040204" pitchFamily="34" charset="0"/>
                <a:ea typeface="Tahoma" panose="020B0604030504040204" pitchFamily="34" charset="0"/>
                <a:cs typeface="Tahoma" panose="020B0604030504040204" pitchFamily="34" charset="0"/>
              </a:rPr>
              <a:t>E</a:t>
            </a:r>
            <a:r>
              <a:rPr lang="it-IT" altLang="en-US" sz="2300" i="1" baseline="-25000" dirty="0" smtClean="0">
                <a:latin typeface="Tahoma" panose="020B0604030504040204" pitchFamily="34" charset="0"/>
                <a:ea typeface="Tahoma" panose="020B0604030504040204" pitchFamily="34" charset="0"/>
                <a:cs typeface="Tahoma" panose="020B0604030504040204" pitchFamily="34" charset="0"/>
              </a:rPr>
              <a:t>a</a:t>
            </a:r>
            <a:r>
              <a:rPr lang="it-IT" altLang="en-US" sz="2300" i="1" dirty="0" smtClean="0">
                <a:latin typeface="Tahoma" panose="020B0604030504040204" pitchFamily="34" charset="0"/>
                <a:ea typeface="Tahoma" panose="020B0604030504040204" pitchFamily="34" charset="0"/>
                <a:cs typeface="Tahoma" panose="020B0604030504040204" pitchFamily="34" charset="0"/>
              </a:rPr>
              <a:t>:</a:t>
            </a:r>
          </a:p>
          <a:p>
            <a:pPr marL="0" lvl="1"/>
            <a:r>
              <a:rPr lang="nl-NL" altLang="it-IT" sz="2400" dirty="0">
                <a:solidFill>
                  <a:srgbClr val="0000FF"/>
                </a:solidFill>
                <a:latin typeface="Tahoma" panose="020B0604030504040204" pitchFamily="34" charset="0"/>
                <a:ea typeface="Tahoma" panose="020B0604030504040204" pitchFamily="34" charset="0"/>
                <a:cs typeface="Tahoma" panose="020B0604030504040204" pitchFamily="34" charset="0"/>
              </a:rPr>
              <a:t>exp(-</a:t>
            </a:r>
            <a:r>
              <a:rPr lang="nl-NL" altLang="it-IT" sz="2400" i="1" dirty="0" smtClean="0">
                <a:solidFill>
                  <a:srgbClr val="0000FF"/>
                </a:solidFill>
                <a:latin typeface="Tahoma" panose="020B0604030504040204" pitchFamily="34" charset="0"/>
                <a:ea typeface="Tahoma" panose="020B0604030504040204" pitchFamily="34" charset="0"/>
                <a:cs typeface="Tahoma" panose="020B0604030504040204" pitchFamily="34" charset="0"/>
              </a:rPr>
              <a:t>E</a:t>
            </a:r>
            <a:r>
              <a:rPr lang="nl-NL" altLang="it-IT" sz="2400" i="1"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a </a:t>
            </a:r>
            <a:r>
              <a:rPr lang="nl-NL" altLang="it-IT"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r>
              <a:rPr lang="nl-NL" altLang="it-IT" sz="2400" dirty="0">
                <a:solidFill>
                  <a:srgbClr val="0000FF"/>
                </a:solidFill>
                <a:latin typeface="Tahoma" panose="020B0604030504040204" pitchFamily="34" charset="0"/>
                <a:ea typeface="Tahoma" panose="020B0604030504040204" pitchFamily="34" charset="0"/>
                <a:cs typeface="Tahoma" panose="020B0604030504040204" pitchFamily="34" charset="0"/>
              </a:rPr>
              <a:t>RT</a:t>
            </a:r>
            <a:r>
              <a:rPr lang="nl-NL" altLang="it-IT"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endParaRPr lang="nl-NL" altLang="it-IT"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4" name="Line 6"/>
          <p:cNvSpPr>
            <a:spLocks noChangeShapeType="1"/>
          </p:cNvSpPr>
          <p:nvPr/>
        </p:nvSpPr>
        <p:spPr bwMode="auto">
          <a:xfrm flipV="1">
            <a:off x="4114477" y="4332926"/>
            <a:ext cx="730154" cy="630981"/>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43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890517" y="840905"/>
            <a:ext cx="2639762" cy="477054"/>
          </a:xfrm>
          <a:prstGeom prst="rect">
            <a:avLst/>
          </a:prstGeom>
          <a:solidFill>
            <a:schemeClr val="bg1"/>
          </a:solidFill>
          <a:ln w="38100">
            <a:solidFill>
              <a:srgbClr val="FF0000"/>
            </a:solidFill>
          </a:ln>
        </p:spPr>
        <p:txBody>
          <a:bodyPr wrap="none" rtlCol="0">
            <a:spAutoFit/>
          </a:bodyPr>
          <a:lstStyle/>
          <a:p>
            <a:r>
              <a:rPr lang="it-IT" sz="25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3. Steric factor P</a:t>
            </a:r>
            <a:endParaRPr lang="it-IT" sz="25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a:spLocks noChangeArrowheads="1"/>
          </p:cNvSpPr>
          <p:nvPr/>
        </p:nvSpPr>
        <p:spPr bwMode="auto">
          <a:xfrm>
            <a:off x="200922" y="1431130"/>
            <a:ext cx="8763566" cy="46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algn="ctr" eaLnBrk="1" hangingPunct="1">
              <a:spcBef>
                <a:spcPts val="0"/>
              </a:spcBef>
            </a:pPr>
            <a:r>
              <a:rPr lang="nl-NL" altLang="it-IT" sz="2300" b="0" dirty="0" smtClean="0">
                <a:latin typeface="Tahoma" panose="020B0604030504040204" pitchFamily="34" charset="0"/>
                <a:ea typeface="Tahoma" panose="020B0604030504040204" pitchFamily="34" charset="0"/>
                <a:cs typeface="Tahoma" panose="020B0604030504040204" pitchFamily="34" charset="0"/>
              </a:rPr>
              <a:t>Relative orientation of reagents affects reaction probability:</a:t>
            </a:r>
          </a:p>
          <a:p>
            <a:pPr marL="0" lvl="1" indent="0" algn="ctr" eaLnBrk="1" hangingPunct="1">
              <a:spcBef>
                <a:spcPts val="0"/>
              </a:spcBef>
            </a:pPr>
            <a:endParaRPr lang="nl-NL" altLang="it-IT" sz="2300" dirty="0" smtClean="0">
              <a:latin typeface="Tahoma" panose="020B0604030504040204" pitchFamily="34" charset="0"/>
              <a:ea typeface="Tahoma" panose="020B0604030504040204" pitchFamily="34" charset="0"/>
              <a:cs typeface="Tahoma" panose="020B0604030504040204" pitchFamily="34" charset="0"/>
            </a:endParaRPr>
          </a:p>
          <a:p>
            <a:pPr marL="0" lvl="1" indent="0" algn="ctr" eaLnBrk="1" hangingPunct="1">
              <a:spcBef>
                <a:spcPts val="0"/>
              </a:spcBef>
            </a:pPr>
            <a:endParaRPr lang="nl-NL" altLang="it-IT" sz="23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383772" y="2037384"/>
            <a:ext cx="1390124" cy="446276"/>
          </a:xfrm>
          <a:prstGeom prst="rect">
            <a:avLst/>
          </a:prstGeom>
          <a:noFill/>
        </p:spPr>
        <p:txBody>
          <a:bodyPr wrap="none" rtlCol="0">
            <a:spAutoFit/>
          </a:bodyPr>
          <a:lstStyle/>
          <a:p>
            <a:r>
              <a:rPr lang="it-IT"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Example:</a:t>
            </a:r>
            <a:endParaRPr lang="it-IT" sz="23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a:spLocks noChangeArrowheads="1"/>
          </p:cNvSpPr>
          <p:nvPr/>
        </p:nvSpPr>
        <p:spPr bwMode="auto">
          <a:xfrm>
            <a:off x="3416574" y="5509107"/>
            <a:ext cx="223765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500" dirty="0" smtClean="0">
                <a:latin typeface="Symbol" panose="05050102010706020507" pitchFamily="18" charset="2"/>
              </a:rPr>
              <a:t>s</a:t>
            </a:r>
            <a:r>
              <a:rPr lang="nl-NL" altLang="it-IT" sz="2500" baseline="-25000" dirty="0" smtClean="0"/>
              <a:t>R</a:t>
            </a:r>
            <a:r>
              <a:rPr lang="nl-NL" altLang="it-IT" sz="2500" dirty="0" smtClean="0"/>
              <a:t> =  P </a:t>
            </a:r>
            <a:r>
              <a:rPr lang="nl-NL" altLang="it-IT" sz="2500" dirty="0" smtClean="0">
                <a:sym typeface="Symbol"/>
              </a:rPr>
              <a:t> </a:t>
            </a:r>
            <a:r>
              <a:rPr lang="nl-NL" altLang="it-IT" sz="2500" dirty="0" smtClean="0">
                <a:latin typeface="Symbol" panose="05050102010706020507" pitchFamily="18" charset="2"/>
              </a:rPr>
              <a:t>s</a:t>
            </a:r>
            <a:r>
              <a:rPr lang="nl-NL" altLang="it-IT" sz="2500" baseline="-25000" dirty="0" smtClean="0"/>
              <a:t>C</a:t>
            </a:r>
            <a:endParaRPr lang="nl-NL" altLang="it-IT" sz="2500" dirty="0" smtClean="0"/>
          </a:p>
          <a:p>
            <a:pPr marL="0" lvl="1" indent="0" eaLnBrk="1" hangingPunct="1">
              <a:spcBef>
                <a:spcPts val="0"/>
              </a:spcBef>
            </a:pPr>
            <a:endParaRPr lang="nl-NL" altLang="it-IT" sz="2500" dirty="0"/>
          </a:p>
        </p:txBody>
      </p:sp>
      <p:sp>
        <p:nvSpPr>
          <p:cNvPr id="19" name="Rectangle 3"/>
          <p:cNvSpPr>
            <a:spLocks noChangeArrowheads="1"/>
          </p:cNvSpPr>
          <p:nvPr/>
        </p:nvSpPr>
        <p:spPr bwMode="auto">
          <a:xfrm>
            <a:off x="896048" y="5407669"/>
            <a:ext cx="1996377" cy="87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300" dirty="0">
                <a:solidFill>
                  <a:srgbClr val="FF0000"/>
                </a:solidFill>
                <a:latin typeface="Tahoma" panose="020B0604030504040204" pitchFamily="34" charset="0"/>
                <a:ea typeface="Tahoma" panose="020B0604030504040204" pitchFamily="34" charset="0"/>
                <a:cs typeface="Tahoma" panose="020B0604030504040204" pitchFamily="34" charset="0"/>
              </a:rPr>
              <a:t>r</a:t>
            </a:r>
            <a:r>
              <a:rPr lang="nl-NL" altLang="it-IT"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eactive cross </a:t>
            </a:r>
          </a:p>
          <a:p>
            <a:pPr marL="0" lvl="1" indent="0" eaLnBrk="1" hangingPunct="1">
              <a:spcBef>
                <a:spcPts val="0"/>
              </a:spcBef>
            </a:pPr>
            <a:r>
              <a:rPr lang="nl-NL" altLang="it-IT"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a:t>
            </a:r>
            <a:r>
              <a:rPr lang="nl-NL" altLang="it-IT" sz="2300" b="0" dirty="0">
                <a:solidFill>
                  <a:srgbClr val="FF0000"/>
                </a:solidFill>
                <a:latin typeface="Symbol" panose="05050102010706020507" pitchFamily="18" charset="2"/>
                <a:ea typeface="Tahoma" panose="020B0604030504040204" pitchFamily="34" charset="0"/>
                <a:cs typeface="Tahoma" panose="020B0604030504040204" pitchFamily="34" charset="0"/>
              </a:rPr>
              <a:t>s</a:t>
            </a:r>
            <a:r>
              <a:rPr lang="nl-NL" altLang="it-IT" sz="2300" b="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R</a:t>
            </a:r>
            <a:endParaRPr lang="nl-NL" altLang="it-IT"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lvl="1" indent="0" eaLnBrk="1" hangingPunct="1">
              <a:spcBef>
                <a:spcPts val="0"/>
              </a:spcBef>
            </a:pPr>
            <a:endParaRPr lang="nl-NL" altLang="it-IT" sz="2300" dirty="0">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a:xfrm>
            <a:off x="3385344" y="5489966"/>
            <a:ext cx="544007" cy="565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 22"/>
          <p:cNvSpPr/>
          <p:nvPr/>
        </p:nvSpPr>
        <p:spPr>
          <a:xfrm>
            <a:off x="4676871" y="5509107"/>
            <a:ext cx="544007" cy="56569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velocity and collision theory</a:t>
            </a:r>
            <a:endParaRPr lang="en-GB" altLang="en-US" sz="3500" i="1" dirty="0" smtClean="0">
              <a:solidFill>
                <a:srgbClr val="3333FF"/>
              </a:solidFill>
              <a:latin typeface="Tahoma" panose="020B0604030504040204" pitchFamily="34" charset="0"/>
              <a:cs typeface="Tahoma" panose="020B0604030504040204" pitchFamily="34" charset="0"/>
            </a:endParaRPr>
          </a:p>
        </p:txBody>
      </p:sp>
      <p:cxnSp>
        <p:nvCxnSpPr>
          <p:cNvPr id="22" name="Connettore diritto 9"/>
          <p:cNvCxnSpPr/>
          <p:nvPr/>
        </p:nvCxnSpPr>
        <p:spPr>
          <a:xfrm>
            <a:off x="547949" y="676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1853902" y="2036073"/>
            <a:ext cx="668041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500" dirty="0">
                <a:latin typeface="Tahoma" panose="020B0604030504040204" pitchFamily="34" charset="0"/>
                <a:ea typeface="Tahoma" panose="020B0604030504040204" pitchFamily="34" charset="0"/>
                <a:cs typeface="Tahoma" panose="020B0604030504040204" pitchFamily="34" charset="0"/>
              </a:rPr>
              <a:t>CH</a:t>
            </a:r>
            <a:r>
              <a:rPr lang="it-IT" altLang="en-US" sz="2500" baseline="-25000" dirty="0">
                <a:latin typeface="Tahoma" panose="020B0604030504040204" pitchFamily="34" charset="0"/>
                <a:ea typeface="Tahoma" panose="020B0604030504040204" pitchFamily="34" charset="0"/>
                <a:cs typeface="Tahoma" panose="020B0604030504040204" pitchFamily="34" charset="0"/>
              </a:rPr>
              <a:t>3</a:t>
            </a:r>
            <a:r>
              <a:rPr lang="it-IT" altLang="en-US" sz="2500" dirty="0">
                <a:latin typeface="Tahoma" panose="020B0604030504040204" pitchFamily="34" charset="0"/>
                <a:ea typeface="Tahoma" panose="020B0604030504040204" pitchFamily="34" charset="0"/>
                <a:cs typeface="Tahoma" panose="020B0604030504040204" pitchFamily="34" charset="0"/>
              </a:rPr>
              <a:t>I + Cl  </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CH</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Cl + I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(Walden inversion)</a:t>
            </a:r>
            <a:endParaRPr lang="en-US" alt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27" name="Text Box 3"/>
          <p:cNvSpPr txBox="1">
            <a:spLocks noChangeArrowheads="1"/>
          </p:cNvSpPr>
          <p:nvPr/>
        </p:nvSpPr>
        <p:spPr bwMode="auto">
          <a:xfrm>
            <a:off x="5650052" y="4642164"/>
            <a:ext cx="196476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500" dirty="0">
                <a:latin typeface="Tahoma" panose="020B0604030504040204" pitchFamily="34" charset="0"/>
                <a:ea typeface="Tahoma" panose="020B0604030504040204" pitchFamily="34" charset="0"/>
                <a:cs typeface="Tahoma" panose="020B0604030504040204" pitchFamily="34" charset="0"/>
              </a:rPr>
              <a:t>Non </a:t>
            </a:r>
            <a:r>
              <a:rPr lang="it-IT" altLang="en-US" sz="2500" dirty="0" smtClean="0">
                <a:latin typeface="Tahoma" panose="020B0604030504040204" pitchFamily="34" charset="0"/>
                <a:ea typeface="Tahoma" panose="020B0604030504040204" pitchFamily="34" charset="0"/>
                <a:cs typeface="Tahoma" panose="020B0604030504040204" pitchFamily="34" charset="0"/>
              </a:rPr>
              <a:t>reactive</a:t>
            </a:r>
            <a:endParaRPr lang="en-US" altLang="en-US" sz="2500"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5"/>
          <p:cNvGrpSpPr>
            <a:grpSpLocks/>
          </p:cNvGrpSpPr>
          <p:nvPr/>
        </p:nvGrpSpPr>
        <p:grpSpPr bwMode="auto">
          <a:xfrm>
            <a:off x="5696571" y="2913506"/>
            <a:ext cx="2743200" cy="560388"/>
            <a:chOff x="3267" y="1496"/>
            <a:chExt cx="1728" cy="353"/>
          </a:xfrm>
        </p:grpSpPr>
        <p:sp>
          <p:nvSpPr>
            <p:cNvPr id="29" name="Line 6"/>
            <p:cNvSpPr>
              <a:spLocks noChangeShapeType="1"/>
            </p:cNvSpPr>
            <p:nvPr/>
          </p:nvSpPr>
          <p:spPr bwMode="auto">
            <a:xfrm>
              <a:off x="3421" y="1695"/>
              <a:ext cx="12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Oval 7"/>
            <p:cNvSpPr>
              <a:spLocks noChangeArrowheads="1"/>
            </p:cNvSpPr>
            <p:nvPr/>
          </p:nvSpPr>
          <p:spPr bwMode="auto">
            <a:xfrm>
              <a:off x="3506" y="1604"/>
              <a:ext cx="177" cy="17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8"/>
            <p:cNvSpPr>
              <a:spLocks noChangeArrowheads="1"/>
            </p:cNvSpPr>
            <p:nvPr/>
          </p:nvSpPr>
          <p:spPr bwMode="auto">
            <a:xfrm>
              <a:off x="3729" y="1542"/>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9"/>
            <p:cNvSpPr>
              <a:spLocks noChangeArrowheads="1"/>
            </p:cNvSpPr>
            <p:nvPr/>
          </p:nvSpPr>
          <p:spPr bwMode="auto">
            <a:xfrm>
              <a:off x="3733" y="1769"/>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10"/>
            <p:cNvSpPr>
              <a:spLocks noChangeArrowheads="1"/>
            </p:cNvSpPr>
            <p:nvPr/>
          </p:nvSpPr>
          <p:spPr bwMode="auto">
            <a:xfrm>
              <a:off x="3775" y="1657"/>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11"/>
            <p:cNvSpPr>
              <a:spLocks noChangeArrowheads="1"/>
            </p:cNvSpPr>
            <p:nvPr/>
          </p:nvSpPr>
          <p:spPr bwMode="auto">
            <a:xfrm>
              <a:off x="4282" y="1496"/>
              <a:ext cx="353" cy="353"/>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12"/>
            <p:cNvSpPr>
              <a:spLocks noChangeArrowheads="1"/>
            </p:cNvSpPr>
            <p:nvPr/>
          </p:nvSpPr>
          <p:spPr bwMode="auto">
            <a:xfrm>
              <a:off x="3267" y="1597"/>
              <a:ext cx="177" cy="177"/>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3"/>
            <p:cNvSpPr>
              <a:spLocks noChangeShapeType="1"/>
            </p:cNvSpPr>
            <p:nvPr/>
          </p:nvSpPr>
          <p:spPr bwMode="auto">
            <a:xfrm>
              <a:off x="4711" y="1651"/>
              <a:ext cx="2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4"/>
            <p:cNvSpPr>
              <a:spLocks noChangeShapeType="1"/>
            </p:cNvSpPr>
            <p:nvPr/>
          </p:nvSpPr>
          <p:spPr bwMode="auto">
            <a:xfrm flipV="1">
              <a:off x="3663" y="1582"/>
              <a:ext cx="93"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5"/>
            <p:cNvSpPr>
              <a:spLocks noChangeShapeType="1"/>
            </p:cNvSpPr>
            <p:nvPr/>
          </p:nvSpPr>
          <p:spPr bwMode="auto">
            <a:xfrm>
              <a:off x="3679" y="1690"/>
              <a:ext cx="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6"/>
            <p:cNvSpPr>
              <a:spLocks noChangeShapeType="1"/>
            </p:cNvSpPr>
            <p:nvPr/>
          </p:nvSpPr>
          <p:spPr bwMode="auto">
            <a:xfrm>
              <a:off x="3671" y="1743"/>
              <a:ext cx="93"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 name="Group 17"/>
          <p:cNvGrpSpPr>
            <a:grpSpLocks/>
          </p:cNvGrpSpPr>
          <p:nvPr/>
        </p:nvGrpSpPr>
        <p:grpSpPr bwMode="auto">
          <a:xfrm>
            <a:off x="1600200" y="2909435"/>
            <a:ext cx="2206625" cy="560387"/>
            <a:chOff x="768" y="1531"/>
            <a:chExt cx="1390" cy="353"/>
          </a:xfrm>
        </p:grpSpPr>
        <p:sp>
          <p:nvSpPr>
            <p:cNvPr id="41" name="Line 18"/>
            <p:cNvSpPr>
              <a:spLocks noChangeShapeType="1"/>
            </p:cNvSpPr>
            <p:nvPr/>
          </p:nvSpPr>
          <p:spPr bwMode="auto">
            <a:xfrm>
              <a:off x="1728" y="1713"/>
              <a:ext cx="12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 name="Group 19"/>
            <p:cNvGrpSpPr>
              <a:grpSpLocks/>
            </p:cNvGrpSpPr>
            <p:nvPr/>
          </p:nvGrpSpPr>
          <p:grpSpPr bwMode="auto">
            <a:xfrm>
              <a:off x="1490" y="1531"/>
              <a:ext cx="668" cy="353"/>
              <a:chOff x="1490" y="1067"/>
              <a:chExt cx="668" cy="353"/>
            </a:xfrm>
          </p:grpSpPr>
          <p:sp>
            <p:nvSpPr>
              <p:cNvPr id="47" name="Oval 20"/>
              <p:cNvSpPr>
                <a:spLocks noChangeArrowheads="1"/>
              </p:cNvSpPr>
              <p:nvPr/>
            </p:nvSpPr>
            <p:spPr bwMode="auto">
              <a:xfrm>
                <a:off x="1582" y="1167"/>
                <a:ext cx="177" cy="17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21"/>
              <p:cNvSpPr>
                <a:spLocks noChangeArrowheads="1"/>
              </p:cNvSpPr>
              <p:nvPr/>
            </p:nvSpPr>
            <p:spPr bwMode="auto">
              <a:xfrm>
                <a:off x="1490" y="1098"/>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22"/>
              <p:cNvSpPr>
                <a:spLocks noChangeArrowheads="1"/>
              </p:cNvSpPr>
              <p:nvPr/>
            </p:nvSpPr>
            <p:spPr bwMode="auto">
              <a:xfrm>
                <a:off x="1494" y="1325"/>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23"/>
              <p:cNvSpPr>
                <a:spLocks noChangeArrowheads="1"/>
              </p:cNvSpPr>
              <p:nvPr/>
            </p:nvSpPr>
            <p:spPr bwMode="auto">
              <a:xfrm>
                <a:off x="1536" y="1213"/>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24"/>
              <p:cNvSpPr>
                <a:spLocks noChangeArrowheads="1"/>
              </p:cNvSpPr>
              <p:nvPr/>
            </p:nvSpPr>
            <p:spPr bwMode="auto">
              <a:xfrm>
                <a:off x="1805" y="1067"/>
                <a:ext cx="353" cy="353"/>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 name="Oval 25"/>
            <p:cNvSpPr>
              <a:spLocks noChangeArrowheads="1"/>
            </p:cNvSpPr>
            <p:nvPr/>
          </p:nvSpPr>
          <p:spPr bwMode="auto">
            <a:xfrm>
              <a:off x="768" y="1624"/>
              <a:ext cx="177" cy="177"/>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26"/>
            <p:cNvSpPr>
              <a:spLocks noChangeShapeType="1"/>
            </p:cNvSpPr>
            <p:nvPr/>
          </p:nvSpPr>
          <p:spPr bwMode="auto">
            <a:xfrm>
              <a:off x="1052" y="1716"/>
              <a:ext cx="2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27"/>
            <p:cNvSpPr>
              <a:spLocks noChangeShapeType="1"/>
            </p:cNvSpPr>
            <p:nvPr/>
          </p:nvSpPr>
          <p:spPr bwMode="auto">
            <a:xfrm flipH="1" flipV="1">
              <a:off x="1551" y="1605"/>
              <a:ext cx="54"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28"/>
            <p:cNvSpPr>
              <a:spLocks noChangeShapeType="1"/>
            </p:cNvSpPr>
            <p:nvPr/>
          </p:nvSpPr>
          <p:spPr bwMode="auto">
            <a:xfrm flipH="1">
              <a:off x="1551" y="1782"/>
              <a:ext cx="62"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 name="Group 29"/>
          <p:cNvGrpSpPr>
            <a:grpSpLocks/>
          </p:cNvGrpSpPr>
          <p:nvPr/>
        </p:nvGrpSpPr>
        <p:grpSpPr bwMode="auto">
          <a:xfrm>
            <a:off x="1581150" y="4622347"/>
            <a:ext cx="2281238" cy="560388"/>
            <a:chOff x="756" y="2610"/>
            <a:chExt cx="1437" cy="353"/>
          </a:xfrm>
        </p:grpSpPr>
        <p:sp>
          <p:nvSpPr>
            <p:cNvPr id="53" name="Line 30"/>
            <p:cNvSpPr>
              <a:spLocks noChangeShapeType="1"/>
            </p:cNvSpPr>
            <p:nvPr/>
          </p:nvSpPr>
          <p:spPr bwMode="auto">
            <a:xfrm>
              <a:off x="1831" y="2792"/>
              <a:ext cx="12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 name="Group 31"/>
            <p:cNvGrpSpPr>
              <a:grpSpLocks/>
            </p:cNvGrpSpPr>
            <p:nvPr/>
          </p:nvGrpSpPr>
          <p:grpSpPr bwMode="auto">
            <a:xfrm flipH="1">
              <a:off x="1525" y="2610"/>
              <a:ext cx="668" cy="353"/>
              <a:chOff x="1490" y="1067"/>
              <a:chExt cx="668" cy="353"/>
            </a:xfrm>
          </p:grpSpPr>
          <p:sp>
            <p:nvSpPr>
              <p:cNvPr id="59" name="Oval 32"/>
              <p:cNvSpPr>
                <a:spLocks noChangeArrowheads="1"/>
              </p:cNvSpPr>
              <p:nvPr/>
            </p:nvSpPr>
            <p:spPr bwMode="auto">
              <a:xfrm>
                <a:off x="1582" y="1167"/>
                <a:ext cx="177" cy="17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33"/>
              <p:cNvSpPr>
                <a:spLocks noChangeArrowheads="1"/>
              </p:cNvSpPr>
              <p:nvPr/>
            </p:nvSpPr>
            <p:spPr bwMode="auto">
              <a:xfrm>
                <a:off x="1490" y="1098"/>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34"/>
              <p:cNvSpPr>
                <a:spLocks noChangeArrowheads="1"/>
              </p:cNvSpPr>
              <p:nvPr/>
            </p:nvSpPr>
            <p:spPr bwMode="auto">
              <a:xfrm>
                <a:off x="1494" y="1325"/>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35"/>
              <p:cNvSpPr>
                <a:spLocks noChangeArrowheads="1"/>
              </p:cNvSpPr>
              <p:nvPr/>
            </p:nvSpPr>
            <p:spPr bwMode="auto">
              <a:xfrm>
                <a:off x="1536" y="1213"/>
                <a:ext cx="69" cy="6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36"/>
              <p:cNvSpPr>
                <a:spLocks noChangeArrowheads="1"/>
              </p:cNvSpPr>
              <p:nvPr/>
            </p:nvSpPr>
            <p:spPr bwMode="auto">
              <a:xfrm>
                <a:off x="1805" y="1067"/>
                <a:ext cx="353" cy="353"/>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Oval 37"/>
            <p:cNvSpPr>
              <a:spLocks noChangeArrowheads="1"/>
            </p:cNvSpPr>
            <p:nvPr/>
          </p:nvSpPr>
          <p:spPr bwMode="auto">
            <a:xfrm>
              <a:off x="756" y="2711"/>
              <a:ext cx="177" cy="177"/>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38"/>
            <p:cNvSpPr>
              <a:spLocks noChangeShapeType="1"/>
            </p:cNvSpPr>
            <p:nvPr/>
          </p:nvSpPr>
          <p:spPr bwMode="auto">
            <a:xfrm>
              <a:off x="1052" y="2806"/>
              <a:ext cx="33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39"/>
            <p:cNvSpPr>
              <a:spLocks noChangeShapeType="1"/>
            </p:cNvSpPr>
            <p:nvPr/>
          </p:nvSpPr>
          <p:spPr bwMode="auto">
            <a:xfrm flipV="1">
              <a:off x="2081" y="2688"/>
              <a:ext cx="54"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40"/>
            <p:cNvSpPr>
              <a:spLocks noChangeShapeType="1"/>
            </p:cNvSpPr>
            <p:nvPr/>
          </p:nvSpPr>
          <p:spPr bwMode="auto">
            <a:xfrm>
              <a:off x="2081" y="2865"/>
              <a:ext cx="46" cy="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 name="Line 8"/>
          <p:cNvSpPr>
            <a:spLocks noChangeShapeType="1"/>
          </p:cNvSpPr>
          <p:nvPr/>
        </p:nvSpPr>
        <p:spPr bwMode="auto">
          <a:xfrm>
            <a:off x="4388611" y="3269809"/>
            <a:ext cx="992047" cy="882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Tahoma" panose="020B0604030504040204" pitchFamily="34" charset="0"/>
              <a:ea typeface="Tahoma" panose="020B0604030504040204" pitchFamily="34" charset="0"/>
              <a:cs typeface="Tahoma" panose="020B0604030504040204" pitchFamily="34" charset="0"/>
            </a:endParaRPr>
          </a:p>
        </p:txBody>
      </p:sp>
      <p:sp>
        <p:nvSpPr>
          <p:cNvPr id="65" name="Text Box 3"/>
          <p:cNvSpPr txBox="1">
            <a:spLocks noChangeArrowheads="1"/>
          </p:cNvSpPr>
          <p:nvPr/>
        </p:nvSpPr>
        <p:spPr bwMode="auto">
          <a:xfrm>
            <a:off x="4031633" y="3364219"/>
            <a:ext cx="163684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dirty="0">
                <a:latin typeface="Tahoma" panose="020B0604030504040204" pitchFamily="34" charset="0"/>
                <a:ea typeface="Tahoma" panose="020B0604030504040204" pitchFamily="34" charset="0"/>
                <a:cs typeface="Tahoma" panose="020B0604030504040204" pitchFamily="34" charset="0"/>
              </a:rPr>
              <a:t>l</a:t>
            </a:r>
            <a:r>
              <a:rPr lang="it-IT" altLang="en-US" sz="2500" dirty="0" smtClean="0">
                <a:latin typeface="Tahoma" panose="020B0604030504040204" pitchFamily="34" charset="0"/>
                <a:ea typeface="Tahoma" panose="020B0604030504040204" pitchFamily="34" charset="0"/>
                <a:cs typeface="Tahoma" panose="020B0604030504040204" pitchFamily="34" charset="0"/>
              </a:rPr>
              <a:t>eads to reaction</a:t>
            </a:r>
            <a:endParaRPr lang="en-US" alt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66" name="Line 8"/>
          <p:cNvSpPr>
            <a:spLocks noChangeShapeType="1"/>
          </p:cNvSpPr>
          <p:nvPr/>
        </p:nvSpPr>
        <p:spPr bwMode="auto">
          <a:xfrm>
            <a:off x="4441966" y="4921591"/>
            <a:ext cx="992047" cy="882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Tahoma" panose="020B0604030504040204" pitchFamily="34" charset="0"/>
              <a:ea typeface="Tahoma" panose="020B0604030504040204" pitchFamily="34" charset="0"/>
              <a:cs typeface="Tahoma" panose="020B0604030504040204" pitchFamily="34" charset="0"/>
            </a:endParaRPr>
          </a:p>
        </p:txBody>
      </p:sp>
      <p:sp>
        <p:nvSpPr>
          <p:cNvPr id="67" name="Rectangle 3"/>
          <p:cNvSpPr>
            <a:spLocks noChangeArrowheads="1"/>
          </p:cNvSpPr>
          <p:nvPr/>
        </p:nvSpPr>
        <p:spPr bwMode="auto">
          <a:xfrm>
            <a:off x="5696571" y="5416024"/>
            <a:ext cx="1996377" cy="87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ts val="0"/>
              </a:spcBef>
            </a:pPr>
            <a:r>
              <a:rPr lang="nl-NL" altLang="it-IT" sz="2300" dirty="0" smtClean="0">
                <a:solidFill>
                  <a:srgbClr val="00B050"/>
                </a:solidFill>
                <a:latin typeface="Tahoma" panose="020B0604030504040204" pitchFamily="34" charset="0"/>
                <a:ea typeface="Tahoma" panose="020B0604030504040204" pitchFamily="34" charset="0"/>
                <a:cs typeface="Tahoma" panose="020B0604030504040204" pitchFamily="34" charset="0"/>
              </a:rPr>
              <a:t>collision</a:t>
            </a:r>
            <a:r>
              <a:rPr lang="nl-NL" altLang="it-IT" sz="2300" b="0" dirty="0" smtClean="0">
                <a:solidFill>
                  <a:srgbClr val="00B050"/>
                </a:solidFill>
                <a:latin typeface="Tahoma" panose="020B0604030504040204" pitchFamily="34" charset="0"/>
                <a:ea typeface="Tahoma" panose="020B0604030504040204" pitchFamily="34" charset="0"/>
                <a:cs typeface="Tahoma" panose="020B0604030504040204" pitchFamily="34" charset="0"/>
              </a:rPr>
              <a:t> cross </a:t>
            </a:r>
          </a:p>
          <a:p>
            <a:pPr marL="0" lvl="1" indent="0" eaLnBrk="1" hangingPunct="1">
              <a:spcBef>
                <a:spcPts val="0"/>
              </a:spcBef>
            </a:pPr>
            <a:r>
              <a:rPr lang="nl-NL" altLang="it-IT" sz="2300" b="0" dirty="0" smtClean="0">
                <a:solidFill>
                  <a:srgbClr val="00B050"/>
                </a:solidFill>
                <a:latin typeface="Tahoma" panose="020B0604030504040204" pitchFamily="34" charset="0"/>
                <a:ea typeface="Tahoma" panose="020B0604030504040204" pitchFamily="34" charset="0"/>
                <a:cs typeface="Tahoma" panose="020B0604030504040204" pitchFamily="34" charset="0"/>
              </a:rPr>
              <a:t>section </a:t>
            </a:r>
            <a:r>
              <a:rPr lang="nl-NL" altLang="it-IT" sz="2300" b="0" dirty="0" smtClean="0">
                <a:solidFill>
                  <a:srgbClr val="00B050"/>
                </a:solidFill>
                <a:latin typeface="Symbol" panose="05050102010706020507" pitchFamily="18" charset="2"/>
                <a:ea typeface="Tahoma" panose="020B0604030504040204" pitchFamily="34" charset="0"/>
                <a:cs typeface="Tahoma" panose="020B0604030504040204" pitchFamily="34" charset="0"/>
              </a:rPr>
              <a:t>s</a:t>
            </a:r>
            <a:r>
              <a:rPr lang="nl-NL" altLang="it-IT" sz="2300" b="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C</a:t>
            </a:r>
            <a:endParaRPr lang="nl-NL" altLang="it-IT" sz="2300" b="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lvl="1" indent="0" eaLnBrk="1" hangingPunct="1">
              <a:spcBef>
                <a:spcPts val="0"/>
              </a:spcBef>
            </a:pPr>
            <a:endParaRPr lang="nl-NL" altLang="it-IT" sz="2300" dirty="0">
              <a:latin typeface="Tahoma" panose="020B0604030504040204" pitchFamily="34" charset="0"/>
              <a:ea typeface="Tahoma" panose="020B0604030504040204" pitchFamily="34" charset="0"/>
              <a:cs typeface="Tahoma" panose="020B0604030504040204" pitchFamily="34" charset="0"/>
            </a:endParaRPr>
          </a:p>
        </p:txBody>
      </p:sp>
      <p:sp>
        <p:nvSpPr>
          <p:cNvPr id="68" name="Rectangle 3"/>
          <p:cNvSpPr>
            <a:spLocks noChangeArrowheads="1"/>
          </p:cNvSpPr>
          <p:nvPr/>
        </p:nvSpPr>
        <p:spPr bwMode="auto">
          <a:xfrm>
            <a:off x="1399024" y="6281370"/>
            <a:ext cx="6557239" cy="46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algn="ctr" eaLnBrk="1" hangingPunct="1">
              <a:spcBef>
                <a:spcPts val="0"/>
              </a:spcBef>
            </a:pPr>
            <a:r>
              <a:rPr lang="nl-NL" altLang="it-IT" sz="2400" b="0" dirty="0" smtClean="0">
                <a:latin typeface="Tahoma" panose="020B0604030504040204" pitchFamily="34" charset="0"/>
                <a:ea typeface="Tahoma" panose="020B0604030504040204" pitchFamily="34" charset="0"/>
                <a:cs typeface="Tahoma" panose="020B0604030504040204" pitchFamily="34" charset="0"/>
              </a:rPr>
              <a:t>0 </a:t>
            </a:r>
            <a:r>
              <a:rPr lang="nl-NL" altLang="it-IT"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nl-NL" altLang="it-IT" sz="2400" b="0" dirty="0" smtClean="0">
                <a:latin typeface="Tahoma" panose="020B0604030504040204" pitchFamily="34" charset="0"/>
                <a:ea typeface="Tahoma" panose="020B0604030504040204" pitchFamily="34" charset="0"/>
                <a:cs typeface="Tahoma" panose="020B0604030504040204" pitchFamily="34" charset="0"/>
              </a:rPr>
              <a:t>P </a:t>
            </a:r>
            <a:r>
              <a:rPr lang="nl-NL" alt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  </a:t>
            </a:r>
            <a:r>
              <a:rPr lang="nl-NL" altLang="it-IT" sz="2400" dirty="0" smtClean="0">
                <a:latin typeface="Symbol" panose="05050102010706020507" pitchFamily="18" charset="2"/>
              </a:rPr>
              <a:t>s</a:t>
            </a:r>
            <a:r>
              <a:rPr lang="nl-NL" altLang="it-IT" sz="2400" baseline="-25000" dirty="0" smtClean="0"/>
              <a:t>R </a:t>
            </a:r>
            <a:r>
              <a:rPr lang="nl-NL" altLang="it-IT" sz="2400" dirty="0" smtClean="0"/>
              <a:t>is always a fraction of </a:t>
            </a:r>
            <a:r>
              <a:rPr lang="nl-NL" altLang="it-IT" sz="2400" dirty="0" smtClean="0">
                <a:latin typeface="Symbol" panose="05050102010706020507" pitchFamily="18" charset="2"/>
              </a:rPr>
              <a:t>s</a:t>
            </a:r>
            <a:r>
              <a:rPr lang="nl-NL" altLang="it-IT" sz="2400" baseline="-25000" dirty="0" smtClean="0"/>
              <a:t>C</a:t>
            </a:r>
            <a:r>
              <a:rPr lang="nl-NL" alt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endParaRPr lang="nl-NL" altLang="it-IT" sz="2400" dirty="0" smtClean="0">
              <a:latin typeface="Tahoma" panose="020B0604030504040204" pitchFamily="34" charset="0"/>
              <a:ea typeface="Tahoma" panose="020B0604030504040204" pitchFamily="34" charset="0"/>
              <a:cs typeface="Tahoma" panose="020B0604030504040204" pitchFamily="34" charset="0"/>
            </a:endParaRPr>
          </a:p>
          <a:p>
            <a:pPr marL="0" lvl="1" indent="0" algn="ctr" eaLnBrk="1" hangingPunct="1">
              <a:spcBef>
                <a:spcPts val="0"/>
              </a:spcBef>
            </a:pPr>
            <a:endParaRPr lang="nl-NL" altLang="it-IT"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85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6" grpId="0" animBg="1"/>
      <p:bldP spid="23" grpId="0" animBg="1"/>
      <p:bldP spid="26" grpId="0"/>
      <p:bldP spid="27" grpId="0"/>
      <p:bldP spid="64" grpId="0" animBg="1"/>
      <p:bldP spid="65" grpId="0"/>
      <p:bldP spid="66" grpId="0" animBg="1"/>
      <p:bldP spid="67" grpId="0"/>
      <p:bldP spid="68"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36856</TotalTime>
  <Words>6313</Words>
  <Application>Microsoft Office PowerPoint</Application>
  <PresentationFormat>On-screen Show (4:3)</PresentationFormat>
  <Paragraphs>484</Paragraphs>
  <Slides>43</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Comic Sans MS</vt:lpstr>
      <vt:lpstr>Symbol</vt:lpstr>
      <vt:lpstr>Tahoma</vt:lpstr>
      <vt:lpstr>Times New Roman</vt:lpstr>
      <vt:lpstr>Wingdings</vt:lpstr>
      <vt:lpstr>Struttura predefinita</vt:lpstr>
      <vt:lpstr>Equation</vt:lpstr>
      <vt:lpstr>University of Trento Master of Science in Environmental Meteorology https://international.unitn.it/environmental-meteorology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n. 12 - Kinetics</vt:lpstr>
      <vt:lpstr>Exercise n. 12 - Kinetics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n. 13 - Kinetics</vt:lpstr>
      <vt:lpstr>Exercise n. 13 - Kinetics</vt:lpstr>
      <vt:lpstr>Exercise n. 13 - Kinetics</vt:lpstr>
      <vt:lpstr>Exercise n. 14 - Kinetics</vt:lpstr>
      <vt:lpstr>Exercise n. 14 - Kinetics</vt:lpstr>
      <vt:lpstr>PowerPoint Presentation</vt:lpstr>
      <vt:lpstr> </vt:lpstr>
      <vt:lpstr>PowerPoint Presentation</vt:lpstr>
      <vt:lpstr>PowerPoint Presentation</vt:lpstr>
      <vt:lpstr>PowerPoint Presentation</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799</cp:revision>
  <cp:lastPrinted>2022-11-04T09:25:15Z</cp:lastPrinted>
  <dcterms:created xsi:type="dcterms:W3CDTF">1998-08-05T16:21:57Z</dcterms:created>
  <dcterms:modified xsi:type="dcterms:W3CDTF">2023-10-13T12:50:09Z</dcterms:modified>
</cp:coreProperties>
</file>